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7" r:id="rId2"/>
    <p:sldMasterId id="2147483674" r:id="rId3"/>
  </p:sldMasterIdLst>
  <p:sldIdLst>
    <p:sldId id="256" r:id="rId4"/>
    <p:sldId id="269" r:id="rId5"/>
    <p:sldId id="271" r:id="rId6"/>
    <p:sldId id="296" r:id="rId7"/>
    <p:sldId id="262" r:id="rId8"/>
    <p:sldId id="265" r:id="rId9"/>
    <p:sldId id="289" r:id="rId10"/>
    <p:sldId id="288" r:id="rId11"/>
    <p:sldId id="290" r:id="rId12"/>
    <p:sldId id="297" r:id="rId13"/>
    <p:sldId id="275" r:id="rId14"/>
    <p:sldId id="277" r:id="rId15"/>
    <p:sldId id="278" r:id="rId16"/>
    <p:sldId id="291" r:id="rId17"/>
    <p:sldId id="276" r:id="rId18"/>
    <p:sldId id="272" r:id="rId19"/>
    <p:sldId id="287" r:id="rId20"/>
    <p:sldId id="279" r:id="rId21"/>
    <p:sldId id="293" r:id="rId22"/>
    <p:sldId id="280" r:id="rId23"/>
    <p:sldId id="273" r:id="rId24"/>
    <p:sldId id="283" r:id="rId25"/>
    <p:sldId id="286" r:id="rId26"/>
    <p:sldId id="294" r:id="rId27"/>
    <p:sldId id="282" r:id="rId28"/>
    <p:sldId id="285" r:id="rId29"/>
    <p:sldId id="284" r:id="rId30"/>
    <p:sldId id="292" r:id="rId31"/>
    <p:sldId id="281" r:id="rId32"/>
    <p:sldId id="264" r:id="rId33"/>
    <p:sldId id="267" r:id="rId34"/>
    <p:sldId id="295" r:id="rId35"/>
    <p:sldId id="27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100" d="100"/>
          <a:sy n="100" d="100"/>
        </p:scale>
        <p:origin x="1512" y="480"/>
      </p:cViewPr>
      <p:guideLst>
        <p:guide orient="horz" pos="7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DEEPsFirstslides2-8-12ONL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DEEPLogoRectangleCOLOR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799" y="3505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Connecticut Department of</a:t>
            </a:r>
          </a:p>
          <a:p>
            <a:r>
              <a:rPr lang="en-US" sz="3600" dirty="0" smtClean="0">
                <a:latin typeface="+mj-lt"/>
              </a:rPr>
              <a:t>Energy and Environmental Protection</a:t>
            </a:r>
            <a:endParaRPr lang="en-US" sz="36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DEEPsFirstslides2-8-12ONL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EEPLogoRectangleCOLOR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A7E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A7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14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pic>
        <p:nvPicPr>
          <p:cNvPr id="1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 userDrawn="1"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/>
          <a:p>
            <a:pPr lvl="0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 smtClean="0">
              <a:solidFill>
                <a:schemeClr val="bg1"/>
              </a:solidFill>
              <a:latin typeface="Berkeley-Medium"/>
            </a:endParaRPr>
          </a:p>
        </p:txBody>
      </p:sp>
    </p:spTree>
    <p:extLst>
      <p:ext uri="{BB962C8B-B14F-4D97-AF65-F5344CB8AC3E}">
        <p14:creationId xmlns:p14="http://schemas.microsoft.com/office/powerpoint/2010/main" val="4072645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15314"/>
            <a:ext cx="9144000" cy="44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A7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pic>
        <p:nvPicPr>
          <p:cNvPr id="3" name="Picture 10" descr="21050604.JPG"/>
          <p:cNvPicPr>
            <a:picLocks noChangeAspect="1"/>
          </p:cNvPicPr>
          <p:nvPr userDrawn="1"/>
        </p:nvPicPr>
        <p:blipFill>
          <a:blip r:embed="rId2" cstate="print"/>
          <a:srcRect b="11644"/>
          <a:stretch>
            <a:fillRect/>
          </a:stretch>
        </p:blipFill>
        <p:spPr bwMode="auto">
          <a:xfrm>
            <a:off x="0" y="0"/>
            <a:ext cx="91440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pic>
        <p:nvPicPr>
          <p:cNvPr id="5" name="Picture 7" descr="DEEPLogoRectangleCOLOR755px337px300dpi.gif"/>
          <p:cNvPicPr>
            <a:picLocks noChangeAspect="1"/>
          </p:cNvPicPr>
          <p:nvPr userDrawn="1"/>
        </p:nvPicPr>
        <p:blipFill>
          <a:blip r:embed="rId3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91648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62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1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A7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pic>
        <p:nvPicPr>
          <p:cNvPr id="8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892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375E"/>
              </a:solidFill>
            </a:endParaRPr>
          </a:p>
        </p:txBody>
      </p:sp>
      <p:pic>
        <p:nvPicPr>
          <p:cNvPr id="14" name="Picture 16" descr="DEEPsFirstslides2-8-12ONL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DEEPLogoRectangleCOLORsm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375E"/>
              </a:solidFill>
            </a:endParaRPr>
          </a:p>
        </p:txBody>
      </p:sp>
      <p:pic>
        <p:nvPicPr>
          <p:cNvPr id="10" name="Picture 16" descr="DEEPsFirstslides2-8-12ONL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EEPLogoRectangleCOLORsmall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 userDrawn="1"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pic>
        <p:nvPicPr>
          <p:cNvPr id="21" name="Picture 8" descr="2012 sky.jpg"/>
          <p:cNvPicPr>
            <a:picLocks noChangeAspect="1"/>
          </p:cNvPicPr>
          <p:nvPr userDrawn="1"/>
        </p:nvPicPr>
        <p:blipFill>
          <a:blip r:embed="rId4" cstate="print"/>
          <a:srcRect t="17651" b="31863"/>
          <a:stretch>
            <a:fillRect/>
          </a:stretch>
        </p:blipFill>
        <p:spPr bwMode="auto">
          <a:xfrm>
            <a:off x="10" y="0"/>
            <a:ext cx="9144000" cy="351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3548743"/>
            <a:ext cx="889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Connecticut Department of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Energy and Environmental Protection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37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375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41873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2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17375E"/>
                </a:solidFill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932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5106022" y="1130300"/>
            <a:ext cx="1931988" cy="186942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114617" y="2993972"/>
            <a:ext cx="1923393" cy="1842921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194562" y="2994957"/>
            <a:ext cx="1923393" cy="1841936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375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pic>
        <p:nvPicPr>
          <p:cNvPr id="12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17375E"/>
                </a:solidFill>
              </a:rPr>
              <a:t>Connecticut Department of Energy and Environmental Protection</a:t>
            </a:r>
          </a:p>
        </p:txBody>
      </p:sp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 rot="16200000">
            <a:off x="318244" y="2845747"/>
            <a:ext cx="287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Impact on Agency Brand</a:t>
            </a:r>
          </a:p>
        </p:txBody>
      </p:sp>
      <p:sp>
        <p:nvSpPr>
          <p:cNvPr id="14" name="TextBox 8"/>
          <p:cNvSpPr txBox="1">
            <a:spLocks noChangeArrowheads="1"/>
          </p:cNvSpPr>
          <p:nvPr userDrawn="1"/>
        </p:nvSpPr>
        <p:spPr bwMode="auto">
          <a:xfrm>
            <a:off x="2695030" y="5665956"/>
            <a:ext cx="4314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Value to Staff</a:t>
            </a:r>
          </a:p>
        </p:txBody>
      </p:sp>
      <p:sp>
        <p:nvSpPr>
          <p:cNvPr id="15" name="TextBox 9"/>
          <p:cNvSpPr txBox="1">
            <a:spLocks noChangeArrowheads="1"/>
          </p:cNvSpPr>
          <p:nvPr userDrawn="1"/>
        </p:nvSpPr>
        <p:spPr bwMode="auto">
          <a:xfrm>
            <a:off x="1857808" y="1092198"/>
            <a:ext cx="1159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High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986611" y="2902925"/>
            <a:ext cx="9660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Medium</a:t>
            </a:r>
          </a:p>
        </p:txBody>
      </p:sp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1729007" y="4716094"/>
            <a:ext cx="1481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Low</a:t>
            </a:r>
          </a:p>
        </p:txBody>
      </p:sp>
      <p:sp>
        <p:nvSpPr>
          <p:cNvPr id="18" name="TextBox 12"/>
          <p:cNvSpPr txBox="1">
            <a:spLocks noChangeArrowheads="1"/>
          </p:cNvSpPr>
          <p:nvPr userDrawn="1"/>
        </p:nvSpPr>
        <p:spPr bwMode="auto">
          <a:xfrm rot="18006833">
            <a:off x="2463916" y="5089698"/>
            <a:ext cx="937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None</a:t>
            </a:r>
          </a:p>
        </p:txBody>
      </p:sp>
      <p:sp>
        <p:nvSpPr>
          <p:cNvPr id="19" name="TextBox 13"/>
          <p:cNvSpPr txBox="1">
            <a:spLocks noChangeArrowheads="1"/>
          </p:cNvSpPr>
          <p:nvPr userDrawn="1"/>
        </p:nvSpPr>
        <p:spPr bwMode="auto">
          <a:xfrm rot="18006833">
            <a:off x="4336713" y="5136280"/>
            <a:ext cx="10159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Little</a:t>
            </a:r>
          </a:p>
        </p:txBody>
      </p:sp>
      <p:sp>
        <p:nvSpPr>
          <p:cNvPr id="20" name="TextBox 14"/>
          <p:cNvSpPr txBox="1">
            <a:spLocks noChangeArrowheads="1"/>
          </p:cNvSpPr>
          <p:nvPr userDrawn="1"/>
        </p:nvSpPr>
        <p:spPr bwMode="auto">
          <a:xfrm rot="18006833">
            <a:off x="6229576" y="5119277"/>
            <a:ext cx="1121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A Lot</a:t>
            </a: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3185967" y="1128713"/>
            <a:ext cx="1931988" cy="18694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65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375E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17375E"/>
                </a:solidFill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375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14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17375E"/>
                </a:solidFill>
              </a:rPr>
              <a:t>Connecticut Department of Energy and Environmental Protection</a:t>
            </a:r>
          </a:p>
        </p:txBody>
      </p:sp>
      <p:pic>
        <p:nvPicPr>
          <p:cNvPr id="1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 userDrawn="1"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/>
          <a:p>
            <a:pPr lvl="0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 smtClean="0">
              <a:solidFill>
                <a:schemeClr val="bg1"/>
              </a:solidFill>
              <a:latin typeface="Berkeley-Medium"/>
            </a:endParaRPr>
          </a:p>
        </p:txBody>
      </p:sp>
    </p:spTree>
    <p:extLst>
      <p:ext uri="{BB962C8B-B14F-4D97-AF65-F5344CB8AC3E}">
        <p14:creationId xmlns:p14="http://schemas.microsoft.com/office/powerpoint/2010/main" val="1784738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15314"/>
            <a:ext cx="9144000" cy="44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375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17375E"/>
                </a:solidFill>
              </a:rPr>
              <a:t>Connecticut Department of Energy and Environmental Protection</a:t>
            </a:r>
          </a:p>
        </p:txBody>
      </p:sp>
      <p:pic>
        <p:nvPicPr>
          <p:cNvPr id="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91648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2012 sky.jpg"/>
          <p:cNvPicPr>
            <a:picLocks noChangeAspect="1"/>
          </p:cNvPicPr>
          <p:nvPr userDrawn="1"/>
        </p:nvPicPr>
        <p:blipFill>
          <a:blip r:embed="rId3" cstate="print"/>
          <a:srcRect t="49348" b="29885"/>
          <a:stretch>
            <a:fillRect/>
          </a:stretch>
        </p:blipFill>
        <p:spPr bwMode="auto">
          <a:xfrm>
            <a:off x="0" y="-4572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 smtClean="0">
              <a:solidFill>
                <a:schemeClr val="bg1"/>
              </a:solidFill>
              <a:latin typeface="Berkeley-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1070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1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375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17375E"/>
                </a:solidFill>
              </a:rPr>
              <a:t>Connecticut Department of Energy and Environmental Protection</a:t>
            </a:r>
          </a:p>
        </p:txBody>
      </p:sp>
      <p:pic>
        <p:nvPicPr>
          <p:cNvPr id="8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7375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9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41873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82128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106022" y="1130300"/>
            <a:ext cx="1931988" cy="186942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14617" y="2993972"/>
            <a:ext cx="1923393" cy="1842921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4562" y="2994957"/>
            <a:ext cx="1923393" cy="1841936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82128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 rot="16200000">
            <a:off x="318244" y="2845747"/>
            <a:ext cx="287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Impact on Agency Brand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695030" y="5665956"/>
            <a:ext cx="4314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itchFamily="34" charset="0"/>
              </a:rPr>
              <a:t>Value to Staff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857808" y="1092198"/>
            <a:ext cx="1159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High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1986611" y="2902925"/>
            <a:ext cx="9660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Medium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1729007" y="4716094"/>
            <a:ext cx="1481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Low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 rot="18006833">
            <a:off x="2463916" y="5089698"/>
            <a:ext cx="937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None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 rot="18006833">
            <a:off x="4336713" y="5136280"/>
            <a:ext cx="10159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Little</a:t>
            </a: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8006833">
            <a:off x="6229576" y="5119277"/>
            <a:ext cx="1121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A Lot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85967" y="1128713"/>
            <a:ext cx="1931988" cy="18694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5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/>
          <a:p>
            <a:pPr lvl="0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 smtClean="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 smtClean="0">
              <a:solidFill>
                <a:schemeClr val="bg1"/>
              </a:solidFill>
              <a:latin typeface="Berkeley-Mediu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15314"/>
            <a:ext cx="9144000" cy="44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10" descr="21050604.JPG"/>
          <p:cNvPicPr>
            <a:picLocks noChangeAspect="1"/>
          </p:cNvPicPr>
          <p:nvPr/>
        </p:nvPicPr>
        <p:blipFill>
          <a:blip r:embed="rId2" cstate="print"/>
          <a:srcRect b="11644"/>
          <a:stretch>
            <a:fillRect/>
          </a:stretch>
        </p:blipFill>
        <p:spPr bwMode="auto">
          <a:xfrm>
            <a:off x="0" y="0"/>
            <a:ext cx="91440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5" name="Picture 7" descr="DEEPLogoRectangleCOLOR755px337px300dpi.gif"/>
          <p:cNvPicPr>
            <a:picLocks noChangeAspect="1"/>
          </p:cNvPicPr>
          <p:nvPr/>
        </p:nvPicPr>
        <p:blipFill>
          <a:blip r:embed="rId3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91648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8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A7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DEEPsFirstslides2-8-12ONL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DEEPLogoRectangleCOLOR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99" y="3505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Connecticut Department of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Energy and Environmental Protection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A7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DEEPsFirstslides2-8-12ONLY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EEPLogoRectangleCOLORsmall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 userDrawn="1"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5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A7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41873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2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82128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3189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5106022" y="1130300"/>
            <a:ext cx="1931988" cy="186942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114617" y="2993972"/>
            <a:ext cx="1923393" cy="1842921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194562" y="2994957"/>
            <a:ext cx="1923393" cy="1841936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A7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A7E"/>
              </a:solidFill>
            </a:endParaRPr>
          </a:p>
        </p:txBody>
      </p:sp>
      <p:pic>
        <p:nvPicPr>
          <p:cNvPr id="12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82128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 rot="16200000">
            <a:off x="318244" y="2845747"/>
            <a:ext cx="287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Impact on Agency Brand</a:t>
            </a:r>
          </a:p>
        </p:txBody>
      </p:sp>
      <p:sp>
        <p:nvSpPr>
          <p:cNvPr id="14" name="TextBox 8"/>
          <p:cNvSpPr txBox="1">
            <a:spLocks noChangeArrowheads="1"/>
          </p:cNvSpPr>
          <p:nvPr userDrawn="1"/>
        </p:nvSpPr>
        <p:spPr bwMode="auto">
          <a:xfrm>
            <a:off x="2695030" y="5665956"/>
            <a:ext cx="4314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Value to Staff</a:t>
            </a:r>
          </a:p>
        </p:txBody>
      </p:sp>
      <p:sp>
        <p:nvSpPr>
          <p:cNvPr id="15" name="TextBox 9"/>
          <p:cNvSpPr txBox="1">
            <a:spLocks noChangeArrowheads="1"/>
          </p:cNvSpPr>
          <p:nvPr userDrawn="1"/>
        </p:nvSpPr>
        <p:spPr bwMode="auto">
          <a:xfrm>
            <a:off x="1857808" y="1092198"/>
            <a:ext cx="1159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High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986611" y="2902925"/>
            <a:ext cx="9660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Medium</a:t>
            </a:r>
          </a:p>
        </p:txBody>
      </p:sp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1729007" y="4716094"/>
            <a:ext cx="1481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Low</a:t>
            </a:r>
          </a:p>
        </p:txBody>
      </p:sp>
      <p:sp>
        <p:nvSpPr>
          <p:cNvPr id="18" name="TextBox 12"/>
          <p:cNvSpPr txBox="1">
            <a:spLocks noChangeArrowheads="1"/>
          </p:cNvSpPr>
          <p:nvPr userDrawn="1"/>
        </p:nvSpPr>
        <p:spPr bwMode="auto">
          <a:xfrm rot="18006833">
            <a:off x="2463916" y="5089698"/>
            <a:ext cx="937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None</a:t>
            </a:r>
          </a:p>
        </p:txBody>
      </p:sp>
      <p:sp>
        <p:nvSpPr>
          <p:cNvPr id="19" name="TextBox 13"/>
          <p:cNvSpPr txBox="1">
            <a:spLocks noChangeArrowheads="1"/>
          </p:cNvSpPr>
          <p:nvPr userDrawn="1"/>
        </p:nvSpPr>
        <p:spPr bwMode="auto">
          <a:xfrm rot="18006833">
            <a:off x="4336713" y="5136280"/>
            <a:ext cx="10159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Little</a:t>
            </a:r>
          </a:p>
        </p:txBody>
      </p:sp>
      <p:sp>
        <p:nvSpPr>
          <p:cNvPr id="20" name="TextBox 14"/>
          <p:cNvSpPr txBox="1">
            <a:spLocks noChangeArrowheads="1"/>
          </p:cNvSpPr>
          <p:nvPr userDrawn="1"/>
        </p:nvSpPr>
        <p:spPr bwMode="auto">
          <a:xfrm rot="18006833">
            <a:off x="6229576" y="5119277"/>
            <a:ext cx="1121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A Lot</a:t>
            </a: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3185967" y="1128713"/>
            <a:ext cx="1931988" cy="18694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4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6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1" r:id="rId3"/>
    <p:sldLayoutId id="2147483664" r:id="rId4"/>
    <p:sldLayoutId id="2147483665" r:id="rId5"/>
    <p:sldLayoutId id="2147483666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6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9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41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904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May 25, 2016 Surface </a:t>
            </a:r>
            <a:r>
              <a:rPr lang="en-US" sz="3600" dirty="0" smtClean="0"/>
              <a:t>Map </a:t>
            </a:r>
            <a:r>
              <a:rPr lang="en-US" sz="3600" dirty="0" smtClean="0"/>
              <a:t>Animation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721995"/>
            <a:ext cx="7143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May 25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Widespread OTR Exceedances</a:t>
            </a:r>
            <a:endParaRPr lang="en-US" sz="36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861060"/>
            <a:ext cx="9144000" cy="6705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7660" y="1130439"/>
            <a:ext cx="86334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The largest number of exceedance sites in the </a:t>
            </a:r>
            <a:r>
              <a:rPr lang="en-US" sz="2800" dirty="0"/>
              <a:t>OTR</a:t>
            </a:r>
            <a:r>
              <a:rPr lang="en-US" sz="2600" dirty="0"/>
              <a:t> in many years;</a:t>
            </a:r>
          </a:p>
          <a:p>
            <a:r>
              <a:rPr lang="en-US" sz="2600" dirty="0"/>
              <a:t>Elevated Ozone was transported from Great Lakes area and augmented with ozone production along the I-95 corridor;</a:t>
            </a:r>
          </a:p>
          <a:p>
            <a:r>
              <a:rPr lang="en-US" sz="2600" dirty="0"/>
              <a:t>In OTR: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121 sites above 70 ppb ozone NAAQS, 11 sites in CT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83 sites above (2008) 75 ppb ozone NAAQS, 9 sites in CT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14 sites above (1997) 84 ppb ozone NAAQS, 5 sites in CT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963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dirty="0" smtClean="0"/>
              <a:t>24-hr Back Trajectories 4:00 pm 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" y="861060"/>
            <a:ext cx="8618220" cy="48158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534"/>
            <a:ext cx="9144000" cy="560764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6103620"/>
            <a:ext cx="9144000" cy="75438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Long range transport from Michigan, with surface winds turning southwest during afternoon, mixed with I-95 corridor ozone and enhanced the ozone along the CT coast.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19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05971"/>
          </a:xfrm>
          <a:solidFill>
            <a:schemeClr val="tx2"/>
          </a:solidFill>
        </p:spPr>
        <p:txBody>
          <a:bodyPr/>
          <a:lstStyle/>
          <a:p>
            <a:r>
              <a:rPr lang="en-US" sz="3600" dirty="0" smtClean="0"/>
              <a:t>36-hr Back Trajectories 4:00 pm EST with Analyzed Smoke Plume 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5971"/>
            <a:ext cx="9144000" cy="48296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6103620"/>
            <a:ext cx="9144000" cy="75438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Long range transport from Michigan</a:t>
            </a:r>
            <a:r>
              <a:rPr lang="en-US" sz="1800" dirty="0"/>
              <a:t> </a:t>
            </a:r>
            <a:r>
              <a:rPr lang="en-US" sz="1800" dirty="0" smtClean="0"/>
              <a:t>up to 1500 meters, appears to pass through smoke plume.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46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08661"/>
          </a:xfrm>
          <a:solidFill>
            <a:schemeClr val="tx2"/>
          </a:solidFill>
        </p:spPr>
        <p:txBody>
          <a:bodyPr/>
          <a:lstStyle/>
          <a:p>
            <a:r>
              <a:rPr lang="en-US" sz="3600" dirty="0" smtClean="0"/>
              <a:t>NOAA Ozone Model May 25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708660"/>
            <a:ext cx="6126480" cy="6126480"/>
          </a:xfrm>
        </p:spPr>
      </p:pic>
    </p:spTree>
    <p:extLst>
      <p:ext uri="{BB962C8B-B14F-4D97-AF65-F5344CB8AC3E}">
        <p14:creationId xmlns:p14="http://schemas.microsoft.com/office/powerpoint/2010/main" val="40863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/>
              <a:t>May </a:t>
            </a:r>
            <a:r>
              <a:rPr lang="en-US" sz="3600" dirty="0" smtClean="0"/>
              <a:t>26, </a:t>
            </a:r>
            <a:r>
              <a:rPr lang="en-US" sz="3600" dirty="0"/>
              <a:t>2016 Surface Map Animation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752475"/>
            <a:ext cx="7143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Peak Ozone, May 26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t="11673" r="1960" b="2793"/>
          <a:stretch/>
        </p:blipFill>
        <p:spPr>
          <a:xfrm>
            <a:off x="0" y="548640"/>
            <a:ext cx="9144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4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36-hour Back Trajectories, May 26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0"/>
          <a:stretch/>
        </p:blipFill>
        <p:spPr>
          <a:xfrm>
            <a:off x="0" y="1021989"/>
            <a:ext cx="914400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Smoke Plume Analyzed on May 26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7" t="21613" r="11253" b="28936"/>
          <a:stretch/>
        </p:blipFill>
        <p:spPr>
          <a:xfrm>
            <a:off x="761996" y="815335"/>
            <a:ext cx="7501052" cy="525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5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08661"/>
          </a:xfrm>
          <a:solidFill>
            <a:schemeClr val="tx2"/>
          </a:solidFill>
        </p:spPr>
        <p:txBody>
          <a:bodyPr/>
          <a:lstStyle/>
          <a:p>
            <a:r>
              <a:rPr lang="en-US" sz="3600" dirty="0" smtClean="0"/>
              <a:t>NOAA Ozone Model May 26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" y="708660"/>
            <a:ext cx="6096000" cy="6096000"/>
          </a:xfrm>
        </p:spPr>
      </p:pic>
    </p:spTree>
    <p:extLst>
      <p:ext uri="{BB962C8B-B14F-4D97-AF65-F5344CB8AC3E}">
        <p14:creationId xmlns:p14="http://schemas.microsoft.com/office/powerpoint/2010/main" val="21436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54444"/>
            <a:ext cx="9144000" cy="1143000"/>
          </a:xfrm>
        </p:spPr>
        <p:txBody>
          <a:bodyPr/>
          <a:lstStyle/>
          <a:p>
            <a:r>
              <a:rPr lang="en-US" sz="3600" dirty="0" smtClean="0"/>
              <a:t>May </a:t>
            </a:r>
            <a:r>
              <a:rPr lang="en-US" sz="3600" dirty="0" smtClean="0"/>
              <a:t>25-29</a:t>
            </a:r>
            <a:r>
              <a:rPr lang="en-US" sz="3600" dirty="0" smtClean="0"/>
              <a:t>, </a:t>
            </a:r>
            <a:r>
              <a:rPr lang="en-US" sz="3600" dirty="0" smtClean="0"/>
              <a:t>2016   CT </a:t>
            </a:r>
            <a:r>
              <a:rPr lang="en-US" sz="3600" dirty="0" smtClean="0"/>
              <a:t>Ozone Exceedances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75102" y="4445433"/>
            <a:ext cx="29769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By Michael Geigert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/>
              <a:t>May </a:t>
            </a:r>
            <a:r>
              <a:rPr lang="en-US" sz="3600" dirty="0" smtClean="0"/>
              <a:t>27, </a:t>
            </a:r>
            <a:r>
              <a:rPr lang="en-US" sz="3600" dirty="0"/>
              <a:t>2016 Surface Map Animation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754380"/>
            <a:ext cx="7143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May 27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 Smoke Plume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26694" r="10516" b="26797"/>
          <a:stretch/>
        </p:blipFill>
        <p:spPr>
          <a:xfrm>
            <a:off x="350520" y="1074420"/>
            <a:ext cx="813816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Peak Ozone May 27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562"/>
            <a:ext cx="9144000" cy="53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48-hr Back Trajectories May 27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698"/>
            <a:ext cx="9144000" cy="481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3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08661"/>
          </a:xfrm>
          <a:solidFill>
            <a:schemeClr val="tx2"/>
          </a:solidFill>
        </p:spPr>
        <p:txBody>
          <a:bodyPr/>
          <a:lstStyle/>
          <a:p>
            <a:r>
              <a:rPr lang="en-US" sz="3600" dirty="0" smtClean="0"/>
              <a:t>NOAA Ozone Model May 27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" y="708660"/>
            <a:ext cx="6096000" cy="6096000"/>
          </a:xfrm>
        </p:spPr>
      </p:pic>
    </p:spTree>
    <p:extLst>
      <p:ext uri="{BB962C8B-B14F-4D97-AF65-F5344CB8AC3E}">
        <p14:creationId xmlns:p14="http://schemas.microsoft.com/office/powerpoint/2010/main" val="19136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/>
              <a:t>May </a:t>
            </a:r>
            <a:r>
              <a:rPr lang="en-US" sz="3600" dirty="0" smtClean="0"/>
              <a:t>28, </a:t>
            </a:r>
            <a:r>
              <a:rPr lang="en-US" sz="3600" dirty="0"/>
              <a:t>2016 Surface Map Animation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752475"/>
            <a:ext cx="7143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Peak Ozone May 28, 2016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2" t="6605" r="259" b="-1107"/>
          <a:stretch/>
        </p:blipFill>
        <p:spPr>
          <a:xfrm>
            <a:off x="0" y="955568"/>
            <a:ext cx="9144000" cy="59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36-hr Back Trajectories  May 28, 2016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441"/>
            <a:ext cx="9144000" cy="50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6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08661"/>
          </a:xfrm>
          <a:solidFill>
            <a:schemeClr val="tx2"/>
          </a:solidFill>
        </p:spPr>
        <p:txBody>
          <a:bodyPr/>
          <a:lstStyle/>
          <a:p>
            <a:r>
              <a:rPr lang="en-US" sz="3600" dirty="0" smtClean="0"/>
              <a:t>NOAA Ozone Model May 28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" y="708660"/>
            <a:ext cx="6096000" cy="6096000"/>
          </a:xfrm>
        </p:spPr>
      </p:pic>
    </p:spTree>
    <p:extLst>
      <p:ext uri="{BB962C8B-B14F-4D97-AF65-F5344CB8AC3E}">
        <p14:creationId xmlns:p14="http://schemas.microsoft.com/office/powerpoint/2010/main" val="137266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/>
              <a:t>May </a:t>
            </a:r>
            <a:r>
              <a:rPr lang="en-US" sz="3600" dirty="0" smtClean="0"/>
              <a:t>29, </a:t>
            </a:r>
            <a:r>
              <a:rPr lang="en-US" sz="3600" dirty="0"/>
              <a:t>2016 Surface Map Animation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752475"/>
            <a:ext cx="7143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-32004"/>
            <a:ext cx="9144000" cy="75438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" y="859536"/>
            <a:ext cx="8848344" cy="4192524"/>
          </a:xfrm>
        </p:spPr>
        <p:txBody>
          <a:bodyPr/>
          <a:lstStyle/>
          <a:p>
            <a:r>
              <a:rPr lang="en-US" sz="2600" dirty="0" smtClean="0"/>
              <a:t>8 exceedances days so far this year;</a:t>
            </a:r>
          </a:p>
          <a:p>
            <a:r>
              <a:rPr lang="en-US" sz="2600" dirty="0" smtClean="0"/>
              <a:t>5 consecutives exceedance days May 25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-May 29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;</a:t>
            </a:r>
            <a:endParaRPr lang="en-US" sz="2600" dirty="0" smtClean="0"/>
          </a:p>
          <a:p>
            <a:r>
              <a:rPr lang="en-US" sz="2600" dirty="0" smtClean="0"/>
              <a:t>All days exceeded last years’ 75 ppb NAAQS, except May 29th</a:t>
            </a:r>
            <a:endParaRPr lang="en-US" sz="26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May 25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: 11/12 monitors exceeded</a:t>
            </a:r>
            <a:endParaRPr lang="en-US" sz="26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May </a:t>
            </a:r>
            <a:r>
              <a:rPr lang="en-US" sz="2600" dirty="0" smtClean="0"/>
              <a:t>26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</a:t>
            </a:r>
            <a:r>
              <a:rPr lang="en-US" sz="2600" dirty="0"/>
              <a:t>: 11/12 monitors exceeded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May </a:t>
            </a:r>
            <a:r>
              <a:rPr lang="en-US" sz="2600" dirty="0" smtClean="0"/>
              <a:t>27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</a:t>
            </a:r>
            <a:r>
              <a:rPr lang="en-US" sz="2600" dirty="0"/>
              <a:t>: </a:t>
            </a:r>
            <a:r>
              <a:rPr lang="en-US" sz="2600" dirty="0" smtClean="0"/>
              <a:t>2/12 </a:t>
            </a:r>
            <a:r>
              <a:rPr lang="en-US" sz="2600" dirty="0"/>
              <a:t>monitors </a:t>
            </a:r>
            <a:r>
              <a:rPr lang="en-US" sz="2600" dirty="0" smtClean="0"/>
              <a:t>exceeded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May </a:t>
            </a:r>
            <a:r>
              <a:rPr lang="en-US" sz="2600" dirty="0" smtClean="0"/>
              <a:t>28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</a:t>
            </a:r>
            <a:r>
              <a:rPr lang="en-US" sz="2600" dirty="0"/>
              <a:t>: </a:t>
            </a:r>
            <a:r>
              <a:rPr lang="en-US" sz="2600" dirty="0" smtClean="0"/>
              <a:t>7/12 </a:t>
            </a:r>
            <a:r>
              <a:rPr lang="en-US" sz="2600" dirty="0"/>
              <a:t>monitors exceeded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May </a:t>
            </a:r>
            <a:r>
              <a:rPr lang="en-US" sz="2600" dirty="0" smtClean="0"/>
              <a:t>29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</a:t>
            </a:r>
            <a:r>
              <a:rPr lang="en-US" sz="2600" dirty="0"/>
              <a:t>: </a:t>
            </a:r>
            <a:r>
              <a:rPr lang="en-US" sz="2600" dirty="0" smtClean="0"/>
              <a:t>1/12 </a:t>
            </a:r>
            <a:r>
              <a:rPr lang="en-US" sz="2600" dirty="0"/>
              <a:t>monitors exceeded</a:t>
            </a:r>
          </a:p>
          <a:p>
            <a:pPr marL="914400" lvl="1" indent="-514350">
              <a:buFont typeface="+mj-lt"/>
              <a:buAutoNum type="arabicPeriod"/>
            </a:pP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2963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dirty="0"/>
              <a:t>May </a:t>
            </a:r>
            <a:r>
              <a:rPr lang="en-US" dirty="0" smtClean="0"/>
              <a:t>29, </a:t>
            </a:r>
            <a:r>
              <a:rPr lang="en-US" dirty="0"/>
              <a:t>2016 Peak </a:t>
            </a:r>
            <a:r>
              <a:rPr lang="en-US" dirty="0" smtClean="0"/>
              <a:t>East Coast Ozone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80" y="695960"/>
            <a:ext cx="8618220" cy="4815840"/>
          </a:xfrm>
        </p:spPr>
        <p:txBody>
          <a:bodyPr/>
          <a:lstStyle/>
          <a:p>
            <a:r>
              <a:rPr lang="en-US" sz="2400" dirty="0" smtClean="0"/>
              <a:t>Good to Moderate levels, except USG for Danbury Connecticut.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3227"/>
            <a:ext cx="9144000" cy="539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dirty="0" smtClean="0"/>
              <a:t>36-hr Back Trajectories </a:t>
            </a:r>
            <a:r>
              <a:rPr lang="en-US" dirty="0"/>
              <a:t>1</a:t>
            </a:r>
            <a:r>
              <a:rPr lang="en-US" dirty="0" smtClean="0"/>
              <a:t>:00 pm EST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103620"/>
            <a:ext cx="9144000" cy="75438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The 100/500/1500 meters trajectories to Danbury traveled from between eastern NJ and Eastern PA with some influence from Washington DC the day before.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8402"/>
            <a:ext cx="9144000" cy="50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08661"/>
          </a:xfrm>
          <a:solidFill>
            <a:schemeClr val="tx2"/>
          </a:solidFill>
        </p:spPr>
        <p:txBody>
          <a:bodyPr/>
          <a:lstStyle/>
          <a:p>
            <a:r>
              <a:rPr lang="en-US" sz="3600" dirty="0" smtClean="0"/>
              <a:t>NOAA Ozone Model May 29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2016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08660"/>
            <a:ext cx="6096000" cy="6096000"/>
          </a:xfrm>
        </p:spPr>
      </p:pic>
    </p:spTree>
    <p:extLst>
      <p:ext uri="{BB962C8B-B14F-4D97-AF65-F5344CB8AC3E}">
        <p14:creationId xmlns:p14="http://schemas.microsoft.com/office/powerpoint/2010/main" val="33416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4800" dirty="0" smtClean="0"/>
              <a:t>Conclusions</a:t>
            </a:r>
            <a:endParaRPr lang="en-US" sz="4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840" y="1086842"/>
            <a:ext cx="8656320" cy="4590058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Anomalous early season multi-day event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NOAA model suggests that precursors from wildfire smoke may have elevated ozone on May 25th-27th</a:t>
            </a:r>
            <a:r>
              <a:rPr lang="en-US" sz="3200" dirty="0" smtClean="0"/>
              <a:t> (NOAA model doesn’t do smoke)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Possibly an exceptional event, easy to flag but difficult to prove!</a:t>
            </a:r>
            <a:endParaRPr lang="en-US" sz="3200" dirty="0" smtClean="0"/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13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9144000" cy="754380"/>
          </a:xfrm>
        </p:spPr>
        <p:txBody>
          <a:bodyPr/>
          <a:lstStyle/>
          <a:p>
            <a:r>
              <a:rPr lang="en-US" dirty="0" smtClean="0"/>
              <a:t>Ozone AQI Table for 2016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735"/>
            <a:ext cx="9144000" cy="50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-32004"/>
            <a:ext cx="9144000" cy="754380"/>
          </a:xfrm>
        </p:spPr>
        <p:txBody>
          <a:bodyPr/>
          <a:lstStyle/>
          <a:p>
            <a:r>
              <a:rPr lang="en-US" dirty="0" smtClean="0"/>
              <a:t>Ozone Table for May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868"/>
            <a:ext cx="9144000" cy="592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May 4th-19th, 2016 Alberta Wildfires</a:t>
            </a:r>
            <a:endParaRPr lang="en-US" sz="3600" dirty="0"/>
          </a:p>
        </p:txBody>
      </p:sp>
      <p:pic>
        <p:nvPicPr>
          <p:cNvPr id="5" name="Fort McMurray 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2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May 18th-25th, 2016 Smoke Animation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" y="1039177"/>
            <a:ext cx="73818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8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May 24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-29th, 2016 Ozone AQI </a:t>
            </a:r>
            <a:r>
              <a:rPr lang="en-US" sz="3600" dirty="0" smtClean="0"/>
              <a:t>Map </a:t>
            </a:r>
            <a:r>
              <a:rPr lang="en-US" sz="3600" dirty="0" smtClean="0"/>
              <a:t>Animation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380"/>
            <a:ext cx="5000625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3048000"/>
            <a:ext cx="50006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May Temperatures for Bradley Airport CT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971550"/>
            <a:ext cx="5314950" cy="491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260" y="693419"/>
            <a:ext cx="1263085" cy="53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ouds">
  <a:themeElements>
    <a:clrScheme name="Transformation Blue Theme">
      <a:dk1>
        <a:srgbClr val="FFFFFF"/>
      </a:dk1>
      <a:lt1>
        <a:srgbClr val="002A7E"/>
      </a:lt1>
      <a:dk2>
        <a:srgbClr val="3D6B9D"/>
      </a:dk2>
      <a:lt2>
        <a:srgbClr val="D4E1EE"/>
      </a:lt2>
      <a:accent1>
        <a:srgbClr val="FEFDDB"/>
      </a:accent1>
      <a:accent2>
        <a:srgbClr val="FFFF9F"/>
      </a:accent2>
      <a:accent3>
        <a:srgbClr val="C5DDDA"/>
      </a:accent3>
      <a:accent4>
        <a:srgbClr val="6CA8A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resh">
      <a:fillStyleLst>
        <a:solidFill>
          <a:schemeClr val="phClr"/>
        </a:solidFill>
        <a:solidFill>
          <a:schemeClr val="phClr">
            <a:tint val="70000"/>
            <a:satMod val="115000"/>
          </a:schemeClr>
        </a:solidFill>
        <a:solidFill>
          <a:schemeClr val="phClr">
            <a:shade val="80000"/>
            <a:satMod val="115000"/>
          </a:schemeClr>
        </a:soli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/>
          </a:solidFill>
          <a:prstDash val="solid"/>
          <a:miter/>
        </a:ln>
        <a:ln w="76200" cap="flat" cmpd="thickThin" algn="ctr">
          <a:solidFill>
            <a:schemeClr val="phClr">
              <a:alpha val="8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63500" sx="101000" sy="101000" rotWithShape="0">
              <a:srgbClr val="FFFFFF">
                <a:alpha val="50000"/>
              </a:srgbClr>
            </a:outerShdw>
          </a:effectLst>
        </a:effectStyle>
        <a:effectStyle>
          <a:effectLst>
            <a:innerShdw blurRad="101600">
              <a:srgbClr val="FFFFFF">
                <a:alpha val="75000"/>
              </a:srgbClr>
            </a:innerShdw>
            <a:outerShdw blurRad="63500" sx="101000" sy="101000" rotWithShape="0">
              <a:srgbClr val="FFFFFF">
                <a:alpha val="50000"/>
              </a:srgbClr>
            </a:outerShdw>
            <a:reflection blurRad="12700" stA="30000" endPos="35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30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C2C9BB4-7EBF-4614-949A-2633F33CD362}" vid="{A38B9084-0A51-4419-A3C5-916ECF3F1BB4}"/>
    </a:ext>
  </a:extLst>
</a:theme>
</file>

<file path=ppt/theme/theme2.xml><?xml version="1.0" encoding="utf-8"?>
<a:theme xmlns:a="http://schemas.openxmlformats.org/drawingml/2006/main" name="Blue Sky theme">
  <a:themeElements>
    <a:clrScheme name="Transformation Blue Theme">
      <a:dk1>
        <a:srgbClr val="FFFFFF"/>
      </a:dk1>
      <a:lt1>
        <a:srgbClr val="002A7E"/>
      </a:lt1>
      <a:dk2>
        <a:srgbClr val="3D6B9D"/>
      </a:dk2>
      <a:lt2>
        <a:srgbClr val="D4E1EE"/>
      </a:lt2>
      <a:accent1>
        <a:srgbClr val="FEFDDB"/>
      </a:accent1>
      <a:accent2>
        <a:srgbClr val="FFFF9F"/>
      </a:accent2>
      <a:accent3>
        <a:srgbClr val="C5DDDA"/>
      </a:accent3>
      <a:accent4>
        <a:srgbClr val="6CA8A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resh">
      <a:fillStyleLst>
        <a:solidFill>
          <a:schemeClr val="phClr"/>
        </a:solidFill>
        <a:solidFill>
          <a:schemeClr val="phClr">
            <a:tint val="70000"/>
            <a:satMod val="115000"/>
          </a:schemeClr>
        </a:solidFill>
        <a:solidFill>
          <a:schemeClr val="phClr">
            <a:shade val="80000"/>
            <a:satMod val="115000"/>
          </a:schemeClr>
        </a:soli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/>
          </a:solidFill>
          <a:prstDash val="solid"/>
          <a:miter/>
        </a:ln>
        <a:ln w="76200" cap="flat" cmpd="thickThin" algn="ctr">
          <a:solidFill>
            <a:schemeClr val="phClr">
              <a:alpha val="8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63500" sx="101000" sy="101000" rotWithShape="0">
              <a:srgbClr val="FFFFFF">
                <a:alpha val="50000"/>
              </a:srgbClr>
            </a:outerShdw>
          </a:effectLst>
        </a:effectStyle>
        <a:effectStyle>
          <a:effectLst>
            <a:innerShdw blurRad="101600">
              <a:srgbClr val="FFFFFF">
                <a:alpha val="75000"/>
              </a:srgbClr>
            </a:innerShdw>
            <a:outerShdw blurRad="63500" sx="101000" sy="101000" rotWithShape="0">
              <a:srgbClr val="FFFFFF">
                <a:alpha val="50000"/>
              </a:srgbClr>
            </a:outerShdw>
            <a:reflection blurRad="12700" stA="30000" endPos="35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30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C2C9BB4-7EBF-4614-949A-2633F33CD362}" vid="{44DC0B23-2384-495D-BE97-2A491D07C4FA}"/>
    </a:ext>
  </a:extLst>
</a:theme>
</file>

<file path=ppt/theme/theme3.xml><?xml version="1.0" encoding="utf-8"?>
<a:theme xmlns:a="http://schemas.openxmlformats.org/drawingml/2006/main" name="Dark Blue Sky theme">
  <a:themeElements>
    <a:clrScheme name="Dark Blue Theme">
      <a:dk1>
        <a:srgbClr val="FFFFFF"/>
      </a:dk1>
      <a:lt1>
        <a:srgbClr val="17375E"/>
      </a:lt1>
      <a:dk2>
        <a:srgbClr val="17375E"/>
      </a:dk2>
      <a:lt2>
        <a:srgbClr val="D4E1EE"/>
      </a:lt2>
      <a:accent1>
        <a:srgbClr val="FEFDDB"/>
      </a:accent1>
      <a:accent2>
        <a:srgbClr val="FFFF9F"/>
      </a:accent2>
      <a:accent3>
        <a:srgbClr val="C5DDDA"/>
      </a:accent3>
      <a:accent4>
        <a:srgbClr val="6CA8A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resh">
      <a:fillStyleLst>
        <a:solidFill>
          <a:schemeClr val="phClr"/>
        </a:solidFill>
        <a:solidFill>
          <a:schemeClr val="phClr">
            <a:tint val="70000"/>
            <a:satMod val="115000"/>
          </a:schemeClr>
        </a:solidFill>
        <a:solidFill>
          <a:schemeClr val="phClr">
            <a:shade val="80000"/>
            <a:satMod val="115000"/>
          </a:schemeClr>
        </a:soli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/>
          </a:solidFill>
          <a:prstDash val="solid"/>
          <a:miter/>
        </a:ln>
        <a:ln w="76200" cap="flat" cmpd="thickThin" algn="ctr">
          <a:solidFill>
            <a:schemeClr val="phClr">
              <a:alpha val="8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63500" sx="101000" sy="101000" rotWithShape="0">
              <a:srgbClr val="FFFFFF">
                <a:alpha val="50000"/>
              </a:srgbClr>
            </a:outerShdw>
          </a:effectLst>
        </a:effectStyle>
        <a:effectStyle>
          <a:effectLst>
            <a:innerShdw blurRad="101600">
              <a:srgbClr val="FFFFFF">
                <a:alpha val="75000"/>
              </a:srgbClr>
            </a:innerShdw>
            <a:outerShdw blurRad="63500" sx="101000" sy="101000" rotWithShape="0">
              <a:srgbClr val="FFFFFF">
                <a:alpha val="50000"/>
              </a:srgbClr>
            </a:outerShdw>
            <a:reflection blurRad="12700" stA="30000" endPos="35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30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C2C9BB4-7EBF-4614-949A-2633F33CD362}" vid="{3296B1AC-CDE6-4F71-AB78-01479E5E77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1435</TotalTime>
  <Words>465</Words>
  <Application>Microsoft Office PowerPoint</Application>
  <PresentationFormat>On-screen Show (4:3)</PresentationFormat>
  <Paragraphs>54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Berkeley-Medium</vt:lpstr>
      <vt:lpstr>Calibri</vt:lpstr>
      <vt:lpstr>Clouds</vt:lpstr>
      <vt:lpstr>Blue Sky theme</vt:lpstr>
      <vt:lpstr>Dark Blue Sky theme</vt:lpstr>
      <vt:lpstr>PowerPoint Presentation</vt:lpstr>
      <vt:lpstr>May 25-29, 2016   CT Ozone Exceedances</vt:lpstr>
      <vt:lpstr>Summary</vt:lpstr>
      <vt:lpstr>Ozone AQI Table for 2016</vt:lpstr>
      <vt:lpstr>Ozone Table for May 2016</vt:lpstr>
      <vt:lpstr>May 4th-19th, 2016 Alberta Wildfires</vt:lpstr>
      <vt:lpstr>May 18th-25th, 2016 Smoke Animation</vt:lpstr>
      <vt:lpstr>May 24th-29th, 2016 Ozone AQI Map Animation</vt:lpstr>
      <vt:lpstr>May Temperatures for Bradley Airport CT</vt:lpstr>
      <vt:lpstr>May 25, 2016 Surface Map Animation</vt:lpstr>
      <vt:lpstr>May 25th Widespread OTR Exceedances</vt:lpstr>
      <vt:lpstr>24-hr Back Trajectories 4:00 pm EST</vt:lpstr>
      <vt:lpstr>36-hr Back Trajectories 4:00 pm EST with Analyzed Smoke Plume </vt:lpstr>
      <vt:lpstr>NOAA Ozone Model May 25th, 2016</vt:lpstr>
      <vt:lpstr>May 26, 2016 Surface Map Animation</vt:lpstr>
      <vt:lpstr>Peak Ozone, May 26th, 2016</vt:lpstr>
      <vt:lpstr>36-hour Back Trajectories, May 26th, 2016</vt:lpstr>
      <vt:lpstr>Smoke Plume Analyzed on May 26th, 2016</vt:lpstr>
      <vt:lpstr>NOAA Ozone Model May 26th, 2016</vt:lpstr>
      <vt:lpstr>May 27, 2016 Surface Map Animation</vt:lpstr>
      <vt:lpstr>May 27th, 2016 Smoke Plume</vt:lpstr>
      <vt:lpstr>Peak Ozone May 27th, 2016</vt:lpstr>
      <vt:lpstr>48-hr Back Trajectories May 27th, 2016</vt:lpstr>
      <vt:lpstr>NOAA Ozone Model May 27th, 2016</vt:lpstr>
      <vt:lpstr>May 28, 2016 Surface Map Animation</vt:lpstr>
      <vt:lpstr>Peak Ozone May 28, 2016</vt:lpstr>
      <vt:lpstr>36-hr Back Trajectories  May 28, 2016</vt:lpstr>
      <vt:lpstr>NOAA Ozone Model May 28th, 2016</vt:lpstr>
      <vt:lpstr>May 29, 2016 Surface Map Animation</vt:lpstr>
      <vt:lpstr>May 29, 2016 Peak East Coast Ozone</vt:lpstr>
      <vt:lpstr>36-hr Back Trajectories 1:00 pm EST</vt:lpstr>
      <vt:lpstr>NOAA Ozone Model May 29th, 2016</vt:lpstr>
      <vt:lpstr>Conclusions</vt:lpstr>
    </vt:vector>
  </TitlesOfParts>
  <Company>Connecticut DEEP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geigertm</dc:creator>
  <cp:lastModifiedBy>geigertm</cp:lastModifiedBy>
  <cp:revision>71</cp:revision>
  <dcterms:created xsi:type="dcterms:W3CDTF">2016-05-26T11:43:33Z</dcterms:created>
  <dcterms:modified xsi:type="dcterms:W3CDTF">2016-06-09T12:57:54Z</dcterms:modified>
</cp:coreProperties>
</file>