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68" r:id="rId2"/>
  </p:sldMasterIdLst>
  <p:notesMasterIdLst>
    <p:notesMasterId r:id="rId44"/>
  </p:notesMasterIdLst>
  <p:sldIdLst>
    <p:sldId id="256" r:id="rId3"/>
    <p:sldId id="257" r:id="rId4"/>
    <p:sldId id="259" r:id="rId5"/>
    <p:sldId id="416" r:id="rId6"/>
    <p:sldId id="323" r:id="rId7"/>
    <p:sldId id="417" r:id="rId8"/>
    <p:sldId id="262" r:id="rId9"/>
    <p:sldId id="287" r:id="rId10"/>
    <p:sldId id="296" r:id="rId11"/>
    <p:sldId id="295" r:id="rId12"/>
    <p:sldId id="293" r:id="rId13"/>
    <p:sldId id="294" r:id="rId14"/>
    <p:sldId id="324" r:id="rId15"/>
    <p:sldId id="345" r:id="rId16"/>
    <p:sldId id="348" r:id="rId17"/>
    <p:sldId id="399" r:id="rId18"/>
    <p:sldId id="316" r:id="rId19"/>
    <p:sldId id="397" r:id="rId20"/>
    <p:sldId id="400" r:id="rId21"/>
    <p:sldId id="401" r:id="rId22"/>
    <p:sldId id="403" r:id="rId23"/>
    <p:sldId id="394" r:id="rId24"/>
    <p:sldId id="396" r:id="rId25"/>
    <p:sldId id="405" r:id="rId26"/>
    <p:sldId id="406" r:id="rId27"/>
    <p:sldId id="407" r:id="rId28"/>
    <p:sldId id="408" r:id="rId29"/>
    <p:sldId id="404" r:id="rId30"/>
    <p:sldId id="395" r:id="rId31"/>
    <p:sldId id="410" r:id="rId32"/>
    <p:sldId id="412" r:id="rId33"/>
    <p:sldId id="413" r:id="rId34"/>
    <p:sldId id="398" r:id="rId35"/>
    <p:sldId id="360" r:id="rId36"/>
    <p:sldId id="363" r:id="rId37"/>
    <p:sldId id="385" r:id="rId38"/>
    <p:sldId id="415" r:id="rId39"/>
    <p:sldId id="368" r:id="rId40"/>
    <p:sldId id="419" r:id="rId41"/>
    <p:sldId id="418" r:id="rId42"/>
    <p:sldId id="341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D6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00" autoAdjust="0"/>
  </p:normalViewPr>
  <p:slideViewPr>
    <p:cSldViewPr snapToGrid="0">
      <p:cViewPr>
        <p:scale>
          <a:sx n="100" d="100"/>
          <a:sy n="100" d="100"/>
        </p:scale>
        <p:origin x="230" y="230"/>
      </p:cViewPr>
      <p:guideLst>
        <p:guide orient="horz" pos="71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0F42A-C267-4CDE-9FD0-25F9A798FE11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EB379-76FF-494C-B402-19ADCDC396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9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B379-76FF-494C-B402-19ADCDC396D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57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B379-76FF-494C-B402-19ADCDC396D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14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B379-76FF-494C-B402-19ADCDC396D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8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B379-76FF-494C-B402-19ADCDC396D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98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B379-76FF-494C-B402-19ADCDC396D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58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B379-76FF-494C-B402-19ADCDC396D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3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B379-76FF-494C-B402-19ADCDC396D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06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B379-76FF-494C-B402-19ADCDC396D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89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B379-76FF-494C-B402-19ADCDC396D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24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B379-76FF-494C-B402-19ADCDC396D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87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05600" y="4800600"/>
            <a:ext cx="2438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6" descr="DEEPsFirstslides2-8-12ONL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00600"/>
            <a:ext cx="6737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DEEPLogoRectangleCOLORsma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9621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705600" y="4800600"/>
            <a:ext cx="2438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6" descr="DEEPsFirstslides2-8-12ONLY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00600"/>
            <a:ext cx="6737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DEEPLogoRectangleCOLORsmall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9621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 userDrawn="1"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" name="Picture 8" descr="2012 sky.jpg"/>
          <p:cNvPicPr>
            <a:picLocks noChangeAspect="1"/>
          </p:cNvPicPr>
          <p:nvPr userDrawn="1"/>
        </p:nvPicPr>
        <p:blipFill>
          <a:blip r:embed="rId4" cstate="print"/>
          <a:srcRect t="17651" b="31863"/>
          <a:stretch>
            <a:fillRect/>
          </a:stretch>
        </p:blipFill>
        <p:spPr bwMode="auto">
          <a:xfrm>
            <a:off x="10" y="0"/>
            <a:ext cx="9144000" cy="351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0" y="3548743"/>
            <a:ext cx="889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Connecticut Department of</a:t>
            </a:r>
          </a:p>
          <a:p>
            <a:r>
              <a:rPr lang="en-US" sz="3600" dirty="0">
                <a:latin typeface="+mj-lt"/>
              </a:rPr>
              <a:t>Energy and Environmental Protection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5106022" y="1130300"/>
            <a:ext cx="1931988" cy="1869420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5114617" y="2993972"/>
            <a:ext cx="1923393" cy="1842921"/>
          </a:xfrm>
          <a:prstGeom prst="rect">
            <a:avLst/>
          </a:prstGeom>
          <a:solidFill>
            <a:schemeClr val="accent4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194562" y="2994957"/>
            <a:ext cx="1923393" cy="1841936"/>
          </a:xfrm>
          <a:prstGeom prst="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  <p:pic>
        <p:nvPicPr>
          <p:cNvPr id="12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82128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A7E"/>
                </a:solidFill>
              </a:rPr>
              <a:t>Connecticut Department of Energy and Environmental Protection</a:t>
            </a:r>
          </a:p>
        </p:txBody>
      </p:sp>
      <p:sp>
        <p:nvSpPr>
          <p:cNvPr id="13" name="TextBox 7"/>
          <p:cNvSpPr txBox="1">
            <a:spLocks noChangeArrowheads="1"/>
          </p:cNvSpPr>
          <p:nvPr userDrawn="1"/>
        </p:nvSpPr>
        <p:spPr bwMode="auto">
          <a:xfrm rot="16200000">
            <a:off x="318244" y="2845747"/>
            <a:ext cx="2876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Impact on Agency Brand</a:t>
            </a:r>
          </a:p>
        </p:txBody>
      </p:sp>
      <p:sp>
        <p:nvSpPr>
          <p:cNvPr id="14" name="TextBox 8"/>
          <p:cNvSpPr txBox="1">
            <a:spLocks noChangeArrowheads="1"/>
          </p:cNvSpPr>
          <p:nvPr userDrawn="1"/>
        </p:nvSpPr>
        <p:spPr bwMode="auto">
          <a:xfrm>
            <a:off x="2695030" y="5665956"/>
            <a:ext cx="4314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Value to Staff</a:t>
            </a:r>
          </a:p>
        </p:txBody>
      </p:sp>
      <p:sp>
        <p:nvSpPr>
          <p:cNvPr id="15" name="TextBox 9"/>
          <p:cNvSpPr txBox="1">
            <a:spLocks noChangeArrowheads="1"/>
          </p:cNvSpPr>
          <p:nvPr userDrawn="1"/>
        </p:nvSpPr>
        <p:spPr bwMode="auto">
          <a:xfrm>
            <a:off x="1857808" y="1092198"/>
            <a:ext cx="11592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High</a:t>
            </a:r>
          </a:p>
        </p:txBody>
      </p:sp>
      <p:sp>
        <p:nvSpPr>
          <p:cNvPr id="16" name="TextBox 10"/>
          <p:cNvSpPr txBox="1">
            <a:spLocks noChangeArrowheads="1"/>
          </p:cNvSpPr>
          <p:nvPr userDrawn="1"/>
        </p:nvSpPr>
        <p:spPr bwMode="auto">
          <a:xfrm>
            <a:off x="1986611" y="2902925"/>
            <a:ext cx="9660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Medium</a:t>
            </a:r>
          </a:p>
        </p:txBody>
      </p:sp>
      <p:sp>
        <p:nvSpPr>
          <p:cNvPr id="17" name="TextBox 11"/>
          <p:cNvSpPr txBox="1">
            <a:spLocks noChangeArrowheads="1"/>
          </p:cNvSpPr>
          <p:nvPr userDrawn="1"/>
        </p:nvSpPr>
        <p:spPr bwMode="auto">
          <a:xfrm>
            <a:off x="1729007" y="4716094"/>
            <a:ext cx="1481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Low</a:t>
            </a:r>
          </a:p>
        </p:txBody>
      </p:sp>
      <p:sp>
        <p:nvSpPr>
          <p:cNvPr id="18" name="TextBox 12"/>
          <p:cNvSpPr txBox="1">
            <a:spLocks noChangeArrowheads="1"/>
          </p:cNvSpPr>
          <p:nvPr userDrawn="1"/>
        </p:nvSpPr>
        <p:spPr bwMode="auto">
          <a:xfrm rot="18006833">
            <a:off x="2463916" y="5089698"/>
            <a:ext cx="937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None</a:t>
            </a:r>
          </a:p>
        </p:txBody>
      </p:sp>
      <p:sp>
        <p:nvSpPr>
          <p:cNvPr id="19" name="TextBox 13"/>
          <p:cNvSpPr txBox="1">
            <a:spLocks noChangeArrowheads="1"/>
          </p:cNvSpPr>
          <p:nvPr userDrawn="1"/>
        </p:nvSpPr>
        <p:spPr bwMode="auto">
          <a:xfrm rot="18006833">
            <a:off x="4336713" y="5136280"/>
            <a:ext cx="10159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Little</a:t>
            </a:r>
          </a:p>
        </p:txBody>
      </p:sp>
      <p:sp>
        <p:nvSpPr>
          <p:cNvPr id="20" name="TextBox 14"/>
          <p:cNvSpPr txBox="1">
            <a:spLocks noChangeArrowheads="1"/>
          </p:cNvSpPr>
          <p:nvPr userDrawn="1"/>
        </p:nvSpPr>
        <p:spPr bwMode="auto">
          <a:xfrm rot="18006833">
            <a:off x="6229576" y="5119277"/>
            <a:ext cx="11212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A Lot</a:t>
            </a: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3185967" y="1128713"/>
            <a:ext cx="1931988" cy="18694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64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21" name="TextBox 35"/>
          <p:cNvSpPr txBox="1">
            <a:spLocks noChangeArrowheads="1"/>
          </p:cNvSpPr>
          <p:nvPr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A7E"/>
                </a:solidFill>
              </a:rPr>
              <a:t>Connecticut Department of Energy and Environmental Protection</a:t>
            </a:r>
          </a:p>
        </p:txBody>
      </p:sp>
      <p:pic>
        <p:nvPicPr>
          <p:cNvPr id="19" name="Picture 7" descr="DEEPLogoRectangleCOLOR755px337px300dpi.gif"/>
          <p:cNvPicPr>
            <a:picLocks noChangeAspect="1"/>
          </p:cNvPicPr>
          <p:nvPr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53100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7257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14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A7E"/>
                </a:solidFill>
              </a:rPr>
              <a:t>Connecticut Department of Energy and Environmental Protection</a:t>
            </a:r>
          </a:p>
        </p:txBody>
      </p:sp>
      <p:pic>
        <p:nvPicPr>
          <p:cNvPr id="15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 userDrawn="1">
            <p:ph idx="1"/>
          </p:nvPr>
        </p:nvSpPr>
        <p:spPr>
          <a:xfrm>
            <a:off x="609600" y="1447800"/>
            <a:ext cx="8229600" cy="3733800"/>
          </a:xfrm>
          <a:prstGeom prst="rect">
            <a:avLst/>
          </a:prstGeom>
        </p:spPr>
        <p:txBody>
          <a:bodyPr/>
          <a:lstStyle/>
          <a:p>
            <a:pPr lvl="0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Click to edit Master text styles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Second level</a:t>
            </a:r>
          </a:p>
          <a:p>
            <a:pPr lvl="2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Third level</a:t>
            </a:r>
          </a:p>
          <a:p>
            <a:pPr lvl="3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Fourth level</a:t>
            </a:r>
          </a:p>
          <a:p>
            <a:pPr lvl="4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Fifth level</a:t>
            </a:r>
            <a:endParaRPr lang="en-US" baseline="30000" dirty="0">
              <a:solidFill>
                <a:schemeClr val="bg1"/>
              </a:solidFill>
              <a:latin typeface="Berkeley-Medium"/>
            </a:endParaRPr>
          </a:p>
        </p:txBody>
      </p:sp>
    </p:spTree>
    <p:extLst>
      <p:ext uri="{BB962C8B-B14F-4D97-AF65-F5344CB8AC3E}">
        <p14:creationId xmlns:p14="http://schemas.microsoft.com/office/powerpoint/2010/main" val="2388477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15314"/>
            <a:ext cx="9144000" cy="44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037943"/>
            <a:ext cx="9144000" cy="526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  <p:pic>
        <p:nvPicPr>
          <p:cNvPr id="3" name="Picture 10" descr="21050604.JPG"/>
          <p:cNvPicPr>
            <a:picLocks noChangeAspect="1"/>
          </p:cNvPicPr>
          <p:nvPr userDrawn="1"/>
        </p:nvPicPr>
        <p:blipFill>
          <a:blip r:embed="rId2" cstate="print"/>
          <a:srcRect b="11644"/>
          <a:stretch>
            <a:fillRect/>
          </a:stretch>
        </p:blipFill>
        <p:spPr bwMode="auto">
          <a:xfrm>
            <a:off x="0" y="0"/>
            <a:ext cx="91440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A7E"/>
                </a:solidFill>
              </a:rPr>
              <a:t>Connecticut Department of Energy and Environmental Protection</a:t>
            </a:r>
          </a:p>
        </p:txBody>
      </p:sp>
      <p:pic>
        <p:nvPicPr>
          <p:cNvPr id="5" name="Picture 7" descr="DEEPLogoRectangleCOLOR755px337px300dpi.gif"/>
          <p:cNvPicPr>
            <a:picLocks noChangeAspect="1"/>
          </p:cNvPicPr>
          <p:nvPr userDrawn="1"/>
        </p:nvPicPr>
        <p:blipFill>
          <a:blip r:embed="rId3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491648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85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9144000" cy="4571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6037943"/>
            <a:ext cx="9144000" cy="526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6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A7E"/>
                </a:solidFill>
              </a:rPr>
              <a:t>Connecticut Department of Energy and Environmental Protection</a:t>
            </a:r>
          </a:p>
        </p:txBody>
      </p:sp>
      <p:pic>
        <p:nvPicPr>
          <p:cNvPr id="8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53100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7257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0428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9144000" cy="41873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04800" y="1600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19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5106022" y="1130300"/>
            <a:ext cx="1931988" cy="1869420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114617" y="2993972"/>
            <a:ext cx="1923393" cy="1842921"/>
          </a:xfrm>
          <a:prstGeom prst="rect">
            <a:avLst/>
          </a:prstGeom>
          <a:solidFill>
            <a:schemeClr val="accent4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194562" y="2994957"/>
            <a:ext cx="1923393" cy="1841936"/>
          </a:xfrm>
          <a:prstGeom prst="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Connecticut Department of Energy and Environmental Protection</a:t>
            </a:r>
          </a:p>
        </p:txBody>
      </p:sp>
      <p:sp>
        <p:nvSpPr>
          <p:cNvPr id="13" name="TextBox 7"/>
          <p:cNvSpPr txBox="1">
            <a:spLocks noChangeArrowheads="1"/>
          </p:cNvSpPr>
          <p:nvPr userDrawn="1"/>
        </p:nvSpPr>
        <p:spPr bwMode="auto">
          <a:xfrm rot="16200000">
            <a:off x="318244" y="2845747"/>
            <a:ext cx="2876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Impact on Agency Brand</a:t>
            </a:r>
          </a:p>
        </p:txBody>
      </p:sp>
      <p:sp>
        <p:nvSpPr>
          <p:cNvPr id="14" name="TextBox 8"/>
          <p:cNvSpPr txBox="1">
            <a:spLocks noChangeArrowheads="1"/>
          </p:cNvSpPr>
          <p:nvPr userDrawn="1"/>
        </p:nvSpPr>
        <p:spPr bwMode="auto">
          <a:xfrm>
            <a:off x="2695030" y="5665956"/>
            <a:ext cx="4314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itchFamily="34" charset="0"/>
              </a:rPr>
              <a:t>Value to Staff</a:t>
            </a:r>
          </a:p>
        </p:txBody>
      </p:sp>
      <p:sp>
        <p:nvSpPr>
          <p:cNvPr id="15" name="TextBox 9"/>
          <p:cNvSpPr txBox="1">
            <a:spLocks noChangeArrowheads="1"/>
          </p:cNvSpPr>
          <p:nvPr userDrawn="1"/>
        </p:nvSpPr>
        <p:spPr bwMode="auto">
          <a:xfrm>
            <a:off x="1857808" y="1092198"/>
            <a:ext cx="11592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High</a:t>
            </a:r>
          </a:p>
        </p:txBody>
      </p:sp>
      <p:sp>
        <p:nvSpPr>
          <p:cNvPr id="16" name="TextBox 10"/>
          <p:cNvSpPr txBox="1">
            <a:spLocks noChangeArrowheads="1"/>
          </p:cNvSpPr>
          <p:nvPr userDrawn="1"/>
        </p:nvSpPr>
        <p:spPr bwMode="auto">
          <a:xfrm>
            <a:off x="1986611" y="2902925"/>
            <a:ext cx="9660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Medium</a:t>
            </a:r>
          </a:p>
        </p:txBody>
      </p:sp>
      <p:sp>
        <p:nvSpPr>
          <p:cNvPr id="17" name="TextBox 11"/>
          <p:cNvSpPr txBox="1">
            <a:spLocks noChangeArrowheads="1"/>
          </p:cNvSpPr>
          <p:nvPr userDrawn="1"/>
        </p:nvSpPr>
        <p:spPr bwMode="auto">
          <a:xfrm>
            <a:off x="1729007" y="4716094"/>
            <a:ext cx="1481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Low</a:t>
            </a:r>
          </a:p>
        </p:txBody>
      </p:sp>
      <p:sp>
        <p:nvSpPr>
          <p:cNvPr id="18" name="TextBox 12"/>
          <p:cNvSpPr txBox="1">
            <a:spLocks noChangeArrowheads="1"/>
          </p:cNvSpPr>
          <p:nvPr userDrawn="1"/>
        </p:nvSpPr>
        <p:spPr bwMode="auto">
          <a:xfrm rot="18006833">
            <a:off x="2463916" y="5089698"/>
            <a:ext cx="937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None</a:t>
            </a:r>
          </a:p>
        </p:txBody>
      </p:sp>
      <p:sp>
        <p:nvSpPr>
          <p:cNvPr id="19" name="TextBox 13"/>
          <p:cNvSpPr txBox="1">
            <a:spLocks noChangeArrowheads="1"/>
          </p:cNvSpPr>
          <p:nvPr userDrawn="1"/>
        </p:nvSpPr>
        <p:spPr bwMode="auto">
          <a:xfrm rot="18006833">
            <a:off x="4336713" y="5136280"/>
            <a:ext cx="10159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Little</a:t>
            </a:r>
          </a:p>
        </p:txBody>
      </p:sp>
      <p:sp>
        <p:nvSpPr>
          <p:cNvPr id="20" name="TextBox 14"/>
          <p:cNvSpPr txBox="1">
            <a:spLocks noChangeArrowheads="1"/>
          </p:cNvSpPr>
          <p:nvPr userDrawn="1"/>
        </p:nvSpPr>
        <p:spPr bwMode="auto">
          <a:xfrm rot="18006833">
            <a:off x="6229576" y="5119277"/>
            <a:ext cx="11212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A Lot</a:t>
            </a: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3185967" y="1128713"/>
            <a:ext cx="1931988" cy="18694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extBox 35"/>
          <p:cNvSpPr txBox="1">
            <a:spLocks noChangeArrowheads="1"/>
          </p:cNvSpPr>
          <p:nvPr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19" name="Picture 7" descr="DEEPLogoRectangleCOLOR755px337px300dpi.gif"/>
          <p:cNvPicPr>
            <a:picLocks noChangeAspect="1"/>
          </p:cNvPicPr>
          <p:nvPr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53100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7257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15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 userDrawn="1">
            <p:ph idx="1"/>
          </p:nvPr>
        </p:nvSpPr>
        <p:spPr>
          <a:xfrm>
            <a:off x="609600" y="1447800"/>
            <a:ext cx="8229600" cy="3733800"/>
          </a:xfrm>
          <a:prstGeom prst="rect">
            <a:avLst/>
          </a:prstGeom>
        </p:spPr>
        <p:txBody>
          <a:bodyPr/>
          <a:lstStyle/>
          <a:p>
            <a:pPr lvl="0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Click to edit Master text styles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Second level</a:t>
            </a:r>
          </a:p>
          <a:p>
            <a:pPr lvl="2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Third level</a:t>
            </a:r>
          </a:p>
          <a:p>
            <a:pPr lvl="3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Fourth level</a:t>
            </a:r>
          </a:p>
          <a:p>
            <a:pPr lvl="4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Fifth level</a:t>
            </a:r>
            <a:endParaRPr lang="en-US" baseline="30000" dirty="0">
              <a:solidFill>
                <a:schemeClr val="bg1"/>
              </a:solidFill>
              <a:latin typeface="Berkeley-Mediu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15314"/>
            <a:ext cx="9144000" cy="44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037943"/>
            <a:ext cx="9144000" cy="526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5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491648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2012 sky.jpg"/>
          <p:cNvPicPr>
            <a:picLocks noChangeAspect="1"/>
          </p:cNvPicPr>
          <p:nvPr userDrawn="1"/>
        </p:nvPicPr>
        <p:blipFill>
          <a:blip r:embed="rId3" cstate="print"/>
          <a:srcRect t="49348" b="29885"/>
          <a:stretch>
            <a:fillRect/>
          </a:stretch>
        </p:blipFill>
        <p:spPr bwMode="auto">
          <a:xfrm>
            <a:off x="0" y="-4572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3733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Click to edit Master text styles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Second level</a:t>
            </a:r>
          </a:p>
          <a:p>
            <a:pPr lvl="2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Third level</a:t>
            </a:r>
          </a:p>
          <a:p>
            <a:pPr lvl="3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Fourth level</a:t>
            </a:r>
          </a:p>
          <a:p>
            <a:pPr lvl="4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Fifth level</a:t>
            </a:r>
            <a:endParaRPr lang="en-US" baseline="30000" dirty="0">
              <a:solidFill>
                <a:schemeClr val="bg1"/>
              </a:solidFill>
              <a:latin typeface="Berkeley-Medium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9144000" cy="4571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6037943"/>
            <a:ext cx="9144000" cy="526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8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7257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7A230A-7858-42E2-B0E6-BB97B83A02D6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08386A-0282-4D65-8491-1316078D9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05600" y="4800600"/>
            <a:ext cx="2438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A7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 descr="DEEPsFirstslides2-8-12ONL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00600"/>
            <a:ext cx="6737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DEEPLogoRectangleCOLORsmal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953000"/>
            <a:ext cx="19621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99" y="3505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Connecticut Department of</a:t>
            </a:r>
          </a:p>
          <a:p>
            <a:r>
              <a:rPr lang="en-US" sz="3600" dirty="0">
                <a:solidFill>
                  <a:srgbClr val="FFFFFF"/>
                </a:solidFill>
              </a:rPr>
              <a:t>Energy and Environmental Protection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705600" y="4800600"/>
            <a:ext cx="2438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A7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DEEPsFirstslides2-8-12ONLY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00600"/>
            <a:ext cx="6737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DEEPLogoRectangleCOLORsmall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953000"/>
            <a:ext cx="19621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 userDrawn="1"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7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9144000" cy="41873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04800" y="1600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21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A7E"/>
                </a:solidFill>
              </a:rPr>
              <a:t>Connecticut Department of Energy and Environmental Protection</a:t>
            </a:r>
          </a:p>
        </p:txBody>
      </p:sp>
      <p:pic>
        <p:nvPicPr>
          <p:cNvPr id="19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82128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7500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1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36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gif"/><Relationship Id="rId5" Type="http://schemas.openxmlformats.org/officeDocument/2006/relationships/image" Target="../media/image70.gif"/><Relationship Id="rId4" Type="http://schemas.openxmlformats.org/officeDocument/2006/relationships/image" Target="../media/image6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gif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t.gov/deep/lib/deep/air/ozone/2016_exceptional_event_request/ct_deep_ft._mcmurray_ee_demo_concurrence_letter_and_tsd_7_31_2017.pdf" TargetMode="Externa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88258"/>
          </a:xfrm>
        </p:spPr>
        <p:txBody>
          <a:bodyPr/>
          <a:lstStyle/>
          <a:p>
            <a:r>
              <a:rPr lang="en-US" sz="4000" dirty="0"/>
              <a:t>CT ozone Monitors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5612"/>
            <a:ext cx="9144000" cy="628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Inland Monitors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5" y="627348"/>
            <a:ext cx="8974090" cy="62306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Coastal Monitors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0" y="627348"/>
            <a:ext cx="8974090" cy="62306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84984"/>
            <a:ext cx="8896349" cy="1143000"/>
          </a:xfrm>
          <a:solidFill>
            <a:schemeClr val="bg2"/>
          </a:solidFill>
        </p:spPr>
        <p:txBody>
          <a:bodyPr/>
          <a:lstStyle/>
          <a:p>
            <a:r>
              <a:rPr lang="en-US" sz="5400" dirty="0">
                <a:solidFill>
                  <a:schemeClr val="tx2"/>
                </a:solidFill>
              </a:rPr>
              <a:t>NOAA Model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" y="1308947"/>
            <a:ext cx="8896350" cy="5457613"/>
          </a:xfrm>
        </p:spPr>
        <p:txBody>
          <a:bodyPr/>
          <a:lstStyle/>
          <a:p>
            <a:r>
              <a:rPr lang="en-US" sz="3000" dirty="0">
                <a:solidFill>
                  <a:schemeClr val="tx2"/>
                </a:solidFill>
              </a:rPr>
              <a:t>The following </a:t>
            </a:r>
            <a:r>
              <a:rPr lang="en-US" sz="3000" dirty="0" smtClean="0">
                <a:solidFill>
                  <a:schemeClr val="tx2"/>
                </a:solidFill>
              </a:rPr>
              <a:t>charts were produced from AQI data from </a:t>
            </a:r>
            <a:r>
              <a:rPr lang="en-US" sz="3000" dirty="0" err="1" smtClean="0">
                <a:solidFill>
                  <a:schemeClr val="tx2"/>
                </a:solidFill>
              </a:rPr>
              <a:t>Airnowtech</a:t>
            </a:r>
            <a:r>
              <a:rPr lang="en-US" sz="3000" dirty="0" smtClean="0">
                <a:solidFill>
                  <a:schemeClr val="tx2"/>
                </a:solidFill>
              </a:rPr>
              <a:t>;</a:t>
            </a:r>
            <a:endParaRPr lang="en-US" sz="3000" dirty="0">
              <a:solidFill>
                <a:schemeClr val="tx2"/>
              </a:solidFill>
            </a:endParaRPr>
          </a:p>
          <a:p>
            <a:r>
              <a:rPr lang="en-US" sz="3000" dirty="0">
                <a:solidFill>
                  <a:schemeClr val="tx2"/>
                </a:solidFill>
              </a:rPr>
              <a:t>The NOAA 06z Day 2 model run </a:t>
            </a:r>
            <a:r>
              <a:rPr lang="en-US" sz="3000" dirty="0" smtClean="0">
                <a:solidFill>
                  <a:schemeClr val="tx2"/>
                </a:solidFill>
              </a:rPr>
              <a:t>was plotted against the observed AQI values;</a:t>
            </a:r>
          </a:p>
          <a:p>
            <a:r>
              <a:rPr lang="en-US" sz="3000" dirty="0" smtClean="0">
                <a:solidFill>
                  <a:schemeClr val="tx2"/>
                </a:solidFill>
              </a:rPr>
              <a:t>The early season events of May 17-19 and June 10-13, 22 were generally under-predicted;</a:t>
            </a:r>
          </a:p>
          <a:p>
            <a:r>
              <a:rPr lang="en-US" sz="3000" dirty="0" smtClean="0">
                <a:solidFill>
                  <a:schemeClr val="tx2"/>
                </a:solidFill>
              </a:rPr>
              <a:t>July 22 was a notable over-prediction for the coastal sites.</a:t>
            </a:r>
            <a:endParaRPr lang="en-US" sz="3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27" y="3891782"/>
            <a:ext cx="8699746" cy="29080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7" y="550933"/>
            <a:ext cx="8699746" cy="29080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Danbury and Cornwall (Western Interior)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76492"/>
            <a:ext cx="9144000" cy="1705108"/>
          </a:xfrm>
        </p:spPr>
        <p:txBody>
          <a:bodyPr/>
          <a:lstStyle/>
          <a:p>
            <a:r>
              <a:rPr lang="en-US" sz="2400" dirty="0" smtClean="0"/>
              <a:t>The May and June events were under-predicted.</a:t>
            </a:r>
            <a:endParaRPr lang="en-US" sz="2400" dirty="0"/>
          </a:p>
        </p:txBody>
      </p:sp>
      <p:sp>
        <p:nvSpPr>
          <p:cNvPr id="7" name="Oval 6"/>
          <p:cNvSpPr/>
          <p:nvPr/>
        </p:nvSpPr>
        <p:spPr>
          <a:xfrm>
            <a:off x="2636520" y="4457700"/>
            <a:ext cx="396240" cy="259080"/>
          </a:xfrm>
          <a:prstGeom prst="ellipse">
            <a:avLst/>
          </a:prstGeom>
          <a:noFill/>
          <a:ln w="412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25240" y="1299210"/>
            <a:ext cx="396240" cy="259080"/>
          </a:xfrm>
          <a:prstGeom prst="ellipse">
            <a:avLst/>
          </a:prstGeom>
          <a:noFill/>
          <a:ln w="412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636520" y="1040130"/>
            <a:ext cx="396240" cy="259080"/>
          </a:xfrm>
          <a:prstGeom prst="ellipse">
            <a:avLst/>
          </a:prstGeom>
          <a:noFill/>
          <a:ln w="412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25240" y="4739640"/>
            <a:ext cx="396240" cy="601980"/>
          </a:xfrm>
          <a:prstGeom prst="ellipse">
            <a:avLst/>
          </a:prstGeom>
          <a:noFill/>
          <a:ln w="412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73880" y="1299210"/>
            <a:ext cx="396240" cy="259080"/>
          </a:xfrm>
          <a:prstGeom prst="ellipse">
            <a:avLst/>
          </a:prstGeom>
          <a:noFill/>
          <a:ln w="412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12920" y="4953000"/>
            <a:ext cx="396240" cy="259080"/>
          </a:xfrm>
          <a:prstGeom prst="ellipse">
            <a:avLst/>
          </a:prstGeom>
          <a:noFill/>
          <a:ln w="412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2" y="3902838"/>
            <a:ext cx="8699746" cy="29080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7" y="571500"/>
            <a:ext cx="8699746" cy="29080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Groton and Madison (East Coastal)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990" y="3479544"/>
            <a:ext cx="9158990" cy="47041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May and June events were </a:t>
            </a:r>
            <a:r>
              <a:rPr lang="en-US" sz="2000" dirty="0" smtClean="0"/>
              <a:t>better for Groton but missed Madison in May.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" name="Oval 7"/>
          <p:cNvSpPr/>
          <p:nvPr/>
        </p:nvSpPr>
        <p:spPr>
          <a:xfrm>
            <a:off x="2736091" y="4519290"/>
            <a:ext cx="274831" cy="674754"/>
          </a:xfrm>
          <a:prstGeom prst="ellipse">
            <a:avLst/>
          </a:prstGeom>
          <a:noFill/>
          <a:ln w="412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70636" y="1202946"/>
            <a:ext cx="178815" cy="259080"/>
          </a:xfrm>
          <a:prstGeom prst="ellipse">
            <a:avLst/>
          </a:prstGeom>
          <a:noFill/>
          <a:ln w="254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305300" y="4957194"/>
            <a:ext cx="304800" cy="378204"/>
          </a:xfrm>
          <a:prstGeom prst="ellipse">
            <a:avLst/>
          </a:prstGeom>
          <a:noFill/>
          <a:ln w="412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31920" y="4441830"/>
            <a:ext cx="274320" cy="192666"/>
          </a:xfrm>
          <a:prstGeom prst="ellipse">
            <a:avLst/>
          </a:prstGeom>
          <a:noFill/>
          <a:ln w="254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836920" y="4543056"/>
            <a:ext cx="266700" cy="18288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836920" y="1367406"/>
            <a:ext cx="266700" cy="18288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4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4000" dirty="0" smtClean="0"/>
              <a:t>Connecticut Ozone Event May 17-19, 2017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509" y="690022"/>
            <a:ext cx="8618220" cy="3066255"/>
          </a:xfrm>
        </p:spPr>
        <p:txBody>
          <a:bodyPr/>
          <a:lstStyle/>
          <a:p>
            <a:r>
              <a:rPr lang="en-US" sz="2400" dirty="0"/>
              <a:t>This was a classic and widespread </a:t>
            </a:r>
            <a:r>
              <a:rPr lang="en-US" sz="2400" dirty="0" smtClean="0"/>
              <a:t>3-day event for the </a:t>
            </a:r>
            <a:r>
              <a:rPr lang="en-US" sz="2400" dirty="0"/>
              <a:t>I-95 </a:t>
            </a:r>
            <a:r>
              <a:rPr lang="en-US" sz="2400" dirty="0" smtClean="0"/>
              <a:t>corridor </a:t>
            </a:r>
            <a:r>
              <a:rPr lang="en-US" sz="2400" dirty="0"/>
              <a:t>that quickly developed from a Bermuda high </a:t>
            </a:r>
            <a:r>
              <a:rPr lang="en-US" sz="2400" dirty="0" smtClean="0"/>
              <a:t>that setup </a:t>
            </a:r>
            <a:r>
              <a:rPr lang="en-US" sz="2400" dirty="0"/>
              <a:t>off the east coast. </a:t>
            </a:r>
          </a:p>
          <a:p>
            <a:r>
              <a:rPr lang="en-US" sz="2400" dirty="0"/>
              <a:t>All models correctly forecasted a USG event for the region but underestimated the areal extent, as the ozone plume pushed much further inland.</a:t>
            </a:r>
          </a:p>
          <a:p>
            <a:r>
              <a:rPr lang="en-US" sz="2400" dirty="0"/>
              <a:t>The NOAA model doesn’t assimilate gaseous smoke emissions into their </a:t>
            </a:r>
            <a:r>
              <a:rPr lang="en-US" sz="2400" dirty="0" smtClean="0"/>
              <a:t>ozone model</a:t>
            </a:r>
            <a:r>
              <a:rPr lang="en-US" sz="2400" dirty="0"/>
              <a:t>, so that may have been responsible for some of the under predictions.</a:t>
            </a:r>
          </a:p>
          <a:p>
            <a:r>
              <a:rPr lang="en-US" sz="2400" dirty="0"/>
              <a:t>Inland areas commonly have higher ozone levels earlier in the season than the coast, possibly because the sea breeze has a greater effect of pushing the plume inland than later in the season. A finer grid model resolution would be useful here.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647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2" y="-1"/>
            <a:ext cx="9015307" cy="632461"/>
          </a:xfrm>
        </p:spPr>
        <p:txBody>
          <a:bodyPr/>
          <a:lstStyle/>
          <a:p>
            <a:r>
              <a:rPr lang="en-US" sz="4000" dirty="0" smtClean="0">
                <a:solidFill>
                  <a:schemeClr val="tx2"/>
                </a:solidFill>
              </a:rPr>
              <a:t>May 17-19, 2017 Ozone Event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-1" b="12502"/>
          <a:stretch/>
        </p:blipFill>
        <p:spPr>
          <a:xfrm>
            <a:off x="128692" y="632460"/>
            <a:ext cx="4389120" cy="2926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742" b="559"/>
          <a:stretch/>
        </p:blipFill>
        <p:spPr>
          <a:xfrm>
            <a:off x="128692" y="3596598"/>
            <a:ext cx="4389120" cy="3200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13319" b="219"/>
          <a:stretch/>
        </p:blipFill>
        <p:spPr>
          <a:xfrm>
            <a:off x="4636345" y="640080"/>
            <a:ext cx="4389120" cy="30175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t="22994" b="929"/>
          <a:stretch/>
        </p:blipFill>
        <p:spPr>
          <a:xfrm>
            <a:off x="4636345" y="3649938"/>
            <a:ext cx="4389120" cy="31089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92" y="693420"/>
            <a:ext cx="4389120" cy="33440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2" y="-1"/>
            <a:ext cx="9015307" cy="632461"/>
          </a:xfrm>
        </p:spPr>
        <p:txBody>
          <a:bodyPr/>
          <a:lstStyle/>
          <a:p>
            <a:r>
              <a:rPr lang="en-US" sz="4000" dirty="0" smtClean="0">
                <a:solidFill>
                  <a:schemeClr val="tx2"/>
                </a:solidFill>
              </a:rPr>
              <a:t>May 17-19, 2017 Ozone Event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7869" b="-479"/>
          <a:stretch/>
        </p:blipFill>
        <p:spPr>
          <a:xfrm>
            <a:off x="4613116" y="693420"/>
            <a:ext cx="4389120" cy="33832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 b="37190"/>
          <a:stretch/>
        </p:blipFill>
        <p:spPr>
          <a:xfrm>
            <a:off x="1064470" y="4076700"/>
            <a:ext cx="7143750" cy="2743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1164533" y="4221480"/>
            <a:ext cx="242624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May 19, 2017 21:00EDT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6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7" y="6115811"/>
            <a:ext cx="9144000" cy="742189"/>
          </a:xfrm>
          <a:solidFill>
            <a:srgbClr val="97B471"/>
          </a:solidFill>
          <a:ln w="25400">
            <a:solidFill>
              <a:srgbClr val="66990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US" dirty="0" smtClean="0"/>
              <a:t>May 18, 2017 Map of Ozone Monitors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1802" y="0"/>
            <a:ext cx="90804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2</a:t>
            </a:r>
            <a:r>
              <a:rPr lang="en-US" sz="4400" baseline="30000" dirty="0" smtClean="0"/>
              <a:t>nd</a:t>
            </a:r>
            <a:r>
              <a:rPr lang="en-US" sz="4400" dirty="0" smtClean="0"/>
              <a:t> Day of Classic I-95 Corridor Episode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083"/>
            <a:ext cx="9144000" cy="51602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Oval 4"/>
          <p:cNvSpPr/>
          <p:nvPr/>
        </p:nvSpPr>
        <p:spPr>
          <a:xfrm rot="19699968">
            <a:off x="2164092" y="2952066"/>
            <a:ext cx="6482219" cy="14040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4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6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62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828" y="0"/>
            <a:ext cx="8967892" cy="2180137"/>
          </a:xfrm>
        </p:spPr>
        <p:txBody>
          <a:bodyPr/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Connecticut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6000" dirty="0" smtClean="0"/>
              <a:t>2017 Ozone Summary</a:t>
            </a:r>
            <a:br>
              <a:rPr lang="en-US" sz="6000" dirty="0" smtClean="0"/>
            </a:br>
            <a:r>
              <a:rPr lang="en-US" sz="6000" dirty="0" smtClean="0"/>
              <a:t>SIPRAC</a:t>
            </a:r>
            <a:br>
              <a:rPr lang="en-US" sz="6000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37218" y="4897717"/>
            <a:ext cx="2976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October 12, 2017</a:t>
            </a:r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Michael Geigert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1793"/>
          </a:xfrm>
        </p:spPr>
        <p:txBody>
          <a:bodyPr/>
          <a:lstStyle/>
          <a:p>
            <a:r>
              <a:rPr lang="en-US" sz="3600" dirty="0" smtClean="0"/>
              <a:t>May 17, 2017 Hysplit Smoke Animation</a:t>
            </a:r>
            <a:endParaRPr lang="en-US" sz="3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250675"/>
            <a:ext cx="9144000" cy="60732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/>
              <a:t>Agricultural burning from Mexico and the southeast States was advecting smoke towards the Mid-Atlantic States and New England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8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1793"/>
          </a:xfrm>
        </p:spPr>
        <p:txBody>
          <a:bodyPr/>
          <a:lstStyle/>
          <a:p>
            <a:r>
              <a:rPr lang="en-US" sz="3600" dirty="0" smtClean="0"/>
              <a:t>May 18, 2017 Satellite and AOD</a:t>
            </a:r>
            <a:endParaRPr lang="en-US" sz="3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250675"/>
            <a:ext cx="9144000" cy="60732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/>
              <a:t>Residual aerosols from agricultural burning may have contributed to  an increase in regional ozone.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5215"/>
            <a:ext cx="8382000" cy="5619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5215"/>
            <a:ext cx="8382000" cy="5619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5215"/>
            <a:ext cx="838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0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2" y="-1"/>
            <a:ext cx="9015307" cy="632461"/>
          </a:xfrm>
        </p:spPr>
        <p:txBody>
          <a:bodyPr/>
          <a:lstStyle/>
          <a:p>
            <a:r>
              <a:rPr lang="en-US" sz="4000" dirty="0" smtClean="0">
                <a:solidFill>
                  <a:schemeClr val="tx2"/>
                </a:solidFill>
              </a:rPr>
              <a:t>June 10-13, 2017 Ozone Event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" y="632460"/>
            <a:ext cx="4480560" cy="34137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" y="3444242"/>
            <a:ext cx="4480560" cy="34137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9810" b="952"/>
          <a:stretch/>
        </p:blipFill>
        <p:spPr>
          <a:xfrm>
            <a:off x="4609252" y="632460"/>
            <a:ext cx="4389120" cy="3200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8272"/>
          <a:stretch/>
        </p:blipFill>
        <p:spPr>
          <a:xfrm>
            <a:off x="4609252" y="3840480"/>
            <a:ext cx="4389120" cy="30175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4488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2" y="-1"/>
            <a:ext cx="9015307" cy="632461"/>
          </a:xfrm>
        </p:spPr>
        <p:txBody>
          <a:bodyPr/>
          <a:lstStyle/>
          <a:p>
            <a:r>
              <a:rPr lang="en-US" sz="4000" dirty="0" smtClean="0">
                <a:solidFill>
                  <a:schemeClr val="tx2"/>
                </a:solidFill>
              </a:rPr>
              <a:t>June 10-13, 2017 Ozone Event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4242"/>
            <a:ext cx="4480560" cy="34137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460"/>
            <a:ext cx="4480560" cy="34137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128692" y="4046218"/>
            <a:ext cx="236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Tuesday, June 13, 2017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24116" b="-684"/>
          <a:stretch/>
        </p:blipFill>
        <p:spPr>
          <a:xfrm>
            <a:off x="4636345" y="640080"/>
            <a:ext cx="4389120" cy="31089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23741"/>
          <a:stretch/>
        </p:blipFill>
        <p:spPr>
          <a:xfrm>
            <a:off x="4636345" y="3749040"/>
            <a:ext cx="4389120" cy="31089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72754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9144000" cy="68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4400" dirty="0" smtClean="0"/>
              <a:t>18z Surface Maps with Lee Troughs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4663441" y="3749040"/>
            <a:ext cx="4389120" cy="31089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137161" y="640080"/>
            <a:ext cx="4389120" cy="31089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4663441" y="640080"/>
            <a:ext cx="4389120" cy="31089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137161" y="3749040"/>
            <a:ext cx="4389120" cy="31089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2499798" y="3183955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June 10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257090" y="318395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June 11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99798" y="632953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June 12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57089" y="632953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June 13</a:t>
            </a: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385457" y="1491343"/>
            <a:ext cx="495300" cy="892628"/>
          </a:xfrm>
          <a:custGeom>
            <a:avLst/>
            <a:gdLst>
              <a:gd name="connsiteX0" fmla="*/ 495300 w 495300"/>
              <a:gd name="connsiteY0" fmla="*/ 0 h 892628"/>
              <a:gd name="connsiteX1" fmla="*/ 419100 w 495300"/>
              <a:gd name="connsiteY1" fmla="*/ 195943 h 892628"/>
              <a:gd name="connsiteX2" fmla="*/ 364672 w 495300"/>
              <a:gd name="connsiteY2" fmla="*/ 381000 h 892628"/>
              <a:gd name="connsiteX3" fmla="*/ 310243 w 495300"/>
              <a:gd name="connsiteY3" fmla="*/ 500743 h 892628"/>
              <a:gd name="connsiteX4" fmla="*/ 244929 w 495300"/>
              <a:gd name="connsiteY4" fmla="*/ 625928 h 892628"/>
              <a:gd name="connsiteX5" fmla="*/ 32657 w 495300"/>
              <a:gd name="connsiteY5" fmla="*/ 876300 h 892628"/>
              <a:gd name="connsiteX6" fmla="*/ 32657 w 495300"/>
              <a:gd name="connsiteY6" fmla="*/ 876300 h 892628"/>
              <a:gd name="connsiteX7" fmla="*/ 0 w 495300"/>
              <a:gd name="connsiteY7" fmla="*/ 892628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300" h="892628">
                <a:moveTo>
                  <a:pt x="495300" y="0"/>
                </a:moveTo>
                <a:cubicBezTo>
                  <a:pt x="468085" y="66221"/>
                  <a:pt x="440871" y="132443"/>
                  <a:pt x="419100" y="195943"/>
                </a:cubicBezTo>
                <a:cubicBezTo>
                  <a:pt x="397329" y="259443"/>
                  <a:pt x="382815" y="330200"/>
                  <a:pt x="364672" y="381000"/>
                </a:cubicBezTo>
                <a:cubicBezTo>
                  <a:pt x="346529" y="431800"/>
                  <a:pt x="330200" y="459922"/>
                  <a:pt x="310243" y="500743"/>
                </a:cubicBezTo>
                <a:cubicBezTo>
                  <a:pt x="290286" y="541564"/>
                  <a:pt x="291193" y="563335"/>
                  <a:pt x="244929" y="625928"/>
                </a:cubicBezTo>
                <a:cubicBezTo>
                  <a:pt x="198665" y="688521"/>
                  <a:pt x="32657" y="876300"/>
                  <a:pt x="32657" y="876300"/>
                </a:cubicBezTo>
                <a:lnTo>
                  <a:pt x="32657" y="876300"/>
                </a:lnTo>
                <a:lnTo>
                  <a:pt x="0" y="892628"/>
                </a:lnTo>
              </a:path>
            </a:pathLst>
          </a:custGeom>
          <a:noFill/>
          <a:ln w="444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8169729" y="1317171"/>
            <a:ext cx="304800" cy="642258"/>
          </a:xfrm>
          <a:custGeom>
            <a:avLst/>
            <a:gdLst>
              <a:gd name="connsiteX0" fmla="*/ 304800 w 304800"/>
              <a:gd name="connsiteY0" fmla="*/ 0 h 642258"/>
              <a:gd name="connsiteX1" fmla="*/ 277585 w 304800"/>
              <a:gd name="connsiteY1" fmla="*/ 119743 h 642258"/>
              <a:gd name="connsiteX2" fmla="*/ 239485 w 304800"/>
              <a:gd name="connsiteY2" fmla="*/ 244929 h 642258"/>
              <a:gd name="connsiteX3" fmla="*/ 190500 w 304800"/>
              <a:gd name="connsiteY3" fmla="*/ 304800 h 642258"/>
              <a:gd name="connsiteX4" fmla="*/ 179614 w 304800"/>
              <a:gd name="connsiteY4" fmla="*/ 397329 h 642258"/>
              <a:gd name="connsiteX5" fmla="*/ 130628 w 304800"/>
              <a:gd name="connsiteY5" fmla="*/ 473529 h 642258"/>
              <a:gd name="connsiteX6" fmla="*/ 0 w 304800"/>
              <a:gd name="connsiteY6" fmla="*/ 642258 h 64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" h="642258">
                <a:moveTo>
                  <a:pt x="304800" y="0"/>
                </a:moveTo>
                <a:cubicBezTo>
                  <a:pt x="296635" y="39460"/>
                  <a:pt x="288471" y="78921"/>
                  <a:pt x="277585" y="119743"/>
                </a:cubicBezTo>
                <a:cubicBezTo>
                  <a:pt x="266699" y="160565"/>
                  <a:pt x="253999" y="214086"/>
                  <a:pt x="239485" y="244929"/>
                </a:cubicBezTo>
                <a:cubicBezTo>
                  <a:pt x="224971" y="275772"/>
                  <a:pt x="200479" y="279400"/>
                  <a:pt x="190500" y="304800"/>
                </a:cubicBezTo>
                <a:cubicBezTo>
                  <a:pt x="180521" y="330200"/>
                  <a:pt x="189593" y="369208"/>
                  <a:pt x="179614" y="397329"/>
                </a:cubicBezTo>
                <a:cubicBezTo>
                  <a:pt x="169635" y="425450"/>
                  <a:pt x="160564" y="432708"/>
                  <a:pt x="130628" y="473529"/>
                </a:cubicBezTo>
                <a:cubicBezTo>
                  <a:pt x="100692" y="514350"/>
                  <a:pt x="50346" y="578304"/>
                  <a:pt x="0" y="642258"/>
                </a:cubicBezTo>
              </a:path>
            </a:pathLst>
          </a:custGeom>
          <a:noFill/>
          <a:ln w="444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751338" y="4435929"/>
            <a:ext cx="140363" cy="789850"/>
          </a:xfrm>
          <a:custGeom>
            <a:avLst/>
            <a:gdLst>
              <a:gd name="connsiteX0" fmla="*/ 102205 w 140363"/>
              <a:gd name="connsiteY0" fmla="*/ 0 h 789850"/>
              <a:gd name="connsiteX1" fmla="*/ 123976 w 140363"/>
              <a:gd name="connsiteY1" fmla="*/ 92528 h 789850"/>
              <a:gd name="connsiteX2" fmla="*/ 140305 w 140363"/>
              <a:gd name="connsiteY2" fmla="*/ 239485 h 789850"/>
              <a:gd name="connsiteX3" fmla="*/ 129419 w 140363"/>
              <a:gd name="connsiteY3" fmla="*/ 304800 h 789850"/>
              <a:gd name="connsiteX4" fmla="*/ 129419 w 140363"/>
              <a:gd name="connsiteY4" fmla="*/ 435428 h 789850"/>
              <a:gd name="connsiteX5" fmla="*/ 107648 w 140363"/>
              <a:gd name="connsiteY5" fmla="*/ 544285 h 789850"/>
              <a:gd name="connsiteX6" fmla="*/ 64105 w 140363"/>
              <a:gd name="connsiteY6" fmla="*/ 658585 h 789850"/>
              <a:gd name="connsiteX7" fmla="*/ 4233 w 140363"/>
              <a:gd name="connsiteY7" fmla="*/ 778328 h 789850"/>
              <a:gd name="connsiteX8" fmla="*/ 9676 w 140363"/>
              <a:gd name="connsiteY8" fmla="*/ 778328 h 78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363" h="789850">
                <a:moveTo>
                  <a:pt x="102205" y="0"/>
                </a:moveTo>
                <a:cubicBezTo>
                  <a:pt x="109915" y="26307"/>
                  <a:pt x="117626" y="52614"/>
                  <a:pt x="123976" y="92528"/>
                </a:cubicBezTo>
                <a:cubicBezTo>
                  <a:pt x="130326" y="132442"/>
                  <a:pt x="139398" y="204106"/>
                  <a:pt x="140305" y="239485"/>
                </a:cubicBezTo>
                <a:cubicBezTo>
                  <a:pt x="141212" y="274864"/>
                  <a:pt x="131233" y="272143"/>
                  <a:pt x="129419" y="304800"/>
                </a:cubicBezTo>
                <a:cubicBezTo>
                  <a:pt x="127605" y="337457"/>
                  <a:pt x="133047" y="395514"/>
                  <a:pt x="129419" y="435428"/>
                </a:cubicBezTo>
                <a:cubicBezTo>
                  <a:pt x="125791" y="475342"/>
                  <a:pt x="118534" y="507092"/>
                  <a:pt x="107648" y="544285"/>
                </a:cubicBezTo>
                <a:cubicBezTo>
                  <a:pt x="96762" y="581478"/>
                  <a:pt x="81341" y="619578"/>
                  <a:pt x="64105" y="658585"/>
                </a:cubicBezTo>
                <a:cubicBezTo>
                  <a:pt x="46869" y="697592"/>
                  <a:pt x="13304" y="758371"/>
                  <a:pt x="4233" y="778328"/>
                </a:cubicBezTo>
                <a:cubicBezTo>
                  <a:pt x="-4839" y="798285"/>
                  <a:pt x="2418" y="788306"/>
                  <a:pt x="9676" y="778328"/>
                </a:cubicBezTo>
              </a:path>
            </a:pathLst>
          </a:custGeom>
          <a:noFill/>
          <a:ln w="444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8245929" y="4457700"/>
            <a:ext cx="349551" cy="854529"/>
          </a:xfrm>
          <a:custGeom>
            <a:avLst/>
            <a:gdLst>
              <a:gd name="connsiteX0" fmla="*/ 348342 w 349551"/>
              <a:gd name="connsiteY0" fmla="*/ 0 h 854529"/>
              <a:gd name="connsiteX1" fmla="*/ 337457 w 349551"/>
              <a:gd name="connsiteY1" fmla="*/ 136071 h 854529"/>
              <a:gd name="connsiteX2" fmla="*/ 261257 w 349551"/>
              <a:gd name="connsiteY2" fmla="*/ 206829 h 854529"/>
              <a:gd name="connsiteX3" fmla="*/ 217714 w 349551"/>
              <a:gd name="connsiteY3" fmla="*/ 288471 h 854529"/>
              <a:gd name="connsiteX4" fmla="*/ 163285 w 349551"/>
              <a:gd name="connsiteY4" fmla="*/ 397329 h 854529"/>
              <a:gd name="connsiteX5" fmla="*/ 70757 w 349551"/>
              <a:gd name="connsiteY5" fmla="*/ 576943 h 854529"/>
              <a:gd name="connsiteX6" fmla="*/ 0 w 349551"/>
              <a:gd name="connsiteY6" fmla="*/ 854529 h 85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9551" h="854529">
                <a:moveTo>
                  <a:pt x="348342" y="0"/>
                </a:moveTo>
                <a:cubicBezTo>
                  <a:pt x="350156" y="50799"/>
                  <a:pt x="351971" y="101599"/>
                  <a:pt x="337457" y="136071"/>
                </a:cubicBezTo>
                <a:cubicBezTo>
                  <a:pt x="322943" y="170543"/>
                  <a:pt x="281214" y="181429"/>
                  <a:pt x="261257" y="206829"/>
                </a:cubicBezTo>
                <a:cubicBezTo>
                  <a:pt x="241300" y="232229"/>
                  <a:pt x="234043" y="256721"/>
                  <a:pt x="217714" y="288471"/>
                </a:cubicBezTo>
                <a:cubicBezTo>
                  <a:pt x="201385" y="320221"/>
                  <a:pt x="187778" y="349250"/>
                  <a:pt x="163285" y="397329"/>
                </a:cubicBezTo>
                <a:cubicBezTo>
                  <a:pt x="138792" y="445408"/>
                  <a:pt x="97971" y="500743"/>
                  <a:pt x="70757" y="576943"/>
                </a:cubicBezTo>
                <a:cubicBezTo>
                  <a:pt x="43543" y="653143"/>
                  <a:pt x="21771" y="753836"/>
                  <a:pt x="0" y="854529"/>
                </a:cubicBezTo>
              </a:path>
            </a:pathLst>
          </a:custGeom>
          <a:noFill/>
          <a:ln w="444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2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1793"/>
          </a:xfrm>
        </p:spPr>
        <p:txBody>
          <a:bodyPr/>
          <a:lstStyle/>
          <a:p>
            <a:r>
              <a:rPr lang="en-US" sz="3600" dirty="0" smtClean="0"/>
              <a:t>Trajectory Analysis June 10, 2017</a:t>
            </a:r>
            <a:endParaRPr lang="en-US" sz="3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053912"/>
            <a:ext cx="9144000" cy="60732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/>
              <a:t>Fires from that same area were producing a sizable plume and 48 hour trajectories were entering New England from the west and northwest.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008"/>
            <a:ext cx="9144000" cy="493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4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June 12, 2017 Maryland </a:t>
            </a:r>
            <a:r>
              <a:rPr lang="en-US" sz="4400" dirty="0" err="1" smtClean="0"/>
              <a:t>Ozonesonde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" y="661133"/>
            <a:ext cx="8663940" cy="608877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289047" y="3368150"/>
            <a:ext cx="440754" cy="1738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550978" y="2034485"/>
            <a:ext cx="0" cy="257556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0" y="6429829"/>
            <a:ext cx="9144000" cy="428171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rgbClr val="002A7E"/>
                </a:solidFill>
              </a:rPr>
              <a:t>Note the elevated ozone levels of 65 ppb measured at layers 2200 and 3700  meters above the surface.  </a:t>
            </a:r>
            <a:endParaRPr lang="en-US" sz="1600" dirty="0">
              <a:solidFill>
                <a:srgbClr val="002A7E"/>
              </a:solidFill>
            </a:endParaRPr>
          </a:p>
          <a:p>
            <a:pPr algn="l"/>
            <a:endParaRPr lang="en-US" sz="1600" dirty="0">
              <a:solidFill>
                <a:srgbClr val="002A7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729801" y="4662672"/>
            <a:ext cx="111833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729801" y="3696741"/>
            <a:ext cx="111833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35058" y="3447091"/>
            <a:ext cx="1100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3700 meters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35058" y="4416001"/>
            <a:ext cx="1100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2200 meters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8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1793"/>
          </a:xfrm>
        </p:spPr>
        <p:txBody>
          <a:bodyPr/>
          <a:lstStyle/>
          <a:p>
            <a:r>
              <a:rPr lang="en-US" sz="3500" dirty="0" smtClean="0"/>
              <a:t>Beltsville Back Trajectory Analysis, June 12, 2017</a:t>
            </a:r>
            <a:endParaRPr lang="en-US" sz="35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146082"/>
            <a:ext cx="9144000" cy="629688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002A7E"/>
                </a:solidFill>
              </a:rPr>
              <a:t>The 2200 meter </a:t>
            </a:r>
            <a:r>
              <a:rPr lang="en-US" sz="1800" smtClean="0">
                <a:solidFill>
                  <a:srgbClr val="002A7E"/>
                </a:solidFill>
              </a:rPr>
              <a:t>72 hour back </a:t>
            </a:r>
            <a:r>
              <a:rPr lang="en-US" sz="1800" dirty="0" smtClean="0">
                <a:solidFill>
                  <a:srgbClr val="002A7E"/>
                </a:solidFill>
              </a:rPr>
              <a:t>trajectory are from the region over the fires, while the 3700 meter back trajectory could have originated from fires in southern Canada.</a:t>
            </a:r>
            <a:endParaRPr lang="en-US" sz="1800" dirty="0">
              <a:solidFill>
                <a:srgbClr val="002A7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840"/>
            <a:ext cx="9144000" cy="494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2" y="-1"/>
            <a:ext cx="9015307" cy="632461"/>
          </a:xfrm>
        </p:spPr>
        <p:txBody>
          <a:bodyPr/>
          <a:lstStyle/>
          <a:p>
            <a:r>
              <a:rPr lang="en-US" sz="4000" dirty="0" smtClean="0">
                <a:solidFill>
                  <a:schemeClr val="tx2"/>
                </a:solidFill>
              </a:rPr>
              <a:t>June 10-13, 2017 Ozone Event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692" y="922020"/>
            <a:ext cx="88696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2800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ozone event of the season in CT was driven by the Bermuda High circulation over the I-95 corridor with higher level transport from the west;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Exceedances occurred from Maryland to Maine, with Cadillac Mountain monitoring the highest 8-hour ozone average of 98 ppb;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NOAA ozone models provided good guidance and CT forecasters correctly forecasted exceedances on June 11-13</a:t>
            </a:r>
            <a:r>
              <a:rPr lang="en-US" sz="28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NOAA model under prediction, especially on June 10</a:t>
            </a:r>
            <a:r>
              <a:rPr lang="en-US" sz="28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, likely due to smoke enhancement.</a:t>
            </a:r>
          </a:p>
        </p:txBody>
      </p:sp>
    </p:spTree>
    <p:extLst>
      <p:ext uri="{BB962C8B-B14F-4D97-AF65-F5344CB8AC3E}">
        <p14:creationId xmlns:p14="http://schemas.microsoft.com/office/powerpoint/2010/main" val="338858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2" y="-1"/>
            <a:ext cx="9015307" cy="632461"/>
          </a:xfrm>
        </p:spPr>
        <p:txBody>
          <a:bodyPr/>
          <a:lstStyle/>
          <a:p>
            <a:r>
              <a:rPr lang="en-US" sz="4000" dirty="0" smtClean="0">
                <a:solidFill>
                  <a:schemeClr val="tx2"/>
                </a:solidFill>
              </a:rPr>
              <a:t>June 21-22, 2017 Ozone Event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0750" b="1"/>
          <a:stretch/>
        </p:blipFill>
        <p:spPr>
          <a:xfrm>
            <a:off x="0" y="3749040"/>
            <a:ext cx="4572000" cy="31089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0500" b="5501"/>
          <a:stretch/>
        </p:blipFill>
        <p:spPr>
          <a:xfrm>
            <a:off x="4571999" y="3474720"/>
            <a:ext cx="4572000" cy="33832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9668" b="6333"/>
          <a:stretch/>
        </p:blipFill>
        <p:spPr>
          <a:xfrm>
            <a:off x="4572000" y="632460"/>
            <a:ext cx="4572000" cy="33832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9422" b="1329"/>
          <a:stretch/>
        </p:blipFill>
        <p:spPr>
          <a:xfrm>
            <a:off x="2" y="632460"/>
            <a:ext cx="4572000" cy="31089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68874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2"/>
          </a:solidFill>
        </p:spPr>
        <p:txBody>
          <a:bodyPr/>
          <a:lstStyle/>
          <a:p>
            <a:r>
              <a:rPr lang="en-US" sz="4800" dirty="0"/>
              <a:t>Ozone in Connecticut </a:t>
            </a:r>
            <a:r>
              <a:rPr lang="en-US" sz="4800" dirty="0" smtClean="0"/>
              <a:t>2017</a:t>
            </a:r>
            <a:endParaRPr lang="en-US" sz="4800" dirty="0"/>
          </a:p>
        </p:txBody>
      </p:sp>
      <p:sp>
        <p:nvSpPr>
          <p:cNvPr id="10" name="Content Placeholder 9"/>
          <p:cNvSpPr>
            <a:spLocks noGrp="1"/>
          </p:cNvSpPr>
          <p:nvPr>
            <p:ph idx="4294967295"/>
          </p:nvPr>
        </p:nvSpPr>
        <p:spPr>
          <a:xfrm>
            <a:off x="41222" y="1239837"/>
            <a:ext cx="9061554" cy="126351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20 </a:t>
            </a:r>
            <a:r>
              <a:rPr lang="en-US" dirty="0">
                <a:solidFill>
                  <a:schemeClr val="bg1"/>
                </a:solidFill>
              </a:rPr>
              <a:t>exceedance days in </a:t>
            </a:r>
            <a:r>
              <a:rPr lang="en-US" dirty="0" smtClean="0">
                <a:solidFill>
                  <a:schemeClr val="bg1"/>
                </a:solidFill>
              </a:rPr>
              <a:t>2017 through September 30;</a:t>
            </a:r>
          </a:p>
          <a:p>
            <a:r>
              <a:rPr lang="en-US" dirty="0">
                <a:solidFill>
                  <a:schemeClr val="bg1"/>
                </a:solidFill>
              </a:rPr>
              <a:t>Highest exceedances occurred early in the season.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596605"/>
              </p:ext>
            </p:extLst>
          </p:nvPr>
        </p:nvGraphicFramePr>
        <p:xfrm>
          <a:off x="544512" y="2737709"/>
          <a:ext cx="8054975" cy="325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Worksheet" r:id="rId3" imgW="8054335" imgH="3253824" progId="Excel.Sheet.12">
                  <p:embed/>
                </p:oleObj>
              </mc:Choice>
              <mc:Fallback>
                <p:oleObj name="Worksheet" r:id="rId3" imgW="8054335" imgH="325382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4512" y="2737709"/>
                        <a:ext cx="8054975" cy="325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dirty="0" smtClean="0"/>
              <a:t>June 21, 2017 Satellite AOD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46" y="939366"/>
            <a:ext cx="8170187" cy="4816475"/>
          </a:xfrm>
        </p:spPr>
      </p:pic>
      <p:sp>
        <p:nvSpPr>
          <p:cNvPr id="5" name="TextBox 4"/>
          <p:cNvSpPr txBox="1"/>
          <p:nvPr/>
        </p:nvSpPr>
        <p:spPr>
          <a:xfrm>
            <a:off x="0" y="5844999"/>
            <a:ext cx="9144000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satellite AOD </a:t>
            </a:r>
            <a:r>
              <a:rPr lang="en-US" sz="2400" dirty="0" err="1" smtClean="0"/>
              <a:t>analalysis</a:t>
            </a:r>
            <a:r>
              <a:rPr lang="en-US" sz="2400" dirty="0" smtClean="0"/>
              <a:t> shows elevated PM2.5 levels in the atmosphere, likely due to smoke emissions.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10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41"/>
            <a:ext cx="9144000" cy="754380"/>
          </a:xfrm>
        </p:spPr>
        <p:txBody>
          <a:bodyPr/>
          <a:lstStyle/>
          <a:p>
            <a:r>
              <a:rPr lang="en-US" sz="2800" dirty="0" smtClean="0"/>
              <a:t>June 22, 2017 Surface Analysis 5:00pm</a:t>
            </a:r>
            <a:endParaRPr lang="en-US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27020"/>
            <a:ext cx="9144000" cy="977929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Warm front was analyzed to the south of CT but lee-trough to our south may have created a southwest wind flow at the surface that allowed ozone to be transported from NYC into southwest CT.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1504950"/>
            <a:ext cx="7143750" cy="535305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6400800" y="3269673"/>
            <a:ext cx="417900" cy="1066800"/>
          </a:xfrm>
          <a:custGeom>
            <a:avLst/>
            <a:gdLst>
              <a:gd name="connsiteX0" fmla="*/ 408709 w 417900"/>
              <a:gd name="connsiteY0" fmla="*/ 0 h 1066800"/>
              <a:gd name="connsiteX1" fmla="*/ 415636 w 417900"/>
              <a:gd name="connsiteY1" fmla="*/ 290945 h 1066800"/>
              <a:gd name="connsiteX2" fmla="*/ 374073 w 417900"/>
              <a:gd name="connsiteY2" fmla="*/ 401782 h 1066800"/>
              <a:gd name="connsiteX3" fmla="*/ 325582 w 417900"/>
              <a:gd name="connsiteY3" fmla="*/ 574963 h 1066800"/>
              <a:gd name="connsiteX4" fmla="*/ 221673 w 417900"/>
              <a:gd name="connsiteY4" fmla="*/ 782782 h 1066800"/>
              <a:gd name="connsiteX5" fmla="*/ 90055 w 417900"/>
              <a:gd name="connsiteY5" fmla="*/ 942109 h 1066800"/>
              <a:gd name="connsiteX6" fmla="*/ 20782 w 417900"/>
              <a:gd name="connsiteY6" fmla="*/ 1018309 h 1066800"/>
              <a:gd name="connsiteX7" fmla="*/ 0 w 417900"/>
              <a:gd name="connsiteY7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900" h="1066800">
                <a:moveTo>
                  <a:pt x="408709" y="0"/>
                </a:moveTo>
                <a:cubicBezTo>
                  <a:pt x="415059" y="111990"/>
                  <a:pt x="421409" y="223981"/>
                  <a:pt x="415636" y="290945"/>
                </a:cubicBezTo>
                <a:cubicBezTo>
                  <a:pt x="409863" y="357909"/>
                  <a:pt x="389082" y="354446"/>
                  <a:pt x="374073" y="401782"/>
                </a:cubicBezTo>
                <a:cubicBezTo>
                  <a:pt x="359064" y="449118"/>
                  <a:pt x="350982" y="511463"/>
                  <a:pt x="325582" y="574963"/>
                </a:cubicBezTo>
                <a:cubicBezTo>
                  <a:pt x="300182" y="638463"/>
                  <a:pt x="260927" y="721591"/>
                  <a:pt x="221673" y="782782"/>
                </a:cubicBezTo>
                <a:cubicBezTo>
                  <a:pt x="182418" y="843973"/>
                  <a:pt x="123537" y="902855"/>
                  <a:pt x="90055" y="942109"/>
                </a:cubicBezTo>
                <a:cubicBezTo>
                  <a:pt x="56573" y="981363"/>
                  <a:pt x="35791" y="997527"/>
                  <a:pt x="20782" y="1018309"/>
                </a:cubicBezTo>
                <a:cubicBezTo>
                  <a:pt x="5773" y="1039091"/>
                  <a:pt x="0" y="1066800"/>
                  <a:pt x="0" y="1066800"/>
                </a:cubicBezTo>
              </a:path>
            </a:pathLst>
          </a:custGeom>
          <a:noFill/>
          <a:ln w="603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/>
              <a:t>June 22, 2017 </a:t>
            </a:r>
            <a:r>
              <a:rPr lang="en-US" sz="3600" dirty="0" smtClean="0"/>
              <a:t>WRFCHEM 850 mb Animation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902225"/>
            <a:ext cx="9144000" cy="995848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smtClean="0"/>
              <a:t>850mb (~1500m) ozone </a:t>
            </a:r>
            <a:r>
              <a:rPr lang="en-US" sz="1800" dirty="0" smtClean="0"/>
              <a:t>(left) and 850mb organic aerosol (right) model animations show a clear connection with the transport of ozone with the aerosols from fires to our west.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Note that tropical storm Cindy can be seen in the ozone circulation in east Texas.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4436"/>
            <a:ext cx="4572000" cy="4348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44436"/>
            <a:ext cx="4572000" cy="41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2" y="-1"/>
            <a:ext cx="9015307" cy="632461"/>
          </a:xfrm>
          <a:solidFill>
            <a:schemeClr val="bg2"/>
          </a:solidFill>
        </p:spPr>
        <p:txBody>
          <a:bodyPr/>
          <a:lstStyle/>
          <a:p>
            <a:r>
              <a:rPr lang="en-US" sz="4000" dirty="0" smtClean="0">
                <a:solidFill>
                  <a:schemeClr val="tx2"/>
                </a:solidFill>
              </a:rPr>
              <a:t>July 22, 2017 Ozone Over Prediction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539" y="632460"/>
            <a:ext cx="4389120" cy="4389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25" y="1787435"/>
            <a:ext cx="4389120" cy="3344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539" y="1112520"/>
            <a:ext cx="4389120" cy="4389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539" y="1592580"/>
            <a:ext cx="4389120" cy="4389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1539" y="2053044"/>
            <a:ext cx="438912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6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41"/>
            <a:ext cx="9144000" cy="754380"/>
          </a:xfrm>
        </p:spPr>
        <p:txBody>
          <a:bodyPr/>
          <a:lstStyle/>
          <a:p>
            <a:r>
              <a:rPr lang="en-US" sz="3600" dirty="0"/>
              <a:t>July </a:t>
            </a:r>
            <a:r>
              <a:rPr lang="en-US" sz="3600" dirty="0" smtClean="0"/>
              <a:t>22 </a:t>
            </a:r>
            <a:r>
              <a:rPr lang="en-US" sz="3600" dirty="0"/>
              <a:t>, </a:t>
            </a:r>
            <a:r>
              <a:rPr lang="en-US" sz="3600" dirty="0" smtClean="0"/>
              <a:t>2017 </a:t>
            </a:r>
            <a:r>
              <a:rPr lang="en-US" sz="3600" dirty="0"/>
              <a:t>Surface </a:t>
            </a:r>
            <a:r>
              <a:rPr lang="en-US" sz="3600" dirty="0" smtClean="0"/>
              <a:t>Analysis</a:t>
            </a:r>
            <a:endParaRPr lang="en-US" sz="3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768321"/>
            <a:ext cx="9144000" cy="539779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A7E"/>
                </a:solidFill>
              </a:rPr>
              <a:t>Cold front stalled just south of Connecticut which prohibited a LIS plume to develop.</a:t>
            </a:r>
            <a:endParaRPr lang="en-US" sz="1800" dirty="0">
              <a:solidFill>
                <a:srgbClr val="002A7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" y="1428575"/>
            <a:ext cx="7143750" cy="5353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70" y="1428575"/>
            <a:ext cx="7143750" cy="5353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0" y="1428575"/>
            <a:ext cx="7143750" cy="5353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10" y="1428575"/>
            <a:ext cx="7143750" cy="5353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10" y="1428575"/>
            <a:ext cx="71437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dirty="0" smtClean="0"/>
              <a:t>July 22, 2017 NOAA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" b="6672"/>
          <a:stretch/>
        </p:blipFill>
        <p:spPr>
          <a:xfrm>
            <a:off x="1078590" y="1032510"/>
            <a:ext cx="6858000" cy="5760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0" b="8300"/>
          <a:stretch/>
        </p:blipFill>
        <p:spPr>
          <a:xfrm>
            <a:off x="1078590" y="1078230"/>
            <a:ext cx="6858000" cy="5669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7" b="7265"/>
          <a:stretch/>
        </p:blipFill>
        <p:spPr>
          <a:xfrm>
            <a:off x="1078590" y="1078230"/>
            <a:ext cx="6858000" cy="5669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b="7896"/>
          <a:stretch/>
        </p:blipFill>
        <p:spPr>
          <a:xfrm>
            <a:off x="1078590" y="1078230"/>
            <a:ext cx="6858000" cy="5669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9" b="8195"/>
          <a:stretch/>
        </p:blipFill>
        <p:spPr>
          <a:xfrm>
            <a:off x="1078590" y="1078230"/>
            <a:ext cx="685800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6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dirty="0" smtClean="0"/>
              <a:t>Western Fire Plumes (GOES-16)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235065"/>
            <a:ext cx="9144000" cy="554567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A7E"/>
                </a:solidFill>
              </a:rPr>
              <a:t>Western Fires created impressive plume on September 4, 2017.</a:t>
            </a:r>
            <a:endParaRPr lang="en-US" sz="2400" dirty="0">
              <a:solidFill>
                <a:srgbClr val="002A7E"/>
              </a:solidFill>
            </a:endParaRPr>
          </a:p>
        </p:txBody>
      </p:sp>
      <p:pic>
        <p:nvPicPr>
          <p:cNvPr id="4" name="20170904000000_smok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" y="754380"/>
            <a:ext cx="7307580" cy="5480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3337" y="5596265"/>
            <a:ext cx="2770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(Click to Animate)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7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9169"/>
          </a:xfrm>
        </p:spPr>
        <p:txBody>
          <a:bodyPr/>
          <a:lstStyle/>
          <a:p>
            <a:r>
              <a:rPr lang="en-US" sz="2900" dirty="0" smtClean="0"/>
              <a:t>Recent Western North American Fires (VIIRS satellite AOD)</a:t>
            </a:r>
            <a:endParaRPr lang="en-US" sz="29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532024"/>
            <a:ext cx="9144000" cy="56525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Thick aerosol layer moves over New Haven after 6:00 am LST with mixing layer exceeding 3000 meters during the afternoon.  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006"/>
            <a:ext cx="9144000" cy="62829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004"/>
            <a:ext cx="9144000" cy="62948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9004"/>
            <a:ext cx="9144000" cy="6339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08329"/>
            <a:ext cx="9144000" cy="6234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2058"/>
            <a:ext cx="9144000" cy="65205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45931" y="47011"/>
            <a:ext cx="325374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Satellite PM2.5 Forecast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945931" y="-31239"/>
            <a:ext cx="319376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Observed PM2.5 AQI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5979728" y="47011"/>
            <a:ext cx="325374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NOAA Model </a:t>
            </a:r>
            <a:r>
              <a:rPr lang="en-US" sz="2000" dirty="0"/>
              <a:t>P</a:t>
            </a:r>
            <a:r>
              <a:rPr lang="en-US" sz="2000" dirty="0" smtClean="0"/>
              <a:t>M2.5 Forecast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141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295"/>
            <a:ext cx="9144000" cy="56765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4000" dirty="0" smtClean="0"/>
              <a:t>Maximum Observed vs. NOAA Forecast AQI</a:t>
            </a:r>
            <a:endParaRPr lang="en-US" sz="4000" dirty="0"/>
          </a:p>
        </p:txBody>
      </p:sp>
      <p:sp>
        <p:nvSpPr>
          <p:cNvPr id="10" name="TextBox 1"/>
          <p:cNvSpPr txBox="1"/>
          <p:nvPr/>
        </p:nvSpPr>
        <p:spPr>
          <a:xfrm>
            <a:off x="1414151" y="3977640"/>
            <a:ext cx="6315697" cy="1631803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effectLst/>
              </a:rPr>
              <a:t>20 Observed Exceedance</a:t>
            </a:r>
            <a:r>
              <a:rPr lang="en-US" sz="1600" b="1" baseline="0" dirty="0">
                <a:effectLst/>
              </a:rPr>
              <a:t> </a:t>
            </a:r>
            <a:r>
              <a:rPr lang="en-US" sz="1600" b="1" baseline="0" dirty="0" smtClean="0">
                <a:effectLst/>
              </a:rPr>
              <a:t>Days, 22 Model Forecasted Exceedance Days;</a:t>
            </a:r>
            <a:endParaRPr lang="en-US" sz="1600" dirty="0">
              <a:effectLst/>
            </a:endParaRPr>
          </a:p>
          <a:p>
            <a:r>
              <a:rPr lang="en-US" sz="1600" b="1" dirty="0" smtClean="0"/>
              <a:t>31 Days </a:t>
            </a:r>
            <a:r>
              <a:rPr lang="en-US" sz="1600" b="1" dirty="0"/>
              <a:t>Either Forecast or Observed </a:t>
            </a:r>
            <a:r>
              <a:rPr lang="en-US" sz="1600" b="1" dirty="0" smtClean="0"/>
              <a:t>USG+;</a:t>
            </a:r>
            <a:endParaRPr lang="en-US" sz="1600" b="1" dirty="0"/>
          </a:p>
          <a:p>
            <a:r>
              <a:rPr lang="en-US" sz="1600" b="1" dirty="0"/>
              <a:t>11 Days Coincident USG </a:t>
            </a:r>
            <a:r>
              <a:rPr lang="en-US" sz="1600" b="1" dirty="0" smtClean="0"/>
              <a:t>Forecast/Observed - </a:t>
            </a:r>
            <a:r>
              <a:rPr lang="en-US" sz="1600" b="1" dirty="0"/>
              <a:t>52% USG+ Days Hit </a:t>
            </a:r>
            <a:r>
              <a:rPr lang="en-US" sz="1600" b="1" dirty="0" smtClean="0"/>
              <a:t>Rate;</a:t>
            </a:r>
          </a:p>
          <a:p>
            <a:r>
              <a:rPr lang="en-US" sz="1600" b="1" dirty="0" smtClean="0"/>
              <a:t>11 False Alarm Days- 50% False Alarm Rate;</a:t>
            </a:r>
            <a:endParaRPr lang="en-US" sz="1600" b="1" dirty="0"/>
          </a:p>
          <a:p>
            <a:r>
              <a:rPr lang="en-US" sz="1600" b="1" dirty="0"/>
              <a:t>5 Observed Unhealthy </a:t>
            </a:r>
            <a:r>
              <a:rPr lang="en-US" sz="1600" b="1" dirty="0" smtClean="0"/>
              <a:t>Days- 5 Forecast Unhealthy Days;</a:t>
            </a:r>
            <a:endParaRPr lang="en-US" sz="1600" b="1" dirty="0"/>
          </a:p>
          <a:p>
            <a:r>
              <a:rPr lang="en-US" sz="1600" b="1" dirty="0"/>
              <a:t>3 Days coincident Unhealthy Forecast </a:t>
            </a:r>
            <a:r>
              <a:rPr lang="en-US" sz="1600" b="1" dirty="0" smtClean="0"/>
              <a:t>Observed- 60 % hit rate.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7043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4000" dirty="0" smtClean="0"/>
              <a:t>CTDEEP Forecast AQI vs. Observed</a:t>
            </a:r>
            <a:endParaRPr lang="en-US" sz="4000" dirty="0"/>
          </a:p>
        </p:txBody>
      </p:sp>
      <p:sp>
        <p:nvSpPr>
          <p:cNvPr id="10" name="TextBox 1"/>
          <p:cNvSpPr txBox="1"/>
          <p:nvPr/>
        </p:nvSpPr>
        <p:spPr>
          <a:xfrm>
            <a:off x="0" y="731520"/>
            <a:ext cx="9144000" cy="2515723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effectLst/>
              </a:rPr>
              <a:t>20 </a:t>
            </a:r>
            <a:r>
              <a:rPr lang="en-US" sz="2600" dirty="0" smtClean="0">
                <a:effectLst/>
              </a:rPr>
              <a:t>observed exceedance</a:t>
            </a:r>
            <a:r>
              <a:rPr lang="en-US" sz="2600" baseline="0" dirty="0" smtClean="0">
                <a:effectLst/>
              </a:rPr>
              <a:t> </a:t>
            </a:r>
            <a:r>
              <a:rPr lang="en-US" sz="2600" dirty="0"/>
              <a:t>d</a:t>
            </a:r>
            <a:r>
              <a:rPr lang="en-US" sz="2600" baseline="0" dirty="0" smtClean="0">
                <a:effectLst/>
              </a:rPr>
              <a:t>ays;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aseline="0" dirty="0" smtClean="0">
                <a:effectLst/>
              </a:rPr>
              <a:t>9 CTDEEP  </a:t>
            </a:r>
            <a:r>
              <a:rPr lang="en-US" sz="2600" dirty="0"/>
              <a:t>f</a:t>
            </a:r>
            <a:r>
              <a:rPr lang="en-US" sz="2600" baseline="0" dirty="0" smtClean="0">
                <a:effectLst/>
              </a:rPr>
              <a:t>orecasted exceedance days;</a:t>
            </a:r>
            <a:endParaRPr lang="en-US" sz="2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8 correctly forecasted exceedance days (hit= 40%);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12 under predicted exceedance days (miss= 60%);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1 false </a:t>
            </a:r>
            <a:r>
              <a:rPr lang="en-US" sz="2600" dirty="0"/>
              <a:t>a</a:t>
            </a:r>
            <a:r>
              <a:rPr lang="en-US" sz="2600" dirty="0" smtClean="0"/>
              <a:t>larm.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Best forecasts are from 2-4 days ahead (weekends and Holidays)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3374571"/>
            <a:ext cx="4480560" cy="34137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74571"/>
            <a:ext cx="4480560" cy="34137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8808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1200"/>
          </a:xfrm>
        </p:spPr>
        <p:txBody>
          <a:bodyPr/>
          <a:lstStyle/>
          <a:p>
            <a:r>
              <a:rPr lang="en-US" sz="4800" dirty="0" smtClean="0"/>
              <a:t>2016 Exceptional Event Update</a:t>
            </a:r>
            <a:endParaRPr lang="en-US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957135"/>
            <a:ext cx="8988056" cy="830997"/>
          </a:xfrm>
          <a:prstGeom prst="rect">
            <a:avLst/>
          </a:prstGeom>
          <a:noFill/>
          <a:effectLst>
            <a:outerShdw blurRad="25400" dist="127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002A7E"/>
              </a:solidFill>
            </a:endParaRPr>
          </a:p>
          <a:p>
            <a:endParaRPr lang="en-US" sz="2400" dirty="0">
              <a:solidFill>
                <a:srgbClr val="002A7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2154428"/>
            <a:ext cx="8961120" cy="47035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/>
          <p:cNvSpPr txBox="1"/>
          <p:nvPr/>
        </p:nvSpPr>
        <p:spPr>
          <a:xfrm>
            <a:off x="91440" y="801154"/>
            <a:ext cx="9052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linkClick r:id="rId3"/>
              </a:rPr>
              <a:t>EPA Concurrence Letter and TSD Approving the Exceptional Event Demonstration</a:t>
            </a:r>
            <a:r>
              <a:rPr lang="en-US" sz="2000" b="1" dirty="0"/>
              <a:t> EPA Region 1, July 31, 2017 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Table of preliminary and final design values for 2016.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45720" y="3615459"/>
            <a:ext cx="9006840" cy="97819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" y="6160544"/>
            <a:ext cx="9006840" cy="3442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2163850"/>
            <a:ext cx="8961120" cy="47035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Rectangle 8"/>
          <p:cNvSpPr/>
          <p:nvPr/>
        </p:nvSpPr>
        <p:spPr>
          <a:xfrm>
            <a:off x="45720" y="3615458"/>
            <a:ext cx="9006840" cy="97819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" y="6151613"/>
            <a:ext cx="9006840" cy="3442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8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380"/>
          </a:xfrm>
        </p:spPr>
        <p:txBody>
          <a:bodyPr/>
          <a:lstStyle/>
          <a:p>
            <a:r>
              <a:rPr lang="en-US" sz="3600" dirty="0" smtClean="0"/>
              <a:t>Maximum Observed vs. CTDEEP Forecast AQI</a:t>
            </a:r>
            <a:endParaRPr lang="en-US" sz="3600" dirty="0"/>
          </a:p>
        </p:txBody>
      </p:sp>
      <p:sp>
        <p:nvSpPr>
          <p:cNvPr id="10" name="TextBox 1"/>
          <p:cNvSpPr txBox="1"/>
          <p:nvPr/>
        </p:nvSpPr>
        <p:spPr>
          <a:xfrm>
            <a:off x="0" y="6232037"/>
            <a:ext cx="9144000" cy="62596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800" b="1" dirty="0"/>
              <a:t>Observed Exceedance Days = </a:t>
            </a:r>
            <a:r>
              <a:rPr lang="en-US" sz="1800" b="1" dirty="0" smtClean="0"/>
              <a:t>20;  </a:t>
            </a:r>
            <a:r>
              <a:rPr lang="en-US" sz="1800" b="1" dirty="0" smtClean="0"/>
              <a:t>Correctly Forecasted </a:t>
            </a:r>
            <a:r>
              <a:rPr lang="en-US" sz="1800" b="1" dirty="0"/>
              <a:t>Exceedance Days = </a:t>
            </a:r>
            <a:r>
              <a:rPr lang="en-US" sz="1800" b="1" dirty="0" smtClean="0"/>
              <a:t>8;</a:t>
            </a:r>
            <a:endParaRPr lang="en-US" sz="1800" dirty="0"/>
          </a:p>
          <a:p>
            <a:r>
              <a:rPr lang="en-US" sz="1800" b="1" dirty="0" smtClean="0"/>
              <a:t>40 </a:t>
            </a:r>
            <a:r>
              <a:rPr lang="en-US" sz="1800" b="1" dirty="0"/>
              <a:t>% </a:t>
            </a:r>
            <a:r>
              <a:rPr lang="en-US" sz="1800" b="1" dirty="0" smtClean="0"/>
              <a:t>accurate, but a number of close calls </a:t>
            </a:r>
            <a:r>
              <a:rPr lang="en-US" sz="1800" b="1" dirty="0" smtClean="0"/>
              <a:t>(6).</a:t>
            </a:r>
            <a:endParaRPr 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588018"/>
            <a:ext cx="9144000" cy="56739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52275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6932" y="-46494"/>
            <a:ext cx="8229600" cy="1143000"/>
          </a:xfrm>
        </p:spPr>
        <p:txBody>
          <a:bodyPr/>
          <a:lstStyle/>
          <a:p>
            <a:pPr algn="ctr"/>
            <a:r>
              <a:rPr lang="en-US" sz="4800" dirty="0"/>
              <a:t>Conclusions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45" y="697121"/>
            <a:ext cx="8976853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20 </a:t>
            </a:r>
            <a:r>
              <a:rPr lang="en-US" sz="2800" dirty="0">
                <a:solidFill>
                  <a:schemeClr val="tx2"/>
                </a:solidFill>
              </a:rPr>
              <a:t>exceedance days </a:t>
            </a:r>
            <a:r>
              <a:rPr lang="en-US" sz="2800" dirty="0" smtClean="0">
                <a:solidFill>
                  <a:schemeClr val="tx2"/>
                </a:solidFill>
              </a:rPr>
              <a:t>in 2017, compared with 31 in 2016;</a:t>
            </a:r>
          </a:p>
          <a:p>
            <a:pPr>
              <a:lnSpc>
                <a:spcPts val="2800"/>
              </a:lnSpc>
              <a:buFont typeface="Arial" pitchFamily="34" charset="0"/>
              <a:buChar char="•"/>
            </a:pPr>
            <a:endParaRPr lang="en-US" sz="2800" dirty="0">
              <a:solidFill>
                <a:schemeClr val="tx2"/>
              </a:solidFill>
            </a:endParaRPr>
          </a:p>
          <a:p>
            <a:pPr>
              <a:lnSpc>
                <a:spcPts val="28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Highest ozone levels occurred in May-June this year, because of weather pattern changing in July;</a:t>
            </a:r>
          </a:p>
          <a:p>
            <a:pPr>
              <a:lnSpc>
                <a:spcPts val="2800"/>
              </a:lnSpc>
              <a:buFont typeface="Arial" pitchFamily="34" charset="0"/>
              <a:buChar char="•"/>
            </a:pPr>
            <a:endParaRPr lang="en-US" sz="2800" dirty="0">
              <a:solidFill>
                <a:schemeClr val="tx2"/>
              </a:solidFill>
            </a:endParaRPr>
          </a:p>
          <a:p>
            <a:pPr>
              <a:lnSpc>
                <a:spcPts val="28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The NOAA model generally under predicted the May- June events, possibly due to smoke from agricultural fires;</a:t>
            </a:r>
          </a:p>
          <a:p>
            <a:pPr>
              <a:lnSpc>
                <a:spcPts val="2800"/>
              </a:lnSpc>
              <a:buFont typeface="Arial" pitchFamily="34" charset="0"/>
              <a:buChar char="•"/>
            </a:pPr>
            <a:endParaRPr lang="en-US" sz="2800" dirty="0">
              <a:solidFill>
                <a:schemeClr val="tx2"/>
              </a:solidFill>
            </a:endParaRPr>
          </a:p>
          <a:p>
            <a:pPr>
              <a:lnSpc>
                <a:spcPts val="28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Some NOAA over predictions in July may have been due to modeled over development of mid-Atlantic ozone plume over the ocean.</a:t>
            </a:r>
          </a:p>
          <a:p>
            <a:pPr>
              <a:lnSpc>
                <a:spcPts val="2800"/>
              </a:lnSpc>
              <a:buFont typeface="Arial" pitchFamily="34" charset="0"/>
              <a:buChar char="•"/>
            </a:pPr>
            <a:endParaRPr lang="en-US" sz="2800" dirty="0" smtClean="0">
              <a:solidFill>
                <a:schemeClr val="tx2"/>
              </a:solidFill>
            </a:endParaRPr>
          </a:p>
          <a:p>
            <a:pPr>
              <a:lnSpc>
                <a:spcPts val="28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Forecasting ozone around LIS still presents a major challenge for CTDEEP forecasters due to the sea breeze.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Trend </a:t>
            </a:r>
            <a:r>
              <a:rPr lang="en-US" dirty="0" smtClean="0"/>
              <a:t>Graph 1997-2017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796212" y="5524500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5" idx="4"/>
          </p:cNvCxnSpPr>
          <p:nvPr/>
        </p:nvCxnSpPr>
        <p:spPr>
          <a:xfrm flipV="1">
            <a:off x="7700963" y="5615940"/>
            <a:ext cx="140969" cy="3133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26" y="816637"/>
            <a:ext cx="8346147" cy="522472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257300" y="1402080"/>
            <a:ext cx="0" cy="4213860"/>
          </a:xfrm>
          <a:prstGeom prst="line">
            <a:avLst/>
          </a:prstGeom>
          <a:ln w="15875">
            <a:solidFill>
              <a:srgbClr val="2DB52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219700" y="1508760"/>
            <a:ext cx="0" cy="4107180"/>
          </a:xfrm>
          <a:prstGeom prst="line">
            <a:avLst/>
          </a:prstGeom>
          <a:ln w="15875">
            <a:solidFill>
              <a:srgbClr val="00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054340" y="1592580"/>
            <a:ext cx="0" cy="4046220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25" y="816636"/>
            <a:ext cx="8346147" cy="522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26" y="1115291"/>
            <a:ext cx="8779001" cy="5456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DV Trend Graph 1983-2017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681972" y="1527950"/>
            <a:ext cx="5191865" cy="4198133"/>
            <a:chOff x="3681972" y="1527950"/>
            <a:chExt cx="5191865" cy="4198133"/>
          </a:xfrm>
        </p:grpSpPr>
        <p:grpSp>
          <p:nvGrpSpPr>
            <p:cNvPr id="20" name="Group 19"/>
            <p:cNvGrpSpPr/>
            <p:nvPr/>
          </p:nvGrpSpPr>
          <p:grpSpPr>
            <a:xfrm>
              <a:off x="4048991" y="1835727"/>
              <a:ext cx="4282440" cy="3890356"/>
              <a:chOff x="4048991" y="1835727"/>
              <a:chExt cx="4282440" cy="3890356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4048991" y="1835727"/>
                <a:ext cx="0" cy="3890356"/>
              </a:xfrm>
              <a:prstGeom prst="line">
                <a:avLst/>
              </a:prstGeom>
              <a:ln w="15875">
                <a:solidFill>
                  <a:srgbClr val="2DB52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V="1">
                <a:off x="6528955" y="1835727"/>
                <a:ext cx="0" cy="3886200"/>
              </a:xfrm>
              <a:prstGeom prst="line">
                <a:avLst/>
              </a:prstGeom>
              <a:ln w="15875">
                <a:solidFill>
                  <a:srgbClr val="0066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8331431" y="1835727"/>
                <a:ext cx="0" cy="3886200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3681972" y="1527950"/>
              <a:ext cx="51918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B050"/>
                  </a:solidFill>
                </a:rPr>
                <a:t>84 ppb  </a:t>
              </a:r>
              <a:r>
                <a:rPr lang="en-US" sz="1400" dirty="0" smtClean="0"/>
                <a:t>                                                  </a:t>
              </a:r>
              <a:r>
                <a:rPr lang="en-US" sz="1400" b="1" dirty="0" smtClean="0">
                  <a:solidFill>
                    <a:srgbClr val="0066FF"/>
                  </a:solidFill>
                </a:rPr>
                <a:t>75 ppb</a:t>
              </a:r>
              <a:r>
                <a:rPr lang="en-US" sz="1400" dirty="0" smtClean="0"/>
                <a:t>                                  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70 ppb    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51" y="1115290"/>
            <a:ext cx="8785097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2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7419"/>
          </a:xfrm>
        </p:spPr>
        <p:txBody>
          <a:bodyPr/>
          <a:lstStyle/>
          <a:p>
            <a:r>
              <a:rPr lang="en-US" dirty="0"/>
              <a:t>Summer Precipitation Summary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835742"/>
            <a:ext cx="897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/>
              <a:t>Overall a drier summer for southern New England.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655" y="1371600"/>
            <a:ext cx="568869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Temperature summary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" y="766197"/>
            <a:ext cx="9006840" cy="46166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Near normal for summer, but below average August;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135" y="1371600"/>
            <a:ext cx="568869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2"/>
          </a:solidFill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16 </a:t>
            </a:r>
            <a:r>
              <a:rPr lang="en-US" sz="3600" dirty="0">
                <a:solidFill>
                  <a:schemeClr val="bg1"/>
                </a:solidFill>
              </a:rPr>
              <a:t>Days </a:t>
            </a:r>
            <a:r>
              <a:rPr lang="en-US" sz="3600" dirty="0" smtClean="0">
                <a:solidFill>
                  <a:schemeClr val="bg1"/>
                </a:solidFill>
              </a:rPr>
              <a:t>90+ </a:t>
            </a:r>
            <a:r>
              <a:rPr lang="en-US" sz="3600" dirty="0">
                <a:solidFill>
                  <a:schemeClr val="bg1"/>
                </a:solidFill>
              </a:rPr>
              <a:t>degrees at BDL </a:t>
            </a:r>
            <a:r>
              <a:rPr lang="en-US" sz="3600" dirty="0" smtClean="0">
                <a:solidFill>
                  <a:schemeClr val="bg1"/>
                </a:solidFill>
              </a:rPr>
              <a:t>Hartford in 2017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316"/>
            <a:ext cx="9144000" cy="6104684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31 Days 90+ degrees at BDL Hartford in 2016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316"/>
            <a:ext cx="9144000" cy="6100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Dark Blue Sky theme">
  <a:themeElements>
    <a:clrScheme name="Dark Blue Theme">
      <a:dk1>
        <a:srgbClr val="FFFFFF"/>
      </a:dk1>
      <a:lt1>
        <a:srgbClr val="17375E"/>
      </a:lt1>
      <a:dk2>
        <a:srgbClr val="17375E"/>
      </a:dk2>
      <a:lt2>
        <a:srgbClr val="D4E1EE"/>
      </a:lt2>
      <a:accent1>
        <a:srgbClr val="FEFDDB"/>
      </a:accent1>
      <a:accent2>
        <a:srgbClr val="FFFF9F"/>
      </a:accent2>
      <a:accent3>
        <a:srgbClr val="C5DDDA"/>
      </a:accent3>
      <a:accent4>
        <a:srgbClr val="6CA8A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resh">
      <a:fillStyleLst>
        <a:solidFill>
          <a:schemeClr val="phClr"/>
        </a:solidFill>
        <a:solidFill>
          <a:schemeClr val="phClr">
            <a:tint val="70000"/>
            <a:satMod val="115000"/>
          </a:schemeClr>
        </a:solidFill>
        <a:solidFill>
          <a:schemeClr val="phClr">
            <a:shade val="80000"/>
            <a:satMod val="115000"/>
          </a:schemeClr>
        </a:solid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/>
          </a:solidFill>
          <a:prstDash val="solid"/>
          <a:miter/>
        </a:ln>
        <a:ln w="76200" cap="flat" cmpd="thickThin" algn="ctr">
          <a:solidFill>
            <a:schemeClr val="phClr">
              <a:alpha val="8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63500" sx="101000" sy="101000" rotWithShape="0">
              <a:srgbClr val="FFFFFF">
                <a:alpha val="50000"/>
              </a:srgbClr>
            </a:outerShdw>
          </a:effectLst>
        </a:effectStyle>
        <a:effectStyle>
          <a:effectLst>
            <a:innerShdw blurRad="101600">
              <a:srgbClr val="FFFFFF">
                <a:alpha val="75000"/>
              </a:srgbClr>
            </a:innerShdw>
            <a:outerShdw blurRad="63500" sx="101000" sy="101000" rotWithShape="0">
              <a:srgbClr val="FFFFFF">
                <a:alpha val="50000"/>
              </a:srgbClr>
            </a:outerShdw>
            <a:reflection blurRad="12700" stA="30000" endPos="35000" dist="38100" dir="5400000" sy="-100000" rotWithShape="0"/>
          </a:effectLst>
          <a:scene3d>
            <a:camera prst="orthographicFront">
              <a:rot lat="0" lon="0" rev="0"/>
            </a:camera>
            <a:lightRig rig="balanced" dir="t">
              <a:rot lat="0" lon="0" rev="30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ue Sky theme">
  <a:themeElements>
    <a:clrScheme name="Transformation Blue Theme">
      <a:dk1>
        <a:srgbClr val="FFFFFF"/>
      </a:dk1>
      <a:lt1>
        <a:srgbClr val="002A7E"/>
      </a:lt1>
      <a:dk2>
        <a:srgbClr val="3D6B9D"/>
      </a:dk2>
      <a:lt2>
        <a:srgbClr val="D4E1EE"/>
      </a:lt2>
      <a:accent1>
        <a:srgbClr val="FEFDDB"/>
      </a:accent1>
      <a:accent2>
        <a:srgbClr val="FFFF9F"/>
      </a:accent2>
      <a:accent3>
        <a:srgbClr val="C5DDDA"/>
      </a:accent3>
      <a:accent4>
        <a:srgbClr val="6CA8A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resh">
      <a:fillStyleLst>
        <a:solidFill>
          <a:schemeClr val="phClr"/>
        </a:solidFill>
        <a:solidFill>
          <a:schemeClr val="phClr">
            <a:tint val="70000"/>
            <a:satMod val="115000"/>
          </a:schemeClr>
        </a:solidFill>
        <a:solidFill>
          <a:schemeClr val="phClr">
            <a:shade val="80000"/>
            <a:satMod val="115000"/>
          </a:schemeClr>
        </a:solid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/>
          </a:solidFill>
          <a:prstDash val="solid"/>
          <a:miter/>
        </a:ln>
        <a:ln w="76200" cap="flat" cmpd="thickThin" algn="ctr">
          <a:solidFill>
            <a:schemeClr val="phClr">
              <a:alpha val="8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63500" sx="101000" sy="101000" rotWithShape="0">
              <a:srgbClr val="FFFFFF">
                <a:alpha val="50000"/>
              </a:srgbClr>
            </a:outerShdw>
          </a:effectLst>
        </a:effectStyle>
        <a:effectStyle>
          <a:effectLst>
            <a:innerShdw blurRad="101600">
              <a:srgbClr val="FFFFFF">
                <a:alpha val="75000"/>
              </a:srgbClr>
            </a:innerShdw>
            <a:outerShdw blurRad="63500" sx="101000" sy="101000" rotWithShape="0">
              <a:srgbClr val="FFFFFF">
                <a:alpha val="50000"/>
              </a:srgbClr>
            </a:outerShdw>
            <a:reflection blurRad="12700" stA="30000" endPos="35000" dist="38100" dir="5400000" sy="-100000" rotWithShape="0"/>
          </a:effectLst>
          <a:scene3d>
            <a:camera prst="orthographicFront">
              <a:rot lat="0" lon="0" rev="0"/>
            </a:camera>
            <a:lightRig rig="balanced" dir="t">
              <a:rot lat="0" lon="0" rev="30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C2C9BB4-7EBF-4614-949A-2633F33CD362}" vid="{44DC0B23-2384-495D-BE97-2A491D07C4F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Dark Blue Sky theme</Template>
  <TotalTime>9289</TotalTime>
  <Words>1124</Words>
  <Application>Microsoft Office PowerPoint</Application>
  <PresentationFormat>On-screen Show (4:3)</PresentationFormat>
  <Paragraphs>123</Paragraphs>
  <Slides>41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Berkeley-Medium</vt:lpstr>
      <vt:lpstr>Calibri</vt:lpstr>
      <vt:lpstr>Dark Blue Sky theme</vt:lpstr>
      <vt:lpstr>Blue Sky theme</vt:lpstr>
      <vt:lpstr>Worksheet</vt:lpstr>
      <vt:lpstr>PowerPoint Presentation</vt:lpstr>
      <vt:lpstr> Connecticut 2017 Ozone Summary SIPRAC </vt:lpstr>
      <vt:lpstr>Ozone in Connecticut 2017</vt:lpstr>
      <vt:lpstr>2016 Exceptional Event Update</vt:lpstr>
      <vt:lpstr>Trend Graph 1997-2017</vt:lpstr>
      <vt:lpstr>DV Trend Graph 1983-2017</vt:lpstr>
      <vt:lpstr>Summer Precipitation Summary</vt:lpstr>
      <vt:lpstr>Summer Temperature summary</vt:lpstr>
      <vt:lpstr>16 Days 90+ degrees at BDL Hartford in 2017</vt:lpstr>
      <vt:lpstr>CT ozone Monitors</vt:lpstr>
      <vt:lpstr>Inland Monitors</vt:lpstr>
      <vt:lpstr>Coastal Monitors</vt:lpstr>
      <vt:lpstr>NOAA Model Performance</vt:lpstr>
      <vt:lpstr>Danbury and Cornwall (Western Interior)</vt:lpstr>
      <vt:lpstr>Groton and Madison (East Coastal)</vt:lpstr>
      <vt:lpstr>Connecticut Ozone Event May 17-19, 2017</vt:lpstr>
      <vt:lpstr>May 17-19, 2017 Ozone Event</vt:lpstr>
      <vt:lpstr>May 17-19, 2017 Ozone Event</vt:lpstr>
      <vt:lpstr>May 18, 2017 Map of Ozone Monitors</vt:lpstr>
      <vt:lpstr>May 17, 2017 Hysplit Smoke Animation</vt:lpstr>
      <vt:lpstr>May 18, 2017 Satellite and AOD</vt:lpstr>
      <vt:lpstr>June 10-13, 2017 Ozone Event</vt:lpstr>
      <vt:lpstr>June 10-13, 2017 Ozone Event</vt:lpstr>
      <vt:lpstr>PowerPoint Presentation</vt:lpstr>
      <vt:lpstr>Trajectory Analysis June 10, 2017</vt:lpstr>
      <vt:lpstr>PowerPoint Presentation</vt:lpstr>
      <vt:lpstr>Beltsville Back Trajectory Analysis, June 12, 2017</vt:lpstr>
      <vt:lpstr>June 10-13, 2017 Ozone Event</vt:lpstr>
      <vt:lpstr>June 21-22, 2017 Ozone Event</vt:lpstr>
      <vt:lpstr>June 21, 2017 Satellite AOD</vt:lpstr>
      <vt:lpstr>June 22, 2017 Surface Analysis 5:00pm</vt:lpstr>
      <vt:lpstr>June 22, 2017 WRFCHEM 850 mb Animation</vt:lpstr>
      <vt:lpstr>July 22, 2017 Ozone Over Prediction</vt:lpstr>
      <vt:lpstr>July 22 , 2017 Surface Analysis</vt:lpstr>
      <vt:lpstr>July 22, 2017 NOAA Model</vt:lpstr>
      <vt:lpstr>Western Fire Plumes (GOES-16)</vt:lpstr>
      <vt:lpstr>Recent Western North American Fires (VIIRS satellite AOD)</vt:lpstr>
      <vt:lpstr>Maximum Observed vs. NOAA Forecast AQI</vt:lpstr>
      <vt:lpstr>CTDEEP Forecast AQI vs. Observed</vt:lpstr>
      <vt:lpstr>Maximum Observed vs. CTDEEP Forecast AQI</vt:lpstr>
      <vt:lpstr>Conclusions</vt:lpstr>
    </vt:vector>
  </TitlesOfParts>
  <Company>CT DEEP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geigertm</dc:creator>
  <cp:lastModifiedBy>geigertm</cp:lastModifiedBy>
  <cp:revision>374</cp:revision>
  <dcterms:created xsi:type="dcterms:W3CDTF">2015-09-02T17:22:39Z</dcterms:created>
  <dcterms:modified xsi:type="dcterms:W3CDTF">2017-10-05T11:35:05Z</dcterms:modified>
</cp:coreProperties>
</file>