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  <p:sldMasterId id="2147483852" r:id="rId3"/>
    <p:sldMasterId id="2147483870" r:id="rId4"/>
    <p:sldMasterId id="2147483877" r:id="rId5"/>
    <p:sldMasterId id="2147483884" r:id="rId6"/>
    <p:sldMasterId id="2147483892" r:id="rId7"/>
  </p:sldMasterIdLst>
  <p:notesMasterIdLst>
    <p:notesMasterId r:id="rId31"/>
  </p:notesMasterIdLst>
  <p:handoutMasterIdLst>
    <p:handoutMasterId r:id="rId32"/>
  </p:handoutMasterIdLst>
  <p:sldIdLst>
    <p:sldId id="260" r:id="rId8"/>
    <p:sldId id="261" r:id="rId9"/>
    <p:sldId id="267" r:id="rId10"/>
    <p:sldId id="269" r:id="rId11"/>
    <p:sldId id="259" r:id="rId12"/>
    <p:sldId id="286" r:id="rId13"/>
    <p:sldId id="284" r:id="rId14"/>
    <p:sldId id="292" r:id="rId15"/>
    <p:sldId id="280" r:id="rId16"/>
    <p:sldId id="262" r:id="rId17"/>
    <p:sldId id="282" r:id="rId18"/>
    <p:sldId id="277" r:id="rId19"/>
    <p:sldId id="283" r:id="rId20"/>
    <p:sldId id="291" r:id="rId21"/>
    <p:sldId id="287" r:id="rId22"/>
    <p:sldId id="275" r:id="rId23"/>
    <p:sldId id="281" r:id="rId24"/>
    <p:sldId id="285" r:id="rId25"/>
    <p:sldId id="279" r:id="rId26"/>
    <p:sldId id="276" r:id="rId27"/>
    <p:sldId id="264" r:id="rId28"/>
    <p:sldId id="278" r:id="rId29"/>
    <p:sldId id="28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9EE"/>
    <a:srgbClr val="82D1EA"/>
    <a:srgbClr val="7EBBEE"/>
    <a:srgbClr val="81A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54" autoAdjust="0"/>
  </p:normalViewPr>
  <p:slideViewPr>
    <p:cSldViewPr snapToGrid="0">
      <p:cViewPr varScale="1">
        <p:scale>
          <a:sx n="103" d="100"/>
          <a:sy n="103" d="100"/>
        </p:scale>
        <p:origin x="144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2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24D94-F62A-41EA-8576-46D5CA3C60CF}" type="doc">
      <dgm:prSet loTypeId="urn:microsoft.com/office/officeart/2005/8/layout/chevron1" loCatId="process" qsTypeId="urn:microsoft.com/office/officeart/2005/8/quickstyle/simple4" qsCatId="simple" csTypeId="urn:microsoft.com/office/officeart/2005/8/colors/accent1_5" csCatId="accent1" phldr="1"/>
      <dgm:spPr/>
    </dgm:pt>
    <dgm:pt modelId="{5913C2EA-EC47-4BA6-978E-957F3FD46BE6}">
      <dgm:prSet phldrT="[Text]" custT="1"/>
      <dgm:spPr/>
      <dgm:t>
        <a:bodyPr/>
        <a:lstStyle/>
        <a:p>
          <a:r>
            <a:rPr lang="en-US" sz="1600" b="1" u="sng" dirty="0" smtClean="0"/>
            <a:t>CAA</a:t>
          </a:r>
          <a:endParaRPr lang="en-US" sz="1600" b="1" dirty="0" smtClean="0"/>
        </a:p>
        <a:p>
          <a:r>
            <a:rPr lang="en-US" sz="1600" b="1" dirty="0" smtClean="0"/>
            <a:t>GN SIP Plans Due</a:t>
          </a:r>
          <a:endParaRPr lang="en-US" sz="1600" b="1" dirty="0"/>
        </a:p>
      </dgm:t>
    </dgm:pt>
    <dgm:pt modelId="{6D1D58BD-72C0-4FD8-A972-776372E0284C}" type="parTrans" cxnId="{892B03D6-91A5-4FAA-9598-1C92941BBAC3}">
      <dgm:prSet/>
      <dgm:spPr/>
      <dgm:t>
        <a:bodyPr/>
        <a:lstStyle/>
        <a:p>
          <a:endParaRPr lang="en-US"/>
        </a:p>
      </dgm:t>
    </dgm:pt>
    <dgm:pt modelId="{6193B906-F4AD-4581-8E9E-50C17389C3BF}" type="sibTrans" cxnId="{892B03D6-91A5-4FAA-9598-1C92941BBAC3}">
      <dgm:prSet/>
      <dgm:spPr/>
      <dgm:t>
        <a:bodyPr/>
        <a:lstStyle/>
        <a:p>
          <a:endParaRPr lang="en-US"/>
        </a:p>
      </dgm:t>
    </dgm:pt>
    <dgm:pt modelId="{CA915A94-97AE-45BC-B917-1C6123F8D9AB}">
      <dgm:prSet phldrT="[Text]" custT="1"/>
      <dgm:spPr/>
      <dgm:t>
        <a:bodyPr/>
        <a:lstStyle/>
        <a:p>
          <a:pPr algn="ctr"/>
          <a:r>
            <a:rPr lang="en-US" sz="1600" b="1" dirty="0" smtClean="0"/>
            <a:t>2011</a:t>
          </a:r>
          <a:endParaRPr lang="en-US" sz="1600" b="1" dirty="0"/>
        </a:p>
      </dgm:t>
    </dgm:pt>
    <dgm:pt modelId="{769E319B-2FF4-4E89-8ECF-18A2B0207AFD}" type="parTrans" cxnId="{019C9535-2EBC-420E-BFD3-C0D2E58214CE}">
      <dgm:prSet/>
      <dgm:spPr/>
      <dgm:t>
        <a:bodyPr/>
        <a:lstStyle/>
        <a:p>
          <a:endParaRPr lang="en-US"/>
        </a:p>
      </dgm:t>
    </dgm:pt>
    <dgm:pt modelId="{993571BB-3EAC-4D27-9AB0-F21E558F9B78}" type="sibTrans" cxnId="{019C9535-2EBC-420E-BFD3-C0D2E58214CE}">
      <dgm:prSet/>
      <dgm:spPr/>
      <dgm:t>
        <a:bodyPr/>
        <a:lstStyle/>
        <a:p>
          <a:endParaRPr lang="en-US"/>
        </a:p>
      </dgm:t>
    </dgm:pt>
    <dgm:pt modelId="{ECAD85D6-9382-46CF-ACBE-7FA142D9A44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u="sng" dirty="0" smtClean="0"/>
            <a:t>Court*</a:t>
          </a:r>
          <a:r>
            <a:rPr lang="en-US" sz="1600" b="1" dirty="0" smtClean="0"/>
            <a:t> </a:t>
          </a:r>
        </a:p>
        <a:p>
          <a:pPr>
            <a:lnSpc>
              <a:spcPct val="100000"/>
            </a:lnSpc>
          </a:pPr>
          <a:r>
            <a:rPr lang="en-US" sz="1600" b="1" dirty="0" smtClean="0"/>
            <a:t>Coordinate     GN SIPs &amp; NA Deadline</a:t>
          </a:r>
          <a:endParaRPr lang="en-US" sz="1600" b="1" dirty="0"/>
        </a:p>
      </dgm:t>
    </dgm:pt>
    <dgm:pt modelId="{64063963-575C-4AE0-969B-F60F2DF105D5}" type="parTrans" cxnId="{B42BD908-E84B-4F7A-902B-005F18AD2F01}">
      <dgm:prSet/>
      <dgm:spPr/>
      <dgm:t>
        <a:bodyPr/>
        <a:lstStyle/>
        <a:p>
          <a:endParaRPr lang="en-US"/>
        </a:p>
      </dgm:t>
    </dgm:pt>
    <dgm:pt modelId="{3CBA8848-BDB7-4F26-9C23-3694DC47DFF6}" type="sibTrans" cxnId="{B42BD908-E84B-4F7A-902B-005F18AD2F01}">
      <dgm:prSet/>
      <dgm:spPr/>
      <dgm:t>
        <a:bodyPr/>
        <a:lstStyle/>
        <a:p>
          <a:endParaRPr lang="en-US"/>
        </a:p>
      </dgm:t>
    </dgm:pt>
    <dgm:pt modelId="{32ACA351-CB76-4103-8B5A-7A7C8E1E7296}">
      <dgm:prSet phldrT="[Text]" custT="1"/>
      <dgm:spPr/>
      <dgm:t>
        <a:bodyPr/>
        <a:lstStyle/>
        <a:p>
          <a:pPr algn="ctr"/>
          <a:r>
            <a:rPr lang="en-US" sz="1600" b="1" dirty="0" smtClean="0"/>
            <a:t>Should  have implemented by 2014 for states  impacting  CT</a:t>
          </a:r>
          <a:endParaRPr lang="en-US" sz="1600" b="1" dirty="0"/>
        </a:p>
      </dgm:t>
    </dgm:pt>
    <dgm:pt modelId="{0B47A432-1750-4C66-A79B-AC7588C80653}" type="parTrans" cxnId="{341CC7E8-E60A-4CDC-AA00-15FA721C7AEE}">
      <dgm:prSet/>
      <dgm:spPr/>
      <dgm:t>
        <a:bodyPr/>
        <a:lstStyle/>
        <a:p>
          <a:endParaRPr lang="en-US"/>
        </a:p>
      </dgm:t>
    </dgm:pt>
    <dgm:pt modelId="{74F673A6-2BEC-4750-9F77-53FA3261408D}" type="sibTrans" cxnId="{341CC7E8-E60A-4CDC-AA00-15FA721C7AEE}">
      <dgm:prSet/>
      <dgm:spPr/>
      <dgm:t>
        <a:bodyPr/>
        <a:lstStyle/>
        <a:p>
          <a:endParaRPr lang="en-US"/>
        </a:p>
      </dgm:t>
    </dgm:pt>
    <dgm:pt modelId="{9C9D7BC8-FCC3-423E-B886-2AF307A3A1CB}">
      <dgm:prSet phldrT="[Text]" custT="1"/>
      <dgm:spPr/>
      <dgm:t>
        <a:bodyPr/>
        <a:lstStyle/>
        <a:p>
          <a:r>
            <a:rPr lang="en-US" sz="1500" b="1" u="sng" dirty="0" smtClean="0">
              <a:solidFill>
                <a:srgbClr val="FF0000"/>
              </a:solidFill>
            </a:rPr>
            <a:t>Too little-Too late</a:t>
          </a:r>
        </a:p>
        <a:p>
          <a:r>
            <a:rPr lang="en-US" sz="1600" b="1" dirty="0" smtClean="0"/>
            <a:t>CSAPR Update</a:t>
          </a:r>
        </a:p>
        <a:p>
          <a:r>
            <a:rPr lang="en-US" sz="1600" b="1" dirty="0" smtClean="0"/>
            <a:t> </a:t>
          </a:r>
          <a:r>
            <a:rPr lang="en-US" sz="1500" b="1" dirty="0" smtClean="0"/>
            <a:t>(partial remedy)</a:t>
          </a:r>
          <a:endParaRPr lang="en-US" sz="1500" b="1" dirty="0"/>
        </a:p>
      </dgm:t>
    </dgm:pt>
    <dgm:pt modelId="{2CDFB1CB-9203-4C2B-8819-6E7FCEE0DF1C}" type="parTrans" cxnId="{FABB8A99-CC5D-4C15-855C-D422518BF081}">
      <dgm:prSet/>
      <dgm:spPr/>
      <dgm:t>
        <a:bodyPr/>
        <a:lstStyle/>
        <a:p>
          <a:endParaRPr lang="en-US"/>
        </a:p>
      </dgm:t>
    </dgm:pt>
    <dgm:pt modelId="{9CDCE0BE-2803-4B56-93FA-DD70706DEA25}" type="sibTrans" cxnId="{FABB8A99-CC5D-4C15-855C-D422518BF081}">
      <dgm:prSet/>
      <dgm:spPr/>
      <dgm:t>
        <a:bodyPr/>
        <a:lstStyle/>
        <a:p>
          <a:endParaRPr lang="en-US"/>
        </a:p>
      </dgm:t>
    </dgm:pt>
    <dgm:pt modelId="{006AF7DC-4258-4CB1-9A08-7C20E9827DA2}">
      <dgm:prSet phldrT="[Text]" custT="1"/>
      <dgm:spPr/>
      <dgm:t>
        <a:bodyPr/>
        <a:lstStyle/>
        <a:p>
          <a:pPr algn="ctr"/>
          <a:r>
            <a:rPr lang="en-US" sz="1600" b="1" dirty="0" smtClean="0"/>
            <a:t>2017</a:t>
          </a:r>
          <a:endParaRPr lang="en-US" sz="1600" b="1" dirty="0"/>
        </a:p>
      </dgm:t>
    </dgm:pt>
    <dgm:pt modelId="{F80BA939-AEB1-4ABB-BC56-0F0CFF4B4D0A}" type="parTrans" cxnId="{41DB5352-BC29-41DA-84E6-701E21C3533F}">
      <dgm:prSet/>
      <dgm:spPr/>
      <dgm:t>
        <a:bodyPr/>
        <a:lstStyle/>
        <a:p>
          <a:endParaRPr lang="en-US"/>
        </a:p>
      </dgm:t>
    </dgm:pt>
    <dgm:pt modelId="{4A6F436B-6C7E-4B22-80CB-67F084B19D77}" type="sibTrans" cxnId="{41DB5352-BC29-41DA-84E6-701E21C3533F}">
      <dgm:prSet/>
      <dgm:spPr/>
      <dgm:t>
        <a:bodyPr/>
        <a:lstStyle/>
        <a:p>
          <a:endParaRPr lang="en-US"/>
        </a:p>
      </dgm:t>
    </dgm:pt>
    <dgm:pt modelId="{815D8152-0EFF-4F25-8349-586BF82ABF4C}">
      <dgm:prSet phldrT="[Text]" custT="1"/>
      <dgm:spPr/>
      <dgm:t>
        <a:bodyPr/>
        <a:lstStyle/>
        <a:p>
          <a:r>
            <a:rPr lang="en-US" sz="1600" b="1" u="sng" dirty="0" smtClean="0"/>
            <a:t>EPA Modeled Attainment</a:t>
          </a:r>
        </a:p>
        <a:p>
          <a:r>
            <a:rPr lang="en-US" sz="1500" b="1" dirty="0" smtClean="0"/>
            <a:t>(no full remedy)</a:t>
          </a:r>
          <a:endParaRPr lang="en-US" sz="1500" b="1" dirty="0"/>
        </a:p>
      </dgm:t>
    </dgm:pt>
    <dgm:pt modelId="{B423F2B8-1AD0-4E48-A78A-FDD544D36CB2}" type="parTrans" cxnId="{7E3ECEF0-ACB3-4E7F-98FA-854488874E46}">
      <dgm:prSet/>
      <dgm:spPr/>
      <dgm:t>
        <a:bodyPr/>
        <a:lstStyle/>
        <a:p>
          <a:endParaRPr lang="en-US"/>
        </a:p>
      </dgm:t>
    </dgm:pt>
    <dgm:pt modelId="{12AE6CDE-0074-4903-9B79-C25FB8770CF4}" type="sibTrans" cxnId="{7E3ECEF0-ACB3-4E7F-98FA-854488874E46}">
      <dgm:prSet/>
      <dgm:spPr/>
      <dgm:t>
        <a:bodyPr/>
        <a:lstStyle/>
        <a:p>
          <a:endParaRPr lang="en-US"/>
        </a:p>
      </dgm:t>
    </dgm:pt>
    <dgm:pt modelId="{3439D026-9E7E-4383-BC74-EFC85FFDA252}">
      <dgm:prSet phldrT="[Text]" custT="1"/>
      <dgm:spPr/>
      <dgm:t>
        <a:bodyPr/>
        <a:lstStyle/>
        <a:p>
          <a:pPr algn="ctr"/>
          <a:r>
            <a:rPr lang="en-US" sz="1600" b="1" dirty="0" smtClean="0"/>
            <a:t>2023</a:t>
          </a:r>
          <a:endParaRPr lang="en-US" sz="1600" b="1" dirty="0"/>
        </a:p>
      </dgm:t>
    </dgm:pt>
    <dgm:pt modelId="{495DACF4-E2C8-4045-BC21-5C495A7D8735}" type="parTrans" cxnId="{8BA9B514-4B66-424E-A27C-76FB43E3A738}">
      <dgm:prSet/>
      <dgm:spPr/>
      <dgm:t>
        <a:bodyPr/>
        <a:lstStyle/>
        <a:p>
          <a:endParaRPr lang="en-US"/>
        </a:p>
      </dgm:t>
    </dgm:pt>
    <dgm:pt modelId="{D0DAE8FD-92B5-4685-BCA0-074B06A5C821}" type="sibTrans" cxnId="{8BA9B514-4B66-424E-A27C-76FB43E3A738}">
      <dgm:prSet/>
      <dgm:spPr/>
      <dgm:t>
        <a:bodyPr/>
        <a:lstStyle/>
        <a:p>
          <a:endParaRPr lang="en-US"/>
        </a:p>
      </dgm:t>
    </dgm:pt>
    <dgm:pt modelId="{767F2006-D279-4369-849E-C84C8D176B98}" type="pres">
      <dgm:prSet presAssocID="{66224D94-F62A-41EA-8576-46D5CA3C60CF}" presName="Name0" presStyleCnt="0">
        <dgm:presLayoutVars>
          <dgm:dir/>
          <dgm:animLvl val="lvl"/>
          <dgm:resizeHandles val="exact"/>
        </dgm:presLayoutVars>
      </dgm:prSet>
      <dgm:spPr/>
    </dgm:pt>
    <dgm:pt modelId="{46F1B564-5BA3-49D1-B7B6-39DED4A2EF71}" type="pres">
      <dgm:prSet presAssocID="{5913C2EA-EC47-4BA6-978E-957F3FD46BE6}" presName="composite" presStyleCnt="0"/>
      <dgm:spPr/>
    </dgm:pt>
    <dgm:pt modelId="{ADE2F27E-6741-44AF-9B5B-55E70DF92333}" type="pres">
      <dgm:prSet presAssocID="{5913C2EA-EC47-4BA6-978E-957F3FD46BE6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32923-B5CC-4012-9230-E80CD1357A89}" type="pres">
      <dgm:prSet presAssocID="{5913C2EA-EC47-4BA6-978E-957F3FD46BE6}" presName="desTx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6E976-807F-40B6-97A8-C0354385BAC8}" type="pres">
      <dgm:prSet presAssocID="{6193B906-F4AD-4581-8E9E-50C17389C3BF}" presName="space" presStyleCnt="0"/>
      <dgm:spPr/>
    </dgm:pt>
    <dgm:pt modelId="{D7A25497-E94D-41C2-BF9C-530E907F0A4B}" type="pres">
      <dgm:prSet presAssocID="{ECAD85D6-9382-46CF-ACBE-7FA142D9A44A}" presName="composite" presStyleCnt="0"/>
      <dgm:spPr/>
    </dgm:pt>
    <dgm:pt modelId="{647EE171-20D1-4AA9-A4D4-D5867DB156AD}" type="pres">
      <dgm:prSet presAssocID="{ECAD85D6-9382-46CF-ACBE-7FA142D9A44A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33A52-46E5-4231-9F68-BABB927B06AA}" type="pres">
      <dgm:prSet presAssocID="{ECAD85D6-9382-46CF-ACBE-7FA142D9A44A}" presName="desTx" presStyleLbl="revTx" presStyleIdx="1" presStyleCnt="4" custScaleX="127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D2170-B931-4602-B891-FDE69744DEBB}" type="pres">
      <dgm:prSet presAssocID="{3CBA8848-BDB7-4F26-9C23-3694DC47DFF6}" presName="space" presStyleCnt="0"/>
      <dgm:spPr/>
    </dgm:pt>
    <dgm:pt modelId="{DBB842EB-95EC-4865-8717-C4B431C16EC5}" type="pres">
      <dgm:prSet presAssocID="{9C9D7BC8-FCC3-423E-B886-2AF307A3A1CB}" presName="composite" presStyleCnt="0"/>
      <dgm:spPr/>
    </dgm:pt>
    <dgm:pt modelId="{09D3EC1C-8132-47F2-9C55-1B65D3F2015A}" type="pres">
      <dgm:prSet presAssocID="{9C9D7BC8-FCC3-423E-B886-2AF307A3A1CB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FCD2A-537B-44B0-9578-8E12FDF0FF6C}" type="pres">
      <dgm:prSet presAssocID="{9C9D7BC8-FCC3-423E-B886-2AF307A3A1CB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C99FD-12D9-4CB0-8688-8B0E330FA78F}" type="pres">
      <dgm:prSet presAssocID="{9CDCE0BE-2803-4B56-93FA-DD70706DEA25}" presName="space" presStyleCnt="0"/>
      <dgm:spPr/>
    </dgm:pt>
    <dgm:pt modelId="{7D7277A0-7E91-4FB1-9415-16B68D87683D}" type="pres">
      <dgm:prSet presAssocID="{815D8152-0EFF-4F25-8349-586BF82ABF4C}" presName="composite" presStyleCnt="0"/>
      <dgm:spPr/>
    </dgm:pt>
    <dgm:pt modelId="{9F0E78C5-1D06-4DDA-9B5C-5155DAF1261D}" type="pres">
      <dgm:prSet presAssocID="{815D8152-0EFF-4F25-8349-586BF82ABF4C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5BD53-7136-4993-9495-58413096F72B}" type="pres">
      <dgm:prSet presAssocID="{815D8152-0EFF-4F25-8349-586BF82ABF4C}" presName="desTx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0E63C1-CB4B-471A-BA91-6B51613426B4}" type="presOf" srcId="{815D8152-0EFF-4F25-8349-586BF82ABF4C}" destId="{9F0E78C5-1D06-4DDA-9B5C-5155DAF1261D}" srcOrd="0" destOrd="0" presId="urn:microsoft.com/office/officeart/2005/8/layout/chevron1"/>
    <dgm:cxn modelId="{FABB8A99-CC5D-4C15-855C-D422518BF081}" srcId="{66224D94-F62A-41EA-8576-46D5CA3C60CF}" destId="{9C9D7BC8-FCC3-423E-B886-2AF307A3A1CB}" srcOrd="2" destOrd="0" parTransId="{2CDFB1CB-9203-4C2B-8819-6E7FCEE0DF1C}" sibTransId="{9CDCE0BE-2803-4B56-93FA-DD70706DEA25}"/>
    <dgm:cxn modelId="{341CC7E8-E60A-4CDC-AA00-15FA721C7AEE}" srcId="{ECAD85D6-9382-46CF-ACBE-7FA142D9A44A}" destId="{32ACA351-CB76-4103-8B5A-7A7C8E1E7296}" srcOrd="0" destOrd="0" parTransId="{0B47A432-1750-4C66-A79B-AC7588C80653}" sibTransId="{74F673A6-2BEC-4750-9F77-53FA3261408D}"/>
    <dgm:cxn modelId="{B38E1587-977C-4BF6-A1BE-9B77E9B037F2}" type="presOf" srcId="{CA915A94-97AE-45BC-B917-1C6123F8D9AB}" destId="{33632923-B5CC-4012-9230-E80CD1357A89}" srcOrd="0" destOrd="0" presId="urn:microsoft.com/office/officeart/2005/8/layout/chevron1"/>
    <dgm:cxn modelId="{76B4E531-A539-4C15-B52C-E67605A79022}" type="presOf" srcId="{5913C2EA-EC47-4BA6-978E-957F3FD46BE6}" destId="{ADE2F27E-6741-44AF-9B5B-55E70DF92333}" srcOrd="0" destOrd="0" presId="urn:microsoft.com/office/officeart/2005/8/layout/chevron1"/>
    <dgm:cxn modelId="{7E3ECEF0-ACB3-4E7F-98FA-854488874E46}" srcId="{66224D94-F62A-41EA-8576-46D5CA3C60CF}" destId="{815D8152-0EFF-4F25-8349-586BF82ABF4C}" srcOrd="3" destOrd="0" parTransId="{B423F2B8-1AD0-4E48-A78A-FDD544D36CB2}" sibTransId="{12AE6CDE-0074-4903-9B79-C25FB8770CF4}"/>
    <dgm:cxn modelId="{41DB5352-BC29-41DA-84E6-701E21C3533F}" srcId="{9C9D7BC8-FCC3-423E-B886-2AF307A3A1CB}" destId="{006AF7DC-4258-4CB1-9A08-7C20E9827DA2}" srcOrd="0" destOrd="0" parTransId="{F80BA939-AEB1-4ABB-BC56-0F0CFF4B4D0A}" sibTransId="{4A6F436B-6C7E-4B22-80CB-67F084B19D77}"/>
    <dgm:cxn modelId="{892B03D6-91A5-4FAA-9598-1C92941BBAC3}" srcId="{66224D94-F62A-41EA-8576-46D5CA3C60CF}" destId="{5913C2EA-EC47-4BA6-978E-957F3FD46BE6}" srcOrd="0" destOrd="0" parTransId="{6D1D58BD-72C0-4FD8-A972-776372E0284C}" sibTransId="{6193B906-F4AD-4581-8E9E-50C17389C3BF}"/>
    <dgm:cxn modelId="{B93A09AC-55DA-43F0-8E8B-D1FBBB5BD2CC}" type="presOf" srcId="{ECAD85D6-9382-46CF-ACBE-7FA142D9A44A}" destId="{647EE171-20D1-4AA9-A4D4-D5867DB156AD}" srcOrd="0" destOrd="0" presId="urn:microsoft.com/office/officeart/2005/8/layout/chevron1"/>
    <dgm:cxn modelId="{32D40796-E302-46C6-AADF-7AA58A3E4DA9}" type="presOf" srcId="{66224D94-F62A-41EA-8576-46D5CA3C60CF}" destId="{767F2006-D279-4369-849E-C84C8D176B98}" srcOrd="0" destOrd="0" presId="urn:microsoft.com/office/officeart/2005/8/layout/chevron1"/>
    <dgm:cxn modelId="{B42BD908-E84B-4F7A-902B-005F18AD2F01}" srcId="{66224D94-F62A-41EA-8576-46D5CA3C60CF}" destId="{ECAD85D6-9382-46CF-ACBE-7FA142D9A44A}" srcOrd="1" destOrd="0" parTransId="{64063963-575C-4AE0-969B-F60F2DF105D5}" sibTransId="{3CBA8848-BDB7-4F26-9C23-3694DC47DFF6}"/>
    <dgm:cxn modelId="{019C9535-2EBC-420E-BFD3-C0D2E58214CE}" srcId="{5913C2EA-EC47-4BA6-978E-957F3FD46BE6}" destId="{CA915A94-97AE-45BC-B917-1C6123F8D9AB}" srcOrd="0" destOrd="0" parTransId="{769E319B-2FF4-4E89-8ECF-18A2B0207AFD}" sibTransId="{993571BB-3EAC-4D27-9AB0-F21E558F9B78}"/>
    <dgm:cxn modelId="{F0D61412-CF1F-4913-A2E2-5BB748F8A43A}" type="presOf" srcId="{3439D026-9E7E-4383-BC74-EFC85FFDA252}" destId="{2A05BD53-7136-4993-9495-58413096F72B}" srcOrd="0" destOrd="0" presId="urn:microsoft.com/office/officeart/2005/8/layout/chevron1"/>
    <dgm:cxn modelId="{567A04F6-DB9E-4155-A1E4-F69D4F89D72C}" type="presOf" srcId="{32ACA351-CB76-4103-8B5A-7A7C8E1E7296}" destId="{E9533A52-46E5-4231-9F68-BABB927B06AA}" srcOrd="0" destOrd="0" presId="urn:microsoft.com/office/officeart/2005/8/layout/chevron1"/>
    <dgm:cxn modelId="{8BA9B514-4B66-424E-A27C-76FB43E3A738}" srcId="{815D8152-0EFF-4F25-8349-586BF82ABF4C}" destId="{3439D026-9E7E-4383-BC74-EFC85FFDA252}" srcOrd="0" destOrd="0" parTransId="{495DACF4-E2C8-4045-BC21-5C495A7D8735}" sibTransId="{D0DAE8FD-92B5-4685-BCA0-074B06A5C821}"/>
    <dgm:cxn modelId="{8528E169-3713-4340-BDD6-6C1458B2CDFE}" type="presOf" srcId="{9C9D7BC8-FCC3-423E-B886-2AF307A3A1CB}" destId="{09D3EC1C-8132-47F2-9C55-1B65D3F2015A}" srcOrd="0" destOrd="0" presId="urn:microsoft.com/office/officeart/2005/8/layout/chevron1"/>
    <dgm:cxn modelId="{9DA05E1C-F906-4176-847F-3246B919A987}" type="presOf" srcId="{006AF7DC-4258-4CB1-9A08-7C20E9827DA2}" destId="{85EFCD2A-537B-44B0-9578-8E12FDF0FF6C}" srcOrd="0" destOrd="0" presId="urn:microsoft.com/office/officeart/2005/8/layout/chevron1"/>
    <dgm:cxn modelId="{437F29D9-A6B1-404B-B9D7-89227EDD9575}" type="presParOf" srcId="{767F2006-D279-4369-849E-C84C8D176B98}" destId="{46F1B564-5BA3-49D1-B7B6-39DED4A2EF71}" srcOrd="0" destOrd="0" presId="urn:microsoft.com/office/officeart/2005/8/layout/chevron1"/>
    <dgm:cxn modelId="{9D6613B8-6F93-4770-98EA-185485AC17DA}" type="presParOf" srcId="{46F1B564-5BA3-49D1-B7B6-39DED4A2EF71}" destId="{ADE2F27E-6741-44AF-9B5B-55E70DF92333}" srcOrd="0" destOrd="0" presId="urn:microsoft.com/office/officeart/2005/8/layout/chevron1"/>
    <dgm:cxn modelId="{55DD5BB0-2083-4B6E-8302-5246074A326F}" type="presParOf" srcId="{46F1B564-5BA3-49D1-B7B6-39DED4A2EF71}" destId="{33632923-B5CC-4012-9230-E80CD1357A89}" srcOrd="1" destOrd="0" presId="urn:microsoft.com/office/officeart/2005/8/layout/chevron1"/>
    <dgm:cxn modelId="{5196390B-D6E3-4559-A5C7-23DFC7D21E7E}" type="presParOf" srcId="{767F2006-D279-4369-849E-C84C8D176B98}" destId="{65A6E976-807F-40B6-97A8-C0354385BAC8}" srcOrd="1" destOrd="0" presId="urn:microsoft.com/office/officeart/2005/8/layout/chevron1"/>
    <dgm:cxn modelId="{729666C0-3297-4770-9981-86FDFF4036BF}" type="presParOf" srcId="{767F2006-D279-4369-849E-C84C8D176B98}" destId="{D7A25497-E94D-41C2-BF9C-530E907F0A4B}" srcOrd="2" destOrd="0" presId="urn:microsoft.com/office/officeart/2005/8/layout/chevron1"/>
    <dgm:cxn modelId="{1965F1B1-8D51-490A-8E04-FAC920ADB2D6}" type="presParOf" srcId="{D7A25497-E94D-41C2-BF9C-530E907F0A4B}" destId="{647EE171-20D1-4AA9-A4D4-D5867DB156AD}" srcOrd="0" destOrd="0" presId="urn:microsoft.com/office/officeart/2005/8/layout/chevron1"/>
    <dgm:cxn modelId="{7EF41618-2157-4712-A315-E9E2B226CBEB}" type="presParOf" srcId="{D7A25497-E94D-41C2-BF9C-530E907F0A4B}" destId="{E9533A52-46E5-4231-9F68-BABB927B06AA}" srcOrd="1" destOrd="0" presId="urn:microsoft.com/office/officeart/2005/8/layout/chevron1"/>
    <dgm:cxn modelId="{403F1798-8A4B-44DE-BF9C-9AB4BB8E2C14}" type="presParOf" srcId="{767F2006-D279-4369-849E-C84C8D176B98}" destId="{D2ED2170-B931-4602-B891-FDE69744DEBB}" srcOrd="3" destOrd="0" presId="urn:microsoft.com/office/officeart/2005/8/layout/chevron1"/>
    <dgm:cxn modelId="{5BBAEEAF-15E4-4FE2-98F3-13A5A0A75EF1}" type="presParOf" srcId="{767F2006-D279-4369-849E-C84C8D176B98}" destId="{DBB842EB-95EC-4865-8717-C4B431C16EC5}" srcOrd="4" destOrd="0" presId="urn:microsoft.com/office/officeart/2005/8/layout/chevron1"/>
    <dgm:cxn modelId="{98596F2E-FDE2-4429-B789-663F98A909E6}" type="presParOf" srcId="{DBB842EB-95EC-4865-8717-C4B431C16EC5}" destId="{09D3EC1C-8132-47F2-9C55-1B65D3F2015A}" srcOrd="0" destOrd="0" presId="urn:microsoft.com/office/officeart/2005/8/layout/chevron1"/>
    <dgm:cxn modelId="{3E86F865-415C-42CC-A418-E5BE6E2B48B1}" type="presParOf" srcId="{DBB842EB-95EC-4865-8717-C4B431C16EC5}" destId="{85EFCD2A-537B-44B0-9578-8E12FDF0FF6C}" srcOrd="1" destOrd="0" presId="urn:microsoft.com/office/officeart/2005/8/layout/chevron1"/>
    <dgm:cxn modelId="{F0685C65-A6C3-47C0-9979-B000E8690389}" type="presParOf" srcId="{767F2006-D279-4369-849E-C84C8D176B98}" destId="{9D6C99FD-12D9-4CB0-8688-8B0E330FA78F}" srcOrd="5" destOrd="0" presId="urn:microsoft.com/office/officeart/2005/8/layout/chevron1"/>
    <dgm:cxn modelId="{481BA05C-2CA4-4674-905C-C5A5E266EF04}" type="presParOf" srcId="{767F2006-D279-4369-849E-C84C8D176B98}" destId="{7D7277A0-7E91-4FB1-9415-16B68D87683D}" srcOrd="6" destOrd="0" presId="urn:microsoft.com/office/officeart/2005/8/layout/chevron1"/>
    <dgm:cxn modelId="{D6336360-0EC9-4ACD-848A-3AA80E3D244B}" type="presParOf" srcId="{7D7277A0-7E91-4FB1-9415-16B68D87683D}" destId="{9F0E78C5-1D06-4DDA-9B5C-5155DAF1261D}" srcOrd="0" destOrd="0" presId="urn:microsoft.com/office/officeart/2005/8/layout/chevron1"/>
    <dgm:cxn modelId="{37E6020E-A637-4514-9710-060C811D2B1F}" type="presParOf" srcId="{7D7277A0-7E91-4FB1-9415-16B68D87683D}" destId="{2A05BD53-7136-4993-9495-58413096F72B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224D94-F62A-41EA-8576-46D5CA3C60CF}" type="doc">
      <dgm:prSet loTypeId="urn:microsoft.com/office/officeart/2005/8/layout/chevron1" loCatId="process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5913C2EA-EC47-4BA6-978E-957F3FD46BE6}">
      <dgm:prSet phldrT="[Text]" custT="1"/>
      <dgm:spPr/>
      <dgm:t>
        <a:bodyPr/>
        <a:lstStyle/>
        <a:p>
          <a:r>
            <a:rPr lang="en-US" sz="1600" b="1" dirty="0" smtClean="0"/>
            <a:t>Revised NAAQS</a:t>
          </a:r>
          <a:endParaRPr lang="en-US" sz="1600" b="1" dirty="0"/>
        </a:p>
      </dgm:t>
    </dgm:pt>
    <dgm:pt modelId="{6D1D58BD-72C0-4FD8-A972-776372E0284C}" type="parTrans" cxnId="{892B03D6-91A5-4FAA-9598-1C92941BBAC3}">
      <dgm:prSet/>
      <dgm:spPr/>
      <dgm:t>
        <a:bodyPr/>
        <a:lstStyle/>
        <a:p>
          <a:endParaRPr lang="en-US"/>
        </a:p>
      </dgm:t>
    </dgm:pt>
    <dgm:pt modelId="{6193B906-F4AD-4581-8E9E-50C17389C3BF}" type="sibTrans" cxnId="{892B03D6-91A5-4FAA-9598-1C92941BBAC3}">
      <dgm:prSet/>
      <dgm:spPr/>
      <dgm:t>
        <a:bodyPr/>
        <a:lstStyle/>
        <a:p>
          <a:endParaRPr lang="en-US"/>
        </a:p>
      </dgm:t>
    </dgm:pt>
    <dgm:pt modelId="{CA915A94-97AE-45BC-B917-1C6123F8D9AB}">
      <dgm:prSet phldrT="[Text]" custT="1"/>
      <dgm:spPr/>
      <dgm:t>
        <a:bodyPr/>
        <a:lstStyle/>
        <a:p>
          <a:pPr algn="ctr"/>
          <a:r>
            <a:rPr lang="en-US" sz="1600" b="1" dirty="0" smtClean="0"/>
            <a:t>2008</a:t>
          </a:r>
          <a:endParaRPr lang="en-US" sz="1600" b="1" dirty="0"/>
        </a:p>
      </dgm:t>
    </dgm:pt>
    <dgm:pt modelId="{769E319B-2FF4-4E89-8ECF-18A2B0207AFD}" type="parTrans" cxnId="{019C9535-2EBC-420E-BFD3-C0D2E58214CE}">
      <dgm:prSet/>
      <dgm:spPr/>
      <dgm:t>
        <a:bodyPr/>
        <a:lstStyle/>
        <a:p>
          <a:endParaRPr lang="en-US"/>
        </a:p>
      </dgm:t>
    </dgm:pt>
    <dgm:pt modelId="{993571BB-3EAC-4D27-9AB0-F21E558F9B78}" type="sibTrans" cxnId="{019C9535-2EBC-420E-BFD3-C0D2E58214CE}">
      <dgm:prSet/>
      <dgm:spPr/>
      <dgm:t>
        <a:bodyPr/>
        <a:lstStyle/>
        <a:p>
          <a:endParaRPr lang="en-US"/>
        </a:p>
      </dgm:t>
    </dgm:pt>
    <dgm:pt modelId="{6470ED84-8B32-46AD-8CF1-9AABD5DABD22}">
      <dgm:prSet phldrT="[Text]" custT="1"/>
      <dgm:spPr/>
      <dgm:t>
        <a:bodyPr/>
        <a:lstStyle/>
        <a:p>
          <a:r>
            <a:rPr lang="en-US" sz="1600" b="1" dirty="0" smtClean="0"/>
            <a:t>Designations</a:t>
          </a:r>
          <a:endParaRPr lang="en-US" sz="1600" b="1" dirty="0"/>
        </a:p>
      </dgm:t>
    </dgm:pt>
    <dgm:pt modelId="{E2B56BDB-F066-4462-AB6F-8B1D85D2C412}" type="parTrans" cxnId="{081F82F0-5E1D-43A3-BB4B-7D3032E40DD7}">
      <dgm:prSet/>
      <dgm:spPr/>
      <dgm:t>
        <a:bodyPr/>
        <a:lstStyle/>
        <a:p>
          <a:endParaRPr lang="en-US"/>
        </a:p>
      </dgm:t>
    </dgm:pt>
    <dgm:pt modelId="{CDE2063F-560A-43A5-A492-0F62EDFA090F}" type="sibTrans" cxnId="{081F82F0-5E1D-43A3-BB4B-7D3032E40DD7}">
      <dgm:prSet/>
      <dgm:spPr/>
      <dgm:t>
        <a:bodyPr/>
        <a:lstStyle/>
        <a:p>
          <a:endParaRPr lang="en-US"/>
        </a:p>
      </dgm:t>
    </dgm:pt>
    <dgm:pt modelId="{0DCC8E1A-0A60-4E2E-B3AA-933AA80C555E}">
      <dgm:prSet phldrT="[Text]" custT="1"/>
      <dgm:spPr/>
      <dgm:t>
        <a:bodyPr/>
        <a:lstStyle/>
        <a:p>
          <a:pPr algn="ctr"/>
          <a:r>
            <a:rPr lang="en-US" sz="1600" b="1" strike="dblStrike" baseline="0" dirty="0" smtClean="0"/>
            <a:t>2010</a:t>
          </a:r>
          <a:endParaRPr lang="en-US" sz="1600" b="1" strike="dblStrike" baseline="0" dirty="0"/>
        </a:p>
      </dgm:t>
    </dgm:pt>
    <dgm:pt modelId="{5AF92BA8-FE10-4CA2-AB7D-6FE2DDFD5B94}" type="parTrans" cxnId="{1315757C-346C-4783-AB51-0C42F60B3B9C}">
      <dgm:prSet/>
      <dgm:spPr/>
      <dgm:t>
        <a:bodyPr/>
        <a:lstStyle/>
        <a:p>
          <a:endParaRPr lang="en-US"/>
        </a:p>
      </dgm:t>
    </dgm:pt>
    <dgm:pt modelId="{583AE53D-6610-40CE-AC39-EE33FB70E7E6}" type="sibTrans" cxnId="{1315757C-346C-4783-AB51-0C42F60B3B9C}">
      <dgm:prSet/>
      <dgm:spPr/>
      <dgm:t>
        <a:bodyPr/>
        <a:lstStyle/>
        <a:p>
          <a:endParaRPr lang="en-US"/>
        </a:p>
      </dgm:t>
    </dgm:pt>
    <dgm:pt modelId="{ECAD85D6-9382-46CF-ACBE-7FA142D9A44A}">
      <dgm:prSet phldrT="[Text]" custT="1"/>
      <dgm:spPr/>
      <dgm:t>
        <a:bodyPr/>
        <a:lstStyle/>
        <a:p>
          <a:r>
            <a:rPr lang="en-US" sz="1600" b="1" dirty="0" smtClean="0"/>
            <a:t>Marginal Deadline</a:t>
          </a:r>
          <a:endParaRPr lang="en-US" sz="1600" b="1" dirty="0"/>
        </a:p>
      </dgm:t>
    </dgm:pt>
    <dgm:pt modelId="{64063963-575C-4AE0-969B-F60F2DF105D5}" type="parTrans" cxnId="{B42BD908-E84B-4F7A-902B-005F18AD2F01}">
      <dgm:prSet/>
      <dgm:spPr/>
      <dgm:t>
        <a:bodyPr/>
        <a:lstStyle/>
        <a:p>
          <a:endParaRPr lang="en-US"/>
        </a:p>
      </dgm:t>
    </dgm:pt>
    <dgm:pt modelId="{3CBA8848-BDB7-4F26-9C23-3694DC47DFF6}" type="sibTrans" cxnId="{B42BD908-E84B-4F7A-902B-005F18AD2F01}">
      <dgm:prSet/>
      <dgm:spPr/>
      <dgm:t>
        <a:bodyPr/>
        <a:lstStyle/>
        <a:p>
          <a:endParaRPr lang="en-US"/>
        </a:p>
      </dgm:t>
    </dgm:pt>
    <dgm:pt modelId="{32ACA351-CB76-4103-8B5A-7A7C8E1E7296}">
      <dgm:prSet phldrT="[Text]" custT="1"/>
      <dgm:spPr/>
      <dgm:t>
        <a:bodyPr/>
        <a:lstStyle/>
        <a:p>
          <a:pPr algn="ctr"/>
          <a:r>
            <a:rPr lang="en-US" sz="1600" b="1" dirty="0" smtClean="0"/>
            <a:t>2014 data</a:t>
          </a:r>
          <a:endParaRPr lang="en-US" sz="1600" b="1" dirty="0"/>
        </a:p>
      </dgm:t>
    </dgm:pt>
    <dgm:pt modelId="{0B47A432-1750-4C66-A79B-AC7588C80653}" type="parTrans" cxnId="{341CC7E8-E60A-4CDC-AA00-15FA721C7AEE}">
      <dgm:prSet/>
      <dgm:spPr/>
      <dgm:t>
        <a:bodyPr/>
        <a:lstStyle/>
        <a:p>
          <a:endParaRPr lang="en-US"/>
        </a:p>
      </dgm:t>
    </dgm:pt>
    <dgm:pt modelId="{74F673A6-2BEC-4750-9F77-53FA3261408D}" type="sibTrans" cxnId="{341CC7E8-E60A-4CDC-AA00-15FA721C7AEE}">
      <dgm:prSet/>
      <dgm:spPr/>
      <dgm:t>
        <a:bodyPr/>
        <a:lstStyle/>
        <a:p>
          <a:endParaRPr lang="en-US"/>
        </a:p>
      </dgm:t>
    </dgm:pt>
    <dgm:pt modelId="{9C9D7BC8-FCC3-423E-B886-2AF307A3A1CB}">
      <dgm:prSet phldrT="[Text]" custT="1"/>
      <dgm:spPr/>
      <dgm:t>
        <a:bodyPr/>
        <a:lstStyle/>
        <a:p>
          <a:r>
            <a:rPr lang="en-US" sz="1600" b="1" dirty="0" smtClean="0"/>
            <a:t>Moderate Deadline</a:t>
          </a:r>
          <a:endParaRPr lang="en-US" sz="1600" b="1" dirty="0"/>
        </a:p>
      </dgm:t>
    </dgm:pt>
    <dgm:pt modelId="{2CDFB1CB-9203-4C2B-8819-6E7FCEE0DF1C}" type="parTrans" cxnId="{FABB8A99-CC5D-4C15-855C-D422518BF081}">
      <dgm:prSet/>
      <dgm:spPr/>
      <dgm:t>
        <a:bodyPr/>
        <a:lstStyle/>
        <a:p>
          <a:endParaRPr lang="en-US"/>
        </a:p>
      </dgm:t>
    </dgm:pt>
    <dgm:pt modelId="{9CDCE0BE-2803-4B56-93FA-DD70706DEA25}" type="sibTrans" cxnId="{FABB8A99-CC5D-4C15-855C-D422518BF081}">
      <dgm:prSet/>
      <dgm:spPr/>
      <dgm:t>
        <a:bodyPr/>
        <a:lstStyle/>
        <a:p>
          <a:endParaRPr lang="en-US"/>
        </a:p>
      </dgm:t>
    </dgm:pt>
    <dgm:pt modelId="{006AF7DC-4258-4CB1-9A08-7C20E9827DA2}">
      <dgm:prSet phldrT="[Text]" custT="1"/>
      <dgm:spPr/>
      <dgm:t>
        <a:bodyPr/>
        <a:lstStyle/>
        <a:p>
          <a:pPr algn="ctr"/>
          <a:r>
            <a:rPr lang="en-US" sz="1600" b="1" dirty="0" smtClean="0"/>
            <a:t>2017 data</a:t>
          </a:r>
          <a:endParaRPr lang="en-US" sz="1600" b="1" dirty="0"/>
        </a:p>
      </dgm:t>
    </dgm:pt>
    <dgm:pt modelId="{F80BA939-AEB1-4ABB-BC56-0F0CFF4B4D0A}" type="parTrans" cxnId="{41DB5352-BC29-41DA-84E6-701E21C3533F}">
      <dgm:prSet/>
      <dgm:spPr/>
      <dgm:t>
        <a:bodyPr/>
        <a:lstStyle/>
        <a:p>
          <a:endParaRPr lang="en-US"/>
        </a:p>
      </dgm:t>
    </dgm:pt>
    <dgm:pt modelId="{4A6F436B-6C7E-4B22-80CB-67F084B19D77}" type="sibTrans" cxnId="{41DB5352-BC29-41DA-84E6-701E21C3533F}">
      <dgm:prSet/>
      <dgm:spPr/>
      <dgm:t>
        <a:bodyPr/>
        <a:lstStyle/>
        <a:p>
          <a:endParaRPr lang="en-US"/>
        </a:p>
      </dgm:t>
    </dgm:pt>
    <dgm:pt modelId="{815D8152-0EFF-4F25-8349-586BF82ABF4C}">
      <dgm:prSet phldrT="[Text]" custT="1"/>
      <dgm:spPr/>
      <dgm:t>
        <a:bodyPr/>
        <a:lstStyle/>
        <a:p>
          <a:r>
            <a:rPr lang="en-US" sz="1600" b="1" dirty="0" smtClean="0"/>
            <a:t>Serious Deadline</a:t>
          </a:r>
          <a:endParaRPr lang="en-US" sz="1600" b="1" dirty="0"/>
        </a:p>
      </dgm:t>
    </dgm:pt>
    <dgm:pt modelId="{B423F2B8-1AD0-4E48-A78A-FDD544D36CB2}" type="parTrans" cxnId="{7E3ECEF0-ACB3-4E7F-98FA-854488874E46}">
      <dgm:prSet/>
      <dgm:spPr/>
      <dgm:t>
        <a:bodyPr/>
        <a:lstStyle/>
        <a:p>
          <a:endParaRPr lang="en-US"/>
        </a:p>
      </dgm:t>
    </dgm:pt>
    <dgm:pt modelId="{12AE6CDE-0074-4903-9B79-C25FB8770CF4}" type="sibTrans" cxnId="{7E3ECEF0-ACB3-4E7F-98FA-854488874E46}">
      <dgm:prSet/>
      <dgm:spPr/>
      <dgm:t>
        <a:bodyPr/>
        <a:lstStyle/>
        <a:p>
          <a:endParaRPr lang="en-US"/>
        </a:p>
      </dgm:t>
    </dgm:pt>
    <dgm:pt modelId="{3439D026-9E7E-4383-BC74-EFC85FFDA252}">
      <dgm:prSet phldrT="[Text]" custT="1"/>
      <dgm:spPr/>
      <dgm:t>
        <a:bodyPr/>
        <a:lstStyle/>
        <a:p>
          <a:pPr algn="ctr"/>
          <a:r>
            <a:rPr lang="en-US" sz="1600" b="1" dirty="0" smtClean="0"/>
            <a:t>2020 data</a:t>
          </a:r>
          <a:endParaRPr lang="en-US" sz="1600" b="1" dirty="0"/>
        </a:p>
      </dgm:t>
    </dgm:pt>
    <dgm:pt modelId="{495DACF4-E2C8-4045-BC21-5C495A7D8735}" type="parTrans" cxnId="{8BA9B514-4B66-424E-A27C-76FB43E3A738}">
      <dgm:prSet/>
      <dgm:spPr/>
      <dgm:t>
        <a:bodyPr/>
        <a:lstStyle/>
        <a:p>
          <a:endParaRPr lang="en-US"/>
        </a:p>
      </dgm:t>
    </dgm:pt>
    <dgm:pt modelId="{D0DAE8FD-92B5-4685-BCA0-074B06A5C821}" type="sibTrans" cxnId="{8BA9B514-4B66-424E-A27C-76FB43E3A738}">
      <dgm:prSet/>
      <dgm:spPr/>
      <dgm:t>
        <a:bodyPr/>
        <a:lstStyle/>
        <a:p>
          <a:endParaRPr lang="en-US"/>
        </a:p>
      </dgm:t>
    </dgm:pt>
    <dgm:pt modelId="{0708F9D7-D7A6-4B2F-AB0B-1722AE4657E2}">
      <dgm:prSet phldrT="[Text]" custT="1"/>
      <dgm:spPr/>
      <dgm:t>
        <a:bodyPr/>
        <a:lstStyle/>
        <a:p>
          <a:pPr algn="ctr"/>
          <a:r>
            <a:rPr lang="en-US" sz="1600" b="1" dirty="0" smtClean="0"/>
            <a:t>2026 data</a:t>
          </a:r>
          <a:endParaRPr lang="en-US" sz="1600" b="1" dirty="0"/>
        </a:p>
      </dgm:t>
    </dgm:pt>
    <dgm:pt modelId="{63B5D40F-91B5-407C-B7B4-8A65C49A030F}" type="sibTrans" cxnId="{223B5527-89EB-4E74-ACAF-B1DB0849E284}">
      <dgm:prSet/>
      <dgm:spPr/>
      <dgm:t>
        <a:bodyPr/>
        <a:lstStyle/>
        <a:p>
          <a:endParaRPr lang="en-US"/>
        </a:p>
      </dgm:t>
    </dgm:pt>
    <dgm:pt modelId="{17C98F1D-A523-4961-B747-A5D3313763B4}" type="parTrans" cxnId="{223B5527-89EB-4E74-ACAF-B1DB0849E284}">
      <dgm:prSet/>
      <dgm:spPr/>
      <dgm:t>
        <a:bodyPr/>
        <a:lstStyle/>
        <a:p>
          <a:endParaRPr lang="en-US"/>
        </a:p>
      </dgm:t>
    </dgm:pt>
    <dgm:pt modelId="{39061A19-A3CA-4EF4-9499-427A08651700}">
      <dgm:prSet phldrT="[Text]" custT="1"/>
      <dgm:spPr/>
      <dgm:t>
        <a:bodyPr/>
        <a:lstStyle/>
        <a:p>
          <a:r>
            <a:rPr lang="en-US" sz="1600" b="1" dirty="0" smtClean="0"/>
            <a:t>Severe Deadline</a:t>
          </a:r>
          <a:endParaRPr lang="en-US" sz="1600" b="1" dirty="0"/>
        </a:p>
      </dgm:t>
    </dgm:pt>
    <dgm:pt modelId="{78B37835-2256-43A6-8E20-E8B52CBF29FE}" type="sibTrans" cxnId="{72293AE2-71F0-42CF-A66C-3CF5375B1639}">
      <dgm:prSet/>
      <dgm:spPr/>
      <dgm:t>
        <a:bodyPr/>
        <a:lstStyle/>
        <a:p>
          <a:endParaRPr lang="en-US"/>
        </a:p>
      </dgm:t>
    </dgm:pt>
    <dgm:pt modelId="{129A94F4-0CA8-4879-9334-07CB4708F19F}" type="parTrans" cxnId="{72293AE2-71F0-42CF-A66C-3CF5375B1639}">
      <dgm:prSet/>
      <dgm:spPr/>
      <dgm:t>
        <a:bodyPr/>
        <a:lstStyle/>
        <a:p>
          <a:endParaRPr lang="en-US"/>
        </a:p>
      </dgm:t>
    </dgm:pt>
    <dgm:pt modelId="{149CAA3E-86E7-4A12-BBDA-8FC2969F1716}">
      <dgm:prSet phldrT="[Text]" custT="1"/>
      <dgm:spPr/>
      <dgm:t>
        <a:bodyPr/>
        <a:lstStyle/>
        <a:p>
          <a:pPr algn="ctr"/>
          <a:r>
            <a:rPr lang="en-US" sz="1600" b="1" dirty="0" smtClean="0"/>
            <a:t>Mid-2012</a:t>
          </a:r>
          <a:endParaRPr lang="en-US" sz="1600" b="1" dirty="0"/>
        </a:p>
      </dgm:t>
    </dgm:pt>
    <dgm:pt modelId="{02296B8D-193F-46B6-956F-6DD509B4379D}" type="parTrans" cxnId="{6885B5AC-D055-4D02-80A1-11905E52D7EE}">
      <dgm:prSet/>
      <dgm:spPr/>
      <dgm:t>
        <a:bodyPr/>
        <a:lstStyle/>
        <a:p>
          <a:endParaRPr lang="en-US"/>
        </a:p>
      </dgm:t>
    </dgm:pt>
    <dgm:pt modelId="{25916D9E-1D29-4267-BB16-9B2F4629B49C}" type="sibTrans" cxnId="{6885B5AC-D055-4D02-80A1-11905E52D7EE}">
      <dgm:prSet/>
      <dgm:spPr/>
      <dgm:t>
        <a:bodyPr/>
        <a:lstStyle/>
        <a:p>
          <a:endParaRPr lang="en-US"/>
        </a:p>
      </dgm:t>
    </dgm:pt>
    <dgm:pt modelId="{5E8FA4DA-9E8D-451A-A84A-38D9C1C5AEAF}">
      <dgm:prSet phldrT="[Text]" custT="1"/>
      <dgm:spPr/>
      <dgm:t>
        <a:bodyPr/>
        <a:lstStyle/>
        <a:p>
          <a:pPr algn="ctr"/>
          <a:r>
            <a:rPr lang="en-US" sz="1600" b="1" dirty="0" smtClean="0"/>
            <a:t>CT bumped-up</a:t>
          </a:r>
          <a:endParaRPr lang="en-US" sz="1600" b="1" dirty="0"/>
        </a:p>
      </dgm:t>
    </dgm:pt>
    <dgm:pt modelId="{65AE494F-AE42-4D50-8944-51A5B8544F70}" type="parTrans" cxnId="{B8F48954-C49E-4D63-9EEE-5D71F84CB047}">
      <dgm:prSet/>
      <dgm:spPr/>
      <dgm:t>
        <a:bodyPr/>
        <a:lstStyle/>
        <a:p>
          <a:endParaRPr lang="en-US"/>
        </a:p>
      </dgm:t>
    </dgm:pt>
    <dgm:pt modelId="{F112761B-4564-4CE8-86A6-2615CE4E4C14}" type="sibTrans" cxnId="{B8F48954-C49E-4D63-9EEE-5D71F84CB047}">
      <dgm:prSet/>
      <dgm:spPr/>
      <dgm:t>
        <a:bodyPr/>
        <a:lstStyle/>
        <a:p>
          <a:endParaRPr lang="en-US"/>
        </a:p>
      </dgm:t>
    </dgm:pt>
    <dgm:pt modelId="{D1EFF70E-F1B4-404B-98C2-7AE8A103B41E}">
      <dgm:prSet phldrT="[Text]" custT="1"/>
      <dgm:spPr/>
      <dgm:t>
        <a:bodyPr/>
        <a:lstStyle/>
        <a:p>
          <a:pPr algn="ctr"/>
          <a:r>
            <a:rPr lang="en-US" sz="1600" b="1" dirty="0" smtClean="0"/>
            <a:t>CT will be bumped-up</a:t>
          </a:r>
          <a:endParaRPr lang="en-US" sz="1600" b="1" dirty="0"/>
        </a:p>
      </dgm:t>
    </dgm:pt>
    <dgm:pt modelId="{0F52C0DF-47B7-4EBD-813A-1AAB60BD51BF}" type="parTrans" cxnId="{5964C8FC-E60E-4B16-99CD-905540D38AC0}">
      <dgm:prSet/>
      <dgm:spPr/>
      <dgm:t>
        <a:bodyPr/>
        <a:lstStyle/>
        <a:p>
          <a:endParaRPr lang="en-US"/>
        </a:p>
      </dgm:t>
    </dgm:pt>
    <dgm:pt modelId="{B73DDE4C-682F-4FE8-8E8A-D6040366130D}" type="sibTrans" cxnId="{5964C8FC-E60E-4B16-99CD-905540D38AC0}">
      <dgm:prSet/>
      <dgm:spPr/>
      <dgm:t>
        <a:bodyPr/>
        <a:lstStyle/>
        <a:p>
          <a:endParaRPr lang="en-US"/>
        </a:p>
      </dgm:t>
    </dgm:pt>
    <dgm:pt modelId="{F3A80675-9381-461A-B543-E343BD24310F}">
      <dgm:prSet phldrT="[Text]" custT="1"/>
      <dgm:spPr/>
      <dgm:t>
        <a:bodyPr/>
        <a:lstStyle/>
        <a:p>
          <a:pPr algn="ctr"/>
          <a:r>
            <a:rPr lang="en-US" sz="1600" b="1" dirty="0" smtClean="0"/>
            <a:t>CT marginal</a:t>
          </a:r>
          <a:endParaRPr lang="en-US" sz="1600" b="1" dirty="0"/>
        </a:p>
      </dgm:t>
    </dgm:pt>
    <dgm:pt modelId="{3D076C43-24BC-447A-9272-C13421C20D76}" type="parTrans" cxnId="{270E94AA-CB48-433D-8AA0-D5C77BCF1FAE}">
      <dgm:prSet/>
      <dgm:spPr/>
      <dgm:t>
        <a:bodyPr/>
        <a:lstStyle/>
        <a:p>
          <a:endParaRPr lang="en-US"/>
        </a:p>
      </dgm:t>
    </dgm:pt>
    <dgm:pt modelId="{69C4736D-A662-43D0-8FC2-FC2D72A3D8CE}" type="sibTrans" cxnId="{270E94AA-CB48-433D-8AA0-D5C77BCF1FAE}">
      <dgm:prSet/>
      <dgm:spPr/>
      <dgm:t>
        <a:bodyPr/>
        <a:lstStyle/>
        <a:p>
          <a:endParaRPr lang="en-US"/>
        </a:p>
      </dgm:t>
    </dgm:pt>
    <dgm:pt modelId="{3EB0F456-BDC4-41B7-9B7B-18CC04EF24AD}">
      <dgm:prSet phldrT="[Text]" custT="1"/>
      <dgm:spPr/>
      <dgm:t>
        <a:bodyPr/>
        <a:lstStyle/>
        <a:p>
          <a:pPr algn="ctr"/>
          <a:r>
            <a:rPr lang="en-US" sz="1600" b="1" dirty="0" smtClean="0"/>
            <a:t>CT bump-up??</a:t>
          </a:r>
          <a:endParaRPr lang="en-US" sz="1600" b="1" dirty="0"/>
        </a:p>
      </dgm:t>
    </dgm:pt>
    <dgm:pt modelId="{215571F4-0CD3-44DA-9F70-29CF82B58DB3}" type="parTrans" cxnId="{15453118-FF28-433C-9AC5-B4375DCACDD4}">
      <dgm:prSet/>
      <dgm:spPr/>
      <dgm:t>
        <a:bodyPr/>
        <a:lstStyle/>
        <a:p>
          <a:endParaRPr lang="en-US"/>
        </a:p>
      </dgm:t>
    </dgm:pt>
    <dgm:pt modelId="{E9F6E77D-1A0C-4BB8-981F-92127D17ED87}" type="sibTrans" cxnId="{15453118-FF28-433C-9AC5-B4375DCACDD4}">
      <dgm:prSet/>
      <dgm:spPr/>
      <dgm:t>
        <a:bodyPr/>
        <a:lstStyle/>
        <a:p>
          <a:endParaRPr lang="en-US"/>
        </a:p>
      </dgm:t>
    </dgm:pt>
    <dgm:pt modelId="{767F2006-D279-4369-849E-C84C8D176B98}" type="pres">
      <dgm:prSet presAssocID="{66224D94-F62A-41EA-8576-46D5CA3C60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F1B564-5BA3-49D1-B7B6-39DED4A2EF71}" type="pres">
      <dgm:prSet presAssocID="{5913C2EA-EC47-4BA6-978E-957F3FD46BE6}" presName="composite" presStyleCnt="0"/>
      <dgm:spPr/>
    </dgm:pt>
    <dgm:pt modelId="{ADE2F27E-6741-44AF-9B5B-55E70DF92333}" type="pres">
      <dgm:prSet presAssocID="{5913C2EA-EC47-4BA6-978E-957F3FD46BE6}" presName="par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32923-B5CC-4012-9230-E80CD1357A89}" type="pres">
      <dgm:prSet presAssocID="{5913C2EA-EC47-4BA6-978E-957F3FD46BE6}" presName="desTx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6E976-807F-40B6-97A8-C0354385BAC8}" type="pres">
      <dgm:prSet presAssocID="{6193B906-F4AD-4581-8E9E-50C17389C3BF}" presName="space" presStyleCnt="0"/>
      <dgm:spPr/>
    </dgm:pt>
    <dgm:pt modelId="{9B2B0E4B-BF15-4FB4-A9FD-328FF9B9C4A1}" type="pres">
      <dgm:prSet presAssocID="{6470ED84-8B32-46AD-8CF1-9AABD5DABD22}" presName="composite" presStyleCnt="0"/>
      <dgm:spPr/>
    </dgm:pt>
    <dgm:pt modelId="{3D67B7AA-AA1F-4684-97BB-255902987D08}" type="pres">
      <dgm:prSet presAssocID="{6470ED84-8B32-46AD-8CF1-9AABD5DABD22}" presName="parTx" presStyleLbl="node1" presStyleIdx="1" presStyleCnt="6" custScaleX="1187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052B7-02F3-45C6-A853-F7C612066374}" type="pres">
      <dgm:prSet presAssocID="{6470ED84-8B32-46AD-8CF1-9AABD5DABD22}" presName="desTx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5A095-A244-4457-9195-3C1033CEC893}" type="pres">
      <dgm:prSet presAssocID="{CDE2063F-560A-43A5-A492-0F62EDFA090F}" presName="space" presStyleCnt="0"/>
      <dgm:spPr/>
    </dgm:pt>
    <dgm:pt modelId="{D7A25497-E94D-41C2-BF9C-530E907F0A4B}" type="pres">
      <dgm:prSet presAssocID="{ECAD85D6-9382-46CF-ACBE-7FA142D9A44A}" presName="composite" presStyleCnt="0"/>
      <dgm:spPr/>
    </dgm:pt>
    <dgm:pt modelId="{647EE171-20D1-4AA9-A4D4-D5867DB156AD}" type="pres">
      <dgm:prSet presAssocID="{ECAD85D6-9382-46CF-ACBE-7FA142D9A44A}" presName="par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33A52-46E5-4231-9F68-BABB927B06AA}" type="pres">
      <dgm:prSet presAssocID="{ECAD85D6-9382-46CF-ACBE-7FA142D9A44A}" presName="desTx" presStyleLbl="revTx" presStyleIdx="2" presStyleCnt="6" custScaleX="122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D2170-B931-4602-B891-FDE69744DEBB}" type="pres">
      <dgm:prSet presAssocID="{3CBA8848-BDB7-4F26-9C23-3694DC47DFF6}" presName="space" presStyleCnt="0"/>
      <dgm:spPr/>
    </dgm:pt>
    <dgm:pt modelId="{DBB842EB-95EC-4865-8717-C4B431C16EC5}" type="pres">
      <dgm:prSet presAssocID="{9C9D7BC8-FCC3-423E-B886-2AF307A3A1CB}" presName="composite" presStyleCnt="0"/>
      <dgm:spPr/>
    </dgm:pt>
    <dgm:pt modelId="{09D3EC1C-8132-47F2-9C55-1B65D3F2015A}" type="pres">
      <dgm:prSet presAssocID="{9C9D7BC8-FCC3-423E-B886-2AF307A3A1CB}" presName="par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FCD2A-537B-44B0-9578-8E12FDF0FF6C}" type="pres">
      <dgm:prSet presAssocID="{9C9D7BC8-FCC3-423E-B886-2AF307A3A1CB}" presName="desTx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C99FD-12D9-4CB0-8688-8B0E330FA78F}" type="pres">
      <dgm:prSet presAssocID="{9CDCE0BE-2803-4B56-93FA-DD70706DEA25}" presName="space" presStyleCnt="0"/>
      <dgm:spPr/>
    </dgm:pt>
    <dgm:pt modelId="{7D7277A0-7E91-4FB1-9415-16B68D87683D}" type="pres">
      <dgm:prSet presAssocID="{815D8152-0EFF-4F25-8349-586BF82ABF4C}" presName="composite" presStyleCnt="0"/>
      <dgm:spPr/>
    </dgm:pt>
    <dgm:pt modelId="{9F0E78C5-1D06-4DDA-9B5C-5155DAF1261D}" type="pres">
      <dgm:prSet presAssocID="{815D8152-0EFF-4F25-8349-586BF82ABF4C}" presName="par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5BD53-7136-4993-9495-58413096F72B}" type="pres">
      <dgm:prSet presAssocID="{815D8152-0EFF-4F25-8349-586BF82ABF4C}" presName="desTx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0DF53-5AAB-450F-A2B5-EECCB7B2AD2B}" type="pres">
      <dgm:prSet presAssocID="{12AE6CDE-0074-4903-9B79-C25FB8770CF4}" presName="space" presStyleCnt="0"/>
      <dgm:spPr/>
    </dgm:pt>
    <dgm:pt modelId="{40241CF9-A8A7-4DDC-A555-C2B6A372A198}" type="pres">
      <dgm:prSet presAssocID="{39061A19-A3CA-4EF4-9499-427A08651700}" presName="composite" presStyleCnt="0"/>
      <dgm:spPr/>
    </dgm:pt>
    <dgm:pt modelId="{4C73CBD1-843C-48DA-80C9-A676DF86FF6B}" type="pres">
      <dgm:prSet presAssocID="{39061A19-A3CA-4EF4-9499-427A08651700}" presName="par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8E3A1-9A4B-4900-AD43-BB9936F837D3}" type="pres">
      <dgm:prSet presAssocID="{39061A19-A3CA-4EF4-9499-427A08651700}" presName="desTx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1CE759-17A9-453A-B258-3131601E287D}" type="presOf" srcId="{0DCC8E1A-0A60-4E2E-B3AA-933AA80C555E}" destId="{EEA052B7-02F3-45C6-A853-F7C612066374}" srcOrd="0" destOrd="0" presId="urn:microsoft.com/office/officeart/2005/8/layout/chevron1"/>
    <dgm:cxn modelId="{AE7FDAEA-459B-44B3-B242-F6524881AB86}" type="presOf" srcId="{66224D94-F62A-41EA-8576-46D5CA3C60CF}" destId="{767F2006-D279-4369-849E-C84C8D176B98}" srcOrd="0" destOrd="0" presId="urn:microsoft.com/office/officeart/2005/8/layout/chevron1"/>
    <dgm:cxn modelId="{7E3ECEF0-ACB3-4E7F-98FA-854488874E46}" srcId="{66224D94-F62A-41EA-8576-46D5CA3C60CF}" destId="{815D8152-0EFF-4F25-8349-586BF82ABF4C}" srcOrd="4" destOrd="0" parTransId="{B423F2B8-1AD0-4E48-A78A-FDD544D36CB2}" sibTransId="{12AE6CDE-0074-4903-9B79-C25FB8770CF4}"/>
    <dgm:cxn modelId="{5964C8FC-E60E-4B16-99CD-905540D38AC0}" srcId="{9C9D7BC8-FCC3-423E-B886-2AF307A3A1CB}" destId="{D1EFF70E-F1B4-404B-98C2-7AE8A103B41E}" srcOrd="1" destOrd="0" parTransId="{0F52C0DF-47B7-4EBD-813A-1AAB60BD51BF}" sibTransId="{B73DDE4C-682F-4FE8-8E8A-D6040366130D}"/>
    <dgm:cxn modelId="{6885B5AC-D055-4D02-80A1-11905E52D7EE}" srcId="{6470ED84-8B32-46AD-8CF1-9AABD5DABD22}" destId="{149CAA3E-86E7-4A12-BBDA-8FC2969F1716}" srcOrd="1" destOrd="0" parTransId="{02296B8D-193F-46B6-956F-6DD509B4379D}" sibTransId="{25916D9E-1D29-4267-BB16-9B2F4629B49C}"/>
    <dgm:cxn modelId="{1315757C-346C-4783-AB51-0C42F60B3B9C}" srcId="{6470ED84-8B32-46AD-8CF1-9AABD5DABD22}" destId="{0DCC8E1A-0A60-4E2E-B3AA-933AA80C555E}" srcOrd="0" destOrd="0" parTransId="{5AF92BA8-FE10-4CA2-AB7D-6FE2DDFD5B94}" sibTransId="{583AE53D-6610-40CE-AC39-EE33FB70E7E6}"/>
    <dgm:cxn modelId="{DB250A13-A1C7-4A68-BCDD-A6FE2A2279BB}" type="presOf" srcId="{5913C2EA-EC47-4BA6-978E-957F3FD46BE6}" destId="{ADE2F27E-6741-44AF-9B5B-55E70DF92333}" srcOrd="0" destOrd="0" presId="urn:microsoft.com/office/officeart/2005/8/layout/chevron1"/>
    <dgm:cxn modelId="{0FFF8197-CB92-4410-AE78-84EC8180340F}" type="presOf" srcId="{6470ED84-8B32-46AD-8CF1-9AABD5DABD22}" destId="{3D67B7AA-AA1F-4684-97BB-255902987D08}" srcOrd="0" destOrd="0" presId="urn:microsoft.com/office/officeart/2005/8/layout/chevron1"/>
    <dgm:cxn modelId="{B42BD908-E84B-4F7A-902B-005F18AD2F01}" srcId="{66224D94-F62A-41EA-8576-46D5CA3C60CF}" destId="{ECAD85D6-9382-46CF-ACBE-7FA142D9A44A}" srcOrd="2" destOrd="0" parTransId="{64063963-575C-4AE0-969B-F60F2DF105D5}" sibTransId="{3CBA8848-BDB7-4F26-9C23-3694DC47DFF6}"/>
    <dgm:cxn modelId="{019C9535-2EBC-420E-BFD3-C0D2E58214CE}" srcId="{5913C2EA-EC47-4BA6-978E-957F3FD46BE6}" destId="{CA915A94-97AE-45BC-B917-1C6123F8D9AB}" srcOrd="0" destOrd="0" parTransId="{769E319B-2FF4-4E89-8ECF-18A2B0207AFD}" sibTransId="{993571BB-3EAC-4D27-9AB0-F21E558F9B78}"/>
    <dgm:cxn modelId="{341CC7E8-E60A-4CDC-AA00-15FA721C7AEE}" srcId="{ECAD85D6-9382-46CF-ACBE-7FA142D9A44A}" destId="{32ACA351-CB76-4103-8B5A-7A7C8E1E7296}" srcOrd="0" destOrd="0" parTransId="{0B47A432-1750-4C66-A79B-AC7588C80653}" sibTransId="{74F673A6-2BEC-4750-9F77-53FA3261408D}"/>
    <dgm:cxn modelId="{FABB8A99-CC5D-4C15-855C-D422518BF081}" srcId="{66224D94-F62A-41EA-8576-46D5CA3C60CF}" destId="{9C9D7BC8-FCC3-423E-B886-2AF307A3A1CB}" srcOrd="3" destOrd="0" parTransId="{2CDFB1CB-9203-4C2B-8819-6E7FCEE0DF1C}" sibTransId="{9CDCE0BE-2803-4B56-93FA-DD70706DEA25}"/>
    <dgm:cxn modelId="{007C5B92-27EA-4EC1-9B1D-8CD0D4F3D32D}" type="presOf" srcId="{39061A19-A3CA-4EF4-9499-427A08651700}" destId="{4C73CBD1-843C-48DA-80C9-A676DF86FF6B}" srcOrd="0" destOrd="0" presId="urn:microsoft.com/office/officeart/2005/8/layout/chevron1"/>
    <dgm:cxn modelId="{223B5527-89EB-4E74-ACAF-B1DB0849E284}" srcId="{39061A19-A3CA-4EF4-9499-427A08651700}" destId="{0708F9D7-D7A6-4B2F-AB0B-1722AE4657E2}" srcOrd="0" destOrd="0" parTransId="{17C98F1D-A523-4961-B747-A5D3313763B4}" sibTransId="{63B5D40F-91B5-407C-B7B4-8A65C49A030F}"/>
    <dgm:cxn modelId="{892B03D6-91A5-4FAA-9598-1C92941BBAC3}" srcId="{66224D94-F62A-41EA-8576-46D5CA3C60CF}" destId="{5913C2EA-EC47-4BA6-978E-957F3FD46BE6}" srcOrd="0" destOrd="0" parTransId="{6D1D58BD-72C0-4FD8-A972-776372E0284C}" sibTransId="{6193B906-F4AD-4581-8E9E-50C17389C3BF}"/>
    <dgm:cxn modelId="{419306CF-9294-49C2-8958-3583649919AA}" type="presOf" srcId="{149CAA3E-86E7-4A12-BBDA-8FC2969F1716}" destId="{EEA052B7-02F3-45C6-A853-F7C612066374}" srcOrd="0" destOrd="1" presId="urn:microsoft.com/office/officeart/2005/8/layout/chevron1"/>
    <dgm:cxn modelId="{3AB6591B-89E5-492C-8E55-35F39978E92C}" type="presOf" srcId="{815D8152-0EFF-4F25-8349-586BF82ABF4C}" destId="{9F0E78C5-1D06-4DDA-9B5C-5155DAF1261D}" srcOrd="0" destOrd="0" presId="urn:microsoft.com/office/officeart/2005/8/layout/chevron1"/>
    <dgm:cxn modelId="{F40074AF-E4D0-458B-A8E8-F25BD44B7119}" type="presOf" srcId="{9C9D7BC8-FCC3-423E-B886-2AF307A3A1CB}" destId="{09D3EC1C-8132-47F2-9C55-1B65D3F2015A}" srcOrd="0" destOrd="0" presId="urn:microsoft.com/office/officeart/2005/8/layout/chevron1"/>
    <dgm:cxn modelId="{41DB5352-BC29-41DA-84E6-701E21C3533F}" srcId="{9C9D7BC8-FCC3-423E-B886-2AF307A3A1CB}" destId="{006AF7DC-4258-4CB1-9A08-7C20E9827DA2}" srcOrd="0" destOrd="0" parTransId="{F80BA939-AEB1-4ABB-BC56-0F0CFF4B4D0A}" sibTransId="{4A6F436B-6C7E-4B22-80CB-67F084B19D77}"/>
    <dgm:cxn modelId="{270E94AA-CB48-433D-8AA0-D5C77BCF1FAE}" srcId="{6470ED84-8B32-46AD-8CF1-9AABD5DABD22}" destId="{F3A80675-9381-461A-B543-E343BD24310F}" srcOrd="2" destOrd="0" parTransId="{3D076C43-24BC-447A-9272-C13421C20D76}" sibTransId="{69C4736D-A662-43D0-8FC2-FC2D72A3D8CE}"/>
    <dgm:cxn modelId="{8BA9B514-4B66-424E-A27C-76FB43E3A738}" srcId="{815D8152-0EFF-4F25-8349-586BF82ABF4C}" destId="{3439D026-9E7E-4383-BC74-EFC85FFDA252}" srcOrd="0" destOrd="0" parTransId="{495DACF4-E2C8-4045-BC21-5C495A7D8735}" sibTransId="{D0DAE8FD-92B5-4685-BCA0-074B06A5C821}"/>
    <dgm:cxn modelId="{42B57752-B8BA-492C-BC89-DBF1CD90C5AC}" type="presOf" srcId="{ECAD85D6-9382-46CF-ACBE-7FA142D9A44A}" destId="{647EE171-20D1-4AA9-A4D4-D5867DB156AD}" srcOrd="0" destOrd="0" presId="urn:microsoft.com/office/officeart/2005/8/layout/chevron1"/>
    <dgm:cxn modelId="{1399A407-A153-4A31-ADC2-D7678A38B6E1}" type="presOf" srcId="{5E8FA4DA-9E8D-451A-A84A-38D9C1C5AEAF}" destId="{E9533A52-46E5-4231-9F68-BABB927B06AA}" srcOrd="0" destOrd="1" presId="urn:microsoft.com/office/officeart/2005/8/layout/chevron1"/>
    <dgm:cxn modelId="{15453118-FF28-433C-9AC5-B4375DCACDD4}" srcId="{815D8152-0EFF-4F25-8349-586BF82ABF4C}" destId="{3EB0F456-BDC4-41B7-9B7B-18CC04EF24AD}" srcOrd="1" destOrd="0" parTransId="{215571F4-0CD3-44DA-9F70-29CF82B58DB3}" sibTransId="{E9F6E77D-1A0C-4BB8-981F-92127D17ED87}"/>
    <dgm:cxn modelId="{081F82F0-5E1D-43A3-BB4B-7D3032E40DD7}" srcId="{66224D94-F62A-41EA-8576-46D5CA3C60CF}" destId="{6470ED84-8B32-46AD-8CF1-9AABD5DABD22}" srcOrd="1" destOrd="0" parTransId="{E2B56BDB-F066-4462-AB6F-8B1D85D2C412}" sibTransId="{CDE2063F-560A-43A5-A492-0F62EDFA090F}"/>
    <dgm:cxn modelId="{72293AE2-71F0-42CF-A66C-3CF5375B1639}" srcId="{66224D94-F62A-41EA-8576-46D5CA3C60CF}" destId="{39061A19-A3CA-4EF4-9499-427A08651700}" srcOrd="5" destOrd="0" parTransId="{129A94F4-0CA8-4879-9334-07CB4708F19F}" sibTransId="{78B37835-2256-43A6-8E20-E8B52CBF29FE}"/>
    <dgm:cxn modelId="{5BC66EC8-9EE4-41DA-90CE-35CD3CC4A80B}" type="presOf" srcId="{CA915A94-97AE-45BC-B917-1C6123F8D9AB}" destId="{33632923-B5CC-4012-9230-E80CD1357A89}" srcOrd="0" destOrd="0" presId="urn:microsoft.com/office/officeart/2005/8/layout/chevron1"/>
    <dgm:cxn modelId="{2A4C22EA-EC4F-40F7-B574-B2FA0C8775CA}" type="presOf" srcId="{3EB0F456-BDC4-41B7-9B7B-18CC04EF24AD}" destId="{2A05BD53-7136-4993-9495-58413096F72B}" srcOrd="0" destOrd="1" presId="urn:microsoft.com/office/officeart/2005/8/layout/chevron1"/>
    <dgm:cxn modelId="{B82DBD6E-E7D8-4BB8-8908-6BE9086D0ADF}" type="presOf" srcId="{006AF7DC-4258-4CB1-9A08-7C20E9827DA2}" destId="{85EFCD2A-537B-44B0-9578-8E12FDF0FF6C}" srcOrd="0" destOrd="0" presId="urn:microsoft.com/office/officeart/2005/8/layout/chevron1"/>
    <dgm:cxn modelId="{B8F48954-C49E-4D63-9EEE-5D71F84CB047}" srcId="{ECAD85D6-9382-46CF-ACBE-7FA142D9A44A}" destId="{5E8FA4DA-9E8D-451A-A84A-38D9C1C5AEAF}" srcOrd="1" destOrd="0" parTransId="{65AE494F-AE42-4D50-8944-51A5B8544F70}" sibTransId="{F112761B-4564-4CE8-86A6-2615CE4E4C14}"/>
    <dgm:cxn modelId="{23A5BE46-3FFE-4409-8627-F3D992ABADDD}" type="presOf" srcId="{3439D026-9E7E-4383-BC74-EFC85FFDA252}" destId="{2A05BD53-7136-4993-9495-58413096F72B}" srcOrd="0" destOrd="0" presId="urn:microsoft.com/office/officeart/2005/8/layout/chevron1"/>
    <dgm:cxn modelId="{5962F4C7-91C9-41ED-8FE6-D1F812F00869}" type="presOf" srcId="{32ACA351-CB76-4103-8B5A-7A7C8E1E7296}" destId="{E9533A52-46E5-4231-9F68-BABB927B06AA}" srcOrd="0" destOrd="0" presId="urn:microsoft.com/office/officeart/2005/8/layout/chevron1"/>
    <dgm:cxn modelId="{DB7EE914-BE0A-4C8A-82F3-C184DD806065}" type="presOf" srcId="{D1EFF70E-F1B4-404B-98C2-7AE8A103B41E}" destId="{85EFCD2A-537B-44B0-9578-8E12FDF0FF6C}" srcOrd="0" destOrd="1" presId="urn:microsoft.com/office/officeart/2005/8/layout/chevron1"/>
    <dgm:cxn modelId="{61925C6C-8CB6-4B1B-934F-B0A68E72C56E}" type="presOf" srcId="{0708F9D7-D7A6-4B2F-AB0B-1722AE4657E2}" destId="{66F8E3A1-9A4B-4900-AD43-BB9936F837D3}" srcOrd="0" destOrd="0" presId="urn:microsoft.com/office/officeart/2005/8/layout/chevron1"/>
    <dgm:cxn modelId="{7EC9024B-7744-4ED2-95BA-2D123A7422B1}" type="presOf" srcId="{F3A80675-9381-461A-B543-E343BD24310F}" destId="{EEA052B7-02F3-45C6-A853-F7C612066374}" srcOrd="0" destOrd="2" presId="urn:microsoft.com/office/officeart/2005/8/layout/chevron1"/>
    <dgm:cxn modelId="{2DA99B0D-B747-4581-82FA-DEA3E9A1CD86}" type="presParOf" srcId="{767F2006-D279-4369-849E-C84C8D176B98}" destId="{46F1B564-5BA3-49D1-B7B6-39DED4A2EF71}" srcOrd="0" destOrd="0" presId="urn:microsoft.com/office/officeart/2005/8/layout/chevron1"/>
    <dgm:cxn modelId="{241407DA-6359-496F-B8D1-08F7F4820C0A}" type="presParOf" srcId="{46F1B564-5BA3-49D1-B7B6-39DED4A2EF71}" destId="{ADE2F27E-6741-44AF-9B5B-55E70DF92333}" srcOrd="0" destOrd="0" presId="urn:microsoft.com/office/officeart/2005/8/layout/chevron1"/>
    <dgm:cxn modelId="{5C53A0FB-3301-4550-8084-C4DDF5DDC97F}" type="presParOf" srcId="{46F1B564-5BA3-49D1-B7B6-39DED4A2EF71}" destId="{33632923-B5CC-4012-9230-E80CD1357A89}" srcOrd="1" destOrd="0" presId="urn:microsoft.com/office/officeart/2005/8/layout/chevron1"/>
    <dgm:cxn modelId="{0D627A5A-3942-4E51-BB2D-006BB20AA90D}" type="presParOf" srcId="{767F2006-D279-4369-849E-C84C8D176B98}" destId="{65A6E976-807F-40B6-97A8-C0354385BAC8}" srcOrd="1" destOrd="0" presId="urn:microsoft.com/office/officeart/2005/8/layout/chevron1"/>
    <dgm:cxn modelId="{F6BDEBBF-6940-4B44-9911-9091508ADB0F}" type="presParOf" srcId="{767F2006-D279-4369-849E-C84C8D176B98}" destId="{9B2B0E4B-BF15-4FB4-A9FD-328FF9B9C4A1}" srcOrd="2" destOrd="0" presId="urn:microsoft.com/office/officeart/2005/8/layout/chevron1"/>
    <dgm:cxn modelId="{3C3E9BB7-A6DC-48D1-BDB8-5121DF993ED1}" type="presParOf" srcId="{9B2B0E4B-BF15-4FB4-A9FD-328FF9B9C4A1}" destId="{3D67B7AA-AA1F-4684-97BB-255902987D08}" srcOrd="0" destOrd="0" presId="urn:microsoft.com/office/officeart/2005/8/layout/chevron1"/>
    <dgm:cxn modelId="{E96501B3-54DD-4645-AFD4-B361EE315C2F}" type="presParOf" srcId="{9B2B0E4B-BF15-4FB4-A9FD-328FF9B9C4A1}" destId="{EEA052B7-02F3-45C6-A853-F7C612066374}" srcOrd="1" destOrd="0" presId="urn:microsoft.com/office/officeart/2005/8/layout/chevron1"/>
    <dgm:cxn modelId="{61269E62-915A-47AA-AE5B-EB3254CC845C}" type="presParOf" srcId="{767F2006-D279-4369-849E-C84C8D176B98}" destId="{ACC5A095-A244-4457-9195-3C1033CEC893}" srcOrd="3" destOrd="0" presId="urn:microsoft.com/office/officeart/2005/8/layout/chevron1"/>
    <dgm:cxn modelId="{8E8731CC-14D6-4EEF-AA5C-5316169C60D7}" type="presParOf" srcId="{767F2006-D279-4369-849E-C84C8D176B98}" destId="{D7A25497-E94D-41C2-BF9C-530E907F0A4B}" srcOrd="4" destOrd="0" presId="urn:microsoft.com/office/officeart/2005/8/layout/chevron1"/>
    <dgm:cxn modelId="{1DCC4A7C-7DC2-47F9-8494-49D799A92FEA}" type="presParOf" srcId="{D7A25497-E94D-41C2-BF9C-530E907F0A4B}" destId="{647EE171-20D1-4AA9-A4D4-D5867DB156AD}" srcOrd="0" destOrd="0" presId="urn:microsoft.com/office/officeart/2005/8/layout/chevron1"/>
    <dgm:cxn modelId="{D51C83BF-7592-44AB-BF3F-ACD224D51C59}" type="presParOf" srcId="{D7A25497-E94D-41C2-BF9C-530E907F0A4B}" destId="{E9533A52-46E5-4231-9F68-BABB927B06AA}" srcOrd="1" destOrd="0" presId="urn:microsoft.com/office/officeart/2005/8/layout/chevron1"/>
    <dgm:cxn modelId="{B5BA4D92-56D3-4B3B-9053-C3F801EFAF61}" type="presParOf" srcId="{767F2006-D279-4369-849E-C84C8D176B98}" destId="{D2ED2170-B931-4602-B891-FDE69744DEBB}" srcOrd="5" destOrd="0" presId="urn:microsoft.com/office/officeart/2005/8/layout/chevron1"/>
    <dgm:cxn modelId="{5891B45D-3231-43AF-A58F-CABFD587C47C}" type="presParOf" srcId="{767F2006-D279-4369-849E-C84C8D176B98}" destId="{DBB842EB-95EC-4865-8717-C4B431C16EC5}" srcOrd="6" destOrd="0" presId="urn:microsoft.com/office/officeart/2005/8/layout/chevron1"/>
    <dgm:cxn modelId="{B2E7E72F-4288-4557-902E-42468ADC817B}" type="presParOf" srcId="{DBB842EB-95EC-4865-8717-C4B431C16EC5}" destId="{09D3EC1C-8132-47F2-9C55-1B65D3F2015A}" srcOrd="0" destOrd="0" presId="urn:microsoft.com/office/officeart/2005/8/layout/chevron1"/>
    <dgm:cxn modelId="{955D86F5-408C-4591-8049-B7BC6F64DA98}" type="presParOf" srcId="{DBB842EB-95EC-4865-8717-C4B431C16EC5}" destId="{85EFCD2A-537B-44B0-9578-8E12FDF0FF6C}" srcOrd="1" destOrd="0" presId="urn:microsoft.com/office/officeart/2005/8/layout/chevron1"/>
    <dgm:cxn modelId="{0465F94F-E2A5-41A0-880A-B17CDBDDB642}" type="presParOf" srcId="{767F2006-D279-4369-849E-C84C8D176B98}" destId="{9D6C99FD-12D9-4CB0-8688-8B0E330FA78F}" srcOrd="7" destOrd="0" presId="urn:microsoft.com/office/officeart/2005/8/layout/chevron1"/>
    <dgm:cxn modelId="{8ABE3146-02DE-48F5-81D4-FC54D53633AD}" type="presParOf" srcId="{767F2006-D279-4369-849E-C84C8D176B98}" destId="{7D7277A0-7E91-4FB1-9415-16B68D87683D}" srcOrd="8" destOrd="0" presId="urn:microsoft.com/office/officeart/2005/8/layout/chevron1"/>
    <dgm:cxn modelId="{CC71C23D-A341-4FD0-A311-158A978B9661}" type="presParOf" srcId="{7D7277A0-7E91-4FB1-9415-16B68D87683D}" destId="{9F0E78C5-1D06-4DDA-9B5C-5155DAF1261D}" srcOrd="0" destOrd="0" presId="urn:microsoft.com/office/officeart/2005/8/layout/chevron1"/>
    <dgm:cxn modelId="{543B3791-CDFD-4907-B8AA-EABFF3E20790}" type="presParOf" srcId="{7D7277A0-7E91-4FB1-9415-16B68D87683D}" destId="{2A05BD53-7136-4993-9495-58413096F72B}" srcOrd="1" destOrd="0" presId="urn:microsoft.com/office/officeart/2005/8/layout/chevron1"/>
    <dgm:cxn modelId="{BBAE9E75-0540-4363-AFB8-216769B1315C}" type="presParOf" srcId="{767F2006-D279-4369-849E-C84C8D176B98}" destId="{0B00DF53-5AAB-450F-A2B5-EECCB7B2AD2B}" srcOrd="9" destOrd="0" presId="urn:microsoft.com/office/officeart/2005/8/layout/chevron1"/>
    <dgm:cxn modelId="{48003E2D-56D4-4D93-A6E0-DE40B2FE5E5A}" type="presParOf" srcId="{767F2006-D279-4369-849E-C84C8D176B98}" destId="{40241CF9-A8A7-4DDC-A555-C2B6A372A198}" srcOrd="10" destOrd="0" presId="urn:microsoft.com/office/officeart/2005/8/layout/chevron1"/>
    <dgm:cxn modelId="{65195FA7-1A8B-44C3-898E-520B92124740}" type="presParOf" srcId="{40241CF9-A8A7-4DDC-A555-C2B6A372A198}" destId="{4C73CBD1-843C-48DA-80C9-A676DF86FF6B}" srcOrd="0" destOrd="0" presId="urn:microsoft.com/office/officeart/2005/8/layout/chevron1"/>
    <dgm:cxn modelId="{44B2A454-83DA-4B8B-B797-3F14894DA225}" type="presParOf" srcId="{40241CF9-A8A7-4DDC-A555-C2B6A372A198}" destId="{66F8E3A1-9A4B-4900-AD43-BB9936F837D3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9E40D1-FE79-4E4A-BAF5-B01A7C016564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9B9694-174F-4E7D-8A99-89F802421783}">
      <dgm:prSet/>
      <dgm:spPr/>
      <dgm:t>
        <a:bodyPr/>
        <a:lstStyle/>
        <a:p>
          <a:pPr rtl="0"/>
          <a:r>
            <a:rPr lang="en-US" dirty="0" smtClean="0"/>
            <a:t>2011 Gamma Emission Inventory Base Case (CMAQ &amp; CAMx) </a:t>
          </a:r>
          <a:endParaRPr lang="en-US" dirty="0"/>
        </a:p>
      </dgm:t>
    </dgm:pt>
    <dgm:pt modelId="{5D7058E5-481B-4199-B5DA-064C6814091F}" type="parTrans" cxnId="{54FA17CB-0C88-450D-8674-FD275FA38F46}">
      <dgm:prSet/>
      <dgm:spPr/>
      <dgm:t>
        <a:bodyPr/>
        <a:lstStyle/>
        <a:p>
          <a:endParaRPr lang="en-US"/>
        </a:p>
      </dgm:t>
    </dgm:pt>
    <dgm:pt modelId="{E3D42891-5B0C-492B-8257-FB390CA1248F}" type="sibTrans" cxnId="{54FA17CB-0C88-450D-8674-FD275FA38F46}">
      <dgm:prSet/>
      <dgm:spPr/>
      <dgm:t>
        <a:bodyPr/>
        <a:lstStyle/>
        <a:p>
          <a:endParaRPr lang="en-US"/>
        </a:p>
      </dgm:t>
    </dgm:pt>
    <dgm:pt modelId="{09AE8C3D-D93F-428B-8BBE-52E373AB48A8}">
      <dgm:prSet/>
      <dgm:spPr/>
      <dgm:t>
        <a:bodyPr/>
        <a:lstStyle/>
        <a:p>
          <a:pPr rtl="0"/>
          <a:r>
            <a:rPr lang="en-US" dirty="0" smtClean="0"/>
            <a:t>To ensure consistent inventories and update chemistry</a:t>
          </a:r>
          <a:endParaRPr lang="en-US" dirty="0"/>
        </a:p>
      </dgm:t>
    </dgm:pt>
    <dgm:pt modelId="{59429ACA-54C2-4C5C-BA59-A1DA85B55A5D}" type="parTrans" cxnId="{4A8168FD-6B6E-4556-A5F9-AF69B5EE0C5E}">
      <dgm:prSet/>
      <dgm:spPr/>
      <dgm:t>
        <a:bodyPr/>
        <a:lstStyle/>
        <a:p>
          <a:endParaRPr lang="en-US"/>
        </a:p>
      </dgm:t>
    </dgm:pt>
    <dgm:pt modelId="{B399D46A-D1E3-4EC3-BBC7-9412BE7E966C}" type="sibTrans" cxnId="{4A8168FD-6B6E-4556-A5F9-AF69B5EE0C5E}">
      <dgm:prSet/>
      <dgm:spPr/>
      <dgm:t>
        <a:bodyPr/>
        <a:lstStyle/>
        <a:p>
          <a:endParaRPr lang="en-US"/>
        </a:p>
      </dgm:t>
    </dgm:pt>
    <dgm:pt modelId="{ABC923B3-D726-4270-8C87-D92B4FE21B20}">
      <dgm:prSet/>
      <dgm:spPr/>
      <dgm:t>
        <a:bodyPr/>
        <a:lstStyle/>
        <a:p>
          <a:pPr rtl="0"/>
          <a:r>
            <a:rPr lang="en-US" dirty="0" smtClean="0"/>
            <a:t>2020 Gamma Emission Inventory Base Case – CMAQ </a:t>
          </a:r>
          <a:endParaRPr lang="en-US" dirty="0"/>
        </a:p>
      </dgm:t>
    </dgm:pt>
    <dgm:pt modelId="{A3FFF4A6-D337-48D3-9187-A29267C6CA1C}" type="parTrans" cxnId="{790568BB-565B-42CC-8234-59B0E7D15CBD}">
      <dgm:prSet/>
      <dgm:spPr/>
      <dgm:t>
        <a:bodyPr/>
        <a:lstStyle/>
        <a:p>
          <a:endParaRPr lang="en-US"/>
        </a:p>
      </dgm:t>
    </dgm:pt>
    <dgm:pt modelId="{0A775D4F-6626-4708-894B-D9C446CD1EFF}" type="sibTrans" cxnId="{790568BB-565B-42CC-8234-59B0E7D15CBD}">
      <dgm:prSet/>
      <dgm:spPr/>
      <dgm:t>
        <a:bodyPr/>
        <a:lstStyle/>
        <a:p>
          <a:endParaRPr lang="en-US"/>
        </a:p>
      </dgm:t>
    </dgm:pt>
    <dgm:pt modelId="{518F8F93-2842-47F8-A645-B6A4A98917DB}">
      <dgm:prSet/>
      <dgm:spPr/>
      <dgm:t>
        <a:bodyPr/>
        <a:lstStyle/>
        <a:p>
          <a:pPr rtl="0"/>
          <a:r>
            <a:rPr lang="en-US" dirty="0" smtClean="0"/>
            <a:t>For use in Serious 2008 NAAQS Nonattainment Ozone SIPs</a:t>
          </a:r>
          <a:endParaRPr lang="en-US" dirty="0"/>
        </a:p>
      </dgm:t>
    </dgm:pt>
    <dgm:pt modelId="{A268E6FD-1BA9-4027-830E-4BC713ED57AF}" type="parTrans" cxnId="{8E7E7DE7-D979-4C97-855C-BC9561C2CFCE}">
      <dgm:prSet/>
      <dgm:spPr/>
      <dgm:t>
        <a:bodyPr/>
        <a:lstStyle/>
        <a:p>
          <a:endParaRPr lang="en-US"/>
        </a:p>
      </dgm:t>
    </dgm:pt>
    <dgm:pt modelId="{9ECF56F1-413E-4825-8A12-5CA9AB2E0C6B}" type="sibTrans" cxnId="{8E7E7DE7-D979-4C97-855C-BC9561C2CFCE}">
      <dgm:prSet/>
      <dgm:spPr/>
      <dgm:t>
        <a:bodyPr/>
        <a:lstStyle/>
        <a:p>
          <a:endParaRPr lang="en-US"/>
        </a:p>
      </dgm:t>
    </dgm:pt>
    <dgm:pt modelId="{1483C23C-49DA-4DFC-8A51-E8F793F90D55}">
      <dgm:prSet/>
      <dgm:spPr/>
      <dgm:t>
        <a:bodyPr/>
        <a:lstStyle/>
        <a:p>
          <a:pPr rtl="0"/>
          <a:r>
            <a:rPr lang="en-US" dirty="0" smtClean="0"/>
            <a:t>Update Gamma Emission Inventory and Modeling Documentation</a:t>
          </a:r>
          <a:endParaRPr lang="en-US" dirty="0"/>
        </a:p>
      </dgm:t>
    </dgm:pt>
    <dgm:pt modelId="{F3FDBBAF-0D50-43DE-9F1A-28AE9ACC344A}" type="parTrans" cxnId="{07C8F2C4-3977-41A9-8778-B504C89B088D}">
      <dgm:prSet/>
      <dgm:spPr/>
      <dgm:t>
        <a:bodyPr/>
        <a:lstStyle/>
        <a:p>
          <a:endParaRPr lang="en-US"/>
        </a:p>
      </dgm:t>
    </dgm:pt>
    <dgm:pt modelId="{142BAFAA-33AB-46D0-9B32-F06EA0BE3629}" type="sibTrans" cxnId="{07C8F2C4-3977-41A9-8778-B504C89B088D}">
      <dgm:prSet/>
      <dgm:spPr/>
      <dgm:t>
        <a:bodyPr/>
        <a:lstStyle/>
        <a:p>
          <a:endParaRPr lang="en-US"/>
        </a:p>
      </dgm:t>
    </dgm:pt>
    <dgm:pt modelId="{71181833-F584-46F0-BA24-7CB4741451DA}">
      <dgm:prSet/>
      <dgm:spPr/>
      <dgm:t>
        <a:bodyPr/>
        <a:lstStyle/>
        <a:p>
          <a:r>
            <a:rPr lang="en-US" dirty="0" smtClean="0"/>
            <a:t>For Use in Transport Modeling</a:t>
          </a:r>
          <a:endParaRPr lang="en-US" dirty="0"/>
        </a:p>
      </dgm:t>
    </dgm:pt>
    <dgm:pt modelId="{2CEF15F4-671B-41DB-9944-E3D38B2ABBF4}" type="parTrans" cxnId="{DCEA3E3B-ECD5-4431-A991-8F5D4E32198E}">
      <dgm:prSet/>
      <dgm:spPr/>
      <dgm:t>
        <a:bodyPr/>
        <a:lstStyle/>
        <a:p>
          <a:endParaRPr lang="en-US"/>
        </a:p>
      </dgm:t>
    </dgm:pt>
    <dgm:pt modelId="{A1CD6F58-D075-4929-A64B-2DA813C6435A}" type="sibTrans" cxnId="{DCEA3E3B-ECD5-4431-A991-8F5D4E32198E}">
      <dgm:prSet/>
      <dgm:spPr/>
      <dgm:t>
        <a:bodyPr/>
        <a:lstStyle/>
        <a:p>
          <a:endParaRPr lang="en-US"/>
        </a:p>
      </dgm:t>
    </dgm:pt>
    <dgm:pt modelId="{AEEEA391-38A6-4A7A-BB07-C89440C9D040}">
      <dgm:prSet/>
      <dgm:spPr/>
      <dgm:t>
        <a:bodyPr/>
        <a:lstStyle/>
        <a:p>
          <a:r>
            <a:rPr lang="en-US" dirty="0" smtClean="0"/>
            <a:t>2023 Gamma Emission Inventory Base Case – CAMx Emission Tags</a:t>
          </a:r>
          <a:endParaRPr lang="en-US" dirty="0"/>
        </a:p>
      </dgm:t>
    </dgm:pt>
    <dgm:pt modelId="{E3FAE98E-E1D2-476A-B313-0E94E46CB810}" type="sibTrans" cxnId="{04C3DF6C-D18A-4043-B3B0-92B903748C79}">
      <dgm:prSet/>
      <dgm:spPr/>
      <dgm:t>
        <a:bodyPr/>
        <a:lstStyle/>
        <a:p>
          <a:endParaRPr lang="en-US"/>
        </a:p>
      </dgm:t>
    </dgm:pt>
    <dgm:pt modelId="{DEA6AFBE-6E57-454C-8311-1991B79CEE62}" type="parTrans" cxnId="{04C3DF6C-D18A-4043-B3B0-92B903748C79}">
      <dgm:prSet/>
      <dgm:spPr/>
      <dgm:t>
        <a:bodyPr/>
        <a:lstStyle/>
        <a:p>
          <a:endParaRPr lang="en-US"/>
        </a:p>
      </dgm:t>
    </dgm:pt>
    <dgm:pt modelId="{7E4CF3F9-7789-40A3-B9C0-A49D4228486F}">
      <dgm:prSet/>
      <dgm:spPr/>
      <dgm:t>
        <a:bodyPr/>
        <a:lstStyle/>
        <a:p>
          <a:r>
            <a:rPr lang="en-US" dirty="0" smtClean="0"/>
            <a:t>Guidance information for 2015 Ozone NAAQS</a:t>
          </a:r>
          <a:endParaRPr lang="en-US" dirty="0"/>
        </a:p>
      </dgm:t>
    </dgm:pt>
    <dgm:pt modelId="{2FAD8384-721A-4375-BC82-D8F36BE2A597}" type="parTrans" cxnId="{63E2FE34-15B4-4311-8CD0-DD4E4B41E6CC}">
      <dgm:prSet/>
      <dgm:spPr/>
      <dgm:t>
        <a:bodyPr/>
        <a:lstStyle/>
        <a:p>
          <a:endParaRPr lang="en-US"/>
        </a:p>
      </dgm:t>
    </dgm:pt>
    <dgm:pt modelId="{DE106523-4F8B-44E8-AEDE-9DF3969071CE}" type="sibTrans" cxnId="{63E2FE34-15B4-4311-8CD0-DD4E4B41E6CC}">
      <dgm:prSet/>
      <dgm:spPr/>
      <dgm:t>
        <a:bodyPr/>
        <a:lstStyle/>
        <a:p>
          <a:endParaRPr lang="en-US"/>
        </a:p>
      </dgm:t>
    </dgm:pt>
    <dgm:pt modelId="{82F40A1A-037E-4954-9756-6581051D40CF}">
      <dgm:prSet/>
      <dgm:spPr/>
      <dgm:t>
        <a:bodyPr/>
        <a:lstStyle/>
        <a:p>
          <a:pPr rtl="0"/>
          <a:r>
            <a:rPr lang="en-US" dirty="0" smtClean="0"/>
            <a:t>2017 Beta Emission Inventory Base Case – CAMx Emission Tags </a:t>
          </a:r>
          <a:endParaRPr lang="en-US" dirty="0"/>
        </a:p>
      </dgm:t>
    </dgm:pt>
    <dgm:pt modelId="{D4CF6D9F-1EA7-4B73-BF18-4E54E8C1EFA8}" type="parTrans" cxnId="{D7CCCFC1-E00F-438B-A396-816A8F4D0CE5}">
      <dgm:prSet/>
      <dgm:spPr/>
    </dgm:pt>
    <dgm:pt modelId="{CC59729D-EBB7-4233-B098-3C01653224C1}" type="sibTrans" cxnId="{D7CCCFC1-E00F-438B-A396-816A8F4D0CE5}">
      <dgm:prSet/>
      <dgm:spPr/>
    </dgm:pt>
    <dgm:pt modelId="{0A0A38D0-BE0F-4B91-8924-0B1C69D8455F}">
      <dgm:prSet/>
      <dgm:spPr/>
      <dgm:t>
        <a:bodyPr/>
        <a:lstStyle/>
        <a:p>
          <a:pPr rtl="0"/>
          <a:r>
            <a:rPr lang="en-US" dirty="0" smtClean="0"/>
            <a:t>For Use in Transport Modeling</a:t>
          </a:r>
          <a:endParaRPr lang="en-US" dirty="0"/>
        </a:p>
      </dgm:t>
    </dgm:pt>
    <dgm:pt modelId="{B3D4B36F-0003-420B-AAE8-75CF6F82A2EF}" type="parTrans" cxnId="{FE403573-987E-4D00-972E-6E1E563210E4}">
      <dgm:prSet/>
      <dgm:spPr/>
      <dgm:t>
        <a:bodyPr/>
        <a:lstStyle/>
        <a:p>
          <a:endParaRPr lang="en-US"/>
        </a:p>
      </dgm:t>
    </dgm:pt>
    <dgm:pt modelId="{2A427568-E3B6-4E71-B4CB-DDFFCEE355D4}" type="sibTrans" cxnId="{FE403573-987E-4D00-972E-6E1E563210E4}">
      <dgm:prSet/>
      <dgm:spPr/>
      <dgm:t>
        <a:bodyPr/>
        <a:lstStyle/>
        <a:p>
          <a:endParaRPr lang="en-US"/>
        </a:p>
      </dgm:t>
    </dgm:pt>
    <dgm:pt modelId="{9B2F94BD-68F4-4ADE-A93E-478CF72BA607}" type="pres">
      <dgm:prSet presAssocID="{029E40D1-FE79-4E4A-BAF5-B01A7C0165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016CB3-2D81-4C9F-8910-0E9EEB3A257A}" type="pres">
      <dgm:prSet presAssocID="{249B9694-174F-4E7D-8A99-89F80242178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4518C-87F8-4D59-B4F8-1C4786F8CC32}" type="pres">
      <dgm:prSet presAssocID="{249B9694-174F-4E7D-8A99-89F802421783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12477-3953-47C4-A281-12EE207BE603}" type="pres">
      <dgm:prSet presAssocID="{AEEEA391-38A6-4A7A-BB07-C89440C9D04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64588-11A9-404B-A1A4-A099BF6F6C7F}" type="pres">
      <dgm:prSet presAssocID="{AEEEA391-38A6-4A7A-BB07-C89440C9D040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0FC39-622B-41B4-8A90-002F3EC42564}" type="pres">
      <dgm:prSet presAssocID="{ABC923B3-D726-4270-8C87-D92B4FE21B2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B1C4B-9AFB-41A2-88BD-AC5EA56053EE}" type="pres">
      <dgm:prSet presAssocID="{ABC923B3-D726-4270-8C87-D92B4FE21B20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B6C4C-B936-45AB-9965-5EEEA84220BF}" type="pres">
      <dgm:prSet presAssocID="{82F40A1A-037E-4954-9756-6581051D40C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2FD4E-FF76-4665-8AEF-DDC5E82EB02F}" type="pres">
      <dgm:prSet presAssocID="{82F40A1A-037E-4954-9756-6581051D40C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714C5-F1DD-453C-BA93-7924A65D65DE}" type="pres">
      <dgm:prSet presAssocID="{1483C23C-49DA-4DFC-8A51-E8F793F90D5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E2FE34-15B4-4311-8CD0-DD4E4B41E6CC}" srcId="{AEEEA391-38A6-4A7A-BB07-C89440C9D040}" destId="{7E4CF3F9-7789-40A3-B9C0-A49D4228486F}" srcOrd="1" destOrd="0" parTransId="{2FAD8384-721A-4375-BC82-D8F36BE2A597}" sibTransId="{DE106523-4F8B-44E8-AEDE-9DF3969071CE}"/>
    <dgm:cxn modelId="{CBCC1CDE-5FBC-4A4A-9598-9C1B7BDAD87A}" type="presOf" srcId="{1483C23C-49DA-4DFC-8A51-E8F793F90D55}" destId="{011714C5-F1DD-453C-BA93-7924A65D65DE}" srcOrd="0" destOrd="0" presId="urn:microsoft.com/office/officeart/2005/8/layout/vList2"/>
    <dgm:cxn modelId="{BBA29146-25D7-484E-9664-8F989D6EE54C}" type="presOf" srcId="{71181833-F584-46F0-BA24-7CB4741451DA}" destId="{A4464588-11A9-404B-A1A4-A099BF6F6C7F}" srcOrd="0" destOrd="0" presId="urn:microsoft.com/office/officeart/2005/8/layout/vList2"/>
    <dgm:cxn modelId="{E4DFB767-E0EF-4196-A847-CE94F7366F57}" type="presOf" srcId="{518F8F93-2842-47F8-A645-B6A4A98917DB}" destId="{210B1C4B-9AFB-41A2-88BD-AC5EA56053EE}" srcOrd="0" destOrd="0" presId="urn:microsoft.com/office/officeart/2005/8/layout/vList2"/>
    <dgm:cxn modelId="{619EED45-BDA0-4954-BE2F-07CA9531F4F2}" type="presOf" srcId="{AEEEA391-38A6-4A7A-BB07-C89440C9D040}" destId="{00012477-3953-47C4-A281-12EE207BE603}" srcOrd="0" destOrd="0" presId="urn:microsoft.com/office/officeart/2005/8/layout/vList2"/>
    <dgm:cxn modelId="{4A8168FD-6B6E-4556-A5F9-AF69B5EE0C5E}" srcId="{249B9694-174F-4E7D-8A99-89F802421783}" destId="{09AE8C3D-D93F-428B-8BBE-52E373AB48A8}" srcOrd="0" destOrd="0" parTransId="{59429ACA-54C2-4C5C-BA59-A1DA85B55A5D}" sibTransId="{B399D46A-D1E3-4EC3-BBC7-9412BE7E966C}"/>
    <dgm:cxn modelId="{54FA17CB-0C88-450D-8674-FD275FA38F46}" srcId="{029E40D1-FE79-4E4A-BAF5-B01A7C016564}" destId="{249B9694-174F-4E7D-8A99-89F802421783}" srcOrd="0" destOrd="0" parTransId="{5D7058E5-481B-4199-B5DA-064C6814091F}" sibTransId="{E3D42891-5B0C-492B-8257-FB390CA1248F}"/>
    <dgm:cxn modelId="{0BA74807-C0E3-4F2C-8F27-129A3299F570}" type="presOf" srcId="{7E4CF3F9-7789-40A3-B9C0-A49D4228486F}" destId="{A4464588-11A9-404B-A1A4-A099BF6F6C7F}" srcOrd="0" destOrd="1" presId="urn:microsoft.com/office/officeart/2005/8/layout/vList2"/>
    <dgm:cxn modelId="{DCEA3E3B-ECD5-4431-A991-8F5D4E32198E}" srcId="{AEEEA391-38A6-4A7A-BB07-C89440C9D040}" destId="{71181833-F584-46F0-BA24-7CB4741451DA}" srcOrd="0" destOrd="0" parTransId="{2CEF15F4-671B-41DB-9944-E3D38B2ABBF4}" sibTransId="{A1CD6F58-D075-4929-A64B-2DA813C6435A}"/>
    <dgm:cxn modelId="{3AD22819-4E41-448A-AE23-1FAE20212EE2}" type="presOf" srcId="{249B9694-174F-4E7D-8A99-89F802421783}" destId="{EF016CB3-2D81-4C9F-8910-0E9EEB3A257A}" srcOrd="0" destOrd="0" presId="urn:microsoft.com/office/officeart/2005/8/layout/vList2"/>
    <dgm:cxn modelId="{790568BB-565B-42CC-8234-59B0E7D15CBD}" srcId="{029E40D1-FE79-4E4A-BAF5-B01A7C016564}" destId="{ABC923B3-D726-4270-8C87-D92B4FE21B20}" srcOrd="2" destOrd="0" parTransId="{A3FFF4A6-D337-48D3-9187-A29267C6CA1C}" sibTransId="{0A775D4F-6626-4708-894B-D9C446CD1EFF}"/>
    <dgm:cxn modelId="{04C3DF6C-D18A-4043-B3B0-92B903748C79}" srcId="{029E40D1-FE79-4E4A-BAF5-B01A7C016564}" destId="{AEEEA391-38A6-4A7A-BB07-C89440C9D040}" srcOrd="1" destOrd="0" parTransId="{DEA6AFBE-6E57-454C-8311-1991B79CEE62}" sibTransId="{E3FAE98E-E1D2-476A-B313-0E94E46CB810}"/>
    <dgm:cxn modelId="{E7A97866-2390-48B6-BC0B-4042E21A1132}" type="presOf" srcId="{09AE8C3D-D93F-428B-8BBE-52E373AB48A8}" destId="{6494518C-87F8-4D59-B4F8-1C4786F8CC32}" srcOrd="0" destOrd="0" presId="urn:microsoft.com/office/officeart/2005/8/layout/vList2"/>
    <dgm:cxn modelId="{89A45F5F-C3A4-48F6-A06F-C9309EF514F2}" type="presOf" srcId="{ABC923B3-D726-4270-8C87-D92B4FE21B20}" destId="{E580FC39-622B-41B4-8A90-002F3EC42564}" srcOrd="0" destOrd="0" presId="urn:microsoft.com/office/officeart/2005/8/layout/vList2"/>
    <dgm:cxn modelId="{07C8F2C4-3977-41A9-8778-B504C89B088D}" srcId="{029E40D1-FE79-4E4A-BAF5-B01A7C016564}" destId="{1483C23C-49DA-4DFC-8A51-E8F793F90D55}" srcOrd="4" destOrd="0" parTransId="{F3FDBBAF-0D50-43DE-9F1A-28AE9ACC344A}" sibTransId="{142BAFAA-33AB-46D0-9B32-F06EA0BE3629}"/>
    <dgm:cxn modelId="{5F01D506-40F9-48B1-9B1D-99D391D74FA3}" type="presOf" srcId="{82F40A1A-037E-4954-9756-6581051D40CF}" destId="{2DEB6C4C-B936-45AB-9965-5EEEA84220BF}" srcOrd="0" destOrd="0" presId="urn:microsoft.com/office/officeart/2005/8/layout/vList2"/>
    <dgm:cxn modelId="{D7CCCFC1-E00F-438B-A396-816A8F4D0CE5}" srcId="{029E40D1-FE79-4E4A-BAF5-B01A7C016564}" destId="{82F40A1A-037E-4954-9756-6581051D40CF}" srcOrd="3" destOrd="0" parTransId="{D4CF6D9F-1EA7-4B73-BF18-4E54E8C1EFA8}" sibTransId="{CC59729D-EBB7-4233-B098-3C01653224C1}"/>
    <dgm:cxn modelId="{8E7E7DE7-D979-4C97-855C-BC9561C2CFCE}" srcId="{ABC923B3-D726-4270-8C87-D92B4FE21B20}" destId="{518F8F93-2842-47F8-A645-B6A4A98917DB}" srcOrd="0" destOrd="0" parTransId="{A268E6FD-1BA9-4027-830E-4BC713ED57AF}" sibTransId="{9ECF56F1-413E-4825-8A12-5CA9AB2E0C6B}"/>
    <dgm:cxn modelId="{FAF57685-2EE5-4D22-B209-EC384BDBF64A}" type="presOf" srcId="{029E40D1-FE79-4E4A-BAF5-B01A7C016564}" destId="{9B2F94BD-68F4-4ADE-A93E-478CF72BA607}" srcOrd="0" destOrd="0" presId="urn:microsoft.com/office/officeart/2005/8/layout/vList2"/>
    <dgm:cxn modelId="{FE403573-987E-4D00-972E-6E1E563210E4}" srcId="{82F40A1A-037E-4954-9756-6581051D40CF}" destId="{0A0A38D0-BE0F-4B91-8924-0B1C69D8455F}" srcOrd="0" destOrd="0" parTransId="{B3D4B36F-0003-420B-AAE8-75CF6F82A2EF}" sibTransId="{2A427568-E3B6-4E71-B4CB-DDFFCEE355D4}"/>
    <dgm:cxn modelId="{6E42F8FB-F938-40DE-B01D-D1810B3C2573}" type="presOf" srcId="{0A0A38D0-BE0F-4B91-8924-0B1C69D8455F}" destId="{D542FD4E-FF76-4665-8AEF-DDC5E82EB02F}" srcOrd="0" destOrd="0" presId="urn:microsoft.com/office/officeart/2005/8/layout/vList2"/>
    <dgm:cxn modelId="{828FA9F2-32A9-4286-9F02-CB899BBB835A}" type="presParOf" srcId="{9B2F94BD-68F4-4ADE-A93E-478CF72BA607}" destId="{EF016CB3-2D81-4C9F-8910-0E9EEB3A257A}" srcOrd="0" destOrd="0" presId="urn:microsoft.com/office/officeart/2005/8/layout/vList2"/>
    <dgm:cxn modelId="{513DC6D4-B6D7-46B5-8EF0-92BDD59866FE}" type="presParOf" srcId="{9B2F94BD-68F4-4ADE-A93E-478CF72BA607}" destId="{6494518C-87F8-4D59-B4F8-1C4786F8CC32}" srcOrd="1" destOrd="0" presId="urn:microsoft.com/office/officeart/2005/8/layout/vList2"/>
    <dgm:cxn modelId="{4F2E3F7C-81B3-4D28-BF12-4D9D41EA0B8F}" type="presParOf" srcId="{9B2F94BD-68F4-4ADE-A93E-478CF72BA607}" destId="{00012477-3953-47C4-A281-12EE207BE603}" srcOrd="2" destOrd="0" presId="urn:microsoft.com/office/officeart/2005/8/layout/vList2"/>
    <dgm:cxn modelId="{6B12515D-0366-4A42-8D7C-08597B133CDB}" type="presParOf" srcId="{9B2F94BD-68F4-4ADE-A93E-478CF72BA607}" destId="{A4464588-11A9-404B-A1A4-A099BF6F6C7F}" srcOrd="3" destOrd="0" presId="urn:microsoft.com/office/officeart/2005/8/layout/vList2"/>
    <dgm:cxn modelId="{65526ED7-2ECC-4CAF-A1AD-3100550D51AF}" type="presParOf" srcId="{9B2F94BD-68F4-4ADE-A93E-478CF72BA607}" destId="{E580FC39-622B-41B4-8A90-002F3EC42564}" srcOrd="4" destOrd="0" presId="urn:microsoft.com/office/officeart/2005/8/layout/vList2"/>
    <dgm:cxn modelId="{2828C203-341D-4A25-B844-0245EA915DFE}" type="presParOf" srcId="{9B2F94BD-68F4-4ADE-A93E-478CF72BA607}" destId="{210B1C4B-9AFB-41A2-88BD-AC5EA56053EE}" srcOrd="5" destOrd="0" presId="urn:microsoft.com/office/officeart/2005/8/layout/vList2"/>
    <dgm:cxn modelId="{667996F5-5AF8-407B-920B-9F0EB2C8209F}" type="presParOf" srcId="{9B2F94BD-68F4-4ADE-A93E-478CF72BA607}" destId="{2DEB6C4C-B936-45AB-9965-5EEEA84220BF}" srcOrd="6" destOrd="0" presId="urn:microsoft.com/office/officeart/2005/8/layout/vList2"/>
    <dgm:cxn modelId="{AC9F9495-C101-4184-AF50-C898E310E647}" type="presParOf" srcId="{9B2F94BD-68F4-4ADE-A93E-478CF72BA607}" destId="{D542FD4E-FF76-4665-8AEF-DDC5E82EB02F}" srcOrd="7" destOrd="0" presId="urn:microsoft.com/office/officeart/2005/8/layout/vList2"/>
    <dgm:cxn modelId="{441CD9C9-B987-457E-A992-F119910D159E}" type="presParOf" srcId="{9B2F94BD-68F4-4ADE-A93E-478CF72BA607}" destId="{011714C5-F1DD-453C-BA93-7924A65D65D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2F27E-6741-44AF-9B5B-55E70DF92333}">
      <dsp:nvSpPr>
        <dsp:cNvPr id="0" name=""/>
        <dsp:cNvSpPr/>
      </dsp:nvSpPr>
      <dsp:spPr>
        <a:xfrm>
          <a:off x="2982" y="1014140"/>
          <a:ext cx="1854325" cy="74173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Revised NAAQS</a:t>
          </a:r>
          <a:endParaRPr lang="en-US" sz="1600" b="1" kern="1200" dirty="0"/>
        </a:p>
      </dsp:txBody>
      <dsp:txXfrm>
        <a:off x="373847" y="1014140"/>
        <a:ext cx="1112595" cy="741730"/>
      </dsp:txXfrm>
    </dsp:sp>
    <dsp:sp modelId="{33632923-B5CC-4012-9230-E80CD1357A89}">
      <dsp:nvSpPr>
        <dsp:cNvPr id="0" name=""/>
        <dsp:cNvSpPr/>
      </dsp:nvSpPr>
      <dsp:spPr>
        <a:xfrm>
          <a:off x="2982" y="1848586"/>
          <a:ext cx="1483460" cy="74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2008</a:t>
          </a:r>
          <a:endParaRPr lang="en-US" sz="1600" b="1" kern="1200" dirty="0"/>
        </a:p>
      </dsp:txBody>
      <dsp:txXfrm>
        <a:off x="2982" y="1848586"/>
        <a:ext cx="1483460" cy="748125"/>
      </dsp:txXfrm>
    </dsp:sp>
    <dsp:sp modelId="{3D67B7AA-AA1F-4684-97BB-255902987D08}">
      <dsp:nvSpPr>
        <dsp:cNvPr id="0" name=""/>
        <dsp:cNvSpPr/>
      </dsp:nvSpPr>
      <dsp:spPr>
        <a:xfrm>
          <a:off x="1641308" y="1014140"/>
          <a:ext cx="2202735" cy="74173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Designations</a:t>
          </a:r>
          <a:endParaRPr lang="en-US" sz="1600" b="1" kern="1200" dirty="0"/>
        </a:p>
      </dsp:txBody>
      <dsp:txXfrm>
        <a:off x="2012173" y="1014140"/>
        <a:ext cx="1461005" cy="741730"/>
      </dsp:txXfrm>
    </dsp:sp>
    <dsp:sp modelId="{EEA052B7-02F3-45C6-A853-F7C612066374}">
      <dsp:nvSpPr>
        <dsp:cNvPr id="0" name=""/>
        <dsp:cNvSpPr/>
      </dsp:nvSpPr>
      <dsp:spPr>
        <a:xfrm>
          <a:off x="1815513" y="1848586"/>
          <a:ext cx="1483460" cy="74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strike="dblStrike" kern="1200" baseline="0" dirty="0" smtClean="0"/>
            <a:t>2010</a:t>
          </a:r>
          <a:endParaRPr lang="en-US" sz="1600" b="1" strike="dblStrike" kern="1200" baseline="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Mid-2012</a:t>
          </a:r>
          <a:endParaRPr lang="en-US" sz="16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CT marginal</a:t>
          </a:r>
          <a:endParaRPr lang="en-US" sz="1600" b="1" kern="1200" dirty="0"/>
        </a:p>
      </dsp:txBody>
      <dsp:txXfrm>
        <a:off x="1815513" y="1848586"/>
        <a:ext cx="1483460" cy="748125"/>
      </dsp:txXfrm>
    </dsp:sp>
    <dsp:sp modelId="{647EE171-20D1-4AA9-A4D4-D5867DB156AD}">
      <dsp:nvSpPr>
        <dsp:cNvPr id="0" name=""/>
        <dsp:cNvSpPr/>
      </dsp:nvSpPr>
      <dsp:spPr>
        <a:xfrm>
          <a:off x="3791439" y="1014140"/>
          <a:ext cx="1854325" cy="74173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Marginal Deadline</a:t>
          </a:r>
          <a:endParaRPr lang="en-US" sz="1600" b="1" kern="1200" dirty="0"/>
        </a:p>
      </dsp:txBody>
      <dsp:txXfrm>
        <a:off x="4162304" y="1014140"/>
        <a:ext cx="1112595" cy="741730"/>
      </dsp:txXfrm>
    </dsp:sp>
    <dsp:sp modelId="{E9533A52-46E5-4231-9F68-BABB927B06AA}">
      <dsp:nvSpPr>
        <dsp:cNvPr id="0" name=""/>
        <dsp:cNvSpPr/>
      </dsp:nvSpPr>
      <dsp:spPr>
        <a:xfrm>
          <a:off x="3628043" y="1848586"/>
          <a:ext cx="1810252" cy="74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2014 data</a:t>
          </a:r>
          <a:endParaRPr lang="en-US" sz="16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CT bumped-up</a:t>
          </a:r>
          <a:endParaRPr lang="en-US" sz="1600" b="1" kern="1200" dirty="0"/>
        </a:p>
      </dsp:txBody>
      <dsp:txXfrm>
        <a:off x="3628043" y="1848586"/>
        <a:ext cx="1810252" cy="748125"/>
      </dsp:txXfrm>
    </dsp:sp>
    <dsp:sp modelId="{09D3EC1C-8132-47F2-9C55-1B65D3F2015A}">
      <dsp:nvSpPr>
        <dsp:cNvPr id="0" name=""/>
        <dsp:cNvSpPr/>
      </dsp:nvSpPr>
      <dsp:spPr>
        <a:xfrm>
          <a:off x="5429765" y="1014140"/>
          <a:ext cx="1854325" cy="74173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Moderate Deadline</a:t>
          </a:r>
          <a:endParaRPr lang="en-US" sz="1600" b="1" kern="1200" dirty="0"/>
        </a:p>
      </dsp:txBody>
      <dsp:txXfrm>
        <a:off x="5800630" y="1014140"/>
        <a:ext cx="1112595" cy="741730"/>
      </dsp:txXfrm>
    </dsp:sp>
    <dsp:sp modelId="{85EFCD2A-537B-44B0-9578-8E12FDF0FF6C}">
      <dsp:nvSpPr>
        <dsp:cNvPr id="0" name=""/>
        <dsp:cNvSpPr/>
      </dsp:nvSpPr>
      <dsp:spPr>
        <a:xfrm>
          <a:off x="5429765" y="1848586"/>
          <a:ext cx="1483460" cy="74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2017 data</a:t>
          </a:r>
          <a:endParaRPr lang="en-US" sz="16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CT will be bumped-up</a:t>
          </a:r>
          <a:endParaRPr lang="en-US" sz="1600" b="1" kern="1200" dirty="0"/>
        </a:p>
      </dsp:txBody>
      <dsp:txXfrm>
        <a:off x="5429765" y="1848586"/>
        <a:ext cx="1483460" cy="748125"/>
      </dsp:txXfrm>
    </dsp:sp>
    <dsp:sp modelId="{9F0E78C5-1D06-4DDA-9B5C-5155DAF1261D}">
      <dsp:nvSpPr>
        <dsp:cNvPr id="0" name=""/>
        <dsp:cNvSpPr/>
      </dsp:nvSpPr>
      <dsp:spPr>
        <a:xfrm>
          <a:off x="7068091" y="1014140"/>
          <a:ext cx="1854325" cy="74173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Serious Deadline</a:t>
          </a:r>
          <a:endParaRPr lang="en-US" sz="1600" b="1" kern="1200" dirty="0"/>
        </a:p>
      </dsp:txBody>
      <dsp:txXfrm>
        <a:off x="7438956" y="1014140"/>
        <a:ext cx="1112595" cy="741730"/>
      </dsp:txXfrm>
    </dsp:sp>
    <dsp:sp modelId="{2A05BD53-7136-4993-9495-58413096F72B}">
      <dsp:nvSpPr>
        <dsp:cNvPr id="0" name=""/>
        <dsp:cNvSpPr/>
      </dsp:nvSpPr>
      <dsp:spPr>
        <a:xfrm>
          <a:off x="7068091" y="1848586"/>
          <a:ext cx="1483460" cy="74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2020 data</a:t>
          </a:r>
          <a:endParaRPr lang="en-US" sz="16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CT bump-up??</a:t>
          </a:r>
          <a:endParaRPr lang="en-US" sz="1600" b="1" kern="1200" dirty="0"/>
        </a:p>
      </dsp:txBody>
      <dsp:txXfrm>
        <a:off x="7068091" y="1848586"/>
        <a:ext cx="1483460" cy="748125"/>
      </dsp:txXfrm>
    </dsp:sp>
    <dsp:sp modelId="{4C73CBD1-843C-48DA-80C9-A676DF86FF6B}">
      <dsp:nvSpPr>
        <dsp:cNvPr id="0" name=""/>
        <dsp:cNvSpPr/>
      </dsp:nvSpPr>
      <dsp:spPr>
        <a:xfrm>
          <a:off x="8706417" y="1014140"/>
          <a:ext cx="1854325" cy="74173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Severe Deadline</a:t>
          </a:r>
          <a:endParaRPr lang="en-US" sz="1600" b="1" kern="1200" dirty="0"/>
        </a:p>
      </dsp:txBody>
      <dsp:txXfrm>
        <a:off x="9077282" y="1014140"/>
        <a:ext cx="1112595" cy="741730"/>
      </dsp:txXfrm>
    </dsp:sp>
    <dsp:sp modelId="{66F8E3A1-9A4B-4900-AD43-BB9936F837D3}">
      <dsp:nvSpPr>
        <dsp:cNvPr id="0" name=""/>
        <dsp:cNvSpPr/>
      </dsp:nvSpPr>
      <dsp:spPr>
        <a:xfrm>
          <a:off x="8706417" y="1848586"/>
          <a:ext cx="1483460" cy="74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2026 data</a:t>
          </a:r>
          <a:endParaRPr lang="en-US" sz="1600" b="1" kern="1200" dirty="0"/>
        </a:p>
      </dsp:txBody>
      <dsp:txXfrm>
        <a:off x="8706417" y="1848586"/>
        <a:ext cx="1483460" cy="748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7FB52-F715-4F5E-8E56-54C669BA8211}" type="datetimeFigureOut">
              <a:rPr lang="en-US"/>
              <a:pPr/>
              <a:t>12/14/2017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3B0C7-9A35-4A01-94E6-BCA70A26D3F8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7645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FF6F4-E233-455C-AC9B-80C0A9A91A8A}" type="datetimeFigureOut">
              <a:rPr lang="en-US"/>
              <a:pPr/>
              <a:t>12/14/2017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A3906-5EC9-4029-BF49-DDD886D7863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198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A3906-5EC9-4029-BF49-DDD886D786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94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A3906-5EC9-4029-BF49-DDD886D7863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89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A3906-5EC9-4029-BF49-DDD886D7863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9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5DDE-8C8C-4176-88F4-55BD23EAC7B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292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F7FD8-6C42-44A6-ACC2-C61ED98FDF5B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0915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F7FD8-6C42-44A6-ACC2-C61ED98FDF5B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8083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F7FD8-6C42-44A6-ACC2-C61ED98FDF5B}" type="slidenum">
              <a:rPr lang="en-US" alt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4</a:t>
            </a:fld>
            <a:endParaRPr lang="en-US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1675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 downwind nonattainment areas must attain NAAQS for ozone and PM2.5 without the elimination of upwind states' significant contribution to downwind nonattainment, </a:t>
            </a:r>
            <a:r>
              <a:rPr lang="en-US" sz="1200" b="1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forcing downwind areas to make greater reductions than section 110(a)(2)(D)(i)(I) requires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This Court decision was issued in 2008 for the CAIR program, targeted at the 1997 NAAQS.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A3906-5EC9-4029-BF49-DDD886D7863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49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A3906-5EC9-4029-BF49-DDD886D7863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52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A3906-5EC9-4029-BF49-DDD886D7863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21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MD’s previous analysis</a:t>
            </a:r>
            <a:r>
              <a:rPr lang="en-US" baseline="0" dirty="0" smtClean="0"/>
              <a:t> </a:t>
            </a:r>
            <a:r>
              <a:rPr lang="en-US" dirty="0" smtClean="0"/>
              <a:t>did not account for SCR equipped</a:t>
            </a:r>
            <a:r>
              <a:rPr lang="en-US" baseline="0" dirty="0" smtClean="0"/>
              <a:t> coal </a:t>
            </a:r>
            <a:r>
              <a:rPr lang="en-US" dirty="0" smtClean="0"/>
              <a:t>units that recently started</a:t>
            </a:r>
            <a:r>
              <a:rPr lang="en-US" baseline="0" dirty="0" smtClean="0"/>
              <a:t> operating intermittently, so that some of the operation occurs at lower than the ~600F needed to operate the SCR most efficiently (lower heat input </a:t>
            </a:r>
            <a:r>
              <a:rPr lang="en-US" baseline="0" dirty="0" smtClean="0">
                <a:sym typeface="Wingdings" panose="05000000000000000000" pitchFamily="2" charset="2"/>
              </a:rPr>
              <a:t> lower SCR efficiency  higher NOx rate).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MD’s updated analysis uses operating curves to account for this (bar on far right for each state).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F7FD8-6C42-44A6-ACC2-C61ED98FDF5B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6626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A3906-5EC9-4029-BF49-DDD886D7863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76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A3906-5EC9-4029-BF49-DDD886D7863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7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jpe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/>
              <a:pPr/>
              <a:t>12/14/2017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pPr/>
              <a:t>12/14/2017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pPr/>
              <a:t>12/14/2017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12/14/2017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448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12/14/2017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88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12/14/2017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5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12/14/2017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19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12/14/2017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96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12/14/2017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8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12/14/2017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08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12/14/2017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0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pPr/>
              <a:t>12/14/2017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12/14/2017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01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12/14/2017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37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12/14/2017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7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12/14/2017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7744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12/14/2017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43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12/14/2017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1418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12/14/2017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80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12/14/2017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77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3E9-2A67-49B6-9D42-B2320D83EB10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12/14/2017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22A7-0D2A-4596-BB79-699827FD261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90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40800" y="4800600"/>
            <a:ext cx="32512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2A7E"/>
              </a:solidFill>
            </a:endParaRPr>
          </a:p>
        </p:txBody>
      </p:sp>
      <p:pic>
        <p:nvPicPr>
          <p:cNvPr id="14" name="Picture 16" descr="DEEPsFirstslides2-8-12ONL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1"/>
            <a:ext cx="898313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DEEPLogoRectangleCOLOR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5600" y="4953000"/>
            <a:ext cx="2616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6057900"/>
            <a:ext cx="12192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52" y="350520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Connecticut Department of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Energy and Environmental Protection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940800" y="4800600"/>
            <a:ext cx="32512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2A7E"/>
              </a:solidFill>
            </a:endParaRPr>
          </a:p>
        </p:txBody>
      </p:sp>
      <p:pic>
        <p:nvPicPr>
          <p:cNvPr id="10" name="Picture 16" descr="DEEPsFirstslides2-8-12ONL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1"/>
            <a:ext cx="898313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EEPLogoRectangleCOLOR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5600" y="4953000"/>
            <a:ext cx="2616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0" y="6057900"/>
            <a:ext cx="12192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pic>
        <p:nvPicPr>
          <p:cNvPr id="21" name="Picture 8" descr="2012 sky.jpg"/>
          <p:cNvPicPr>
            <a:picLocks noChangeAspect="1"/>
          </p:cNvPicPr>
          <p:nvPr userDrawn="1"/>
        </p:nvPicPr>
        <p:blipFill>
          <a:blip r:embed="rId4" cstate="print"/>
          <a:srcRect t="17651" b="31863"/>
          <a:stretch>
            <a:fillRect/>
          </a:stretch>
        </p:blipFill>
        <p:spPr bwMode="auto">
          <a:xfrm>
            <a:off x="13" y="0"/>
            <a:ext cx="12192000" cy="351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338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pPr/>
              <a:t>12/14/2017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1"/>
            <a:ext cx="12192000" cy="41873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06400" y="16002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6026151"/>
            <a:ext cx="12192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21" name="TextBox 35"/>
          <p:cNvSpPr txBox="1">
            <a:spLocks noChangeArrowheads="1"/>
          </p:cNvSpPr>
          <p:nvPr userDrawn="1"/>
        </p:nvSpPr>
        <p:spPr bwMode="auto">
          <a:xfrm>
            <a:off x="1524001" y="6103938"/>
            <a:ext cx="10494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389467" y="5774871"/>
            <a:ext cx="103716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3074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808029" y="1130300"/>
            <a:ext cx="2575984" cy="186942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819490" y="2993973"/>
            <a:ext cx="2564524" cy="1842921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259417" y="2994957"/>
            <a:ext cx="2564524" cy="1841936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026151"/>
            <a:ext cx="12192000" cy="538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pic>
        <p:nvPicPr>
          <p:cNvPr id="12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389467" y="5774871"/>
            <a:ext cx="103716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5"/>
          <p:cNvSpPr txBox="1">
            <a:spLocks noChangeArrowheads="1"/>
          </p:cNvSpPr>
          <p:nvPr userDrawn="1"/>
        </p:nvSpPr>
        <p:spPr bwMode="auto">
          <a:xfrm>
            <a:off x="1524001" y="6103938"/>
            <a:ext cx="10494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 rot="16200000">
            <a:off x="903669" y="2845747"/>
            <a:ext cx="2876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</a:rPr>
              <a:t>Impact on Agency Brand</a:t>
            </a:r>
          </a:p>
        </p:txBody>
      </p:sp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3593374" y="5665956"/>
            <a:ext cx="57532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</a:rPr>
              <a:t>Value to Staff</a:t>
            </a:r>
          </a:p>
        </p:txBody>
      </p:sp>
      <p:sp>
        <p:nvSpPr>
          <p:cNvPr id="15" name="TextBox 9"/>
          <p:cNvSpPr txBox="1">
            <a:spLocks noChangeArrowheads="1"/>
          </p:cNvSpPr>
          <p:nvPr userDrawn="1"/>
        </p:nvSpPr>
        <p:spPr bwMode="auto">
          <a:xfrm>
            <a:off x="2477078" y="1092199"/>
            <a:ext cx="15456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High</a:t>
            </a:r>
          </a:p>
        </p:txBody>
      </p:sp>
      <p:sp>
        <p:nvSpPr>
          <p:cNvPr id="16" name="TextBox 10"/>
          <p:cNvSpPr txBox="1">
            <a:spLocks noChangeArrowheads="1"/>
          </p:cNvSpPr>
          <p:nvPr userDrawn="1"/>
        </p:nvSpPr>
        <p:spPr bwMode="auto">
          <a:xfrm>
            <a:off x="2648815" y="2902926"/>
            <a:ext cx="1288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Medium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2305343" y="4716095"/>
            <a:ext cx="19749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Low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 rot="18006833">
            <a:off x="3441529" y="5089699"/>
            <a:ext cx="937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None</a:t>
            </a: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 rot="18006833">
            <a:off x="5951614" y="5136281"/>
            <a:ext cx="1015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Little</a:t>
            </a:r>
          </a:p>
        </p:txBody>
      </p:sp>
      <p:sp>
        <p:nvSpPr>
          <p:cNvPr id="20" name="TextBox 14"/>
          <p:cNvSpPr txBox="1">
            <a:spLocks noChangeArrowheads="1"/>
          </p:cNvSpPr>
          <p:nvPr userDrawn="1"/>
        </p:nvSpPr>
        <p:spPr bwMode="auto">
          <a:xfrm rot="18006833">
            <a:off x="8492972" y="5119278"/>
            <a:ext cx="1121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A Lot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4247956" y="1128713"/>
            <a:ext cx="2575984" cy="186942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06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0" y="6026151"/>
            <a:ext cx="12192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1524001" y="6103938"/>
            <a:ext cx="10494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389467" y="5753100"/>
            <a:ext cx="103716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725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026151"/>
            <a:ext cx="12192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14" name="TextBox 35"/>
          <p:cNvSpPr txBox="1">
            <a:spLocks noChangeArrowheads="1"/>
          </p:cNvSpPr>
          <p:nvPr userDrawn="1"/>
        </p:nvSpPr>
        <p:spPr bwMode="auto">
          <a:xfrm>
            <a:off x="1524001" y="6103938"/>
            <a:ext cx="10494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389467" y="5774871"/>
            <a:ext cx="103716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 userDrawn="1">
            <p:ph idx="1"/>
          </p:nvPr>
        </p:nvSpPr>
        <p:spPr>
          <a:xfrm>
            <a:off x="812800" y="1447800"/>
            <a:ext cx="10972800" cy="37338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  <p:extLst>
      <p:ext uri="{BB962C8B-B14F-4D97-AF65-F5344CB8AC3E}">
        <p14:creationId xmlns:p14="http://schemas.microsoft.com/office/powerpoint/2010/main" val="3024488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15315"/>
            <a:ext cx="12192000" cy="442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037943"/>
            <a:ext cx="12192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524001" y="6103938"/>
            <a:ext cx="10494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389467" y="5774871"/>
            <a:ext cx="103716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91648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2012 sky.jpg"/>
          <p:cNvPicPr>
            <a:picLocks noChangeAspect="1"/>
          </p:cNvPicPr>
          <p:nvPr userDrawn="1"/>
        </p:nvPicPr>
        <p:blipFill>
          <a:blip r:embed="rId3" cstate="print"/>
          <a:srcRect t="49348" b="29885"/>
          <a:stretch>
            <a:fillRect/>
          </a:stretch>
        </p:blipFill>
        <p:spPr bwMode="auto">
          <a:xfrm>
            <a:off x="0" y="-457200"/>
            <a:ext cx="1219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12800" y="1447800"/>
            <a:ext cx="10972800" cy="373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  <p:extLst>
      <p:ext uri="{BB962C8B-B14F-4D97-AF65-F5344CB8AC3E}">
        <p14:creationId xmlns:p14="http://schemas.microsoft.com/office/powerpoint/2010/main" val="2009976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1"/>
            <a:ext cx="12192000" cy="457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037943"/>
            <a:ext cx="12192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524001" y="6103938"/>
            <a:ext cx="10494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8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389467" y="5774871"/>
            <a:ext cx="103716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725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28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406400" y="990600"/>
            <a:ext cx="11379200" cy="76200"/>
            <a:chOff x="240" y="1104"/>
            <a:chExt cx="5328" cy="48"/>
          </a:xfrm>
        </p:grpSpPr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240" y="1152"/>
              <a:ext cx="5328" cy="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V="1">
              <a:off x="240" y="1104"/>
              <a:ext cx="5328" cy="0"/>
            </a:xfrm>
            <a:prstGeom prst="line">
              <a:avLst/>
            </a:prstGeom>
            <a:noFill/>
            <a:ln w="92075">
              <a:solidFill>
                <a:srgbClr val="66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15DD1-FBA0-45CC-8C7D-A418A34B88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52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0C8B7-CF43-4D17-8FE2-F148174C53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041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40800" y="4800600"/>
            <a:ext cx="32512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2A7E"/>
              </a:solidFill>
            </a:endParaRPr>
          </a:p>
        </p:txBody>
      </p:sp>
      <p:pic>
        <p:nvPicPr>
          <p:cNvPr id="14" name="Picture 16" descr="DEEPsFirstslides2-8-12ONL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1"/>
            <a:ext cx="898313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DEEPLogoRectangleCOLOR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5600" y="4953000"/>
            <a:ext cx="2616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6057900"/>
            <a:ext cx="12192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52" y="350520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Connecticut Department of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Energy and Environmental Protection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940800" y="4800600"/>
            <a:ext cx="32512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2A7E"/>
              </a:solidFill>
            </a:endParaRPr>
          </a:p>
        </p:txBody>
      </p:sp>
      <p:pic>
        <p:nvPicPr>
          <p:cNvPr id="10" name="Picture 16" descr="DEEPsFirstslides2-8-12ONL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1"/>
            <a:ext cx="898313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EEPLogoRectangleCOLOR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5600" y="4953000"/>
            <a:ext cx="2616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0" y="6057900"/>
            <a:ext cx="12192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pic>
        <p:nvPicPr>
          <p:cNvPr id="21" name="Picture 8" descr="2012 sky.jpg"/>
          <p:cNvPicPr>
            <a:picLocks noChangeAspect="1"/>
          </p:cNvPicPr>
          <p:nvPr userDrawn="1"/>
        </p:nvPicPr>
        <p:blipFill>
          <a:blip r:embed="rId4" cstate="print"/>
          <a:srcRect t="17651" b="31863"/>
          <a:stretch>
            <a:fillRect/>
          </a:stretch>
        </p:blipFill>
        <p:spPr bwMode="auto">
          <a:xfrm>
            <a:off x="13" y="0"/>
            <a:ext cx="12192000" cy="351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3409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1"/>
            <a:ext cx="12192000" cy="41873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06400" y="16002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6026151"/>
            <a:ext cx="12192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21" name="TextBox 35"/>
          <p:cNvSpPr txBox="1">
            <a:spLocks noChangeArrowheads="1"/>
          </p:cNvSpPr>
          <p:nvPr userDrawn="1"/>
        </p:nvSpPr>
        <p:spPr bwMode="auto">
          <a:xfrm>
            <a:off x="1524001" y="6103938"/>
            <a:ext cx="10494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389467" y="5774871"/>
            <a:ext cx="103716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6789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808029" y="1130300"/>
            <a:ext cx="2575984" cy="186942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819490" y="2993973"/>
            <a:ext cx="2564524" cy="1842921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259417" y="2994957"/>
            <a:ext cx="2564524" cy="1841936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026151"/>
            <a:ext cx="12192000" cy="538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pic>
        <p:nvPicPr>
          <p:cNvPr id="12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389467" y="5774871"/>
            <a:ext cx="103716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5"/>
          <p:cNvSpPr txBox="1">
            <a:spLocks noChangeArrowheads="1"/>
          </p:cNvSpPr>
          <p:nvPr userDrawn="1"/>
        </p:nvSpPr>
        <p:spPr bwMode="auto">
          <a:xfrm>
            <a:off x="1524001" y="6103938"/>
            <a:ext cx="10494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 rot="16200000">
            <a:off x="903669" y="2845747"/>
            <a:ext cx="2876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</a:rPr>
              <a:t>Impact on Agency Brand</a:t>
            </a:r>
          </a:p>
        </p:txBody>
      </p:sp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3593374" y="5665956"/>
            <a:ext cx="57532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</a:rPr>
              <a:t>Value to Staff</a:t>
            </a:r>
          </a:p>
        </p:txBody>
      </p:sp>
      <p:sp>
        <p:nvSpPr>
          <p:cNvPr id="15" name="TextBox 9"/>
          <p:cNvSpPr txBox="1">
            <a:spLocks noChangeArrowheads="1"/>
          </p:cNvSpPr>
          <p:nvPr userDrawn="1"/>
        </p:nvSpPr>
        <p:spPr bwMode="auto">
          <a:xfrm>
            <a:off x="2477078" y="1092199"/>
            <a:ext cx="15456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High</a:t>
            </a:r>
          </a:p>
        </p:txBody>
      </p:sp>
      <p:sp>
        <p:nvSpPr>
          <p:cNvPr id="16" name="TextBox 10"/>
          <p:cNvSpPr txBox="1">
            <a:spLocks noChangeArrowheads="1"/>
          </p:cNvSpPr>
          <p:nvPr userDrawn="1"/>
        </p:nvSpPr>
        <p:spPr bwMode="auto">
          <a:xfrm>
            <a:off x="2648815" y="2902926"/>
            <a:ext cx="1288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Medium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2305343" y="4716095"/>
            <a:ext cx="19749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Low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 rot="18006833">
            <a:off x="3441529" y="5089699"/>
            <a:ext cx="937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None</a:t>
            </a: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 rot="18006833">
            <a:off x="5951614" y="5136281"/>
            <a:ext cx="1015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Little</a:t>
            </a:r>
          </a:p>
        </p:txBody>
      </p:sp>
      <p:sp>
        <p:nvSpPr>
          <p:cNvPr id="20" name="TextBox 14"/>
          <p:cNvSpPr txBox="1">
            <a:spLocks noChangeArrowheads="1"/>
          </p:cNvSpPr>
          <p:nvPr userDrawn="1"/>
        </p:nvSpPr>
        <p:spPr bwMode="auto">
          <a:xfrm rot="18006833">
            <a:off x="8492972" y="5119278"/>
            <a:ext cx="1121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A Lot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4247956" y="1128713"/>
            <a:ext cx="2575984" cy="186942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285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0" y="6026151"/>
            <a:ext cx="12192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1524001" y="6103938"/>
            <a:ext cx="10494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389467" y="5753100"/>
            <a:ext cx="103716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725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026151"/>
            <a:ext cx="12192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14" name="TextBox 35"/>
          <p:cNvSpPr txBox="1">
            <a:spLocks noChangeArrowheads="1"/>
          </p:cNvSpPr>
          <p:nvPr userDrawn="1"/>
        </p:nvSpPr>
        <p:spPr bwMode="auto">
          <a:xfrm>
            <a:off x="1524001" y="6103938"/>
            <a:ext cx="10494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389467" y="5774871"/>
            <a:ext cx="103716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 userDrawn="1">
            <p:ph idx="1"/>
          </p:nvPr>
        </p:nvSpPr>
        <p:spPr>
          <a:xfrm>
            <a:off x="812800" y="1447800"/>
            <a:ext cx="10972800" cy="37338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  <p:extLst>
      <p:ext uri="{BB962C8B-B14F-4D97-AF65-F5344CB8AC3E}">
        <p14:creationId xmlns:p14="http://schemas.microsoft.com/office/powerpoint/2010/main" val="858389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pPr/>
              <a:t>12/14/2017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15315"/>
            <a:ext cx="12192000" cy="442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037943"/>
            <a:ext cx="12192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524001" y="6103938"/>
            <a:ext cx="10494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389467" y="5774871"/>
            <a:ext cx="103716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91648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2012 sky.jpg"/>
          <p:cNvPicPr>
            <a:picLocks noChangeAspect="1"/>
          </p:cNvPicPr>
          <p:nvPr userDrawn="1"/>
        </p:nvPicPr>
        <p:blipFill>
          <a:blip r:embed="rId3" cstate="print"/>
          <a:srcRect t="49348" b="29885"/>
          <a:stretch>
            <a:fillRect/>
          </a:stretch>
        </p:blipFill>
        <p:spPr bwMode="auto">
          <a:xfrm>
            <a:off x="0" y="-457200"/>
            <a:ext cx="1219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12800" y="1447800"/>
            <a:ext cx="10972800" cy="373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  <p:extLst>
      <p:ext uri="{BB962C8B-B14F-4D97-AF65-F5344CB8AC3E}">
        <p14:creationId xmlns:p14="http://schemas.microsoft.com/office/powerpoint/2010/main" val="8504381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1"/>
            <a:ext cx="12192000" cy="457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037943"/>
            <a:ext cx="12192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524001" y="6103938"/>
            <a:ext cx="10494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8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389467" y="5774871"/>
            <a:ext cx="103716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725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835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40800" y="4800600"/>
            <a:ext cx="32512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2A7E"/>
              </a:solidFill>
            </a:endParaRPr>
          </a:p>
        </p:txBody>
      </p:sp>
      <p:pic>
        <p:nvPicPr>
          <p:cNvPr id="14" name="Picture 16" descr="DEEPsFirstslides2-8-12ONL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1"/>
            <a:ext cx="898313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DEEPLogoRectangleCOLOR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5600" y="4953000"/>
            <a:ext cx="2616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6057900"/>
            <a:ext cx="12192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52" y="350520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Connecticut Department of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Energy and Environmental Protection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940800" y="4800600"/>
            <a:ext cx="32512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2A7E"/>
              </a:solidFill>
            </a:endParaRPr>
          </a:p>
        </p:txBody>
      </p:sp>
      <p:pic>
        <p:nvPicPr>
          <p:cNvPr id="10" name="Picture 16" descr="DEEPsFirstslides2-8-12ONL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1"/>
            <a:ext cx="898313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EEPLogoRectangleCOLOR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5600" y="4953000"/>
            <a:ext cx="2616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0" y="6057900"/>
            <a:ext cx="12192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pic>
        <p:nvPicPr>
          <p:cNvPr id="21" name="Picture 8" descr="2012 sky.jpg"/>
          <p:cNvPicPr>
            <a:picLocks noChangeAspect="1"/>
          </p:cNvPicPr>
          <p:nvPr userDrawn="1"/>
        </p:nvPicPr>
        <p:blipFill>
          <a:blip r:embed="rId4" cstate="print"/>
          <a:srcRect t="17651" b="31863"/>
          <a:stretch>
            <a:fillRect/>
          </a:stretch>
        </p:blipFill>
        <p:spPr bwMode="auto">
          <a:xfrm>
            <a:off x="13" y="0"/>
            <a:ext cx="12192000" cy="351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0331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1"/>
            <a:ext cx="12192000" cy="41873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06400" y="16002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6026151"/>
            <a:ext cx="12192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21" name="TextBox 35"/>
          <p:cNvSpPr txBox="1">
            <a:spLocks noChangeArrowheads="1"/>
          </p:cNvSpPr>
          <p:nvPr userDrawn="1"/>
        </p:nvSpPr>
        <p:spPr bwMode="auto">
          <a:xfrm>
            <a:off x="1524001" y="6103938"/>
            <a:ext cx="10494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389467" y="5774871"/>
            <a:ext cx="103716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53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808029" y="1130300"/>
            <a:ext cx="2575984" cy="186942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819490" y="2993973"/>
            <a:ext cx="2564524" cy="1842921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259417" y="2994957"/>
            <a:ext cx="2564524" cy="1841936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026151"/>
            <a:ext cx="12192000" cy="538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pic>
        <p:nvPicPr>
          <p:cNvPr id="12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389467" y="5774871"/>
            <a:ext cx="103716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5"/>
          <p:cNvSpPr txBox="1">
            <a:spLocks noChangeArrowheads="1"/>
          </p:cNvSpPr>
          <p:nvPr userDrawn="1"/>
        </p:nvSpPr>
        <p:spPr bwMode="auto">
          <a:xfrm>
            <a:off x="1524001" y="6103938"/>
            <a:ext cx="10494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 rot="16200000">
            <a:off x="903669" y="2845747"/>
            <a:ext cx="2876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</a:rPr>
              <a:t>Impact on Agency Brand</a:t>
            </a:r>
          </a:p>
        </p:txBody>
      </p:sp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3593374" y="5665956"/>
            <a:ext cx="57532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</a:rPr>
              <a:t>Value to Staff</a:t>
            </a:r>
          </a:p>
        </p:txBody>
      </p:sp>
      <p:sp>
        <p:nvSpPr>
          <p:cNvPr id="15" name="TextBox 9"/>
          <p:cNvSpPr txBox="1">
            <a:spLocks noChangeArrowheads="1"/>
          </p:cNvSpPr>
          <p:nvPr userDrawn="1"/>
        </p:nvSpPr>
        <p:spPr bwMode="auto">
          <a:xfrm>
            <a:off x="2477078" y="1092199"/>
            <a:ext cx="15456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High</a:t>
            </a:r>
          </a:p>
        </p:txBody>
      </p:sp>
      <p:sp>
        <p:nvSpPr>
          <p:cNvPr id="16" name="TextBox 10"/>
          <p:cNvSpPr txBox="1">
            <a:spLocks noChangeArrowheads="1"/>
          </p:cNvSpPr>
          <p:nvPr userDrawn="1"/>
        </p:nvSpPr>
        <p:spPr bwMode="auto">
          <a:xfrm>
            <a:off x="2648815" y="2902926"/>
            <a:ext cx="1288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Medium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2305343" y="4716095"/>
            <a:ext cx="19749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Low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 rot="18006833">
            <a:off x="3441529" y="5089699"/>
            <a:ext cx="937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None</a:t>
            </a: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 rot="18006833">
            <a:off x="5951614" y="5136281"/>
            <a:ext cx="1015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Little</a:t>
            </a:r>
          </a:p>
        </p:txBody>
      </p:sp>
      <p:sp>
        <p:nvSpPr>
          <p:cNvPr id="20" name="TextBox 14"/>
          <p:cNvSpPr txBox="1">
            <a:spLocks noChangeArrowheads="1"/>
          </p:cNvSpPr>
          <p:nvPr userDrawn="1"/>
        </p:nvSpPr>
        <p:spPr bwMode="auto">
          <a:xfrm rot="18006833">
            <a:off x="8492972" y="5119278"/>
            <a:ext cx="1121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A Lot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4247956" y="1128713"/>
            <a:ext cx="2575984" cy="186942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986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0" y="6026151"/>
            <a:ext cx="12192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1524001" y="6103938"/>
            <a:ext cx="10494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389467" y="5753100"/>
            <a:ext cx="103716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725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026151"/>
            <a:ext cx="12192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14" name="TextBox 35"/>
          <p:cNvSpPr txBox="1">
            <a:spLocks noChangeArrowheads="1"/>
          </p:cNvSpPr>
          <p:nvPr userDrawn="1"/>
        </p:nvSpPr>
        <p:spPr bwMode="auto">
          <a:xfrm>
            <a:off x="1524001" y="6103938"/>
            <a:ext cx="10494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389467" y="5774871"/>
            <a:ext cx="103716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 userDrawn="1">
            <p:ph idx="1"/>
          </p:nvPr>
        </p:nvSpPr>
        <p:spPr>
          <a:xfrm>
            <a:off x="812800" y="1447800"/>
            <a:ext cx="10972800" cy="37338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  <p:extLst>
      <p:ext uri="{BB962C8B-B14F-4D97-AF65-F5344CB8AC3E}">
        <p14:creationId xmlns:p14="http://schemas.microsoft.com/office/powerpoint/2010/main" val="1015592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15315"/>
            <a:ext cx="12192000" cy="442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037943"/>
            <a:ext cx="12192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524001" y="6103938"/>
            <a:ext cx="10494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389467" y="5774871"/>
            <a:ext cx="103716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91648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2012 sky.jpg"/>
          <p:cNvPicPr>
            <a:picLocks noChangeAspect="1"/>
          </p:cNvPicPr>
          <p:nvPr userDrawn="1"/>
        </p:nvPicPr>
        <p:blipFill>
          <a:blip r:embed="rId3" cstate="print"/>
          <a:srcRect t="49348" b="29885"/>
          <a:stretch>
            <a:fillRect/>
          </a:stretch>
        </p:blipFill>
        <p:spPr bwMode="auto">
          <a:xfrm>
            <a:off x="0" y="-457200"/>
            <a:ext cx="1219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12800" y="1447800"/>
            <a:ext cx="10972800" cy="373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  <p:extLst>
      <p:ext uri="{BB962C8B-B14F-4D97-AF65-F5344CB8AC3E}">
        <p14:creationId xmlns:p14="http://schemas.microsoft.com/office/powerpoint/2010/main" val="1376413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1"/>
            <a:ext cx="12192000" cy="457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037943"/>
            <a:ext cx="12192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524001" y="6103938"/>
            <a:ext cx="10494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8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389467" y="5774871"/>
            <a:ext cx="103716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725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2A7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18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omepage_head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10201"/>
            <a:ext cx="990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406400" y="1020763"/>
            <a:ext cx="11379200" cy="76200"/>
            <a:chOff x="240" y="1104"/>
            <a:chExt cx="5328" cy="48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40" y="1152"/>
              <a:ext cx="5328" cy="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V="1">
              <a:off x="240" y="1104"/>
              <a:ext cx="5328" cy="0"/>
            </a:xfrm>
            <a:prstGeom prst="line">
              <a:avLst/>
            </a:prstGeom>
            <a:noFill/>
            <a:ln w="92075">
              <a:solidFill>
                <a:srgbClr val="66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676400"/>
            <a:ext cx="8534400" cy="3962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92A24-3132-4C1E-981F-B357C9F74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4774B-654E-4DF1-9F4C-D7F5AC12EAE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05113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406400" y="990600"/>
            <a:ext cx="11379200" cy="76200"/>
            <a:chOff x="240" y="1104"/>
            <a:chExt cx="5328" cy="48"/>
          </a:xfrm>
        </p:grpSpPr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240" y="1152"/>
              <a:ext cx="5328" cy="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V="1">
              <a:off x="240" y="1104"/>
              <a:ext cx="5328" cy="0"/>
            </a:xfrm>
            <a:prstGeom prst="line">
              <a:avLst/>
            </a:prstGeom>
            <a:noFill/>
            <a:ln w="92075">
              <a:solidFill>
                <a:srgbClr val="66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5DD1-FBA0-45CC-8C7D-A418A34B88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0C8B7-CF43-4D17-8FE2-F148174C53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12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pPr/>
              <a:t>12/14/2017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2ED08-B552-4259-BB0B-F8808B357D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ED833-EBA0-4B51-8552-4441A3A04A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954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E7C9F-7FA9-47BE-9525-76DE9F01A4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E5B0D-464B-48C5-9D5F-1004E6A121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3526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4F815-C3CB-44B9-8A2C-D085F47209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6AAE-9459-4EE8-AC3F-461EA57293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22627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1E40C-3904-45EE-A87E-C2869A92F1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8400" y="6356351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9AB7-3E9B-415B-906E-A677B26049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482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 userDrawn="1"/>
        </p:nvGrpSpPr>
        <p:grpSpPr bwMode="auto">
          <a:xfrm flipV="1">
            <a:off x="508000" y="1371600"/>
            <a:ext cx="4165600" cy="76200"/>
            <a:chOff x="240" y="1104"/>
            <a:chExt cx="5328" cy="48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40" y="1152"/>
              <a:ext cx="5328" cy="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V="1">
              <a:off x="240" y="1104"/>
              <a:ext cx="5328" cy="0"/>
            </a:xfrm>
            <a:prstGeom prst="line">
              <a:avLst/>
            </a:prstGeom>
            <a:noFill/>
            <a:ln w="92075">
              <a:solidFill>
                <a:srgbClr val="66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B955E-F742-4354-AC31-8AC46B3C8D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352EE-2C28-4D0E-BB69-A758D5EE00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27929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1676400" y="5334000"/>
            <a:ext cx="8839200" cy="46038"/>
            <a:chOff x="240" y="1104"/>
            <a:chExt cx="5328" cy="48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40" y="1152"/>
              <a:ext cx="5328" cy="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V="1">
              <a:off x="240" y="1104"/>
              <a:ext cx="5328" cy="0"/>
            </a:xfrm>
            <a:prstGeom prst="line">
              <a:avLst/>
            </a:prstGeom>
            <a:noFill/>
            <a:ln w="92075">
              <a:solidFill>
                <a:srgbClr val="66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D93EC-11C1-48BF-83A8-51AEA141CD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A558A-D14A-45B9-A250-0752FA32585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755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406400" y="1020763"/>
            <a:ext cx="11379200" cy="76200"/>
            <a:chOff x="240" y="1104"/>
            <a:chExt cx="5328" cy="48"/>
          </a:xfrm>
        </p:grpSpPr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240" y="1152"/>
              <a:ext cx="5328" cy="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V="1">
              <a:off x="240" y="1104"/>
              <a:ext cx="5328" cy="0"/>
            </a:xfrm>
            <a:prstGeom prst="line">
              <a:avLst/>
            </a:prstGeom>
            <a:noFill/>
            <a:ln w="92075">
              <a:solidFill>
                <a:srgbClr val="66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1C7FE-11B7-4A2D-854A-9622165861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2A2B6-BC2F-48E6-938F-96324F51EB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02730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D2CC-2BD6-4300-A1E0-1631EFEF33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1B0E5-FE83-438E-A9CE-CE1C7C24A4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45397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109728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B6FC8-E63D-415F-BDD7-D94657C368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3AF3C-40BD-44D3-8072-20D4ACB94E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63087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5BC7A-D31B-43DB-8A65-C6D791681E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249CC-A68D-4E18-9B5B-A05F226999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660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pPr/>
              <a:t>12/14/2017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1"/>
            <a:ext cx="53848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143000"/>
            <a:ext cx="53848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09989"/>
            <a:ext cx="53848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688B-F978-4FD2-BE4E-16A251D2C1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2B0D-CB20-4B6E-9CE9-110B59F9B8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08608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3EB0-958D-4424-8239-9667FD1F3E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C6378-A809-4D7A-B714-413595BD90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468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pPr/>
              <a:t>12/14/2017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pPr/>
              <a:t>12/14/2017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pPr/>
              <a:t>12/14/2017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/>
              <a:pPr/>
              <a:t>12/14/2017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1383E9-2A67-49B6-9D42-B2320D83EB10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12/14/2017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4022A7-0D2A-4596-BB79-699827FD2614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45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B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4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9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B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56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B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83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43001"/>
            <a:ext cx="109728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548CC5-2934-448D-8D89-65450F015D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0"/>
            <a:ext cx="1524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E47B78-2B5A-4DB1-B40F-A881154BCDD9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  <p:grpSp>
        <p:nvGrpSpPr>
          <p:cNvPr id="1031" name="Group 8"/>
          <p:cNvGrpSpPr>
            <a:grpSpLocks/>
          </p:cNvGrpSpPr>
          <p:nvPr userDrawn="1"/>
        </p:nvGrpSpPr>
        <p:grpSpPr bwMode="auto">
          <a:xfrm>
            <a:off x="406400" y="1020763"/>
            <a:ext cx="11379200" cy="76200"/>
            <a:chOff x="240" y="1104"/>
            <a:chExt cx="5328" cy="48"/>
          </a:xfrm>
        </p:grpSpPr>
        <p:sp>
          <p:nvSpPr>
            <p:cNvPr id="1032" name="Line 9"/>
            <p:cNvSpPr>
              <a:spLocks noChangeShapeType="1"/>
            </p:cNvSpPr>
            <p:nvPr/>
          </p:nvSpPr>
          <p:spPr bwMode="auto">
            <a:xfrm>
              <a:off x="240" y="1152"/>
              <a:ext cx="5328" cy="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3" name="Line 10"/>
            <p:cNvSpPr>
              <a:spLocks noChangeShapeType="1"/>
            </p:cNvSpPr>
            <p:nvPr/>
          </p:nvSpPr>
          <p:spPr bwMode="auto">
            <a:xfrm flipV="1">
              <a:off x="240" y="1104"/>
              <a:ext cx="5328" cy="0"/>
            </a:xfrm>
            <a:prstGeom prst="line">
              <a:avLst/>
            </a:prstGeom>
            <a:noFill/>
            <a:ln w="92075">
              <a:solidFill>
                <a:srgbClr val="66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89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n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ites/production/files/2017-10/documents/final_2008_o3_naaqs_transport_memo_10-27-17b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.gov/deep/cwp/view.asp?a=2684&amp;q=322158&amp;deepNav_GID=161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5" Type="http://schemas.openxmlformats.org/officeDocument/2006/relationships/hyperlink" Target="http://www.epa.gov/airtransport/ozonetransportNAAQS.html" TargetMode="External"/><Relationship Id="rId4" Type="http://schemas.openxmlformats.org/officeDocument/2006/relationships/hyperlink" Target="mailto:paul.bodner@ct.go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5832" y="172912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Ozone Transport Update</a:t>
            </a:r>
            <a:br>
              <a:rPr lang="en-US" b="1" dirty="0" smtClean="0"/>
            </a:br>
            <a:endParaRPr lang="en-US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499102" y="4445433"/>
            <a:ext cx="2976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FFFF"/>
                </a:solidFill>
              </a:rPr>
              <a:t>December 14, 2017</a:t>
            </a:r>
          </a:p>
          <a:p>
            <a:r>
              <a:rPr lang="en-US" sz="2200" b="1" dirty="0">
                <a:solidFill>
                  <a:srgbClr val="FFFFFF"/>
                </a:solidFill>
              </a:rPr>
              <a:t>Paul Bodner</a:t>
            </a:r>
          </a:p>
          <a:p>
            <a:r>
              <a:rPr lang="en-US" sz="2200" b="1" dirty="0">
                <a:solidFill>
                  <a:srgbClr val="FFFFFF"/>
                </a:solidFill>
              </a:rPr>
              <a:t>SIPRAC</a:t>
            </a:r>
          </a:p>
        </p:txBody>
      </p:sp>
    </p:spTree>
    <p:extLst>
      <p:ext uri="{BB962C8B-B14F-4D97-AF65-F5344CB8AC3E}">
        <p14:creationId xmlns:p14="http://schemas.microsoft.com/office/powerpoint/2010/main" val="16962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2511" y="758950"/>
            <a:ext cx="3127711" cy="6099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-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EPA CSAPR Update Transport Modeling for 2017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64956" y="1283934"/>
            <a:ext cx="652740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2017 results projected CT NA, requiring upwind state reductions to comply with CSAPR Update.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CT comment:  EPA should have used 2014 marginal </a:t>
            </a:r>
            <a:r>
              <a:rPr lang="en-US" sz="3200" b="1" dirty="0" smtClean="0">
                <a:solidFill>
                  <a:schemeClr val="bg1"/>
                </a:solidFill>
              </a:rPr>
              <a:t>deadline, as noted by DC Circuit in </a:t>
            </a:r>
            <a:r>
              <a:rPr lang="en-US" sz="3200" b="1" i="1" dirty="0" smtClean="0">
                <a:solidFill>
                  <a:schemeClr val="bg1"/>
                </a:solidFill>
              </a:rPr>
              <a:t>NC vs EPA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0222" y="758949"/>
            <a:ext cx="3127711" cy="60990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38752" y="1037713"/>
            <a:ext cx="45532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Actual measured   2017 DVs were higher than EPA predicted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EPA modeling platform underpredicted for 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Possible implications for 2023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5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691376"/>
          </a:xfrm>
        </p:spPr>
        <p:txBody>
          <a:bodyPr/>
          <a:lstStyle/>
          <a:p>
            <a:r>
              <a:rPr lang="en-US" b="1" dirty="0" smtClean="0"/>
              <a:t>EPA Transport Modeling for 2023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4468" y="1059365"/>
            <a:ext cx="1131848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  <a:hlinkClick r:id="rId3"/>
              </a:rPr>
              <a:t>EPA memo</a:t>
            </a:r>
            <a:r>
              <a:rPr lang="en-US" sz="3000" b="1" dirty="0" smtClean="0">
                <a:solidFill>
                  <a:schemeClr val="bg1"/>
                </a:solidFill>
              </a:rPr>
              <a:t> 10/27/2017:   2023 modeling to assist states developing GN SIPs to address remaining 2008 NAAQS transport obligations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</a:rPr>
              <a:t>Essentially same modeling platform used by EPA for 2017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CPP excluded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EGU emission projections improved, but issues remain vs ERTAC  methods </a:t>
            </a:r>
            <a:r>
              <a:rPr lang="en-US" sz="2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EPA appears to assume more retired and more newly controls units</a:t>
            </a:r>
            <a:endParaRPr lang="en-US" sz="26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Updates to Canadian and Mexican emissions, other minor updates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</a:rPr>
              <a:t>CT, other states, concerned that EPA’s modeling platform may underpredict 2023 like it did for 2017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0C8B7-CF43-4D17-8FE2-F148174C53BA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4206"/>
            <a:ext cx="8031691" cy="659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47" y="2233562"/>
            <a:ext cx="1757774" cy="254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0" t="22175" r="4376" b="58421"/>
          <a:stretch/>
        </p:blipFill>
        <p:spPr bwMode="auto">
          <a:xfrm>
            <a:off x="7044612" y="403264"/>
            <a:ext cx="4994989" cy="4370614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0010731" y="2973940"/>
            <a:ext cx="1928326" cy="1063862"/>
          </a:xfrm>
          <a:prstGeom prst="wedgeRoundRectCallout">
            <a:avLst>
              <a:gd name="adj1" fmla="val -58263"/>
              <a:gd name="adj2" fmla="val -14365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Westport: 75.9 ppb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Stratford: 75.2 ppb</a:t>
            </a:r>
          </a:p>
          <a:p>
            <a:pPr algn="ctr"/>
            <a:endParaRPr lang="en-US" sz="600" b="1" dirty="0">
              <a:solidFill>
                <a:srgbClr val="C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Violate NAAQS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if  ≥ 76.0 ppb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8882590" y="4778180"/>
            <a:ext cx="305646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All eastern locations are predicted by EPA to be below 76ppb and thus attaining the 2008 NAAQS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43160"/>
            <a:ext cx="1083733" cy="39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237066" y="745067"/>
            <a:ext cx="34459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EPA 2023 Good Neighbor SIP Modeling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9133" y="735058"/>
            <a:ext cx="3976499" cy="61229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65179" y="1304693"/>
            <a:ext cx="61443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2023 results adjusted upwards assuming same level of underprediction as in 2017 modeling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If underpredicts </a:t>
            </a:r>
            <a:r>
              <a:rPr lang="en-US" sz="2800" b="1" u="sng" dirty="0" smtClean="0">
                <a:solidFill>
                  <a:schemeClr val="bg1"/>
                </a:solidFill>
              </a:rPr>
              <a:t>at all</a:t>
            </a:r>
            <a:r>
              <a:rPr lang="en-US" sz="2800" b="1" dirty="0" smtClean="0">
                <a:solidFill>
                  <a:schemeClr val="bg1"/>
                </a:solidFill>
              </a:rPr>
              <a:t>, SWCT will fail to comply with 2008 NAAQS by 2023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u="sng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CT’s SWCT SIP contends CT would have attained in 2017 if transport was fully addressed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132"/>
          </a:xfrm>
        </p:spPr>
        <p:txBody>
          <a:bodyPr/>
          <a:lstStyle/>
          <a:p>
            <a:r>
              <a:rPr lang="en-US" b="1" dirty="0" smtClean="0"/>
              <a:t>EPA Modeling Results for 2023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838" y="738468"/>
            <a:ext cx="3410490" cy="6119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67329" y="735058"/>
            <a:ext cx="1551804" cy="6122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4166" y="811563"/>
            <a:ext cx="806783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</a:rPr>
              <a:t>Results project CT will attain 2008 NAAQS by 2023  --  barely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</a:rPr>
              <a:t>EPA choice of year based on conclusion that 2023 is earliest new controls could occur</a:t>
            </a: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</a:rPr>
              <a:t>But “not needed”, since EPA projects attainment</a:t>
            </a:r>
            <a:endParaRPr lang="en-US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</a:rPr>
              <a:t>CT (and others) take issue with 2023</a:t>
            </a: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</a:rPr>
              <a:t>Should model downwind deadlines to attain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- 2014 &amp; 2017 marginal &amp; moderate deadlines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have passed w/o full transport remedy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- Now facing “serious” bump-up to 2020 deadline,         	with no full remedy coming</a:t>
            </a:r>
            <a:r>
              <a:rPr lang="en-US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7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 for CT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3252" y="736357"/>
            <a:ext cx="11130671" cy="5469371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EPA taking informal comments on </a:t>
            </a:r>
            <a:r>
              <a:rPr lang="en-US" b="1" dirty="0" smtClean="0">
                <a:solidFill>
                  <a:schemeClr val="bg1"/>
                </a:solidFill>
              </a:rPr>
              <a:t>Oct memo/2023 </a:t>
            </a:r>
            <a:r>
              <a:rPr lang="en-US" b="1" dirty="0">
                <a:solidFill>
                  <a:schemeClr val="bg1"/>
                </a:solidFill>
              </a:rPr>
              <a:t>modeling</a:t>
            </a:r>
          </a:p>
          <a:p>
            <a:pPr lvl="1"/>
            <a:r>
              <a:rPr lang="en-US" sz="2600" b="1" dirty="0">
                <a:solidFill>
                  <a:schemeClr val="bg1"/>
                </a:solidFill>
              </a:rPr>
              <a:t>But EPA has no plans to redo modeling for 2008 NAAQS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Comment on any proposed State GN SIPs or EPA FIPs</a:t>
            </a:r>
          </a:p>
          <a:p>
            <a:pPr lvl="1"/>
            <a:r>
              <a:rPr lang="en-US" sz="2600" b="1" dirty="0" smtClean="0">
                <a:solidFill>
                  <a:schemeClr val="bg1"/>
                </a:solidFill>
              </a:rPr>
              <a:t>Optimize controls; Add SCR/SNCR; Address NG pipeline compressors; Join aftermarket catalyst partnership; Implement mobile anti-idling</a:t>
            </a:r>
          </a:p>
          <a:p>
            <a:pPr lvl="1"/>
            <a:r>
              <a:rPr lang="en-US" sz="2600" b="1" dirty="0" smtClean="0">
                <a:solidFill>
                  <a:schemeClr val="bg1"/>
                </a:solidFill>
              </a:rPr>
              <a:t>CT comments already filed on recent WV </a:t>
            </a:r>
            <a:r>
              <a:rPr lang="en-US" sz="2600" b="1" dirty="0">
                <a:solidFill>
                  <a:schemeClr val="bg1"/>
                </a:solidFill>
              </a:rPr>
              <a:t>GN </a:t>
            </a:r>
            <a:r>
              <a:rPr lang="en-US" sz="2600" b="1" dirty="0" smtClean="0">
                <a:solidFill>
                  <a:schemeClr val="bg1"/>
                </a:solidFill>
              </a:rPr>
              <a:t>SIP proposal</a:t>
            </a:r>
            <a:endParaRPr lang="en-US" sz="2600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Consider filing more Sec 126 petitions against upwind sources</a:t>
            </a:r>
          </a:p>
          <a:p>
            <a:pPr lvl="1"/>
            <a:r>
              <a:rPr lang="en-US" sz="2600" b="1" dirty="0" smtClean="0">
                <a:solidFill>
                  <a:schemeClr val="bg1"/>
                </a:solidFill>
              </a:rPr>
              <a:t>EPA late acting on CT petition regarding Brunner Island (PA)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Work with OTC to develop modeling for 2020 and 2023</a:t>
            </a:r>
          </a:p>
          <a:p>
            <a:pPr lvl="1"/>
            <a:r>
              <a:rPr lang="en-US" sz="2600" b="1" dirty="0" smtClean="0">
                <a:solidFill>
                  <a:schemeClr val="bg1"/>
                </a:solidFill>
              </a:rPr>
              <a:t>To challenge upwind GN SIPs/FIPs &amp; develop CT’s GN SIP for 2015 NAAQS</a:t>
            </a:r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Web Links &amp; Contact Info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081" y="756429"/>
            <a:ext cx="8583101" cy="5240334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US" sz="2800" b="1" dirty="0">
              <a:solidFill>
                <a:schemeClr val="bg2"/>
              </a:solidFill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bg2"/>
                </a:solidFill>
                <a:cs typeface="Times New Roman" pitchFamily="18" charset="0"/>
              </a:rPr>
              <a:t>DEEP Ozone Planning Web Page</a:t>
            </a:r>
          </a:p>
          <a:p>
            <a:pPr lvl="1">
              <a:buNone/>
            </a:pPr>
            <a:r>
              <a:rPr lang="en-US" sz="1800" dirty="0">
                <a:solidFill>
                  <a:schemeClr val="bg1"/>
                </a:solidFill>
                <a:cs typeface="Times New Roman" pitchFamily="18" charset="0"/>
                <a:hlinkClick r:id="rId3"/>
              </a:rPr>
              <a:t>http://www.ct.gov/deep/cwp/view.asp?a=2684&amp;q=322158&amp;deepNav_GID=1619</a:t>
            </a:r>
            <a:endParaRPr lang="en-US" sz="18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solidFill>
                <a:schemeClr val="bg2"/>
              </a:solidFill>
              <a:cs typeface="Times New Roman" pitchFamily="18" charset="0"/>
              <a:hlinkClick r:id="rId4"/>
            </a:endParaRPr>
          </a:p>
          <a:p>
            <a:r>
              <a:rPr lang="en-US" sz="2800" b="1" dirty="0">
                <a:solidFill>
                  <a:schemeClr val="bg2"/>
                </a:solidFill>
                <a:cs typeface="Times New Roman" pitchFamily="18" charset="0"/>
              </a:rPr>
              <a:t>EPA Transport Web Page</a:t>
            </a:r>
            <a:endParaRPr lang="en-US" sz="2400" b="1" dirty="0">
              <a:solidFill>
                <a:schemeClr val="bg2"/>
              </a:solidFill>
              <a:cs typeface="Times New Roman" pitchFamily="18" charset="0"/>
            </a:endParaRPr>
          </a:p>
          <a:p>
            <a:pPr lvl="1">
              <a:buNone/>
            </a:pPr>
            <a:r>
              <a:rPr lang="en-US" sz="2200" dirty="0">
                <a:solidFill>
                  <a:schemeClr val="bg1"/>
                </a:solidFill>
                <a:cs typeface="Times New Roman" pitchFamily="18" charset="0"/>
                <a:hlinkClick r:id="rId5"/>
              </a:rPr>
              <a:t>http://www.epa.gov/airtransport/ozonetransportNAAQS.html</a:t>
            </a:r>
            <a:endParaRPr lang="en-US" sz="22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solidFill>
                <a:schemeClr val="bg2"/>
              </a:solidFill>
              <a:cs typeface="Times New Roman" pitchFamily="18" charset="0"/>
              <a:hlinkClick r:id="rId4"/>
            </a:endParaRPr>
          </a:p>
          <a:p>
            <a:pPr>
              <a:buNone/>
            </a:pPr>
            <a:endParaRPr lang="en-US" sz="2800" dirty="0">
              <a:solidFill>
                <a:schemeClr val="bg2"/>
              </a:solidFill>
              <a:cs typeface="Times New Roman" pitchFamily="18" charset="0"/>
              <a:hlinkClick r:id="rId4"/>
            </a:endParaRPr>
          </a:p>
          <a:p>
            <a:r>
              <a:rPr lang="en-US" sz="2200" dirty="0">
                <a:solidFill>
                  <a:schemeClr val="bg2"/>
                </a:solidFill>
                <a:cs typeface="Times New Roman" pitchFamily="18" charset="0"/>
                <a:hlinkClick r:id="rId4"/>
              </a:rPr>
              <a:t>paul.bodner@ct.gov </a:t>
            </a:r>
            <a:r>
              <a:rPr lang="en-US" sz="2200" dirty="0">
                <a:solidFill>
                  <a:schemeClr val="bg2"/>
                </a:solidFill>
                <a:cs typeface="Times New Roman" pitchFamily="18" charset="0"/>
              </a:rPr>
              <a:t>		</a:t>
            </a:r>
            <a:r>
              <a:rPr lang="en-US" sz="2200" b="1" dirty="0">
                <a:solidFill>
                  <a:schemeClr val="bg2"/>
                </a:solidFill>
                <a:cs typeface="Times New Roman" pitchFamily="18" charset="0"/>
              </a:rPr>
              <a:t>860-424-3383</a:t>
            </a:r>
            <a:endParaRPr lang="en-US" sz="2200" dirty="0">
              <a:solidFill>
                <a:schemeClr val="bg2"/>
              </a:solidFill>
              <a:cs typeface="Times New Roman" pitchFamily="18" charset="0"/>
            </a:endParaRPr>
          </a:p>
          <a:p>
            <a:pPr lvl="1">
              <a:buNone/>
            </a:pPr>
            <a:endParaRPr lang="en-US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 lvl="1">
              <a:buNone/>
            </a:pPr>
            <a:endParaRPr lang="en-US" sz="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4868" y="93306"/>
            <a:ext cx="9125511" cy="65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7940" y="30145"/>
            <a:ext cx="7810603" cy="682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OTC Photochemical Modeling Plan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485900" y="1335025"/>
          <a:ext cx="9220200" cy="48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0C8B7-CF43-4D17-8FE2-F148174C53BA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049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016CB3-2D81-4C9F-8910-0E9EEB3A2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F016CB3-2D81-4C9F-8910-0E9EEB3A2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94518C-87F8-4D59-B4F8-1C4786F8C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6494518C-87F8-4D59-B4F8-1C4786F8C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012477-3953-47C4-A281-12EE207BE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00012477-3953-47C4-A281-12EE207BE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464588-11A9-404B-A1A4-A099BF6F6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A4464588-11A9-404B-A1A4-A099BF6F6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80FC39-622B-41B4-8A90-002F3EC42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E580FC39-622B-41B4-8A90-002F3EC42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0B1C4B-9AFB-41A2-88BD-AC5EA5605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210B1C4B-9AFB-41A2-88BD-AC5EA5605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EB6C4C-B936-45AB-9965-5EEEA8422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2DEB6C4C-B936-45AB-9965-5EEEA84220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42FD4E-FF76-4665-8AEF-DDC5E82EB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D542FD4E-FF76-4665-8AEF-DDC5E82EB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1714C5-F1DD-453C-BA93-7924A65D6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011714C5-F1DD-453C-BA93-7924A65D6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b="1" dirty="0" smtClean="0"/>
              <a:t>Ozone Transport Topics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399" y="830385"/>
            <a:ext cx="8421077" cy="503115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Recent ozone design </a:t>
            </a:r>
            <a:r>
              <a:rPr lang="en-US" b="1" dirty="0" smtClean="0">
                <a:solidFill>
                  <a:schemeClr val="bg1"/>
                </a:solidFill>
              </a:rPr>
              <a:t>values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Timelines:  CAA statutory vs actual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EPA transport </a:t>
            </a:r>
            <a:r>
              <a:rPr lang="en-US" b="1" dirty="0">
                <a:solidFill>
                  <a:schemeClr val="bg1"/>
                </a:solidFill>
              </a:rPr>
              <a:t>m</a:t>
            </a:r>
            <a:r>
              <a:rPr lang="en-US" b="1" dirty="0" smtClean="0">
                <a:solidFill>
                  <a:schemeClr val="bg1"/>
                </a:solidFill>
              </a:rPr>
              <a:t>odeling for 2017</a:t>
            </a:r>
            <a:endParaRPr lang="en-US" sz="2400" b="1" dirty="0">
              <a:solidFill>
                <a:schemeClr val="bg1"/>
              </a:solidFill>
            </a:endParaRP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States contributing to CT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CSAPR Update “partial remedy” for 2008 NAAQS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Underprediction of EPA modeling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EPA transport modeling for 2023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Implications for “full remedy” for 2008 NAAQS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Concerns about potential underprediction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Next steps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– How Good is OTC CMAQ Modeling?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0C8B7-CF43-4D17-8FE2-F148174C53BA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18020" r="3417" b="27426"/>
          <a:stretch/>
        </p:blipFill>
        <p:spPr>
          <a:xfrm rot="21447292">
            <a:off x="138546" y="1477818"/>
            <a:ext cx="6114472" cy="4480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785" y="2161334"/>
            <a:ext cx="340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CMAQ 2017p - DV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434">
            <a:off x="6771797" y="1138243"/>
            <a:ext cx="5176984" cy="565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82647" y="1976669"/>
            <a:ext cx="2352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Observed DV</a:t>
            </a:r>
          </a:p>
        </p:txBody>
      </p:sp>
      <p:sp>
        <p:nvSpPr>
          <p:cNvPr id="11" name="Freeform 10"/>
          <p:cNvSpPr/>
          <p:nvPr/>
        </p:nvSpPr>
        <p:spPr>
          <a:xfrm rot="21407266">
            <a:off x="1939633" y="4294908"/>
            <a:ext cx="2844800" cy="1524000"/>
          </a:xfrm>
          <a:custGeom>
            <a:avLst/>
            <a:gdLst>
              <a:gd name="connsiteX0" fmla="*/ 203200 w 2844800"/>
              <a:gd name="connsiteY0" fmla="*/ 1524000 h 1524000"/>
              <a:gd name="connsiteX1" fmla="*/ 304800 w 2844800"/>
              <a:gd name="connsiteY1" fmla="*/ 1477818 h 1524000"/>
              <a:gd name="connsiteX2" fmla="*/ 387928 w 2844800"/>
              <a:gd name="connsiteY2" fmla="*/ 1357745 h 1524000"/>
              <a:gd name="connsiteX3" fmla="*/ 424873 w 2844800"/>
              <a:gd name="connsiteY3" fmla="*/ 1228436 h 1524000"/>
              <a:gd name="connsiteX4" fmla="*/ 452582 w 2844800"/>
              <a:gd name="connsiteY4" fmla="*/ 1099127 h 1524000"/>
              <a:gd name="connsiteX5" fmla="*/ 618837 w 2844800"/>
              <a:gd name="connsiteY5" fmla="*/ 960581 h 1524000"/>
              <a:gd name="connsiteX6" fmla="*/ 877455 w 2844800"/>
              <a:gd name="connsiteY6" fmla="*/ 951345 h 1524000"/>
              <a:gd name="connsiteX7" fmla="*/ 1062182 w 2844800"/>
              <a:gd name="connsiteY7" fmla="*/ 905163 h 1524000"/>
              <a:gd name="connsiteX8" fmla="*/ 1228437 w 2844800"/>
              <a:gd name="connsiteY8" fmla="*/ 840509 h 1524000"/>
              <a:gd name="connsiteX9" fmla="*/ 1330037 w 2844800"/>
              <a:gd name="connsiteY9" fmla="*/ 775854 h 1524000"/>
              <a:gd name="connsiteX10" fmla="*/ 1403928 w 2844800"/>
              <a:gd name="connsiteY10" fmla="*/ 738909 h 1524000"/>
              <a:gd name="connsiteX11" fmla="*/ 1791855 w 2844800"/>
              <a:gd name="connsiteY11" fmla="*/ 591127 h 1524000"/>
              <a:gd name="connsiteX12" fmla="*/ 2096655 w 2844800"/>
              <a:gd name="connsiteY12" fmla="*/ 489527 h 1524000"/>
              <a:gd name="connsiteX13" fmla="*/ 2429164 w 2844800"/>
              <a:gd name="connsiteY13" fmla="*/ 369454 h 1524000"/>
              <a:gd name="connsiteX14" fmla="*/ 2660073 w 2844800"/>
              <a:gd name="connsiteY14" fmla="*/ 277091 h 1524000"/>
              <a:gd name="connsiteX15" fmla="*/ 2798619 w 2844800"/>
              <a:gd name="connsiteY15" fmla="*/ 193963 h 1524000"/>
              <a:gd name="connsiteX16" fmla="*/ 2844800 w 2844800"/>
              <a:gd name="connsiteY16" fmla="*/ 92363 h 1524000"/>
              <a:gd name="connsiteX17" fmla="*/ 2798619 w 2844800"/>
              <a:gd name="connsiteY17" fmla="*/ 36945 h 1524000"/>
              <a:gd name="connsiteX18" fmla="*/ 2706255 w 2844800"/>
              <a:gd name="connsiteY18" fmla="*/ 0 h 1524000"/>
              <a:gd name="connsiteX19" fmla="*/ 2475346 w 2844800"/>
              <a:gd name="connsiteY19" fmla="*/ 18472 h 1524000"/>
              <a:gd name="connsiteX20" fmla="*/ 2262910 w 2844800"/>
              <a:gd name="connsiteY20" fmla="*/ 18472 h 1524000"/>
              <a:gd name="connsiteX21" fmla="*/ 2004291 w 2844800"/>
              <a:gd name="connsiteY21" fmla="*/ 9236 h 1524000"/>
              <a:gd name="connsiteX22" fmla="*/ 1810328 w 2844800"/>
              <a:gd name="connsiteY22" fmla="*/ 18472 h 1524000"/>
              <a:gd name="connsiteX23" fmla="*/ 1644073 w 2844800"/>
              <a:gd name="connsiteY23" fmla="*/ 18472 h 1524000"/>
              <a:gd name="connsiteX24" fmla="*/ 1551710 w 2844800"/>
              <a:gd name="connsiteY24" fmla="*/ 18472 h 1524000"/>
              <a:gd name="connsiteX25" fmla="*/ 1422400 w 2844800"/>
              <a:gd name="connsiteY25" fmla="*/ 92363 h 1524000"/>
              <a:gd name="connsiteX26" fmla="*/ 1283855 w 2844800"/>
              <a:gd name="connsiteY26" fmla="*/ 184727 h 1524000"/>
              <a:gd name="connsiteX27" fmla="*/ 1163782 w 2844800"/>
              <a:gd name="connsiteY27" fmla="*/ 286327 h 1524000"/>
              <a:gd name="connsiteX28" fmla="*/ 1089891 w 2844800"/>
              <a:gd name="connsiteY28" fmla="*/ 415636 h 1524000"/>
              <a:gd name="connsiteX29" fmla="*/ 1089891 w 2844800"/>
              <a:gd name="connsiteY29" fmla="*/ 535709 h 1524000"/>
              <a:gd name="connsiteX30" fmla="*/ 1062182 w 2844800"/>
              <a:gd name="connsiteY30" fmla="*/ 618836 h 1524000"/>
              <a:gd name="connsiteX31" fmla="*/ 997528 w 2844800"/>
              <a:gd name="connsiteY31" fmla="*/ 748145 h 1524000"/>
              <a:gd name="connsiteX32" fmla="*/ 812800 w 2844800"/>
              <a:gd name="connsiteY32" fmla="*/ 729672 h 1524000"/>
              <a:gd name="connsiteX33" fmla="*/ 628073 w 2844800"/>
              <a:gd name="connsiteY33" fmla="*/ 729672 h 1524000"/>
              <a:gd name="connsiteX34" fmla="*/ 508000 w 2844800"/>
              <a:gd name="connsiteY34" fmla="*/ 748145 h 1524000"/>
              <a:gd name="connsiteX35" fmla="*/ 360219 w 2844800"/>
              <a:gd name="connsiteY35" fmla="*/ 812800 h 1524000"/>
              <a:gd name="connsiteX36" fmla="*/ 277091 w 2844800"/>
              <a:gd name="connsiteY36" fmla="*/ 886691 h 1524000"/>
              <a:gd name="connsiteX37" fmla="*/ 147782 w 2844800"/>
              <a:gd name="connsiteY37" fmla="*/ 1016000 h 1524000"/>
              <a:gd name="connsiteX38" fmla="*/ 92364 w 2844800"/>
              <a:gd name="connsiteY38" fmla="*/ 1108363 h 1524000"/>
              <a:gd name="connsiteX39" fmla="*/ 18473 w 2844800"/>
              <a:gd name="connsiteY39" fmla="*/ 1237672 h 1524000"/>
              <a:gd name="connsiteX40" fmla="*/ 0 w 2844800"/>
              <a:gd name="connsiteY40" fmla="*/ 1339272 h 1524000"/>
              <a:gd name="connsiteX41" fmla="*/ 55419 w 2844800"/>
              <a:gd name="connsiteY41" fmla="*/ 1450109 h 1524000"/>
              <a:gd name="connsiteX42" fmla="*/ 110837 w 2844800"/>
              <a:gd name="connsiteY42" fmla="*/ 1496291 h 1524000"/>
              <a:gd name="connsiteX43" fmla="*/ 203200 w 2844800"/>
              <a:gd name="connsiteY4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844800" h="1524000">
                <a:moveTo>
                  <a:pt x="203200" y="1524000"/>
                </a:moveTo>
                <a:lnTo>
                  <a:pt x="304800" y="1477818"/>
                </a:lnTo>
                <a:lnTo>
                  <a:pt x="387928" y="1357745"/>
                </a:lnTo>
                <a:lnTo>
                  <a:pt x="424873" y="1228436"/>
                </a:lnTo>
                <a:lnTo>
                  <a:pt x="452582" y="1099127"/>
                </a:lnTo>
                <a:lnTo>
                  <a:pt x="618837" y="960581"/>
                </a:lnTo>
                <a:lnTo>
                  <a:pt x="877455" y="951345"/>
                </a:lnTo>
                <a:lnTo>
                  <a:pt x="1062182" y="905163"/>
                </a:lnTo>
                <a:lnTo>
                  <a:pt x="1228437" y="840509"/>
                </a:lnTo>
                <a:lnTo>
                  <a:pt x="1330037" y="775854"/>
                </a:lnTo>
                <a:lnTo>
                  <a:pt x="1403928" y="738909"/>
                </a:lnTo>
                <a:lnTo>
                  <a:pt x="1791855" y="591127"/>
                </a:lnTo>
                <a:lnTo>
                  <a:pt x="2096655" y="489527"/>
                </a:lnTo>
                <a:lnTo>
                  <a:pt x="2429164" y="369454"/>
                </a:lnTo>
                <a:lnTo>
                  <a:pt x="2660073" y="277091"/>
                </a:lnTo>
                <a:lnTo>
                  <a:pt x="2798619" y="193963"/>
                </a:lnTo>
                <a:lnTo>
                  <a:pt x="2844800" y="92363"/>
                </a:lnTo>
                <a:lnTo>
                  <a:pt x="2798619" y="36945"/>
                </a:lnTo>
                <a:lnTo>
                  <a:pt x="2706255" y="0"/>
                </a:lnTo>
                <a:lnTo>
                  <a:pt x="2475346" y="18472"/>
                </a:lnTo>
                <a:lnTo>
                  <a:pt x="2262910" y="18472"/>
                </a:lnTo>
                <a:lnTo>
                  <a:pt x="2004291" y="9236"/>
                </a:lnTo>
                <a:lnTo>
                  <a:pt x="1810328" y="18472"/>
                </a:lnTo>
                <a:lnTo>
                  <a:pt x="1644073" y="18472"/>
                </a:lnTo>
                <a:lnTo>
                  <a:pt x="1551710" y="18472"/>
                </a:lnTo>
                <a:lnTo>
                  <a:pt x="1422400" y="92363"/>
                </a:lnTo>
                <a:lnTo>
                  <a:pt x="1283855" y="184727"/>
                </a:lnTo>
                <a:lnTo>
                  <a:pt x="1163782" y="286327"/>
                </a:lnTo>
                <a:lnTo>
                  <a:pt x="1089891" y="415636"/>
                </a:lnTo>
                <a:lnTo>
                  <a:pt x="1089891" y="535709"/>
                </a:lnTo>
                <a:lnTo>
                  <a:pt x="1062182" y="618836"/>
                </a:lnTo>
                <a:lnTo>
                  <a:pt x="997528" y="748145"/>
                </a:lnTo>
                <a:lnTo>
                  <a:pt x="812800" y="729672"/>
                </a:lnTo>
                <a:lnTo>
                  <a:pt x="628073" y="729672"/>
                </a:lnTo>
                <a:lnTo>
                  <a:pt x="508000" y="748145"/>
                </a:lnTo>
                <a:lnTo>
                  <a:pt x="360219" y="812800"/>
                </a:lnTo>
                <a:lnTo>
                  <a:pt x="277091" y="886691"/>
                </a:lnTo>
                <a:lnTo>
                  <a:pt x="147782" y="1016000"/>
                </a:lnTo>
                <a:lnTo>
                  <a:pt x="92364" y="1108363"/>
                </a:lnTo>
                <a:lnTo>
                  <a:pt x="18473" y="1237672"/>
                </a:lnTo>
                <a:lnTo>
                  <a:pt x="0" y="1339272"/>
                </a:lnTo>
                <a:lnTo>
                  <a:pt x="55419" y="1450109"/>
                </a:lnTo>
                <a:lnTo>
                  <a:pt x="110837" y="1496291"/>
                </a:lnTo>
                <a:lnTo>
                  <a:pt x="203200" y="1524000"/>
                </a:lnTo>
                <a:close/>
              </a:path>
            </a:pathLst>
          </a:custGeom>
          <a:noFill/>
          <a:ln w="57150">
            <a:solidFill>
              <a:srgbClr val="F5A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6617" y="4738249"/>
            <a:ext cx="295564" cy="230909"/>
          </a:xfrm>
          <a:prstGeom prst="ellipse">
            <a:avLst/>
          </a:prstGeom>
          <a:noFill/>
          <a:ln w="57150">
            <a:solidFill>
              <a:srgbClr val="F5A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 rot="605786">
            <a:off x="8321975" y="4091712"/>
            <a:ext cx="2327564" cy="2429164"/>
          </a:xfrm>
          <a:custGeom>
            <a:avLst/>
            <a:gdLst>
              <a:gd name="connsiteX0" fmla="*/ 36946 w 2327564"/>
              <a:gd name="connsiteY0" fmla="*/ 2429164 h 2429164"/>
              <a:gd name="connsiteX1" fmla="*/ 295564 w 2327564"/>
              <a:gd name="connsiteY1" fmla="*/ 2318327 h 2429164"/>
              <a:gd name="connsiteX2" fmla="*/ 480291 w 2327564"/>
              <a:gd name="connsiteY2" fmla="*/ 2189018 h 2429164"/>
              <a:gd name="connsiteX3" fmla="*/ 591128 w 2327564"/>
              <a:gd name="connsiteY3" fmla="*/ 2032000 h 2429164"/>
              <a:gd name="connsiteX4" fmla="*/ 701964 w 2327564"/>
              <a:gd name="connsiteY4" fmla="*/ 1828800 h 2429164"/>
              <a:gd name="connsiteX5" fmla="*/ 812800 w 2327564"/>
              <a:gd name="connsiteY5" fmla="*/ 1653309 h 2429164"/>
              <a:gd name="connsiteX6" fmla="*/ 960582 w 2327564"/>
              <a:gd name="connsiteY6" fmla="*/ 1542473 h 2429164"/>
              <a:gd name="connsiteX7" fmla="*/ 1071418 w 2327564"/>
              <a:gd name="connsiteY7" fmla="*/ 1450109 h 2429164"/>
              <a:gd name="connsiteX8" fmla="*/ 1145309 w 2327564"/>
              <a:gd name="connsiteY8" fmla="*/ 1256145 h 2429164"/>
              <a:gd name="connsiteX9" fmla="*/ 1311564 w 2327564"/>
              <a:gd name="connsiteY9" fmla="*/ 1099127 h 2429164"/>
              <a:gd name="connsiteX10" fmla="*/ 1681018 w 2327564"/>
              <a:gd name="connsiteY10" fmla="*/ 923636 h 2429164"/>
              <a:gd name="connsiteX11" fmla="*/ 2235200 w 2327564"/>
              <a:gd name="connsiteY11" fmla="*/ 517236 h 2429164"/>
              <a:gd name="connsiteX12" fmla="*/ 2318328 w 2327564"/>
              <a:gd name="connsiteY12" fmla="*/ 397164 h 2429164"/>
              <a:gd name="connsiteX13" fmla="*/ 2327564 w 2327564"/>
              <a:gd name="connsiteY13" fmla="*/ 267855 h 2429164"/>
              <a:gd name="connsiteX14" fmla="*/ 2309091 w 2327564"/>
              <a:gd name="connsiteY14" fmla="*/ 184727 h 2429164"/>
              <a:gd name="connsiteX15" fmla="*/ 2235200 w 2327564"/>
              <a:gd name="connsiteY15" fmla="*/ 92364 h 2429164"/>
              <a:gd name="connsiteX16" fmla="*/ 2032000 w 2327564"/>
              <a:gd name="connsiteY16" fmla="*/ 64655 h 2429164"/>
              <a:gd name="connsiteX17" fmla="*/ 1921164 w 2327564"/>
              <a:gd name="connsiteY17" fmla="*/ 73891 h 2429164"/>
              <a:gd name="connsiteX18" fmla="*/ 1828800 w 2327564"/>
              <a:gd name="connsiteY18" fmla="*/ 138545 h 2429164"/>
              <a:gd name="connsiteX19" fmla="*/ 1690255 w 2327564"/>
              <a:gd name="connsiteY19" fmla="*/ 129309 h 2429164"/>
              <a:gd name="connsiteX20" fmla="*/ 1579418 w 2327564"/>
              <a:gd name="connsiteY20" fmla="*/ 27709 h 2429164"/>
              <a:gd name="connsiteX21" fmla="*/ 1477818 w 2327564"/>
              <a:gd name="connsiteY21" fmla="*/ 0 h 2429164"/>
              <a:gd name="connsiteX22" fmla="*/ 1265382 w 2327564"/>
              <a:gd name="connsiteY22" fmla="*/ 46182 h 2429164"/>
              <a:gd name="connsiteX23" fmla="*/ 1163782 w 2327564"/>
              <a:gd name="connsiteY23" fmla="*/ 184727 h 2429164"/>
              <a:gd name="connsiteX24" fmla="*/ 1163782 w 2327564"/>
              <a:gd name="connsiteY24" fmla="*/ 397164 h 2429164"/>
              <a:gd name="connsiteX25" fmla="*/ 1163782 w 2327564"/>
              <a:gd name="connsiteY25" fmla="*/ 461818 h 2429164"/>
              <a:gd name="connsiteX26" fmla="*/ 1108364 w 2327564"/>
              <a:gd name="connsiteY26" fmla="*/ 600364 h 2429164"/>
              <a:gd name="connsiteX27" fmla="*/ 1025237 w 2327564"/>
              <a:gd name="connsiteY27" fmla="*/ 711200 h 2429164"/>
              <a:gd name="connsiteX28" fmla="*/ 951346 w 2327564"/>
              <a:gd name="connsiteY28" fmla="*/ 895927 h 2429164"/>
              <a:gd name="connsiteX29" fmla="*/ 868218 w 2327564"/>
              <a:gd name="connsiteY29" fmla="*/ 1043709 h 2429164"/>
              <a:gd name="connsiteX30" fmla="*/ 701964 w 2327564"/>
              <a:gd name="connsiteY30" fmla="*/ 1117600 h 2429164"/>
              <a:gd name="connsiteX31" fmla="*/ 544946 w 2327564"/>
              <a:gd name="connsiteY31" fmla="*/ 1191491 h 2429164"/>
              <a:gd name="connsiteX32" fmla="*/ 350982 w 2327564"/>
              <a:gd name="connsiteY32" fmla="*/ 1283855 h 2429164"/>
              <a:gd name="connsiteX33" fmla="*/ 230909 w 2327564"/>
              <a:gd name="connsiteY33" fmla="*/ 1431636 h 2429164"/>
              <a:gd name="connsiteX34" fmla="*/ 166255 w 2327564"/>
              <a:gd name="connsiteY34" fmla="*/ 1579418 h 2429164"/>
              <a:gd name="connsiteX35" fmla="*/ 110837 w 2327564"/>
              <a:gd name="connsiteY35" fmla="*/ 1736436 h 2429164"/>
              <a:gd name="connsiteX36" fmla="*/ 101600 w 2327564"/>
              <a:gd name="connsiteY36" fmla="*/ 1838036 h 2429164"/>
              <a:gd name="connsiteX37" fmla="*/ 83128 w 2327564"/>
              <a:gd name="connsiteY37" fmla="*/ 1958109 h 2429164"/>
              <a:gd name="connsiteX38" fmla="*/ 46182 w 2327564"/>
              <a:gd name="connsiteY38" fmla="*/ 2068945 h 2429164"/>
              <a:gd name="connsiteX39" fmla="*/ 18473 w 2327564"/>
              <a:gd name="connsiteY39" fmla="*/ 2253673 h 2429164"/>
              <a:gd name="connsiteX40" fmla="*/ 0 w 2327564"/>
              <a:gd name="connsiteY40" fmla="*/ 2355273 h 2429164"/>
              <a:gd name="connsiteX41" fmla="*/ 36946 w 2327564"/>
              <a:gd name="connsiteY41" fmla="*/ 2429164 h 242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327564" h="2429164">
                <a:moveTo>
                  <a:pt x="36946" y="2429164"/>
                </a:moveTo>
                <a:lnTo>
                  <a:pt x="295564" y="2318327"/>
                </a:lnTo>
                <a:lnTo>
                  <a:pt x="480291" y="2189018"/>
                </a:lnTo>
                <a:lnTo>
                  <a:pt x="591128" y="2032000"/>
                </a:lnTo>
                <a:lnTo>
                  <a:pt x="701964" y="1828800"/>
                </a:lnTo>
                <a:lnTo>
                  <a:pt x="812800" y="1653309"/>
                </a:lnTo>
                <a:lnTo>
                  <a:pt x="960582" y="1542473"/>
                </a:lnTo>
                <a:lnTo>
                  <a:pt x="1071418" y="1450109"/>
                </a:lnTo>
                <a:lnTo>
                  <a:pt x="1145309" y="1256145"/>
                </a:lnTo>
                <a:lnTo>
                  <a:pt x="1311564" y="1099127"/>
                </a:lnTo>
                <a:lnTo>
                  <a:pt x="1681018" y="923636"/>
                </a:lnTo>
                <a:lnTo>
                  <a:pt x="2235200" y="517236"/>
                </a:lnTo>
                <a:lnTo>
                  <a:pt x="2318328" y="397164"/>
                </a:lnTo>
                <a:lnTo>
                  <a:pt x="2327564" y="267855"/>
                </a:lnTo>
                <a:lnTo>
                  <a:pt x="2309091" y="184727"/>
                </a:lnTo>
                <a:lnTo>
                  <a:pt x="2235200" y="92364"/>
                </a:lnTo>
                <a:lnTo>
                  <a:pt x="2032000" y="64655"/>
                </a:lnTo>
                <a:lnTo>
                  <a:pt x="1921164" y="73891"/>
                </a:lnTo>
                <a:lnTo>
                  <a:pt x="1828800" y="138545"/>
                </a:lnTo>
                <a:lnTo>
                  <a:pt x="1690255" y="129309"/>
                </a:lnTo>
                <a:lnTo>
                  <a:pt x="1579418" y="27709"/>
                </a:lnTo>
                <a:lnTo>
                  <a:pt x="1477818" y="0"/>
                </a:lnTo>
                <a:lnTo>
                  <a:pt x="1265382" y="46182"/>
                </a:lnTo>
                <a:lnTo>
                  <a:pt x="1163782" y="184727"/>
                </a:lnTo>
                <a:lnTo>
                  <a:pt x="1163782" y="397164"/>
                </a:lnTo>
                <a:lnTo>
                  <a:pt x="1163782" y="461818"/>
                </a:lnTo>
                <a:lnTo>
                  <a:pt x="1108364" y="600364"/>
                </a:lnTo>
                <a:lnTo>
                  <a:pt x="1025237" y="711200"/>
                </a:lnTo>
                <a:lnTo>
                  <a:pt x="951346" y="895927"/>
                </a:lnTo>
                <a:lnTo>
                  <a:pt x="868218" y="1043709"/>
                </a:lnTo>
                <a:lnTo>
                  <a:pt x="701964" y="1117600"/>
                </a:lnTo>
                <a:lnTo>
                  <a:pt x="544946" y="1191491"/>
                </a:lnTo>
                <a:lnTo>
                  <a:pt x="350982" y="1283855"/>
                </a:lnTo>
                <a:lnTo>
                  <a:pt x="230909" y="1431636"/>
                </a:lnTo>
                <a:lnTo>
                  <a:pt x="166255" y="1579418"/>
                </a:lnTo>
                <a:lnTo>
                  <a:pt x="110837" y="1736436"/>
                </a:lnTo>
                <a:lnTo>
                  <a:pt x="101600" y="1838036"/>
                </a:lnTo>
                <a:lnTo>
                  <a:pt x="83128" y="1958109"/>
                </a:lnTo>
                <a:lnTo>
                  <a:pt x="46182" y="2068945"/>
                </a:lnTo>
                <a:lnTo>
                  <a:pt x="18473" y="2253673"/>
                </a:lnTo>
                <a:lnTo>
                  <a:pt x="0" y="2355273"/>
                </a:lnTo>
                <a:lnTo>
                  <a:pt x="36946" y="2429164"/>
                </a:lnTo>
                <a:close/>
              </a:path>
            </a:pathLst>
          </a:custGeom>
          <a:noFill/>
          <a:ln w="57150">
            <a:solidFill>
              <a:srgbClr val="F5A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140364" y="4341091"/>
            <a:ext cx="849745" cy="535709"/>
          </a:xfrm>
          <a:custGeom>
            <a:avLst/>
            <a:gdLst>
              <a:gd name="connsiteX0" fmla="*/ 129309 w 849745"/>
              <a:gd name="connsiteY0" fmla="*/ 535709 h 535709"/>
              <a:gd name="connsiteX1" fmla="*/ 387927 w 849745"/>
              <a:gd name="connsiteY1" fmla="*/ 443345 h 535709"/>
              <a:gd name="connsiteX2" fmla="*/ 498763 w 849745"/>
              <a:gd name="connsiteY2" fmla="*/ 277091 h 535709"/>
              <a:gd name="connsiteX3" fmla="*/ 581891 w 849745"/>
              <a:gd name="connsiteY3" fmla="*/ 258618 h 535709"/>
              <a:gd name="connsiteX4" fmla="*/ 618836 w 849745"/>
              <a:gd name="connsiteY4" fmla="*/ 249382 h 535709"/>
              <a:gd name="connsiteX5" fmla="*/ 766618 w 849745"/>
              <a:gd name="connsiteY5" fmla="*/ 175491 h 535709"/>
              <a:gd name="connsiteX6" fmla="*/ 849745 w 849745"/>
              <a:gd name="connsiteY6" fmla="*/ 101600 h 535709"/>
              <a:gd name="connsiteX7" fmla="*/ 849745 w 849745"/>
              <a:gd name="connsiteY7" fmla="*/ 9236 h 535709"/>
              <a:gd name="connsiteX8" fmla="*/ 757381 w 849745"/>
              <a:gd name="connsiteY8" fmla="*/ 0 h 535709"/>
              <a:gd name="connsiteX9" fmla="*/ 471054 w 849745"/>
              <a:gd name="connsiteY9" fmla="*/ 0 h 535709"/>
              <a:gd name="connsiteX10" fmla="*/ 332509 w 849745"/>
              <a:gd name="connsiteY10" fmla="*/ 92364 h 535709"/>
              <a:gd name="connsiteX11" fmla="*/ 286327 w 849745"/>
              <a:gd name="connsiteY11" fmla="*/ 147782 h 535709"/>
              <a:gd name="connsiteX12" fmla="*/ 203200 w 849745"/>
              <a:gd name="connsiteY12" fmla="*/ 230909 h 535709"/>
              <a:gd name="connsiteX13" fmla="*/ 138545 w 849745"/>
              <a:gd name="connsiteY13" fmla="*/ 286327 h 535709"/>
              <a:gd name="connsiteX14" fmla="*/ 36945 w 849745"/>
              <a:gd name="connsiteY14" fmla="*/ 350982 h 535709"/>
              <a:gd name="connsiteX15" fmla="*/ 0 w 849745"/>
              <a:gd name="connsiteY15" fmla="*/ 461818 h 535709"/>
              <a:gd name="connsiteX16" fmla="*/ 129309 w 849745"/>
              <a:gd name="connsiteY16" fmla="*/ 535709 h 53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9745" h="535709">
                <a:moveTo>
                  <a:pt x="129309" y="535709"/>
                </a:moveTo>
                <a:lnTo>
                  <a:pt x="387927" y="443345"/>
                </a:lnTo>
                <a:lnTo>
                  <a:pt x="498763" y="277091"/>
                </a:lnTo>
                <a:cubicBezTo>
                  <a:pt x="526472" y="270933"/>
                  <a:pt x="554353" y="265502"/>
                  <a:pt x="581891" y="258618"/>
                </a:cubicBezTo>
                <a:cubicBezTo>
                  <a:pt x="622729" y="248408"/>
                  <a:pt x="596636" y="249382"/>
                  <a:pt x="618836" y="249382"/>
                </a:cubicBezTo>
                <a:lnTo>
                  <a:pt x="766618" y="175491"/>
                </a:lnTo>
                <a:lnTo>
                  <a:pt x="849745" y="101600"/>
                </a:lnTo>
                <a:lnTo>
                  <a:pt x="849745" y="9236"/>
                </a:lnTo>
                <a:lnTo>
                  <a:pt x="757381" y="0"/>
                </a:lnTo>
                <a:lnTo>
                  <a:pt x="471054" y="0"/>
                </a:lnTo>
                <a:lnTo>
                  <a:pt x="332509" y="92364"/>
                </a:lnTo>
                <a:lnTo>
                  <a:pt x="286327" y="147782"/>
                </a:lnTo>
                <a:lnTo>
                  <a:pt x="203200" y="230909"/>
                </a:lnTo>
                <a:lnTo>
                  <a:pt x="138545" y="286327"/>
                </a:lnTo>
                <a:lnTo>
                  <a:pt x="36945" y="350982"/>
                </a:lnTo>
                <a:lnTo>
                  <a:pt x="0" y="461818"/>
                </a:lnTo>
                <a:lnTo>
                  <a:pt x="129309" y="53570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273309" y="4498109"/>
            <a:ext cx="1136073" cy="803564"/>
          </a:xfrm>
          <a:custGeom>
            <a:avLst/>
            <a:gdLst>
              <a:gd name="connsiteX0" fmla="*/ 64655 w 1136073"/>
              <a:gd name="connsiteY0" fmla="*/ 803564 h 803564"/>
              <a:gd name="connsiteX1" fmla="*/ 193964 w 1136073"/>
              <a:gd name="connsiteY1" fmla="*/ 711200 h 803564"/>
              <a:gd name="connsiteX2" fmla="*/ 406400 w 1136073"/>
              <a:gd name="connsiteY2" fmla="*/ 655782 h 803564"/>
              <a:gd name="connsiteX3" fmla="*/ 517236 w 1136073"/>
              <a:gd name="connsiteY3" fmla="*/ 600364 h 803564"/>
              <a:gd name="connsiteX4" fmla="*/ 683491 w 1136073"/>
              <a:gd name="connsiteY4" fmla="*/ 517236 h 803564"/>
              <a:gd name="connsiteX5" fmla="*/ 794327 w 1136073"/>
              <a:gd name="connsiteY5" fmla="*/ 461818 h 803564"/>
              <a:gd name="connsiteX6" fmla="*/ 923636 w 1136073"/>
              <a:gd name="connsiteY6" fmla="*/ 387927 h 803564"/>
              <a:gd name="connsiteX7" fmla="*/ 1080655 w 1136073"/>
              <a:gd name="connsiteY7" fmla="*/ 341746 h 803564"/>
              <a:gd name="connsiteX8" fmla="*/ 1136073 w 1136073"/>
              <a:gd name="connsiteY8" fmla="*/ 230909 h 803564"/>
              <a:gd name="connsiteX9" fmla="*/ 1126836 w 1136073"/>
              <a:gd name="connsiteY9" fmla="*/ 110836 h 803564"/>
              <a:gd name="connsiteX10" fmla="*/ 1071418 w 1136073"/>
              <a:gd name="connsiteY10" fmla="*/ 27709 h 803564"/>
              <a:gd name="connsiteX11" fmla="*/ 905164 w 1136073"/>
              <a:gd name="connsiteY11" fmla="*/ 0 h 803564"/>
              <a:gd name="connsiteX12" fmla="*/ 757382 w 1136073"/>
              <a:gd name="connsiteY12" fmla="*/ 36946 h 803564"/>
              <a:gd name="connsiteX13" fmla="*/ 563418 w 1136073"/>
              <a:gd name="connsiteY13" fmla="*/ 92364 h 803564"/>
              <a:gd name="connsiteX14" fmla="*/ 443346 w 1136073"/>
              <a:gd name="connsiteY14" fmla="*/ 147782 h 803564"/>
              <a:gd name="connsiteX15" fmla="*/ 397164 w 1136073"/>
              <a:gd name="connsiteY15" fmla="*/ 193964 h 803564"/>
              <a:gd name="connsiteX16" fmla="*/ 360218 w 1136073"/>
              <a:gd name="connsiteY16" fmla="*/ 295564 h 803564"/>
              <a:gd name="connsiteX17" fmla="*/ 323273 w 1136073"/>
              <a:gd name="connsiteY17" fmla="*/ 378691 h 803564"/>
              <a:gd name="connsiteX18" fmla="*/ 304800 w 1136073"/>
              <a:gd name="connsiteY18" fmla="*/ 443346 h 803564"/>
              <a:gd name="connsiteX19" fmla="*/ 230909 w 1136073"/>
              <a:gd name="connsiteY19" fmla="*/ 526473 h 803564"/>
              <a:gd name="connsiteX20" fmla="*/ 120073 w 1136073"/>
              <a:gd name="connsiteY20" fmla="*/ 618836 h 803564"/>
              <a:gd name="connsiteX21" fmla="*/ 36946 w 1136073"/>
              <a:gd name="connsiteY21" fmla="*/ 692727 h 803564"/>
              <a:gd name="connsiteX22" fmla="*/ 0 w 1136073"/>
              <a:gd name="connsiteY22" fmla="*/ 738909 h 803564"/>
              <a:gd name="connsiteX23" fmla="*/ 0 w 1136073"/>
              <a:gd name="connsiteY23" fmla="*/ 738909 h 803564"/>
              <a:gd name="connsiteX24" fmla="*/ 64655 w 1136073"/>
              <a:gd name="connsiteY24" fmla="*/ 803564 h 8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36073" h="803564">
                <a:moveTo>
                  <a:pt x="64655" y="803564"/>
                </a:moveTo>
                <a:lnTo>
                  <a:pt x="193964" y="711200"/>
                </a:lnTo>
                <a:lnTo>
                  <a:pt x="406400" y="655782"/>
                </a:lnTo>
                <a:lnTo>
                  <a:pt x="517236" y="600364"/>
                </a:lnTo>
                <a:lnTo>
                  <a:pt x="683491" y="517236"/>
                </a:lnTo>
                <a:lnTo>
                  <a:pt x="794327" y="461818"/>
                </a:lnTo>
                <a:lnTo>
                  <a:pt x="923636" y="387927"/>
                </a:lnTo>
                <a:lnTo>
                  <a:pt x="1080655" y="341746"/>
                </a:lnTo>
                <a:lnTo>
                  <a:pt x="1136073" y="230909"/>
                </a:lnTo>
                <a:lnTo>
                  <a:pt x="1126836" y="110836"/>
                </a:lnTo>
                <a:lnTo>
                  <a:pt x="1071418" y="27709"/>
                </a:lnTo>
                <a:lnTo>
                  <a:pt x="905164" y="0"/>
                </a:lnTo>
                <a:lnTo>
                  <a:pt x="757382" y="36946"/>
                </a:lnTo>
                <a:lnTo>
                  <a:pt x="563418" y="92364"/>
                </a:lnTo>
                <a:lnTo>
                  <a:pt x="443346" y="147782"/>
                </a:lnTo>
                <a:lnTo>
                  <a:pt x="397164" y="193964"/>
                </a:lnTo>
                <a:lnTo>
                  <a:pt x="360218" y="295564"/>
                </a:lnTo>
                <a:lnTo>
                  <a:pt x="323273" y="378691"/>
                </a:lnTo>
                <a:lnTo>
                  <a:pt x="304800" y="443346"/>
                </a:lnTo>
                <a:lnTo>
                  <a:pt x="230909" y="526473"/>
                </a:lnTo>
                <a:lnTo>
                  <a:pt x="120073" y="618836"/>
                </a:lnTo>
                <a:lnTo>
                  <a:pt x="36946" y="692727"/>
                </a:lnTo>
                <a:lnTo>
                  <a:pt x="0" y="738909"/>
                </a:lnTo>
                <a:lnTo>
                  <a:pt x="0" y="738909"/>
                </a:lnTo>
                <a:lnTo>
                  <a:pt x="64655" y="803564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8478982" y="5615709"/>
            <a:ext cx="350982" cy="350982"/>
          </a:xfrm>
          <a:custGeom>
            <a:avLst/>
            <a:gdLst>
              <a:gd name="connsiteX0" fmla="*/ 147782 w 350982"/>
              <a:gd name="connsiteY0" fmla="*/ 295564 h 350982"/>
              <a:gd name="connsiteX1" fmla="*/ 350982 w 350982"/>
              <a:gd name="connsiteY1" fmla="*/ 129309 h 350982"/>
              <a:gd name="connsiteX2" fmla="*/ 314036 w 350982"/>
              <a:gd name="connsiteY2" fmla="*/ 0 h 350982"/>
              <a:gd name="connsiteX3" fmla="*/ 212436 w 350982"/>
              <a:gd name="connsiteY3" fmla="*/ 0 h 350982"/>
              <a:gd name="connsiteX4" fmla="*/ 129309 w 350982"/>
              <a:gd name="connsiteY4" fmla="*/ 55418 h 350982"/>
              <a:gd name="connsiteX5" fmla="*/ 64654 w 350982"/>
              <a:gd name="connsiteY5" fmla="*/ 129309 h 350982"/>
              <a:gd name="connsiteX6" fmla="*/ 27709 w 350982"/>
              <a:gd name="connsiteY6" fmla="*/ 193964 h 350982"/>
              <a:gd name="connsiteX7" fmla="*/ 0 w 350982"/>
              <a:gd name="connsiteY7" fmla="*/ 230909 h 350982"/>
              <a:gd name="connsiteX8" fmla="*/ 27709 w 350982"/>
              <a:gd name="connsiteY8" fmla="*/ 323273 h 350982"/>
              <a:gd name="connsiteX9" fmla="*/ 92363 w 350982"/>
              <a:gd name="connsiteY9" fmla="*/ 350982 h 35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982" h="350982">
                <a:moveTo>
                  <a:pt x="147782" y="295564"/>
                </a:moveTo>
                <a:lnTo>
                  <a:pt x="350982" y="129309"/>
                </a:lnTo>
                <a:lnTo>
                  <a:pt x="314036" y="0"/>
                </a:lnTo>
                <a:lnTo>
                  <a:pt x="212436" y="0"/>
                </a:lnTo>
                <a:lnTo>
                  <a:pt x="129309" y="55418"/>
                </a:lnTo>
                <a:lnTo>
                  <a:pt x="64654" y="129309"/>
                </a:lnTo>
                <a:lnTo>
                  <a:pt x="27709" y="193964"/>
                </a:lnTo>
                <a:lnTo>
                  <a:pt x="0" y="230909"/>
                </a:lnTo>
                <a:lnTo>
                  <a:pt x="27709" y="323273"/>
                </a:lnTo>
                <a:lnTo>
                  <a:pt x="92363" y="35098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908473" y="5338617"/>
            <a:ext cx="350982" cy="350982"/>
          </a:xfrm>
          <a:custGeom>
            <a:avLst/>
            <a:gdLst>
              <a:gd name="connsiteX0" fmla="*/ 147782 w 350982"/>
              <a:gd name="connsiteY0" fmla="*/ 295564 h 350982"/>
              <a:gd name="connsiteX1" fmla="*/ 350982 w 350982"/>
              <a:gd name="connsiteY1" fmla="*/ 129309 h 350982"/>
              <a:gd name="connsiteX2" fmla="*/ 314036 w 350982"/>
              <a:gd name="connsiteY2" fmla="*/ 0 h 350982"/>
              <a:gd name="connsiteX3" fmla="*/ 212436 w 350982"/>
              <a:gd name="connsiteY3" fmla="*/ 0 h 350982"/>
              <a:gd name="connsiteX4" fmla="*/ 129309 w 350982"/>
              <a:gd name="connsiteY4" fmla="*/ 55418 h 350982"/>
              <a:gd name="connsiteX5" fmla="*/ 64654 w 350982"/>
              <a:gd name="connsiteY5" fmla="*/ 129309 h 350982"/>
              <a:gd name="connsiteX6" fmla="*/ 27709 w 350982"/>
              <a:gd name="connsiteY6" fmla="*/ 193964 h 350982"/>
              <a:gd name="connsiteX7" fmla="*/ 0 w 350982"/>
              <a:gd name="connsiteY7" fmla="*/ 230909 h 350982"/>
              <a:gd name="connsiteX8" fmla="*/ 27709 w 350982"/>
              <a:gd name="connsiteY8" fmla="*/ 323273 h 350982"/>
              <a:gd name="connsiteX9" fmla="*/ 92363 w 350982"/>
              <a:gd name="connsiteY9" fmla="*/ 350982 h 35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982" h="350982">
                <a:moveTo>
                  <a:pt x="147782" y="295564"/>
                </a:moveTo>
                <a:lnTo>
                  <a:pt x="350982" y="129309"/>
                </a:lnTo>
                <a:lnTo>
                  <a:pt x="314036" y="0"/>
                </a:lnTo>
                <a:lnTo>
                  <a:pt x="212436" y="0"/>
                </a:lnTo>
                <a:lnTo>
                  <a:pt x="129309" y="55418"/>
                </a:lnTo>
                <a:lnTo>
                  <a:pt x="64654" y="129309"/>
                </a:lnTo>
                <a:lnTo>
                  <a:pt x="27709" y="193964"/>
                </a:lnTo>
                <a:lnTo>
                  <a:pt x="0" y="230909"/>
                </a:lnTo>
                <a:lnTo>
                  <a:pt x="27709" y="323273"/>
                </a:lnTo>
                <a:lnTo>
                  <a:pt x="92363" y="35098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269791" y="5273964"/>
            <a:ext cx="175491" cy="212435"/>
          </a:xfrm>
          <a:custGeom>
            <a:avLst/>
            <a:gdLst>
              <a:gd name="connsiteX0" fmla="*/ 147782 w 350982"/>
              <a:gd name="connsiteY0" fmla="*/ 295564 h 350982"/>
              <a:gd name="connsiteX1" fmla="*/ 350982 w 350982"/>
              <a:gd name="connsiteY1" fmla="*/ 129309 h 350982"/>
              <a:gd name="connsiteX2" fmla="*/ 314036 w 350982"/>
              <a:gd name="connsiteY2" fmla="*/ 0 h 350982"/>
              <a:gd name="connsiteX3" fmla="*/ 212436 w 350982"/>
              <a:gd name="connsiteY3" fmla="*/ 0 h 350982"/>
              <a:gd name="connsiteX4" fmla="*/ 129309 w 350982"/>
              <a:gd name="connsiteY4" fmla="*/ 55418 h 350982"/>
              <a:gd name="connsiteX5" fmla="*/ 64654 w 350982"/>
              <a:gd name="connsiteY5" fmla="*/ 129309 h 350982"/>
              <a:gd name="connsiteX6" fmla="*/ 27709 w 350982"/>
              <a:gd name="connsiteY6" fmla="*/ 193964 h 350982"/>
              <a:gd name="connsiteX7" fmla="*/ 0 w 350982"/>
              <a:gd name="connsiteY7" fmla="*/ 230909 h 350982"/>
              <a:gd name="connsiteX8" fmla="*/ 27709 w 350982"/>
              <a:gd name="connsiteY8" fmla="*/ 323273 h 350982"/>
              <a:gd name="connsiteX9" fmla="*/ 92363 w 350982"/>
              <a:gd name="connsiteY9" fmla="*/ 350982 h 35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982" h="350982">
                <a:moveTo>
                  <a:pt x="147782" y="295564"/>
                </a:moveTo>
                <a:lnTo>
                  <a:pt x="350982" y="129309"/>
                </a:lnTo>
                <a:lnTo>
                  <a:pt x="314036" y="0"/>
                </a:lnTo>
                <a:lnTo>
                  <a:pt x="212436" y="0"/>
                </a:lnTo>
                <a:lnTo>
                  <a:pt x="129309" y="55418"/>
                </a:lnTo>
                <a:lnTo>
                  <a:pt x="64654" y="129309"/>
                </a:lnTo>
                <a:lnTo>
                  <a:pt x="27709" y="193964"/>
                </a:lnTo>
                <a:lnTo>
                  <a:pt x="0" y="230909"/>
                </a:lnTo>
                <a:lnTo>
                  <a:pt x="27709" y="323273"/>
                </a:lnTo>
                <a:lnTo>
                  <a:pt x="92363" y="350982"/>
                </a:ln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477490" y="4396510"/>
            <a:ext cx="175491" cy="212435"/>
          </a:xfrm>
          <a:custGeom>
            <a:avLst/>
            <a:gdLst>
              <a:gd name="connsiteX0" fmla="*/ 147782 w 350982"/>
              <a:gd name="connsiteY0" fmla="*/ 295564 h 350982"/>
              <a:gd name="connsiteX1" fmla="*/ 350982 w 350982"/>
              <a:gd name="connsiteY1" fmla="*/ 129309 h 350982"/>
              <a:gd name="connsiteX2" fmla="*/ 314036 w 350982"/>
              <a:gd name="connsiteY2" fmla="*/ 0 h 350982"/>
              <a:gd name="connsiteX3" fmla="*/ 212436 w 350982"/>
              <a:gd name="connsiteY3" fmla="*/ 0 h 350982"/>
              <a:gd name="connsiteX4" fmla="*/ 129309 w 350982"/>
              <a:gd name="connsiteY4" fmla="*/ 55418 h 350982"/>
              <a:gd name="connsiteX5" fmla="*/ 64654 w 350982"/>
              <a:gd name="connsiteY5" fmla="*/ 129309 h 350982"/>
              <a:gd name="connsiteX6" fmla="*/ 27709 w 350982"/>
              <a:gd name="connsiteY6" fmla="*/ 193964 h 350982"/>
              <a:gd name="connsiteX7" fmla="*/ 0 w 350982"/>
              <a:gd name="connsiteY7" fmla="*/ 230909 h 350982"/>
              <a:gd name="connsiteX8" fmla="*/ 27709 w 350982"/>
              <a:gd name="connsiteY8" fmla="*/ 323273 h 350982"/>
              <a:gd name="connsiteX9" fmla="*/ 92363 w 350982"/>
              <a:gd name="connsiteY9" fmla="*/ 350982 h 35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982" h="350982">
                <a:moveTo>
                  <a:pt x="147782" y="295564"/>
                </a:moveTo>
                <a:lnTo>
                  <a:pt x="350982" y="129309"/>
                </a:lnTo>
                <a:lnTo>
                  <a:pt x="314036" y="0"/>
                </a:lnTo>
                <a:lnTo>
                  <a:pt x="212436" y="0"/>
                </a:lnTo>
                <a:lnTo>
                  <a:pt x="129309" y="55418"/>
                </a:lnTo>
                <a:lnTo>
                  <a:pt x="64654" y="129309"/>
                </a:lnTo>
                <a:lnTo>
                  <a:pt x="27709" y="193964"/>
                </a:lnTo>
                <a:lnTo>
                  <a:pt x="0" y="230909"/>
                </a:lnTo>
                <a:lnTo>
                  <a:pt x="27709" y="323273"/>
                </a:lnTo>
                <a:lnTo>
                  <a:pt x="92363" y="350982"/>
                </a:ln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 rot="21442513">
            <a:off x="9640529" y="4692117"/>
            <a:ext cx="629738" cy="249125"/>
          </a:xfrm>
          <a:custGeom>
            <a:avLst/>
            <a:gdLst>
              <a:gd name="connsiteX0" fmla="*/ 147782 w 350982"/>
              <a:gd name="connsiteY0" fmla="*/ 295564 h 350982"/>
              <a:gd name="connsiteX1" fmla="*/ 350982 w 350982"/>
              <a:gd name="connsiteY1" fmla="*/ 129309 h 350982"/>
              <a:gd name="connsiteX2" fmla="*/ 314036 w 350982"/>
              <a:gd name="connsiteY2" fmla="*/ 0 h 350982"/>
              <a:gd name="connsiteX3" fmla="*/ 212436 w 350982"/>
              <a:gd name="connsiteY3" fmla="*/ 0 h 350982"/>
              <a:gd name="connsiteX4" fmla="*/ 129309 w 350982"/>
              <a:gd name="connsiteY4" fmla="*/ 55418 h 350982"/>
              <a:gd name="connsiteX5" fmla="*/ 64654 w 350982"/>
              <a:gd name="connsiteY5" fmla="*/ 129309 h 350982"/>
              <a:gd name="connsiteX6" fmla="*/ 27709 w 350982"/>
              <a:gd name="connsiteY6" fmla="*/ 193964 h 350982"/>
              <a:gd name="connsiteX7" fmla="*/ 0 w 350982"/>
              <a:gd name="connsiteY7" fmla="*/ 230909 h 350982"/>
              <a:gd name="connsiteX8" fmla="*/ 27709 w 350982"/>
              <a:gd name="connsiteY8" fmla="*/ 323273 h 350982"/>
              <a:gd name="connsiteX9" fmla="*/ 92363 w 350982"/>
              <a:gd name="connsiteY9" fmla="*/ 350982 h 35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982" h="350982">
                <a:moveTo>
                  <a:pt x="147782" y="295564"/>
                </a:moveTo>
                <a:lnTo>
                  <a:pt x="350982" y="129309"/>
                </a:lnTo>
                <a:lnTo>
                  <a:pt x="314036" y="0"/>
                </a:lnTo>
                <a:lnTo>
                  <a:pt x="212436" y="0"/>
                </a:lnTo>
                <a:lnTo>
                  <a:pt x="129309" y="55418"/>
                </a:lnTo>
                <a:lnTo>
                  <a:pt x="64654" y="129309"/>
                </a:lnTo>
                <a:lnTo>
                  <a:pt x="27709" y="193964"/>
                </a:lnTo>
                <a:lnTo>
                  <a:pt x="0" y="230909"/>
                </a:lnTo>
                <a:lnTo>
                  <a:pt x="27709" y="323273"/>
                </a:lnTo>
                <a:lnTo>
                  <a:pt x="92363" y="350982"/>
                </a:ln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51782" y="6474691"/>
            <a:ext cx="5006109" cy="383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82702" y="1131542"/>
            <a:ext cx="5401770" cy="555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1108386" y="859311"/>
            <a:ext cx="9984508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  <a:extLst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is very good but under-predicted 2017 actual data.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EPA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CAMx modeling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usually even more optimistic.</a:t>
            </a:r>
          </a:p>
        </p:txBody>
      </p:sp>
    </p:spTree>
    <p:extLst>
      <p:ext uri="{BB962C8B-B14F-4D97-AF65-F5344CB8AC3E}">
        <p14:creationId xmlns:p14="http://schemas.microsoft.com/office/powerpoint/2010/main" val="21814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dirty="0" smtClean="0"/>
              <a:t>Statistics/Model Performance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12846"/>
          <a:stretch/>
        </p:blipFill>
        <p:spPr>
          <a:xfrm>
            <a:off x="1755074" y="806838"/>
            <a:ext cx="6306886" cy="4923403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7" idx="0"/>
          </p:cNvCxnSpPr>
          <p:nvPr/>
        </p:nvCxnSpPr>
        <p:spPr>
          <a:xfrm flipH="1" flipV="1">
            <a:off x="8054341" y="1592580"/>
            <a:ext cx="1357596" cy="5208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93034" y="2113479"/>
            <a:ext cx="22378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Note this statistic is based on 2011 Results not 2028 despite pairing these results here-  </a:t>
            </a:r>
          </a:p>
          <a:p>
            <a:r>
              <a:rPr lang="en-US" sz="1200" i="1" dirty="0">
                <a:solidFill>
                  <a:srgbClr val="FFFFFF"/>
                </a:solidFill>
              </a:rPr>
              <a:t>In other words the model’s (and thereby platform’s) ability to predict 2011 values that were known to occur was pretty good in east.  </a:t>
            </a:r>
          </a:p>
          <a:p>
            <a:r>
              <a:rPr lang="en-US" sz="1200" i="1" dirty="0">
                <a:solidFill>
                  <a:srgbClr val="FFFFFF"/>
                </a:solidFill>
              </a:rPr>
              <a:t>Caveat--Recall there was pretty good disagreement in the 2028 platform. </a:t>
            </a:r>
          </a:p>
        </p:txBody>
      </p:sp>
    </p:spTree>
    <p:extLst>
      <p:ext uri="{BB962C8B-B14F-4D97-AF65-F5344CB8AC3E}">
        <p14:creationId xmlns:p14="http://schemas.microsoft.com/office/powerpoint/2010/main" val="10177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6, 2017 Round 1 Ozone Designations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0C8B7-CF43-4D17-8FE2-F148174C53BA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8292" r="8498" b="12085"/>
          <a:stretch/>
        </p:blipFill>
        <p:spPr bwMode="auto">
          <a:xfrm>
            <a:off x="567266" y="1345461"/>
            <a:ext cx="8424334" cy="532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44934" y="4292599"/>
            <a:ext cx="846666" cy="414867"/>
          </a:xfrm>
          <a:prstGeom prst="rect">
            <a:avLst/>
          </a:prstGeom>
          <a:solidFill>
            <a:srgbClr val="7EEAE7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44934" y="5020732"/>
            <a:ext cx="846666" cy="41486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8991600" y="4307356"/>
            <a:ext cx="3065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Attainment/Unclassifiable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8991600" y="5020732"/>
            <a:ext cx="2364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Not yet Designated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614334" y="1233956"/>
            <a:ext cx="37609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2015 Ozone NAAQS of 70ppb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0C8B7-CF43-4D17-8FE2-F148174C53BA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r="20620"/>
          <a:stretch/>
        </p:blipFill>
        <p:spPr>
          <a:xfrm>
            <a:off x="574701" y="1204838"/>
            <a:ext cx="4846320" cy="5681443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 rot="19735392">
            <a:off x="3191082" y="5135300"/>
            <a:ext cx="217373" cy="162991"/>
          </a:xfrm>
          <a:custGeom>
            <a:avLst/>
            <a:gdLst>
              <a:gd name="connsiteX0" fmla="*/ 110358 w 189186"/>
              <a:gd name="connsiteY0" fmla="*/ 0 h 212835"/>
              <a:gd name="connsiteX1" fmla="*/ 47296 w 189186"/>
              <a:gd name="connsiteY1" fmla="*/ 31531 h 212835"/>
              <a:gd name="connsiteX2" fmla="*/ 0 w 189186"/>
              <a:gd name="connsiteY2" fmla="*/ 189186 h 212835"/>
              <a:gd name="connsiteX3" fmla="*/ 86710 w 189186"/>
              <a:gd name="connsiteY3" fmla="*/ 212835 h 212835"/>
              <a:gd name="connsiteX4" fmla="*/ 181303 w 189186"/>
              <a:gd name="connsiteY4" fmla="*/ 149773 h 212835"/>
              <a:gd name="connsiteX5" fmla="*/ 189186 w 189186"/>
              <a:gd name="connsiteY5" fmla="*/ 70945 h 212835"/>
              <a:gd name="connsiteX6" fmla="*/ 189186 w 189186"/>
              <a:gd name="connsiteY6" fmla="*/ 39414 h 212835"/>
              <a:gd name="connsiteX7" fmla="*/ 110358 w 189186"/>
              <a:gd name="connsiteY7" fmla="*/ 0 h 21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186" h="212835">
                <a:moveTo>
                  <a:pt x="110358" y="0"/>
                </a:moveTo>
                <a:lnTo>
                  <a:pt x="47296" y="31531"/>
                </a:lnTo>
                <a:lnTo>
                  <a:pt x="0" y="189186"/>
                </a:lnTo>
                <a:lnTo>
                  <a:pt x="86710" y="212835"/>
                </a:lnTo>
                <a:lnTo>
                  <a:pt x="181303" y="149773"/>
                </a:lnTo>
                <a:lnTo>
                  <a:pt x="189186" y="70945"/>
                </a:lnTo>
                <a:lnTo>
                  <a:pt x="189186" y="39414"/>
                </a:lnTo>
                <a:lnTo>
                  <a:pt x="110358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397806" y="4548958"/>
            <a:ext cx="543910" cy="496614"/>
          </a:xfrm>
          <a:custGeom>
            <a:avLst/>
            <a:gdLst>
              <a:gd name="connsiteX0" fmla="*/ 7883 w 543910"/>
              <a:gd name="connsiteY0" fmla="*/ 472965 h 496614"/>
              <a:gd name="connsiteX1" fmla="*/ 0 w 543910"/>
              <a:gd name="connsiteY1" fmla="*/ 354724 h 496614"/>
              <a:gd name="connsiteX2" fmla="*/ 55179 w 543910"/>
              <a:gd name="connsiteY2" fmla="*/ 299545 h 496614"/>
              <a:gd name="connsiteX3" fmla="*/ 39414 w 543910"/>
              <a:gd name="connsiteY3" fmla="*/ 228600 h 496614"/>
              <a:gd name="connsiteX4" fmla="*/ 31531 w 543910"/>
              <a:gd name="connsiteY4" fmla="*/ 141889 h 496614"/>
              <a:gd name="connsiteX5" fmla="*/ 134007 w 543910"/>
              <a:gd name="connsiteY5" fmla="*/ 55179 h 496614"/>
              <a:gd name="connsiteX6" fmla="*/ 228600 w 543910"/>
              <a:gd name="connsiteY6" fmla="*/ 15765 h 496614"/>
              <a:gd name="connsiteX7" fmla="*/ 370490 w 543910"/>
              <a:gd name="connsiteY7" fmla="*/ 0 h 496614"/>
              <a:gd name="connsiteX8" fmla="*/ 504496 w 543910"/>
              <a:gd name="connsiteY8" fmla="*/ 63062 h 496614"/>
              <a:gd name="connsiteX9" fmla="*/ 543910 w 543910"/>
              <a:gd name="connsiteY9" fmla="*/ 181303 h 496614"/>
              <a:gd name="connsiteX10" fmla="*/ 520262 w 543910"/>
              <a:gd name="connsiteY10" fmla="*/ 268014 h 496614"/>
              <a:gd name="connsiteX11" fmla="*/ 409903 w 543910"/>
              <a:gd name="connsiteY11" fmla="*/ 338958 h 496614"/>
              <a:gd name="connsiteX12" fmla="*/ 275896 w 543910"/>
              <a:gd name="connsiteY12" fmla="*/ 433551 h 496614"/>
              <a:gd name="connsiteX13" fmla="*/ 165538 w 543910"/>
              <a:gd name="connsiteY13" fmla="*/ 496614 h 496614"/>
              <a:gd name="connsiteX14" fmla="*/ 86710 w 543910"/>
              <a:gd name="connsiteY14" fmla="*/ 496614 h 496614"/>
              <a:gd name="connsiteX15" fmla="*/ 7883 w 543910"/>
              <a:gd name="connsiteY15" fmla="*/ 472965 h 49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910" h="496614">
                <a:moveTo>
                  <a:pt x="7883" y="472965"/>
                </a:moveTo>
                <a:lnTo>
                  <a:pt x="0" y="354724"/>
                </a:lnTo>
                <a:lnTo>
                  <a:pt x="55179" y="299545"/>
                </a:lnTo>
                <a:lnTo>
                  <a:pt x="39414" y="228600"/>
                </a:lnTo>
                <a:lnTo>
                  <a:pt x="31531" y="141889"/>
                </a:lnTo>
                <a:lnTo>
                  <a:pt x="134007" y="55179"/>
                </a:lnTo>
                <a:lnTo>
                  <a:pt x="228600" y="15765"/>
                </a:lnTo>
                <a:lnTo>
                  <a:pt x="370490" y="0"/>
                </a:lnTo>
                <a:lnTo>
                  <a:pt x="504496" y="63062"/>
                </a:lnTo>
                <a:lnTo>
                  <a:pt x="543910" y="181303"/>
                </a:lnTo>
                <a:lnTo>
                  <a:pt x="520262" y="268014"/>
                </a:lnTo>
                <a:lnTo>
                  <a:pt x="409903" y="338958"/>
                </a:lnTo>
                <a:lnTo>
                  <a:pt x="275896" y="433551"/>
                </a:lnTo>
                <a:lnTo>
                  <a:pt x="165538" y="496614"/>
                </a:lnTo>
                <a:lnTo>
                  <a:pt x="86710" y="496614"/>
                </a:lnTo>
                <a:lnTo>
                  <a:pt x="7883" y="472965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3484516" y="4785441"/>
            <a:ext cx="260131" cy="173420"/>
          </a:xfrm>
          <a:custGeom>
            <a:avLst/>
            <a:gdLst>
              <a:gd name="connsiteX0" fmla="*/ 15766 w 260131"/>
              <a:gd name="connsiteY0" fmla="*/ 157655 h 173420"/>
              <a:gd name="connsiteX1" fmla="*/ 0 w 260131"/>
              <a:gd name="connsiteY1" fmla="*/ 94593 h 173420"/>
              <a:gd name="connsiteX2" fmla="*/ 70945 w 260131"/>
              <a:gd name="connsiteY2" fmla="*/ 15765 h 173420"/>
              <a:gd name="connsiteX3" fmla="*/ 149773 w 260131"/>
              <a:gd name="connsiteY3" fmla="*/ 0 h 173420"/>
              <a:gd name="connsiteX4" fmla="*/ 252249 w 260131"/>
              <a:gd name="connsiteY4" fmla="*/ 15765 h 173420"/>
              <a:gd name="connsiteX5" fmla="*/ 260131 w 260131"/>
              <a:gd name="connsiteY5" fmla="*/ 94593 h 173420"/>
              <a:gd name="connsiteX6" fmla="*/ 197069 w 260131"/>
              <a:gd name="connsiteY6" fmla="*/ 134006 h 173420"/>
              <a:gd name="connsiteX7" fmla="*/ 141890 w 260131"/>
              <a:gd name="connsiteY7" fmla="*/ 165537 h 173420"/>
              <a:gd name="connsiteX8" fmla="*/ 86711 w 260131"/>
              <a:gd name="connsiteY8" fmla="*/ 173420 h 173420"/>
              <a:gd name="connsiteX9" fmla="*/ 15766 w 260131"/>
              <a:gd name="connsiteY9" fmla="*/ 157655 h 17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131" h="173420">
                <a:moveTo>
                  <a:pt x="15766" y="157655"/>
                </a:moveTo>
                <a:lnTo>
                  <a:pt x="0" y="94593"/>
                </a:lnTo>
                <a:lnTo>
                  <a:pt x="70945" y="15765"/>
                </a:lnTo>
                <a:lnTo>
                  <a:pt x="149773" y="0"/>
                </a:lnTo>
                <a:lnTo>
                  <a:pt x="252249" y="15765"/>
                </a:lnTo>
                <a:lnTo>
                  <a:pt x="260131" y="94593"/>
                </a:lnTo>
                <a:lnTo>
                  <a:pt x="197069" y="134006"/>
                </a:lnTo>
                <a:lnTo>
                  <a:pt x="141890" y="165537"/>
                </a:lnTo>
                <a:lnTo>
                  <a:pt x="86711" y="173420"/>
                </a:lnTo>
                <a:lnTo>
                  <a:pt x="15766" y="157655"/>
                </a:lnTo>
                <a:close/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61913" y="1204838"/>
            <a:ext cx="10444899" cy="246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172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Change in 8-hour Ozone </a:t>
            </a:r>
            <a:r>
              <a:rPr lang="en-US" b="1" dirty="0">
                <a:solidFill>
                  <a:schemeClr val="bg1"/>
                </a:solidFill>
              </a:rPr>
              <a:t>Design Values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 smtClean="0">
                <a:solidFill>
                  <a:schemeClr val="bg1"/>
                </a:solidFill>
              </a:rPr>
              <a:t>(</a:t>
            </a:r>
            <a:r>
              <a:rPr lang="en-US" sz="2000" b="1" dirty="0">
                <a:solidFill>
                  <a:schemeClr val="bg1"/>
                </a:solidFill>
              </a:rPr>
              <a:t>excluding </a:t>
            </a:r>
            <a:r>
              <a:rPr lang="en-US" sz="2000" b="1" dirty="0" smtClean="0">
                <a:solidFill>
                  <a:schemeClr val="bg1"/>
                </a:solidFill>
              </a:rPr>
              <a:t>approved/requested </a:t>
            </a:r>
            <a:r>
              <a:rPr lang="en-US" sz="2000" b="1" dirty="0">
                <a:solidFill>
                  <a:schemeClr val="bg1"/>
                </a:solidFill>
              </a:rPr>
              <a:t>exceptional events)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489635" y="2109136"/>
            <a:ext cx="11208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DV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 t="10596" r="-429" b="109"/>
          <a:stretch/>
        </p:blipFill>
        <p:spPr bwMode="auto">
          <a:xfrm>
            <a:off x="5724029" y="1433622"/>
            <a:ext cx="4937760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 rot="2166593">
            <a:off x="10127157" y="2550298"/>
            <a:ext cx="186758" cy="27012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8333295" y="4467225"/>
            <a:ext cx="972630" cy="923925"/>
          </a:xfrm>
          <a:custGeom>
            <a:avLst/>
            <a:gdLst>
              <a:gd name="connsiteX0" fmla="*/ 75415 w 886120"/>
              <a:gd name="connsiteY0" fmla="*/ 829558 h 829558"/>
              <a:gd name="connsiteX1" fmla="*/ 263951 w 886120"/>
              <a:gd name="connsiteY1" fmla="*/ 707010 h 829558"/>
              <a:gd name="connsiteX2" fmla="*/ 377073 w 886120"/>
              <a:gd name="connsiteY2" fmla="*/ 584461 h 829558"/>
              <a:gd name="connsiteX3" fmla="*/ 509048 w 886120"/>
              <a:gd name="connsiteY3" fmla="*/ 518474 h 829558"/>
              <a:gd name="connsiteX4" fmla="*/ 584462 w 886120"/>
              <a:gd name="connsiteY4" fmla="*/ 471340 h 829558"/>
              <a:gd name="connsiteX5" fmla="*/ 782425 w 886120"/>
              <a:gd name="connsiteY5" fmla="*/ 358218 h 829558"/>
              <a:gd name="connsiteX6" fmla="*/ 876693 w 886120"/>
              <a:gd name="connsiteY6" fmla="*/ 226243 h 829558"/>
              <a:gd name="connsiteX7" fmla="*/ 886120 w 886120"/>
              <a:gd name="connsiteY7" fmla="*/ 141402 h 829558"/>
              <a:gd name="connsiteX8" fmla="*/ 838986 w 886120"/>
              <a:gd name="connsiteY8" fmla="*/ 56560 h 829558"/>
              <a:gd name="connsiteX9" fmla="*/ 631596 w 886120"/>
              <a:gd name="connsiteY9" fmla="*/ 0 h 829558"/>
              <a:gd name="connsiteX10" fmla="*/ 414780 w 886120"/>
              <a:gd name="connsiteY10" fmla="*/ 56560 h 829558"/>
              <a:gd name="connsiteX11" fmla="*/ 207390 w 886120"/>
              <a:gd name="connsiteY11" fmla="*/ 160255 h 829558"/>
              <a:gd name="connsiteX12" fmla="*/ 150829 w 886120"/>
              <a:gd name="connsiteY12" fmla="*/ 235670 h 829558"/>
              <a:gd name="connsiteX13" fmla="*/ 131976 w 886120"/>
              <a:gd name="connsiteY13" fmla="*/ 329938 h 829558"/>
              <a:gd name="connsiteX14" fmla="*/ 131976 w 886120"/>
              <a:gd name="connsiteY14" fmla="*/ 546754 h 829558"/>
              <a:gd name="connsiteX15" fmla="*/ 103695 w 886120"/>
              <a:gd name="connsiteY15" fmla="*/ 631595 h 829558"/>
              <a:gd name="connsiteX16" fmla="*/ 103695 w 886120"/>
              <a:gd name="connsiteY16" fmla="*/ 631595 h 829558"/>
              <a:gd name="connsiteX17" fmla="*/ 0 w 886120"/>
              <a:gd name="connsiteY17" fmla="*/ 735290 h 829558"/>
              <a:gd name="connsiteX18" fmla="*/ 0 w 886120"/>
              <a:gd name="connsiteY18" fmla="*/ 820132 h 829558"/>
              <a:gd name="connsiteX19" fmla="*/ 75415 w 886120"/>
              <a:gd name="connsiteY19" fmla="*/ 829558 h 82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86120" h="829558">
                <a:moveTo>
                  <a:pt x="75415" y="829558"/>
                </a:moveTo>
                <a:lnTo>
                  <a:pt x="263951" y="707010"/>
                </a:lnTo>
                <a:lnTo>
                  <a:pt x="377073" y="584461"/>
                </a:lnTo>
                <a:lnTo>
                  <a:pt x="509048" y="518474"/>
                </a:lnTo>
                <a:lnTo>
                  <a:pt x="584462" y="471340"/>
                </a:lnTo>
                <a:lnTo>
                  <a:pt x="782425" y="358218"/>
                </a:lnTo>
                <a:lnTo>
                  <a:pt x="876693" y="226243"/>
                </a:lnTo>
                <a:lnTo>
                  <a:pt x="886120" y="141402"/>
                </a:lnTo>
                <a:lnTo>
                  <a:pt x="838986" y="56560"/>
                </a:lnTo>
                <a:lnTo>
                  <a:pt x="631596" y="0"/>
                </a:lnTo>
                <a:lnTo>
                  <a:pt x="414780" y="56560"/>
                </a:lnTo>
                <a:lnTo>
                  <a:pt x="207390" y="160255"/>
                </a:lnTo>
                <a:lnTo>
                  <a:pt x="150829" y="235670"/>
                </a:lnTo>
                <a:cubicBezTo>
                  <a:pt x="131294" y="323579"/>
                  <a:pt x="131976" y="291541"/>
                  <a:pt x="131976" y="329938"/>
                </a:cubicBezTo>
                <a:lnTo>
                  <a:pt x="131976" y="546754"/>
                </a:lnTo>
                <a:cubicBezTo>
                  <a:pt x="112440" y="634663"/>
                  <a:pt x="142092" y="631595"/>
                  <a:pt x="103695" y="631595"/>
                </a:cubicBezTo>
                <a:lnTo>
                  <a:pt x="103695" y="631595"/>
                </a:lnTo>
                <a:lnTo>
                  <a:pt x="0" y="735290"/>
                </a:lnTo>
                <a:lnTo>
                  <a:pt x="0" y="820132"/>
                </a:lnTo>
                <a:lnTo>
                  <a:pt x="75415" y="82955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8672659" y="4694549"/>
            <a:ext cx="395926" cy="273377"/>
          </a:xfrm>
          <a:custGeom>
            <a:avLst/>
            <a:gdLst>
              <a:gd name="connsiteX0" fmla="*/ 131976 w 395926"/>
              <a:gd name="connsiteY0" fmla="*/ 273377 h 273377"/>
              <a:gd name="connsiteX1" fmla="*/ 311085 w 395926"/>
              <a:gd name="connsiteY1" fmla="*/ 207389 h 273377"/>
              <a:gd name="connsiteX2" fmla="*/ 386499 w 395926"/>
              <a:gd name="connsiteY2" fmla="*/ 113121 h 273377"/>
              <a:gd name="connsiteX3" fmla="*/ 395926 w 395926"/>
              <a:gd name="connsiteY3" fmla="*/ 9426 h 273377"/>
              <a:gd name="connsiteX4" fmla="*/ 320512 w 395926"/>
              <a:gd name="connsiteY4" fmla="*/ 0 h 273377"/>
              <a:gd name="connsiteX5" fmla="*/ 245097 w 395926"/>
              <a:gd name="connsiteY5" fmla="*/ 18853 h 273377"/>
              <a:gd name="connsiteX6" fmla="*/ 169683 w 395926"/>
              <a:gd name="connsiteY6" fmla="*/ 75414 h 273377"/>
              <a:gd name="connsiteX7" fmla="*/ 75415 w 395926"/>
              <a:gd name="connsiteY7" fmla="*/ 103694 h 273377"/>
              <a:gd name="connsiteX8" fmla="*/ 0 w 395926"/>
              <a:gd name="connsiteY8" fmla="*/ 160255 h 273377"/>
              <a:gd name="connsiteX9" fmla="*/ 0 w 395926"/>
              <a:gd name="connsiteY9" fmla="*/ 160255 h 273377"/>
              <a:gd name="connsiteX10" fmla="*/ 9427 w 395926"/>
              <a:gd name="connsiteY10" fmla="*/ 273377 h 273377"/>
              <a:gd name="connsiteX11" fmla="*/ 131976 w 395926"/>
              <a:gd name="connsiteY11" fmla="*/ 273377 h 27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5926" h="273377">
                <a:moveTo>
                  <a:pt x="131976" y="273377"/>
                </a:moveTo>
                <a:lnTo>
                  <a:pt x="311085" y="207389"/>
                </a:lnTo>
                <a:lnTo>
                  <a:pt x="386499" y="113121"/>
                </a:lnTo>
                <a:lnTo>
                  <a:pt x="395926" y="9426"/>
                </a:lnTo>
                <a:lnTo>
                  <a:pt x="320512" y="0"/>
                </a:lnTo>
                <a:lnTo>
                  <a:pt x="245097" y="18853"/>
                </a:lnTo>
                <a:lnTo>
                  <a:pt x="169683" y="75414"/>
                </a:lnTo>
                <a:lnTo>
                  <a:pt x="75415" y="103694"/>
                </a:lnTo>
                <a:lnTo>
                  <a:pt x="0" y="160255"/>
                </a:lnTo>
                <a:lnTo>
                  <a:pt x="0" y="160255"/>
                </a:lnTo>
                <a:lnTo>
                  <a:pt x="9427" y="273377"/>
                </a:lnTo>
                <a:lnTo>
                  <a:pt x="131976" y="273377"/>
                </a:lnTo>
                <a:close/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8069344" y="5486400"/>
            <a:ext cx="263951" cy="282804"/>
          </a:xfrm>
          <a:custGeom>
            <a:avLst/>
            <a:gdLst>
              <a:gd name="connsiteX0" fmla="*/ 47134 w 263951"/>
              <a:gd name="connsiteY0" fmla="*/ 282804 h 282804"/>
              <a:gd name="connsiteX1" fmla="*/ 169683 w 263951"/>
              <a:gd name="connsiteY1" fmla="*/ 245097 h 282804"/>
              <a:gd name="connsiteX2" fmla="*/ 245097 w 263951"/>
              <a:gd name="connsiteY2" fmla="*/ 160256 h 282804"/>
              <a:gd name="connsiteX3" fmla="*/ 263951 w 263951"/>
              <a:gd name="connsiteY3" fmla="*/ 56561 h 282804"/>
              <a:gd name="connsiteX4" fmla="*/ 188536 w 263951"/>
              <a:gd name="connsiteY4" fmla="*/ 0 h 282804"/>
              <a:gd name="connsiteX5" fmla="*/ 103695 w 263951"/>
              <a:gd name="connsiteY5" fmla="*/ 0 h 282804"/>
              <a:gd name="connsiteX6" fmla="*/ 28281 w 263951"/>
              <a:gd name="connsiteY6" fmla="*/ 75414 h 282804"/>
              <a:gd name="connsiteX7" fmla="*/ 0 w 263951"/>
              <a:gd name="connsiteY7" fmla="*/ 169682 h 282804"/>
              <a:gd name="connsiteX8" fmla="*/ 47134 w 263951"/>
              <a:gd name="connsiteY8" fmla="*/ 282804 h 28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951" h="282804">
                <a:moveTo>
                  <a:pt x="47134" y="282804"/>
                </a:moveTo>
                <a:lnTo>
                  <a:pt x="169683" y="245097"/>
                </a:lnTo>
                <a:lnTo>
                  <a:pt x="245097" y="160256"/>
                </a:lnTo>
                <a:lnTo>
                  <a:pt x="263951" y="56561"/>
                </a:lnTo>
                <a:lnTo>
                  <a:pt x="188536" y="0"/>
                </a:lnTo>
                <a:lnTo>
                  <a:pt x="103695" y="0"/>
                </a:lnTo>
                <a:lnTo>
                  <a:pt x="28281" y="75414"/>
                </a:lnTo>
                <a:lnTo>
                  <a:pt x="0" y="169682"/>
                </a:lnTo>
                <a:lnTo>
                  <a:pt x="47134" y="28280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 bwMode="auto">
          <a:xfrm>
            <a:off x="6438760" y="2133366"/>
            <a:ext cx="13692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2017p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DV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7378103" y="4164123"/>
            <a:ext cx="2136618" cy="2372008"/>
          </a:xfrm>
          <a:custGeom>
            <a:avLst/>
            <a:gdLst>
              <a:gd name="connsiteX0" fmla="*/ 36214 w 2136618"/>
              <a:gd name="connsiteY0" fmla="*/ 2372008 h 2372008"/>
              <a:gd name="connsiteX1" fmla="*/ 181069 w 2136618"/>
              <a:gd name="connsiteY1" fmla="*/ 2317688 h 2372008"/>
              <a:gd name="connsiteX2" fmla="*/ 407406 w 2136618"/>
              <a:gd name="connsiteY2" fmla="*/ 2154725 h 2372008"/>
              <a:gd name="connsiteX3" fmla="*/ 633743 w 2136618"/>
              <a:gd name="connsiteY3" fmla="*/ 1937442 h 2372008"/>
              <a:gd name="connsiteX4" fmla="*/ 742384 w 2136618"/>
              <a:gd name="connsiteY4" fmla="*/ 1720159 h 2372008"/>
              <a:gd name="connsiteX5" fmla="*/ 851026 w 2136618"/>
              <a:gd name="connsiteY5" fmla="*/ 1575303 h 2372008"/>
              <a:gd name="connsiteX6" fmla="*/ 1086416 w 2136618"/>
              <a:gd name="connsiteY6" fmla="*/ 1403288 h 2372008"/>
              <a:gd name="connsiteX7" fmla="*/ 1122630 w 2136618"/>
              <a:gd name="connsiteY7" fmla="*/ 1204111 h 2372008"/>
              <a:gd name="connsiteX8" fmla="*/ 1376127 w 2136618"/>
              <a:gd name="connsiteY8" fmla="*/ 959668 h 2372008"/>
              <a:gd name="connsiteX9" fmla="*/ 1720159 w 2136618"/>
              <a:gd name="connsiteY9" fmla="*/ 760492 h 2372008"/>
              <a:gd name="connsiteX10" fmla="*/ 1937442 w 2136618"/>
              <a:gd name="connsiteY10" fmla="*/ 633743 h 2372008"/>
              <a:gd name="connsiteX11" fmla="*/ 2055137 w 2136618"/>
              <a:gd name="connsiteY11" fmla="*/ 461727 h 2372008"/>
              <a:gd name="connsiteX12" fmla="*/ 2136618 w 2136618"/>
              <a:gd name="connsiteY12" fmla="*/ 280658 h 2372008"/>
              <a:gd name="connsiteX13" fmla="*/ 2136618 w 2136618"/>
              <a:gd name="connsiteY13" fmla="*/ 181070 h 2372008"/>
              <a:gd name="connsiteX14" fmla="*/ 2127565 w 2136618"/>
              <a:gd name="connsiteY14" fmla="*/ 99589 h 2372008"/>
              <a:gd name="connsiteX15" fmla="*/ 2046083 w 2136618"/>
              <a:gd name="connsiteY15" fmla="*/ 45268 h 2372008"/>
              <a:gd name="connsiteX16" fmla="*/ 1837854 w 2136618"/>
              <a:gd name="connsiteY16" fmla="*/ 54321 h 2372008"/>
              <a:gd name="connsiteX17" fmla="*/ 1674891 w 2136618"/>
              <a:gd name="connsiteY17" fmla="*/ 9054 h 2372008"/>
              <a:gd name="connsiteX18" fmla="*/ 1511929 w 2136618"/>
              <a:gd name="connsiteY18" fmla="*/ 0 h 2372008"/>
              <a:gd name="connsiteX19" fmla="*/ 1430448 w 2136618"/>
              <a:gd name="connsiteY19" fmla="*/ 27161 h 2372008"/>
              <a:gd name="connsiteX20" fmla="*/ 1367073 w 2136618"/>
              <a:gd name="connsiteY20" fmla="*/ 63375 h 2372008"/>
              <a:gd name="connsiteX21" fmla="*/ 1167897 w 2136618"/>
              <a:gd name="connsiteY21" fmla="*/ 298765 h 2372008"/>
              <a:gd name="connsiteX22" fmla="*/ 1140737 w 2136618"/>
              <a:gd name="connsiteY22" fmla="*/ 534155 h 2372008"/>
              <a:gd name="connsiteX23" fmla="*/ 1095469 w 2136618"/>
              <a:gd name="connsiteY23" fmla="*/ 706171 h 2372008"/>
              <a:gd name="connsiteX24" fmla="*/ 1032095 w 2136618"/>
              <a:gd name="connsiteY24" fmla="*/ 733331 h 2372008"/>
              <a:gd name="connsiteX25" fmla="*/ 923454 w 2136618"/>
              <a:gd name="connsiteY25" fmla="*/ 905347 h 2372008"/>
              <a:gd name="connsiteX26" fmla="*/ 769545 w 2136618"/>
              <a:gd name="connsiteY26" fmla="*/ 1032096 h 2372008"/>
              <a:gd name="connsiteX27" fmla="*/ 597529 w 2136618"/>
              <a:gd name="connsiteY27" fmla="*/ 1059256 h 2372008"/>
              <a:gd name="connsiteX28" fmla="*/ 362139 w 2136618"/>
              <a:gd name="connsiteY28" fmla="*/ 1240325 h 2372008"/>
              <a:gd name="connsiteX29" fmla="*/ 316871 w 2136618"/>
              <a:gd name="connsiteY29" fmla="*/ 1348967 h 2372008"/>
              <a:gd name="connsiteX30" fmla="*/ 353085 w 2136618"/>
              <a:gd name="connsiteY30" fmla="*/ 1502876 h 2372008"/>
              <a:gd name="connsiteX31" fmla="*/ 226337 w 2136618"/>
              <a:gd name="connsiteY31" fmla="*/ 1584357 h 2372008"/>
              <a:gd name="connsiteX32" fmla="*/ 172016 w 2136618"/>
              <a:gd name="connsiteY32" fmla="*/ 1620571 h 2372008"/>
              <a:gd name="connsiteX33" fmla="*/ 208230 w 2136618"/>
              <a:gd name="connsiteY33" fmla="*/ 1819747 h 2372008"/>
              <a:gd name="connsiteX34" fmla="*/ 217283 w 2136618"/>
              <a:gd name="connsiteY34" fmla="*/ 1837854 h 2372008"/>
              <a:gd name="connsiteX35" fmla="*/ 162963 w 2136618"/>
              <a:gd name="connsiteY35" fmla="*/ 1901228 h 2372008"/>
              <a:gd name="connsiteX36" fmla="*/ 90535 w 2136618"/>
              <a:gd name="connsiteY36" fmla="*/ 2037030 h 2372008"/>
              <a:gd name="connsiteX37" fmla="*/ 54321 w 2136618"/>
              <a:gd name="connsiteY37" fmla="*/ 2100404 h 2372008"/>
              <a:gd name="connsiteX38" fmla="*/ 0 w 2136618"/>
              <a:gd name="connsiteY38" fmla="*/ 2181886 h 2372008"/>
              <a:gd name="connsiteX39" fmla="*/ 18107 w 2136618"/>
              <a:gd name="connsiteY39" fmla="*/ 2272420 h 2372008"/>
              <a:gd name="connsiteX40" fmla="*/ 36214 w 2136618"/>
              <a:gd name="connsiteY40" fmla="*/ 2372008 h 23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136618" h="2372008">
                <a:moveTo>
                  <a:pt x="36214" y="2372008"/>
                </a:moveTo>
                <a:lnTo>
                  <a:pt x="181069" y="2317688"/>
                </a:lnTo>
                <a:lnTo>
                  <a:pt x="407406" y="2154725"/>
                </a:lnTo>
                <a:lnTo>
                  <a:pt x="633743" y="1937442"/>
                </a:lnTo>
                <a:lnTo>
                  <a:pt x="742384" y="1720159"/>
                </a:lnTo>
                <a:lnTo>
                  <a:pt x="851026" y="1575303"/>
                </a:lnTo>
                <a:lnTo>
                  <a:pt x="1086416" y="1403288"/>
                </a:lnTo>
                <a:lnTo>
                  <a:pt x="1122630" y="1204111"/>
                </a:lnTo>
                <a:lnTo>
                  <a:pt x="1376127" y="959668"/>
                </a:lnTo>
                <a:lnTo>
                  <a:pt x="1720159" y="760492"/>
                </a:lnTo>
                <a:lnTo>
                  <a:pt x="1937442" y="633743"/>
                </a:lnTo>
                <a:lnTo>
                  <a:pt x="2055137" y="461727"/>
                </a:lnTo>
                <a:lnTo>
                  <a:pt x="2136618" y="280658"/>
                </a:lnTo>
                <a:lnTo>
                  <a:pt x="2136618" y="181070"/>
                </a:lnTo>
                <a:lnTo>
                  <a:pt x="2127565" y="99589"/>
                </a:lnTo>
                <a:lnTo>
                  <a:pt x="2046083" y="45268"/>
                </a:lnTo>
                <a:lnTo>
                  <a:pt x="1837854" y="54321"/>
                </a:lnTo>
                <a:lnTo>
                  <a:pt x="1674891" y="9054"/>
                </a:lnTo>
                <a:lnTo>
                  <a:pt x="1511929" y="0"/>
                </a:lnTo>
                <a:lnTo>
                  <a:pt x="1430448" y="27161"/>
                </a:lnTo>
                <a:lnTo>
                  <a:pt x="1367073" y="63375"/>
                </a:lnTo>
                <a:lnTo>
                  <a:pt x="1167897" y="298765"/>
                </a:lnTo>
                <a:lnTo>
                  <a:pt x="1140737" y="534155"/>
                </a:lnTo>
                <a:lnTo>
                  <a:pt x="1095469" y="706171"/>
                </a:lnTo>
                <a:lnTo>
                  <a:pt x="1032095" y="733331"/>
                </a:lnTo>
                <a:lnTo>
                  <a:pt x="923454" y="905347"/>
                </a:lnTo>
                <a:lnTo>
                  <a:pt x="769545" y="1032096"/>
                </a:lnTo>
                <a:lnTo>
                  <a:pt x="597529" y="1059256"/>
                </a:lnTo>
                <a:lnTo>
                  <a:pt x="362139" y="1240325"/>
                </a:lnTo>
                <a:lnTo>
                  <a:pt x="316871" y="1348967"/>
                </a:lnTo>
                <a:lnTo>
                  <a:pt x="353085" y="1502876"/>
                </a:lnTo>
                <a:lnTo>
                  <a:pt x="226337" y="1584357"/>
                </a:lnTo>
                <a:lnTo>
                  <a:pt x="172016" y="1620571"/>
                </a:lnTo>
                <a:lnTo>
                  <a:pt x="208230" y="1819747"/>
                </a:lnTo>
                <a:lnTo>
                  <a:pt x="217283" y="1837854"/>
                </a:lnTo>
                <a:lnTo>
                  <a:pt x="162963" y="1901228"/>
                </a:lnTo>
                <a:lnTo>
                  <a:pt x="90535" y="2037030"/>
                </a:lnTo>
                <a:lnTo>
                  <a:pt x="54321" y="2100404"/>
                </a:lnTo>
                <a:lnTo>
                  <a:pt x="0" y="2181886"/>
                </a:lnTo>
                <a:lnTo>
                  <a:pt x="18107" y="2272420"/>
                </a:lnTo>
                <a:lnTo>
                  <a:pt x="36214" y="2372008"/>
                </a:ln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536" y="3332180"/>
            <a:ext cx="2071040" cy="299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>
          <a:xfrm>
            <a:off x="7667625" y="5981700"/>
            <a:ext cx="133350" cy="152400"/>
          </a:xfrm>
          <a:custGeom>
            <a:avLst/>
            <a:gdLst>
              <a:gd name="connsiteX0" fmla="*/ 95250 w 133350"/>
              <a:gd name="connsiteY0" fmla="*/ 114300 h 152400"/>
              <a:gd name="connsiteX1" fmla="*/ 133350 w 133350"/>
              <a:gd name="connsiteY1" fmla="*/ 57150 h 152400"/>
              <a:gd name="connsiteX2" fmla="*/ 133350 w 133350"/>
              <a:gd name="connsiteY2" fmla="*/ 57150 h 152400"/>
              <a:gd name="connsiteX3" fmla="*/ 66675 w 133350"/>
              <a:gd name="connsiteY3" fmla="*/ 0 h 152400"/>
              <a:gd name="connsiteX4" fmla="*/ 0 w 133350"/>
              <a:gd name="connsiteY4" fmla="*/ 57150 h 152400"/>
              <a:gd name="connsiteX5" fmla="*/ 9525 w 133350"/>
              <a:gd name="connsiteY5" fmla="*/ 133350 h 152400"/>
              <a:gd name="connsiteX6" fmla="*/ 47625 w 133350"/>
              <a:gd name="connsiteY6" fmla="*/ 152400 h 152400"/>
              <a:gd name="connsiteX7" fmla="*/ 95250 w 133350"/>
              <a:gd name="connsiteY7" fmla="*/ 1143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350" h="152400">
                <a:moveTo>
                  <a:pt x="95250" y="114300"/>
                </a:moveTo>
                <a:lnTo>
                  <a:pt x="133350" y="57150"/>
                </a:lnTo>
                <a:lnTo>
                  <a:pt x="133350" y="57150"/>
                </a:lnTo>
                <a:lnTo>
                  <a:pt x="66675" y="0"/>
                </a:lnTo>
                <a:lnTo>
                  <a:pt x="0" y="57150"/>
                </a:lnTo>
                <a:lnTo>
                  <a:pt x="9525" y="133350"/>
                </a:lnTo>
                <a:lnTo>
                  <a:pt x="47625" y="152400"/>
                </a:lnTo>
                <a:lnTo>
                  <a:pt x="95250" y="1143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7820025" y="5781675"/>
            <a:ext cx="133350" cy="152400"/>
          </a:xfrm>
          <a:custGeom>
            <a:avLst/>
            <a:gdLst>
              <a:gd name="connsiteX0" fmla="*/ 95250 w 133350"/>
              <a:gd name="connsiteY0" fmla="*/ 114300 h 152400"/>
              <a:gd name="connsiteX1" fmla="*/ 133350 w 133350"/>
              <a:gd name="connsiteY1" fmla="*/ 57150 h 152400"/>
              <a:gd name="connsiteX2" fmla="*/ 133350 w 133350"/>
              <a:gd name="connsiteY2" fmla="*/ 57150 h 152400"/>
              <a:gd name="connsiteX3" fmla="*/ 66675 w 133350"/>
              <a:gd name="connsiteY3" fmla="*/ 0 h 152400"/>
              <a:gd name="connsiteX4" fmla="*/ 0 w 133350"/>
              <a:gd name="connsiteY4" fmla="*/ 57150 h 152400"/>
              <a:gd name="connsiteX5" fmla="*/ 9525 w 133350"/>
              <a:gd name="connsiteY5" fmla="*/ 133350 h 152400"/>
              <a:gd name="connsiteX6" fmla="*/ 47625 w 133350"/>
              <a:gd name="connsiteY6" fmla="*/ 152400 h 152400"/>
              <a:gd name="connsiteX7" fmla="*/ 95250 w 133350"/>
              <a:gd name="connsiteY7" fmla="*/ 1143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350" h="152400">
                <a:moveTo>
                  <a:pt x="95250" y="114300"/>
                </a:moveTo>
                <a:lnTo>
                  <a:pt x="133350" y="57150"/>
                </a:lnTo>
                <a:lnTo>
                  <a:pt x="133350" y="57150"/>
                </a:lnTo>
                <a:lnTo>
                  <a:pt x="66675" y="0"/>
                </a:lnTo>
                <a:lnTo>
                  <a:pt x="0" y="57150"/>
                </a:lnTo>
                <a:lnTo>
                  <a:pt x="9525" y="133350"/>
                </a:lnTo>
                <a:lnTo>
                  <a:pt x="47625" y="152400"/>
                </a:lnTo>
                <a:lnTo>
                  <a:pt x="95250" y="1143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 bwMode="auto">
          <a:xfrm>
            <a:off x="10646400" y="2656566"/>
            <a:ext cx="14171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200" b="1" i="1" dirty="0" smtClean="0"/>
              <a:t>Preliminary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200" b="1" i="1" dirty="0" smtClean="0"/>
              <a:t>2017 data through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200" b="1" i="1" dirty="0" smtClean="0"/>
              <a:t>10/31/2017</a:t>
            </a:r>
            <a:endParaRPr lang="en-US" sz="1200" b="1" i="1" dirty="0"/>
          </a:p>
        </p:txBody>
      </p:sp>
      <p:sp>
        <p:nvSpPr>
          <p:cNvPr id="3" name="Freeform 2"/>
          <p:cNvSpPr/>
          <p:nvPr/>
        </p:nvSpPr>
        <p:spPr>
          <a:xfrm>
            <a:off x="2225964" y="4294909"/>
            <a:ext cx="1893454" cy="2198255"/>
          </a:xfrm>
          <a:custGeom>
            <a:avLst/>
            <a:gdLst>
              <a:gd name="connsiteX0" fmla="*/ 184727 w 1893454"/>
              <a:gd name="connsiteY0" fmla="*/ 2198255 h 2198255"/>
              <a:gd name="connsiteX1" fmla="*/ 443345 w 1893454"/>
              <a:gd name="connsiteY1" fmla="*/ 2004291 h 2198255"/>
              <a:gd name="connsiteX2" fmla="*/ 508000 w 1893454"/>
              <a:gd name="connsiteY2" fmla="*/ 1948873 h 2198255"/>
              <a:gd name="connsiteX3" fmla="*/ 544945 w 1893454"/>
              <a:gd name="connsiteY3" fmla="*/ 1791855 h 2198255"/>
              <a:gd name="connsiteX4" fmla="*/ 554181 w 1893454"/>
              <a:gd name="connsiteY4" fmla="*/ 1671782 h 2198255"/>
              <a:gd name="connsiteX5" fmla="*/ 711200 w 1893454"/>
              <a:gd name="connsiteY5" fmla="*/ 1570182 h 2198255"/>
              <a:gd name="connsiteX6" fmla="*/ 858981 w 1893454"/>
              <a:gd name="connsiteY6" fmla="*/ 1450109 h 2198255"/>
              <a:gd name="connsiteX7" fmla="*/ 1006763 w 1893454"/>
              <a:gd name="connsiteY7" fmla="*/ 1348509 h 2198255"/>
              <a:gd name="connsiteX8" fmla="*/ 1117600 w 1893454"/>
              <a:gd name="connsiteY8" fmla="*/ 1246909 h 2198255"/>
              <a:gd name="connsiteX9" fmla="*/ 1117600 w 1893454"/>
              <a:gd name="connsiteY9" fmla="*/ 1154546 h 2198255"/>
              <a:gd name="connsiteX10" fmla="*/ 1117600 w 1893454"/>
              <a:gd name="connsiteY10" fmla="*/ 1062182 h 2198255"/>
              <a:gd name="connsiteX11" fmla="*/ 1191491 w 1893454"/>
              <a:gd name="connsiteY11" fmla="*/ 997527 h 2198255"/>
              <a:gd name="connsiteX12" fmla="*/ 1311563 w 1893454"/>
              <a:gd name="connsiteY12" fmla="*/ 932873 h 2198255"/>
              <a:gd name="connsiteX13" fmla="*/ 1505527 w 1893454"/>
              <a:gd name="connsiteY13" fmla="*/ 831273 h 2198255"/>
              <a:gd name="connsiteX14" fmla="*/ 1671781 w 1893454"/>
              <a:gd name="connsiteY14" fmla="*/ 711200 h 2198255"/>
              <a:gd name="connsiteX15" fmla="*/ 1810327 w 1893454"/>
              <a:gd name="connsiteY15" fmla="*/ 581891 h 2198255"/>
              <a:gd name="connsiteX16" fmla="*/ 1865745 w 1893454"/>
              <a:gd name="connsiteY16" fmla="*/ 471055 h 2198255"/>
              <a:gd name="connsiteX17" fmla="*/ 1893454 w 1893454"/>
              <a:gd name="connsiteY17" fmla="*/ 369455 h 2198255"/>
              <a:gd name="connsiteX18" fmla="*/ 1874981 w 1893454"/>
              <a:gd name="connsiteY18" fmla="*/ 277091 h 2198255"/>
              <a:gd name="connsiteX19" fmla="*/ 1819563 w 1893454"/>
              <a:gd name="connsiteY19" fmla="*/ 212436 h 2198255"/>
              <a:gd name="connsiteX20" fmla="*/ 1745672 w 1893454"/>
              <a:gd name="connsiteY20" fmla="*/ 129309 h 2198255"/>
              <a:gd name="connsiteX21" fmla="*/ 1690254 w 1893454"/>
              <a:gd name="connsiteY21" fmla="*/ 73891 h 2198255"/>
              <a:gd name="connsiteX22" fmla="*/ 1625600 w 1893454"/>
              <a:gd name="connsiteY22" fmla="*/ 27709 h 2198255"/>
              <a:gd name="connsiteX23" fmla="*/ 1625600 w 1893454"/>
              <a:gd name="connsiteY23" fmla="*/ 27709 h 2198255"/>
              <a:gd name="connsiteX24" fmla="*/ 1505527 w 1893454"/>
              <a:gd name="connsiteY24" fmla="*/ 0 h 2198255"/>
              <a:gd name="connsiteX25" fmla="*/ 1376218 w 1893454"/>
              <a:gd name="connsiteY25" fmla="*/ 36946 h 2198255"/>
              <a:gd name="connsiteX26" fmla="*/ 1283854 w 1893454"/>
              <a:gd name="connsiteY26" fmla="*/ 120073 h 2198255"/>
              <a:gd name="connsiteX27" fmla="*/ 1228436 w 1893454"/>
              <a:gd name="connsiteY27" fmla="*/ 157018 h 2198255"/>
              <a:gd name="connsiteX28" fmla="*/ 1182254 w 1893454"/>
              <a:gd name="connsiteY28" fmla="*/ 249382 h 2198255"/>
              <a:gd name="connsiteX29" fmla="*/ 1163781 w 1893454"/>
              <a:gd name="connsiteY29" fmla="*/ 341746 h 2198255"/>
              <a:gd name="connsiteX30" fmla="*/ 1145309 w 1893454"/>
              <a:gd name="connsiteY30" fmla="*/ 489527 h 2198255"/>
              <a:gd name="connsiteX31" fmla="*/ 1080654 w 1893454"/>
              <a:gd name="connsiteY31" fmla="*/ 544946 h 2198255"/>
              <a:gd name="connsiteX32" fmla="*/ 1016000 w 1893454"/>
              <a:gd name="connsiteY32" fmla="*/ 600364 h 2198255"/>
              <a:gd name="connsiteX33" fmla="*/ 969818 w 1893454"/>
              <a:gd name="connsiteY33" fmla="*/ 674255 h 2198255"/>
              <a:gd name="connsiteX34" fmla="*/ 914400 w 1893454"/>
              <a:gd name="connsiteY34" fmla="*/ 849746 h 2198255"/>
              <a:gd name="connsiteX35" fmla="*/ 794327 w 1893454"/>
              <a:gd name="connsiteY35" fmla="*/ 942109 h 2198255"/>
              <a:gd name="connsiteX36" fmla="*/ 692727 w 1893454"/>
              <a:gd name="connsiteY36" fmla="*/ 1034473 h 2198255"/>
              <a:gd name="connsiteX37" fmla="*/ 618836 w 1893454"/>
              <a:gd name="connsiteY37" fmla="*/ 1191491 h 2198255"/>
              <a:gd name="connsiteX38" fmla="*/ 544945 w 1893454"/>
              <a:gd name="connsiteY38" fmla="*/ 1302327 h 2198255"/>
              <a:gd name="connsiteX39" fmla="*/ 471054 w 1893454"/>
              <a:gd name="connsiteY39" fmla="*/ 1403927 h 2198255"/>
              <a:gd name="connsiteX40" fmla="*/ 415636 w 1893454"/>
              <a:gd name="connsiteY40" fmla="*/ 1496291 h 2198255"/>
              <a:gd name="connsiteX41" fmla="*/ 341745 w 1893454"/>
              <a:gd name="connsiteY41" fmla="*/ 1560946 h 2198255"/>
              <a:gd name="connsiteX42" fmla="*/ 304800 w 1893454"/>
              <a:gd name="connsiteY42" fmla="*/ 1588655 h 2198255"/>
              <a:gd name="connsiteX43" fmla="*/ 221672 w 1893454"/>
              <a:gd name="connsiteY43" fmla="*/ 1644073 h 2198255"/>
              <a:gd name="connsiteX44" fmla="*/ 110836 w 1893454"/>
              <a:gd name="connsiteY44" fmla="*/ 1708727 h 2198255"/>
              <a:gd name="connsiteX45" fmla="*/ 73891 w 1893454"/>
              <a:gd name="connsiteY45" fmla="*/ 1801091 h 2198255"/>
              <a:gd name="connsiteX46" fmla="*/ 36945 w 1893454"/>
              <a:gd name="connsiteY46" fmla="*/ 1893455 h 2198255"/>
              <a:gd name="connsiteX47" fmla="*/ 0 w 1893454"/>
              <a:gd name="connsiteY47" fmla="*/ 2022764 h 2198255"/>
              <a:gd name="connsiteX48" fmla="*/ 0 w 1893454"/>
              <a:gd name="connsiteY48" fmla="*/ 2096655 h 2198255"/>
              <a:gd name="connsiteX49" fmla="*/ 9236 w 1893454"/>
              <a:gd name="connsiteY49" fmla="*/ 2152073 h 2198255"/>
              <a:gd name="connsiteX50" fmla="*/ 9236 w 1893454"/>
              <a:gd name="connsiteY50" fmla="*/ 2152073 h 2198255"/>
              <a:gd name="connsiteX51" fmla="*/ 184727 w 1893454"/>
              <a:gd name="connsiteY51" fmla="*/ 2198255 h 219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93454" h="2198255">
                <a:moveTo>
                  <a:pt x="184727" y="2198255"/>
                </a:moveTo>
                <a:lnTo>
                  <a:pt x="443345" y="2004291"/>
                </a:lnTo>
                <a:lnTo>
                  <a:pt x="508000" y="1948873"/>
                </a:lnTo>
                <a:lnTo>
                  <a:pt x="544945" y="1791855"/>
                </a:lnTo>
                <a:lnTo>
                  <a:pt x="554181" y="1671782"/>
                </a:lnTo>
                <a:lnTo>
                  <a:pt x="711200" y="1570182"/>
                </a:lnTo>
                <a:lnTo>
                  <a:pt x="858981" y="1450109"/>
                </a:lnTo>
                <a:lnTo>
                  <a:pt x="1006763" y="1348509"/>
                </a:lnTo>
                <a:lnTo>
                  <a:pt x="1117600" y="1246909"/>
                </a:lnTo>
                <a:lnTo>
                  <a:pt x="1117600" y="1154546"/>
                </a:lnTo>
                <a:lnTo>
                  <a:pt x="1117600" y="1062182"/>
                </a:lnTo>
                <a:lnTo>
                  <a:pt x="1191491" y="997527"/>
                </a:lnTo>
                <a:lnTo>
                  <a:pt x="1311563" y="932873"/>
                </a:lnTo>
                <a:lnTo>
                  <a:pt x="1505527" y="831273"/>
                </a:lnTo>
                <a:lnTo>
                  <a:pt x="1671781" y="711200"/>
                </a:lnTo>
                <a:lnTo>
                  <a:pt x="1810327" y="581891"/>
                </a:lnTo>
                <a:lnTo>
                  <a:pt x="1865745" y="471055"/>
                </a:lnTo>
                <a:lnTo>
                  <a:pt x="1893454" y="369455"/>
                </a:lnTo>
                <a:lnTo>
                  <a:pt x="1874981" y="277091"/>
                </a:lnTo>
                <a:lnTo>
                  <a:pt x="1819563" y="212436"/>
                </a:lnTo>
                <a:lnTo>
                  <a:pt x="1745672" y="129309"/>
                </a:lnTo>
                <a:lnTo>
                  <a:pt x="1690254" y="73891"/>
                </a:lnTo>
                <a:lnTo>
                  <a:pt x="1625600" y="27709"/>
                </a:lnTo>
                <a:lnTo>
                  <a:pt x="1625600" y="27709"/>
                </a:lnTo>
                <a:lnTo>
                  <a:pt x="1505527" y="0"/>
                </a:lnTo>
                <a:lnTo>
                  <a:pt x="1376218" y="36946"/>
                </a:lnTo>
                <a:lnTo>
                  <a:pt x="1283854" y="120073"/>
                </a:lnTo>
                <a:lnTo>
                  <a:pt x="1228436" y="157018"/>
                </a:lnTo>
                <a:lnTo>
                  <a:pt x="1182254" y="249382"/>
                </a:lnTo>
                <a:lnTo>
                  <a:pt x="1163781" y="341746"/>
                </a:lnTo>
                <a:lnTo>
                  <a:pt x="1145309" y="489527"/>
                </a:lnTo>
                <a:lnTo>
                  <a:pt x="1080654" y="544946"/>
                </a:lnTo>
                <a:lnTo>
                  <a:pt x="1016000" y="600364"/>
                </a:lnTo>
                <a:lnTo>
                  <a:pt x="969818" y="674255"/>
                </a:lnTo>
                <a:lnTo>
                  <a:pt x="914400" y="849746"/>
                </a:lnTo>
                <a:lnTo>
                  <a:pt x="794327" y="942109"/>
                </a:lnTo>
                <a:lnTo>
                  <a:pt x="692727" y="1034473"/>
                </a:lnTo>
                <a:lnTo>
                  <a:pt x="618836" y="1191491"/>
                </a:lnTo>
                <a:lnTo>
                  <a:pt x="544945" y="1302327"/>
                </a:lnTo>
                <a:lnTo>
                  <a:pt x="471054" y="1403927"/>
                </a:lnTo>
                <a:lnTo>
                  <a:pt x="415636" y="1496291"/>
                </a:lnTo>
                <a:lnTo>
                  <a:pt x="341745" y="1560946"/>
                </a:lnTo>
                <a:lnTo>
                  <a:pt x="304800" y="1588655"/>
                </a:lnTo>
                <a:lnTo>
                  <a:pt x="221672" y="1644073"/>
                </a:lnTo>
                <a:lnTo>
                  <a:pt x="110836" y="1708727"/>
                </a:lnTo>
                <a:lnTo>
                  <a:pt x="73891" y="1801091"/>
                </a:lnTo>
                <a:lnTo>
                  <a:pt x="36945" y="1893455"/>
                </a:lnTo>
                <a:lnTo>
                  <a:pt x="0" y="2022764"/>
                </a:lnTo>
                <a:lnTo>
                  <a:pt x="0" y="2096655"/>
                </a:lnTo>
                <a:lnTo>
                  <a:pt x="9236" y="2152073"/>
                </a:lnTo>
                <a:lnTo>
                  <a:pt x="9236" y="2152073"/>
                </a:lnTo>
                <a:lnTo>
                  <a:pt x="184727" y="2198255"/>
                </a:ln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2" grpId="0" animBg="1"/>
      <p:bldP spid="24" grpId="0" animBg="1"/>
      <p:bldP spid="25" grpId="0" animBg="1"/>
      <p:bldP spid="26" grpId="0" animBg="1"/>
      <p:bldP spid="2" grpId="0" animBg="1"/>
      <p:bldP spid="6" grpId="0" animBg="1"/>
      <p:bldP spid="29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 smtClean="0"/>
              <a:t>2014-16 8-hour </a:t>
            </a:r>
            <a:r>
              <a:rPr lang="en-US" dirty="0"/>
              <a:t>Ozone Design Values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en-US" sz="2000" dirty="0"/>
              <a:t>excluding potential exceptional events)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r="1850"/>
          <a:stretch/>
        </p:blipFill>
        <p:spPr>
          <a:xfrm>
            <a:off x="2" y="1865376"/>
            <a:ext cx="6027085" cy="49926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3694175" y="1865376"/>
            <a:ext cx="12105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smtClean="0">
                <a:solidFill>
                  <a:prstClr val="black"/>
                </a:solidFill>
              </a:rPr>
              <a:t>2016</a:t>
            </a:r>
          </a:p>
          <a:p>
            <a:pPr algn="ctr">
              <a:spcBef>
                <a:spcPct val="0"/>
              </a:spcBef>
            </a:pPr>
            <a:r>
              <a:rPr lang="en-US" sz="2000" b="1" dirty="0" smtClean="0">
                <a:solidFill>
                  <a:prstClr val="black"/>
                </a:solidFill>
              </a:rPr>
              <a:t>DV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34064" y="5702808"/>
            <a:ext cx="292514" cy="292608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40708" y="5203608"/>
            <a:ext cx="447359" cy="338314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-57614" y="5334000"/>
            <a:ext cx="292514" cy="292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389334" y="4032501"/>
            <a:ext cx="292514" cy="292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80027" y="3297552"/>
            <a:ext cx="292514" cy="292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646593" y="3992877"/>
            <a:ext cx="292514" cy="292608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2409251"/>
            <a:ext cx="546755" cy="2875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" y="1838001"/>
            <a:ext cx="1386793" cy="200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Oval 29"/>
          <p:cNvSpPr/>
          <p:nvPr/>
        </p:nvSpPr>
        <p:spPr>
          <a:xfrm>
            <a:off x="4716409" y="3693143"/>
            <a:ext cx="292514" cy="292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28748" y="3332205"/>
            <a:ext cx="292514" cy="292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 rot="19954763">
            <a:off x="5162014" y="2924859"/>
            <a:ext cx="637866" cy="3969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524000" cy="365125"/>
          </a:xfrm>
        </p:spPr>
        <p:txBody>
          <a:bodyPr/>
          <a:lstStyle/>
          <a:p>
            <a:pPr>
              <a:defRPr/>
            </a:pPr>
            <a:fld id="{6FE0C8B7-CF43-4D17-8FE2-F148174C53BA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3" name="Oval 52"/>
          <p:cNvSpPr/>
          <p:nvPr/>
        </p:nvSpPr>
        <p:spPr>
          <a:xfrm rot="19502779">
            <a:off x="1890897" y="5804379"/>
            <a:ext cx="253496" cy="4544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980363" y="3332263"/>
            <a:ext cx="292514" cy="292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766007" y="3419375"/>
            <a:ext cx="292514" cy="292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52" y="1838001"/>
            <a:ext cx="6187994" cy="497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Oval 58"/>
          <p:cNvSpPr/>
          <p:nvPr/>
        </p:nvSpPr>
        <p:spPr>
          <a:xfrm>
            <a:off x="5974083" y="5321808"/>
            <a:ext cx="292514" cy="292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 rot="19502779">
            <a:off x="7930482" y="5782997"/>
            <a:ext cx="253496" cy="4544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7481062" y="5186674"/>
            <a:ext cx="443738" cy="338314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8693603" y="5711679"/>
            <a:ext cx="292514" cy="292608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8733112" y="3977637"/>
            <a:ext cx="292514" cy="292608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9056561" y="3341897"/>
            <a:ext cx="292514" cy="292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9361067" y="3295436"/>
            <a:ext cx="295439" cy="292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9456334" y="4032501"/>
            <a:ext cx="292514" cy="292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10808783" y="3713985"/>
            <a:ext cx="292514" cy="292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10847848" y="3436339"/>
            <a:ext cx="292514" cy="292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11085188" y="3433839"/>
            <a:ext cx="292514" cy="292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 rot="19954763">
            <a:off x="11294079" y="2908609"/>
            <a:ext cx="637866" cy="4035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11872541" y="2255597"/>
            <a:ext cx="292514" cy="292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 bwMode="auto">
          <a:xfrm>
            <a:off x="9650597" y="1932198"/>
            <a:ext cx="14927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smtClean="0">
                <a:solidFill>
                  <a:prstClr val="black"/>
                </a:solidFill>
              </a:rPr>
              <a:t>2017p</a:t>
            </a:r>
          </a:p>
          <a:p>
            <a:pPr algn="ctr">
              <a:spcBef>
                <a:spcPct val="0"/>
              </a:spcBef>
            </a:pPr>
            <a:r>
              <a:rPr lang="en-US" sz="2000" b="1" dirty="0" smtClean="0">
                <a:solidFill>
                  <a:prstClr val="black"/>
                </a:solidFill>
              </a:rPr>
              <a:t>DV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73" name="TextBox 72"/>
          <p:cNvSpPr txBox="1"/>
          <p:nvPr/>
        </p:nvSpPr>
        <p:spPr bwMode="auto">
          <a:xfrm>
            <a:off x="10641763" y="5311090"/>
            <a:ext cx="1471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0" i="1" dirty="0" smtClean="0">
                <a:solidFill>
                  <a:prstClr val="black"/>
                </a:solidFill>
              </a:rPr>
              <a:t>2017 data through </a:t>
            </a:r>
          </a:p>
          <a:p>
            <a:pPr algn="ctr">
              <a:spcBef>
                <a:spcPct val="0"/>
              </a:spcBef>
            </a:pPr>
            <a:r>
              <a:rPr lang="en-US" sz="1200" i="1" dirty="0" smtClean="0">
                <a:solidFill>
                  <a:prstClr val="black"/>
                </a:solidFill>
              </a:rPr>
              <a:t>10/31/2017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23031" y="2442538"/>
            <a:ext cx="546755" cy="2875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743156" y="2262947"/>
            <a:ext cx="292514" cy="292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0" y="0"/>
            <a:ext cx="12192000" cy="1451728"/>
          </a:xfrm>
          <a:prstGeom prst="rect">
            <a:avLst/>
          </a:prstGeom>
          <a:solidFill>
            <a:srgbClr val="D4E1EE">
              <a:lumMod val="90000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A7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8-hour Ozone Design Values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A7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(excluding approved/requested exceptional events)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A7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578280" y="3739893"/>
            <a:ext cx="292514" cy="292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9659946" y="3751615"/>
            <a:ext cx="292514" cy="292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13448" y="4952911"/>
            <a:ext cx="292514" cy="292608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806203" y="4952911"/>
            <a:ext cx="292514" cy="292608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32" grpId="0" animBg="1"/>
      <p:bldP spid="34" grpId="0" animBg="1"/>
      <p:bldP spid="53" grpId="0" animBg="1"/>
      <p:bldP spid="54" grpId="0" animBg="1"/>
      <p:bldP spid="43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5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">
              <a:srgbClr val="93BDD4">
                <a:alpha val="62000"/>
                <a:lumMod val="100000"/>
              </a:srgbClr>
            </a:gs>
            <a:gs pos="1000">
              <a:schemeClr val="tx2">
                <a:lumMod val="20000"/>
                <a:lumOff val="80000"/>
              </a:schemeClr>
            </a:gs>
            <a:gs pos="33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 descr="Basic Chevron Proces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446948"/>
              </p:ext>
            </p:extLst>
          </p:nvPr>
        </p:nvGraphicFramePr>
        <p:xfrm>
          <a:off x="593558" y="3553326"/>
          <a:ext cx="10659979" cy="215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5710990"/>
            <a:ext cx="990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In </a:t>
            </a:r>
            <a:r>
              <a:rPr lang="en-US" i="1" dirty="0" smtClean="0"/>
              <a:t>North Carolina v EPA (531 F.3d 896)</a:t>
            </a:r>
            <a:r>
              <a:rPr lang="en-US" dirty="0" smtClean="0"/>
              <a:t>, the DC Circuit held that EPA should “harmonize” the “deadline for upwind contributors to eliminate their significant contribution with the attainment deadlines for downwind areas.”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6463" y="62789"/>
            <a:ext cx="10980821" cy="3610852"/>
            <a:chOff x="176463" y="303421"/>
            <a:chExt cx="10980821" cy="3610852"/>
          </a:xfrm>
        </p:grpSpPr>
        <p:graphicFrame>
          <p:nvGraphicFramePr>
            <p:cNvPr id="5" name="Content Placeholder 5" descr="Basic Chevron Process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70309492"/>
                </p:ext>
              </p:extLst>
            </p:nvPr>
          </p:nvGraphicFramePr>
          <p:xfrm>
            <a:off x="593558" y="303421"/>
            <a:ext cx="10563726" cy="36108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176463" y="805297"/>
              <a:ext cx="95161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Attainment Date Timeline </a:t>
              </a:r>
              <a:r>
                <a:rPr lang="en-US" sz="2400" b="1" dirty="0">
                  <a:solidFill>
                    <a:srgbClr val="FFFF00"/>
                  </a:solidFill>
                </a:rPr>
                <a:t>(</a:t>
              </a:r>
              <a:r>
                <a:rPr lang="en-US" sz="2400" b="1" dirty="0" smtClean="0">
                  <a:solidFill>
                    <a:srgbClr val="FFFF00"/>
                  </a:solidFill>
                </a:rPr>
                <a:t>2008 Ozone NAAQS)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6463" y="3091661"/>
            <a:ext cx="1047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Good Neighbor Transport SIP Timeline (2008 Ozone NAAQS)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713678"/>
          </a:xfrm>
        </p:spPr>
        <p:txBody>
          <a:bodyPr/>
          <a:lstStyle/>
          <a:p>
            <a:r>
              <a:rPr lang="en-US" b="1" dirty="0" smtClean="0"/>
              <a:t>EPA Transport Modeling for 2017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3490" y="713678"/>
            <a:ext cx="8028288" cy="614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8243" y="-540167"/>
            <a:ext cx="8223757" cy="6584129"/>
          </a:xfrm>
          <a:prstGeom prst="rect">
            <a:avLst/>
          </a:prstGeom>
        </p:spPr>
      </p:pic>
      <p:pic>
        <p:nvPicPr>
          <p:cNvPr id="2052" name="Picture 4" descr="Map of the eastern U.S. showing how emissions from upwind states affect downwind st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182"/>
            <a:ext cx="6386061" cy="52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076772" cy="74518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CSAPR Update Rule: </a:t>
            </a:r>
            <a:r>
              <a:rPr lang="en-US" sz="4000" b="1" dirty="0" smtClean="0"/>
              <a:t>State Linkages &amp; Covered Sources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82600" y="806738"/>
            <a:ext cx="9093252" cy="569386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CSAPR Update applies to EGUs in 22 states; implemented in summer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EPA estimated rule would reduce 2017 EGU NOx by 20% (80,000 tons) from 2015 ozone season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EPA acknowledged that the rule is only a    “partial remedy” to address state transport obligations for 2008 ozone NAAQS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EPA modeling projected &lt; 0.5ppb benefit to CT</a:t>
            </a:r>
          </a:p>
          <a:p>
            <a:pPr marL="914400" lvl="1" indent="-457200">
              <a:buFontTx/>
              <a:buChar char="-"/>
            </a:pPr>
            <a:r>
              <a:rPr lang="en-US" sz="2800" b="1" dirty="0" smtClean="0">
                <a:solidFill>
                  <a:schemeClr val="bg1"/>
                </a:solidFill>
              </a:rPr>
              <a:t>Even though CT causes only 5% of Westport’s ozone</a:t>
            </a:r>
          </a:p>
          <a:p>
            <a:pPr marL="914400" lvl="1" indent="-457200">
              <a:buFontTx/>
              <a:buChar char="-"/>
            </a:pPr>
            <a:r>
              <a:rPr lang="en-US" sz="2800" b="1" dirty="0" smtClean="0">
                <a:solidFill>
                  <a:schemeClr val="bg1"/>
                </a:solidFill>
              </a:rPr>
              <a:t>Evidence that a “full remedy” is needed for CT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4829"/>
          </a:xfrm>
        </p:spPr>
        <p:txBody>
          <a:bodyPr/>
          <a:lstStyle/>
          <a:p>
            <a:r>
              <a:rPr lang="en-US" sz="4000" b="1" dirty="0"/>
              <a:t>CSAPR </a:t>
            </a:r>
            <a:r>
              <a:rPr lang="en-US" sz="4000" b="1" dirty="0" smtClean="0"/>
              <a:t>Update 2017 Prelim Results:  </a:t>
            </a:r>
            <a:r>
              <a:rPr lang="en-US" sz="3200" b="1" dirty="0" smtClean="0"/>
              <a:t>Good News &amp; Bad News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560" y="708331"/>
            <a:ext cx="11218127" cy="525405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16 of 22 states met 2017 budgets </a:t>
            </a:r>
            <a:r>
              <a:rPr lang="en-US" sz="2600" b="1" dirty="0" smtClean="0">
                <a:solidFill>
                  <a:schemeClr val="bg1"/>
                </a:solidFill>
              </a:rPr>
              <a:t>(other 6 within “assurance” levels)</a:t>
            </a:r>
          </a:p>
          <a:p>
            <a:pPr lvl="1"/>
            <a:r>
              <a:rPr lang="en-US" sz="2600" b="1" dirty="0" smtClean="0">
                <a:solidFill>
                  <a:schemeClr val="bg1"/>
                </a:solidFill>
              </a:rPr>
              <a:t>Regional budget: 	            304,416 tons</a:t>
            </a:r>
          </a:p>
          <a:p>
            <a:pPr lvl="1"/>
            <a:r>
              <a:rPr lang="en-US" sz="2600" b="1" dirty="0" smtClean="0">
                <a:solidFill>
                  <a:schemeClr val="bg1"/>
                </a:solidFill>
              </a:rPr>
              <a:t>Regional actual emissions:   293,704 tons</a:t>
            </a: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58 previously controlled (SCR/SNCR) coal EGU units operated at/below historic best seasonal NOx rate </a:t>
            </a:r>
            <a:r>
              <a:rPr lang="en-US" sz="2600" b="1" dirty="0" smtClean="0">
                <a:solidFill>
                  <a:schemeClr val="bg1"/>
                </a:solidFill>
              </a:rPr>
              <a:t>(per MD analysis)</a:t>
            </a:r>
          </a:p>
          <a:p>
            <a:pPr marL="457200" lvl="1" indent="0">
              <a:buNone/>
            </a:pPr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Many did not meet best past rates </a:t>
            </a:r>
            <a:r>
              <a:rPr lang="en-US" sz="2600" b="1" dirty="0" smtClean="0">
                <a:solidFill>
                  <a:schemeClr val="bg1"/>
                </a:solidFill>
              </a:rPr>
              <a:t>(per </a:t>
            </a:r>
            <a:r>
              <a:rPr lang="en-US" sz="2600" b="1" dirty="0">
                <a:solidFill>
                  <a:schemeClr val="bg1"/>
                </a:solidFill>
              </a:rPr>
              <a:t>MD analysis)</a:t>
            </a:r>
            <a:endParaRPr lang="en-US" sz="2600" b="1" dirty="0" smtClean="0">
              <a:solidFill>
                <a:schemeClr val="bg1"/>
              </a:solidFill>
            </a:endParaRPr>
          </a:p>
          <a:p>
            <a:pPr lvl="1"/>
            <a:r>
              <a:rPr lang="en-US" sz="2600" b="1" dirty="0" smtClean="0">
                <a:solidFill>
                  <a:schemeClr val="bg1"/>
                </a:solidFill>
              </a:rPr>
              <a:t>222 units seasonal rates were 1 - 2 times their best past season</a:t>
            </a:r>
          </a:p>
          <a:p>
            <a:pPr lvl="1"/>
            <a:r>
              <a:rPr lang="en-US" sz="2600" b="1" dirty="0" smtClean="0">
                <a:solidFill>
                  <a:schemeClr val="bg1"/>
                </a:solidFill>
              </a:rPr>
              <a:t>49 units performed poorly ( &gt; 2 times best past season)</a:t>
            </a:r>
          </a:p>
          <a:p>
            <a:pPr lvl="1">
              <a:buNone/>
            </a:pPr>
            <a:r>
              <a:rPr lang="en-US" sz="2600" b="1" dirty="0" smtClean="0">
                <a:solidFill>
                  <a:schemeClr val="bg1"/>
                </a:solidFill>
              </a:rPr>
              <a:t>		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 There is room for seasonal/daily improvement beyond CSAPR Update</a:t>
            </a:r>
            <a:endParaRPr lang="en-US" sz="2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sz="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0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61913" y="1204838"/>
            <a:ext cx="10444899" cy="246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172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2367" y="0"/>
            <a:ext cx="984963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200789"/>
            <a:ext cx="23863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Maryland estimates up to 340 tons/day </a:t>
            </a:r>
            <a:r>
              <a:rPr lang="en-US" sz="2400" b="1" u="sng" dirty="0" smtClean="0"/>
              <a:t>additional</a:t>
            </a:r>
            <a:r>
              <a:rPr lang="en-US" sz="2400" b="1" dirty="0" smtClean="0"/>
              <a:t> NOx reduction could be realized </a:t>
            </a:r>
            <a:r>
              <a:rPr lang="en-US" sz="2400" b="1" dirty="0"/>
              <a:t>if coal </a:t>
            </a:r>
            <a:r>
              <a:rPr lang="en-US" sz="2400" b="1" dirty="0" smtClean="0"/>
              <a:t>EGU units with previously installed SCRs   are operated optimally.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50071" y="1240077"/>
            <a:ext cx="2467628" cy="369332"/>
          </a:xfrm>
          <a:prstGeom prst="rect">
            <a:avLst/>
          </a:prstGeom>
          <a:solidFill>
            <a:srgbClr val="7EB9EE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Coal EGU units with SCR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meline 01 16x9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Timeline SmartArt Diagram Slide (white on dark gray, widescreen).potx" id="{8E3FFCCF-DB58-41C1-A82C-F3188EF7612C}" vid="{3B19B6B3-CD29-47C0-942D-5D36DA0CDD4D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Timeline SmartArt Diagram Slide (white on dark gray, widescreen).potx" id="{8E3FFCCF-DB58-41C1-A82C-F3188EF7612C}" vid="{DAD75D7D-5A40-4647-A179-DBB1DE8C230A}"/>
    </a:ext>
  </a:extLst>
</a:theme>
</file>

<file path=ppt/theme/theme3.xml><?xml version="1.0" encoding="utf-8"?>
<a:theme xmlns:a="http://schemas.openxmlformats.org/drawingml/2006/main" name="Blue theme">
  <a:themeElements>
    <a:clrScheme name="Transformation Blue Theme">
      <a:dk1>
        <a:srgbClr val="FFFFFF"/>
      </a:dk1>
      <a:lt1>
        <a:srgbClr val="002A7E"/>
      </a:lt1>
      <a:dk2>
        <a:srgbClr val="3D6B9D"/>
      </a:dk2>
      <a:lt2>
        <a:srgbClr val="D4E1EE"/>
      </a:lt2>
      <a:accent1>
        <a:srgbClr val="FEFDDB"/>
      </a:accent1>
      <a:accent2>
        <a:srgbClr val="FFFF9F"/>
      </a:accent2>
      <a:accent3>
        <a:srgbClr val="C5DDDA"/>
      </a:accent3>
      <a:accent4>
        <a:srgbClr val="6CA8A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ue theme">
  <a:themeElements>
    <a:clrScheme name="Transformation Blue Theme">
      <a:dk1>
        <a:srgbClr val="FFFFFF"/>
      </a:dk1>
      <a:lt1>
        <a:srgbClr val="002A7E"/>
      </a:lt1>
      <a:dk2>
        <a:srgbClr val="3D6B9D"/>
      </a:dk2>
      <a:lt2>
        <a:srgbClr val="D4E1EE"/>
      </a:lt2>
      <a:accent1>
        <a:srgbClr val="FEFDDB"/>
      </a:accent1>
      <a:accent2>
        <a:srgbClr val="FFFF9F"/>
      </a:accent2>
      <a:accent3>
        <a:srgbClr val="C5DDDA"/>
      </a:accent3>
      <a:accent4>
        <a:srgbClr val="6CA8A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lue theme">
  <a:themeElements>
    <a:clrScheme name="Transformation Blue Theme">
      <a:dk1>
        <a:srgbClr val="FFFFFF"/>
      </a:dk1>
      <a:lt1>
        <a:srgbClr val="002A7E"/>
      </a:lt1>
      <a:dk2>
        <a:srgbClr val="3D6B9D"/>
      </a:dk2>
      <a:lt2>
        <a:srgbClr val="D4E1EE"/>
      </a:lt2>
      <a:accent1>
        <a:srgbClr val="FEFDDB"/>
      </a:accent1>
      <a:accent2>
        <a:srgbClr val="FFFF9F"/>
      </a:accent2>
      <a:accent3>
        <a:srgbClr val="C5DDDA"/>
      </a:accent3>
      <a:accent4>
        <a:srgbClr val="6CA8A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spcBef>
            <a:spcPct val="0"/>
          </a:spcBef>
          <a:buFontTx/>
          <a:buNone/>
          <a:defRPr sz="1200"/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53A5AA-C494-4DBF-8A82-DEB22A058E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1159</Words>
  <Application>Microsoft Office PowerPoint</Application>
  <PresentationFormat>Widescreen</PresentationFormat>
  <Paragraphs>200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Berkeley-Medium</vt:lpstr>
      <vt:lpstr>Calibri</vt:lpstr>
      <vt:lpstr>Century Gothic</vt:lpstr>
      <vt:lpstr>Georgia</vt:lpstr>
      <vt:lpstr>Times New Roman</vt:lpstr>
      <vt:lpstr>Wingdings</vt:lpstr>
      <vt:lpstr>Wingdings 3</vt:lpstr>
      <vt:lpstr>Timeline 01 16x9</vt:lpstr>
      <vt:lpstr>Slice</vt:lpstr>
      <vt:lpstr>Blue theme</vt:lpstr>
      <vt:lpstr>1_Blue theme</vt:lpstr>
      <vt:lpstr>2_Blue theme</vt:lpstr>
      <vt:lpstr>1_Office Theme</vt:lpstr>
      <vt:lpstr>Ozone Transport Update </vt:lpstr>
      <vt:lpstr>Ozone Transport Topics</vt:lpstr>
      <vt:lpstr>Change in 8-hour Ozone Design Values  (excluding approved/requested exceptional events)</vt:lpstr>
      <vt:lpstr>2014-16 8-hour Ozone Design Values  (excluding potential exceptional events)</vt:lpstr>
      <vt:lpstr>PowerPoint Presentation</vt:lpstr>
      <vt:lpstr>EPA Transport Modeling for 2017</vt:lpstr>
      <vt:lpstr>CSAPR Update Rule: State Linkages &amp; Covered Sources</vt:lpstr>
      <vt:lpstr>CSAPR Update 2017 Prelim Results:  Good News &amp; Bad News</vt:lpstr>
      <vt:lpstr> </vt:lpstr>
      <vt:lpstr>PowerPoint Presentation</vt:lpstr>
      <vt:lpstr>EPA Transport Modeling for 2023</vt:lpstr>
      <vt:lpstr>PowerPoint Presentation</vt:lpstr>
      <vt:lpstr>EPA Modeling Results for 2023</vt:lpstr>
      <vt:lpstr>Next Steps for CT</vt:lpstr>
      <vt:lpstr>Web Links &amp; Contact Info</vt:lpstr>
      <vt:lpstr>Extra Slides</vt:lpstr>
      <vt:lpstr>PowerPoint Presentation</vt:lpstr>
      <vt:lpstr>PowerPoint Presentation</vt:lpstr>
      <vt:lpstr>OTC Photochemical Modeling Plan </vt:lpstr>
      <vt:lpstr>2017 – How Good is OTC CMAQ Modeling?</vt:lpstr>
      <vt:lpstr>Statistics/Model Performance</vt:lpstr>
      <vt:lpstr>November 6, 2017 Round 1 Ozone Designations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2017-12-14T12:55:46Z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TC028891889991</vt:lpwstr>
  </property>
  <property fmtid="{D5CDD505-2E9C-101B-9397-08002B2CF9AE}" pid="3" name="_AdHocReviewCycleID">
    <vt:i4>-1823481594</vt:i4>
  </property>
  <property fmtid="{D5CDD505-2E9C-101B-9397-08002B2CF9AE}" pid="4" name="_NewReviewCycle">
    <vt:lpwstr/>
  </property>
  <property fmtid="{D5CDD505-2E9C-101B-9397-08002B2CF9AE}" pid="5" name="_PreviousAdHocReviewCycleID">
    <vt:i4>-1823481594</vt:i4>
  </property>
</Properties>
</file>