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60" r:id="rId2"/>
    <p:sldId id="268" r:id="rId3"/>
    <p:sldId id="269" r:id="rId4"/>
    <p:sldId id="270" r:id="rId5"/>
    <p:sldId id="262" r:id="rId6"/>
    <p:sldId id="263" r:id="rId7"/>
    <p:sldId id="282" r:id="rId8"/>
    <p:sldId id="271" r:id="rId9"/>
    <p:sldId id="272" r:id="rId10"/>
    <p:sldId id="273" r:id="rId11"/>
    <p:sldId id="274" r:id="rId12"/>
    <p:sldId id="275" r:id="rId13"/>
    <p:sldId id="276" r:id="rId14"/>
    <p:sldId id="277" r:id="rId15"/>
    <p:sldId id="278" r:id="rId16"/>
    <p:sldId id="265" r:id="rId17"/>
    <p:sldId id="266" r:id="rId18"/>
    <p:sldId id="256" r:id="rId19"/>
    <p:sldId id="258" r:id="rId20"/>
    <p:sldId id="257" r:id="rId21"/>
    <p:sldId id="259" r:id="rId22"/>
    <p:sldId id="284" r:id="rId23"/>
    <p:sldId id="285" r:id="rId24"/>
    <p:sldId id="286" r:id="rId25"/>
    <p:sldId id="287" r:id="rId26"/>
    <p:sldId id="288" r:id="rId27"/>
    <p:sldId id="281" r:id="rId28"/>
    <p:sldId id="280" r:id="rId29"/>
    <p:sldId id="26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106" autoAdjust="0"/>
  </p:normalViewPr>
  <p:slideViewPr>
    <p:cSldViewPr>
      <p:cViewPr>
        <p:scale>
          <a:sx n="100" d="100"/>
          <a:sy n="100" d="100"/>
        </p:scale>
        <p:origin x="-2472" y="-1072"/>
      </p:cViewPr>
      <p:guideLst>
        <p:guide orient="horz" pos="2160"/>
        <p:guide pos="2880"/>
      </p:guideLst>
    </p:cSldViewPr>
  </p:slideViewPr>
  <p:notesTextViewPr>
    <p:cViewPr>
      <p:scale>
        <a:sx n="1" d="1"/>
        <a:sy n="1" d="1"/>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04C91E-4445-443A-A530-13FC81473E87}" type="doc">
      <dgm:prSet loTypeId="urn:microsoft.com/office/officeart/2009/3/layout/IncreasingArrowsProcess" loCatId="process" qsTypeId="urn:microsoft.com/office/officeart/2005/8/quickstyle/simple1" qsCatId="simple" csTypeId="urn:microsoft.com/office/officeart/2005/8/colors/colorful2" csCatId="colorful" phldr="1"/>
      <dgm:spPr/>
      <dgm:t>
        <a:bodyPr/>
        <a:lstStyle/>
        <a:p>
          <a:endParaRPr lang="en-US"/>
        </a:p>
      </dgm:t>
    </dgm:pt>
    <dgm:pt modelId="{74815851-2A16-477C-BABD-3C2CEB355C84}">
      <dgm:prSet phldrT="[Text]"/>
      <dgm:spPr/>
      <dgm:t>
        <a:bodyPr/>
        <a:lstStyle/>
        <a:p>
          <a:r>
            <a:rPr lang="en-US" dirty="0" smtClean="0"/>
            <a:t>IHE Faculty Leadership Development Academy </a:t>
          </a:r>
          <a:endParaRPr lang="en-US" dirty="0"/>
        </a:p>
      </dgm:t>
    </dgm:pt>
    <dgm:pt modelId="{B74E0901-A636-4460-82DE-B37E0D42F0C5}" type="parTrans" cxnId="{AF830AA7-030D-4B9A-A19A-22E9060BB74D}">
      <dgm:prSet/>
      <dgm:spPr/>
      <dgm:t>
        <a:bodyPr/>
        <a:lstStyle/>
        <a:p>
          <a:endParaRPr lang="en-US"/>
        </a:p>
      </dgm:t>
    </dgm:pt>
    <dgm:pt modelId="{3670BDDA-D118-4AED-95E9-D85D01B6322F}" type="sibTrans" cxnId="{AF830AA7-030D-4B9A-A19A-22E9060BB74D}">
      <dgm:prSet/>
      <dgm:spPr/>
      <dgm:t>
        <a:bodyPr/>
        <a:lstStyle/>
        <a:p>
          <a:endParaRPr lang="en-US"/>
        </a:p>
      </dgm:t>
    </dgm:pt>
    <dgm:pt modelId="{7EBBC903-ED00-436D-A06F-27AB0DFB5159}">
      <dgm:prSet phldrT="[Text]"/>
      <dgm:spPr/>
      <dgm:t>
        <a:bodyPr/>
        <a:lstStyle/>
        <a:p>
          <a:r>
            <a:rPr lang="en-US" sz="1200" b="1" dirty="0" smtClean="0"/>
            <a:t>Goal: NGSS-aligned Professional Development Experiences –Facilitator Development:</a:t>
          </a:r>
        </a:p>
      </dgm:t>
    </dgm:pt>
    <dgm:pt modelId="{ECB71E55-3EB5-4AC2-811F-649DCEB8D7FB}" type="parTrans" cxnId="{6DAA6110-2E7F-4D78-9CDF-F63B7EF057CD}">
      <dgm:prSet/>
      <dgm:spPr/>
      <dgm:t>
        <a:bodyPr/>
        <a:lstStyle/>
        <a:p>
          <a:endParaRPr lang="en-US"/>
        </a:p>
      </dgm:t>
    </dgm:pt>
    <dgm:pt modelId="{6E1A161C-CCCB-495E-9F2C-E2DD914A786D}" type="sibTrans" cxnId="{6DAA6110-2E7F-4D78-9CDF-F63B7EF057CD}">
      <dgm:prSet/>
      <dgm:spPr/>
      <dgm:t>
        <a:bodyPr/>
        <a:lstStyle/>
        <a:p>
          <a:endParaRPr lang="en-US"/>
        </a:p>
      </dgm:t>
    </dgm:pt>
    <dgm:pt modelId="{74A11A1B-B15C-4313-AFAC-1DD0D4040A9D}">
      <dgm:prSet phldrT="[Text]"/>
      <dgm:spPr/>
      <dgm:t>
        <a:bodyPr/>
        <a:lstStyle/>
        <a:p>
          <a:r>
            <a:rPr lang="en-US" dirty="0" smtClean="0"/>
            <a:t>Cooperating Teachers &amp; IHE supervisors</a:t>
          </a:r>
          <a:endParaRPr lang="en-US" dirty="0"/>
        </a:p>
      </dgm:t>
    </dgm:pt>
    <dgm:pt modelId="{44A2CDFA-F3B0-4848-95F9-9B47B2524F59}" type="parTrans" cxnId="{4CDA5743-EB06-4697-8C95-55A235DDA82F}">
      <dgm:prSet/>
      <dgm:spPr/>
      <dgm:t>
        <a:bodyPr/>
        <a:lstStyle/>
        <a:p>
          <a:endParaRPr lang="en-US"/>
        </a:p>
      </dgm:t>
    </dgm:pt>
    <dgm:pt modelId="{8F0C2178-74F2-408D-861B-738AE2CF6AA1}" type="sibTrans" cxnId="{4CDA5743-EB06-4697-8C95-55A235DDA82F}">
      <dgm:prSet/>
      <dgm:spPr/>
      <dgm:t>
        <a:bodyPr/>
        <a:lstStyle/>
        <a:p>
          <a:endParaRPr lang="en-US"/>
        </a:p>
      </dgm:t>
    </dgm:pt>
    <dgm:pt modelId="{C6AA4EE5-F899-4E83-9007-352727E73BE2}">
      <dgm:prSet phldrT="[Text]" custT="1"/>
      <dgm:spPr/>
      <dgm:t>
        <a:bodyPr/>
        <a:lstStyle/>
        <a:p>
          <a:r>
            <a:rPr lang="en-US" sz="1200" b="1" dirty="0" smtClean="0"/>
            <a:t>Goal: NGSS-aligned Professional Development Experiences –Mentor Development:</a:t>
          </a:r>
          <a:endParaRPr lang="en-US" sz="1200" b="1" dirty="0"/>
        </a:p>
      </dgm:t>
    </dgm:pt>
    <dgm:pt modelId="{400B0650-840A-4D36-9A79-A80A12EBAF68}" type="parTrans" cxnId="{40C66B3D-6114-4B2A-98D5-C042DB50C84B}">
      <dgm:prSet/>
      <dgm:spPr/>
      <dgm:t>
        <a:bodyPr/>
        <a:lstStyle/>
        <a:p>
          <a:endParaRPr lang="en-US"/>
        </a:p>
      </dgm:t>
    </dgm:pt>
    <dgm:pt modelId="{A12BCCAC-F1E3-4021-AF0C-20D6D30FE12E}" type="sibTrans" cxnId="{40C66B3D-6114-4B2A-98D5-C042DB50C84B}">
      <dgm:prSet/>
      <dgm:spPr/>
      <dgm:t>
        <a:bodyPr/>
        <a:lstStyle/>
        <a:p>
          <a:endParaRPr lang="en-US"/>
        </a:p>
      </dgm:t>
    </dgm:pt>
    <dgm:pt modelId="{5805B485-4C12-442D-AF32-9F6EFE8DD928}">
      <dgm:prSet phldrT="[Text]"/>
      <dgm:spPr/>
      <dgm:t>
        <a:bodyPr/>
        <a:lstStyle/>
        <a:p>
          <a:r>
            <a:rPr lang="en-US" dirty="0" smtClean="0"/>
            <a:t>Pre-service Teachers</a:t>
          </a:r>
          <a:endParaRPr lang="en-US" dirty="0"/>
        </a:p>
      </dgm:t>
    </dgm:pt>
    <dgm:pt modelId="{03A7E4B3-0670-4DCB-B34F-7D126D65C287}" type="parTrans" cxnId="{98B21F88-F4DA-414A-A11A-05AC2865ADB9}">
      <dgm:prSet/>
      <dgm:spPr/>
      <dgm:t>
        <a:bodyPr/>
        <a:lstStyle/>
        <a:p>
          <a:endParaRPr lang="en-US"/>
        </a:p>
      </dgm:t>
    </dgm:pt>
    <dgm:pt modelId="{9E58AD5B-4FD6-485D-B73D-478191AE29E9}" type="sibTrans" cxnId="{98B21F88-F4DA-414A-A11A-05AC2865ADB9}">
      <dgm:prSet/>
      <dgm:spPr/>
      <dgm:t>
        <a:bodyPr/>
        <a:lstStyle/>
        <a:p>
          <a:endParaRPr lang="en-US"/>
        </a:p>
      </dgm:t>
    </dgm:pt>
    <dgm:pt modelId="{B15B182A-42F3-41C7-B54D-3AF7F3306782}">
      <dgm:prSet phldrT="[Text]" custT="1"/>
      <dgm:spPr/>
      <dgm:t>
        <a:bodyPr/>
        <a:lstStyle/>
        <a:p>
          <a:r>
            <a:rPr lang="en-US" sz="1200" b="1" dirty="0" smtClean="0"/>
            <a:t>Goal: NGSS-aligned Professional Development Experiences –Learner Understanding:</a:t>
          </a:r>
        </a:p>
        <a:p>
          <a:r>
            <a:rPr lang="en-US" sz="1000" dirty="0" smtClean="0"/>
            <a:t>3-dimensional teaching and learning</a:t>
          </a:r>
          <a:endParaRPr lang="en-US" sz="1200" b="1" dirty="0"/>
        </a:p>
      </dgm:t>
    </dgm:pt>
    <dgm:pt modelId="{4F775525-22C1-492D-AB58-017007B5C955}" type="parTrans" cxnId="{F33C7E57-2081-43A9-949B-89560BD5AFBD}">
      <dgm:prSet/>
      <dgm:spPr/>
      <dgm:t>
        <a:bodyPr/>
        <a:lstStyle/>
        <a:p>
          <a:endParaRPr lang="en-US"/>
        </a:p>
      </dgm:t>
    </dgm:pt>
    <dgm:pt modelId="{39C7E608-40C7-4CDA-8B23-B208B4BC4DC7}" type="sibTrans" cxnId="{F33C7E57-2081-43A9-949B-89560BD5AFBD}">
      <dgm:prSet/>
      <dgm:spPr/>
      <dgm:t>
        <a:bodyPr/>
        <a:lstStyle/>
        <a:p>
          <a:endParaRPr lang="en-US"/>
        </a:p>
      </dgm:t>
    </dgm:pt>
    <dgm:pt modelId="{81D40187-7044-469C-B7A2-168D5C200413}">
      <dgm:prSet phldrT="[Text]" custT="1"/>
      <dgm:spPr/>
      <dgm:t>
        <a:bodyPr/>
        <a:lstStyle/>
        <a:p>
          <a:r>
            <a:rPr lang="en-US" sz="1000" dirty="0" smtClean="0"/>
            <a:t>3-dimensional teaching and learning</a:t>
          </a:r>
        </a:p>
      </dgm:t>
    </dgm:pt>
    <dgm:pt modelId="{BD248BDA-3439-430A-921C-0DC914FC8D51}" type="parTrans" cxnId="{1006A5CE-4471-411E-B8A2-1FFD13198E77}">
      <dgm:prSet/>
      <dgm:spPr/>
      <dgm:t>
        <a:bodyPr/>
        <a:lstStyle/>
        <a:p>
          <a:endParaRPr lang="en-US"/>
        </a:p>
      </dgm:t>
    </dgm:pt>
    <dgm:pt modelId="{56C42482-3915-48DC-B2C7-B201BA5394C4}" type="sibTrans" cxnId="{1006A5CE-4471-411E-B8A2-1FFD13198E77}">
      <dgm:prSet/>
      <dgm:spPr/>
      <dgm:t>
        <a:bodyPr/>
        <a:lstStyle/>
        <a:p>
          <a:endParaRPr lang="en-US"/>
        </a:p>
      </dgm:t>
    </dgm:pt>
    <dgm:pt modelId="{C866FCB0-B5F3-48EC-9977-E39DDC5F2851}">
      <dgm:prSet phldrT="[Text]" custT="1"/>
      <dgm:spPr/>
      <dgm:t>
        <a:bodyPr/>
        <a:lstStyle/>
        <a:p>
          <a:endParaRPr lang="en-US" sz="900" dirty="0" smtClean="0"/>
        </a:p>
        <a:p>
          <a:r>
            <a:rPr lang="en-US" sz="1050" u="sng" dirty="0" smtClean="0"/>
            <a:t>Outcomes &amp; Deliverables</a:t>
          </a:r>
        </a:p>
      </dgm:t>
    </dgm:pt>
    <dgm:pt modelId="{2EC28F1F-92B5-4B28-8498-E37036857AD2}" type="parTrans" cxnId="{7CD25D74-5D92-4EDD-B42A-EDF2D118DC89}">
      <dgm:prSet/>
      <dgm:spPr/>
      <dgm:t>
        <a:bodyPr/>
        <a:lstStyle/>
        <a:p>
          <a:endParaRPr lang="en-US"/>
        </a:p>
      </dgm:t>
    </dgm:pt>
    <dgm:pt modelId="{BBEAFBD7-1AA9-4CF3-A14E-1863E596F64D}" type="sibTrans" cxnId="{7CD25D74-5D92-4EDD-B42A-EDF2D118DC89}">
      <dgm:prSet/>
      <dgm:spPr/>
      <dgm:t>
        <a:bodyPr/>
        <a:lstStyle/>
        <a:p>
          <a:endParaRPr lang="en-US"/>
        </a:p>
      </dgm:t>
    </dgm:pt>
    <dgm:pt modelId="{51B40DB9-0A83-41E5-B771-8B4BB91FDA18}">
      <dgm:prSet phldrT="[Text]"/>
      <dgm:spPr/>
      <dgm:t>
        <a:bodyPr/>
        <a:lstStyle/>
        <a:p>
          <a:r>
            <a:rPr lang="en-US" sz="900" dirty="0" smtClean="0"/>
            <a:t>Novel science methods courses for preservice science teachers that Integrate elements of NGSX and ORTIS approaches;</a:t>
          </a:r>
        </a:p>
      </dgm:t>
    </dgm:pt>
    <dgm:pt modelId="{13CB4686-C669-4E52-872F-DA3A691AB1AB}" type="parTrans" cxnId="{7FE12CFE-0E4B-4F55-A714-6EBA972EB41F}">
      <dgm:prSet/>
      <dgm:spPr/>
      <dgm:t>
        <a:bodyPr/>
        <a:lstStyle/>
        <a:p>
          <a:endParaRPr lang="en-US"/>
        </a:p>
      </dgm:t>
    </dgm:pt>
    <dgm:pt modelId="{2FB139F6-B3B8-4CDD-978B-B97F18707FCF}" type="sibTrans" cxnId="{7FE12CFE-0E4B-4F55-A714-6EBA972EB41F}">
      <dgm:prSet/>
      <dgm:spPr/>
      <dgm:t>
        <a:bodyPr/>
        <a:lstStyle/>
        <a:p>
          <a:endParaRPr lang="en-US"/>
        </a:p>
      </dgm:t>
    </dgm:pt>
    <dgm:pt modelId="{0073A58B-BAD1-4E0A-9FC8-7DB53331E0F9}">
      <dgm:prSet phldrT="[Text]"/>
      <dgm:spPr/>
      <dgm:t>
        <a:bodyPr/>
        <a:lstStyle/>
        <a:p>
          <a:r>
            <a:rPr lang="en-US" sz="900" dirty="0" smtClean="0"/>
            <a:t> Facilitators with expertise at leading NGSX (Units 1-6) and ORTIS PD models;</a:t>
          </a:r>
        </a:p>
      </dgm:t>
    </dgm:pt>
    <dgm:pt modelId="{F6E2A20D-5BF7-4257-9A72-5BEED5502F18}" type="parTrans" cxnId="{BA994DA9-BEF6-46DA-85AC-6A2231232194}">
      <dgm:prSet/>
      <dgm:spPr/>
      <dgm:t>
        <a:bodyPr/>
        <a:lstStyle/>
        <a:p>
          <a:endParaRPr lang="en-US"/>
        </a:p>
      </dgm:t>
    </dgm:pt>
    <dgm:pt modelId="{E150F4D3-7962-4F8B-8EA1-55E345806AE4}" type="sibTrans" cxnId="{BA994DA9-BEF6-46DA-85AC-6A2231232194}">
      <dgm:prSet/>
      <dgm:spPr/>
      <dgm:t>
        <a:bodyPr/>
        <a:lstStyle/>
        <a:p>
          <a:endParaRPr lang="en-US"/>
        </a:p>
      </dgm:t>
    </dgm:pt>
    <dgm:pt modelId="{6690BC38-7172-41C9-B443-D4BDD151C997}">
      <dgm:prSet phldrT="[Text]" custT="1"/>
      <dgm:spPr/>
      <dgm:t>
        <a:bodyPr/>
        <a:lstStyle/>
        <a:p>
          <a:r>
            <a:rPr lang="en-US" sz="1000" dirty="0" smtClean="0"/>
            <a:t>3-dimensional teaching and learning</a:t>
          </a:r>
          <a:endParaRPr lang="en-US" sz="1000" dirty="0"/>
        </a:p>
      </dgm:t>
    </dgm:pt>
    <dgm:pt modelId="{EC2DD71C-7CCE-4278-8D9E-F4EE1EEFCAEB}" type="parTrans" cxnId="{748F1E9D-EF86-4D80-8F80-8093D6D811A5}">
      <dgm:prSet/>
      <dgm:spPr/>
      <dgm:t>
        <a:bodyPr/>
        <a:lstStyle/>
        <a:p>
          <a:endParaRPr lang="en-US"/>
        </a:p>
      </dgm:t>
    </dgm:pt>
    <dgm:pt modelId="{437CCF83-CF5A-454F-88C3-468097F5A24F}" type="sibTrans" cxnId="{748F1E9D-EF86-4D80-8F80-8093D6D811A5}">
      <dgm:prSet/>
      <dgm:spPr/>
      <dgm:t>
        <a:bodyPr/>
        <a:lstStyle/>
        <a:p>
          <a:endParaRPr lang="en-US"/>
        </a:p>
      </dgm:t>
    </dgm:pt>
    <dgm:pt modelId="{B24C73E0-2E42-473D-A160-46AE5695EBC0}">
      <dgm:prSet phldrT="[Text]" custT="1"/>
      <dgm:spPr/>
      <dgm:t>
        <a:bodyPr/>
        <a:lstStyle/>
        <a:p>
          <a:r>
            <a:rPr lang="en-US" sz="1000" dirty="0" smtClean="0"/>
            <a:t>Engineering Practices –ORTIS Introduction</a:t>
          </a:r>
          <a:endParaRPr lang="en-US" sz="1000" dirty="0"/>
        </a:p>
      </dgm:t>
    </dgm:pt>
    <dgm:pt modelId="{B8758119-0A1E-4BA8-9C09-DF94C05A5BBD}" type="parTrans" cxnId="{57BAC16F-8777-4DE4-8DD7-6F636544AC1B}">
      <dgm:prSet/>
      <dgm:spPr/>
      <dgm:t>
        <a:bodyPr/>
        <a:lstStyle/>
        <a:p>
          <a:endParaRPr lang="en-US"/>
        </a:p>
      </dgm:t>
    </dgm:pt>
    <dgm:pt modelId="{A0C7898A-03B5-4113-BA93-743B6804559F}" type="sibTrans" cxnId="{57BAC16F-8777-4DE4-8DD7-6F636544AC1B}">
      <dgm:prSet/>
      <dgm:spPr/>
      <dgm:t>
        <a:bodyPr/>
        <a:lstStyle/>
        <a:p>
          <a:endParaRPr lang="en-US"/>
        </a:p>
      </dgm:t>
    </dgm:pt>
    <dgm:pt modelId="{4FE5A8C3-DE0E-468A-B8AF-1563BC8D1C02}">
      <dgm:prSet phldrT="[Text]" custT="1"/>
      <dgm:spPr/>
      <dgm:t>
        <a:bodyPr/>
        <a:lstStyle/>
        <a:p>
          <a:endParaRPr lang="en-US" sz="1000" b="1" dirty="0" smtClean="0"/>
        </a:p>
        <a:p>
          <a:r>
            <a:rPr lang="en-US" sz="1000" b="1" u="sng" dirty="0" smtClean="0"/>
            <a:t>Outcomes&amp; Deliverables</a:t>
          </a:r>
          <a:endParaRPr lang="en-US" sz="1000" b="1" dirty="0"/>
        </a:p>
      </dgm:t>
    </dgm:pt>
    <dgm:pt modelId="{13B29D5B-5D80-4649-A4D0-924836156714}" type="parTrans" cxnId="{EEFE8CA1-16F7-464A-B2E3-7275210C6AC0}">
      <dgm:prSet/>
      <dgm:spPr/>
      <dgm:t>
        <a:bodyPr/>
        <a:lstStyle/>
        <a:p>
          <a:endParaRPr lang="en-US"/>
        </a:p>
      </dgm:t>
    </dgm:pt>
    <dgm:pt modelId="{D0E21A06-F46A-4AD4-AFB4-C134B86B2EF5}" type="sibTrans" cxnId="{EEFE8CA1-16F7-464A-B2E3-7275210C6AC0}">
      <dgm:prSet/>
      <dgm:spPr/>
      <dgm:t>
        <a:bodyPr/>
        <a:lstStyle/>
        <a:p>
          <a:endParaRPr lang="en-US"/>
        </a:p>
      </dgm:t>
    </dgm:pt>
    <dgm:pt modelId="{023680E8-D6AE-4EE0-B6D0-B373A5C863F0}">
      <dgm:prSet custT="1"/>
      <dgm:spPr/>
      <dgm:t>
        <a:bodyPr/>
        <a:lstStyle/>
        <a:p>
          <a:r>
            <a:rPr lang="en-US" sz="1000" b="1" u="sng" dirty="0" smtClean="0"/>
            <a:t>Outcomes&amp; Deliverables</a:t>
          </a:r>
          <a:endParaRPr lang="en-US" sz="900" b="1" u="none" dirty="0"/>
        </a:p>
      </dgm:t>
    </dgm:pt>
    <dgm:pt modelId="{1C1B37F7-181E-406C-B2F6-249D1968F6F2}" type="parTrans" cxnId="{698C23A8-35BC-42D7-A88C-B1659D89E8FE}">
      <dgm:prSet/>
      <dgm:spPr/>
      <dgm:t>
        <a:bodyPr/>
        <a:lstStyle/>
        <a:p>
          <a:endParaRPr lang="en-US"/>
        </a:p>
      </dgm:t>
    </dgm:pt>
    <dgm:pt modelId="{138F43D0-E469-4BC4-B2F5-380222E682D1}" type="sibTrans" cxnId="{698C23A8-35BC-42D7-A88C-B1659D89E8FE}">
      <dgm:prSet/>
      <dgm:spPr/>
      <dgm:t>
        <a:bodyPr/>
        <a:lstStyle/>
        <a:p>
          <a:endParaRPr lang="en-US"/>
        </a:p>
      </dgm:t>
    </dgm:pt>
    <dgm:pt modelId="{97672258-EF9B-4B9F-91F0-7D20318E7F9E}">
      <dgm:prSet/>
      <dgm:spPr/>
      <dgm:t>
        <a:bodyPr/>
        <a:lstStyle/>
        <a:p>
          <a:endParaRPr lang="en-US" sz="800" dirty="0"/>
        </a:p>
      </dgm:t>
    </dgm:pt>
    <dgm:pt modelId="{B5555494-59DC-479F-9FF9-AB68C2DA64A6}" type="parTrans" cxnId="{59FF78D3-291D-4E59-9450-C031D6925EE1}">
      <dgm:prSet/>
      <dgm:spPr/>
      <dgm:t>
        <a:bodyPr/>
        <a:lstStyle/>
        <a:p>
          <a:endParaRPr lang="en-US"/>
        </a:p>
      </dgm:t>
    </dgm:pt>
    <dgm:pt modelId="{B5F88457-3AB6-4888-A0A6-2C51C68D89E7}" type="sibTrans" cxnId="{59FF78D3-291D-4E59-9450-C031D6925EE1}">
      <dgm:prSet/>
      <dgm:spPr/>
      <dgm:t>
        <a:bodyPr/>
        <a:lstStyle/>
        <a:p>
          <a:endParaRPr lang="en-US"/>
        </a:p>
      </dgm:t>
    </dgm:pt>
    <dgm:pt modelId="{23B82D19-E086-4B2F-8383-F79E48C98149}">
      <dgm:prSet phldrT="[Text]" custT="1"/>
      <dgm:spPr/>
      <dgm:t>
        <a:bodyPr/>
        <a:lstStyle/>
        <a:p>
          <a:r>
            <a:rPr lang="en-US" sz="900" u="none" dirty="0" smtClean="0"/>
            <a:t>A sustainable network of cooperating teachers and IHE supervisors of PST with experience of both NGSX and ORTIS approaches for the integration of NGSS-aligned science and engineering practices;</a:t>
          </a:r>
          <a:endParaRPr lang="en-US" sz="900" dirty="0"/>
        </a:p>
      </dgm:t>
    </dgm:pt>
    <dgm:pt modelId="{B85E544A-D461-4FDD-867A-9A3A08CC3E0F}" type="parTrans" cxnId="{D1A8FB19-E739-4652-905F-865A9991EC25}">
      <dgm:prSet/>
      <dgm:spPr/>
      <dgm:t>
        <a:bodyPr/>
        <a:lstStyle/>
        <a:p>
          <a:endParaRPr lang="en-US"/>
        </a:p>
      </dgm:t>
    </dgm:pt>
    <dgm:pt modelId="{7FD8F38D-F420-48C9-90EA-B74B02F64DA3}" type="sibTrans" cxnId="{D1A8FB19-E739-4652-905F-865A9991EC25}">
      <dgm:prSet/>
      <dgm:spPr/>
      <dgm:t>
        <a:bodyPr/>
        <a:lstStyle/>
        <a:p>
          <a:endParaRPr lang="en-US"/>
        </a:p>
      </dgm:t>
    </dgm:pt>
    <dgm:pt modelId="{CF3688D5-16D0-4E08-9D6C-DE9C8D5F9AAA}">
      <dgm:prSet phldrT="[Text]" custT="1"/>
      <dgm:spPr/>
      <dgm:t>
        <a:bodyPr/>
        <a:lstStyle/>
        <a:p>
          <a:r>
            <a:rPr lang="en-US" sz="900" u="none" dirty="0" smtClean="0"/>
            <a:t>A network of K-12 and IHE Ambassadors that will support NGSS-aligned approaches to science education </a:t>
          </a:r>
          <a:r>
            <a:rPr lang="en-US" sz="800" u="none" dirty="0" smtClean="0"/>
            <a:t>in CT.</a:t>
          </a:r>
        </a:p>
        <a:p>
          <a:endParaRPr lang="en-US" sz="800" dirty="0"/>
        </a:p>
      </dgm:t>
    </dgm:pt>
    <dgm:pt modelId="{7B79A032-AA0C-4881-861A-BE1D780DDCA4}" type="parTrans" cxnId="{7ACF1CC3-F6DE-4BE1-B694-7121EF40802F}">
      <dgm:prSet/>
      <dgm:spPr/>
      <dgm:t>
        <a:bodyPr/>
        <a:lstStyle/>
        <a:p>
          <a:endParaRPr lang="en-US"/>
        </a:p>
      </dgm:t>
    </dgm:pt>
    <dgm:pt modelId="{7CD4962E-7E9D-4B77-9353-8375A53A188B}" type="sibTrans" cxnId="{7ACF1CC3-F6DE-4BE1-B694-7121EF40802F}">
      <dgm:prSet/>
      <dgm:spPr/>
      <dgm:t>
        <a:bodyPr/>
        <a:lstStyle/>
        <a:p>
          <a:endParaRPr lang="en-US"/>
        </a:p>
      </dgm:t>
    </dgm:pt>
    <dgm:pt modelId="{F76268B6-155C-4945-BE85-36B7A782949E}">
      <dgm:prSet phldrT="[Text]"/>
      <dgm:spPr/>
      <dgm:t>
        <a:bodyPr/>
        <a:lstStyle/>
        <a:p>
          <a:r>
            <a:rPr lang="en-US" sz="900" u="none" dirty="0" smtClean="0"/>
            <a:t>A network of IHE Ambassadors for NGSS-aligned approaches to science education in CT.</a:t>
          </a:r>
          <a:endParaRPr lang="en-US" sz="900" dirty="0" smtClean="0"/>
        </a:p>
      </dgm:t>
    </dgm:pt>
    <dgm:pt modelId="{BA90563F-0D9F-4268-9CE3-4886DB5B0913}" type="parTrans" cxnId="{C88ECCF5-5EE6-43CC-878E-C81C8D2B7019}">
      <dgm:prSet/>
      <dgm:spPr/>
      <dgm:t>
        <a:bodyPr/>
        <a:lstStyle/>
        <a:p>
          <a:endParaRPr lang="en-US"/>
        </a:p>
      </dgm:t>
    </dgm:pt>
    <dgm:pt modelId="{0F5D3C2A-E91B-45EB-94D6-69EBDDD84BF9}" type="sibTrans" cxnId="{C88ECCF5-5EE6-43CC-878E-C81C8D2B7019}">
      <dgm:prSet/>
      <dgm:spPr/>
      <dgm:t>
        <a:bodyPr/>
        <a:lstStyle/>
        <a:p>
          <a:endParaRPr lang="en-US"/>
        </a:p>
      </dgm:t>
    </dgm:pt>
    <dgm:pt modelId="{BF78E1CD-A51E-4B54-9DBA-1914A608ED12}">
      <dgm:prSet custT="1"/>
      <dgm:spPr/>
      <dgm:t>
        <a:bodyPr/>
        <a:lstStyle/>
        <a:p>
          <a:r>
            <a:rPr lang="en-US" sz="900" u="none" dirty="0" smtClean="0"/>
            <a:t>A sustainable network of new teachers with experience of both NGSX and ORTIS approaches for the integration of NGSS-aligned science and engineering practices;</a:t>
          </a:r>
          <a:endParaRPr lang="en-US" sz="900" u="none" dirty="0"/>
        </a:p>
      </dgm:t>
    </dgm:pt>
    <dgm:pt modelId="{C646FC5C-E6BE-4F5B-A5B2-3177AAB12118}" type="parTrans" cxnId="{BE2A5016-2C17-4202-9223-3851FB32A1A6}">
      <dgm:prSet/>
      <dgm:spPr/>
      <dgm:t>
        <a:bodyPr/>
        <a:lstStyle/>
        <a:p>
          <a:endParaRPr lang="en-US"/>
        </a:p>
      </dgm:t>
    </dgm:pt>
    <dgm:pt modelId="{79DB16AF-2319-4F87-B73E-E0D8090124DD}" type="sibTrans" cxnId="{BE2A5016-2C17-4202-9223-3851FB32A1A6}">
      <dgm:prSet/>
      <dgm:spPr/>
      <dgm:t>
        <a:bodyPr/>
        <a:lstStyle/>
        <a:p>
          <a:endParaRPr lang="en-US"/>
        </a:p>
      </dgm:t>
    </dgm:pt>
    <dgm:pt modelId="{63390C53-428A-47C1-A25C-F974401F5DBC}">
      <dgm:prSet custT="1"/>
      <dgm:spPr/>
      <dgm:t>
        <a:bodyPr/>
        <a:lstStyle/>
        <a:p>
          <a:r>
            <a:rPr lang="en-US" sz="900" u="none" dirty="0" smtClean="0"/>
            <a:t>A network of preservice science teacher ambassadors that will support NGSS-aligned approaches to science education in CT.</a:t>
          </a:r>
        </a:p>
      </dgm:t>
    </dgm:pt>
    <dgm:pt modelId="{31146F03-BF56-4D93-9957-F41546B1A8C9}" type="parTrans" cxnId="{458F4426-B973-4FDF-B735-061CE6F053E3}">
      <dgm:prSet/>
      <dgm:spPr/>
      <dgm:t>
        <a:bodyPr/>
        <a:lstStyle/>
        <a:p>
          <a:endParaRPr lang="en-US"/>
        </a:p>
      </dgm:t>
    </dgm:pt>
    <dgm:pt modelId="{718F0E92-4380-44FF-98FE-12C9E05E5E54}" type="sibTrans" cxnId="{458F4426-B973-4FDF-B735-061CE6F053E3}">
      <dgm:prSet/>
      <dgm:spPr/>
      <dgm:t>
        <a:bodyPr/>
        <a:lstStyle/>
        <a:p>
          <a:endParaRPr lang="en-US"/>
        </a:p>
      </dgm:t>
    </dgm:pt>
    <dgm:pt modelId="{954EF951-3606-C841-A678-61CDD2E52EEC}">
      <dgm:prSet custT="1"/>
      <dgm:spPr/>
      <dgm:t>
        <a:bodyPr/>
        <a:lstStyle/>
        <a:p>
          <a:r>
            <a:rPr lang="en-US" sz="1000" dirty="0" smtClean="0"/>
            <a:t>Science Practices – NGSX Matter Pathway Review and NGSX Facilitator Pathway</a:t>
          </a:r>
        </a:p>
      </dgm:t>
    </dgm:pt>
    <dgm:pt modelId="{2CCDA3B2-0599-414F-B545-2135177B4675}" type="parTrans" cxnId="{7B93AB38-2292-DF4C-95EF-937C35FD542C}">
      <dgm:prSet/>
      <dgm:spPr/>
      <dgm:t>
        <a:bodyPr/>
        <a:lstStyle/>
        <a:p>
          <a:endParaRPr lang="en-US"/>
        </a:p>
      </dgm:t>
    </dgm:pt>
    <dgm:pt modelId="{ADC659F2-61BD-314E-8EDE-ABCFC99411A0}" type="sibTrans" cxnId="{7B93AB38-2292-DF4C-95EF-937C35FD542C}">
      <dgm:prSet/>
      <dgm:spPr/>
      <dgm:t>
        <a:bodyPr/>
        <a:lstStyle/>
        <a:p>
          <a:endParaRPr lang="en-US"/>
        </a:p>
      </dgm:t>
    </dgm:pt>
    <dgm:pt modelId="{C0207325-19B3-294A-9BB4-2BA4540F0EF1}">
      <dgm:prSet custT="1"/>
      <dgm:spPr/>
      <dgm:t>
        <a:bodyPr/>
        <a:lstStyle/>
        <a:p>
          <a:r>
            <a:rPr lang="en-US" sz="1000" dirty="0" smtClean="0"/>
            <a:t>Engineering Practices – ORTIS Introduction and ORTIS Facilitator</a:t>
          </a:r>
          <a:endParaRPr lang="en-US" sz="1000" u="sng" dirty="0" smtClean="0"/>
        </a:p>
      </dgm:t>
    </dgm:pt>
    <dgm:pt modelId="{EBDF69E1-9221-0A44-A792-0A42197104FD}" type="parTrans" cxnId="{7EE83A85-937D-1241-B770-073A032C8E69}">
      <dgm:prSet/>
      <dgm:spPr/>
      <dgm:t>
        <a:bodyPr/>
        <a:lstStyle/>
        <a:p>
          <a:endParaRPr lang="en-US"/>
        </a:p>
      </dgm:t>
    </dgm:pt>
    <dgm:pt modelId="{15B71684-1B15-C744-937B-C2152B0EB067}" type="sibTrans" cxnId="{7EE83A85-937D-1241-B770-073A032C8E69}">
      <dgm:prSet/>
      <dgm:spPr/>
      <dgm:t>
        <a:bodyPr/>
        <a:lstStyle/>
        <a:p>
          <a:endParaRPr lang="en-US"/>
        </a:p>
      </dgm:t>
    </dgm:pt>
    <dgm:pt modelId="{CF357FF9-EEB8-2B46-91B9-6BB3F4900A50}">
      <dgm:prSet phldrT="[Text]" custT="1"/>
      <dgm:spPr/>
      <dgm:t>
        <a:bodyPr/>
        <a:lstStyle/>
        <a:p>
          <a:r>
            <a:rPr lang="en-US" sz="1000" dirty="0" smtClean="0"/>
            <a:t>Science Practices – NGSX Matter Pathway</a:t>
          </a:r>
          <a:endParaRPr lang="en-US" sz="1000" dirty="0"/>
        </a:p>
      </dgm:t>
    </dgm:pt>
    <dgm:pt modelId="{B5D01545-173F-414A-A012-FC3C3B141E3B}" type="parTrans" cxnId="{FFA2F604-705E-404F-948C-864D20B891FC}">
      <dgm:prSet/>
      <dgm:spPr/>
      <dgm:t>
        <a:bodyPr/>
        <a:lstStyle/>
        <a:p>
          <a:endParaRPr lang="en-US"/>
        </a:p>
      </dgm:t>
    </dgm:pt>
    <dgm:pt modelId="{56460FA8-CEE3-F94C-80A2-78E1070832BB}" type="sibTrans" cxnId="{FFA2F604-705E-404F-948C-864D20B891FC}">
      <dgm:prSet/>
      <dgm:spPr/>
      <dgm:t>
        <a:bodyPr/>
        <a:lstStyle/>
        <a:p>
          <a:endParaRPr lang="en-US"/>
        </a:p>
      </dgm:t>
    </dgm:pt>
    <dgm:pt modelId="{F6DDFE1C-D322-714E-B648-CDBA6F7C643A}">
      <dgm:prSet custT="1"/>
      <dgm:spPr/>
      <dgm:t>
        <a:bodyPr/>
        <a:lstStyle/>
        <a:p>
          <a:r>
            <a:rPr lang="en-US" sz="1000" dirty="0" smtClean="0"/>
            <a:t>Science Practices – NGSX Matter Pathway</a:t>
          </a:r>
          <a:endParaRPr lang="en-US" sz="1000" dirty="0"/>
        </a:p>
      </dgm:t>
    </dgm:pt>
    <dgm:pt modelId="{C0D76E5A-4A52-254A-975D-F3971DA9A731}" type="parTrans" cxnId="{2AD29E37-182C-DF46-A699-DAC111ED6D92}">
      <dgm:prSet/>
      <dgm:spPr/>
      <dgm:t>
        <a:bodyPr/>
        <a:lstStyle/>
        <a:p>
          <a:endParaRPr lang="en-US"/>
        </a:p>
      </dgm:t>
    </dgm:pt>
    <dgm:pt modelId="{474855FC-6326-9B4A-8B13-7ED97FEEE5A2}" type="sibTrans" cxnId="{2AD29E37-182C-DF46-A699-DAC111ED6D92}">
      <dgm:prSet/>
      <dgm:spPr/>
      <dgm:t>
        <a:bodyPr/>
        <a:lstStyle/>
        <a:p>
          <a:endParaRPr lang="en-US"/>
        </a:p>
      </dgm:t>
    </dgm:pt>
    <dgm:pt modelId="{F030F5CE-9045-9549-B682-5E00404B4F3D}">
      <dgm:prSet custT="1"/>
      <dgm:spPr/>
      <dgm:t>
        <a:bodyPr/>
        <a:lstStyle/>
        <a:p>
          <a:r>
            <a:rPr lang="en-US" sz="1000" dirty="0" smtClean="0"/>
            <a:t>Engineering Practices –ORTIS Introduction</a:t>
          </a:r>
          <a:endParaRPr lang="en-US" sz="1000" dirty="0"/>
        </a:p>
      </dgm:t>
    </dgm:pt>
    <dgm:pt modelId="{85574F1E-DE8F-4947-A89C-885BEF68A1D3}" type="parTrans" cxnId="{3FFA989C-60F1-3542-A2B4-5CF47ABC1621}">
      <dgm:prSet/>
      <dgm:spPr/>
      <dgm:t>
        <a:bodyPr/>
        <a:lstStyle/>
        <a:p>
          <a:endParaRPr lang="en-US"/>
        </a:p>
      </dgm:t>
    </dgm:pt>
    <dgm:pt modelId="{3AEB7B3A-8210-1243-B7E0-A32FBE97E906}" type="sibTrans" cxnId="{3FFA989C-60F1-3542-A2B4-5CF47ABC1621}">
      <dgm:prSet/>
      <dgm:spPr/>
      <dgm:t>
        <a:bodyPr/>
        <a:lstStyle/>
        <a:p>
          <a:endParaRPr lang="en-US"/>
        </a:p>
      </dgm:t>
    </dgm:pt>
    <dgm:pt modelId="{39822887-9B7E-D944-A094-D649B6AA67FC}">
      <dgm:prSet phldrT="[Text]" custT="1"/>
      <dgm:spPr/>
      <dgm:t>
        <a:bodyPr/>
        <a:lstStyle/>
        <a:p>
          <a:r>
            <a:rPr lang="en-US" sz="900" dirty="0" smtClean="0"/>
            <a:t>Experience facilitating  NGSX and ORTIS approaches during summer institutes;</a:t>
          </a:r>
        </a:p>
      </dgm:t>
    </dgm:pt>
    <dgm:pt modelId="{240EEA2F-1763-E846-B0DF-E2C6248C1E65}" type="parTrans" cxnId="{D32DC161-AD81-9F45-AA9C-84C5A59820FB}">
      <dgm:prSet/>
      <dgm:spPr/>
      <dgm:t>
        <a:bodyPr/>
        <a:lstStyle/>
        <a:p>
          <a:endParaRPr lang="en-US"/>
        </a:p>
      </dgm:t>
    </dgm:pt>
    <dgm:pt modelId="{06BB52A1-5DC9-F04E-8B36-77BE9BBDDF1D}" type="sibTrans" cxnId="{D32DC161-AD81-9F45-AA9C-84C5A59820FB}">
      <dgm:prSet/>
      <dgm:spPr/>
      <dgm:t>
        <a:bodyPr/>
        <a:lstStyle/>
        <a:p>
          <a:endParaRPr lang="en-US"/>
        </a:p>
      </dgm:t>
    </dgm:pt>
    <dgm:pt modelId="{4FF65700-ECCA-1A40-BFEC-2544EECAC7F8}">
      <dgm:prSet phldrT="[Text]"/>
      <dgm:spPr/>
      <dgm:t>
        <a:bodyPr/>
        <a:lstStyle/>
        <a:p>
          <a:r>
            <a:rPr lang="en-US" sz="900" dirty="0" smtClean="0"/>
            <a:t> Develop a list of recommendations for the use of NGSX into pre-service teachers’ development;</a:t>
          </a:r>
        </a:p>
      </dgm:t>
    </dgm:pt>
    <dgm:pt modelId="{60058F49-43A3-EC42-91D3-834F05F37A0E}" type="parTrans" cxnId="{9E5CE208-6A9E-8241-B249-340D7E390B4D}">
      <dgm:prSet/>
      <dgm:spPr/>
      <dgm:t>
        <a:bodyPr/>
        <a:lstStyle/>
        <a:p>
          <a:endParaRPr lang="en-US"/>
        </a:p>
      </dgm:t>
    </dgm:pt>
    <dgm:pt modelId="{F2029B0F-B363-5345-B847-88156A02E31B}" type="sibTrans" cxnId="{9E5CE208-6A9E-8241-B249-340D7E390B4D}">
      <dgm:prSet/>
      <dgm:spPr/>
      <dgm:t>
        <a:bodyPr/>
        <a:lstStyle/>
        <a:p>
          <a:endParaRPr lang="en-US"/>
        </a:p>
      </dgm:t>
    </dgm:pt>
    <dgm:pt modelId="{2484A54B-9D52-4906-9499-A836455E585C}" type="pres">
      <dgm:prSet presAssocID="{4E04C91E-4445-443A-A530-13FC81473E87}" presName="Name0" presStyleCnt="0">
        <dgm:presLayoutVars>
          <dgm:chMax val="5"/>
          <dgm:chPref val="5"/>
          <dgm:dir/>
          <dgm:animLvl val="lvl"/>
        </dgm:presLayoutVars>
      </dgm:prSet>
      <dgm:spPr/>
      <dgm:t>
        <a:bodyPr/>
        <a:lstStyle/>
        <a:p>
          <a:endParaRPr lang="en-US"/>
        </a:p>
      </dgm:t>
    </dgm:pt>
    <dgm:pt modelId="{A2805625-C452-4F36-B052-453296AB1E5F}" type="pres">
      <dgm:prSet presAssocID="{74815851-2A16-477C-BABD-3C2CEB355C84}" presName="parentText1" presStyleLbl="node1" presStyleIdx="0" presStyleCnt="3">
        <dgm:presLayoutVars>
          <dgm:chMax/>
          <dgm:chPref val="3"/>
          <dgm:bulletEnabled val="1"/>
        </dgm:presLayoutVars>
      </dgm:prSet>
      <dgm:spPr/>
      <dgm:t>
        <a:bodyPr/>
        <a:lstStyle/>
        <a:p>
          <a:endParaRPr lang="en-US"/>
        </a:p>
      </dgm:t>
    </dgm:pt>
    <dgm:pt modelId="{28005F93-C4E4-4B93-A943-64F7D248C304}" type="pres">
      <dgm:prSet presAssocID="{74815851-2A16-477C-BABD-3C2CEB355C84}" presName="childText1" presStyleLbl="solidAlignAcc1" presStyleIdx="0" presStyleCnt="3" custScaleX="94052" custScaleY="138584" custLinFactNeighborX="-1194" custLinFactNeighborY="16733">
        <dgm:presLayoutVars>
          <dgm:chMax val="0"/>
          <dgm:chPref val="0"/>
          <dgm:bulletEnabled val="1"/>
        </dgm:presLayoutVars>
      </dgm:prSet>
      <dgm:spPr/>
      <dgm:t>
        <a:bodyPr/>
        <a:lstStyle/>
        <a:p>
          <a:endParaRPr lang="en-US"/>
        </a:p>
      </dgm:t>
    </dgm:pt>
    <dgm:pt modelId="{7ADCAD80-813C-4E5A-93FB-E3C848CA1D55}" type="pres">
      <dgm:prSet presAssocID="{74A11A1B-B15C-4313-AFAC-1DD0D4040A9D}" presName="parentText2" presStyleLbl="node1" presStyleIdx="1" presStyleCnt="3" custScaleX="97690" custLinFactNeighborX="-56" custLinFactNeighborY="9812">
        <dgm:presLayoutVars>
          <dgm:chMax/>
          <dgm:chPref val="3"/>
          <dgm:bulletEnabled val="1"/>
        </dgm:presLayoutVars>
      </dgm:prSet>
      <dgm:spPr/>
      <dgm:t>
        <a:bodyPr/>
        <a:lstStyle/>
        <a:p>
          <a:endParaRPr lang="en-US"/>
        </a:p>
      </dgm:t>
    </dgm:pt>
    <dgm:pt modelId="{4FBD5AE8-DE8D-4FBB-AF9B-317AAA6C9A95}" type="pres">
      <dgm:prSet presAssocID="{74A11A1B-B15C-4313-AFAC-1DD0D4040A9D}" presName="childText2" presStyleLbl="solidAlignAcc1" presStyleIdx="1" presStyleCnt="3" custScaleX="84329" custScaleY="108434" custLinFactNeighborX="-5367" custLinFactNeighborY="8529">
        <dgm:presLayoutVars>
          <dgm:chMax val="0"/>
          <dgm:chPref val="0"/>
          <dgm:bulletEnabled val="1"/>
        </dgm:presLayoutVars>
      </dgm:prSet>
      <dgm:spPr/>
      <dgm:t>
        <a:bodyPr/>
        <a:lstStyle/>
        <a:p>
          <a:endParaRPr lang="en-US"/>
        </a:p>
      </dgm:t>
    </dgm:pt>
    <dgm:pt modelId="{BCE76590-A365-4AF1-A3E2-42D16357E113}" type="pres">
      <dgm:prSet presAssocID="{5805B485-4C12-442D-AF32-9F6EFE8DD928}" presName="parentText3" presStyleLbl="node1" presStyleIdx="2" presStyleCnt="3" custScaleX="103666" custLinFactNeighborX="-3449" custLinFactNeighborY="19627">
        <dgm:presLayoutVars>
          <dgm:chMax/>
          <dgm:chPref val="3"/>
          <dgm:bulletEnabled val="1"/>
        </dgm:presLayoutVars>
      </dgm:prSet>
      <dgm:spPr/>
      <dgm:t>
        <a:bodyPr/>
        <a:lstStyle/>
        <a:p>
          <a:endParaRPr lang="en-US"/>
        </a:p>
      </dgm:t>
    </dgm:pt>
    <dgm:pt modelId="{D39954D8-0FF1-45AF-BA74-891BADF6C3E6}" type="pres">
      <dgm:prSet presAssocID="{5805B485-4C12-442D-AF32-9F6EFE8DD928}" presName="childText3" presStyleLbl="solidAlignAcc1" presStyleIdx="2" presStyleCnt="3" custScaleX="88807" custScaleY="100751" custLinFactNeighborX="-11185" custLinFactNeighborY="8960">
        <dgm:presLayoutVars>
          <dgm:chMax val="0"/>
          <dgm:chPref val="0"/>
          <dgm:bulletEnabled val="1"/>
        </dgm:presLayoutVars>
      </dgm:prSet>
      <dgm:spPr/>
      <dgm:t>
        <a:bodyPr/>
        <a:lstStyle/>
        <a:p>
          <a:endParaRPr lang="en-US"/>
        </a:p>
      </dgm:t>
    </dgm:pt>
  </dgm:ptLst>
  <dgm:cxnLst>
    <dgm:cxn modelId="{B9CB6243-6309-754B-975C-D4813FB16CA1}" type="presOf" srcId="{BF78E1CD-A51E-4B54-9DBA-1914A608ED12}" destId="{D39954D8-0FF1-45AF-BA74-891BADF6C3E6}" srcOrd="0" destOrd="5" presId="urn:microsoft.com/office/officeart/2009/3/layout/IncreasingArrowsProcess"/>
    <dgm:cxn modelId="{F41E5F86-2108-7A4A-8BB9-3BCD1A972A40}" type="presOf" srcId="{CF357FF9-EEB8-2B46-91B9-6BB3F4900A50}" destId="{4FBD5AE8-DE8D-4FBB-AF9B-317AAA6C9A95}" srcOrd="0" destOrd="2" presId="urn:microsoft.com/office/officeart/2009/3/layout/IncreasingArrowsProcess"/>
    <dgm:cxn modelId="{6A8554D1-AA7B-864D-A5B7-7E3A50848BA9}" type="presOf" srcId="{7EBBC903-ED00-436D-A06F-27AB0DFB5159}" destId="{28005F93-C4E4-4B93-A943-64F7D248C304}" srcOrd="0" destOrd="0" presId="urn:microsoft.com/office/officeart/2009/3/layout/IncreasingArrowsProcess"/>
    <dgm:cxn modelId="{7B93AB38-2292-DF4C-95EF-937C35FD542C}" srcId="{81D40187-7044-469C-B7A2-168D5C200413}" destId="{954EF951-3606-C841-A678-61CDD2E52EEC}" srcOrd="0" destOrd="0" parTransId="{2CCDA3B2-0599-414F-B545-2135177B4675}" sibTransId="{ADC659F2-61BD-314E-8EDE-ABCFC99411A0}"/>
    <dgm:cxn modelId="{CD927072-401E-124D-BAFC-4BF6BD7133CF}" type="presOf" srcId="{6690BC38-7172-41C9-B443-D4BDD151C997}" destId="{4FBD5AE8-DE8D-4FBB-AF9B-317AAA6C9A95}" srcOrd="0" destOrd="1" presId="urn:microsoft.com/office/officeart/2009/3/layout/IncreasingArrowsProcess"/>
    <dgm:cxn modelId="{A1D677AE-A5BE-9849-8D52-1A032F0BDE6F}" type="presOf" srcId="{C0207325-19B3-294A-9BB4-2BA4540F0EF1}" destId="{28005F93-C4E4-4B93-A943-64F7D248C304}" srcOrd="0" destOrd="3" presId="urn:microsoft.com/office/officeart/2009/3/layout/IncreasingArrowsProcess"/>
    <dgm:cxn modelId="{7EA4EF24-0201-554E-AAFE-002A72ED1992}" type="presOf" srcId="{F030F5CE-9045-9549-B682-5E00404B4F3D}" destId="{D39954D8-0FF1-45AF-BA74-891BADF6C3E6}" srcOrd="0" destOrd="2" presId="urn:microsoft.com/office/officeart/2009/3/layout/IncreasingArrowsProcess"/>
    <dgm:cxn modelId="{7ACF1CC3-F6DE-4BE1-B694-7121EF40802F}" srcId="{4FE5A8C3-DE0E-468A-B8AF-1563BC8D1C02}" destId="{CF3688D5-16D0-4E08-9D6C-DE9C8D5F9AAA}" srcOrd="1" destOrd="0" parTransId="{7B79A032-AA0C-4881-861A-BE1D780DDCA4}" sibTransId="{7CD4962E-7E9D-4B77-9353-8375A53A188B}"/>
    <dgm:cxn modelId="{458F4426-B973-4FDF-B735-061CE6F053E3}" srcId="{023680E8-D6AE-4EE0-B6D0-B373A5C863F0}" destId="{63390C53-428A-47C1-A25C-F974401F5DBC}" srcOrd="1" destOrd="0" parTransId="{31146F03-BF56-4D93-9957-F41546B1A8C9}" sibTransId="{718F0E92-4380-44FF-98FE-12C9E05E5E54}"/>
    <dgm:cxn modelId="{7CD25D74-5D92-4EDD-B42A-EDF2D118DC89}" srcId="{7EBBC903-ED00-436D-A06F-27AB0DFB5159}" destId="{C866FCB0-B5F3-48EC-9977-E39DDC5F2851}" srcOrd="1" destOrd="0" parTransId="{2EC28F1F-92B5-4B28-8498-E37036857AD2}" sibTransId="{BBEAFBD7-1AA9-4CF3-A14E-1863E596F64D}"/>
    <dgm:cxn modelId="{59FF78D3-291D-4E59-9450-C031D6925EE1}" srcId="{B15B182A-42F3-41C7-B54D-3AF7F3306782}" destId="{97672258-EF9B-4B9F-91F0-7D20318E7F9E}" srcOrd="2" destOrd="0" parTransId="{B5555494-59DC-479F-9FF9-AB68C2DA64A6}" sibTransId="{B5F88457-3AB6-4888-A0A6-2C51C68D89E7}"/>
    <dgm:cxn modelId="{1836F469-1A99-234F-8B83-5979C5D5A7AF}" type="presOf" srcId="{5805B485-4C12-442D-AF32-9F6EFE8DD928}" destId="{BCE76590-A365-4AF1-A3E2-42D16357E113}" srcOrd="0" destOrd="0" presId="urn:microsoft.com/office/officeart/2009/3/layout/IncreasingArrowsProcess"/>
    <dgm:cxn modelId="{9FE2E1F4-DBFF-794C-9145-1C4D65520722}" type="presOf" srcId="{B24C73E0-2E42-473D-A160-46AE5695EBC0}" destId="{4FBD5AE8-DE8D-4FBB-AF9B-317AAA6C9A95}" srcOrd="0" destOrd="3" presId="urn:microsoft.com/office/officeart/2009/3/layout/IncreasingArrowsProcess"/>
    <dgm:cxn modelId="{1006A5CE-4471-411E-B8A2-1FFD13198E77}" srcId="{7EBBC903-ED00-436D-A06F-27AB0DFB5159}" destId="{81D40187-7044-469C-B7A2-168D5C200413}" srcOrd="0" destOrd="0" parTransId="{BD248BDA-3439-430A-921C-0DC914FC8D51}" sibTransId="{56C42482-3915-48DC-B2C7-B201BA5394C4}"/>
    <dgm:cxn modelId="{F7F8EAE3-759F-6746-B1D9-44EC52FDDA33}" type="presOf" srcId="{4FF65700-ECCA-1A40-BFEC-2544EECAC7F8}" destId="{28005F93-C4E4-4B93-A943-64F7D248C304}" srcOrd="0" destOrd="8" presId="urn:microsoft.com/office/officeart/2009/3/layout/IncreasingArrowsProcess"/>
    <dgm:cxn modelId="{748F1E9D-EF86-4D80-8F80-8093D6D811A5}" srcId="{C6AA4EE5-F899-4E83-9007-352727E73BE2}" destId="{6690BC38-7172-41C9-B443-D4BDD151C997}" srcOrd="0" destOrd="0" parTransId="{EC2DD71C-7CCE-4278-8D9E-F4EE1EEFCAEB}" sibTransId="{437CCF83-CF5A-454F-88C3-468097F5A24F}"/>
    <dgm:cxn modelId="{FFA2F604-705E-404F-948C-864D20B891FC}" srcId="{6690BC38-7172-41C9-B443-D4BDD151C997}" destId="{CF357FF9-EEB8-2B46-91B9-6BB3F4900A50}" srcOrd="0" destOrd="0" parTransId="{B5D01545-173F-414A-A012-FC3C3B141E3B}" sibTransId="{56460FA8-CEE3-F94C-80A2-78E1070832BB}"/>
    <dgm:cxn modelId="{0B4CB944-45B5-F541-8C48-CC83888F03C8}" type="presOf" srcId="{023680E8-D6AE-4EE0-B6D0-B373A5C863F0}" destId="{D39954D8-0FF1-45AF-BA74-891BADF6C3E6}" srcOrd="0" destOrd="4" presId="urn:microsoft.com/office/officeart/2009/3/layout/IncreasingArrowsProcess"/>
    <dgm:cxn modelId="{D1A8FB19-E739-4652-905F-865A9991EC25}" srcId="{4FE5A8C3-DE0E-468A-B8AF-1563BC8D1C02}" destId="{23B82D19-E086-4B2F-8383-F79E48C98149}" srcOrd="0" destOrd="0" parTransId="{B85E544A-D461-4FDD-867A-9A3A08CC3E0F}" sibTransId="{7FD8F38D-F420-48C9-90EA-B74B02F64DA3}"/>
    <dgm:cxn modelId="{6DAA6110-2E7F-4D78-9CDF-F63B7EF057CD}" srcId="{74815851-2A16-477C-BABD-3C2CEB355C84}" destId="{7EBBC903-ED00-436D-A06F-27AB0DFB5159}" srcOrd="0" destOrd="0" parTransId="{ECB71E55-3EB5-4AC2-811F-649DCEB8D7FB}" sibTransId="{6E1A161C-CCCB-495E-9F2C-E2DD914A786D}"/>
    <dgm:cxn modelId="{EEFE8CA1-16F7-464A-B2E3-7275210C6AC0}" srcId="{74A11A1B-B15C-4313-AFAC-1DD0D4040A9D}" destId="{4FE5A8C3-DE0E-468A-B8AF-1563BC8D1C02}" srcOrd="1" destOrd="0" parTransId="{13B29D5B-5D80-4649-A4D0-924836156714}" sibTransId="{D0E21A06-F46A-4AD4-AFB4-C134B86B2EF5}"/>
    <dgm:cxn modelId="{639FC488-4D70-A649-AD7E-0FB7E2EF87A4}" type="presOf" srcId="{CF3688D5-16D0-4E08-9D6C-DE9C8D5F9AAA}" destId="{4FBD5AE8-DE8D-4FBB-AF9B-317AAA6C9A95}" srcOrd="0" destOrd="6" presId="urn:microsoft.com/office/officeart/2009/3/layout/IncreasingArrowsProcess"/>
    <dgm:cxn modelId="{698C23A8-35BC-42D7-A88C-B1659D89E8FE}" srcId="{5805B485-4C12-442D-AF32-9F6EFE8DD928}" destId="{023680E8-D6AE-4EE0-B6D0-B373A5C863F0}" srcOrd="1" destOrd="0" parTransId="{1C1B37F7-181E-406C-B2F6-249D1968F6F2}" sibTransId="{138F43D0-E469-4BC4-B2F5-380222E682D1}"/>
    <dgm:cxn modelId="{4ABC069F-48EC-E246-9E22-6EF648223D0C}" type="presOf" srcId="{74815851-2A16-477C-BABD-3C2CEB355C84}" destId="{A2805625-C452-4F36-B052-453296AB1E5F}" srcOrd="0" destOrd="0" presId="urn:microsoft.com/office/officeart/2009/3/layout/IncreasingArrowsProcess"/>
    <dgm:cxn modelId="{3FFA989C-60F1-3542-A2B4-5CF47ABC1621}" srcId="{B15B182A-42F3-41C7-B54D-3AF7F3306782}" destId="{F030F5CE-9045-9549-B682-5E00404B4F3D}" srcOrd="1" destOrd="0" parTransId="{85574F1E-DE8F-4947-A89C-885BEF68A1D3}" sibTransId="{3AEB7B3A-8210-1243-B7E0-A32FBE97E906}"/>
    <dgm:cxn modelId="{8FEBD6D1-6D60-B14B-8C97-40B4B54FEA9C}" type="presOf" srcId="{51B40DB9-0A83-41E5-B771-8B4BB91FDA18}" destId="{28005F93-C4E4-4B93-A943-64F7D248C304}" srcOrd="0" destOrd="7" presId="urn:microsoft.com/office/officeart/2009/3/layout/IncreasingArrowsProcess"/>
    <dgm:cxn modelId="{F1B97651-0D16-0946-AECC-7F7547977E12}" type="presOf" srcId="{F6DDFE1C-D322-714E-B648-CDBA6F7C643A}" destId="{D39954D8-0FF1-45AF-BA74-891BADF6C3E6}" srcOrd="0" destOrd="1" presId="urn:microsoft.com/office/officeart/2009/3/layout/IncreasingArrowsProcess"/>
    <dgm:cxn modelId="{40C66B3D-6114-4B2A-98D5-C042DB50C84B}" srcId="{74A11A1B-B15C-4313-AFAC-1DD0D4040A9D}" destId="{C6AA4EE5-F899-4E83-9007-352727E73BE2}" srcOrd="0" destOrd="0" parTransId="{400B0650-840A-4D36-9A79-A80A12EBAF68}" sibTransId="{A12BCCAC-F1E3-4021-AF0C-20D6D30FE12E}"/>
    <dgm:cxn modelId="{0321285A-3D23-9A46-8FB8-77582C224D80}" type="presOf" srcId="{81D40187-7044-469C-B7A2-168D5C200413}" destId="{28005F93-C4E4-4B93-A943-64F7D248C304}" srcOrd="0" destOrd="1" presId="urn:microsoft.com/office/officeart/2009/3/layout/IncreasingArrowsProcess"/>
    <dgm:cxn modelId="{98B21F88-F4DA-414A-A11A-05AC2865ADB9}" srcId="{4E04C91E-4445-443A-A530-13FC81473E87}" destId="{5805B485-4C12-442D-AF32-9F6EFE8DD928}" srcOrd="2" destOrd="0" parTransId="{03A7E4B3-0670-4DCB-B34F-7D126D65C287}" sibTransId="{9E58AD5B-4FD6-485D-B73D-478191AE29E9}"/>
    <dgm:cxn modelId="{57BAC16F-8777-4DE4-8DD7-6F636544AC1B}" srcId="{6690BC38-7172-41C9-B443-D4BDD151C997}" destId="{B24C73E0-2E42-473D-A160-46AE5695EBC0}" srcOrd="1" destOrd="0" parTransId="{B8758119-0A1E-4BA8-9C09-DF94C05A5BBD}" sibTransId="{A0C7898A-03B5-4113-BA93-743B6804559F}"/>
    <dgm:cxn modelId="{C88ECCF5-5EE6-43CC-878E-C81C8D2B7019}" srcId="{7EBBC903-ED00-436D-A06F-27AB0DFB5159}" destId="{F76268B6-155C-4945-BE85-36B7A782949E}" srcOrd="6" destOrd="0" parTransId="{BA90563F-0D9F-4268-9CE3-4886DB5B0913}" sibTransId="{0F5D3C2A-E91B-45EB-94D6-69EBDDD84BF9}"/>
    <dgm:cxn modelId="{5D456370-FF7E-534F-9185-A88A0696CC51}" type="presOf" srcId="{74A11A1B-B15C-4313-AFAC-1DD0D4040A9D}" destId="{7ADCAD80-813C-4E5A-93FB-E3C848CA1D55}" srcOrd="0" destOrd="0" presId="urn:microsoft.com/office/officeart/2009/3/layout/IncreasingArrowsProcess"/>
    <dgm:cxn modelId="{BA994DA9-BEF6-46DA-85AC-6A2231232194}" srcId="{7EBBC903-ED00-436D-A06F-27AB0DFB5159}" destId="{0073A58B-BAD1-4E0A-9FC8-7DB53331E0F9}" srcOrd="2" destOrd="0" parTransId="{F6E2A20D-5BF7-4257-9A72-5BEED5502F18}" sibTransId="{E150F4D3-7962-4F8B-8EA1-55E345806AE4}"/>
    <dgm:cxn modelId="{7FE12CFE-0E4B-4F55-A714-6EBA972EB41F}" srcId="{7EBBC903-ED00-436D-A06F-27AB0DFB5159}" destId="{51B40DB9-0A83-41E5-B771-8B4BB91FDA18}" srcOrd="4" destOrd="0" parTransId="{13CB4686-C669-4E52-872F-DA3A691AB1AB}" sibTransId="{2FB139F6-B3B8-4CDD-978B-B97F18707FCF}"/>
    <dgm:cxn modelId="{A496564F-8AE4-684A-8DFF-5852B510811A}" type="presOf" srcId="{4E04C91E-4445-443A-A530-13FC81473E87}" destId="{2484A54B-9D52-4906-9499-A836455E585C}" srcOrd="0" destOrd="0" presId="urn:microsoft.com/office/officeart/2009/3/layout/IncreasingArrowsProcess"/>
    <dgm:cxn modelId="{10CAA7C4-784F-8A4B-8A11-97BBA25E46D5}" type="presOf" srcId="{4FE5A8C3-DE0E-468A-B8AF-1563BC8D1C02}" destId="{4FBD5AE8-DE8D-4FBB-AF9B-317AAA6C9A95}" srcOrd="0" destOrd="4" presId="urn:microsoft.com/office/officeart/2009/3/layout/IncreasingArrowsProcess"/>
    <dgm:cxn modelId="{D32DC161-AD81-9F45-AA9C-84C5A59820FB}" srcId="{7EBBC903-ED00-436D-A06F-27AB0DFB5159}" destId="{39822887-9B7E-D944-A094-D649B6AA67FC}" srcOrd="3" destOrd="0" parTransId="{240EEA2F-1763-E846-B0DF-E2C6248C1E65}" sibTransId="{06BB52A1-5DC9-F04E-8B36-77BE9BBDDF1D}"/>
    <dgm:cxn modelId="{66078DFD-CBF0-9F4C-A072-A31E535B68AA}" type="presOf" srcId="{39822887-9B7E-D944-A094-D649B6AA67FC}" destId="{28005F93-C4E4-4B93-A943-64F7D248C304}" srcOrd="0" destOrd="6" presId="urn:microsoft.com/office/officeart/2009/3/layout/IncreasingArrowsProcess"/>
    <dgm:cxn modelId="{F33C7E57-2081-43A9-949B-89560BD5AFBD}" srcId="{5805B485-4C12-442D-AF32-9F6EFE8DD928}" destId="{B15B182A-42F3-41C7-B54D-3AF7F3306782}" srcOrd="0" destOrd="0" parTransId="{4F775525-22C1-492D-AB58-017007B5C955}" sibTransId="{39C7E608-40C7-4CDA-8B23-B208B4BC4DC7}"/>
    <dgm:cxn modelId="{2AD29E37-182C-DF46-A699-DAC111ED6D92}" srcId="{B15B182A-42F3-41C7-B54D-3AF7F3306782}" destId="{F6DDFE1C-D322-714E-B648-CDBA6F7C643A}" srcOrd="0" destOrd="0" parTransId="{C0D76E5A-4A52-254A-975D-F3971DA9A731}" sibTransId="{474855FC-6326-9B4A-8B13-7ED97FEEE5A2}"/>
    <dgm:cxn modelId="{65F97963-E620-D841-8857-A845387E7FA3}" type="presOf" srcId="{63390C53-428A-47C1-A25C-F974401F5DBC}" destId="{D39954D8-0FF1-45AF-BA74-891BADF6C3E6}" srcOrd="0" destOrd="6" presId="urn:microsoft.com/office/officeart/2009/3/layout/IncreasingArrowsProcess"/>
    <dgm:cxn modelId="{7EE83A85-937D-1241-B770-073A032C8E69}" srcId="{81D40187-7044-469C-B7A2-168D5C200413}" destId="{C0207325-19B3-294A-9BB4-2BA4540F0EF1}" srcOrd="1" destOrd="0" parTransId="{EBDF69E1-9221-0A44-A792-0A42197104FD}" sibTransId="{15B71684-1B15-C744-937B-C2152B0EB067}"/>
    <dgm:cxn modelId="{AECE7AD6-F315-BE45-88CA-76D310970E9E}" type="presOf" srcId="{97672258-EF9B-4B9F-91F0-7D20318E7F9E}" destId="{D39954D8-0FF1-45AF-BA74-891BADF6C3E6}" srcOrd="0" destOrd="3" presId="urn:microsoft.com/office/officeart/2009/3/layout/IncreasingArrowsProcess"/>
    <dgm:cxn modelId="{BE2A5016-2C17-4202-9223-3851FB32A1A6}" srcId="{023680E8-D6AE-4EE0-B6D0-B373A5C863F0}" destId="{BF78E1CD-A51E-4B54-9DBA-1914A608ED12}" srcOrd="0" destOrd="0" parTransId="{C646FC5C-E6BE-4F5B-A5B2-3177AAB12118}" sibTransId="{79DB16AF-2319-4F87-B73E-E0D8090124DD}"/>
    <dgm:cxn modelId="{5469EE6E-5692-744C-A925-2DF93BE8CA23}" type="presOf" srcId="{B15B182A-42F3-41C7-B54D-3AF7F3306782}" destId="{D39954D8-0FF1-45AF-BA74-891BADF6C3E6}" srcOrd="0" destOrd="0" presId="urn:microsoft.com/office/officeart/2009/3/layout/IncreasingArrowsProcess"/>
    <dgm:cxn modelId="{72ABE6DC-6151-8B44-9D8E-5EAD15AD68F8}" type="presOf" srcId="{C6AA4EE5-F899-4E83-9007-352727E73BE2}" destId="{4FBD5AE8-DE8D-4FBB-AF9B-317AAA6C9A95}" srcOrd="0" destOrd="0" presId="urn:microsoft.com/office/officeart/2009/3/layout/IncreasingArrowsProcess"/>
    <dgm:cxn modelId="{228E1E84-DC1F-E443-AA8A-71A6F0EDDF29}" type="presOf" srcId="{23B82D19-E086-4B2F-8383-F79E48C98149}" destId="{4FBD5AE8-DE8D-4FBB-AF9B-317AAA6C9A95}" srcOrd="0" destOrd="5" presId="urn:microsoft.com/office/officeart/2009/3/layout/IncreasingArrowsProcess"/>
    <dgm:cxn modelId="{E7ECD628-1B41-D54C-9B35-2CF1B621026C}" type="presOf" srcId="{0073A58B-BAD1-4E0A-9FC8-7DB53331E0F9}" destId="{28005F93-C4E4-4B93-A943-64F7D248C304}" srcOrd="0" destOrd="5" presId="urn:microsoft.com/office/officeart/2009/3/layout/IncreasingArrowsProcess"/>
    <dgm:cxn modelId="{AF830AA7-030D-4B9A-A19A-22E9060BB74D}" srcId="{4E04C91E-4445-443A-A530-13FC81473E87}" destId="{74815851-2A16-477C-BABD-3C2CEB355C84}" srcOrd="0" destOrd="0" parTransId="{B74E0901-A636-4460-82DE-B37E0D42F0C5}" sibTransId="{3670BDDA-D118-4AED-95E9-D85D01B6322F}"/>
    <dgm:cxn modelId="{4CDA5743-EB06-4697-8C95-55A235DDA82F}" srcId="{4E04C91E-4445-443A-A530-13FC81473E87}" destId="{74A11A1B-B15C-4313-AFAC-1DD0D4040A9D}" srcOrd="1" destOrd="0" parTransId="{44A2CDFA-F3B0-4848-95F9-9B47B2524F59}" sibTransId="{8F0C2178-74F2-408D-861B-738AE2CF6AA1}"/>
    <dgm:cxn modelId="{50FFDE60-4ED6-B24C-BC9A-04BB803820AD}" type="presOf" srcId="{F76268B6-155C-4945-BE85-36B7A782949E}" destId="{28005F93-C4E4-4B93-A943-64F7D248C304}" srcOrd="0" destOrd="9" presId="urn:microsoft.com/office/officeart/2009/3/layout/IncreasingArrowsProcess"/>
    <dgm:cxn modelId="{E7BBF4FD-4EC5-BA41-A519-7290F0176B3A}" type="presOf" srcId="{C866FCB0-B5F3-48EC-9977-E39DDC5F2851}" destId="{28005F93-C4E4-4B93-A943-64F7D248C304}" srcOrd="0" destOrd="4" presId="urn:microsoft.com/office/officeart/2009/3/layout/IncreasingArrowsProcess"/>
    <dgm:cxn modelId="{9E5CE208-6A9E-8241-B249-340D7E390B4D}" srcId="{7EBBC903-ED00-436D-A06F-27AB0DFB5159}" destId="{4FF65700-ECCA-1A40-BFEC-2544EECAC7F8}" srcOrd="5" destOrd="0" parTransId="{60058F49-43A3-EC42-91D3-834F05F37A0E}" sibTransId="{F2029B0F-B363-5345-B847-88156A02E31B}"/>
    <dgm:cxn modelId="{287E105B-AC23-074F-8131-B9536F94A64D}" type="presOf" srcId="{954EF951-3606-C841-A678-61CDD2E52EEC}" destId="{28005F93-C4E4-4B93-A943-64F7D248C304}" srcOrd="0" destOrd="2" presId="urn:microsoft.com/office/officeart/2009/3/layout/IncreasingArrowsProcess"/>
    <dgm:cxn modelId="{417574EB-F402-214F-9228-40E32C72BB02}" type="presParOf" srcId="{2484A54B-9D52-4906-9499-A836455E585C}" destId="{A2805625-C452-4F36-B052-453296AB1E5F}" srcOrd="0" destOrd="0" presId="urn:microsoft.com/office/officeart/2009/3/layout/IncreasingArrowsProcess"/>
    <dgm:cxn modelId="{35F3C58C-8B94-D646-8FA6-0A5D9358B25A}" type="presParOf" srcId="{2484A54B-9D52-4906-9499-A836455E585C}" destId="{28005F93-C4E4-4B93-A943-64F7D248C304}" srcOrd="1" destOrd="0" presId="urn:microsoft.com/office/officeart/2009/3/layout/IncreasingArrowsProcess"/>
    <dgm:cxn modelId="{2F289C19-9A24-0B42-B579-D2E9DD20F06B}" type="presParOf" srcId="{2484A54B-9D52-4906-9499-A836455E585C}" destId="{7ADCAD80-813C-4E5A-93FB-E3C848CA1D55}" srcOrd="2" destOrd="0" presId="urn:microsoft.com/office/officeart/2009/3/layout/IncreasingArrowsProcess"/>
    <dgm:cxn modelId="{8CFF93EB-8F56-BC45-85CD-B9E16B8A6E3A}" type="presParOf" srcId="{2484A54B-9D52-4906-9499-A836455E585C}" destId="{4FBD5AE8-DE8D-4FBB-AF9B-317AAA6C9A95}" srcOrd="3" destOrd="0" presId="urn:microsoft.com/office/officeart/2009/3/layout/IncreasingArrowsProcess"/>
    <dgm:cxn modelId="{16C05167-758B-B94D-90EE-FCCF71F91DA2}" type="presParOf" srcId="{2484A54B-9D52-4906-9499-A836455E585C}" destId="{BCE76590-A365-4AF1-A3E2-42D16357E113}" srcOrd="4" destOrd="0" presId="urn:microsoft.com/office/officeart/2009/3/layout/IncreasingArrowsProcess"/>
    <dgm:cxn modelId="{EDE89D56-3279-C146-BEBF-6ACDA0196A9D}" type="presParOf" srcId="{2484A54B-9D52-4906-9499-A836455E585C}" destId="{D39954D8-0FF1-45AF-BA74-891BADF6C3E6}"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05625-C452-4F36-B052-453296AB1E5F}">
      <dsp:nvSpPr>
        <dsp:cNvPr id="0" name=""/>
        <dsp:cNvSpPr/>
      </dsp:nvSpPr>
      <dsp:spPr>
        <a:xfrm>
          <a:off x="-5630" y="1291999"/>
          <a:ext cx="9091270" cy="1324035"/>
        </a:xfrm>
        <a:prstGeom prst="rightArrow">
          <a:avLst>
            <a:gd name="adj1" fmla="val 50000"/>
            <a:gd name="adj2" fmla="val 5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254000" bIns="210191" numCol="1" spcCol="1270" anchor="ctr" anchorCtr="0">
          <a:noAutofit/>
        </a:bodyPr>
        <a:lstStyle/>
        <a:p>
          <a:pPr lvl="0" algn="l" defTabSz="1111250">
            <a:lnSpc>
              <a:spcPct val="90000"/>
            </a:lnSpc>
            <a:spcBef>
              <a:spcPct val="0"/>
            </a:spcBef>
            <a:spcAft>
              <a:spcPct val="35000"/>
            </a:spcAft>
          </a:pPr>
          <a:r>
            <a:rPr lang="en-US" sz="2500" kern="1200" dirty="0" smtClean="0"/>
            <a:t>IHE Faculty Leadership Development Academy </a:t>
          </a:r>
          <a:endParaRPr lang="en-US" sz="2500" kern="1200" dirty="0"/>
        </a:p>
      </dsp:txBody>
      <dsp:txXfrm>
        <a:off x="-5630" y="1623008"/>
        <a:ext cx="8760261" cy="662017"/>
      </dsp:txXfrm>
    </dsp:sp>
    <dsp:sp modelId="{28005F93-C4E4-4B93-A943-64F7D248C304}">
      <dsp:nvSpPr>
        <dsp:cNvPr id="0" name=""/>
        <dsp:cNvSpPr/>
      </dsp:nvSpPr>
      <dsp:spPr>
        <a:xfrm>
          <a:off x="44211" y="2247752"/>
          <a:ext cx="2633560" cy="3534695"/>
        </a:xfrm>
        <a:prstGeom prst="rect">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lvl="0" algn="l" defTabSz="533400">
            <a:lnSpc>
              <a:spcPct val="90000"/>
            </a:lnSpc>
            <a:spcBef>
              <a:spcPct val="0"/>
            </a:spcBef>
            <a:spcAft>
              <a:spcPct val="35000"/>
            </a:spcAft>
          </a:pPr>
          <a:r>
            <a:rPr lang="en-US" sz="1200" b="1" kern="1200" dirty="0" smtClean="0"/>
            <a:t>Goal: NGSS-aligned Professional Development Experiences –Facilitator Development:</a:t>
          </a:r>
        </a:p>
        <a:p>
          <a:pPr marL="57150" lvl="1" indent="-57150" algn="l" defTabSz="444500">
            <a:lnSpc>
              <a:spcPct val="90000"/>
            </a:lnSpc>
            <a:spcBef>
              <a:spcPct val="0"/>
            </a:spcBef>
            <a:spcAft>
              <a:spcPct val="15000"/>
            </a:spcAft>
            <a:buChar char="••"/>
          </a:pPr>
          <a:r>
            <a:rPr lang="en-US" sz="1000" kern="1200" dirty="0" smtClean="0"/>
            <a:t>3-dimensional teaching and learning</a:t>
          </a:r>
        </a:p>
        <a:p>
          <a:pPr marL="114300" lvl="2" indent="-57150" algn="l" defTabSz="444500">
            <a:lnSpc>
              <a:spcPct val="90000"/>
            </a:lnSpc>
            <a:spcBef>
              <a:spcPct val="0"/>
            </a:spcBef>
            <a:spcAft>
              <a:spcPct val="15000"/>
            </a:spcAft>
            <a:buChar char="••"/>
          </a:pPr>
          <a:r>
            <a:rPr lang="en-US" sz="1000" kern="1200" dirty="0" smtClean="0"/>
            <a:t>Science Practices – NGSX Matter Pathway Review and NGSX Facilitator Pathway</a:t>
          </a:r>
        </a:p>
        <a:p>
          <a:pPr marL="114300" lvl="2" indent="-57150" algn="l" defTabSz="444500">
            <a:lnSpc>
              <a:spcPct val="90000"/>
            </a:lnSpc>
            <a:spcBef>
              <a:spcPct val="0"/>
            </a:spcBef>
            <a:spcAft>
              <a:spcPct val="15000"/>
            </a:spcAft>
            <a:buChar char="••"/>
          </a:pPr>
          <a:r>
            <a:rPr lang="en-US" sz="1000" kern="1200" dirty="0" smtClean="0"/>
            <a:t>Engineering Practices – ORTIS Introduction and ORTIS Facilitator</a:t>
          </a:r>
          <a:endParaRPr lang="en-US" sz="1000" u="sng" kern="1200" dirty="0" smtClean="0"/>
        </a:p>
        <a:p>
          <a:pPr marL="57150" lvl="1" indent="-57150" algn="l" defTabSz="400050">
            <a:lnSpc>
              <a:spcPct val="90000"/>
            </a:lnSpc>
            <a:spcBef>
              <a:spcPct val="0"/>
            </a:spcBef>
            <a:spcAft>
              <a:spcPct val="15000"/>
            </a:spcAft>
            <a:buChar char="••"/>
          </a:pPr>
          <a:endParaRPr lang="en-US" sz="900" kern="1200" dirty="0" smtClean="0"/>
        </a:p>
        <a:p>
          <a:pPr marL="57150" lvl="1" indent="-57150" algn="l" defTabSz="400050">
            <a:lnSpc>
              <a:spcPct val="90000"/>
            </a:lnSpc>
            <a:spcBef>
              <a:spcPct val="0"/>
            </a:spcBef>
            <a:spcAft>
              <a:spcPct val="15000"/>
            </a:spcAft>
            <a:buChar char="••"/>
          </a:pPr>
          <a:r>
            <a:rPr lang="en-US" sz="1050" u="sng" kern="1200" dirty="0" smtClean="0"/>
            <a:t>Outcomes &amp; Deliverables</a:t>
          </a:r>
        </a:p>
        <a:p>
          <a:pPr marL="57150" lvl="1" indent="-57150" algn="l" defTabSz="400050">
            <a:lnSpc>
              <a:spcPct val="90000"/>
            </a:lnSpc>
            <a:spcBef>
              <a:spcPct val="0"/>
            </a:spcBef>
            <a:spcAft>
              <a:spcPct val="15000"/>
            </a:spcAft>
            <a:buChar char="••"/>
          </a:pPr>
          <a:r>
            <a:rPr lang="en-US" sz="900" kern="1200" dirty="0" smtClean="0"/>
            <a:t> Facilitators with expertise at leading NGSX (Units 1-6) and ORTIS PD models;</a:t>
          </a:r>
        </a:p>
        <a:p>
          <a:pPr marL="57150" lvl="1" indent="-57150" algn="l" defTabSz="400050">
            <a:lnSpc>
              <a:spcPct val="90000"/>
            </a:lnSpc>
            <a:spcBef>
              <a:spcPct val="0"/>
            </a:spcBef>
            <a:spcAft>
              <a:spcPct val="15000"/>
            </a:spcAft>
            <a:buChar char="••"/>
          </a:pPr>
          <a:r>
            <a:rPr lang="en-US" sz="900" kern="1200" dirty="0" smtClean="0"/>
            <a:t>Experience facilitating  NGSX and ORTIS approaches during summer institutes;</a:t>
          </a:r>
        </a:p>
        <a:p>
          <a:pPr marL="57150" lvl="1" indent="-57150" algn="l" defTabSz="400050">
            <a:lnSpc>
              <a:spcPct val="90000"/>
            </a:lnSpc>
            <a:spcBef>
              <a:spcPct val="0"/>
            </a:spcBef>
            <a:spcAft>
              <a:spcPct val="15000"/>
            </a:spcAft>
            <a:buChar char="••"/>
          </a:pPr>
          <a:r>
            <a:rPr lang="en-US" sz="900" kern="1200" dirty="0" smtClean="0"/>
            <a:t>Novel science methods courses for preservice science teachers that Integrate elements of NGSX and ORTIS approaches;</a:t>
          </a:r>
        </a:p>
        <a:p>
          <a:pPr marL="57150" lvl="1" indent="-57150" algn="l" defTabSz="400050">
            <a:lnSpc>
              <a:spcPct val="90000"/>
            </a:lnSpc>
            <a:spcBef>
              <a:spcPct val="0"/>
            </a:spcBef>
            <a:spcAft>
              <a:spcPct val="15000"/>
            </a:spcAft>
            <a:buChar char="••"/>
          </a:pPr>
          <a:r>
            <a:rPr lang="en-US" sz="900" kern="1200" dirty="0" smtClean="0"/>
            <a:t> Develop a list of recommendations for the use of NGSX into pre-service teachers’ development;</a:t>
          </a:r>
        </a:p>
        <a:p>
          <a:pPr marL="57150" lvl="1" indent="-57150" algn="l" defTabSz="400050">
            <a:lnSpc>
              <a:spcPct val="90000"/>
            </a:lnSpc>
            <a:spcBef>
              <a:spcPct val="0"/>
            </a:spcBef>
            <a:spcAft>
              <a:spcPct val="15000"/>
            </a:spcAft>
            <a:buChar char="••"/>
          </a:pPr>
          <a:r>
            <a:rPr lang="en-US" sz="900" u="none" kern="1200" dirty="0" smtClean="0"/>
            <a:t>A network of IHE Ambassadors for NGSS-aligned approaches to science education in CT.</a:t>
          </a:r>
          <a:endParaRPr lang="en-US" sz="900" kern="1200" dirty="0" smtClean="0"/>
        </a:p>
      </dsp:txBody>
      <dsp:txXfrm>
        <a:off x="44211" y="2247752"/>
        <a:ext cx="2633560" cy="3534695"/>
      </dsp:txXfrm>
    </dsp:sp>
    <dsp:sp modelId="{7ADCAD80-813C-4E5A-93FB-E3C848CA1D55}">
      <dsp:nvSpPr>
        <dsp:cNvPr id="0" name=""/>
        <dsp:cNvSpPr/>
      </dsp:nvSpPr>
      <dsp:spPr>
        <a:xfrm>
          <a:off x="2863620" y="1863258"/>
          <a:ext cx="6145833" cy="1324035"/>
        </a:xfrm>
        <a:prstGeom prst="rightArrow">
          <a:avLst>
            <a:gd name="adj1" fmla="val 50000"/>
            <a:gd name="adj2" fmla="val 50000"/>
          </a:avLst>
        </a:prstGeom>
        <a:solidFill>
          <a:schemeClr val="accent2">
            <a:hueOff val="-2355276"/>
            <a:satOff val="-3145"/>
            <a:lumOff val="1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254000" bIns="210191" numCol="1" spcCol="1270" anchor="ctr" anchorCtr="0">
          <a:noAutofit/>
        </a:bodyPr>
        <a:lstStyle/>
        <a:p>
          <a:pPr lvl="0" algn="l" defTabSz="1111250">
            <a:lnSpc>
              <a:spcPct val="90000"/>
            </a:lnSpc>
            <a:spcBef>
              <a:spcPct val="0"/>
            </a:spcBef>
            <a:spcAft>
              <a:spcPct val="35000"/>
            </a:spcAft>
          </a:pPr>
          <a:r>
            <a:rPr lang="en-US" sz="2500" kern="1200" dirty="0" smtClean="0"/>
            <a:t>Cooperating Teachers &amp; IHE supervisors</a:t>
          </a:r>
          <a:endParaRPr lang="en-US" sz="2500" kern="1200" dirty="0"/>
        </a:p>
      </dsp:txBody>
      <dsp:txXfrm>
        <a:off x="2863620" y="2194267"/>
        <a:ext cx="5814824" cy="662017"/>
      </dsp:txXfrm>
    </dsp:sp>
    <dsp:sp modelId="{4FBD5AE8-DE8D-4FBB-AF9B-317AAA6C9A95}">
      <dsp:nvSpPr>
        <dsp:cNvPr id="0" name=""/>
        <dsp:cNvSpPr/>
      </dsp:nvSpPr>
      <dsp:spPr>
        <a:xfrm>
          <a:off x="2863601" y="2864347"/>
          <a:ext cx="2361305" cy="2765695"/>
        </a:xfrm>
        <a:prstGeom prst="rect">
          <a:avLst/>
        </a:prstGeom>
        <a:solidFill>
          <a:schemeClr val="lt1">
            <a:hueOff val="0"/>
            <a:satOff val="0"/>
            <a:lumOff val="0"/>
            <a:alphaOff val="0"/>
          </a:schemeClr>
        </a:solidFill>
        <a:ln w="15875" cap="flat" cmpd="sng" algn="ctr">
          <a:solidFill>
            <a:schemeClr val="accent2">
              <a:hueOff val="-2355276"/>
              <a:satOff val="-3145"/>
              <a:lumOff val="18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b="1" kern="1200" dirty="0" smtClean="0"/>
            <a:t>Goal: NGSS-aligned Professional Development Experiences –Mentor Development:</a:t>
          </a:r>
          <a:endParaRPr lang="en-US" sz="1200" b="1" kern="1200" dirty="0"/>
        </a:p>
        <a:p>
          <a:pPr marL="57150" lvl="1" indent="-57150" algn="l" defTabSz="444500">
            <a:lnSpc>
              <a:spcPct val="90000"/>
            </a:lnSpc>
            <a:spcBef>
              <a:spcPct val="0"/>
            </a:spcBef>
            <a:spcAft>
              <a:spcPct val="15000"/>
            </a:spcAft>
            <a:buChar char="••"/>
          </a:pPr>
          <a:r>
            <a:rPr lang="en-US" sz="1000" kern="1200" dirty="0" smtClean="0"/>
            <a:t>3-dimensional teaching and learning</a:t>
          </a:r>
          <a:endParaRPr lang="en-US" sz="1000" kern="1200" dirty="0"/>
        </a:p>
        <a:p>
          <a:pPr marL="114300" lvl="2" indent="-57150" algn="l" defTabSz="444500">
            <a:lnSpc>
              <a:spcPct val="90000"/>
            </a:lnSpc>
            <a:spcBef>
              <a:spcPct val="0"/>
            </a:spcBef>
            <a:spcAft>
              <a:spcPct val="15000"/>
            </a:spcAft>
            <a:buChar char="••"/>
          </a:pPr>
          <a:r>
            <a:rPr lang="en-US" sz="1000" kern="1200" dirty="0" smtClean="0"/>
            <a:t>Science Practices – NGSX Matter Pathway</a:t>
          </a:r>
          <a:endParaRPr lang="en-US" sz="1000" kern="1200" dirty="0"/>
        </a:p>
        <a:p>
          <a:pPr marL="114300" lvl="2" indent="-57150" algn="l" defTabSz="444500">
            <a:lnSpc>
              <a:spcPct val="90000"/>
            </a:lnSpc>
            <a:spcBef>
              <a:spcPct val="0"/>
            </a:spcBef>
            <a:spcAft>
              <a:spcPct val="15000"/>
            </a:spcAft>
            <a:buChar char="••"/>
          </a:pPr>
          <a:r>
            <a:rPr lang="en-US" sz="1000" kern="1200" dirty="0" smtClean="0"/>
            <a:t>Engineering Practices –ORTIS Introduction</a:t>
          </a:r>
          <a:endParaRPr lang="en-US" sz="1000" kern="1200" dirty="0"/>
        </a:p>
        <a:p>
          <a:pPr lvl="0" algn="l" defTabSz="444500">
            <a:lnSpc>
              <a:spcPct val="90000"/>
            </a:lnSpc>
            <a:spcBef>
              <a:spcPct val="0"/>
            </a:spcBef>
            <a:spcAft>
              <a:spcPct val="35000"/>
            </a:spcAft>
          </a:pPr>
          <a:endParaRPr lang="en-US" sz="1000" b="1" kern="1200" dirty="0" smtClean="0"/>
        </a:p>
        <a:p>
          <a:pPr lvl="0" algn="l" defTabSz="444500">
            <a:lnSpc>
              <a:spcPct val="90000"/>
            </a:lnSpc>
            <a:spcBef>
              <a:spcPct val="0"/>
            </a:spcBef>
            <a:spcAft>
              <a:spcPct val="35000"/>
            </a:spcAft>
          </a:pPr>
          <a:r>
            <a:rPr lang="en-US" sz="1000" b="1" u="sng" kern="1200" dirty="0" smtClean="0"/>
            <a:t>Outcomes&amp; Deliverables</a:t>
          </a:r>
          <a:endParaRPr lang="en-US" sz="1000" b="1" kern="1200" dirty="0"/>
        </a:p>
        <a:p>
          <a:pPr marL="57150" lvl="1" indent="-57150" algn="l" defTabSz="400050">
            <a:lnSpc>
              <a:spcPct val="90000"/>
            </a:lnSpc>
            <a:spcBef>
              <a:spcPct val="0"/>
            </a:spcBef>
            <a:spcAft>
              <a:spcPct val="15000"/>
            </a:spcAft>
            <a:buChar char="••"/>
          </a:pPr>
          <a:r>
            <a:rPr lang="en-US" sz="900" u="none" kern="1200" dirty="0" smtClean="0"/>
            <a:t>A sustainable network of cooperating teachers and IHE supervisors of PST with experience of both NGSX and ORTIS approaches for the integration of NGSS-aligned science and engineering practices;</a:t>
          </a:r>
          <a:endParaRPr lang="en-US" sz="900" kern="1200" dirty="0"/>
        </a:p>
        <a:p>
          <a:pPr marL="57150" lvl="1" indent="-57150" algn="l" defTabSz="400050">
            <a:lnSpc>
              <a:spcPct val="90000"/>
            </a:lnSpc>
            <a:spcBef>
              <a:spcPct val="0"/>
            </a:spcBef>
            <a:spcAft>
              <a:spcPct val="15000"/>
            </a:spcAft>
            <a:buChar char="••"/>
          </a:pPr>
          <a:r>
            <a:rPr lang="en-US" sz="900" u="none" kern="1200" dirty="0" smtClean="0"/>
            <a:t>A network of K-12 and IHE Ambassadors that will support NGSS-aligned approaches to science education </a:t>
          </a:r>
          <a:r>
            <a:rPr lang="en-US" sz="800" u="none" kern="1200" dirty="0" smtClean="0"/>
            <a:t>in CT.</a:t>
          </a:r>
        </a:p>
        <a:p>
          <a:pPr marL="57150" lvl="1" indent="-57150" algn="l" defTabSz="400050">
            <a:lnSpc>
              <a:spcPct val="90000"/>
            </a:lnSpc>
            <a:spcBef>
              <a:spcPct val="0"/>
            </a:spcBef>
            <a:spcAft>
              <a:spcPct val="15000"/>
            </a:spcAft>
            <a:buChar char="••"/>
          </a:pPr>
          <a:endParaRPr lang="en-US" sz="800" kern="1200" dirty="0"/>
        </a:p>
      </dsp:txBody>
      <dsp:txXfrm>
        <a:off x="2863601" y="2864347"/>
        <a:ext cx="2361305" cy="2765695"/>
      </dsp:txXfrm>
    </dsp:sp>
    <dsp:sp modelId="{BCE76590-A365-4AF1-A3E2-42D16357E113}">
      <dsp:nvSpPr>
        <dsp:cNvPr id="0" name=""/>
        <dsp:cNvSpPr/>
      </dsp:nvSpPr>
      <dsp:spPr>
        <a:xfrm>
          <a:off x="5410194" y="2434557"/>
          <a:ext cx="3619029" cy="1324035"/>
        </a:xfrm>
        <a:prstGeom prst="rightArrow">
          <a:avLst>
            <a:gd name="adj1" fmla="val 50000"/>
            <a:gd name="adj2" fmla="val 50000"/>
          </a:avLst>
        </a:prstGeom>
        <a:solidFill>
          <a:schemeClr val="accent2">
            <a:hueOff val="-4710551"/>
            <a:satOff val="-6290"/>
            <a:lumOff val="372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254000" bIns="210191" numCol="1" spcCol="1270" anchor="ctr" anchorCtr="0">
          <a:noAutofit/>
        </a:bodyPr>
        <a:lstStyle/>
        <a:p>
          <a:pPr lvl="0" algn="l" defTabSz="1111250">
            <a:lnSpc>
              <a:spcPct val="90000"/>
            </a:lnSpc>
            <a:spcBef>
              <a:spcPct val="0"/>
            </a:spcBef>
            <a:spcAft>
              <a:spcPct val="35000"/>
            </a:spcAft>
          </a:pPr>
          <a:r>
            <a:rPr lang="en-US" sz="2500" kern="1200" dirty="0" smtClean="0"/>
            <a:t>Pre-service Teachers</a:t>
          </a:r>
          <a:endParaRPr lang="en-US" sz="2500" kern="1200" dirty="0"/>
        </a:p>
      </dsp:txBody>
      <dsp:txXfrm>
        <a:off x="5410194" y="2765566"/>
        <a:ext cx="3288020" cy="662017"/>
      </dsp:txXfrm>
    </dsp:sp>
    <dsp:sp modelId="{D39954D8-0FF1-45AF-BA74-891BADF6C3E6}">
      <dsp:nvSpPr>
        <dsp:cNvPr id="0" name=""/>
        <dsp:cNvSpPr/>
      </dsp:nvSpPr>
      <dsp:spPr>
        <a:xfrm>
          <a:off x="5438107" y="3411461"/>
          <a:ext cx="2486694" cy="2532126"/>
        </a:xfrm>
        <a:prstGeom prst="rect">
          <a:avLst/>
        </a:prstGeom>
        <a:solidFill>
          <a:schemeClr val="lt1">
            <a:hueOff val="0"/>
            <a:satOff val="0"/>
            <a:lumOff val="0"/>
            <a:alphaOff val="0"/>
          </a:schemeClr>
        </a:solidFill>
        <a:ln w="15875" cap="flat" cmpd="sng" algn="ctr">
          <a:solidFill>
            <a:schemeClr val="accent2">
              <a:hueOff val="-4710551"/>
              <a:satOff val="-6290"/>
              <a:lumOff val="37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b="1" kern="1200" dirty="0" smtClean="0"/>
            <a:t>Goal: NGSS-aligned Professional Development Experiences –Learner Understanding:</a:t>
          </a:r>
        </a:p>
        <a:p>
          <a:pPr lvl="0" algn="l" defTabSz="533400">
            <a:lnSpc>
              <a:spcPct val="90000"/>
            </a:lnSpc>
            <a:spcBef>
              <a:spcPct val="0"/>
            </a:spcBef>
            <a:spcAft>
              <a:spcPct val="35000"/>
            </a:spcAft>
          </a:pPr>
          <a:r>
            <a:rPr lang="en-US" sz="1000" kern="1200" dirty="0" smtClean="0"/>
            <a:t>3-dimensional teaching and learning</a:t>
          </a:r>
          <a:endParaRPr lang="en-US" sz="1200" b="1" kern="1200" dirty="0"/>
        </a:p>
        <a:p>
          <a:pPr marL="57150" lvl="1" indent="-57150" algn="l" defTabSz="444500">
            <a:lnSpc>
              <a:spcPct val="90000"/>
            </a:lnSpc>
            <a:spcBef>
              <a:spcPct val="0"/>
            </a:spcBef>
            <a:spcAft>
              <a:spcPct val="15000"/>
            </a:spcAft>
            <a:buChar char="••"/>
          </a:pPr>
          <a:r>
            <a:rPr lang="en-US" sz="1000" kern="1200" dirty="0" smtClean="0"/>
            <a:t>Science Practices – NGSX Matter Pathway</a:t>
          </a:r>
          <a:endParaRPr lang="en-US" sz="1000" kern="1200" dirty="0"/>
        </a:p>
        <a:p>
          <a:pPr marL="57150" lvl="1" indent="-57150" algn="l" defTabSz="444500">
            <a:lnSpc>
              <a:spcPct val="90000"/>
            </a:lnSpc>
            <a:spcBef>
              <a:spcPct val="0"/>
            </a:spcBef>
            <a:spcAft>
              <a:spcPct val="15000"/>
            </a:spcAft>
            <a:buChar char="••"/>
          </a:pPr>
          <a:r>
            <a:rPr lang="en-US" sz="1000" kern="1200" dirty="0" smtClean="0"/>
            <a:t>Engineering Practices –ORTIS Introduction</a:t>
          </a:r>
          <a:endParaRPr lang="en-US" sz="1000" kern="1200" dirty="0"/>
        </a:p>
        <a:p>
          <a:pPr marL="57150" lvl="1" indent="-57150" algn="l" defTabSz="355600">
            <a:lnSpc>
              <a:spcPct val="90000"/>
            </a:lnSpc>
            <a:spcBef>
              <a:spcPct val="0"/>
            </a:spcBef>
            <a:spcAft>
              <a:spcPct val="15000"/>
            </a:spcAft>
            <a:buChar char="••"/>
          </a:pPr>
          <a:endParaRPr lang="en-US" sz="800" kern="1200" dirty="0"/>
        </a:p>
        <a:p>
          <a:pPr lvl="0" algn="l" defTabSz="444500">
            <a:lnSpc>
              <a:spcPct val="90000"/>
            </a:lnSpc>
            <a:spcBef>
              <a:spcPct val="0"/>
            </a:spcBef>
            <a:spcAft>
              <a:spcPct val="35000"/>
            </a:spcAft>
          </a:pPr>
          <a:r>
            <a:rPr lang="en-US" sz="1000" b="1" u="sng" kern="1200" dirty="0" smtClean="0"/>
            <a:t>Outcomes&amp; Deliverables</a:t>
          </a:r>
          <a:endParaRPr lang="en-US" sz="900" b="1" u="none" kern="1200" dirty="0"/>
        </a:p>
        <a:p>
          <a:pPr marL="57150" lvl="1" indent="-57150" algn="l" defTabSz="400050">
            <a:lnSpc>
              <a:spcPct val="90000"/>
            </a:lnSpc>
            <a:spcBef>
              <a:spcPct val="0"/>
            </a:spcBef>
            <a:spcAft>
              <a:spcPct val="15000"/>
            </a:spcAft>
            <a:buChar char="••"/>
          </a:pPr>
          <a:r>
            <a:rPr lang="en-US" sz="900" u="none" kern="1200" dirty="0" smtClean="0"/>
            <a:t>A sustainable network of new teachers with experience of both NGSX and ORTIS approaches for the integration of NGSS-aligned science and engineering practices;</a:t>
          </a:r>
          <a:endParaRPr lang="en-US" sz="900" u="none" kern="1200" dirty="0"/>
        </a:p>
        <a:p>
          <a:pPr marL="57150" lvl="1" indent="-57150" algn="l" defTabSz="400050">
            <a:lnSpc>
              <a:spcPct val="90000"/>
            </a:lnSpc>
            <a:spcBef>
              <a:spcPct val="0"/>
            </a:spcBef>
            <a:spcAft>
              <a:spcPct val="15000"/>
            </a:spcAft>
            <a:buChar char="••"/>
          </a:pPr>
          <a:r>
            <a:rPr lang="en-US" sz="900" u="none" kern="1200" dirty="0" smtClean="0"/>
            <a:t>A network of preservice science teacher ambassadors that will support NGSS-aligned approaches to science education in CT.</a:t>
          </a:r>
        </a:p>
      </dsp:txBody>
      <dsp:txXfrm>
        <a:off x="5438107" y="3411461"/>
        <a:ext cx="2486694" cy="2532126"/>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755ED2-A242-45D0-8327-A7F7B0FC11B8}" type="datetimeFigureOut">
              <a:rPr lang="en-US" smtClean="0"/>
              <a:t>9/27/17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34441A-C7BC-45C2-9D17-498D7A0DA078}" type="slidenum">
              <a:rPr lang="en-US" smtClean="0"/>
              <a:t>‹#›</a:t>
            </a:fld>
            <a:endParaRPr lang="en-US"/>
          </a:p>
        </p:txBody>
      </p:sp>
    </p:spTree>
    <p:extLst>
      <p:ext uri="{BB962C8B-B14F-4D97-AF65-F5344CB8AC3E}">
        <p14:creationId xmlns:p14="http://schemas.microsoft.com/office/powerpoint/2010/main" val="329913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 concept of unconference– led</a:t>
            </a:r>
            <a:r>
              <a:rPr lang="en-US" baseline="0" dirty="0" smtClean="0"/>
              <a:t> by teachers for teachers</a:t>
            </a:r>
          </a:p>
          <a:p>
            <a:pPr marL="171450" indent="-171450">
              <a:buFontTx/>
              <a:buChar char="-"/>
            </a:pPr>
            <a:r>
              <a:rPr lang="en-US" baseline="0" dirty="0" smtClean="0"/>
              <a:t>This day is very driven by them and is geared towards collaboration and networking across districts to gain best practices to improve STEM education for all students</a:t>
            </a:r>
          </a:p>
          <a:p>
            <a:pPr marL="0" indent="0">
              <a:buFontTx/>
              <a:buNone/>
            </a:pPr>
            <a:endParaRPr lang="en-US" dirty="0" smtClean="0"/>
          </a:p>
          <a:p>
            <a:r>
              <a:rPr lang="en-US" dirty="0" smtClean="0"/>
              <a:t>Step 1: </a:t>
            </a:r>
            <a:r>
              <a:rPr lang="en-US" dirty="0" err="1" smtClean="0"/>
              <a:t>cocreate</a:t>
            </a:r>
            <a:r>
              <a:rPr lang="en-US" dirty="0" smtClean="0"/>
              <a:t> schedule– already</a:t>
            </a:r>
            <a:r>
              <a:rPr lang="en-US" baseline="0" dirty="0" smtClean="0"/>
              <a:t> started.  If you have not already– take a few post it notes…etc. put it on the interactive board (share, learn, collaborate)</a:t>
            </a:r>
          </a:p>
          <a:p>
            <a:pPr marL="171450" indent="-171450">
              <a:buFontTx/>
              <a:buChar char="-"/>
            </a:pPr>
            <a:r>
              <a:rPr lang="en-US" baseline="0" dirty="0" smtClean="0"/>
              <a:t>This can be anything from big picture– like how is everyone balancing NGSS with CMTs?</a:t>
            </a:r>
          </a:p>
          <a:p>
            <a:pPr marL="171450" indent="-171450">
              <a:buFontTx/>
              <a:buChar char="-"/>
            </a:pPr>
            <a:r>
              <a:rPr lang="en-US" baseline="0" dirty="0" smtClean="0"/>
              <a:t>To very discrete like- I want to collaborate specifically on getting a bank of ideas for culturally responsive phenomena and real world problems to ground my units in</a:t>
            </a:r>
          </a:p>
          <a:p>
            <a:pPr marL="171450" indent="-171450">
              <a:buFontTx/>
              <a:buChar char="-"/>
            </a:pPr>
            <a:endParaRPr lang="en-US" baseline="0" dirty="0" smtClean="0"/>
          </a:p>
          <a:p>
            <a:r>
              <a:rPr lang="en-US" baseline="0" dirty="0" smtClean="0"/>
              <a:t>Step 2: we will work on sorting the post-its by theme during the first block of the day and incorporating any new additions as they occur to you</a:t>
            </a:r>
          </a:p>
          <a:p>
            <a:endParaRPr lang="en-US" baseline="0" dirty="0" smtClean="0"/>
          </a:p>
          <a:p>
            <a:r>
              <a:rPr lang="en-US" baseline="0" dirty="0" smtClean="0"/>
              <a:t>Step 3:  11:00am- we will transfer these to the google interactive schedule, assign rooms and link their google folders so you can take notes and drop resources </a:t>
            </a:r>
          </a:p>
          <a:p>
            <a:endParaRPr lang="en-US" baseline="0" dirty="0" smtClean="0"/>
          </a:p>
          <a:p>
            <a:r>
              <a:rPr lang="en-US" baseline="0" dirty="0" smtClean="0"/>
              <a:t>11:15-11:30 we will share with you the schedule (you can also access it through the google drive or the QR code from the beginning, recommended if you want it on your phone as you move through the day)</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D34441A-C7BC-45C2-9D17-498D7A0DA078}" type="slidenum">
              <a:rPr lang="en-US" smtClean="0"/>
              <a:t>19</a:t>
            </a:fld>
            <a:endParaRPr lang="en-US"/>
          </a:p>
        </p:txBody>
      </p:sp>
    </p:spTree>
    <p:extLst>
      <p:ext uri="{BB962C8B-B14F-4D97-AF65-F5344CB8AC3E}">
        <p14:creationId xmlns:p14="http://schemas.microsoft.com/office/powerpoint/2010/main" val="1389694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34441A-C7BC-45C2-9D17-498D7A0DA078}" type="slidenum">
              <a:rPr lang="en-US" smtClean="0"/>
              <a:t>21</a:t>
            </a:fld>
            <a:endParaRPr lang="en-US"/>
          </a:p>
        </p:txBody>
      </p:sp>
    </p:spTree>
    <p:extLst>
      <p:ext uri="{BB962C8B-B14F-4D97-AF65-F5344CB8AC3E}">
        <p14:creationId xmlns:p14="http://schemas.microsoft.com/office/powerpoint/2010/main" val="4091939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93A11D-A078-4688-8CF8-19D5F89A80BE}" type="datetimeFigureOut">
              <a:rPr lang="en-US" smtClean="0"/>
              <a:t>9/27/17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72D3-C089-485C-8294-25D18F6CD8F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3A11D-A078-4688-8CF8-19D5F89A80BE}" type="datetimeFigureOut">
              <a:rPr lang="en-US" smtClean="0"/>
              <a:t>9/27/17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72D3-C089-485C-8294-25D18F6CD8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993A11D-A078-4688-8CF8-19D5F89A80BE}" type="datetimeFigureOut">
              <a:rPr lang="en-US" smtClean="0"/>
              <a:t>9/27/17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72D3-C089-485C-8294-25D18F6CD8F1}"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3A11D-A078-4688-8CF8-19D5F89A80BE}" type="datetimeFigureOut">
              <a:rPr lang="en-US" smtClean="0"/>
              <a:t>9/27/17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72D3-C089-485C-8294-25D18F6CD8F1}"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93A11D-A078-4688-8CF8-19D5F89A80BE}" type="datetimeFigureOut">
              <a:rPr lang="en-US" smtClean="0"/>
              <a:t>9/27/17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72D3-C089-485C-8294-25D18F6CD8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993A11D-A078-4688-8CF8-19D5F89A80BE}" type="datetimeFigureOut">
              <a:rPr lang="en-US" smtClean="0"/>
              <a:t>9/27/17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D72D3-C089-485C-8294-25D18F6CD8F1}"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93A11D-A078-4688-8CF8-19D5F89A80BE}" type="datetimeFigureOut">
              <a:rPr lang="en-US" smtClean="0"/>
              <a:t>9/27/17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6D72D3-C089-485C-8294-25D18F6CD8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93A11D-A078-4688-8CF8-19D5F89A80BE}" type="datetimeFigureOut">
              <a:rPr lang="en-US" smtClean="0"/>
              <a:t>9/27/17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6D72D3-C089-485C-8294-25D18F6CD8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993A11D-A078-4688-8CF8-19D5F89A80BE}" type="datetimeFigureOut">
              <a:rPr lang="en-US" smtClean="0"/>
              <a:t>9/27/17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6D72D3-C089-485C-8294-25D18F6CD8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993A11D-A078-4688-8CF8-19D5F89A80BE}" type="datetimeFigureOut">
              <a:rPr lang="en-US" smtClean="0"/>
              <a:t>9/27/17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D72D3-C089-485C-8294-25D18F6CD8F1}"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3A11D-A078-4688-8CF8-19D5F89A80BE}" type="datetimeFigureOut">
              <a:rPr lang="en-US" smtClean="0"/>
              <a:t>9/27/17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D72D3-C089-485C-8294-25D18F6CD8F1}"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993A11D-A078-4688-8CF8-19D5F89A80BE}" type="datetimeFigureOut">
              <a:rPr lang="en-US" smtClean="0"/>
              <a:t>9/27/17</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D6D72D3-C089-485C-8294-25D18F6CD8F1}"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issianne@aol.com"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762000"/>
            <a:ext cx="7772400" cy="1524000"/>
          </a:xfrm>
        </p:spPr>
        <p:txBody>
          <a:bodyPr anchor="t">
            <a:normAutofit fontScale="90000"/>
          </a:bodyPr>
          <a:lstStyle/>
          <a:p>
            <a:r>
              <a:rPr lang="en-US" i="1" dirty="0" smtClean="0">
                <a:solidFill>
                  <a:srgbClr val="000000"/>
                </a:solidFill>
              </a:rPr>
              <a:t>It’s Like Herding Cats: A Statewide Initiative to Address NGSS</a:t>
            </a:r>
            <a:endParaRPr lang="en-US" i="1" dirty="0">
              <a:solidFill>
                <a:srgbClr val="000000"/>
              </a:solidFill>
            </a:endParaRPr>
          </a:p>
        </p:txBody>
      </p:sp>
      <p:sp>
        <p:nvSpPr>
          <p:cNvPr id="2" name="Subtitle 1"/>
          <p:cNvSpPr>
            <a:spLocks noGrp="1"/>
          </p:cNvSpPr>
          <p:nvPr>
            <p:ph type="subTitle" idx="1"/>
          </p:nvPr>
        </p:nvSpPr>
        <p:spPr>
          <a:xfrm>
            <a:off x="1295400" y="3886200"/>
            <a:ext cx="6096000" cy="1066800"/>
          </a:xfrm>
        </p:spPr>
        <p:txBody>
          <a:bodyPr>
            <a:normAutofit/>
          </a:bodyPr>
          <a:lstStyle/>
          <a:p>
            <a:r>
              <a:rPr lang="en-US" dirty="0" smtClean="0">
                <a:solidFill>
                  <a:schemeClr val="tx1"/>
                </a:solidFill>
              </a:rPr>
              <a:t>Catherine M. Koehler, co-PI ECSU/CREC-TRMMS</a:t>
            </a:r>
          </a:p>
          <a:p>
            <a:r>
              <a:rPr lang="en-US" dirty="0" smtClean="0">
                <a:solidFill>
                  <a:schemeClr val="tx1"/>
                </a:solidFill>
              </a:rPr>
              <a:t>Jeff Thomas, co-PI CCSU</a:t>
            </a:r>
          </a:p>
          <a:p>
            <a:endParaRPr lang="en-US" dirty="0" smtClean="0">
              <a:solidFill>
                <a:schemeClr val="tx1"/>
              </a:solidFill>
            </a:endParaRPr>
          </a:p>
          <a:p>
            <a:endParaRPr lang="en-US" dirty="0" smtClean="0"/>
          </a:p>
          <a:p>
            <a:endParaRPr lang="en-US" dirty="0"/>
          </a:p>
        </p:txBody>
      </p:sp>
      <p:pic>
        <p:nvPicPr>
          <p:cNvPr id="3" name="Picture 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91400" y="5314952"/>
            <a:ext cx="1752600" cy="1314450"/>
          </a:xfrm>
          <a:prstGeom prst="rect">
            <a:avLst/>
          </a:prstGeom>
        </p:spPr>
      </p:pic>
    </p:spTree>
    <p:extLst>
      <p:ext uri="{BB962C8B-B14F-4D97-AF65-F5344CB8AC3E}">
        <p14:creationId xmlns:p14="http://schemas.microsoft.com/office/powerpoint/2010/main" val="4227341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3600"/>
            <a:ext cx="7408333" cy="3992563"/>
          </a:xfrm>
        </p:spPr>
        <p:txBody>
          <a:bodyPr>
            <a:normAutofit lnSpcReduction="10000"/>
          </a:bodyPr>
          <a:lstStyle/>
          <a:p>
            <a:r>
              <a:rPr lang="en-US" dirty="0" smtClean="0"/>
              <a:t>SCSU was awarded the MSP project – 18 months (January 2016 – September 2017)</a:t>
            </a:r>
          </a:p>
          <a:p>
            <a:pPr marL="0" indent="0">
              <a:buNone/>
            </a:pPr>
            <a:endParaRPr lang="en-US" dirty="0"/>
          </a:p>
          <a:p>
            <a:r>
              <a:rPr lang="en-US" dirty="0"/>
              <a:t>Used “bottom-up” leadership style to get buy-in</a:t>
            </a:r>
          </a:p>
          <a:p>
            <a:endParaRPr lang="en-US" dirty="0" smtClean="0"/>
          </a:p>
          <a:p>
            <a:r>
              <a:rPr lang="en-US" dirty="0" smtClean="0"/>
              <a:t>Shared leadership philosophy - collaboration</a:t>
            </a:r>
          </a:p>
          <a:p>
            <a:endParaRPr lang="en-US" dirty="0"/>
          </a:p>
          <a:p>
            <a:r>
              <a:rPr lang="en-US" dirty="0" smtClean="0"/>
              <a:t>All Universities took part in hosting the meetings </a:t>
            </a:r>
          </a:p>
          <a:p>
            <a:endParaRPr lang="en-US" dirty="0"/>
          </a:p>
          <a:p>
            <a:r>
              <a:rPr lang="en-US" dirty="0" smtClean="0"/>
              <a:t>BUT, It was like Herding Cats!!!</a:t>
            </a:r>
            <a:endParaRPr lang="en-US" dirty="0"/>
          </a:p>
        </p:txBody>
      </p:sp>
      <p:sp>
        <p:nvSpPr>
          <p:cNvPr id="3" name="Title 2"/>
          <p:cNvSpPr>
            <a:spLocks noGrp="1"/>
          </p:cNvSpPr>
          <p:nvPr>
            <p:ph type="title"/>
          </p:nvPr>
        </p:nvSpPr>
        <p:spPr>
          <a:xfrm>
            <a:off x="457200" y="609600"/>
            <a:ext cx="8229600" cy="1185672"/>
          </a:xfrm>
        </p:spPr>
        <p:txBody>
          <a:bodyPr>
            <a:noAutofit/>
          </a:bodyPr>
          <a:lstStyle/>
          <a:p>
            <a:pPr lvl="1" algn="ctr" rtl="0">
              <a:spcBef>
                <a:spcPct val="0"/>
              </a:spcBef>
            </a:pPr>
            <a:r>
              <a:rPr lang="en-US" sz="4000" i="1" dirty="0"/>
              <a:t>Shared and Supportive Leadership</a:t>
            </a:r>
            <a:r>
              <a:rPr lang="en-US" sz="4000" dirty="0"/>
              <a:t/>
            </a:r>
            <a:br>
              <a:rPr lang="en-US" sz="4000" dirty="0"/>
            </a:br>
            <a:endParaRPr lang="en-US" sz="4000"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81600"/>
            <a:ext cx="1943038" cy="1457279"/>
          </a:xfrm>
          <a:prstGeom prst="rect">
            <a:avLst/>
          </a:prstGeom>
        </p:spPr>
      </p:pic>
    </p:spTree>
    <p:extLst>
      <p:ext uri="{BB962C8B-B14F-4D97-AF65-F5344CB8AC3E}">
        <p14:creationId xmlns:p14="http://schemas.microsoft.com/office/powerpoint/2010/main" val="4244385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1200"/>
            <a:ext cx="7408333" cy="4144963"/>
          </a:xfrm>
        </p:spPr>
        <p:txBody>
          <a:bodyPr/>
          <a:lstStyle/>
          <a:p>
            <a:r>
              <a:rPr lang="en-US" dirty="0" smtClean="0"/>
              <a:t>Common training – NGSX –</a:t>
            </a:r>
          </a:p>
          <a:p>
            <a:pPr lvl="1"/>
            <a:r>
              <a:rPr lang="en-US" dirty="0" smtClean="0"/>
              <a:t> there were 2 more additions from New Terrain Project – seamless transition for all</a:t>
            </a:r>
          </a:p>
          <a:p>
            <a:pPr lvl="1"/>
            <a:endParaRPr lang="en-US" dirty="0"/>
          </a:p>
          <a:p>
            <a:r>
              <a:rPr lang="en-US" dirty="0" smtClean="0"/>
              <a:t>Meeting time for PLC very productive!</a:t>
            </a:r>
          </a:p>
          <a:p>
            <a:pPr lvl="1"/>
            <a:r>
              <a:rPr lang="en-US" dirty="0" smtClean="0"/>
              <a:t>Shared commonalities in pedagogy</a:t>
            </a:r>
          </a:p>
          <a:p>
            <a:pPr lvl="1"/>
            <a:r>
              <a:rPr lang="en-US" dirty="0" smtClean="0"/>
              <a:t>Shared syllabi and assignments</a:t>
            </a:r>
          </a:p>
          <a:p>
            <a:pPr lvl="1"/>
            <a:r>
              <a:rPr lang="en-US" dirty="0" smtClean="0"/>
              <a:t>In the process of developing an observation tool</a:t>
            </a:r>
          </a:p>
          <a:p>
            <a:pPr lvl="1"/>
            <a:endParaRPr lang="en-US" dirty="0"/>
          </a:p>
          <a:p>
            <a:r>
              <a:rPr lang="en-US" dirty="0" smtClean="0"/>
              <a:t>LIKE-MINDS –- PRODUCTIVE WORK!</a:t>
            </a:r>
          </a:p>
          <a:p>
            <a:endParaRPr lang="en-US" dirty="0"/>
          </a:p>
        </p:txBody>
      </p:sp>
      <p:sp>
        <p:nvSpPr>
          <p:cNvPr id="3" name="Title 2"/>
          <p:cNvSpPr>
            <a:spLocks noGrp="1"/>
          </p:cNvSpPr>
          <p:nvPr>
            <p:ph type="title"/>
          </p:nvPr>
        </p:nvSpPr>
        <p:spPr>
          <a:xfrm>
            <a:off x="457200" y="762000"/>
            <a:ext cx="8229600" cy="838200"/>
          </a:xfrm>
        </p:spPr>
        <p:txBody>
          <a:bodyPr>
            <a:noAutofit/>
          </a:bodyPr>
          <a:lstStyle/>
          <a:p>
            <a:pPr lvl="1" algn="ctr" rtl="0">
              <a:spcBef>
                <a:spcPct val="0"/>
              </a:spcBef>
            </a:pPr>
            <a:r>
              <a:rPr lang="en-US" sz="3600" i="1" dirty="0"/>
              <a:t>Collective Learning and Its Application</a:t>
            </a:r>
            <a:r>
              <a:rPr lang="en-US" sz="3600" dirty="0"/>
              <a:t/>
            </a:r>
            <a:br>
              <a:rPr lang="en-US" sz="3600" dirty="0"/>
            </a:br>
            <a:endParaRPr lang="en-US" sz="3600"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81600"/>
            <a:ext cx="1943038" cy="1457279"/>
          </a:xfrm>
          <a:prstGeom prst="rect">
            <a:avLst/>
          </a:prstGeom>
        </p:spPr>
      </p:pic>
    </p:spTree>
    <p:extLst>
      <p:ext uri="{BB962C8B-B14F-4D97-AF65-F5344CB8AC3E}">
        <p14:creationId xmlns:p14="http://schemas.microsoft.com/office/powerpoint/2010/main" val="1655787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9800"/>
            <a:ext cx="7408333" cy="3916363"/>
          </a:xfrm>
        </p:spPr>
        <p:txBody>
          <a:bodyPr/>
          <a:lstStyle/>
          <a:p>
            <a:r>
              <a:rPr lang="en-US" dirty="0"/>
              <a:t>Attending to relationships is key in </a:t>
            </a:r>
            <a:r>
              <a:rPr lang="en-US" dirty="0" smtClean="0"/>
              <a:t>PLC – Building Trust  </a:t>
            </a:r>
            <a:endParaRPr lang="en-US" dirty="0"/>
          </a:p>
          <a:p>
            <a:pPr marL="0" indent="0">
              <a:buNone/>
            </a:pPr>
            <a:endParaRPr lang="en-US" dirty="0"/>
          </a:p>
          <a:p>
            <a:r>
              <a:rPr lang="en-US" dirty="0" smtClean="0"/>
              <a:t>Mutual respect for each participant – variety of educational backgrounds</a:t>
            </a:r>
          </a:p>
          <a:p>
            <a:endParaRPr lang="en-US" dirty="0"/>
          </a:p>
          <a:p>
            <a:r>
              <a:rPr lang="en-US" dirty="0" smtClean="0"/>
              <a:t>Group believes that everyone has a valuable contribution to the project</a:t>
            </a:r>
          </a:p>
          <a:p>
            <a:endParaRPr lang="en-US" dirty="0"/>
          </a:p>
          <a:p>
            <a:endParaRPr lang="en-US" dirty="0"/>
          </a:p>
        </p:txBody>
      </p:sp>
      <p:sp>
        <p:nvSpPr>
          <p:cNvPr id="3" name="Title 2"/>
          <p:cNvSpPr>
            <a:spLocks noGrp="1"/>
          </p:cNvSpPr>
          <p:nvPr>
            <p:ph type="title"/>
          </p:nvPr>
        </p:nvSpPr>
        <p:spPr>
          <a:xfrm>
            <a:off x="457200" y="609600"/>
            <a:ext cx="8229600" cy="880872"/>
          </a:xfrm>
        </p:spPr>
        <p:txBody>
          <a:bodyPr>
            <a:noAutofit/>
          </a:bodyPr>
          <a:lstStyle/>
          <a:p>
            <a:pPr lvl="1" algn="ctr" rtl="0">
              <a:spcBef>
                <a:spcPct val="0"/>
              </a:spcBef>
            </a:pPr>
            <a:r>
              <a:rPr lang="en-US" sz="4000" i="1" dirty="0">
                <a:solidFill>
                  <a:srgbClr val="000000"/>
                </a:solidFill>
              </a:rPr>
              <a:t>Supportive Conditions</a:t>
            </a:r>
            <a:r>
              <a:rPr lang="en-US" sz="4000" dirty="0">
                <a:solidFill>
                  <a:srgbClr val="000000"/>
                </a:solidFill>
              </a:rPr>
              <a:t/>
            </a:r>
            <a:br>
              <a:rPr lang="en-US" sz="4000" dirty="0">
                <a:solidFill>
                  <a:srgbClr val="000000"/>
                </a:solidFill>
              </a:rPr>
            </a:br>
            <a:endParaRPr lang="en-US" sz="4000" dirty="0">
              <a:solidFill>
                <a:srgbClr val="000000"/>
              </a:solidFill>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72121"/>
            <a:ext cx="1943038" cy="1457279"/>
          </a:xfrm>
          <a:prstGeom prst="rect">
            <a:avLst/>
          </a:prstGeom>
        </p:spPr>
      </p:pic>
    </p:spTree>
    <p:extLst>
      <p:ext uri="{BB962C8B-B14F-4D97-AF65-F5344CB8AC3E}">
        <p14:creationId xmlns:p14="http://schemas.microsoft.com/office/powerpoint/2010/main" val="450551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068763"/>
          </a:xfrm>
        </p:spPr>
        <p:txBody>
          <a:bodyPr>
            <a:normAutofit lnSpcReduction="10000"/>
          </a:bodyPr>
          <a:lstStyle/>
          <a:p>
            <a:r>
              <a:rPr lang="en-US" dirty="0"/>
              <a:t>Goals was a collective PST pipeline so every </a:t>
            </a:r>
            <a:r>
              <a:rPr lang="en-US" dirty="0" smtClean="0"/>
              <a:t>colleague voice </a:t>
            </a:r>
            <a:r>
              <a:rPr lang="en-US" dirty="0"/>
              <a:t>and suggestion was acknowledged and </a:t>
            </a:r>
            <a:r>
              <a:rPr lang="en-US" dirty="0" smtClean="0"/>
              <a:t>respected</a:t>
            </a:r>
          </a:p>
          <a:p>
            <a:pPr marL="0" indent="0">
              <a:buNone/>
            </a:pPr>
            <a:endParaRPr lang="en-US" dirty="0"/>
          </a:p>
          <a:p>
            <a:r>
              <a:rPr lang="en-US" dirty="0" smtClean="0"/>
              <a:t>Trust in colleagues allows for safe space to share personal practices</a:t>
            </a:r>
          </a:p>
          <a:p>
            <a:pPr marL="0" indent="0">
              <a:buNone/>
            </a:pPr>
            <a:endParaRPr lang="en-US" dirty="0"/>
          </a:p>
          <a:p>
            <a:r>
              <a:rPr lang="en-US" dirty="0" smtClean="0"/>
              <a:t>Colleagues liked to share best practices;</a:t>
            </a:r>
          </a:p>
          <a:p>
            <a:pPr lvl="1"/>
            <a:r>
              <a:rPr lang="en-US" dirty="0" smtClean="0"/>
              <a:t>We all liked to revise our practices!</a:t>
            </a:r>
          </a:p>
          <a:p>
            <a:pPr lvl="1"/>
            <a:r>
              <a:rPr lang="en-US" dirty="0" smtClean="0"/>
              <a:t>This was a WIN-WIN for all!</a:t>
            </a:r>
          </a:p>
          <a:p>
            <a:endParaRPr lang="en-US" dirty="0"/>
          </a:p>
          <a:p>
            <a:endParaRPr lang="en-US" dirty="0"/>
          </a:p>
        </p:txBody>
      </p:sp>
      <p:sp>
        <p:nvSpPr>
          <p:cNvPr id="3" name="Title 2"/>
          <p:cNvSpPr>
            <a:spLocks noGrp="1"/>
          </p:cNvSpPr>
          <p:nvPr>
            <p:ph type="title"/>
          </p:nvPr>
        </p:nvSpPr>
        <p:spPr/>
        <p:txBody>
          <a:bodyPr/>
          <a:lstStyle/>
          <a:p>
            <a:r>
              <a:rPr lang="en-US" i="1" dirty="0">
                <a:solidFill>
                  <a:srgbClr val="000000"/>
                </a:solidFill>
              </a:rPr>
              <a:t>Shared Personal Practice </a:t>
            </a: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81600"/>
            <a:ext cx="1943038" cy="1457279"/>
          </a:xfrm>
          <a:prstGeom prst="rect">
            <a:avLst/>
          </a:prstGeom>
        </p:spPr>
      </p:pic>
    </p:spTree>
    <p:extLst>
      <p:ext uri="{BB962C8B-B14F-4D97-AF65-F5344CB8AC3E}">
        <p14:creationId xmlns:p14="http://schemas.microsoft.com/office/powerpoint/2010/main" val="3311832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068763"/>
          </a:xfrm>
        </p:spPr>
        <p:txBody>
          <a:bodyPr>
            <a:normAutofit fontScale="92500"/>
          </a:bodyPr>
          <a:lstStyle/>
          <a:p>
            <a:r>
              <a:rPr lang="en-US" dirty="0" smtClean="0"/>
              <a:t>Sharing is KEY to strong PLC</a:t>
            </a:r>
          </a:p>
          <a:p>
            <a:endParaRPr lang="en-US" dirty="0"/>
          </a:p>
          <a:p>
            <a:r>
              <a:rPr lang="en-US" dirty="0" smtClean="0"/>
              <a:t>Inequity exists for training </a:t>
            </a:r>
            <a:r>
              <a:rPr lang="en-US" dirty="0" err="1" smtClean="0"/>
              <a:t>inservice</a:t>
            </a:r>
            <a:r>
              <a:rPr lang="en-US" dirty="0" smtClean="0"/>
              <a:t> teachers in NGSS protocol</a:t>
            </a:r>
          </a:p>
          <a:p>
            <a:endParaRPr lang="en-US" dirty="0"/>
          </a:p>
          <a:p>
            <a:r>
              <a:rPr lang="en-US" dirty="0" smtClean="0"/>
              <a:t>Collaboration yields strength – Letter to Commissioner of Education in CT from Science Educator Consortium</a:t>
            </a:r>
          </a:p>
          <a:p>
            <a:endParaRPr lang="en-US" dirty="0"/>
          </a:p>
          <a:p>
            <a:r>
              <a:rPr lang="en-US" dirty="0" smtClean="0"/>
              <a:t>Sharing experiences and resources </a:t>
            </a:r>
          </a:p>
          <a:p>
            <a:r>
              <a:rPr lang="en-US" dirty="0" smtClean="0"/>
              <a:t>strengthens everyone</a:t>
            </a:r>
            <a:endParaRPr lang="en-US" dirty="0"/>
          </a:p>
        </p:txBody>
      </p:sp>
      <p:sp>
        <p:nvSpPr>
          <p:cNvPr id="3" name="Title 2"/>
          <p:cNvSpPr>
            <a:spLocks noGrp="1"/>
          </p:cNvSpPr>
          <p:nvPr>
            <p:ph type="title"/>
          </p:nvPr>
        </p:nvSpPr>
        <p:spPr/>
        <p:txBody>
          <a:bodyPr/>
          <a:lstStyle/>
          <a:p>
            <a:r>
              <a:rPr lang="en-US" dirty="0" smtClean="0">
                <a:solidFill>
                  <a:srgbClr val="000000"/>
                </a:solidFill>
              </a:rPr>
              <a:t>Lesson Learned from PLC Work</a:t>
            </a:r>
            <a:endParaRPr lang="en-US" dirty="0">
              <a:solidFill>
                <a:srgbClr val="000000"/>
              </a:solidFill>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81600"/>
            <a:ext cx="1943038" cy="1457279"/>
          </a:xfrm>
          <a:prstGeom prst="rect">
            <a:avLst/>
          </a:prstGeom>
        </p:spPr>
      </p:pic>
    </p:spTree>
    <p:extLst>
      <p:ext uri="{BB962C8B-B14F-4D97-AF65-F5344CB8AC3E}">
        <p14:creationId xmlns:p14="http://schemas.microsoft.com/office/powerpoint/2010/main" val="1298741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9800"/>
            <a:ext cx="7408333" cy="3916363"/>
          </a:xfrm>
        </p:spPr>
        <p:txBody>
          <a:bodyPr/>
          <a:lstStyle/>
          <a:p>
            <a:r>
              <a:rPr lang="en-US" dirty="0" smtClean="0"/>
              <a:t>Part 1: IHE PLC Work – February – June 2016 </a:t>
            </a:r>
          </a:p>
          <a:p>
            <a:pPr marL="0" indent="0">
              <a:buNone/>
            </a:pPr>
            <a:endParaRPr lang="en-US" dirty="0" smtClean="0"/>
          </a:p>
          <a:p>
            <a:r>
              <a:rPr lang="en-US" dirty="0" smtClean="0"/>
              <a:t>2 Summer Institutes</a:t>
            </a:r>
          </a:p>
          <a:p>
            <a:pPr lvl="1"/>
            <a:r>
              <a:rPr lang="en-US" dirty="0" smtClean="0"/>
              <a:t> Professional Learning for CT &amp; US using NGSX protocol</a:t>
            </a:r>
          </a:p>
          <a:p>
            <a:endParaRPr lang="en-US" dirty="0"/>
          </a:p>
          <a:p>
            <a:r>
              <a:rPr lang="en-US" dirty="0" smtClean="0"/>
              <a:t>15 school districts from CT </a:t>
            </a:r>
          </a:p>
          <a:p>
            <a:pPr lvl="1"/>
            <a:r>
              <a:rPr lang="en-US" dirty="0" smtClean="0"/>
              <a:t>30 cooperating teachers </a:t>
            </a:r>
          </a:p>
          <a:p>
            <a:pPr lvl="1"/>
            <a:r>
              <a:rPr lang="en-US" dirty="0" smtClean="0"/>
              <a:t>3 university supervisors</a:t>
            </a:r>
            <a:endParaRPr lang="en-US" dirty="0"/>
          </a:p>
          <a:p>
            <a:endParaRPr lang="en-US" dirty="0"/>
          </a:p>
        </p:txBody>
      </p:sp>
      <p:sp>
        <p:nvSpPr>
          <p:cNvPr id="3" name="Title 2"/>
          <p:cNvSpPr>
            <a:spLocks noGrp="1"/>
          </p:cNvSpPr>
          <p:nvPr>
            <p:ph type="title"/>
          </p:nvPr>
        </p:nvSpPr>
        <p:spPr>
          <a:xfrm>
            <a:off x="457200" y="338328"/>
            <a:ext cx="8305800" cy="1795272"/>
          </a:xfrm>
        </p:spPr>
        <p:txBody>
          <a:bodyPr>
            <a:normAutofit fontScale="90000"/>
          </a:bodyPr>
          <a:lstStyle/>
          <a:p>
            <a:r>
              <a:rPr lang="en-US" sz="4000" dirty="0" err="1" smtClean="0">
                <a:solidFill>
                  <a:srgbClr val="000000"/>
                </a:solidFill>
              </a:rPr>
              <a:t>CoNSEPT</a:t>
            </a:r>
            <a:r>
              <a:rPr lang="en-US" sz="4000" dirty="0" smtClean="0">
                <a:solidFill>
                  <a:srgbClr val="000000"/>
                </a:solidFill>
              </a:rPr>
              <a:t>: Phase I – Part 2</a:t>
            </a:r>
            <a:r>
              <a:rPr lang="en-US" dirty="0" smtClean="0">
                <a:solidFill>
                  <a:srgbClr val="000000"/>
                </a:solidFill>
              </a:rPr>
              <a:t/>
            </a:r>
            <a:br>
              <a:rPr lang="en-US" dirty="0" smtClean="0">
                <a:solidFill>
                  <a:srgbClr val="000000"/>
                </a:solidFill>
              </a:rPr>
            </a:br>
            <a:r>
              <a:rPr lang="en-US" sz="3600" dirty="0" smtClean="0">
                <a:solidFill>
                  <a:srgbClr val="000000"/>
                </a:solidFill>
              </a:rPr>
              <a:t>Cooperating Teachers &amp; University Professors</a:t>
            </a:r>
            <a:endParaRPr lang="en-US" sz="3600" dirty="0">
              <a:solidFill>
                <a:srgbClr val="000000"/>
              </a:solidFill>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81600"/>
            <a:ext cx="1943038" cy="1457279"/>
          </a:xfrm>
          <a:prstGeom prst="rect">
            <a:avLst/>
          </a:prstGeom>
        </p:spPr>
      </p:pic>
    </p:spTree>
    <p:extLst>
      <p:ext uri="{BB962C8B-B14F-4D97-AF65-F5344CB8AC3E}">
        <p14:creationId xmlns:p14="http://schemas.microsoft.com/office/powerpoint/2010/main" val="2829499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8328"/>
            <a:ext cx="8229600" cy="1719072"/>
          </a:xfrm>
        </p:spPr>
        <p:txBody>
          <a:bodyPr>
            <a:normAutofit fontScale="90000"/>
          </a:bodyPr>
          <a:lstStyle/>
          <a:p>
            <a:r>
              <a:rPr lang="en-US" i="1" dirty="0" smtClean="0">
                <a:solidFill>
                  <a:srgbClr val="000000"/>
                </a:solidFill>
              </a:rPr>
              <a:t>Teacher Participants by School </a:t>
            </a:r>
            <a:r>
              <a:rPr lang="en-US" i="1" dirty="0" smtClean="0">
                <a:solidFill>
                  <a:srgbClr val="000000"/>
                </a:solidFill>
              </a:rPr>
              <a:t>District</a:t>
            </a:r>
            <a:br>
              <a:rPr lang="en-US" i="1" dirty="0" smtClean="0">
                <a:solidFill>
                  <a:srgbClr val="000000"/>
                </a:solidFill>
              </a:rPr>
            </a:br>
            <a:r>
              <a:rPr lang="en-US" i="1" dirty="0" smtClean="0">
                <a:solidFill>
                  <a:srgbClr val="000000"/>
                </a:solidFill>
              </a:rPr>
              <a:t> </a:t>
            </a:r>
            <a:r>
              <a:rPr lang="en-US" sz="3100" i="1" dirty="0" smtClean="0">
                <a:solidFill>
                  <a:srgbClr val="000000"/>
                </a:solidFill>
              </a:rPr>
              <a:t>(n=15</a:t>
            </a:r>
            <a:r>
              <a:rPr lang="en-US" sz="3100" i="1" dirty="0" smtClean="0">
                <a:solidFill>
                  <a:srgbClr val="000000"/>
                </a:solidFill>
              </a:rPr>
              <a:t>)</a:t>
            </a:r>
            <a:br>
              <a:rPr lang="en-US" sz="3100" i="1" dirty="0" smtClean="0">
                <a:solidFill>
                  <a:srgbClr val="000000"/>
                </a:solidFill>
              </a:rPr>
            </a:br>
            <a:r>
              <a:rPr lang="en-US" sz="3100" i="1" dirty="0" smtClean="0">
                <a:solidFill>
                  <a:srgbClr val="000000"/>
                </a:solidFill>
              </a:rPr>
              <a:t>Student Impact ~ 1000</a:t>
            </a:r>
            <a:endParaRPr lang="en-US" sz="3100" i="1" dirty="0">
              <a:solidFill>
                <a:srgbClr val="000000"/>
              </a:solidFill>
            </a:endParaRPr>
          </a:p>
        </p:txBody>
      </p:sp>
      <p:sp>
        <p:nvSpPr>
          <p:cNvPr id="2" name="Content Placeholder 1"/>
          <p:cNvSpPr>
            <a:spLocks noGrp="1"/>
          </p:cNvSpPr>
          <p:nvPr>
            <p:ph sz="quarter" idx="13"/>
          </p:nvPr>
        </p:nvSpPr>
        <p:spPr/>
        <p:txBody>
          <a:bodyPr>
            <a:normAutofit lnSpcReduction="10000"/>
          </a:bodyPr>
          <a:lstStyle/>
          <a:p>
            <a:r>
              <a:rPr lang="en-US" dirty="0" smtClean="0"/>
              <a:t>Hamden</a:t>
            </a:r>
          </a:p>
          <a:p>
            <a:r>
              <a:rPr lang="en-US" dirty="0" smtClean="0"/>
              <a:t>EO </a:t>
            </a:r>
            <a:r>
              <a:rPr lang="en-US" dirty="0" smtClean="0"/>
              <a:t>Smith/Mansfield</a:t>
            </a:r>
            <a:endParaRPr lang="en-US" dirty="0" smtClean="0"/>
          </a:p>
          <a:p>
            <a:r>
              <a:rPr lang="en-US" dirty="0" smtClean="0"/>
              <a:t>New Britain</a:t>
            </a:r>
          </a:p>
          <a:p>
            <a:r>
              <a:rPr lang="en-US" dirty="0" smtClean="0"/>
              <a:t>Wethersfield</a:t>
            </a:r>
          </a:p>
          <a:p>
            <a:r>
              <a:rPr lang="en-US" dirty="0" smtClean="0"/>
              <a:t>Glastonbury</a:t>
            </a:r>
          </a:p>
          <a:p>
            <a:r>
              <a:rPr lang="en-US" dirty="0" smtClean="0"/>
              <a:t>Danbury</a:t>
            </a:r>
          </a:p>
          <a:p>
            <a:r>
              <a:rPr lang="en-US" dirty="0" smtClean="0"/>
              <a:t>Mansfield</a:t>
            </a:r>
          </a:p>
          <a:p>
            <a:r>
              <a:rPr lang="en-US" dirty="0" smtClean="0"/>
              <a:t>East Hartford</a:t>
            </a:r>
          </a:p>
          <a:p>
            <a:endParaRPr lang="en-US" dirty="0"/>
          </a:p>
        </p:txBody>
      </p:sp>
      <p:sp>
        <p:nvSpPr>
          <p:cNvPr id="5" name="Content Placeholder 4"/>
          <p:cNvSpPr>
            <a:spLocks noGrp="1"/>
          </p:cNvSpPr>
          <p:nvPr>
            <p:ph sz="quarter" idx="14"/>
          </p:nvPr>
        </p:nvSpPr>
        <p:spPr/>
        <p:txBody>
          <a:bodyPr/>
          <a:lstStyle/>
          <a:p>
            <a:r>
              <a:rPr lang="en-US" dirty="0"/>
              <a:t>Stratford</a:t>
            </a:r>
          </a:p>
          <a:p>
            <a:r>
              <a:rPr lang="en-US" dirty="0"/>
              <a:t>West Hartford</a:t>
            </a:r>
          </a:p>
          <a:p>
            <a:r>
              <a:rPr lang="en-US" dirty="0"/>
              <a:t>Hartford</a:t>
            </a:r>
          </a:p>
          <a:p>
            <a:r>
              <a:rPr lang="en-US" dirty="0"/>
              <a:t>New Haven</a:t>
            </a:r>
          </a:p>
          <a:p>
            <a:r>
              <a:rPr lang="en-US" dirty="0"/>
              <a:t>Fairfield</a:t>
            </a:r>
          </a:p>
          <a:p>
            <a:r>
              <a:rPr lang="en-US" dirty="0"/>
              <a:t>Monroe</a:t>
            </a:r>
          </a:p>
          <a:p>
            <a:r>
              <a:rPr lang="en-US" dirty="0"/>
              <a:t>Ridgefield</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81600"/>
            <a:ext cx="1943038" cy="1457279"/>
          </a:xfrm>
          <a:prstGeom prst="rect">
            <a:avLst/>
          </a:prstGeom>
        </p:spPr>
      </p:pic>
    </p:spTree>
    <p:extLst>
      <p:ext uri="{BB962C8B-B14F-4D97-AF65-F5344CB8AC3E}">
        <p14:creationId xmlns:p14="http://schemas.microsoft.com/office/powerpoint/2010/main" val="2677672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981200"/>
            <a:ext cx="7408333" cy="3886200"/>
          </a:xfrm>
        </p:spPr>
        <p:txBody>
          <a:bodyPr>
            <a:normAutofit fontScale="92500" lnSpcReduction="10000"/>
          </a:bodyPr>
          <a:lstStyle/>
          <a:p>
            <a:r>
              <a:rPr lang="en-US" dirty="0" smtClean="0"/>
              <a:t>Continue our work with Preservice Teacher Pipeline</a:t>
            </a:r>
          </a:p>
          <a:p>
            <a:pPr lvl="1"/>
            <a:r>
              <a:rPr lang="en-US" dirty="0" smtClean="0"/>
              <a:t> (Fall 2016 – Spring 2017)</a:t>
            </a:r>
          </a:p>
          <a:p>
            <a:pPr marL="0" indent="0">
              <a:buNone/>
            </a:pPr>
            <a:endParaRPr lang="en-US" dirty="0"/>
          </a:p>
          <a:p>
            <a:r>
              <a:rPr lang="en-US" dirty="0" smtClean="0"/>
              <a:t>Develop Storylines using Anchoring Phenomena</a:t>
            </a:r>
          </a:p>
          <a:p>
            <a:r>
              <a:rPr lang="en-US" dirty="0" smtClean="0"/>
              <a:t>(Summer 2017)</a:t>
            </a:r>
          </a:p>
          <a:p>
            <a:endParaRPr lang="en-US" dirty="0"/>
          </a:p>
          <a:p>
            <a:r>
              <a:rPr lang="en-US" dirty="0" smtClean="0"/>
              <a:t>Working with the CSDE and CT Science Center (ongoing)</a:t>
            </a:r>
          </a:p>
          <a:p>
            <a:endParaRPr lang="en-US" dirty="0"/>
          </a:p>
          <a:p>
            <a:r>
              <a:rPr lang="en-US" dirty="0" err="1" smtClean="0"/>
              <a:t>SciCamps</a:t>
            </a:r>
            <a:r>
              <a:rPr lang="en-US" dirty="0" smtClean="0"/>
              <a:t> (Fall 2016 – Winter 2017)</a:t>
            </a:r>
            <a:endParaRPr lang="en-US" dirty="0"/>
          </a:p>
          <a:p>
            <a:pPr marL="0" indent="0">
              <a:buNone/>
            </a:pPr>
            <a:r>
              <a:rPr lang="en-US" dirty="0" smtClean="0"/>
              <a:t> </a:t>
            </a:r>
            <a:endParaRPr lang="en-US" dirty="0"/>
          </a:p>
        </p:txBody>
      </p:sp>
      <p:sp>
        <p:nvSpPr>
          <p:cNvPr id="3" name="Title 2"/>
          <p:cNvSpPr>
            <a:spLocks noGrp="1"/>
          </p:cNvSpPr>
          <p:nvPr>
            <p:ph type="title"/>
          </p:nvPr>
        </p:nvSpPr>
        <p:spPr/>
        <p:txBody>
          <a:bodyPr>
            <a:normAutofit/>
          </a:bodyPr>
          <a:lstStyle/>
          <a:p>
            <a:r>
              <a:rPr lang="en-US" i="1" dirty="0" err="1" smtClean="0">
                <a:solidFill>
                  <a:srgbClr val="000000"/>
                </a:solidFill>
              </a:rPr>
              <a:t>CoNSEPT</a:t>
            </a:r>
            <a:r>
              <a:rPr lang="en-US" i="1" dirty="0" smtClean="0">
                <a:solidFill>
                  <a:srgbClr val="000000"/>
                </a:solidFill>
              </a:rPr>
              <a:t> Phase 2 </a:t>
            </a:r>
            <a:br>
              <a:rPr lang="en-US" i="1" dirty="0" smtClean="0">
                <a:solidFill>
                  <a:srgbClr val="000000"/>
                </a:solidFill>
              </a:rPr>
            </a:br>
            <a:r>
              <a:rPr lang="en-US" sz="2800" i="1" dirty="0" smtClean="0">
                <a:solidFill>
                  <a:srgbClr val="000000"/>
                </a:solidFill>
              </a:rPr>
              <a:t>(October 2016 – Sept 2017)</a:t>
            </a:r>
            <a:endParaRPr lang="en-US" sz="2800" i="1" dirty="0">
              <a:solidFill>
                <a:srgbClr val="000000"/>
              </a:solidFill>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81600"/>
            <a:ext cx="1943038" cy="1457279"/>
          </a:xfrm>
          <a:prstGeom prst="rect">
            <a:avLst/>
          </a:prstGeom>
        </p:spPr>
      </p:pic>
    </p:spTree>
    <p:extLst>
      <p:ext uri="{BB962C8B-B14F-4D97-AF65-F5344CB8AC3E}">
        <p14:creationId xmlns:p14="http://schemas.microsoft.com/office/powerpoint/2010/main" val="460123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252728"/>
          </a:xfrm>
        </p:spPr>
        <p:txBody>
          <a:bodyPr>
            <a:normAutofit/>
          </a:bodyPr>
          <a:lstStyle/>
          <a:p>
            <a:r>
              <a:rPr lang="en-US" sz="6000" dirty="0" err="1" smtClean="0">
                <a:solidFill>
                  <a:srgbClr val="FF0000"/>
                </a:solidFill>
              </a:rPr>
              <a:t>SciCampCT</a:t>
            </a:r>
            <a:r>
              <a:rPr lang="en-US" sz="6000" dirty="0" smtClean="0">
                <a:solidFill>
                  <a:srgbClr val="FF0000"/>
                </a:solidFill>
              </a:rPr>
              <a:t> 2016</a:t>
            </a:r>
            <a:endParaRPr lang="en-US" sz="6000" dirty="0">
              <a:solidFill>
                <a:srgbClr val="FF0000"/>
              </a:solidFill>
            </a:endParaRPr>
          </a:p>
        </p:txBody>
      </p:sp>
      <p:sp>
        <p:nvSpPr>
          <p:cNvPr id="4" name="TextBox 3"/>
          <p:cNvSpPr txBox="1"/>
          <p:nvPr/>
        </p:nvSpPr>
        <p:spPr>
          <a:xfrm>
            <a:off x="838200" y="533400"/>
            <a:ext cx="7010400" cy="1015663"/>
          </a:xfrm>
          <a:prstGeom prst="rect">
            <a:avLst/>
          </a:prstGeom>
          <a:noFill/>
        </p:spPr>
        <p:txBody>
          <a:bodyPr wrap="square" rtlCol="0">
            <a:spAutoFit/>
          </a:bodyPr>
          <a:lstStyle/>
          <a:p>
            <a:r>
              <a:rPr lang="en-US" sz="6000" dirty="0" smtClean="0">
                <a:solidFill>
                  <a:srgbClr val="000000"/>
                </a:solidFill>
              </a:rPr>
              <a:t>WELCOME TO…</a:t>
            </a:r>
            <a:endParaRPr lang="en-US" sz="6000" dirty="0">
              <a:solidFill>
                <a:srgbClr val="000000"/>
              </a:solidFill>
            </a:endParaRPr>
          </a:p>
        </p:txBody>
      </p:sp>
      <p:sp>
        <p:nvSpPr>
          <p:cNvPr id="5" name="TextBox 4"/>
          <p:cNvSpPr txBox="1"/>
          <p:nvPr/>
        </p:nvSpPr>
        <p:spPr>
          <a:xfrm>
            <a:off x="609600" y="5715000"/>
            <a:ext cx="3962400" cy="707886"/>
          </a:xfrm>
          <a:prstGeom prst="rect">
            <a:avLst/>
          </a:prstGeom>
          <a:noFill/>
        </p:spPr>
        <p:txBody>
          <a:bodyPr wrap="square" rtlCol="0">
            <a:spAutoFit/>
          </a:bodyPr>
          <a:lstStyle/>
          <a:p>
            <a:r>
              <a:rPr lang="en-US" sz="4000" dirty="0" smtClean="0"/>
              <a:t>#</a:t>
            </a:r>
            <a:r>
              <a:rPr lang="en-US" sz="4000" dirty="0" err="1" smtClean="0"/>
              <a:t>SciCampCT</a:t>
            </a:r>
            <a:endParaRPr lang="en-US" sz="4000" dirty="0"/>
          </a:p>
        </p:txBody>
      </p:sp>
    </p:spTree>
    <p:extLst>
      <p:ext uri="{BB962C8B-B14F-4D97-AF65-F5344CB8AC3E}">
        <p14:creationId xmlns:p14="http://schemas.microsoft.com/office/powerpoint/2010/main" val="207146023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675467"/>
            <a:ext cx="7823200" cy="3450696"/>
          </a:xfrm>
        </p:spPr>
        <p:txBody>
          <a:bodyPr/>
          <a:lstStyle/>
          <a:p>
            <a:r>
              <a:rPr lang="en-US" dirty="0" smtClean="0"/>
              <a:t>Step 1:  Co-create the Schedule </a:t>
            </a:r>
          </a:p>
          <a:p>
            <a:r>
              <a:rPr lang="en-US" dirty="0" smtClean="0"/>
              <a:t>Step 2: Sort by themes  </a:t>
            </a:r>
          </a:p>
          <a:p>
            <a:r>
              <a:rPr lang="en-US" dirty="0" smtClean="0"/>
              <a:t>Step 3: Post final schedule, </a:t>
            </a:r>
          </a:p>
          <a:p>
            <a:pPr marL="0" indent="0">
              <a:buNone/>
            </a:pPr>
            <a:r>
              <a:rPr lang="en-US" dirty="0" smtClean="0"/>
              <a:t>                   assign rooms,</a:t>
            </a:r>
          </a:p>
          <a:p>
            <a:pPr marL="0" indent="0">
              <a:buNone/>
            </a:pPr>
            <a:r>
              <a:rPr lang="en-US" dirty="0"/>
              <a:t> </a:t>
            </a:r>
            <a:r>
              <a:rPr lang="en-US" dirty="0" smtClean="0"/>
              <a:t>                  link google folders</a:t>
            </a:r>
          </a:p>
          <a:p>
            <a:pPr marL="0" indent="0">
              <a:buNone/>
            </a:pPr>
            <a:endParaRPr lang="en-US" dirty="0"/>
          </a:p>
          <a:p>
            <a:pPr marL="0" indent="0">
              <a:buNone/>
            </a:pPr>
            <a:r>
              <a:rPr lang="en-US" b="1" dirty="0" smtClean="0"/>
              <a:t>Law of Two Feet</a:t>
            </a:r>
            <a:endParaRPr lang="en-US" b="1" dirty="0"/>
          </a:p>
        </p:txBody>
      </p:sp>
      <p:sp>
        <p:nvSpPr>
          <p:cNvPr id="3" name="Title 2"/>
          <p:cNvSpPr>
            <a:spLocks noGrp="1"/>
          </p:cNvSpPr>
          <p:nvPr>
            <p:ph type="title"/>
          </p:nvPr>
        </p:nvSpPr>
        <p:spPr/>
        <p:txBody>
          <a:bodyPr/>
          <a:lstStyle/>
          <a:p>
            <a:r>
              <a:rPr lang="en-US" dirty="0" err="1" smtClean="0"/>
              <a:t>SciCamp</a:t>
            </a:r>
            <a:r>
              <a:rPr lang="en-US" dirty="0" smtClean="0"/>
              <a:t> “</a:t>
            </a:r>
            <a:r>
              <a:rPr lang="en-US" dirty="0" err="1" smtClean="0"/>
              <a:t>Unconfernece</a:t>
            </a:r>
            <a:r>
              <a:rPr lang="en-US" dirty="0" smtClean="0"/>
              <a:t>”</a:t>
            </a:r>
            <a:endParaRPr lang="en-US" dirty="0"/>
          </a:p>
        </p:txBody>
      </p:sp>
      <p:grpSp>
        <p:nvGrpSpPr>
          <p:cNvPr id="5" name="Group 4"/>
          <p:cNvGrpSpPr/>
          <p:nvPr/>
        </p:nvGrpSpPr>
        <p:grpSpPr>
          <a:xfrm>
            <a:off x="6210463" y="1170706"/>
            <a:ext cx="2854726" cy="2806686"/>
            <a:chOff x="5886270" y="3476337"/>
            <a:chExt cx="3550315" cy="3560904"/>
          </a:xfrm>
        </p:grpSpPr>
        <p:pic>
          <p:nvPicPr>
            <p:cNvPr id="6" name="Picture 3" descr="C:\Users\racsmith\AppData\Local\Microsoft\Windows\Temporary Internet Files\Content.IE5\K06I4SU0\post_it__photoshop_action_by_grasycho-d335exk[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51065">
              <a:off x="5886270" y="3476337"/>
              <a:ext cx="3550315" cy="356090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rot="21146538">
              <a:off x="6415809" y="3872835"/>
              <a:ext cx="2971069" cy="2303849"/>
            </a:xfrm>
            <a:prstGeom prst="rect">
              <a:avLst/>
            </a:prstGeom>
            <a:noFill/>
          </p:spPr>
          <p:txBody>
            <a:bodyPr wrap="square" rtlCol="0">
              <a:spAutoFit/>
            </a:bodyPr>
            <a:lstStyle/>
            <a:p>
              <a:r>
                <a:rPr lang="en-US" sz="1600" dirty="0" smtClean="0">
                  <a:latin typeface="Lucida Handwriting" panose="03010101010101010101" pitchFamily="66" charset="0"/>
                </a:rPr>
                <a:t>I’d like to collaborate on grounding my </a:t>
              </a:r>
            </a:p>
            <a:p>
              <a:r>
                <a:rPr lang="en-US" sz="1600" dirty="0" smtClean="0">
                  <a:latin typeface="Lucida Handwriting" panose="03010101010101010101" pitchFamily="66" charset="0"/>
                </a:rPr>
                <a:t>units in  culturally </a:t>
              </a:r>
            </a:p>
            <a:p>
              <a:r>
                <a:rPr lang="en-US" sz="1600" dirty="0" smtClean="0">
                  <a:latin typeface="Lucida Handwriting" panose="03010101010101010101" pitchFamily="66" charset="0"/>
                </a:rPr>
                <a:t>responsive phenomena</a:t>
              </a:r>
            </a:p>
            <a:p>
              <a:r>
                <a:rPr lang="en-US" sz="1600" dirty="0" smtClean="0">
                  <a:latin typeface="Lucida Handwriting" panose="03010101010101010101" pitchFamily="66" charset="0"/>
                </a:rPr>
                <a:t>            - Rachel</a:t>
              </a:r>
              <a:endParaRPr lang="en-US" sz="1600" dirty="0">
                <a:latin typeface="Lucida Handwriting" panose="03010101010101010101" pitchFamily="66" charset="0"/>
              </a:endParaRPr>
            </a:p>
          </p:txBody>
        </p:sp>
      </p:gr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7571" y="3657600"/>
            <a:ext cx="4842468" cy="283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55501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179637"/>
            <a:ext cx="7408333" cy="3840163"/>
          </a:xfrm>
        </p:spPr>
        <p:txBody>
          <a:bodyPr/>
          <a:lstStyle/>
          <a:p>
            <a:r>
              <a:rPr lang="en-US" dirty="0" smtClean="0"/>
              <a:t>Connecticut - #15 to adopt NGSS</a:t>
            </a:r>
          </a:p>
          <a:p>
            <a:pPr marL="0" indent="0">
              <a:buNone/>
            </a:pPr>
            <a:endParaRPr lang="en-US" dirty="0" smtClean="0"/>
          </a:p>
          <a:p>
            <a:r>
              <a:rPr lang="en-US" dirty="0" smtClean="0"/>
              <a:t>Challenges with </a:t>
            </a:r>
            <a:r>
              <a:rPr lang="en-US" dirty="0" smtClean="0"/>
              <a:t>Implementation</a:t>
            </a:r>
          </a:p>
          <a:p>
            <a:pPr lvl="1"/>
            <a:r>
              <a:rPr lang="en-US" dirty="0" smtClean="0"/>
              <a:t>Training teachers – </a:t>
            </a:r>
            <a:r>
              <a:rPr lang="en-US" dirty="0" err="1" smtClean="0"/>
              <a:t>inservice</a:t>
            </a:r>
            <a:r>
              <a:rPr lang="en-US" dirty="0" smtClean="0"/>
              <a:t> &amp; pre-service</a:t>
            </a:r>
          </a:p>
          <a:p>
            <a:pPr lvl="1"/>
            <a:r>
              <a:rPr lang="en-US" dirty="0" smtClean="0"/>
              <a:t>Curricular changes needed</a:t>
            </a:r>
          </a:p>
          <a:p>
            <a:pPr lvl="1"/>
            <a:r>
              <a:rPr lang="en-US" dirty="0" smtClean="0"/>
              <a:t>Assessment – grades? Who will write the questions?</a:t>
            </a:r>
          </a:p>
          <a:p>
            <a:pPr lvl="1"/>
            <a:r>
              <a:rPr lang="en-US" dirty="0" smtClean="0"/>
              <a:t>Administration/Evaluation of Science Teachers</a:t>
            </a:r>
          </a:p>
          <a:p>
            <a:pPr lvl="1"/>
            <a:r>
              <a:rPr lang="en-US" dirty="0" smtClean="0"/>
              <a:t>Implementation Timeline</a:t>
            </a:r>
          </a:p>
          <a:p>
            <a:pPr marL="301943" lvl="1" indent="0">
              <a:buNone/>
            </a:pPr>
            <a:endParaRPr lang="en-US" dirty="0" smtClean="0"/>
          </a:p>
          <a:p>
            <a:endParaRPr lang="en-US" dirty="0"/>
          </a:p>
        </p:txBody>
      </p:sp>
      <p:sp>
        <p:nvSpPr>
          <p:cNvPr id="3" name="Title 2"/>
          <p:cNvSpPr>
            <a:spLocks noGrp="1"/>
          </p:cNvSpPr>
          <p:nvPr>
            <p:ph type="title"/>
          </p:nvPr>
        </p:nvSpPr>
        <p:spPr/>
        <p:txBody>
          <a:bodyPr/>
          <a:lstStyle/>
          <a:p>
            <a:r>
              <a:rPr lang="en-US" i="1" dirty="0" smtClean="0">
                <a:solidFill>
                  <a:srgbClr val="000000"/>
                </a:solidFill>
              </a:rPr>
              <a:t>Introduction – The Situation</a:t>
            </a:r>
            <a:endParaRPr lang="en-US" i="1" dirty="0">
              <a:solidFill>
                <a:srgbClr val="000000"/>
              </a:solidFill>
            </a:endParaRPr>
          </a:p>
        </p:txBody>
      </p:sp>
      <p:pic>
        <p:nvPicPr>
          <p:cNvPr id="4" name="Picture 3"/>
          <p:cNvPicPr/>
          <p:nvPr/>
        </p:nvPicPr>
        <p:blipFill>
          <a:blip r:embed="rId2" cstate="email">
            <a:extLst>
              <a:ext uri="{28A0092B-C50C-407E-A947-70E740481C1C}">
                <a14:useLocalDpi xmlns:a14="http://schemas.microsoft.com/office/drawing/2010/main" val="0"/>
              </a:ext>
            </a:extLst>
          </a:blip>
          <a:stretch>
            <a:fillRect/>
          </a:stretch>
        </p:blipFill>
        <p:spPr>
          <a:xfrm>
            <a:off x="7772400" y="5791200"/>
            <a:ext cx="1254760" cy="941070"/>
          </a:xfrm>
          <a:prstGeom prst="rect">
            <a:avLst/>
          </a:prstGeom>
          <a:noFill/>
          <a:ln>
            <a:noFill/>
          </a:ln>
        </p:spPr>
      </p:pic>
    </p:spTree>
    <p:extLst>
      <p:ext uri="{BB962C8B-B14F-4D97-AF65-F5344CB8AC3E}">
        <p14:creationId xmlns:p14="http://schemas.microsoft.com/office/powerpoint/2010/main" val="45255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7542"/>
            <a:ext cx="4724400" cy="1524000"/>
          </a:xfrm>
        </p:spPr>
        <p:txBody>
          <a:bodyPr>
            <a:normAutofit/>
          </a:bodyPr>
          <a:lstStyle/>
          <a:p>
            <a:pPr marL="0" indent="0">
              <a:buNone/>
            </a:pPr>
            <a:r>
              <a:rPr lang="en-US" sz="2800" dirty="0" smtClean="0">
                <a:solidFill>
                  <a:schemeClr val="bg2">
                    <a:lumMod val="50000"/>
                  </a:schemeClr>
                </a:solidFill>
              </a:rPr>
              <a:t>1. Take a look at this </a:t>
            </a:r>
          </a:p>
          <a:p>
            <a:pPr marL="0" indent="0">
              <a:buNone/>
            </a:pPr>
            <a:r>
              <a:rPr lang="en-US" sz="2800" dirty="0" smtClean="0">
                <a:solidFill>
                  <a:srgbClr val="FF0000"/>
                </a:solidFill>
              </a:rPr>
              <a:t>EdCamp101 video:</a:t>
            </a:r>
            <a:endParaRPr lang="en-US" sz="2800" dirty="0">
              <a:solidFill>
                <a:srgbClr val="FF0000"/>
              </a:solidFill>
            </a:endParaRPr>
          </a:p>
        </p:txBody>
      </p:sp>
      <p:sp>
        <p:nvSpPr>
          <p:cNvPr id="2" name="Title 1"/>
          <p:cNvSpPr>
            <a:spLocks noGrp="1"/>
          </p:cNvSpPr>
          <p:nvPr>
            <p:ph type="title"/>
          </p:nvPr>
        </p:nvSpPr>
        <p:spPr>
          <a:xfrm rot="21196399">
            <a:off x="25500" y="269035"/>
            <a:ext cx="4660831" cy="1143000"/>
          </a:xfrm>
        </p:spPr>
        <p:txBody>
          <a:bodyPr>
            <a:normAutofit fontScale="90000"/>
          </a:bodyPr>
          <a:lstStyle/>
          <a:p>
            <a:r>
              <a:rPr lang="en-US" sz="4800" b="1" dirty="0" smtClean="0"/>
              <a:t>As you settle in…</a:t>
            </a:r>
            <a:endParaRPr lang="en-US" sz="48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457200"/>
            <a:ext cx="3057525" cy="3042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28600" y="3295532"/>
            <a:ext cx="8077200" cy="3416320"/>
          </a:xfrm>
          <a:prstGeom prst="rect">
            <a:avLst/>
          </a:prstGeom>
          <a:noFill/>
        </p:spPr>
        <p:txBody>
          <a:bodyPr wrap="square" rtlCol="0">
            <a:spAutoFit/>
          </a:bodyPr>
          <a:lstStyle/>
          <a:p>
            <a:r>
              <a:rPr lang="en-US" sz="2400" dirty="0" smtClean="0">
                <a:solidFill>
                  <a:schemeClr val="bg2">
                    <a:lumMod val="50000"/>
                  </a:schemeClr>
                </a:solidFill>
              </a:rPr>
              <a:t>2. Grab a few post-it notes at your table</a:t>
            </a:r>
          </a:p>
          <a:p>
            <a:r>
              <a:rPr lang="en-US" sz="2400" dirty="0" smtClean="0">
                <a:solidFill>
                  <a:schemeClr val="bg2">
                    <a:lumMod val="50000"/>
                  </a:schemeClr>
                </a:solidFill>
              </a:rPr>
              <a:t> and,  on each, write down…</a:t>
            </a:r>
          </a:p>
          <a:p>
            <a:pPr marL="742950" lvl="1" indent="-285750">
              <a:buFont typeface="Arial" panose="020B0604020202020204" pitchFamily="34" charset="0"/>
              <a:buChar char="•"/>
            </a:pPr>
            <a:r>
              <a:rPr lang="en-US" sz="2400" dirty="0" smtClean="0">
                <a:solidFill>
                  <a:schemeClr val="bg2">
                    <a:lumMod val="50000"/>
                  </a:schemeClr>
                </a:solidFill>
              </a:rPr>
              <a:t>Something you’d like to share</a:t>
            </a:r>
          </a:p>
          <a:p>
            <a:pPr marL="742950" lvl="1" indent="-285750">
              <a:buFont typeface="Arial" panose="020B0604020202020204" pitchFamily="34" charset="0"/>
              <a:buChar char="•"/>
            </a:pPr>
            <a:r>
              <a:rPr lang="en-US" sz="2400" dirty="0" smtClean="0">
                <a:solidFill>
                  <a:schemeClr val="bg2">
                    <a:lumMod val="50000"/>
                  </a:schemeClr>
                </a:solidFill>
              </a:rPr>
              <a:t>Something you’d like to learn</a:t>
            </a:r>
          </a:p>
          <a:p>
            <a:pPr marL="742950" lvl="1" indent="-285750">
              <a:buFont typeface="Arial" panose="020B0604020202020204" pitchFamily="34" charset="0"/>
              <a:buChar char="•"/>
            </a:pPr>
            <a:r>
              <a:rPr lang="en-US" sz="2400" dirty="0" smtClean="0">
                <a:solidFill>
                  <a:schemeClr val="bg2">
                    <a:lumMod val="50000"/>
                  </a:schemeClr>
                </a:solidFill>
              </a:rPr>
              <a:t>Something you’d like to collaborate on</a:t>
            </a:r>
          </a:p>
          <a:p>
            <a:pPr marL="285750" indent="-285750">
              <a:buFont typeface="Arial" panose="020B0604020202020204" pitchFamily="34" charset="0"/>
              <a:buChar char="•"/>
            </a:pPr>
            <a:endParaRPr lang="en-US" sz="2400" dirty="0">
              <a:solidFill>
                <a:schemeClr val="bg2">
                  <a:lumMod val="50000"/>
                </a:schemeClr>
              </a:solidFill>
            </a:endParaRPr>
          </a:p>
          <a:p>
            <a:r>
              <a:rPr lang="en-US" sz="2400" dirty="0" smtClean="0">
                <a:solidFill>
                  <a:schemeClr val="bg2">
                    <a:lumMod val="50000"/>
                  </a:schemeClr>
                </a:solidFill>
              </a:rPr>
              <a:t>3. Put your post it on the board! </a:t>
            </a:r>
          </a:p>
          <a:p>
            <a:r>
              <a:rPr lang="en-US" sz="2400" dirty="0" smtClean="0">
                <a:solidFill>
                  <a:schemeClr val="bg2">
                    <a:lumMod val="50000"/>
                  </a:schemeClr>
                </a:solidFill>
              </a:rPr>
              <a:t>    (someone will work on clustering by topic)</a:t>
            </a:r>
          </a:p>
          <a:p>
            <a:r>
              <a:rPr lang="en-US" sz="2400" dirty="0">
                <a:solidFill>
                  <a:schemeClr val="bg2">
                    <a:lumMod val="50000"/>
                  </a:schemeClr>
                </a:solidFill>
              </a:rPr>
              <a:t> </a:t>
            </a:r>
            <a:r>
              <a:rPr lang="en-US" sz="2400" dirty="0" smtClean="0">
                <a:solidFill>
                  <a:schemeClr val="bg2">
                    <a:lumMod val="50000"/>
                  </a:schemeClr>
                </a:solidFill>
              </a:rPr>
              <a:t>                              </a:t>
            </a:r>
            <a:r>
              <a:rPr lang="en-US" sz="2400" i="1" dirty="0" smtClean="0">
                <a:solidFill>
                  <a:schemeClr val="bg2">
                    <a:lumMod val="50000"/>
                  </a:schemeClr>
                </a:solidFill>
              </a:rPr>
              <a:t>(Don’t be shy!)</a:t>
            </a:r>
            <a:endParaRPr lang="en-US" sz="2400" i="1" dirty="0">
              <a:solidFill>
                <a:schemeClr val="bg2">
                  <a:lumMod val="50000"/>
                </a:schemeClr>
              </a:solidFill>
            </a:endParaRPr>
          </a:p>
        </p:txBody>
      </p:sp>
      <p:grpSp>
        <p:nvGrpSpPr>
          <p:cNvPr id="6" name="Group 5"/>
          <p:cNvGrpSpPr/>
          <p:nvPr/>
        </p:nvGrpSpPr>
        <p:grpSpPr>
          <a:xfrm>
            <a:off x="5886270" y="3476337"/>
            <a:ext cx="3550315" cy="3560904"/>
            <a:chOff x="5886270" y="3476337"/>
            <a:chExt cx="3550315" cy="3560904"/>
          </a:xfrm>
        </p:grpSpPr>
        <p:pic>
          <p:nvPicPr>
            <p:cNvPr id="1027" name="Picture 3" descr="C:\Users\racsmith\AppData\Local\Microsoft\Windows\Temporary Internet Files\Content.IE5\K06I4SU0\post_it__photoshop_action_by_grasycho-d335exk[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51065">
              <a:off x="5886270" y="3476337"/>
              <a:ext cx="3550315" cy="356090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rot="21146538">
              <a:off x="6415809" y="4009098"/>
              <a:ext cx="2971069" cy="2031325"/>
            </a:xfrm>
            <a:prstGeom prst="rect">
              <a:avLst/>
            </a:prstGeom>
            <a:noFill/>
          </p:spPr>
          <p:txBody>
            <a:bodyPr wrap="square" rtlCol="0">
              <a:spAutoFit/>
            </a:bodyPr>
            <a:lstStyle/>
            <a:p>
              <a:r>
                <a:rPr lang="en-US" dirty="0" smtClean="0">
                  <a:latin typeface="Lucida Handwriting" panose="03010101010101010101" pitchFamily="66" charset="0"/>
                </a:rPr>
                <a:t>I’d like to collaborate on grounding my </a:t>
              </a:r>
            </a:p>
            <a:p>
              <a:r>
                <a:rPr lang="en-US" dirty="0" smtClean="0">
                  <a:latin typeface="Lucida Handwriting" panose="03010101010101010101" pitchFamily="66" charset="0"/>
                </a:rPr>
                <a:t>units in  culturally </a:t>
              </a:r>
            </a:p>
            <a:p>
              <a:r>
                <a:rPr lang="en-US" dirty="0" smtClean="0">
                  <a:latin typeface="Lucida Handwriting" panose="03010101010101010101" pitchFamily="66" charset="0"/>
                </a:rPr>
                <a:t>responsive phenomena</a:t>
              </a:r>
            </a:p>
            <a:p>
              <a:r>
                <a:rPr lang="en-US" dirty="0" smtClean="0">
                  <a:latin typeface="Lucida Handwriting" panose="03010101010101010101" pitchFamily="66" charset="0"/>
                </a:rPr>
                <a:t>            - Rachel</a:t>
              </a:r>
              <a:endParaRPr lang="en-US" dirty="0">
                <a:latin typeface="Lucida Handwriting" panose="03010101010101010101" pitchFamily="66" charset="0"/>
              </a:endParaRPr>
            </a:p>
          </p:txBody>
        </p:sp>
      </p:grpSp>
    </p:spTree>
    <p:extLst>
      <p:ext uri="{BB962C8B-B14F-4D97-AF65-F5344CB8AC3E}">
        <p14:creationId xmlns:p14="http://schemas.microsoft.com/office/powerpoint/2010/main" val="112280638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0"/>
            <a:ext cx="7408333" cy="4191000"/>
          </a:xfrm>
        </p:spPr>
        <p:txBody>
          <a:bodyPr>
            <a:normAutofit/>
          </a:bodyPr>
          <a:lstStyle/>
          <a:p>
            <a:r>
              <a:rPr lang="en-US" sz="3200" dirty="0" smtClean="0"/>
              <a:t>Here is our final schedule:</a:t>
            </a:r>
          </a:p>
          <a:p>
            <a:r>
              <a:rPr lang="en-US" dirty="0" smtClean="0"/>
              <a:t>Remember, you are the facilitator</a:t>
            </a:r>
          </a:p>
          <a:p>
            <a:pPr marL="0" indent="0">
              <a:buNone/>
            </a:pPr>
            <a:r>
              <a:rPr lang="en-US" dirty="0"/>
              <a:t> </a:t>
            </a:r>
            <a:r>
              <a:rPr lang="en-US" dirty="0" smtClean="0"/>
              <a:t>        and the learner today!</a:t>
            </a:r>
          </a:p>
          <a:p>
            <a:pPr marL="0" indent="0">
              <a:buNone/>
            </a:pPr>
            <a:endParaRPr lang="en-US" dirty="0" smtClean="0"/>
          </a:p>
          <a:p>
            <a:pPr marL="0" indent="0">
              <a:buNone/>
            </a:pPr>
            <a:endParaRPr lang="en-US" dirty="0" smtClean="0"/>
          </a:p>
          <a:p>
            <a:pPr marL="0" indent="0" algn="ctr">
              <a:buNone/>
            </a:pPr>
            <a:r>
              <a:rPr lang="en-US" i="1" dirty="0" smtClean="0"/>
              <a:t>Don’t forget to take notes and collect resources</a:t>
            </a:r>
          </a:p>
          <a:p>
            <a:endParaRPr lang="en-US" dirty="0"/>
          </a:p>
          <a:p>
            <a:r>
              <a:rPr lang="en-US" dirty="0" smtClean="0"/>
              <a:t>We will meet back here at 2:45 to wrap-up and close out</a:t>
            </a:r>
            <a:endParaRPr lang="en-US" dirty="0"/>
          </a:p>
        </p:txBody>
      </p:sp>
      <p:sp>
        <p:nvSpPr>
          <p:cNvPr id="3" name="Title 2"/>
          <p:cNvSpPr>
            <a:spLocks noGrp="1"/>
          </p:cNvSpPr>
          <p:nvPr>
            <p:ph type="title"/>
          </p:nvPr>
        </p:nvSpPr>
        <p:spPr/>
        <p:txBody>
          <a:bodyPr/>
          <a:lstStyle/>
          <a:p>
            <a:r>
              <a:rPr lang="en-US" dirty="0" smtClean="0">
                <a:solidFill>
                  <a:srgbClr val="000000"/>
                </a:solidFill>
              </a:rPr>
              <a:t>Our Co-Created Schedule</a:t>
            </a:r>
            <a:endParaRPr lang="en-US" dirty="0">
              <a:solidFill>
                <a:srgbClr val="000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371600"/>
            <a:ext cx="3030726" cy="30969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327004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209800"/>
            <a:ext cx="7408333" cy="4221163"/>
          </a:xfrm>
        </p:spPr>
        <p:txBody>
          <a:bodyPr>
            <a:normAutofit fontScale="92500" lnSpcReduction="10000"/>
          </a:bodyPr>
          <a:lstStyle/>
          <a:p>
            <a:pPr lvl="0"/>
            <a:r>
              <a:rPr lang="en-US" dirty="0" smtClean="0"/>
              <a:t>“I </a:t>
            </a:r>
            <a:r>
              <a:rPr lang="en-US" dirty="0"/>
              <a:t>enjoyed the conversations in each session, learning about what other people are doing to implement NGSS</a:t>
            </a:r>
            <a:r>
              <a:rPr lang="en-US" dirty="0" smtClean="0"/>
              <a:t>!”</a:t>
            </a:r>
          </a:p>
          <a:p>
            <a:pPr marL="0" lvl="0" indent="0">
              <a:buNone/>
            </a:pPr>
            <a:endParaRPr lang="en-US" dirty="0"/>
          </a:p>
          <a:p>
            <a:pPr lvl="0"/>
            <a:r>
              <a:rPr lang="en-US" dirty="0"/>
              <a:t>Opportunity for input from other districts.</a:t>
            </a:r>
            <a:r>
              <a:rPr lang="en-US" dirty="0"/>
              <a:t> </a:t>
            </a:r>
            <a:endParaRPr lang="en-US" dirty="0" smtClean="0"/>
          </a:p>
          <a:p>
            <a:pPr marL="0" lvl="0" indent="0">
              <a:buNone/>
            </a:pPr>
            <a:endParaRPr lang="en-US" dirty="0" smtClean="0"/>
          </a:p>
          <a:p>
            <a:r>
              <a:rPr lang="en-US" dirty="0"/>
              <a:t>Connecting with teachers and experts across the state</a:t>
            </a:r>
            <a:r>
              <a:rPr lang="en-US" dirty="0" smtClean="0"/>
              <a:t>.</a:t>
            </a:r>
          </a:p>
          <a:p>
            <a:endParaRPr lang="en-US" dirty="0"/>
          </a:p>
          <a:p>
            <a:pPr lvl="0"/>
            <a:r>
              <a:rPr lang="en-US" dirty="0"/>
              <a:t>My favorite part was the discussion in the time modeling session because it was organic and everybody shared</a:t>
            </a:r>
            <a:r>
              <a:rPr lang="en-US" dirty="0" smtClean="0"/>
              <a:t>.</a:t>
            </a:r>
          </a:p>
          <a:p>
            <a:pPr lvl="0"/>
            <a:endParaRPr lang="en-US" dirty="0"/>
          </a:p>
          <a:p>
            <a:pPr lvl="0"/>
            <a:r>
              <a:rPr lang="en-US" dirty="0"/>
              <a:t>Talking to positive teachers from other schools.</a:t>
            </a:r>
          </a:p>
          <a:p>
            <a:endParaRPr lang="en-US" dirty="0"/>
          </a:p>
          <a:p>
            <a:pPr lvl="0"/>
            <a:endParaRPr lang="en-US" dirty="0" smtClean="0"/>
          </a:p>
          <a:p>
            <a:pPr lvl="0"/>
            <a:endParaRPr lang="en-US" dirty="0"/>
          </a:p>
          <a:p>
            <a:pPr lvl="0"/>
            <a:endParaRPr lang="en-US" dirty="0"/>
          </a:p>
        </p:txBody>
      </p:sp>
      <p:sp>
        <p:nvSpPr>
          <p:cNvPr id="3" name="Title 2"/>
          <p:cNvSpPr>
            <a:spLocks noGrp="1"/>
          </p:cNvSpPr>
          <p:nvPr>
            <p:ph type="title"/>
          </p:nvPr>
        </p:nvSpPr>
        <p:spPr/>
        <p:txBody>
          <a:bodyPr>
            <a:normAutofit fontScale="90000"/>
          </a:bodyPr>
          <a:lstStyle/>
          <a:p>
            <a:r>
              <a:rPr lang="en-US" sz="4000" dirty="0" smtClean="0">
                <a:solidFill>
                  <a:srgbClr val="000000"/>
                </a:solidFill>
              </a:rPr>
              <a:t>Comments from Teacher </a:t>
            </a:r>
            <a:r>
              <a:rPr lang="en-US" sz="4000" dirty="0" smtClean="0">
                <a:solidFill>
                  <a:srgbClr val="000000"/>
                </a:solidFill>
              </a:rPr>
              <a:t>Participants:</a:t>
            </a:r>
            <a:br>
              <a:rPr lang="en-US" sz="4000" dirty="0" smtClean="0">
                <a:solidFill>
                  <a:srgbClr val="000000"/>
                </a:solidFill>
              </a:rPr>
            </a:br>
            <a:r>
              <a:rPr lang="en-US" u="sng" dirty="0" smtClean="0">
                <a:solidFill>
                  <a:srgbClr val="000000"/>
                </a:solidFill>
              </a:rPr>
              <a:t>Connections</a:t>
            </a:r>
            <a:endParaRPr lang="en-US" u="sng" dirty="0">
              <a:solidFill>
                <a:srgbClr val="000000"/>
              </a:solidFill>
            </a:endParaRPr>
          </a:p>
        </p:txBody>
      </p:sp>
    </p:spTree>
    <p:extLst>
      <p:ext uri="{BB962C8B-B14F-4D97-AF65-F5344CB8AC3E}">
        <p14:creationId xmlns:p14="http://schemas.microsoft.com/office/powerpoint/2010/main" val="3512059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068763"/>
          </a:xfrm>
        </p:spPr>
        <p:txBody>
          <a:bodyPr>
            <a:normAutofit fontScale="92500" lnSpcReduction="20000"/>
          </a:bodyPr>
          <a:lstStyle/>
          <a:p>
            <a:pPr lvl="0"/>
            <a:r>
              <a:rPr lang="en-US" dirty="0"/>
              <a:t>Learning more about NGSS</a:t>
            </a:r>
            <a:r>
              <a:rPr lang="en-US" dirty="0" smtClean="0"/>
              <a:t>.</a:t>
            </a:r>
          </a:p>
          <a:p>
            <a:pPr marL="0" lvl="0" indent="0">
              <a:buNone/>
            </a:pPr>
            <a:endParaRPr lang="en-US" dirty="0"/>
          </a:p>
          <a:p>
            <a:pPr lvl="0"/>
            <a:r>
              <a:rPr lang="en-US" dirty="0"/>
              <a:t>Getting reenergized to bring new NGSS ideas into the classroom</a:t>
            </a:r>
            <a:r>
              <a:rPr lang="en-US" dirty="0" smtClean="0"/>
              <a:t>.</a:t>
            </a:r>
          </a:p>
          <a:p>
            <a:pPr marL="0" lvl="0" indent="0">
              <a:buNone/>
            </a:pPr>
            <a:endParaRPr lang="en-US" dirty="0"/>
          </a:p>
          <a:p>
            <a:pPr lvl="0"/>
            <a:r>
              <a:rPr lang="en-US" dirty="0"/>
              <a:t>I got to pick the brains of others on their approach to meeting NGSS expectations</a:t>
            </a:r>
            <a:r>
              <a:rPr lang="en-US" dirty="0" smtClean="0"/>
              <a:t>.</a:t>
            </a:r>
          </a:p>
          <a:p>
            <a:pPr lvl="0"/>
            <a:endParaRPr lang="en-US" dirty="0"/>
          </a:p>
          <a:p>
            <a:pPr lvl="0"/>
            <a:r>
              <a:rPr lang="en-US" dirty="0"/>
              <a:t>Seeing examples of NGSS </a:t>
            </a:r>
            <a:r>
              <a:rPr lang="en-US" dirty="0" smtClean="0"/>
              <a:t>units</a:t>
            </a:r>
          </a:p>
          <a:p>
            <a:pPr marL="0" lvl="0" indent="0">
              <a:buNone/>
            </a:pPr>
            <a:endParaRPr lang="en-US" dirty="0"/>
          </a:p>
          <a:p>
            <a:pPr lvl="0"/>
            <a:r>
              <a:rPr lang="en-US" dirty="0"/>
              <a:t>Definitely am more comfort level in NGSS since it started 4 years ago</a:t>
            </a:r>
          </a:p>
          <a:p>
            <a:endParaRPr lang="en-US" dirty="0"/>
          </a:p>
        </p:txBody>
      </p:sp>
      <p:sp>
        <p:nvSpPr>
          <p:cNvPr id="3" name="Title 2"/>
          <p:cNvSpPr>
            <a:spLocks noGrp="1"/>
          </p:cNvSpPr>
          <p:nvPr>
            <p:ph type="title"/>
          </p:nvPr>
        </p:nvSpPr>
        <p:spPr>
          <a:xfrm>
            <a:off x="457200" y="338328"/>
            <a:ext cx="8305800" cy="1490472"/>
          </a:xfrm>
        </p:spPr>
        <p:txBody>
          <a:bodyPr anchor="t">
            <a:normAutofit fontScale="90000"/>
          </a:bodyPr>
          <a:lstStyle/>
          <a:p>
            <a:r>
              <a:rPr lang="en-US" dirty="0">
                <a:solidFill>
                  <a:srgbClr val="000000"/>
                </a:solidFill>
              </a:rPr>
              <a:t>Comments from Teacher Participants:</a:t>
            </a:r>
            <a:br>
              <a:rPr lang="en-US" dirty="0">
                <a:solidFill>
                  <a:srgbClr val="000000"/>
                </a:solidFill>
              </a:rPr>
            </a:br>
            <a:r>
              <a:rPr lang="en-US" u="sng" dirty="0" smtClean="0">
                <a:solidFill>
                  <a:srgbClr val="000000"/>
                </a:solidFill>
              </a:rPr>
              <a:t>New Knowledge about NGSS</a:t>
            </a:r>
            <a:endParaRPr lang="en-US" dirty="0"/>
          </a:p>
        </p:txBody>
      </p:sp>
    </p:spTree>
    <p:extLst>
      <p:ext uri="{BB962C8B-B14F-4D97-AF65-F5344CB8AC3E}">
        <p14:creationId xmlns:p14="http://schemas.microsoft.com/office/powerpoint/2010/main" val="901986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3600"/>
            <a:ext cx="7408333" cy="4267200"/>
          </a:xfrm>
        </p:spPr>
        <p:txBody>
          <a:bodyPr>
            <a:normAutofit fontScale="92500" lnSpcReduction="20000"/>
          </a:bodyPr>
          <a:lstStyle/>
          <a:p>
            <a:pPr lvl="0"/>
            <a:r>
              <a:rPr lang="en-US" dirty="0"/>
              <a:t>Collaborating and learning from other teachers because they can share how the ideas work with actual students</a:t>
            </a:r>
            <a:r>
              <a:rPr lang="en-US" dirty="0" smtClean="0"/>
              <a:t>.</a:t>
            </a:r>
          </a:p>
          <a:p>
            <a:pPr lvl="0"/>
            <a:endParaRPr lang="en-US" dirty="0" smtClean="0"/>
          </a:p>
          <a:p>
            <a:r>
              <a:rPr lang="en-US" dirty="0" smtClean="0"/>
              <a:t>I </a:t>
            </a:r>
            <a:r>
              <a:rPr lang="en-US" dirty="0"/>
              <a:t>like the diversity of sessions offered </a:t>
            </a:r>
            <a:endParaRPr lang="en-US" dirty="0" smtClean="0"/>
          </a:p>
          <a:p>
            <a:endParaRPr lang="en-US" dirty="0"/>
          </a:p>
          <a:p>
            <a:r>
              <a:rPr lang="en-US" dirty="0"/>
              <a:t>The sessions with small groups enabling all to bounce ideas off of and gain resources</a:t>
            </a:r>
            <a:r>
              <a:rPr lang="en-US" dirty="0" smtClean="0"/>
              <a:t>.</a:t>
            </a:r>
          </a:p>
          <a:p>
            <a:endParaRPr lang="en-US" dirty="0"/>
          </a:p>
          <a:p>
            <a:r>
              <a:rPr lang="en-US" dirty="0"/>
              <a:t>Moving rooms and seeing what is going on in the other </a:t>
            </a:r>
            <a:r>
              <a:rPr lang="en-US" dirty="0" smtClean="0"/>
              <a:t>schools</a:t>
            </a:r>
          </a:p>
          <a:p>
            <a:endParaRPr lang="en-US" dirty="0" smtClean="0"/>
          </a:p>
          <a:p>
            <a:pPr lvl="0"/>
            <a:r>
              <a:rPr lang="en-US" dirty="0"/>
              <a:t>Loved how the workshops were created, set up and presented. </a:t>
            </a:r>
            <a:r>
              <a:rPr lang="en-US" dirty="0" err="1"/>
              <a:t>Unconference</a:t>
            </a:r>
            <a:r>
              <a:rPr lang="en-US" dirty="0"/>
              <a:t> was very cool</a:t>
            </a:r>
          </a:p>
          <a:p>
            <a:endParaRPr lang="en-US" dirty="0"/>
          </a:p>
          <a:p>
            <a:pPr lvl="0"/>
            <a:endParaRPr lang="en-US" dirty="0"/>
          </a:p>
          <a:p>
            <a:endParaRPr lang="en-US" dirty="0"/>
          </a:p>
        </p:txBody>
      </p:sp>
      <p:sp>
        <p:nvSpPr>
          <p:cNvPr id="3" name="Title 2"/>
          <p:cNvSpPr>
            <a:spLocks noGrp="1"/>
          </p:cNvSpPr>
          <p:nvPr>
            <p:ph type="title"/>
          </p:nvPr>
        </p:nvSpPr>
        <p:spPr>
          <a:xfrm>
            <a:off x="457200" y="338328"/>
            <a:ext cx="8229600" cy="1719072"/>
          </a:xfrm>
        </p:spPr>
        <p:txBody>
          <a:bodyPr>
            <a:normAutofit/>
          </a:bodyPr>
          <a:lstStyle/>
          <a:p>
            <a:r>
              <a:rPr lang="en-US" sz="3600" dirty="0">
                <a:solidFill>
                  <a:srgbClr val="000000"/>
                </a:solidFill>
              </a:rPr>
              <a:t>Comments from Teacher Participants:</a:t>
            </a:r>
            <a:br>
              <a:rPr lang="en-US" sz="3600" dirty="0">
                <a:solidFill>
                  <a:srgbClr val="000000"/>
                </a:solidFill>
              </a:rPr>
            </a:br>
            <a:r>
              <a:rPr lang="en-US" sz="3600" u="sng" dirty="0" smtClean="0">
                <a:solidFill>
                  <a:srgbClr val="000000"/>
                </a:solidFill>
              </a:rPr>
              <a:t>Freedom to Choose Professional Learning</a:t>
            </a:r>
            <a:endParaRPr lang="en-US" sz="3600" dirty="0"/>
          </a:p>
        </p:txBody>
      </p:sp>
    </p:spTree>
    <p:extLst>
      <p:ext uri="{BB962C8B-B14F-4D97-AF65-F5344CB8AC3E}">
        <p14:creationId xmlns:p14="http://schemas.microsoft.com/office/powerpoint/2010/main" val="838201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1200"/>
            <a:ext cx="7408333" cy="4267199"/>
          </a:xfrm>
        </p:spPr>
        <p:txBody>
          <a:bodyPr/>
          <a:lstStyle/>
          <a:p>
            <a:r>
              <a:rPr lang="en-US" dirty="0" smtClean="0"/>
              <a:t>Did not provide lunch</a:t>
            </a:r>
          </a:p>
          <a:p>
            <a:pPr lvl="0"/>
            <a:r>
              <a:rPr lang="en-US" dirty="0"/>
              <a:t>People complaining.</a:t>
            </a:r>
          </a:p>
          <a:p>
            <a:pPr lvl="0"/>
            <a:r>
              <a:rPr lang="en-US" dirty="0"/>
              <a:t>Challenges in getting online</a:t>
            </a:r>
          </a:p>
          <a:p>
            <a:pPr lvl="0"/>
            <a:r>
              <a:rPr lang="en-US" dirty="0"/>
              <a:t>Due to the nature of our current status of NGSS there were questions that were still left unanswered.</a:t>
            </a:r>
          </a:p>
          <a:p>
            <a:pPr lvl="0"/>
            <a:r>
              <a:rPr lang="en-US" dirty="0"/>
              <a:t>Deciding what I want to learn</a:t>
            </a:r>
          </a:p>
          <a:p>
            <a:pPr lvl="0"/>
            <a:r>
              <a:rPr lang="en-US" dirty="0"/>
              <a:t>Couldn’t get people to come</a:t>
            </a:r>
          </a:p>
          <a:p>
            <a:pPr lvl="0"/>
            <a:r>
              <a:rPr lang="en-US" dirty="0"/>
              <a:t>Last minute agenda changes</a:t>
            </a:r>
          </a:p>
          <a:p>
            <a:endParaRPr lang="en-US" dirty="0"/>
          </a:p>
        </p:txBody>
      </p:sp>
      <p:sp>
        <p:nvSpPr>
          <p:cNvPr id="3" name="Title 2"/>
          <p:cNvSpPr>
            <a:spLocks noGrp="1"/>
          </p:cNvSpPr>
          <p:nvPr>
            <p:ph type="title"/>
          </p:nvPr>
        </p:nvSpPr>
        <p:spPr/>
        <p:txBody>
          <a:bodyPr>
            <a:normAutofit/>
          </a:bodyPr>
          <a:lstStyle/>
          <a:p>
            <a:r>
              <a:rPr lang="en-US" sz="3600" dirty="0">
                <a:solidFill>
                  <a:srgbClr val="000000"/>
                </a:solidFill>
              </a:rPr>
              <a:t>Comments from Teacher Participants:</a:t>
            </a:r>
            <a:br>
              <a:rPr lang="en-US" sz="3600" dirty="0">
                <a:solidFill>
                  <a:srgbClr val="000000"/>
                </a:solidFill>
              </a:rPr>
            </a:br>
            <a:r>
              <a:rPr lang="en-US" sz="3600" u="sng" dirty="0" smtClean="0">
                <a:solidFill>
                  <a:srgbClr val="000000"/>
                </a:solidFill>
              </a:rPr>
              <a:t>Dislikes about </a:t>
            </a:r>
            <a:r>
              <a:rPr lang="en-US" sz="3600" u="sng" dirty="0" err="1" smtClean="0">
                <a:solidFill>
                  <a:srgbClr val="000000"/>
                </a:solidFill>
              </a:rPr>
              <a:t>SciCamp</a:t>
            </a:r>
            <a:endParaRPr lang="en-US" sz="3600" dirty="0"/>
          </a:p>
        </p:txBody>
      </p:sp>
    </p:spTree>
    <p:extLst>
      <p:ext uri="{BB962C8B-B14F-4D97-AF65-F5344CB8AC3E}">
        <p14:creationId xmlns:p14="http://schemas.microsoft.com/office/powerpoint/2010/main" val="3826208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9800"/>
            <a:ext cx="7408333" cy="3916363"/>
          </a:xfrm>
        </p:spPr>
        <p:txBody>
          <a:bodyPr/>
          <a:lstStyle/>
          <a:p>
            <a:pPr lvl="0"/>
            <a:r>
              <a:rPr lang="en-US" dirty="0"/>
              <a:t>A little more organized and more help with online resources.</a:t>
            </a:r>
          </a:p>
          <a:p>
            <a:pPr lvl="0"/>
            <a:r>
              <a:rPr lang="en-US" dirty="0"/>
              <a:t>Better communication of meeting locations</a:t>
            </a:r>
          </a:p>
          <a:p>
            <a:pPr lvl="0"/>
            <a:r>
              <a:rPr lang="en-US" dirty="0"/>
              <a:t>One less session.</a:t>
            </a:r>
          </a:p>
          <a:p>
            <a:pPr lvl="0"/>
            <a:r>
              <a:rPr lang="en-US" dirty="0"/>
              <a:t>Assigning rooms all on the same floor.</a:t>
            </a:r>
          </a:p>
          <a:p>
            <a:pPr lvl="0"/>
            <a:r>
              <a:rPr lang="en-US" dirty="0"/>
              <a:t>Better Wi-</a:t>
            </a:r>
            <a:r>
              <a:rPr lang="en-US" dirty="0" smtClean="0"/>
              <a:t>Fi connection</a:t>
            </a:r>
          </a:p>
          <a:p>
            <a:r>
              <a:rPr lang="en-US" dirty="0"/>
              <a:t>I think just a morning session or afternoon session.</a:t>
            </a:r>
          </a:p>
          <a:p>
            <a:r>
              <a:rPr lang="en-US" dirty="0"/>
              <a:t>Get vendors to donate money for lunch giveaways……</a:t>
            </a:r>
          </a:p>
          <a:p>
            <a:pPr lvl="0"/>
            <a:endParaRPr lang="en-US" dirty="0"/>
          </a:p>
          <a:p>
            <a:endParaRPr lang="en-US" dirty="0"/>
          </a:p>
        </p:txBody>
      </p:sp>
      <p:sp>
        <p:nvSpPr>
          <p:cNvPr id="3" name="Title 2"/>
          <p:cNvSpPr>
            <a:spLocks noGrp="1"/>
          </p:cNvSpPr>
          <p:nvPr>
            <p:ph type="title"/>
          </p:nvPr>
        </p:nvSpPr>
        <p:spPr/>
        <p:txBody>
          <a:bodyPr>
            <a:normAutofit/>
          </a:bodyPr>
          <a:lstStyle/>
          <a:p>
            <a:r>
              <a:rPr lang="en-US" sz="3600" dirty="0">
                <a:solidFill>
                  <a:srgbClr val="000000"/>
                </a:solidFill>
              </a:rPr>
              <a:t>Comments from Teacher Participants:</a:t>
            </a:r>
            <a:br>
              <a:rPr lang="en-US" sz="3600" dirty="0">
                <a:solidFill>
                  <a:srgbClr val="000000"/>
                </a:solidFill>
              </a:rPr>
            </a:br>
            <a:r>
              <a:rPr lang="en-US" sz="3600" u="sng" dirty="0" smtClean="0">
                <a:solidFill>
                  <a:srgbClr val="000000"/>
                </a:solidFill>
              </a:rPr>
              <a:t>Suggestions for next </a:t>
            </a:r>
            <a:r>
              <a:rPr lang="en-US" sz="3600" u="sng" dirty="0" err="1">
                <a:solidFill>
                  <a:srgbClr val="000000"/>
                </a:solidFill>
              </a:rPr>
              <a:t>SciCamp</a:t>
            </a:r>
            <a:endParaRPr lang="en-US" sz="3600" dirty="0"/>
          </a:p>
        </p:txBody>
      </p:sp>
    </p:spTree>
    <p:extLst>
      <p:ext uri="{BB962C8B-B14F-4D97-AF65-F5344CB8AC3E}">
        <p14:creationId xmlns:p14="http://schemas.microsoft.com/office/powerpoint/2010/main" val="2525691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28800"/>
            <a:ext cx="7408333" cy="4297363"/>
          </a:xfrm>
        </p:spPr>
        <p:txBody>
          <a:bodyPr>
            <a:normAutofit lnSpcReduction="10000"/>
          </a:bodyPr>
          <a:lstStyle/>
          <a:p>
            <a:r>
              <a:rPr lang="en-US" dirty="0" smtClean="0"/>
              <a:t>Introduce an </a:t>
            </a:r>
            <a:r>
              <a:rPr lang="en-US" dirty="0" smtClean="0"/>
              <a:t>elementary </a:t>
            </a:r>
            <a:r>
              <a:rPr lang="en-US" dirty="0" smtClean="0"/>
              <a:t>cohort to follow CoNSEPT protocol</a:t>
            </a:r>
            <a:endParaRPr lang="en-US" dirty="0" smtClean="0"/>
          </a:p>
          <a:p>
            <a:pPr lvl="1"/>
            <a:r>
              <a:rPr lang="en-US" dirty="0" smtClean="0"/>
              <a:t>NGSX </a:t>
            </a:r>
            <a:r>
              <a:rPr lang="en-US" dirty="0" smtClean="0"/>
              <a:t>training for elementary teachers (fall 2017)</a:t>
            </a:r>
          </a:p>
          <a:p>
            <a:endParaRPr lang="en-US" dirty="0"/>
          </a:p>
          <a:p>
            <a:r>
              <a:rPr lang="en-US" dirty="0" smtClean="0"/>
              <a:t>Revise curricula with elementary teachers using anchoring phenomena</a:t>
            </a:r>
          </a:p>
          <a:p>
            <a:endParaRPr lang="en-US" dirty="0"/>
          </a:p>
          <a:p>
            <a:r>
              <a:rPr lang="en-US" dirty="0" smtClean="0"/>
              <a:t>Increase </a:t>
            </a:r>
            <a:r>
              <a:rPr lang="en-US" dirty="0" err="1" smtClean="0"/>
              <a:t>SciCamp</a:t>
            </a:r>
            <a:r>
              <a:rPr lang="en-US" dirty="0" smtClean="0"/>
              <a:t> presence in CT – 4 corners</a:t>
            </a:r>
            <a:endParaRPr lang="en-US" dirty="0"/>
          </a:p>
          <a:p>
            <a:endParaRPr lang="en-US" dirty="0"/>
          </a:p>
          <a:p>
            <a:r>
              <a:rPr lang="en-US" dirty="0" smtClean="0"/>
              <a:t>Summer Institutes 2018: Curricular &amp; Assessment development</a:t>
            </a:r>
          </a:p>
          <a:p>
            <a:endParaRPr lang="en-US" dirty="0"/>
          </a:p>
          <a:p>
            <a:endParaRPr lang="en-US" dirty="0"/>
          </a:p>
        </p:txBody>
      </p:sp>
      <p:sp>
        <p:nvSpPr>
          <p:cNvPr id="3" name="Title 2"/>
          <p:cNvSpPr>
            <a:spLocks noGrp="1"/>
          </p:cNvSpPr>
          <p:nvPr>
            <p:ph type="title"/>
          </p:nvPr>
        </p:nvSpPr>
        <p:spPr/>
        <p:txBody>
          <a:bodyPr/>
          <a:lstStyle/>
          <a:p>
            <a:r>
              <a:rPr lang="en-US" dirty="0" smtClean="0">
                <a:solidFill>
                  <a:srgbClr val="000000"/>
                </a:solidFill>
              </a:rPr>
              <a:t>Phase 3 for </a:t>
            </a:r>
            <a:r>
              <a:rPr lang="en-US" dirty="0" err="1" smtClean="0">
                <a:solidFill>
                  <a:srgbClr val="000000"/>
                </a:solidFill>
              </a:rPr>
              <a:t>CoNSEPT</a:t>
            </a:r>
            <a:endParaRPr lang="en-US" dirty="0">
              <a:solidFill>
                <a:srgbClr val="000000"/>
              </a:solidFill>
            </a:endParaRPr>
          </a:p>
        </p:txBody>
      </p:sp>
    </p:spTree>
    <p:extLst>
      <p:ext uri="{BB962C8B-B14F-4D97-AF65-F5344CB8AC3E}">
        <p14:creationId xmlns:p14="http://schemas.microsoft.com/office/powerpoint/2010/main" val="1411725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Contact Information:</a:t>
            </a:r>
          </a:p>
          <a:p>
            <a:pPr marL="0" indent="0">
              <a:buNone/>
            </a:pPr>
            <a:endParaRPr lang="en-US" dirty="0" smtClean="0"/>
          </a:p>
          <a:p>
            <a:r>
              <a:rPr lang="en-US" dirty="0" smtClean="0"/>
              <a:t>Catherine Koehler: </a:t>
            </a:r>
            <a:r>
              <a:rPr lang="en-US" dirty="0" smtClean="0">
                <a:hlinkClick r:id="rId2"/>
              </a:rPr>
              <a:t>sissianne@aol.com</a:t>
            </a:r>
            <a:endParaRPr lang="en-US" dirty="0" smtClean="0"/>
          </a:p>
          <a:p>
            <a:pPr marL="0" indent="0">
              <a:buNone/>
            </a:pPr>
            <a:endParaRPr lang="en-US" dirty="0" smtClean="0"/>
          </a:p>
          <a:p>
            <a:endParaRPr lang="en-US" dirty="0"/>
          </a:p>
        </p:txBody>
      </p:sp>
      <p:sp>
        <p:nvSpPr>
          <p:cNvPr id="4" name="Title 3"/>
          <p:cNvSpPr>
            <a:spLocks noGrp="1"/>
          </p:cNvSpPr>
          <p:nvPr>
            <p:ph type="title"/>
          </p:nvPr>
        </p:nvSpPr>
        <p:spPr/>
        <p:txBody>
          <a:bodyPr/>
          <a:lstStyle/>
          <a:p>
            <a:r>
              <a:rPr lang="en-US" dirty="0" smtClean="0">
                <a:solidFill>
                  <a:srgbClr val="000000"/>
                </a:solidFill>
              </a:rPr>
              <a:t>Questions?</a:t>
            </a:r>
            <a:endParaRPr lang="en-US" dirty="0">
              <a:solidFill>
                <a:srgbClr val="000000"/>
              </a:solidFill>
            </a:endParaRPr>
          </a:p>
        </p:txBody>
      </p:sp>
    </p:spTree>
    <p:extLst>
      <p:ext uri="{BB962C8B-B14F-4D97-AF65-F5344CB8AC3E}">
        <p14:creationId xmlns:p14="http://schemas.microsoft.com/office/powerpoint/2010/main" val="1410145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28800"/>
            <a:ext cx="7408333" cy="4297363"/>
          </a:xfrm>
        </p:spPr>
        <p:txBody>
          <a:bodyPr>
            <a:normAutofit lnSpcReduction="10000"/>
          </a:bodyPr>
          <a:lstStyle/>
          <a:p>
            <a:r>
              <a:rPr lang="en-US" dirty="0" smtClean="0"/>
              <a:t>Collaborative Posters co-created by IHE members</a:t>
            </a:r>
          </a:p>
          <a:p>
            <a:pPr marL="0" indent="0">
              <a:buNone/>
            </a:pPr>
            <a:endParaRPr lang="en-US" sz="1900" dirty="0"/>
          </a:p>
          <a:p>
            <a:r>
              <a:rPr lang="en-US" dirty="0" err="1" smtClean="0"/>
              <a:t>Preservice</a:t>
            </a:r>
            <a:r>
              <a:rPr lang="en-US" dirty="0" smtClean="0"/>
              <a:t> Teacher Philosophy Statement</a:t>
            </a:r>
          </a:p>
          <a:p>
            <a:endParaRPr lang="en-US" sz="1500" dirty="0"/>
          </a:p>
          <a:p>
            <a:r>
              <a:rPr lang="en-US" dirty="0" smtClean="0"/>
              <a:t>Pre-Post NGSS questionnaires for CT/US</a:t>
            </a:r>
          </a:p>
          <a:p>
            <a:endParaRPr lang="en-US" sz="1300" dirty="0"/>
          </a:p>
          <a:p>
            <a:r>
              <a:rPr lang="en-US" dirty="0" err="1" smtClean="0"/>
              <a:t>SciCamp</a:t>
            </a:r>
            <a:r>
              <a:rPr lang="en-US" dirty="0" smtClean="0"/>
              <a:t> Questionnaires for Teachers</a:t>
            </a:r>
          </a:p>
          <a:p>
            <a:endParaRPr lang="en-US" sz="1200" dirty="0"/>
          </a:p>
          <a:p>
            <a:r>
              <a:rPr lang="en-US" dirty="0" smtClean="0"/>
              <a:t>Reflection questions and project assessment questionnaires</a:t>
            </a:r>
          </a:p>
          <a:p>
            <a:r>
              <a:rPr lang="en-US" dirty="0" smtClean="0"/>
              <a:t>NGSS Observation Protocol – in development</a:t>
            </a:r>
          </a:p>
          <a:p>
            <a:r>
              <a:rPr lang="en-US" dirty="0" smtClean="0"/>
              <a:t>NGSS Unit Plan Rubric – in development</a:t>
            </a:r>
          </a:p>
          <a:p>
            <a:endParaRPr lang="en-US" dirty="0"/>
          </a:p>
        </p:txBody>
      </p:sp>
      <p:sp>
        <p:nvSpPr>
          <p:cNvPr id="3" name="Title 2"/>
          <p:cNvSpPr>
            <a:spLocks noGrp="1"/>
          </p:cNvSpPr>
          <p:nvPr>
            <p:ph type="title"/>
          </p:nvPr>
        </p:nvSpPr>
        <p:spPr/>
        <p:txBody>
          <a:bodyPr/>
          <a:lstStyle/>
          <a:p>
            <a:r>
              <a:rPr lang="en-US" i="1" dirty="0" smtClean="0">
                <a:solidFill>
                  <a:srgbClr val="000000"/>
                </a:solidFill>
              </a:rPr>
              <a:t>Data Collected for </a:t>
            </a:r>
            <a:r>
              <a:rPr lang="en-US" i="1" dirty="0" err="1" smtClean="0">
                <a:solidFill>
                  <a:srgbClr val="000000"/>
                </a:solidFill>
              </a:rPr>
              <a:t>CoNSEPT</a:t>
            </a:r>
            <a:r>
              <a:rPr lang="en-US" i="1" dirty="0" smtClean="0">
                <a:solidFill>
                  <a:srgbClr val="000000"/>
                </a:solidFill>
              </a:rPr>
              <a:t> Project</a:t>
            </a:r>
            <a:endParaRPr lang="en-US" i="1" dirty="0">
              <a:solidFill>
                <a:srgbClr val="000000"/>
              </a:solidFill>
            </a:endParaRPr>
          </a:p>
        </p:txBody>
      </p:sp>
    </p:spTree>
    <p:extLst>
      <p:ext uri="{BB962C8B-B14F-4D97-AF65-F5344CB8AC3E}">
        <p14:creationId xmlns:p14="http://schemas.microsoft.com/office/powerpoint/2010/main" val="19703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068763"/>
          </a:xfrm>
        </p:spPr>
        <p:txBody>
          <a:bodyPr>
            <a:normAutofit fontScale="92500"/>
          </a:bodyPr>
          <a:lstStyle/>
          <a:p>
            <a:r>
              <a:rPr lang="en-US" dirty="0" smtClean="0"/>
              <a:t>Dept. of Education MSP initiative</a:t>
            </a:r>
          </a:p>
          <a:p>
            <a:pPr lvl="1"/>
            <a:r>
              <a:rPr lang="en-US" dirty="0" smtClean="0"/>
              <a:t>Science – New Terrain </a:t>
            </a:r>
            <a:r>
              <a:rPr lang="en-US" dirty="0" smtClean="0"/>
              <a:t>Project (NTP) </a:t>
            </a:r>
            <a:r>
              <a:rPr lang="en-US" dirty="0" smtClean="0"/>
              <a:t>– 2013-2015</a:t>
            </a:r>
          </a:p>
          <a:p>
            <a:pPr lvl="1"/>
            <a:r>
              <a:rPr lang="en-US" dirty="0" smtClean="0"/>
              <a:t>Next Generation Science Exemplar (NGSX)</a:t>
            </a:r>
          </a:p>
          <a:p>
            <a:pPr lvl="2"/>
            <a:r>
              <a:rPr lang="en-US" dirty="0" smtClean="0"/>
              <a:t>Purpose: Introduce/Develop a pathway for training university faculty and teachers in 3 dimensional learning and </a:t>
            </a:r>
            <a:r>
              <a:rPr lang="en-US" dirty="0" err="1" smtClean="0"/>
              <a:t>storylining</a:t>
            </a:r>
            <a:endParaRPr lang="en-US" dirty="0" smtClean="0"/>
          </a:p>
          <a:p>
            <a:pPr lvl="2"/>
            <a:endParaRPr lang="en-US" dirty="0"/>
          </a:p>
          <a:p>
            <a:pPr lvl="1"/>
            <a:r>
              <a:rPr lang="en-US" dirty="0" smtClean="0"/>
              <a:t>Participants in NTP: </a:t>
            </a:r>
            <a:endParaRPr lang="en-US" dirty="0" smtClean="0"/>
          </a:p>
          <a:p>
            <a:pPr lvl="2"/>
            <a:r>
              <a:rPr lang="en-US" dirty="0" smtClean="0"/>
              <a:t>10 university science education faculty PLUS TFA</a:t>
            </a:r>
          </a:p>
          <a:p>
            <a:pPr lvl="2"/>
            <a:r>
              <a:rPr lang="en-US" dirty="0" smtClean="0"/>
              <a:t>HUB configuration included teachers </a:t>
            </a:r>
          </a:p>
          <a:p>
            <a:pPr lvl="1"/>
            <a:r>
              <a:rPr lang="en-US" dirty="0" smtClean="0"/>
              <a:t>2 Phases: 3-D Learning (phase 1); Curricular Development (Phase 2)</a:t>
            </a:r>
          </a:p>
          <a:p>
            <a:pPr lvl="1"/>
            <a:endParaRPr lang="en-US" dirty="0"/>
          </a:p>
          <a:p>
            <a:pPr lvl="1"/>
            <a:endParaRPr lang="en-US" dirty="0"/>
          </a:p>
        </p:txBody>
      </p:sp>
      <p:sp>
        <p:nvSpPr>
          <p:cNvPr id="3" name="Title 2"/>
          <p:cNvSpPr>
            <a:spLocks noGrp="1"/>
          </p:cNvSpPr>
          <p:nvPr>
            <p:ph type="title"/>
          </p:nvPr>
        </p:nvSpPr>
        <p:spPr/>
        <p:txBody>
          <a:bodyPr/>
          <a:lstStyle/>
          <a:p>
            <a:r>
              <a:rPr lang="en-US" i="1" dirty="0" smtClean="0">
                <a:solidFill>
                  <a:srgbClr val="000000"/>
                </a:solidFill>
              </a:rPr>
              <a:t>Prior to NGSS Adoption</a:t>
            </a:r>
            <a:endParaRPr lang="en-US" i="1" dirty="0">
              <a:solidFill>
                <a:srgbClr val="000000"/>
              </a:solidFill>
            </a:endParaRPr>
          </a:p>
        </p:txBody>
      </p:sp>
      <p:pic>
        <p:nvPicPr>
          <p:cNvPr id="4" name="Picture 3"/>
          <p:cNvPicPr/>
          <p:nvPr/>
        </p:nvPicPr>
        <p:blipFill>
          <a:blip r:embed="rId2" cstate="email">
            <a:extLst>
              <a:ext uri="{28A0092B-C50C-407E-A947-70E740481C1C}">
                <a14:useLocalDpi xmlns:a14="http://schemas.microsoft.com/office/drawing/2010/main" val="0"/>
              </a:ext>
            </a:extLst>
          </a:blip>
          <a:stretch>
            <a:fillRect/>
          </a:stretch>
        </p:blipFill>
        <p:spPr>
          <a:xfrm>
            <a:off x="7696200" y="5715000"/>
            <a:ext cx="1254760" cy="941070"/>
          </a:xfrm>
          <a:prstGeom prst="rect">
            <a:avLst/>
          </a:prstGeom>
          <a:noFill/>
          <a:ln>
            <a:noFill/>
          </a:ln>
        </p:spPr>
      </p:pic>
    </p:spTree>
    <p:extLst>
      <p:ext uri="{BB962C8B-B14F-4D97-AF65-F5344CB8AC3E}">
        <p14:creationId xmlns:p14="http://schemas.microsoft.com/office/powerpoint/2010/main" val="2814858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3600"/>
            <a:ext cx="7408333" cy="3992563"/>
          </a:xfrm>
        </p:spPr>
        <p:txBody>
          <a:bodyPr>
            <a:normAutofit lnSpcReduction="10000"/>
          </a:bodyPr>
          <a:lstStyle/>
          <a:p>
            <a:r>
              <a:rPr lang="en-US" b="1" dirty="0" smtClean="0"/>
              <a:t>Co</a:t>
            </a:r>
            <a:r>
              <a:rPr lang="en-US" dirty="0" smtClean="0"/>
              <a:t>nnecticut </a:t>
            </a:r>
            <a:r>
              <a:rPr lang="en-US" b="1" dirty="0" smtClean="0"/>
              <a:t>N</a:t>
            </a:r>
            <a:r>
              <a:rPr lang="en-US" dirty="0" smtClean="0"/>
              <a:t>etwork of </a:t>
            </a:r>
            <a:r>
              <a:rPr lang="en-US" b="1" dirty="0" smtClean="0"/>
              <a:t>S</a:t>
            </a:r>
            <a:r>
              <a:rPr lang="en-US" dirty="0" smtClean="0"/>
              <a:t>cience </a:t>
            </a:r>
            <a:r>
              <a:rPr lang="en-US" b="1" dirty="0" smtClean="0"/>
              <a:t>E</a:t>
            </a:r>
            <a:r>
              <a:rPr lang="en-US" dirty="0" smtClean="0"/>
              <a:t>ducation &amp; </a:t>
            </a:r>
            <a:r>
              <a:rPr lang="en-US" b="1" dirty="0" err="1" smtClean="0"/>
              <a:t>P</a:t>
            </a:r>
            <a:r>
              <a:rPr lang="en-US" dirty="0" err="1" smtClean="0"/>
              <a:t>reservice</a:t>
            </a:r>
            <a:r>
              <a:rPr lang="en-US" dirty="0" smtClean="0"/>
              <a:t> </a:t>
            </a:r>
            <a:r>
              <a:rPr lang="en-US" b="1" dirty="0" smtClean="0"/>
              <a:t>T</a:t>
            </a:r>
            <a:r>
              <a:rPr lang="en-US" dirty="0" smtClean="0"/>
              <a:t>eachers</a:t>
            </a:r>
          </a:p>
          <a:p>
            <a:endParaRPr lang="en-US" dirty="0"/>
          </a:p>
          <a:p>
            <a:r>
              <a:rPr lang="en-US" dirty="0" smtClean="0"/>
              <a:t>MSP Project extension of New Terrain Project </a:t>
            </a:r>
            <a:endParaRPr lang="en-US" dirty="0" smtClean="0"/>
          </a:p>
          <a:p>
            <a:pPr marL="0" indent="0">
              <a:buNone/>
            </a:pPr>
            <a:endParaRPr lang="en-US" dirty="0"/>
          </a:p>
          <a:p>
            <a:r>
              <a:rPr lang="en-US" b="1" dirty="0" smtClean="0"/>
              <a:t>Purpose</a:t>
            </a:r>
            <a:r>
              <a:rPr lang="en-US" dirty="0" smtClean="0"/>
              <a:t>: Create a pipeline for training preservice science </a:t>
            </a:r>
            <a:r>
              <a:rPr lang="en-US" dirty="0" smtClean="0"/>
              <a:t>teachers (PTS) with the </a:t>
            </a:r>
            <a:r>
              <a:rPr lang="en-US" dirty="0" smtClean="0"/>
              <a:t>tools and skills of NGSS </a:t>
            </a:r>
            <a:r>
              <a:rPr lang="en-US" dirty="0" smtClean="0"/>
              <a:t>during science </a:t>
            </a:r>
            <a:r>
              <a:rPr lang="en-US" dirty="0" smtClean="0"/>
              <a:t>methods classes then pair them </a:t>
            </a:r>
            <a:r>
              <a:rPr lang="en-US" dirty="0" smtClean="0"/>
              <a:t>with trained NGSS </a:t>
            </a:r>
            <a:r>
              <a:rPr lang="en-US" dirty="0" err="1" smtClean="0"/>
              <a:t>inservice</a:t>
            </a:r>
            <a:r>
              <a:rPr lang="en-US" dirty="0" smtClean="0"/>
              <a:t> teachers during student teaching</a:t>
            </a:r>
          </a:p>
          <a:p>
            <a:endParaRPr lang="en-US" dirty="0"/>
          </a:p>
          <a:p>
            <a:endParaRPr lang="en-US" dirty="0"/>
          </a:p>
        </p:txBody>
      </p:sp>
      <p:sp>
        <p:nvSpPr>
          <p:cNvPr id="3" name="Title 2"/>
          <p:cNvSpPr>
            <a:spLocks noGrp="1"/>
          </p:cNvSpPr>
          <p:nvPr>
            <p:ph type="title"/>
          </p:nvPr>
        </p:nvSpPr>
        <p:spPr/>
        <p:txBody>
          <a:bodyPr/>
          <a:lstStyle/>
          <a:p>
            <a:r>
              <a:rPr lang="en-US" b="1" i="1" dirty="0" err="1" smtClean="0">
                <a:solidFill>
                  <a:srgbClr val="000000"/>
                </a:solidFill>
              </a:rPr>
              <a:t>CoNSEPT</a:t>
            </a:r>
            <a:endParaRPr lang="en-US" b="1" i="1" dirty="0">
              <a:solidFill>
                <a:srgbClr val="000000"/>
              </a:solidFill>
            </a:endParaRPr>
          </a:p>
        </p:txBody>
      </p:sp>
      <p:pic>
        <p:nvPicPr>
          <p:cNvPr id="4" name="Picture 3"/>
          <p:cNvPicPr/>
          <p:nvPr/>
        </p:nvPicPr>
        <p:blipFill>
          <a:blip r:embed="rId2" cstate="email">
            <a:extLst>
              <a:ext uri="{28A0092B-C50C-407E-A947-70E740481C1C}">
                <a14:useLocalDpi xmlns:a14="http://schemas.microsoft.com/office/drawing/2010/main" val="0"/>
              </a:ext>
            </a:extLst>
          </a:blip>
          <a:stretch>
            <a:fillRect/>
          </a:stretch>
        </p:blipFill>
        <p:spPr>
          <a:xfrm>
            <a:off x="7696200" y="5715000"/>
            <a:ext cx="1254760" cy="941070"/>
          </a:xfrm>
          <a:prstGeom prst="rect">
            <a:avLst/>
          </a:prstGeom>
          <a:noFill/>
          <a:ln>
            <a:noFill/>
          </a:ln>
        </p:spPr>
      </p:pic>
    </p:spTree>
    <p:extLst>
      <p:ext uri="{BB962C8B-B14F-4D97-AF65-F5344CB8AC3E}">
        <p14:creationId xmlns:p14="http://schemas.microsoft.com/office/powerpoint/2010/main" val="87276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i="1" dirty="0" smtClean="0">
                <a:solidFill>
                  <a:srgbClr val="000000"/>
                </a:solidFill>
              </a:rPr>
              <a:t>CoNSEPT </a:t>
            </a:r>
            <a:r>
              <a:rPr lang="en-US" i="1" dirty="0" smtClean="0">
                <a:solidFill>
                  <a:srgbClr val="000000"/>
                </a:solidFill>
              </a:rPr>
              <a:t> Proposed</a:t>
            </a:r>
            <a:endParaRPr lang="en-US" sz="3200" dirty="0">
              <a:solidFill>
                <a:srgbClr val="000000"/>
              </a:solidFill>
            </a:endParaRPr>
          </a:p>
        </p:txBody>
      </p:sp>
      <p:sp>
        <p:nvSpPr>
          <p:cNvPr id="2" name="Content Placeholder 1"/>
          <p:cNvSpPr>
            <a:spLocks noGrp="1"/>
          </p:cNvSpPr>
          <p:nvPr>
            <p:ph sz="quarter" idx="13"/>
          </p:nvPr>
        </p:nvSpPr>
        <p:spPr>
          <a:xfrm>
            <a:off x="676655" y="1828800"/>
            <a:ext cx="3822192" cy="4297680"/>
          </a:xfrm>
        </p:spPr>
        <p:txBody>
          <a:bodyPr>
            <a:normAutofit/>
          </a:bodyPr>
          <a:lstStyle/>
          <a:p>
            <a:r>
              <a:rPr lang="en-US" b="1" dirty="0" smtClean="0"/>
              <a:t>Who is involved? </a:t>
            </a:r>
          </a:p>
          <a:p>
            <a:pPr lvl="1"/>
            <a:r>
              <a:rPr lang="en-US" dirty="0" smtClean="0"/>
              <a:t>IHE science education faculty, Cooperating Teachers, University Supervisors, </a:t>
            </a:r>
            <a:r>
              <a:rPr lang="en-US" dirty="0" err="1" smtClean="0"/>
              <a:t>Preservice</a:t>
            </a:r>
            <a:r>
              <a:rPr lang="en-US" dirty="0" smtClean="0"/>
              <a:t> Science Teachers</a:t>
            </a:r>
          </a:p>
          <a:p>
            <a:r>
              <a:rPr lang="en-US" b="1" dirty="0" smtClean="0"/>
              <a:t>Why? </a:t>
            </a:r>
          </a:p>
          <a:p>
            <a:pPr lvl="1"/>
            <a:r>
              <a:rPr lang="en-US" dirty="0" smtClean="0"/>
              <a:t>To bring as many stakeholders responsible for PST training on board with </a:t>
            </a:r>
            <a:r>
              <a:rPr lang="en-US" dirty="0" smtClean="0"/>
              <a:t>NGSS</a:t>
            </a:r>
          </a:p>
          <a:p>
            <a:pPr lvl="1"/>
            <a:endParaRPr lang="en-US" dirty="0" smtClean="0"/>
          </a:p>
          <a:p>
            <a:pPr lvl="1"/>
            <a:endParaRPr lang="en-US" dirty="0" smtClean="0"/>
          </a:p>
          <a:p>
            <a:endParaRPr lang="en-US" dirty="0"/>
          </a:p>
        </p:txBody>
      </p:sp>
      <p:sp>
        <p:nvSpPr>
          <p:cNvPr id="5" name="Content Placeholder 4"/>
          <p:cNvSpPr>
            <a:spLocks noGrp="1"/>
          </p:cNvSpPr>
          <p:nvPr>
            <p:ph sz="quarter" idx="14"/>
          </p:nvPr>
        </p:nvSpPr>
        <p:spPr>
          <a:xfrm>
            <a:off x="4645152" y="1905000"/>
            <a:ext cx="3822192" cy="4221480"/>
          </a:xfrm>
        </p:spPr>
        <p:txBody>
          <a:bodyPr>
            <a:normAutofit fontScale="92500" lnSpcReduction="20000"/>
          </a:bodyPr>
          <a:lstStyle/>
          <a:p>
            <a:r>
              <a:rPr lang="en-US" b="1" dirty="0"/>
              <a:t>When will it happen? </a:t>
            </a:r>
          </a:p>
          <a:p>
            <a:pPr lvl="1"/>
            <a:r>
              <a:rPr lang="en-US" u="sng" dirty="0"/>
              <a:t>Phase 1</a:t>
            </a:r>
            <a:r>
              <a:rPr lang="en-US" dirty="0"/>
              <a:t>: IHE PLC development; NGSX training teacher</a:t>
            </a:r>
          </a:p>
          <a:p>
            <a:pPr lvl="1"/>
            <a:r>
              <a:rPr lang="en-US" u="sng" dirty="0"/>
              <a:t>Phase 2</a:t>
            </a:r>
            <a:r>
              <a:rPr lang="en-US" dirty="0"/>
              <a:t>: Write curricula; Following PST; develop a observation tool for NGSS</a:t>
            </a:r>
          </a:p>
          <a:p>
            <a:pPr marL="301943" lvl="1" indent="0">
              <a:buNone/>
            </a:pPr>
            <a:endParaRPr lang="en-US" dirty="0"/>
          </a:p>
          <a:p>
            <a:r>
              <a:rPr lang="en-US" b="1" dirty="0"/>
              <a:t>How will we know it worked?</a:t>
            </a:r>
          </a:p>
          <a:p>
            <a:pPr lvl="1"/>
            <a:r>
              <a:rPr lang="en-US" dirty="0"/>
              <a:t>Assessment during student teaching – spring 2017</a:t>
            </a:r>
          </a:p>
          <a:p>
            <a:pPr lvl="1"/>
            <a:r>
              <a:rPr lang="en-US" dirty="0"/>
              <a:t>Curriculum development by </a:t>
            </a:r>
            <a:r>
              <a:rPr lang="en-US" dirty="0" err="1"/>
              <a:t>inservice</a:t>
            </a:r>
            <a:r>
              <a:rPr lang="en-US" dirty="0"/>
              <a:t> teachers</a:t>
            </a:r>
          </a:p>
          <a:p>
            <a:endParaRPr lang="en-US" dirty="0"/>
          </a:p>
        </p:txBody>
      </p:sp>
      <p:pic>
        <p:nvPicPr>
          <p:cNvPr id="4" name="Picture 3"/>
          <p:cNvPicPr/>
          <p:nvPr/>
        </p:nvPicPr>
        <p:blipFill>
          <a:blip r:embed="rId2" cstate="email">
            <a:extLst>
              <a:ext uri="{28A0092B-C50C-407E-A947-70E740481C1C}">
                <a14:useLocalDpi xmlns:a14="http://schemas.microsoft.com/office/drawing/2010/main" val="0"/>
              </a:ext>
            </a:extLst>
          </a:blip>
          <a:stretch>
            <a:fillRect/>
          </a:stretch>
        </p:blipFill>
        <p:spPr>
          <a:xfrm>
            <a:off x="7620000" y="5715000"/>
            <a:ext cx="1254760" cy="941070"/>
          </a:xfrm>
          <a:prstGeom prst="rect">
            <a:avLst/>
          </a:prstGeom>
          <a:noFill/>
          <a:ln>
            <a:noFill/>
          </a:ln>
        </p:spPr>
      </p:pic>
    </p:spTree>
    <p:extLst>
      <p:ext uri="{BB962C8B-B14F-4D97-AF65-F5344CB8AC3E}">
        <p14:creationId xmlns:p14="http://schemas.microsoft.com/office/powerpoint/2010/main" val="283895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651797848"/>
              </p:ext>
            </p:extLst>
          </p:nvPr>
        </p:nvGraphicFramePr>
        <p:xfrm>
          <a:off x="0" y="-152400"/>
          <a:ext cx="9144000" cy="701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2819400" y="381000"/>
            <a:ext cx="2895600" cy="923330"/>
          </a:xfrm>
          <a:prstGeom prst="rect">
            <a:avLst/>
          </a:prstGeom>
          <a:solidFill>
            <a:srgbClr val="C00000"/>
          </a:solidFill>
          <a:ln>
            <a:solidFill>
              <a:srgbClr val="FFFF00"/>
            </a:solidFill>
          </a:ln>
        </p:spPr>
        <p:txBody>
          <a:bodyPr wrap="square" rtlCol="0">
            <a:spAutoFit/>
          </a:bodyPr>
          <a:lstStyle/>
          <a:p>
            <a:pPr algn="ctr"/>
            <a:r>
              <a:rPr lang="en-US" i="1" dirty="0" smtClean="0">
                <a:solidFill>
                  <a:schemeClr val="bg1"/>
                </a:solidFill>
              </a:rPr>
              <a:t>CoNSEPT Storyline</a:t>
            </a:r>
          </a:p>
          <a:p>
            <a:pPr algn="ctr"/>
            <a:r>
              <a:rPr lang="en-US" i="1" dirty="0" smtClean="0">
                <a:solidFill>
                  <a:schemeClr val="bg1"/>
                </a:solidFill>
              </a:rPr>
              <a:t>Phase I</a:t>
            </a:r>
          </a:p>
          <a:p>
            <a:pPr algn="ctr"/>
            <a:r>
              <a:rPr lang="en-US" i="1" dirty="0" smtClean="0">
                <a:solidFill>
                  <a:schemeClr val="bg1"/>
                </a:solidFill>
              </a:rPr>
              <a:t>2016</a:t>
            </a:r>
            <a:endParaRPr lang="en-US" i="1" dirty="0">
              <a:solidFill>
                <a:schemeClr val="bg1"/>
              </a:solidFill>
            </a:endParaRPr>
          </a:p>
        </p:txBody>
      </p:sp>
      <p:sp>
        <p:nvSpPr>
          <p:cNvPr id="8" name="TextBox 7"/>
          <p:cNvSpPr txBox="1"/>
          <p:nvPr/>
        </p:nvSpPr>
        <p:spPr>
          <a:xfrm>
            <a:off x="7620000" y="1828800"/>
            <a:ext cx="1219200" cy="261610"/>
          </a:xfrm>
          <a:prstGeom prst="rect">
            <a:avLst/>
          </a:prstGeom>
          <a:noFill/>
        </p:spPr>
        <p:txBody>
          <a:bodyPr wrap="square" rtlCol="0">
            <a:spAutoFit/>
          </a:bodyPr>
          <a:lstStyle/>
          <a:p>
            <a:endParaRPr lang="en-US" sz="1100" dirty="0"/>
          </a:p>
        </p:txBody>
      </p:sp>
      <p:sp>
        <p:nvSpPr>
          <p:cNvPr id="10" name="TextBox 9"/>
          <p:cNvSpPr txBox="1"/>
          <p:nvPr/>
        </p:nvSpPr>
        <p:spPr>
          <a:xfrm>
            <a:off x="256282" y="1066800"/>
            <a:ext cx="1295400" cy="369332"/>
          </a:xfrm>
          <a:prstGeom prst="rect">
            <a:avLst/>
          </a:prstGeom>
          <a:noFill/>
        </p:spPr>
        <p:txBody>
          <a:bodyPr wrap="square" rtlCol="0">
            <a:spAutoFit/>
          </a:bodyPr>
          <a:lstStyle/>
          <a:p>
            <a:r>
              <a:rPr lang="en-US" dirty="0" smtClean="0"/>
              <a:t>Feb 2016</a:t>
            </a:r>
            <a:endParaRPr lang="en-US" dirty="0"/>
          </a:p>
        </p:txBody>
      </p:sp>
      <p:sp>
        <p:nvSpPr>
          <p:cNvPr id="11" name="TextBox 10"/>
          <p:cNvSpPr txBox="1"/>
          <p:nvPr/>
        </p:nvSpPr>
        <p:spPr>
          <a:xfrm>
            <a:off x="7153698" y="1078468"/>
            <a:ext cx="1219200" cy="369332"/>
          </a:xfrm>
          <a:prstGeom prst="rect">
            <a:avLst/>
          </a:prstGeom>
          <a:noFill/>
        </p:spPr>
        <p:txBody>
          <a:bodyPr wrap="square" rtlCol="0">
            <a:spAutoFit/>
          </a:bodyPr>
          <a:lstStyle/>
          <a:p>
            <a:r>
              <a:rPr lang="en-US" dirty="0" smtClean="0"/>
              <a:t>Sept 2016</a:t>
            </a:r>
            <a:endParaRPr lang="en-US" dirty="0"/>
          </a:p>
        </p:txBody>
      </p:sp>
      <p:pic>
        <p:nvPicPr>
          <p:cNvPr id="9" name="Picture 8"/>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7592318" y="5694238"/>
            <a:ext cx="1551682" cy="1163762"/>
          </a:xfrm>
          <a:prstGeom prst="rect">
            <a:avLst/>
          </a:prstGeom>
        </p:spPr>
      </p:pic>
    </p:spTree>
    <p:extLst>
      <p:ext uri="{BB962C8B-B14F-4D97-AF65-F5344CB8AC3E}">
        <p14:creationId xmlns:p14="http://schemas.microsoft.com/office/powerpoint/2010/main" val="3616850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52600"/>
            <a:ext cx="7408333" cy="4373563"/>
          </a:xfrm>
        </p:spPr>
        <p:txBody>
          <a:bodyPr>
            <a:normAutofit fontScale="85000" lnSpcReduction="20000"/>
          </a:bodyPr>
          <a:lstStyle/>
          <a:p>
            <a:pPr marL="457200" indent="-457200">
              <a:buFont typeface="+mj-lt"/>
              <a:buAutoNum type="arabicPeriod"/>
            </a:pPr>
            <a:r>
              <a:rPr lang="en-US" dirty="0" smtClean="0">
                <a:solidFill>
                  <a:schemeClr val="tx1"/>
                </a:solidFill>
              </a:rPr>
              <a:t>Catherine Koehler, Southern CT State University (S)</a:t>
            </a:r>
          </a:p>
          <a:p>
            <a:pPr marL="457200" indent="-457200">
              <a:buFont typeface="+mj-lt"/>
              <a:buAutoNum type="arabicPeriod"/>
            </a:pPr>
            <a:r>
              <a:rPr lang="en-US" dirty="0" smtClean="0">
                <a:solidFill>
                  <a:schemeClr val="tx1"/>
                </a:solidFill>
              </a:rPr>
              <a:t>Cindy </a:t>
            </a:r>
            <a:r>
              <a:rPr lang="en-US" dirty="0">
                <a:solidFill>
                  <a:schemeClr val="tx1"/>
                </a:solidFill>
              </a:rPr>
              <a:t>Kern, Quinnipiac </a:t>
            </a:r>
            <a:r>
              <a:rPr lang="en-US" dirty="0" smtClean="0">
                <a:solidFill>
                  <a:schemeClr val="tx1"/>
                </a:solidFill>
              </a:rPr>
              <a:t>University (S)</a:t>
            </a:r>
            <a:endParaRPr lang="en-US" dirty="0">
              <a:solidFill>
                <a:schemeClr val="tx1"/>
              </a:solidFill>
            </a:endParaRPr>
          </a:p>
          <a:p>
            <a:pPr marL="457200" indent="-457200">
              <a:buFont typeface="+mj-lt"/>
              <a:buAutoNum type="arabicPeriod"/>
            </a:pPr>
            <a:r>
              <a:rPr lang="en-US" dirty="0">
                <a:solidFill>
                  <a:schemeClr val="tx1"/>
                </a:solidFill>
              </a:rPr>
              <a:t>Todd Campbell, University of </a:t>
            </a:r>
            <a:r>
              <a:rPr lang="en-US" dirty="0" smtClean="0">
                <a:solidFill>
                  <a:schemeClr val="tx1"/>
                </a:solidFill>
              </a:rPr>
              <a:t>Connecticut (S)</a:t>
            </a:r>
            <a:endParaRPr lang="en-US" dirty="0">
              <a:solidFill>
                <a:schemeClr val="tx1"/>
              </a:solidFill>
            </a:endParaRPr>
          </a:p>
          <a:p>
            <a:pPr marL="457200" indent="-457200">
              <a:buFont typeface="+mj-lt"/>
              <a:buAutoNum type="arabicPeriod"/>
            </a:pPr>
            <a:r>
              <a:rPr lang="en-US" dirty="0">
                <a:solidFill>
                  <a:schemeClr val="tx1"/>
                </a:solidFill>
              </a:rPr>
              <a:t>Joanna </a:t>
            </a:r>
            <a:r>
              <a:rPr lang="en-US" dirty="0" err="1">
                <a:solidFill>
                  <a:schemeClr val="tx1"/>
                </a:solidFill>
              </a:rPr>
              <a:t>Badara</a:t>
            </a:r>
            <a:r>
              <a:rPr lang="en-US" dirty="0">
                <a:solidFill>
                  <a:schemeClr val="tx1"/>
                </a:solidFill>
              </a:rPr>
              <a:t>, University of </a:t>
            </a:r>
            <a:r>
              <a:rPr lang="en-US" dirty="0" smtClean="0">
                <a:solidFill>
                  <a:schemeClr val="tx1"/>
                </a:solidFill>
              </a:rPr>
              <a:t>Bridgeport (E)</a:t>
            </a:r>
            <a:endParaRPr lang="en-US" dirty="0">
              <a:solidFill>
                <a:schemeClr val="tx1"/>
              </a:solidFill>
            </a:endParaRPr>
          </a:p>
          <a:p>
            <a:pPr marL="457200" indent="-457200">
              <a:buFont typeface="+mj-lt"/>
              <a:buAutoNum type="arabicPeriod"/>
            </a:pPr>
            <a:r>
              <a:rPr lang="en-US" dirty="0">
                <a:solidFill>
                  <a:schemeClr val="tx1"/>
                </a:solidFill>
              </a:rPr>
              <a:t>Marsha </a:t>
            </a:r>
            <a:r>
              <a:rPr lang="en-US" dirty="0" err="1">
                <a:solidFill>
                  <a:schemeClr val="tx1"/>
                </a:solidFill>
              </a:rPr>
              <a:t>Bednarski</a:t>
            </a:r>
            <a:r>
              <a:rPr lang="en-US" dirty="0">
                <a:solidFill>
                  <a:schemeClr val="tx1"/>
                </a:solidFill>
              </a:rPr>
              <a:t>, Central CT State </a:t>
            </a:r>
            <a:r>
              <a:rPr lang="en-US" dirty="0" smtClean="0">
                <a:solidFill>
                  <a:schemeClr val="tx1"/>
                </a:solidFill>
              </a:rPr>
              <a:t>University (E)</a:t>
            </a:r>
            <a:endParaRPr lang="en-US" dirty="0">
              <a:solidFill>
                <a:schemeClr val="tx1"/>
              </a:solidFill>
            </a:endParaRPr>
          </a:p>
          <a:p>
            <a:pPr marL="457200" indent="-457200">
              <a:buFont typeface="+mj-lt"/>
              <a:buAutoNum type="arabicPeriod"/>
            </a:pPr>
            <a:r>
              <a:rPr lang="en-US" dirty="0" smtClean="0">
                <a:solidFill>
                  <a:schemeClr val="tx1"/>
                </a:solidFill>
              </a:rPr>
              <a:t>David </a:t>
            </a:r>
            <a:r>
              <a:rPr lang="en-US" dirty="0">
                <a:solidFill>
                  <a:schemeClr val="tx1"/>
                </a:solidFill>
              </a:rPr>
              <a:t>Moss, University of </a:t>
            </a:r>
            <a:r>
              <a:rPr lang="en-US" dirty="0" smtClean="0">
                <a:solidFill>
                  <a:schemeClr val="tx1"/>
                </a:solidFill>
              </a:rPr>
              <a:t>Connecticut (E)</a:t>
            </a:r>
          </a:p>
          <a:p>
            <a:pPr marL="457200" indent="-457200">
              <a:buFont typeface="+mj-lt"/>
              <a:buAutoNum type="arabicPeriod"/>
            </a:pPr>
            <a:r>
              <a:rPr lang="en-US" dirty="0" err="1" smtClean="0">
                <a:solidFill>
                  <a:schemeClr val="tx1"/>
                </a:solidFill>
              </a:rPr>
              <a:t>Jeanelle</a:t>
            </a:r>
            <a:r>
              <a:rPr lang="en-US" dirty="0" smtClean="0">
                <a:solidFill>
                  <a:schemeClr val="tx1"/>
                </a:solidFill>
              </a:rPr>
              <a:t> Day, Eastern CT State University (E)</a:t>
            </a:r>
          </a:p>
          <a:p>
            <a:pPr marL="457200" indent="-457200">
              <a:buFont typeface="+mj-lt"/>
              <a:buAutoNum type="arabicPeriod"/>
            </a:pPr>
            <a:r>
              <a:rPr lang="en-US" dirty="0" smtClean="0">
                <a:solidFill>
                  <a:schemeClr val="tx1"/>
                </a:solidFill>
              </a:rPr>
              <a:t>Harry </a:t>
            </a:r>
            <a:r>
              <a:rPr lang="en-US" dirty="0" err="1" smtClean="0">
                <a:solidFill>
                  <a:schemeClr val="tx1"/>
                </a:solidFill>
              </a:rPr>
              <a:t>Rosvally</a:t>
            </a:r>
            <a:r>
              <a:rPr lang="en-US" dirty="0" smtClean="0">
                <a:solidFill>
                  <a:schemeClr val="tx1"/>
                </a:solidFill>
              </a:rPr>
              <a:t>, WCSU/Danbury School District (E)</a:t>
            </a:r>
          </a:p>
          <a:p>
            <a:pPr marL="457200" indent="-457200">
              <a:buFont typeface="+mj-lt"/>
              <a:buAutoNum type="arabicPeriod"/>
            </a:pPr>
            <a:r>
              <a:rPr lang="en-US" dirty="0" smtClean="0">
                <a:solidFill>
                  <a:schemeClr val="tx1"/>
                </a:solidFill>
              </a:rPr>
              <a:t>Kristy </a:t>
            </a:r>
            <a:r>
              <a:rPr lang="en-US" dirty="0" err="1" smtClean="0">
                <a:solidFill>
                  <a:schemeClr val="tx1"/>
                </a:solidFill>
              </a:rPr>
              <a:t>Zetalk</a:t>
            </a:r>
            <a:r>
              <a:rPr lang="en-US" dirty="0" smtClean="0">
                <a:solidFill>
                  <a:schemeClr val="tx1"/>
                </a:solidFill>
              </a:rPr>
              <a:t>, WCSU/Danbury School District (S)</a:t>
            </a:r>
          </a:p>
          <a:p>
            <a:pPr marL="457200" indent="-457200">
              <a:buFont typeface="+mj-lt"/>
              <a:buAutoNum type="arabicPeriod"/>
            </a:pPr>
            <a:r>
              <a:rPr lang="en-US" dirty="0" smtClean="0">
                <a:solidFill>
                  <a:schemeClr val="tx1"/>
                </a:solidFill>
              </a:rPr>
              <a:t>Rachel Smith, Teacher for America (E)</a:t>
            </a:r>
          </a:p>
          <a:p>
            <a:pPr marL="457200" indent="-457200">
              <a:buFont typeface="+mj-lt"/>
              <a:buAutoNum type="arabicPeriod"/>
            </a:pPr>
            <a:r>
              <a:rPr lang="en-US" dirty="0" smtClean="0">
                <a:solidFill>
                  <a:schemeClr val="tx1"/>
                </a:solidFill>
              </a:rPr>
              <a:t>Lucy Howell, Teacher for America (E)</a:t>
            </a:r>
          </a:p>
          <a:p>
            <a:pPr marL="457200" indent="-457200">
              <a:buFont typeface="+mj-lt"/>
              <a:buAutoNum type="arabicPeriod"/>
            </a:pPr>
            <a:r>
              <a:rPr lang="en-US" dirty="0" smtClean="0">
                <a:solidFill>
                  <a:schemeClr val="tx1"/>
                </a:solidFill>
              </a:rPr>
              <a:t>Rich Fritz, Alternative Route to Certification (S)</a:t>
            </a:r>
          </a:p>
          <a:p>
            <a:pPr marL="457200" indent="-457200">
              <a:buFont typeface="+mj-lt"/>
              <a:buAutoNum type="arabicPeriod"/>
            </a:pPr>
            <a:r>
              <a:rPr lang="en-US" dirty="0" smtClean="0">
                <a:solidFill>
                  <a:schemeClr val="tx1"/>
                </a:solidFill>
              </a:rPr>
              <a:t>Bonnie </a:t>
            </a:r>
            <a:r>
              <a:rPr lang="en-US" dirty="0" err="1" smtClean="0">
                <a:solidFill>
                  <a:schemeClr val="tx1"/>
                </a:solidFill>
              </a:rPr>
              <a:t>Maur</a:t>
            </a:r>
            <a:r>
              <a:rPr lang="en-US" dirty="0" smtClean="0">
                <a:solidFill>
                  <a:schemeClr val="tx1"/>
                </a:solidFill>
              </a:rPr>
              <a:t>, Sacred Heart University (E)</a:t>
            </a:r>
            <a:endParaRPr lang="en-US" dirty="0">
              <a:solidFill>
                <a:schemeClr val="tx1"/>
              </a:solidFill>
            </a:endParaRPr>
          </a:p>
          <a:p>
            <a:pPr marL="457200" indent="-457200">
              <a:buFont typeface="+mj-lt"/>
              <a:buAutoNum type="arabicPeriod"/>
            </a:pPr>
            <a:r>
              <a:rPr lang="en-US" dirty="0">
                <a:solidFill>
                  <a:schemeClr val="tx1"/>
                </a:solidFill>
              </a:rPr>
              <a:t>Theresa </a:t>
            </a:r>
            <a:r>
              <a:rPr lang="en-US" dirty="0" err="1">
                <a:solidFill>
                  <a:schemeClr val="tx1"/>
                </a:solidFill>
              </a:rPr>
              <a:t>Bruckerhoff</a:t>
            </a:r>
            <a:r>
              <a:rPr lang="en-US" dirty="0">
                <a:solidFill>
                  <a:schemeClr val="tx1"/>
                </a:solidFill>
              </a:rPr>
              <a:t>, </a:t>
            </a:r>
            <a:r>
              <a:rPr lang="en-US" dirty="0" smtClean="0">
                <a:solidFill>
                  <a:schemeClr val="tx1"/>
                </a:solidFill>
              </a:rPr>
              <a:t>CERUS (external evaluator)</a:t>
            </a:r>
            <a:endParaRPr lang="en-US" dirty="0">
              <a:solidFill>
                <a:schemeClr val="tx1"/>
              </a:solidFill>
            </a:endParaRPr>
          </a:p>
          <a:p>
            <a:endParaRPr lang="en-US" dirty="0"/>
          </a:p>
        </p:txBody>
      </p:sp>
      <p:sp>
        <p:nvSpPr>
          <p:cNvPr id="3" name="Title 2"/>
          <p:cNvSpPr>
            <a:spLocks noGrp="1"/>
          </p:cNvSpPr>
          <p:nvPr>
            <p:ph type="title"/>
          </p:nvPr>
        </p:nvSpPr>
        <p:spPr/>
        <p:txBody>
          <a:bodyPr/>
          <a:lstStyle/>
          <a:p>
            <a:r>
              <a:rPr lang="en-US" dirty="0" smtClean="0">
                <a:solidFill>
                  <a:schemeClr val="tx1"/>
                </a:solidFill>
              </a:rPr>
              <a:t>IHE Faculty </a:t>
            </a:r>
            <a:r>
              <a:rPr lang="en-US" dirty="0" smtClean="0">
                <a:solidFill>
                  <a:schemeClr val="tx1"/>
                </a:solidFill>
              </a:rPr>
              <a:t>Participants </a:t>
            </a:r>
            <a:r>
              <a:rPr lang="en-US" sz="2800" dirty="0" smtClean="0">
                <a:solidFill>
                  <a:schemeClr val="tx1"/>
                </a:solidFill>
              </a:rPr>
              <a:t>(n=13)</a:t>
            </a:r>
            <a:endParaRPr lang="en-US" sz="2800" dirty="0">
              <a:solidFill>
                <a:schemeClr val="tx1"/>
              </a:solidFill>
            </a:endParaRPr>
          </a:p>
        </p:txBody>
      </p:sp>
    </p:spTree>
    <p:extLst>
      <p:ext uri="{BB962C8B-B14F-4D97-AF65-F5344CB8AC3E}">
        <p14:creationId xmlns:p14="http://schemas.microsoft.com/office/powerpoint/2010/main" val="103994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0"/>
            <a:ext cx="7408333" cy="3840163"/>
          </a:xfrm>
        </p:spPr>
        <p:txBody>
          <a:bodyPr>
            <a:normAutofit lnSpcReduction="10000"/>
          </a:bodyPr>
          <a:lstStyle/>
          <a:p>
            <a:pPr marL="274320" lvl="1"/>
            <a:r>
              <a:rPr lang="en-US" b="1" dirty="0" smtClean="0"/>
              <a:t>Framework for Phase </a:t>
            </a:r>
            <a:r>
              <a:rPr lang="en-US" b="1" dirty="0" smtClean="0"/>
              <a:t>1/Part 1 </a:t>
            </a:r>
            <a:r>
              <a:rPr lang="en-US" b="1" dirty="0" smtClean="0"/>
              <a:t>– PLC Development for IHE </a:t>
            </a:r>
          </a:p>
          <a:p>
            <a:pPr marL="274320" lvl="1"/>
            <a:endParaRPr lang="en-US" dirty="0"/>
          </a:p>
          <a:p>
            <a:pPr lvl="1"/>
            <a:r>
              <a:rPr lang="en-US" dirty="0" smtClean="0"/>
              <a:t>Shared Beliefs, Values, and Vision</a:t>
            </a:r>
          </a:p>
          <a:p>
            <a:pPr marL="301943" lvl="1" indent="0">
              <a:buNone/>
            </a:pPr>
            <a:endParaRPr lang="en-US" sz="1200" dirty="0" smtClean="0"/>
          </a:p>
          <a:p>
            <a:pPr lvl="1"/>
            <a:r>
              <a:rPr lang="en-US" dirty="0" smtClean="0"/>
              <a:t>Shared and Supportive Leadership</a:t>
            </a:r>
          </a:p>
          <a:p>
            <a:pPr marL="301943" lvl="1" indent="0">
              <a:buNone/>
            </a:pPr>
            <a:endParaRPr lang="en-US" sz="1400" dirty="0" smtClean="0"/>
          </a:p>
          <a:p>
            <a:pPr lvl="1"/>
            <a:r>
              <a:rPr lang="en-US" dirty="0" smtClean="0"/>
              <a:t>Collective Learning and Its Application</a:t>
            </a:r>
          </a:p>
          <a:p>
            <a:pPr lvl="1"/>
            <a:endParaRPr lang="en-US" sz="1400" dirty="0" smtClean="0"/>
          </a:p>
          <a:p>
            <a:pPr lvl="1"/>
            <a:r>
              <a:rPr lang="en-US" dirty="0" smtClean="0"/>
              <a:t>Supportive Conditions</a:t>
            </a:r>
          </a:p>
          <a:p>
            <a:pPr lvl="1"/>
            <a:endParaRPr lang="en-US" sz="1600" dirty="0" smtClean="0"/>
          </a:p>
          <a:p>
            <a:pPr lvl="1"/>
            <a:r>
              <a:rPr lang="en-US" dirty="0" smtClean="0"/>
              <a:t>Shared Personal Practice </a:t>
            </a:r>
            <a:r>
              <a:rPr lang="en-US" sz="1600" dirty="0"/>
              <a:t>(</a:t>
            </a:r>
            <a:r>
              <a:rPr lang="en-US" sz="1600" dirty="0" err="1"/>
              <a:t>Hord</a:t>
            </a:r>
            <a:r>
              <a:rPr lang="en-US" sz="1600" dirty="0"/>
              <a:t> &amp; </a:t>
            </a:r>
            <a:r>
              <a:rPr lang="en-US" sz="1600" dirty="0" err="1"/>
              <a:t>Sommers</a:t>
            </a:r>
            <a:r>
              <a:rPr lang="en-US" sz="1600" dirty="0"/>
              <a:t>, 2008)</a:t>
            </a:r>
          </a:p>
          <a:p>
            <a:pPr lvl="1"/>
            <a:endParaRPr lang="en-US" dirty="0" smtClean="0"/>
          </a:p>
        </p:txBody>
      </p:sp>
      <p:sp>
        <p:nvSpPr>
          <p:cNvPr id="3" name="Title 2"/>
          <p:cNvSpPr>
            <a:spLocks noGrp="1"/>
          </p:cNvSpPr>
          <p:nvPr>
            <p:ph type="title"/>
          </p:nvPr>
        </p:nvSpPr>
        <p:spPr>
          <a:xfrm>
            <a:off x="457200" y="338328"/>
            <a:ext cx="8229600" cy="1566672"/>
          </a:xfrm>
        </p:spPr>
        <p:txBody>
          <a:bodyPr>
            <a:normAutofit fontScale="90000"/>
          </a:bodyPr>
          <a:lstStyle/>
          <a:p>
            <a:r>
              <a:rPr lang="en-US" i="1" dirty="0" smtClean="0">
                <a:solidFill>
                  <a:srgbClr val="000000"/>
                </a:solidFill>
              </a:rPr>
              <a:t>Developing an IHE Professional Learning Community </a:t>
            </a:r>
            <a:r>
              <a:rPr lang="en-US" sz="2700" i="1" dirty="0" smtClean="0">
                <a:solidFill>
                  <a:srgbClr val="000000"/>
                </a:solidFill>
              </a:rPr>
              <a:t>(PLC</a:t>
            </a:r>
            <a:r>
              <a:rPr lang="en-US" sz="2700" i="1" dirty="0" smtClean="0">
                <a:solidFill>
                  <a:srgbClr val="000000"/>
                </a:solidFill>
              </a:rPr>
              <a:t>) </a:t>
            </a:r>
            <a:r>
              <a:rPr lang="en-US" i="1" dirty="0" smtClean="0">
                <a:solidFill>
                  <a:srgbClr val="000000"/>
                </a:solidFill>
              </a:rPr>
              <a:t>– </a:t>
            </a:r>
            <a:br>
              <a:rPr lang="en-US" i="1" dirty="0" smtClean="0">
                <a:solidFill>
                  <a:srgbClr val="000000"/>
                </a:solidFill>
              </a:rPr>
            </a:br>
            <a:r>
              <a:rPr lang="en-US" sz="2700" i="1" dirty="0" smtClean="0">
                <a:solidFill>
                  <a:srgbClr val="000000"/>
                </a:solidFill>
              </a:rPr>
              <a:t>Phase 1-Part 1</a:t>
            </a:r>
            <a:endParaRPr lang="en-US" sz="2700" i="1" dirty="0">
              <a:solidFill>
                <a:srgbClr val="000000"/>
              </a:solidFill>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59896" y="5181600"/>
            <a:ext cx="1943038" cy="1457279"/>
          </a:xfrm>
          <a:prstGeom prst="rect">
            <a:avLst/>
          </a:prstGeom>
        </p:spPr>
      </p:pic>
    </p:spTree>
    <p:extLst>
      <p:ext uri="{BB962C8B-B14F-4D97-AF65-F5344CB8AC3E}">
        <p14:creationId xmlns:p14="http://schemas.microsoft.com/office/powerpoint/2010/main" val="1123253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05000"/>
            <a:ext cx="7408333" cy="4221163"/>
          </a:xfrm>
        </p:spPr>
        <p:txBody>
          <a:bodyPr>
            <a:normAutofit lnSpcReduction="10000"/>
          </a:bodyPr>
          <a:lstStyle/>
          <a:p>
            <a:r>
              <a:rPr lang="en-US" dirty="0" smtClean="0"/>
              <a:t>We felt responsible for training teachers in the State </a:t>
            </a:r>
            <a:r>
              <a:rPr lang="en-US" dirty="0"/>
              <a:t> </a:t>
            </a:r>
            <a:r>
              <a:rPr lang="en-US" dirty="0" smtClean="0"/>
              <a:t>for NGSS</a:t>
            </a:r>
          </a:p>
          <a:p>
            <a:endParaRPr lang="en-US" dirty="0"/>
          </a:p>
          <a:p>
            <a:r>
              <a:rPr lang="en-US" dirty="0" smtClean="0"/>
              <a:t>Most were trained in NGSX (New Terrain Project) - But we were never able to talk to each other </a:t>
            </a:r>
          </a:p>
          <a:p>
            <a:endParaRPr lang="en-US" dirty="0"/>
          </a:p>
          <a:p>
            <a:r>
              <a:rPr lang="en-US" dirty="0" smtClean="0"/>
              <a:t>Funding became available through MSP</a:t>
            </a:r>
          </a:p>
          <a:p>
            <a:endParaRPr lang="en-US" dirty="0"/>
          </a:p>
          <a:p>
            <a:r>
              <a:rPr lang="en-US" dirty="0" smtClean="0"/>
              <a:t> We all agreed to trust each other – </a:t>
            </a:r>
          </a:p>
          <a:p>
            <a:pPr lvl="1"/>
            <a:r>
              <a:rPr lang="en-US" dirty="0" smtClean="0"/>
              <a:t>ground rules were established quickly</a:t>
            </a:r>
            <a:endParaRPr lang="en-US" dirty="0"/>
          </a:p>
        </p:txBody>
      </p:sp>
      <p:sp>
        <p:nvSpPr>
          <p:cNvPr id="3" name="Title 2"/>
          <p:cNvSpPr>
            <a:spLocks noGrp="1"/>
          </p:cNvSpPr>
          <p:nvPr>
            <p:ph type="title"/>
          </p:nvPr>
        </p:nvSpPr>
        <p:spPr>
          <a:xfrm>
            <a:off x="457200" y="685800"/>
            <a:ext cx="8229600" cy="905256"/>
          </a:xfrm>
        </p:spPr>
        <p:txBody>
          <a:bodyPr anchor="ctr">
            <a:noAutofit/>
          </a:bodyPr>
          <a:lstStyle/>
          <a:p>
            <a:pPr lvl="1" algn="ctr" rtl="0">
              <a:spcBef>
                <a:spcPct val="0"/>
              </a:spcBef>
            </a:pPr>
            <a:r>
              <a:rPr lang="en-US" sz="4000" i="1" dirty="0"/>
              <a:t>Shared Beliefs, Values, and Vision</a:t>
            </a:r>
            <a:br>
              <a:rPr lang="en-US" sz="4000" i="1" dirty="0"/>
            </a:br>
            <a:endParaRPr lang="en-US" sz="4000" i="1"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211848" y="5181600"/>
            <a:ext cx="1943038" cy="1457279"/>
          </a:xfrm>
          <a:prstGeom prst="rect">
            <a:avLst/>
          </a:prstGeom>
        </p:spPr>
      </p:pic>
    </p:spTree>
    <p:extLst>
      <p:ext uri="{BB962C8B-B14F-4D97-AF65-F5344CB8AC3E}">
        <p14:creationId xmlns:p14="http://schemas.microsoft.com/office/powerpoint/2010/main" val="3917710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1248</TotalTime>
  <Words>2043</Words>
  <Application>Microsoft Macintosh PowerPoint</Application>
  <PresentationFormat>On-screen Show (4:3)</PresentationFormat>
  <Paragraphs>319</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Waveform</vt:lpstr>
      <vt:lpstr>It’s Like Herding Cats: A Statewide Initiative to Address NGSS</vt:lpstr>
      <vt:lpstr>Introduction – The Situation</vt:lpstr>
      <vt:lpstr>Prior to NGSS Adoption</vt:lpstr>
      <vt:lpstr>CoNSEPT</vt:lpstr>
      <vt:lpstr>CoNSEPT  Proposed</vt:lpstr>
      <vt:lpstr>PowerPoint Presentation</vt:lpstr>
      <vt:lpstr>IHE Faculty Participants (n=13)</vt:lpstr>
      <vt:lpstr>Developing an IHE Professional Learning Community (PLC) –  Phase 1-Part 1</vt:lpstr>
      <vt:lpstr>Shared Beliefs, Values, and Vision </vt:lpstr>
      <vt:lpstr>Shared and Supportive Leadership </vt:lpstr>
      <vt:lpstr>Collective Learning and Its Application </vt:lpstr>
      <vt:lpstr>Supportive Conditions </vt:lpstr>
      <vt:lpstr>Shared Personal Practice </vt:lpstr>
      <vt:lpstr>Lesson Learned from PLC Work</vt:lpstr>
      <vt:lpstr>CoNSEPT: Phase I – Part 2 Cooperating Teachers &amp; University Professors</vt:lpstr>
      <vt:lpstr>Teacher Participants by School District  (n=15) Student Impact ~ 1000</vt:lpstr>
      <vt:lpstr>CoNSEPT Phase 2  (October 2016 – Sept 2017)</vt:lpstr>
      <vt:lpstr>SciCampCT 2016</vt:lpstr>
      <vt:lpstr>SciCamp “Unconfernece”</vt:lpstr>
      <vt:lpstr>As you settle in…</vt:lpstr>
      <vt:lpstr>Our Co-Created Schedule</vt:lpstr>
      <vt:lpstr>Comments from Teacher Participants: Connections</vt:lpstr>
      <vt:lpstr>Comments from Teacher Participants: New Knowledge about NGSS</vt:lpstr>
      <vt:lpstr>Comments from Teacher Participants: Freedom to Choose Professional Learning</vt:lpstr>
      <vt:lpstr>Comments from Teacher Participants: Dislikes about SciCamp</vt:lpstr>
      <vt:lpstr>Comments from Teacher Participants: Suggestions for next SciCamp</vt:lpstr>
      <vt:lpstr>Phase 3 for CoNSEPT</vt:lpstr>
      <vt:lpstr>Questions?</vt:lpstr>
      <vt:lpstr>Data Collected for CoNSEPT Project</vt:lpstr>
    </vt:vector>
  </TitlesOfParts>
  <Company>TFA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you settle in…</dc:title>
  <dc:creator>Smith, Rachel</dc:creator>
  <cp:lastModifiedBy>Catherine Koehler</cp:lastModifiedBy>
  <cp:revision>30</cp:revision>
  <dcterms:created xsi:type="dcterms:W3CDTF">2016-11-30T16:01:28Z</dcterms:created>
  <dcterms:modified xsi:type="dcterms:W3CDTF">2017-09-27T10:59:51Z</dcterms:modified>
</cp:coreProperties>
</file>