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335" r:id="rId7"/>
    <p:sldMasterId id="2147484042" r:id="rId8"/>
    <p:sldMasterId id="2147484349" r:id="rId9"/>
  </p:sldMasterIdLst>
  <p:notesMasterIdLst>
    <p:notesMasterId r:id="rId60"/>
  </p:notesMasterIdLst>
  <p:handoutMasterIdLst>
    <p:handoutMasterId r:id="rId61"/>
  </p:handoutMasterIdLst>
  <p:sldIdLst>
    <p:sldId id="330" r:id="rId10"/>
    <p:sldId id="620" r:id="rId11"/>
    <p:sldId id="471" r:id="rId12"/>
    <p:sldId id="659" r:id="rId13"/>
    <p:sldId id="513" r:id="rId14"/>
    <p:sldId id="612" r:id="rId15"/>
    <p:sldId id="516" r:id="rId16"/>
    <p:sldId id="565" r:id="rId17"/>
    <p:sldId id="645" r:id="rId18"/>
    <p:sldId id="622" r:id="rId19"/>
    <p:sldId id="521" r:id="rId20"/>
    <p:sldId id="567" r:id="rId21"/>
    <p:sldId id="623" r:id="rId22"/>
    <p:sldId id="613" r:id="rId23"/>
    <p:sldId id="619" r:id="rId24"/>
    <p:sldId id="631" r:id="rId25"/>
    <p:sldId id="529" r:id="rId26"/>
    <p:sldId id="640" r:id="rId27"/>
    <p:sldId id="641" r:id="rId28"/>
    <p:sldId id="544" r:id="rId29"/>
    <p:sldId id="545" r:id="rId30"/>
    <p:sldId id="546" r:id="rId31"/>
    <p:sldId id="646" r:id="rId32"/>
    <p:sldId id="594" r:id="rId33"/>
    <p:sldId id="595" r:id="rId34"/>
    <p:sldId id="596" r:id="rId35"/>
    <p:sldId id="643" r:id="rId36"/>
    <p:sldId id="644" r:id="rId37"/>
    <p:sldId id="552" r:id="rId38"/>
    <p:sldId id="558" r:id="rId39"/>
    <p:sldId id="553" r:id="rId40"/>
    <p:sldId id="554" r:id="rId41"/>
    <p:sldId id="604" r:id="rId42"/>
    <p:sldId id="632" r:id="rId43"/>
    <p:sldId id="598" r:id="rId44"/>
    <p:sldId id="650" r:id="rId45"/>
    <p:sldId id="651" r:id="rId46"/>
    <p:sldId id="633" r:id="rId47"/>
    <p:sldId id="652" r:id="rId48"/>
    <p:sldId id="653" r:id="rId49"/>
    <p:sldId id="656" r:id="rId50"/>
    <p:sldId id="660" r:id="rId51"/>
    <p:sldId id="655" r:id="rId52"/>
    <p:sldId id="665" r:id="rId53"/>
    <p:sldId id="657" r:id="rId54"/>
    <p:sldId id="662" r:id="rId55"/>
    <p:sldId id="663" r:id="rId56"/>
    <p:sldId id="626" r:id="rId57"/>
    <p:sldId id="639" r:id="rId58"/>
    <p:sldId id="625" r:id="rId59"/>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08">
          <p15:clr>
            <a:srgbClr val="A4A3A4"/>
          </p15:clr>
        </p15:guide>
        <p15:guide id="2">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der, Nicholas" initials="YN" lastIdx="26" clrIdx="0"/>
  <p:cmAuthor id="1" name="Andrew Sioberg" initials="" lastIdx="0" clrIdx="1"/>
  <p:cmAuthor id="2" name="aminnici" initials="amm" lastIdx="3" clrIdx="2"/>
  <p:cmAuthor id="3" name="Barbour, Catherine" initials="BC" lastIdx="3" clrIdx="3">
    <p:extLst>
      <p:ext uri="{19B8F6BF-5375-455C-9EA6-DF929625EA0E}">
        <p15:presenceInfo xmlns:p15="http://schemas.microsoft.com/office/powerpoint/2012/main" userId="S-1-5-21-1472932569-214068005-926709054-44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AADFDF"/>
    <a:srgbClr val="2E4488"/>
    <a:srgbClr val="000000"/>
    <a:srgbClr val="FDB813"/>
    <a:srgbClr val="FFC425"/>
    <a:srgbClr val="008080"/>
    <a:srgbClr val="E1E1E1"/>
    <a:srgbClr val="4E6128"/>
    <a:srgbClr val="FF8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1" autoAdjust="0"/>
    <p:restoredTop sz="84694" autoAdjust="0"/>
  </p:normalViewPr>
  <p:slideViewPr>
    <p:cSldViewPr snapToGrid="0">
      <p:cViewPr varScale="1">
        <p:scale>
          <a:sx n="88" d="100"/>
          <a:sy n="88" d="100"/>
        </p:scale>
        <p:origin x="1536" y="67"/>
      </p:cViewPr>
      <p:guideLst>
        <p:guide orient="horz" pos="408"/>
        <p:guide/>
      </p:guideLst>
    </p:cSldViewPr>
  </p:slideViewPr>
  <p:outlineViewPr>
    <p:cViewPr>
      <p:scale>
        <a:sx n="33" d="100"/>
        <a:sy n="33" d="100"/>
      </p:scale>
      <p:origin x="0" y="580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8" d="100"/>
          <a:sy n="88" d="100"/>
        </p:scale>
        <p:origin x="-3786"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72A5B-32D6-40A5-893B-5B66A557673A}"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2C166559-6702-4A66-8C2D-AD5B10B7FAA2}">
      <dgm:prSet phldrT="[Text]"/>
      <dgm:spPr/>
      <dgm:t>
        <a:bodyPr/>
        <a:lstStyle/>
        <a:p>
          <a:r>
            <a:rPr lang="en-US" dirty="0" smtClean="0"/>
            <a:t>Time</a:t>
          </a:r>
          <a:endParaRPr lang="en-US" dirty="0"/>
        </a:p>
      </dgm:t>
    </dgm:pt>
    <dgm:pt modelId="{D60F241C-79AB-4B94-8F6D-FD52CEEEBE43}" type="parTrans" cxnId="{42E1BC8A-412D-41CD-94C9-4EBB6A7A9715}">
      <dgm:prSet/>
      <dgm:spPr/>
      <dgm:t>
        <a:bodyPr/>
        <a:lstStyle/>
        <a:p>
          <a:endParaRPr lang="en-US"/>
        </a:p>
      </dgm:t>
    </dgm:pt>
    <dgm:pt modelId="{D5C8033E-D631-4A89-AFF5-00AC9FC5AE85}" type="sibTrans" cxnId="{42E1BC8A-412D-41CD-94C9-4EBB6A7A9715}">
      <dgm:prSet/>
      <dgm:spPr/>
      <dgm:t>
        <a:bodyPr/>
        <a:lstStyle/>
        <a:p>
          <a:endParaRPr lang="en-US"/>
        </a:p>
      </dgm:t>
    </dgm:pt>
    <dgm:pt modelId="{2D771861-F74E-49B5-A17D-7C6FFA450CD9}">
      <dgm:prSet phldrT="[Text]"/>
      <dgm:spPr/>
      <dgm:t>
        <a:bodyPr/>
        <a:lstStyle/>
        <a:p>
          <a:r>
            <a:rPr lang="en-US" dirty="0" smtClean="0"/>
            <a:t>Facilities and resources</a:t>
          </a:r>
          <a:endParaRPr lang="en-US" dirty="0"/>
        </a:p>
      </dgm:t>
    </dgm:pt>
    <dgm:pt modelId="{ACFD4F40-5339-41AA-A66E-C06ACBACE5F6}" type="parTrans" cxnId="{CABD8226-3BDE-4C08-A72D-810259249D24}">
      <dgm:prSet/>
      <dgm:spPr/>
      <dgm:t>
        <a:bodyPr/>
        <a:lstStyle/>
        <a:p>
          <a:endParaRPr lang="en-US"/>
        </a:p>
      </dgm:t>
    </dgm:pt>
    <dgm:pt modelId="{803D5601-7B32-4A4F-98D5-30797963EE06}" type="sibTrans" cxnId="{CABD8226-3BDE-4C08-A72D-810259249D24}">
      <dgm:prSet/>
      <dgm:spPr/>
      <dgm:t>
        <a:bodyPr/>
        <a:lstStyle/>
        <a:p>
          <a:endParaRPr lang="en-US"/>
        </a:p>
      </dgm:t>
    </dgm:pt>
    <dgm:pt modelId="{A01E5375-3D9F-4691-9466-053B4CCBEC22}">
      <dgm:prSet phldrT="[Text]"/>
      <dgm:spPr/>
      <dgm:t>
        <a:bodyPr/>
        <a:lstStyle/>
        <a:p>
          <a:r>
            <a:rPr lang="en-US" dirty="0" smtClean="0"/>
            <a:t>Community support and involvement</a:t>
          </a:r>
          <a:endParaRPr lang="en-US" dirty="0"/>
        </a:p>
      </dgm:t>
    </dgm:pt>
    <dgm:pt modelId="{B0652821-95ED-4FC9-8B47-A299AEB764EF}" type="parTrans" cxnId="{DC531876-1132-44E7-AD9D-5195A8006C12}">
      <dgm:prSet/>
      <dgm:spPr/>
      <dgm:t>
        <a:bodyPr/>
        <a:lstStyle/>
        <a:p>
          <a:endParaRPr lang="en-US"/>
        </a:p>
      </dgm:t>
    </dgm:pt>
    <dgm:pt modelId="{F17E8782-6A5D-480E-AFA3-8D987BC85112}" type="sibTrans" cxnId="{DC531876-1132-44E7-AD9D-5195A8006C12}">
      <dgm:prSet/>
      <dgm:spPr/>
      <dgm:t>
        <a:bodyPr/>
        <a:lstStyle/>
        <a:p>
          <a:endParaRPr lang="en-US"/>
        </a:p>
      </dgm:t>
    </dgm:pt>
    <dgm:pt modelId="{17A9D5CE-352B-47FA-B32B-26D67C259455}">
      <dgm:prSet phldrT="[Text]"/>
      <dgm:spPr/>
      <dgm:t>
        <a:bodyPr/>
        <a:lstStyle/>
        <a:p>
          <a:r>
            <a:rPr lang="en-US" dirty="0" smtClean="0"/>
            <a:t>Managing student conduct</a:t>
          </a:r>
          <a:endParaRPr lang="en-US" dirty="0"/>
        </a:p>
      </dgm:t>
    </dgm:pt>
    <dgm:pt modelId="{AF28D8B5-CC16-4BCB-971E-26D1E062537B}" type="parTrans" cxnId="{761D4D50-90FA-4247-9934-626CB3D44F56}">
      <dgm:prSet/>
      <dgm:spPr/>
      <dgm:t>
        <a:bodyPr/>
        <a:lstStyle/>
        <a:p>
          <a:endParaRPr lang="en-US"/>
        </a:p>
      </dgm:t>
    </dgm:pt>
    <dgm:pt modelId="{14722AC3-3D61-44E0-B3AF-EF8331CACCAB}" type="sibTrans" cxnId="{761D4D50-90FA-4247-9934-626CB3D44F56}">
      <dgm:prSet/>
      <dgm:spPr/>
      <dgm:t>
        <a:bodyPr/>
        <a:lstStyle/>
        <a:p>
          <a:endParaRPr lang="en-US"/>
        </a:p>
      </dgm:t>
    </dgm:pt>
    <dgm:pt modelId="{B9D56313-3A05-48F2-8C04-F8353F809DCB}" type="pres">
      <dgm:prSet presAssocID="{CAE72A5B-32D6-40A5-893B-5B66A557673A}" presName="linear" presStyleCnt="0">
        <dgm:presLayoutVars>
          <dgm:dir/>
          <dgm:animLvl val="lvl"/>
          <dgm:resizeHandles val="exact"/>
        </dgm:presLayoutVars>
      </dgm:prSet>
      <dgm:spPr/>
      <dgm:t>
        <a:bodyPr/>
        <a:lstStyle/>
        <a:p>
          <a:endParaRPr lang="en-US"/>
        </a:p>
      </dgm:t>
    </dgm:pt>
    <dgm:pt modelId="{6132302E-DC74-49A1-8584-30B2F142D936}" type="pres">
      <dgm:prSet presAssocID="{2C166559-6702-4A66-8C2D-AD5B10B7FAA2}" presName="parentLin" presStyleCnt="0"/>
      <dgm:spPr/>
      <dgm:t>
        <a:bodyPr/>
        <a:lstStyle/>
        <a:p>
          <a:endParaRPr lang="en-US"/>
        </a:p>
      </dgm:t>
    </dgm:pt>
    <dgm:pt modelId="{EDA9C519-21D1-4E35-B327-85D6BF036FE1}" type="pres">
      <dgm:prSet presAssocID="{2C166559-6702-4A66-8C2D-AD5B10B7FAA2}" presName="parentLeftMargin" presStyleLbl="node1" presStyleIdx="0" presStyleCnt="4"/>
      <dgm:spPr/>
      <dgm:t>
        <a:bodyPr/>
        <a:lstStyle/>
        <a:p>
          <a:endParaRPr lang="en-US"/>
        </a:p>
      </dgm:t>
    </dgm:pt>
    <dgm:pt modelId="{764C2E95-C0EC-4EEE-9085-154D0898F28A}" type="pres">
      <dgm:prSet presAssocID="{2C166559-6702-4A66-8C2D-AD5B10B7FAA2}" presName="parentText" presStyleLbl="node1" presStyleIdx="0" presStyleCnt="4">
        <dgm:presLayoutVars>
          <dgm:chMax val="0"/>
          <dgm:bulletEnabled val="1"/>
        </dgm:presLayoutVars>
      </dgm:prSet>
      <dgm:spPr/>
      <dgm:t>
        <a:bodyPr/>
        <a:lstStyle/>
        <a:p>
          <a:endParaRPr lang="en-US"/>
        </a:p>
      </dgm:t>
    </dgm:pt>
    <dgm:pt modelId="{0670667F-F43F-4FFD-ACD2-3C3660D30579}" type="pres">
      <dgm:prSet presAssocID="{2C166559-6702-4A66-8C2D-AD5B10B7FAA2}" presName="negativeSpace" presStyleCnt="0"/>
      <dgm:spPr/>
      <dgm:t>
        <a:bodyPr/>
        <a:lstStyle/>
        <a:p>
          <a:endParaRPr lang="en-US"/>
        </a:p>
      </dgm:t>
    </dgm:pt>
    <dgm:pt modelId="{D83DDE65-EFBF-488C-B3BC-57A057966843}" type="pres">
      <dgm:prSet presAssocID="{2C166559-6702-4A66-8C2D-AD5B10B7FAA2}" presName="childText" presStyleLbl="conFgAcc1" presStyleIdx="0" presStyleCnt="4">
        <dgm:presLayoutVars>
          <dgm:bulletEnabled val="1"/>
        </dgm:presLayoutVars>
      </dgm:prSet>
      <dgm:spPr/>
      <dgm:t>
        <a:bodyPr/>
        <a:lstStyle/>
        <a:p>
          <a:endParaRPr lang="en-US"/>
        </a:p>
      </dgm:t>
    </dgm:pt>
    <dgm:pt modelId="{DE011B97-CEDB-4CF2-AE0D-B17EEF22457F}" type="pres">
      <dgm:prSet presAssocID="{D5C8033E-D631-4A89-AFF5-00AC9FC5AE85}" presName="spaceBetweenRectangles" presStyleCnt="0"/>
      <dgm:spPr/>
      <dgm:t>
        <a:bodyPr/>
        <a:lstStyle/>
        <a:p>
          <a:endParaRPr lang="en-US"/>
        </a:p>
      </dgm:t>
    </dgm:pt>
    <dgm:pt modelId="{38A84AE8-E647-4CA7-BB5E-7A550CC139AB}" type="pres">
      <dgm:prSet presAssocID="{2D771861-F74E-49B5-A17D-7C6FFA450CD9}" presName="parentLin" presStyleCnt="0"/>
      <dgm:spPr/>
      <dgm:t>
        <a:bodyPr/>
        <a:lstStyle/>
        <a:p>
          <a:endParaRPr lang="en-US"/>
        </a:p>
      </dgm:t>
    </dgm:pt>
    <dgm:pt modelId="{3E315B74-A520-46EF-B9BA-5FA9DEE5F55D}" type="pres">
      <dgm:prSet presAssocID="{2D771861-F74E-49B5-A17D-7C6FFA450CD9}" presName="parentLeftMargin" presStyleLbl="node1" presStyleIdx="0" presStyleCnt="4"/>
      <dgm:spPr/>
      <dgm:t>
        <a:bodyPr/>
        <a:lstStyle/>
        <a:p>
          <a:endParaRPr lang="en-US"/>
        </a:p>
      </dgm:t>
    </dgm:pt>
    <dgm:pt modelId="{FC0174C7-3936-4A18-B3CD-A5B771B52C70}" type="pres">
      <dgm:prSet presAssocID="{2D771861-F74E-49B5-A17D-7C6FFA450CD9}" presName="parentText" presStyleLbl="node1" presStyleIdx="1" presStyleCnt="4">
        <dgm:presLayoutVars>
          <dgm:chMax val="0"/>
          <dgm:bulletEnabled val="1"/>
        </dgm:presLayoutVars>
      </dgm:prSet>
      <dgm:spPr/>
      <dgm:t>
        <a:bodyPr/>
        <a:lstStyle/>
        <a:p>
          <a:endParaRPr lang="en-US"/>
        </a:p>
      </dgm:t>
    </dgm:pt>
    <dgm:pt modelId="{402E9739-07F6-454B-850D-F3903EB4893D}" type="pres">
      <dgm:prSet presAssocID="{2D771861-F74E-49B5-A17D-7C6FFA450CD9}" presName="negativeSpace" presStyleCnt="0"/>
      <dgm:spPr/>
      <dgm:t>
        <a:bodyPr/>
        <a:lstStyle/>
        <a:p>
          <a:endParaRPr lang="en-US"/>
        </a:p>
      </dgm:t>
    </dgm:pt>
    <dgm:pt modelId="{B4E8D206-AE6E-4F46-84B3-47F97485067A}" type="pres">
      <dgm:prSet presAssocID="{2D771861-F74E-49B5-A17D-7C6FFA450CD9}" presName="childText" presStyleLbl="conFgAcc1" presStyleIdx="1" presStyleCnt="4">
        <dgm:presLayoutVars>
          <dgm:bulletEnabled val="1"/>
        </dgm:presLayoutVars>
      </dgm:prSet>
      <dgm:spPr/>
      <dgm:t>
        <a:bodyPr/>
        <a:lstStyle/>
        <a:p>
          <a:endParaRPr lang="en-US"/>
        </a:p>
      </dgm:t>
    </dgm:pt>
    <dgm:pt modelId="{6A9AB286-2472-43B9-8AAB-C4556DF883B7}" type="pres">
      <dgm:prSet presAssocID="{803D5601-7B32-4A4F-98D5-30797963EE06}" presName="spaceBetweenRectangles" presStyleCnt="0"/>
      <dgm:spPr/>
      <dgm:t>
        <a:bodyPr/>
        <a:lstStyle/>
        <a:p>
          <a:endParaRPr lang="en-US"/>
        </a:p>
      </dgm:t>
    </dgm:pt>
    <dgm:pt modelId="{25F0145C-53E1-4CE5-AE74-CC8654BFCFD7}" type="pres">
      <dgm:prSet presAssocID="{A01E5375-3D9F-4691-9466-053B4CCBEC22}" presName="parentLin" presStyleCnt="0"/>
      <dgm:spPr/>
      <dgm:t>
        <a:bodyPr/>
        <a:lstStyle/>
        <a:p>
          <a:endParaRPr lang="en-US"/>
        </a:p>
      </dgm:t>
    </dgm:pt>
    <dgm:pt modelId="{5A34D7F5-03BB-4EA7-97AB-BAC2BEF32BE0}" type="pres">
      <dgm:prSet presAssocID="{A01E5375-3D9F-4691-9466-053B4CCBEC22}" presName="parentLeftMargin" presStyleLbl="node1" presStyleIdx="1" presStyleCnt="4"/>
      <dgm:spPr/>
      <dgm:t>
        <a:bodyPr/>
        <a:lstStyle/>
        <a:p>
          <a:endParaRPr lang="en-US"/>
        </a:p>
      </dgm:t>
    </dgm:pt>
    <dgm:pt modelId="{F45B3C33-274F-4CD1-9368-8FD48CCC1BED}" type="pres">
      <dgm:prSet presAssocID="{A01E5375-3D9F-4691-9466-053B4CCBEC22}" presName="parentText" presStyleLbl="node1" presStyleIdx="2" presStyleCnt="4">
        <dgm:presLayoutVars>
          <dgm:chMax val="0"/>
          <dgm:bulletEnabled val="1"/>
        </dgm:presLayoutVars>
      </dgm:prSet>
      <dgm:spPr/>
      <dgm:t>
        <a:bodyPr/>
        <a:lstStyle/>
        <a:p>
          <a:endParaRPr lang="en-US"/>
        </a:p>
      </dgm:t>
    </dgm:pt>
    <dgm:pt modelId="{A0806BBD-0904-4DB7-B42B-5F920DE62B2A}" type="pres">
      <dgm:prSet presAssocID="{A01E5375-3D9F-4691-9466-053B4CCBEC22}" presName="negativeSpace" presStyleCnt="0"/>
      <dgm:spPr/>
      <dgm:t>
        <a:bodyPr/>
        <a:lstStyle/>
        <a:p>
          <a:endParaRPr lang="en-US"/>
        </a:p>
      </dgm:t>
    </dgm:pt>
    <dgm:pt modelId="{187E3116-12DD-4268-83A3-DBCFB6ECB3D1}" type="pres">
      <dgm:prSet presAssocID="{A01E5375-3D9F-4691-9466-053B4CCBEC22}" presName="childText" presStyleLbl="conFgAcc1" presStyleIdx="2" presStyleCnt="4">
        <dgm:presLayoutVars>
          <dgm:bulletEnabled val="1"/>
        </dgm:presLayoutVars>
      </dgm:prSet>
      <dgm:spPr/>
      <dgm:t>
        <a:bodyPr/>
        <a:lstStyle/>
        <a:p>
          <a:endParaRPr lang="en-US"/>
        </a:p>
      </dgm:t>
    </dgm:pt>
    <dgm:pt modelId="{D930854A-2D44-4EB9-A870-4F794EBB9638}" type="pres">
      <dgm:prSet presAssocID="{F17E8782-6A5D-480E-AFA3-8D987BC85112}" presName="spaceBetweenRectangles" presStyleCnt="0"/>
      <dgm:spPr/>
      <dgm:t>
        <a:bodyPr/>
        <a:lstStyle/>
        <a:p>
          <a:endParaRPr lang="en-US"/>
        </a:p>
      </dgm:t>
    </dgm:pt>
    <dgm:pt modelId="{D245F8D4-8375-4BAE-A2A6-0AA5BD9478EE}" type="pres">
      <dgm:prSet presAssocID="{17A9D5CE-352B-47FA-B32B-26D67C259455}" presName="parentLin" presStyleCnt="0"/>
      <dgm:spPr/>
      <dgm:t>
        <a:bodyPr/>
        <a:lstStyle/>
        <a:p>
          <a:endParaRPr lang="en-US"/>
        </a:p>
      </dgm:t>
    </dgm:pt>
    <dgm:pt modelId="{BFBCB0E0-53D8-47A6-B875-32F88F8A9AC1}" type="pres">
      <dgm:prSet presAssocID="{17A9D5CE-352B-47FA-B32B-26D67C259455}" presName="parentLeftMargin" presStyleLbl="node1" presStyleIdx="2" presStyleCnt="4"/>
      <dgm:spPr/>
      <dgm:t>
        <a:bodyPr/>
        <a:lstStyle/>
        <a:p>
          <a:endParaRPr lang="en-US"/>
        </a:p>
      </dgm:t>
    </dgm:pt>
    <dgm:pt modelId="{C600A47D-9D06-4319-96B1-301B9EB8734C}" type="pres">
      <dgm:prSet presAssocID="{17A9D5CE-352B-47FA-B32B-26D67C259455}" presName="parentText" presStyleLbl="node1" presStyleIdx="3" presStyleCnt="4">
        <dgm:presLayoutVars>
          <dgm:chMax val="0"/>
          <dgm:bulletEnabled val="1"/>
        </dgm:presLayoutVars>
      </dgm:prSet>
      <dgm:spPr/>
      <dgm:t>
        <a:bodyPr/>
        <a:lstStyle/>
        <a:p>
          <a:endParaRPr lang="en-US"/>
        </a:p>
      </dgm:t>
    </dgm:pt>
    <dgm:pt modelId="{0DE0C3D9-C0C6-4DBD-88A8-14F4AA822D3C}" type="pres">
      <dgm:prSet presAssocID="{17A9D5CE-352B-47FA-B32B-26D67C259455}" presName="negativeSpace" presStyleCnt="0"/>
      <dgm:spPr/>
      <dgm:t>
        <a:bodyPr/>
        <a:lstStyle/>
        <a:p>
          <a:endParaRPr lang="en-US"/>
        </a:p>
      </dgm:t>
    </dgm:pt>
    <dgm:pt modelId="{B77488CC-807E-45C4-9597-BB9A2471ACB0}" type="pres">
      <dgm:prSet presAssocID="{17A9D5CE-352B-47FA-B32B-26D67C259455}" presName="childText" presStyleLbl="conFgAcc1" presStyleIdx="3" presStyleCnt="4">
        <dgm:presLayoutVars>
          <dgm:bulletEnabled val="1"/>
        </dgm:presLayoutVars>
      </dgm:prSet>
      <dgm:spPr/>
      <dgm:t>
        <a:bodyPr/>
        <a:lstStyle/>
        <a:p>
          <a:endParaRPr lang="en-US"/>
        </a:p>
      </dgm:t>
    </dgm:pt>
  </dgm:ptLst>
  <dgm:cxnLst>
    <dgm:cxn modelId="{761D4D50-90FA-4247-9934-626CB3D44F56}" srcId="{CAE72A5B-32D6-40A5-893B-5B66A557673A}" destId="{17A9D5CE-352B-47FA-B32B-26D67C259455}" srcOrd="3" destOrd="0" parTransId="{AF28D8B5-CC16-4BCB-971E-26D1E062537B}" sibTransId="{14722AC3-3D61-44E0-B3AF-EF8331CACCAB}"/>
    <dgm:cxn modelId="{42E1BC8A-412D-41CD-94C9-4EBB6A7A9715}" srcId="{CAE72A5B-32D6-40A5-893B-5B66A557673A}" destId="{2C166559-6702-4A66-8C2D-AD5B10B7FAA2}" srcOrd="0" destOrd="0" parTransId="{D60F241C-79AB-4B94-8F6D-FD52CEEEBE43}" sibTransId="{D5C8033E-D631-4A89-AFF5-00AC9FC5AE85}"/>
    <dgm:cxn modelId="{2246781B-133C-4C77-84C0-46EB021311BB}" type="presOf" srcId="{2C166559-6702-4A66-8C2D-AD5B10B7FAA2}" destId="{EDA9C519-21D1-4E35-B327-85D6BF036FE1}" srcOrd="0" destOrd="0" presId="urn:microsoft.com/office/officeart/2005/8/layout/list1"/>
    <dgm:cxn modelId="{2CDB3CFB-4ADE-4F06-949D-BD43852004F2}" type="presOf" srcId="{17A9D5CE-352B-47FA-B32B-26D67C259455}" destId="{C600A47D-9D06-4319-96B1-301B9EB8734C}" srcOrd="1" destOrd="0" presId="urn:microsoft.com/office/officeart/2005/8/layout/list1"/>
    <dgm:cxn modelId="{A182AE35-DBEF-4C44-BF14-0201A0192C77}" type="presOf" srcId="{A01E5375-3D9F-4691-9466-053B4CCBEC22}" destId="{5A34D7F5-03BB-4EA7-97AB-BAC2BEF32BE0}" srcOrd="0" destOrd="0" presId="urn:microsoft.com/office/officeart/2005/8/layout/list1"/>
    <dgm:cxn modelId="{DC531876-1132-44E7-AD9D-5195A8006C12}" srcId="{CAE72A5B-32D6-40A5-893B-5B66A557673A}" destId="{A01E5375-3D9F-4691-9466-053B4CCBEC22}" srcOrd="2" destOrd="0" parTransId="{B0652821-95ED-4FC9-8B47-A299AEB764EF}" sibTransId="{F17E8782-6A5D-480E-AFA3-8D987BC85112}"/>
    <dgm:cxn modelId="{57B97ADF-C1F7-4132-AF50-06AF9B25F69F}" type="presOf" srcId="{2C166559-6702-4A66-8C2D-AD5B10B7FAA2}" destId="{764C2E95-C0EC-4EEE-9085-154D0898F28A}" srcOrd="1" destOrd="0" presId="urn:microsoft.com/office/officeart/2005/8/layout/list1"/>
    <dgm:cxn modelId="{63E6E1DC-19FC-49E1-92D4-C1C38E65FB6E}" type="presOf" srcId="{CAE72A5B-32D6-40A5-893B-5B66A557673A}" destId="{B9D56313-3A05-48F2-8C04-F8353F809DCB}" srcOrd="0" destOrd="0" presId="urn:microsoft.com/office/officeart/2005/8/layout/list1"/>
    <dgm:cxn modelId="{9F3FDC49-C25B-4E13-9617-00AE760CA1FE}" type="presOf" srcId="{2D771861-F74E-49B5-A17D-7C6FFA450CD9}" destId="{FC0174C7-3936-4A18-B3CD-A5B771B52C70}" srcOrd="1" destOrd="0" presId="urn:microsoft.com/office/officeart/2005/8/layout/list1"/>
    <dgm:cxn modelId="{B5180468-D289-4C98-9E3B-D5D379B22610}" type="presOf" srcId="{2D771861-F74E-49B5-A17D-7C6FFA450CD9}" destId="{3E315B74-A520-46EF-B9BA-5FA9DEE5F55D}" srcOrd="0" destOrd="0" presId="urn:microsoft.com/office/officeart/2005/8/layout/list1"/>
    <dgm:cxn modelId="{6811DBCC-71A3-45AE-8494-D313CE088A4A}" type="presOf" srcId="{17A9D5CE-352B-47FA-B32B-26D67C259455}" destId="{BFBCB0E0-53D8-47A6-B875-32F88F8A9AC1}" srcOrd="0" destOrd="0" presId="urn:microsoft.com/office/officeart/2005/8/layout/list1"/>
    <dgm:cxn modelId="{CABD8226-3BDE-4C08-A72D-810259249D24}" srcId="{CAE72A5B-32D6-40A5-893B-5B66A557673A}" destId="{2D771861-F74E-49B5-A17D-7C6FFA450CD9}" srcOrd="1" destOrd="0" parTransId="{ACFD4F40-5339-41AA-A66E-C06ACBACE5F6}" sibTransId="{803D5601-7B32-4A4F-98D5-30797963EE06}"/>
    <dgm:cxn modelId="{BFD079F7-195F-4254-8CD8-4B879654E1D7}" type="presOf" srcId="{A01E5375-3D9F-4691-9466-053B4CCBEC22}" destId="{F45B3C33-274F-4CD1-9368-8FD48CCC1BED}" srcOrd="1" destOrd="0" presId="urn:microsoft.com/office/officeart/2005/8/layout/list1"/>
    <dgm:cxn modelId="{F80E9B46-03BF-4C52-97CB-450F3A0DC74B}" type="presParOf" srcId="{B9D56313-3A05-48F2-8C04-F8353F809DCB}" destId="{6132302E-DC74-49A1-8584-30B2F142D936}" srcOrd="0" destOrd="0" presId="urn:microsoft.com/office/officeart/2005/8/layout/list1"/>
    <dgm:cxn modelId="{10AB274C-8B48-414D-9482-D335898CA046}" type="presParOf" srcId="{6132302E-DC74-49A1-8584-30B2F142D936}" destId="{EDA9C519-21D1-4E35-B327-85D6BF036FE1}" srcOrd="0" destOrd="0" presId="urn:microsoft.com/office/officeart/2005/8/layout/list1"/>
    <dgm:cxn modelId="{34338484-0298-45DA-91BA-5C7E307E92CC}" type="presParOf" srcId="{6132302E-DC74-49A1-8584-30B2F142D936}" destId="{764C2E95-C0EC-4EEE-9085-154D0898F28A}" srcOrd="1" destOrd="0" presId="urn:microsoft.com/office/officeart/2005/8/layout/list1"/>
    <dgm:cxn modelId="{0B85F63A-758D-4C4F-8FD7-BBBFA8ECC3AD}" type="presParOf" srcId="{B9D56313-3A05-48F2-8C04-F8353F809DCB}" destId="{0670667F-F43F-4FFD-ACD2-3C3660D30579}" srcOrd="1" destOrd="0" presId="urn:microsoft.com/office/officeart/2005/8/layout/list1"/>
    <dgm:cxn modelId="{E6B02DA9-5066-41E7-A3B6-E25A4A886165}" type="presParOf" srcId="{B9D56313-3A05-48F2-8C04-F8353F809DCB}" destId="{D83DDE65-EFBF-488C-B3BC-57A057966843}" srcOrd="2" destOrd="0" presId="urn:microsoft.com/office/officeart/2005/8/layout/list1"/>
    <dgm:cxn modelId="{55C8649C-2213-4C5C-B26F-CA80E0083B1F}" type="presParOf" srcId="{B9D56313-3A05-48F2-8C04-F8353F809DCB}" destId="{DE011B97-CEDB-4CF2-AE0D-B17EEF22457F}" srcOrd="3" destOrd="0" presId="urn:microsoft.com/office/officeart/2005/8/layout/list1"/>
    <dgm:cxn modelId="{DCE4CB96-B221-43FA-BD93-D663D8D78B43}" type="presParOf" srcId="{B9D56313-3A05-48F2-8C04-F8353F809DCB}" destId="{38A84AE8-E647-4CA7-BB5E-7A550CC139AB}" srcOrd="4" destOrd="0" presId="urn:microsoft.com/office/officeart/2005/8/layout/list1"/>
    <dgm:cxn modelId="{108E2D42-7899-46F9-B2C8-177F2400CCC1}" type="presParOf" srcId="{38A84AE8-E647-4CA7-BB5E-7A550CC139AB}" destId="{3E315B74-A520-46EF-B9BA-5FA9DEE5F55D}" srcOrd="0" destOrd="0" presId="urn:microsoft.com/office/officeart/2005/8/layout/list1"/>
    <dgm:cxn modelId="{950E5DF1-F968-43B7-A448-35D53690EA94}" type="presParOf" srcId="{38A84AE8-E647-4CA7-BB5E-7A550CC139AB}" destId="{FC0174C7-3936-4A18-B3CD-A5B771B52C70}" srcOrd="1" destOrd="0" presId="urn:microsoft.com/office/officeart/2005/8/layout/list1"/>
    <dgm:cxn modelId="{5CC8F485-4087-425F-AEA0-B6856DF369C7}" type="presParOf" srcId="{B9D56313-3A05-48F2-8C04-F8353F809DCB}" destId="{402E9739-07F6-454B-850D-F3903EB4893D}" srcOrd="5" destOrd="0" presId="urn:microsoft.com/office/officeart/2005/8/layout/list1"/>
    <dgm:cxn modelId="{B5FB476D-EF59-4F6F-8D31-B4E814046CA5}" type="presParOf" srcId="{B9D56313-3A05-48F2-8C04-F8353F809DCB}" destId="{B4E8D206-AE6E-4F46-84B3-47F97485067A}" srcOrd="6" destOrd="0" presId="urn:microsoft.com/office/officeart/2005/8/layout/list1"/>
    <dgm:cxn modelId="{F30FB33E-6F9C-4051-B5FD-DA4F1D0838B9}" type="presParOf" srcId="{B9D56313-3A05-48F2-8C04-F8353F809DCB}" destId="{6A9AB286-2472-43B9-8AAB-C4556DF883B7}" srcOrd="7" destOrd="0" presId="urn:microsoft.com/office/officeart/2005/8/layout/list1"/>
    <dgm:cxn modelId="{37BEF04C-7947-4471-97D5-079924B9577A}" type="presParOf" srcId="{B9D56313-3A05-48F2-8C04-F8353F809DCB}" destId="{25F0145C-53E1-4CE5-AE74-CC8654BFCFD7}" srcOrd="8" destOrd="0" presId="urn:microsoft.com/office/officeart/2005/8/layout/list1"/>
    <dgm:cxn modelId="{16BAB533-AA43-4697-9755-148349ED6FB0}" type="presParOf" srcId="{25F0145C-53E1-4CE5-AE74-CC8654BFCFD7}" destId="{5A34D7F5-03BB-4EA7-97AB-BAC2BEF32BE0}" srcOrd="0" destOrd="0" presId="urn:microsoft.com/office/officeart/2005/8/layout/list1"/>
    <dgm:cxn modelId="{FFC60B43-EA6A-4E55-A17B-EE86FE2A495F}" type="presParOf" srcId="{25F0145C-53E1-4CE5-AE74-CC8654BFCFD7}" destId="{F45B3C33-274F-4CD1-9368-8FD48CCC1BED}" srcOrd="1" destOrd="0" presId="urn:microsoft.com/office/officeart/2005/8/layout/list1"/>
    <dgm:cxn modelId="{2421525B-36E8-4195-ACEC-26F5CA3A9CC0}" type="presParOf" srcId="{B9D56313-3A05-48F2-8C04-F8353F809DCB}" destId="{A0806BBD-0904-4DB7-B42B-5F920DE62B2A}" srcOrd="9" destOrd="0" presId="urn:microsoft.com/office/officeart/2005/8/layout/list1"/>
    <dgm:cxn modelId="{F67F6B96-B4F1-4225-9B27-132EEA8F55A2}" type="presParOf" srcId="{B9D56313-3A05-48F2-8C04-F8353F809DCB}" destId="{187E3116-12DD-4268-83A3-DBCFB6ECB3D1}" srcOrd="10" destOrd="0" presId="urn:microsoft.com/office/officeart/2005/8/layout/list1"/>
    <dgm:cxn modelId="{CF3BA360-50E7-44BA-A4D9-332BE2B5F58B}" type="presParOf" srcId="{B9D56313-3A05-48F2-8C04-F8353F809DCB}" destId="{D930854A-2D44-4EB9-A870-4F794EBB9638}" srcOrd="11" destOrd="0" presId="urn:microsoft.com/office/officeart/2005/8/layout/list1"/>
    <dgm:cxn modelId="{6155E408-B795-409E-8F87-6DB66045F20B}" type="presParOf" srcId="{B9D56313-3A05-48F2-8C04-F8353F809DCB}" destId="{D245F8D4-8375-4BAE-A2A6-0AA5BD9478EE}" srcOrd="12" destOrd="0" presId="urn:microsoft.com/office/officeart/2005/8/layout/list1"/>
    <dgm:cxn modelId="{01EA1833-033D-458E-AC70-39F9B3BE02AF}" type="presParOf" srcId="{D245F8D4-8375-4BAE-A2A6-0AA5BD9478EE}" destId="{BFBCB0E0-53D8-47A6-B875-32F88F8A9AC1}" srcOrd="0" destOrd="0" presId="urn:microsoft.com/office/officeart/2005/8/layout/list1"/>
    <dgm:cxn modelId="{7C6D4683-1C07-4FED-A484-2ABCBFFD5D5D}" type="presParOf" srcId="{D245F8D4-8375-4BAE-A2A6-0AA5BD9478EE}" destId="{C600A47D-9D06-4319-96B1-301B9EB8734C}" srcOrd="1" destOrd="0" presId="urn:microsoft.com/office/officeart/2005/8/layout/list1"/>
    <dgm:cxn modelId="{A7983B64-3A2A-41FE-A236-FB60AD113453}" type="presParOf" srcId="{B9D56313-3A05-48F2-8C04-F8353F809DCB}" destId="{0DE0C3D9-C0C6-4DBD-88A8-14F4AA822D3C}" srcOrd="13" destOrd="0" presId="urn:microsoft.com/office/officeart/2005/8/layout/list1"/>
    <dgm:cxn modelId="{475DDBA4-E55D-4F57-A704-45ED887FEF4B}" type="presParOf" srcId="{B9D56313-3A05-48F2-8C04-F8353F809DCB}" destId="{B77488CC-807E-45C4-9597-BB9A2471ACB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C72680-555B-45E1-8C42-CC94C02C7715}"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78CA60CE-AF77-46F7-8E86-4AD561351C5A}">
      <dgm:prSet phldrT="[Text]"/>
      <dgm:spPr/>
      <dgm:t>
        <a:bodyPr/>
        <a:lstStyle/>
        <a:p>
          <a:r>
            <a:rPr lang="en-US" dirty="0" smtClean="0"/>
            <a:t>Teacher leadership</a:t>
          </a:r>
          <a:endParaRPr lang="en-US" dirty="0"/>
        </a:p>
      </dgm:t>
    </dgm:pt>
    <dgm:pt modelId="{C73D08CB-76E8-411F-9235-5D79EDA1EB7E}" type="parTrans" cxnId="{3C76F569-FD5D-4ED9-A25E-EDEF8A1B15B8}">
      <dgm:prSet/>
      <dgm:spPr/>
      <dgm:t>
        <a:bodyPr/>
        <a:lstStyle/>
        <a:p>
          <a:endParaRPr lang="en-US"/>
        </a:p>
      </dgm:t>
    </dgm:pt>
    <dgm:pt modelId="{74915648-0C21-4511-A88D-AC403A044932}" type="sibTrans" cxnId="{3C76F569-FD5D-4ED9-A25E-EDEF8A1B15B8}">
      <dgm:prSet/>
      <dgm:spPr/>
      <dgm:t>
        <a:bodyPr/>
        <a:lstStyle/>
        <a:p>
          <a:endParaRPr lang="en-US"/>
        </a:p>
      </dgm:t>
    </dgm:pt>
    <dgm:pt modelId="{23844A81-EEAC-4B01-99D8-A4799BEFD96C}">
      <dgm:prSet phldrT="[Text]"/>
      <dgm:spPr/>
      <dgm:t>
        <a:bodyPr/>
        <a:lstStyle/>
        <a:p>
          <a:r>
            <a:rPr lang="en-US" dirty="0" smtClean="0"/>
            <a:t>School leadership</a:t>
          </a:r>
          <a:endParaRPr lang="en-US" dirty="0"/>
        </a:p>
      </dgm:t>
    </dgm:pt>
    <dgm:pt modelId="{5D921AC2-36C8-4417-9A51-F714248F429D}" type="parTrans" cxnId="{03220B3D-3D55-414E-9A30-1BFB10B2B807}">
      <dgm:prSet/>
      <dgm:spPr/>
      <dgm:t>
        <a:bodyPr/>
        <a:lstStyle/>
        <a:p>
          <a:endParaRPr lang="en-US"/>
        </a:p>
      </dgm:t>
    </dgm:pt>
    <dgm:pt modelId="{73DCB297-DDFE-42B5-A2C0-B99C5F2929F3}" type="sibTrans" cxnId="{03220B3D-3D55-414E-9A30-1BFB10B2B807}">
      <dgm:prSet/>
      <dgm:spPr/>
      <dgm:t>
        <a:bodyPr/>
        <a:lstStyle/>
        <a:p>
          <a:endParaRPr lang="en-US"/>
        </a:p>
      </dgm:t>
    </dgm:pt>
    <dgm:pt modelId="{10BEBEF2-3773-46F9-BE92-09392E38C05D}">
      <dgm:prSet phldrT="[Text]"/>
      <dgm:spPr/>
      <dgm:t>
        <a:bodyPr/>
        <a:lstStyle/>
        <a:p>
          <a:r>
            <a:rPr lang="en-US" dirty="0" smtClean="0"/>
            <a:t>Professional development</a:t>
          </a:r>
          <a:endParaRPr lang="en-US" dirty="0"/>
        </a:p>
      </dgm:t>
    </dgm:pt>
    <dgm:pt modelId="{FA8A6604-7408-4C2F-8B97-FAADAA837F61}" type="parTrans" cxnId="{F997E260-684F-4FF4-AA14-A7C1A7411D60}">
      <dgm:prSet/>
      <dgm:spPr/>
      <dgm:t>
        <a:bodyPr/>
        <a:lstStyle/>
        <a:p>
          <a:endParaRPr lang="en-US"/>
        </a:p>
      </dgm:t>
    </dgm:pt>
    <dgm:pt modelId="{F69CB456-D826-4793-B2C6-CC687D6F8D12}" type="sibTrans" cxnId="{F997E260-684F-4FF4-AA14-A7C1A7411D60}">
      <dgm:prSet/>
      <dgm:spPr/>
      <dgm:t>
        <a:bodyPr/>
        <a:lstStyle/>
        <a:p>
          <a:endParaRPr lang="en-US"/>
        </a:p>
      </dgm:t>
    </dgm:pt>
    <dgm:pt modelId="{D45FA664-56DE-4B6D-B796-08CDDF897A86}">
      <dgm:prSet phldrT="[Text]"/>
      <dgm:spPr/>
      <dgm:t>
        <a:bodyPr/>
        <a:lstStyle/>
        <a:p>
          <a:r>
            <a:rPr lang="en-US" dirty="0" smtClean="0"/>
            <a:t>Instructional practices and support</a:t>
          </a:r>
          <a:endParaRPr lang="en-US" dirty="0"/>
        </a:p>
      </dgm:t>
    </dgm:pt>
    <dgm:pt modelId="{347A5EE9-11E8-4CF3-9CFD-026486672F8B}" type="parTrans" cxnId="{CEB054E9-9AA1-4746-B719-2D1C5F420C7C}">
      <dgm:prSet/>
      <dgm:spPr/>
      <dgm:t>
        <a:bodyPr/>
        <a:lstStyle/>
        <a:p>
          <a:endParaRPr lang="en-US"/>
        </a:p>
      </dgm:t>
    </dgm:pt>
    <dgm:pt modelId="{83426B8D-1019-4266-B4E9-D10838AA46D6}" type="sibTrans" cxnId="{CEB054E9-9AA1-4746-B719-2D1C5F420C7C}">
      <dgm:prSet/>
      <dgm:spPr/>
      <dgm:t>
        <a:bodyPr/>
        <a:lstStyle/>
        <a:p>
          <a:endParaRPr lang="en-US"/>
        </a:p>
      </dgm:t>
    </dgm:pt>
    <dgm:pt modelId="{66645B37-17D5-48CE-8F0E-7188D4ADDCE4}" type="pres">
      <dgm:prSet presAssocID="{BEC72680-555B-45E1-8C42-CC94C02C7715}" presName="linear" presStyleCnt="0">
        <dgm:presLayoutVars>
          <dgm:dir/>
          <dgm:animLvl val="lvl"/>
          <dgm:resizeHandles val="exact"/>
        </dgm:presLayoutVars>
      </dgm:prSet>
      <dgm:spPr/>
      <dgm:t>
        <a:bodyPr/>
        <a:lstStyle/>
        <a:p>
          <a:endParaRPr lang="en-US"/>
        </a:p>
      </dgm:t>
    </dgm:pt>
    <dgm:pt modelId="{166D06DC-8AE3-4737-853A-0AD7627309B9}" type="pres">
      <dgm:prSet presAssocID="{78CA60CE-AF77-46F7-8E86-4AD561351C5A}" presName="parentLin" presStyleCnt="0"/>
      <dgm:spPr/>
      <dgm:t>
        <a:bodyPr/>
        <a:lstStyle/>
        <a:p>
          <a:endParaRPr lang="en-US"/>
        </a:p>
      </dgm:t>
    </dgm:pt>
    <dgm:pt modelId="{CC0AA008-3B13-48E5-94A8-3DE0B35F6939}" type="pres">
      <dgm:prSet presAssocID="{78CA60CE-AF77-46F7-8E86-4AD561351C5A}" presName="parentLeftMargin" presStyleLbl="node1" presStyleIdx="0" presStyleCnt="4"/>
      <dgm:spPr/>
      <dgm:t>
        <a:bodyPr/>
        <a:lstStyle/>
        <a:p>
          <a:endParaRPr lang="en-US"/>
        </a:p>
      </dgm:t>
    </dgm:pt>
    <dgm:pt modelId="{5E21AB63-27C7-4A49-A3BE-98EDB5FF269A}" type="pres">
      <dgm:prSet presAssocID="{78CA60CE-AF77-46F7-8E86-4AD561351C5A}" presName="parentText" presStyleLbl="node1" presStyleIdx="0" presStyleCnt="4">
        <dgm:presLayoutVars>
          <dgm:chMax val="0"/>
          <dgm:bulletEnabled val="1"/>
        </dgm:presLayoutVars>
      </dgm:prSet>
      <dgm:spPr/>
      <dgm:t>
        <a:bodyPr/>
        <a:lstStyle/>
        <a:p>
          <a:endParaRPr lang="en-US"/>
        </a:p>
      </dgm:t>
    </dgm:pt>
    <dgm:pt modelId="{E54FE932-7EA6-4B25-BA97-DD56045AD290}" type="pres">
      <dgm:prSet presAssocID="{78CA60CE-AF77-46F7-8E86-4AD561351C5A}" presName="negativeSpace" presStyleCnt="0"/>
      <dgm:spPr/>
      <dgm:t>
        <a:bodyPr/>
        <a:lstStyle/>
        <a:p>
          <a:endParaRPr lang="en-US"/>
        </a:p>
      </dgm:t>
    </dgm:pt>
    <dgm:pt modelId="{49E06151-AF6D-4336-9408-50462A64653D}" type="pres">
      <dgm:prSet presAssocID="{78CA60CE-AF77-46F7-8E86-4AD561351C5A}" presName="childText" presStyleLbl="conFgAcc1" presStyleIdx="0" presStyleCnt="4">
        <dgm:presLayoutVars>
          <dgm:bulletEnabled val="1"/>
        </dgm:presLayoutVars>
      </dgm:prSet>
      <dgm:spPr/>
      <dgm:t>
        <a:bodyPr/>
        <a:lstStyle/>
        <a:p>
          <a:endParaRPr lang="en-US"/>
        </a:p>
      </dgm:t>
    </dgm:pt>
    <dgm:pt modelId="{936C4C48-4C33-4E6B-BEDF-6C087CFFCFAA}" type="pres">
      <dgm:prSet presAssocID="{74915648-0C21-4511-A88D-AC403A044932}" presName="spaceBetweenRectangles" presStyleCnt="0"/>
      <dgm:spPr/>
      <dgm:t>
        <a:bodyPr/>
        <a:lstStyle/>
        <a:p>
          <a:endParaRPr lang="en-US"/>
        </a:p>
      </dgm:t>
    </dgm:pt>
    <dgm:pt modelId="{B479ACDF-B17F-4961-B583-A45141CE273A}" type="pres">
      <dgm:prSet presAssocID="{23844A81-EEAC-4B01-99D8-A4799BEFD96C}" presName="parentLin" presStyleCnt="0"/>
      <dgm:spPr/>
      <dgm:t>
        <a:bodyPr/>
        <a:lstStyle/>
        <a:p>
          <a:endParaRPr lang="en-US"/>
        </a:p>
      </dgm:t>
    </dgm:pt>
    <dgm:pt modelId="{0DA7A045-0284-4A52-BC40-3507DBAA7C63}" type="pres">
      <dgm:prSet presAssocID="{23844A81-EEAC-4B01-99D8-A4799BEFD96C}" presName="parentLeftMargin" presStyleLbl="node1" presStyleIdx="0" presStyleCnt="4"/>
      <dgm:spPr/>
      <dgm:t>
        <a:bodyPr/>
        <a:lstStyle/>
        <a:p>
          <a:endParaRPr lang="en-US"/>
        </a:p>
      </dgm:t>
    </dgm:pt>
    <dgm:pt modelId="{E9D73DB6-70B7-439B-8528-83BEF0DFC7C8}" type="pres">
      <dgm:prSet presAssocID="{23844A81-EEAC-4B01-99D8-A4799BEFD96C}" presName="parentText" presStyleLbl="node1" presStyleIdx="1" presStyleCnt="4">
        <dgm:presLayoutVars>
          <dgm:chMax val="0"/>
          <dgm:bulletEnabled val="1"/>
        </dgm:presLayoutVars>
      </dgm:prSet>
      <dgm:spPr/>
      <dgm:t>
        <a:bodyPr/>
        <a:lstStyle/>
        <a:p>
          <a:endParaRPr lang="en-US"/>
        </a:p>
      </dgm:t>
    </dgm:pt>
    <dgm:pt modelId="{F62E2DDB-0696-4BD6-BF57-3A447E1DD30A}" type="pres">
      <dgm:prSet presAssocID="{23844A81-EEAC-4B01-99D8-A4799BEFD96C}" presName="negativeSpace" presStyleCnt="0"/>
      <dgm:spPr/>
      <dgm:t>
        <a:bodyPr/>
        <a:lstStyle/>
        <a:p>
          <a:endParaRPr lang="en-US"/>
        </a:p>
      </dgm:t>
    </dgm:pt>
    <dgm:pt modelId="{F3E27A98-8196-44FD-B24F-93681009DF1C}" type="pres">
      <dgm:prSet presAssocID="{23844A81-EEAC-4B01-99D8-A4799BEFD96C}" presName="childText" presStyleLbl="conFgAcc1" presStyleIdx="1" presStyleCnt="4">
        <dgm:presLayoutVars>
          <dgm:bulletEnabled val="1"/>
        </dgm:presLayoutVars>
      </dgm:prSet>
      <dgm:spPr/>
      <dgm:t>
        <a:bodyPr/>
        <a:lstStyle/>
        <a:p>
          <a:endParaRPr lang="en-US"/>
        </a:p>
      </dgm:t>
    </dgm:pt>
    <dgm:pt modelId="{8C34F379-E462-4E4D-8C06-BD37EE2259C8}" type="pres">
      <dgm:prSet presAssocID="{73DCB297-DDFE-42B5-A2C0-B99C5F2929F3}" presName="spaceBetweenRectangles" presStyleCnt="0"/>
      <dgm:spPr/>
      <dgm:t>
        <a:bodyPr/>
        <a:lstStyle/>
        <a:p>
          <a:endParaRPr lang="en-US"/>
        </a:p>
      </dgm:t>
    </dgm:pt>
    <dgm:pt modelId="{2BE4C862-65BB-425A-9BEF-1D3C334764F7}" type="pres">
      <dgm:prSet presAssocID="{10BEBEF2-3773-46F9-BE92-09392E38C05D}" presName="parentLin" presStyleCnt="0"/>
      <dgm:spPr/>
      <dgm:t>
        <a:bodyPr/>
        <a:lstStyle/>
        <a:p>
          <a:endParaRPr lang="en-US"/>
        </a:p>
      </dgm:t>
    </dgm:pt>
    <dgm:pt modelId="{E119AD0A-6EEC-446A-A063-A23D9F9793C6}" type="pres">
      <dgm:prSet presAssocID="{10BEBEF2-3773-46F9-BE92-09392E38C05D}" presName="parentLeftMargin" presStyleLbl="node1" presStyleIdx="1" presStyleCnt="4"/>
      <dgm:spPr/>
      <dgm:t>
        <a:bodyPr/>
        <a:lstStyle/>
        <a:p>
          <a:endParaRPr lang="en-US"/>
        </a:p>
      </dgm:t>
    </dgm:pt>
    <dgm:pt modelId="{8FBF5FCB-215C-4D47-B140-8EB6D3A0325F}" type="pres">
      <dgm:prSet presAssocID="{10BEBEF2-3773-46F9-BE92-09392E38C05D}" presName="parentText" presStyleLbl="node1" presStyleIdx="2" presStyleCnt="4">
        <dgm:presLayoutVars>
          <dgm:chMax val="0"/>
          <dgm:bulletEnabled val="1"/>
        </dgm:presLayoutVars>
      </dgm:prSet>
      <dgm:spPr/>
      <dgm:t>
        <a:bodyPr/>
        <a:lstStyle/>
        <a:p>
          <a:endParaRPr lang="en-US"/>
        </a:p>
      </dgm:t>
    </dgm:pt>
    <dgm:pt modelId="{0CAC83A7-5921-4491-80A2-9A5DAB986947}" type="pres">
      <dgm:prSet presAssocID="{10BEBEF2-3773-46F9-BE92-09392E38C05D}" presName="negativeSpace" presStyleCnt="0"/>
      <dgm:spPr/>
      <dgm:t>
        <a:bodyPr/>
        <a:lstStyle/>
        <a:p>
          <a:endParaRPr lang="en-US"/>
        </a:p>
      </dgm:t>
    </dgm:pt>
    <dgm:pt modelId="{B23D61AE-256E-46A3-BE5B-899B4F2ADFD2}" type="pres">
      <dgm:prSet presAssocID="{10BEBEF2-3773-46F9-BE92-09392E38C05D}" presName="childText" presStyleLbl="conFgAcc1" presStyleIdx="2" presStyleCnt="4">
        <dgm:presLayoutVars>
          <dgm:bulletEnabled val="1"/>
        </dgm:presLayoutVars>
      </dgm:prSet>
      <dgm:spPr/>
      <dgm:t>
        <a:bodyPr/>
        <a:lstStyle/>
        <a:p>
          <a:endParaRPr lang="en-US"/>
        </a:p>
      </dgm:t>
    </dgm:pt>
    <dgm:pt modelId="{55590448-CB80-4130-B851-0E04DAD9B4C3}" type="pres">
      <dgm:prSet presAssocID="{F69CB456-D826-4793-B2C6-CC687D6F8D12}" presName="spaceBetweenRectangles" presStyleCnt="0"/>
      <dgm:spPr/>
      <dgm:t>
        <a:bodyPr/>
        <a:lstStyle/>
        <a:p>
          <a:endParaRPr lang="en-US"/>
        </a:p>
      </dgm:t>
    </dgm:pt>
    <dgm:pt modelId="{AFA1D961-B7AA-49F9-B290-E1915FDA8B1E}" type="pres">
      <dgm:prSet presAssocID="{D45FA664-56DE-4B6D-B796-08CDDF897A86}" presName="parentLin" presStyleCnt="0"/>
      <dgm:spPr/>
      <dgm:t>
        <a:bodyPr/>
        <a:lstStyle/>
        <a:p>
          <a:endParaRPr lang="en-US"/>
        </a:p>
      </dgm:t>
    </dgm:pt>
    <dgm:pt modelId="{0C4B145D-7728-4FA2-91B2-85A37ECFADFF}" type="pres">
      <dgm:prSet presAssocID="{D45FA664-56DE-4B6D-B796-08CDDF897A86}" presName="parentLeftMargin" presStyleLbl="node1" presStyleIdx="2" presStyleCnt="4"/>
      <dgm:spPr/>
      <dgm:t>
        <a:bodyPr/>
        <a:lstStyle/>
        <a:p>
          <a:endParaRPr lang="en-US"/>
        </a:p>
      </dgm:t>
    </dgm:pt>
    <dgm:pt modelId="{83BD3416-BC85-4A5D-BCF4-88C3F15F1FA3}" type="pres">
      <dgm:prSet presAssocID="{D45FA664-56DE-4B6D-B796-08CDDF897A86}" presName="parentText" presStyleLbl="node1" presStyleIdx="3" presStyleCnt="4">
        <dgm:presLayoutVars>
          <dgm:chMax val="0"/>
          <dgm:bulletEnabled val="1"/>
        </dgm:presLayoutVars>
      </dgm:prSet>
      <dgm:spPr/>
      <dgm:t>
        <a:bodyPr/>
        <a:lstStyle/>
        <a:p>
          <a:endParaRPr lang="en-US"/>
        </a:p>
      </dgm:t>
    </dgm:pt>
    <dgm:pt modelId="{C072594D-F1F5-4848-A71B-3C608C2BFD82}" type="pres">
      <dgm:prSet presAssocID="{D45FA664-56DE-4B6D-B796-08CDDF897A86}" presName="negativeSpace" presStyleCnt="0"/>
      <dgm:spPr/>
      <dgm:t>
        <a:bodyPr/>
        <a:lstStyle/>
        <a:p>
          <a:endParaRPr lang="en-US"/>
        </a:p>
      </dgm:t>
    </dgm:pt>
    <dgm:pt modelId="{9311938C-902D-4452-AE77-E5E6F7175CE7}" type="pres">
      <dgm:prSet presAssocID="{D45FA664-56DE-4B6D-B796-08CDDF897A86}" presName="childText" presStyleLbl="conFgAcc1" presStyleIdx="3" presStyleCnt="4">
        <dgm:presLayoutVars>
          <dgm:bulletEnabled val="1"/>
        </dgm:presLayoutVars>
      </dgm:prSet>
      <dgm:spPr/>
      <dgm:t>
        <a:bodyPr/>
        <a:lstStyle/>
        <a:p>
          <a:endParaRPr lang="en-US"/>
        </a:p>
      </dgm:t>
    </dgm:pt>
  </dgm:ptLst>
  <dgm:cxnLst>
    <dgm:cxn modelId="{C3A6FC13-F4C6-43FF-980D-526B58A5596D}" type="presOf" srcId="{78CA60CE-AF77-46F7-8E86-4AD561351C5A}" destId="{CC0AA008-3B13-48E5-94A8-3DE0B35F6939}" srcOrd="0" destOrd="0" presId="urn:microsoft.com/office/officeart/2005/8/layout/list1"/>
    <dgm:cxn modelId="{099DEF1D-45F3-4178-8C7E-B36C4A1E844D}" type="presOf" srcId="{D45FA664-56DE-4B6D-B796-08CDDF897A86}" destId="{83BD3416-BC85-4A5D-BCF4-88C3F15F1FA3}" srcOrd="1" destOrd="0" presId="urn:microsoft.com/office/officeart/2005/8/layout/list1"/>
    <dgm:cxn modelId="{0975367D-B96E-4F9B-982E-834E7E96A2F8}" type="presOf" srcId="{10BEBEF2-3773-46F9-BE92-09392E38C05D}" destId="{E119AD0A-6EEC-446A-A063-A23D9F9793C6}" srcOrd="0" destOrd="0" presId="urn:microsoft.com/office/officeart/2005/8/layout/list1"/>
    <dgm:cxn modelId="{5C25DAA6-6BFB-4BAF-B80D-2EC22F9C9F49}" type="presOf" srcId="{78CA60CE-AF77-46F7-8E86-4AD561351C5A}" destId="{5E21AB63-27C7-4A49-A3BE-98EDB5FF269A}" srcOrd="1" destOrd="0" presId="urn:microsoft.com/office/officeart/2005/8/layout/list1"/>
    <dgm:cxn modelId="{F997E260-684F-4FF4-AA14-A7C1A7411D60}" srcId="{BEC72680-555B-45E1-8C42-CC94C02C7715}" destId="{10BEBEF2-3773-46F9-BE92-09392E38C05D}" srcOrd="2" destOrd="0" parTransId="{FA8A6604-7408-4C2F-8B97-FAADAA837F61}" sibTransId="{F69CB456-D826-4793-B2C6-CC687D6F8D12}"/>
    <dgm:cxn modelId="{D011B857-3FF0-494D-8FCE-C3463B3ACFB7}" type="presOf" srcId="{23844A81-EEAC-4B01-99D8-A4799BEFD96C}" destId="{0DA7A045-0284-4A52-BC40-3507DBAA7C63}" srcOrd="0" destOrd="0" presId="urn:microsoft.com/office/officeart/2005/8/layout/list1"/>
    <dgm:cxn modelId="{3C76F569-FD5D-4ED9-A25E-EDEF8A1B15B8}" srcId="{BEC72680-555B-45E1-8C42-CC94C02C7715}" destId="{78CA60CE-AF77-46F7-8E86-4AD561351C5A}" srcOrd="0" destOrd="0" parTransId="{C73D08CB-76E8-411F-9235-5D79EDA1EB7E}" sibTransId="{74915648-0C21-4511-A88D-AC403A044932}"/>
    <dgm:cxn modelId="{0FA694E0-EDC6-42A3-B3ED-21F19319D699}" type="presOf" srcId="{BEC72680-555B-45E1-8C42-CC94C02C7715}" destId="{66645B37-17D5-48CE-8F0E-7188D4ADDCE4}" srcOrd="0" destOrd="0" presId="urn:microsoft.com/office/officeart/2005/8/layout/list1"/>
    <dgm:cxn modelId="{593A5BBF-8925-4E9C-B78D-91F593B2DE02}" type="presOf" srcId="{D45FA664-56DE-4B6D-B796-08CDDF897A86}" destId="{0C4B145D-7728-4FA2-91B2-85A37ECFADFF}" srcOrd="0" destOrd="0" presId="urn:microsoft.com/office/officeart/2005/8/layout/list1"/>
    <dgm:cxn modelId="{CEB054E9-9AA1-4746-B719-2D1C5F420C7C}" srcId="{BEC72680-555B-45E1-8C42-CC94C02C7715}" destId="{D45FA664-56DE-4B6D-B796-08CDDF897A86}" srcOrd="3" destOrd="0" parTransId="{347A5EE9-11E8-4CF3-9CFD-026486672F8B}" sibTransId="{83426B8D-1019-4266-B4E9-D10838AA46D6}"/>
    <dgm:cxn modelId="{579D9C31-EA7D-4F4B-8E89-77730C90AA66}" type="presOf" srcId="{23844A81-EEAC-4B01-99D8-A4799BEFD96C}" destId="{E9D73DB6-70B7-439B-8528-83BEF0DFC7C8}" srcOrd="1" destOrd="0" presId="urn:microsoft.com/office/officeart/2005/8/layout/list1"/>
    <dgm:cxn modelId="{7E6CCB7B-46D8-44B6-936E-371F2D2958FD}" type="presOf" srcId="{10BEBEF2-3773-46F9-BE92-09392E38C05D}" destId="{8FBF5FCB-215C-4D47-B140-8EB6D3A0325F}" srcOrd="1" destOrd="0" presId="urn:microsoft.com/office/officeart/2005/8/layout/list1"/>
    <dgm:cxn modelId="{03220B3D-3D55-414E-9A30-1BFB10B2B807}" srcId="{BEC72680-555B-45E1-8C42-CC94C02C7715}" destId="{23844A81-EEAC-4B01-99D8-A4799BEFD96C}" srcOrd="1" destOrd="0" parTransId="{5D921AC2-36C8-4417-9A51-F714248F429D}" sibTransId="{73DCB297-DDFE-42B5-A2C0-B99C5F2929F3}"/>
    <dgm:cxn modelId="{5533E5A2-ADAF-4619-AA7D-1505B9E1BF1B}" type="presParOf" srcId="{66645B37-17D5-48CE-8F0E-7188D4ADDCE4}" destId="{166D06DC-8AE3-4737-853A-0AD7627309B9}" srcOrd="0" destOrd="0" presId="urn:microsoft.com/office/officeart/2005/8/layout/list1"/>
    <dgm:cxn modelId="{266BDBDD-D5FC-4BCF-B874-227A3D4F690F}" type="presParOf" srcId="{166D06DC-8AE3-4737-853A-0AD7627309B9}" destId="{CC0AA008-3B13-48E5-94A8-3DE0B35F6939}" srcOrd="0" destOrd="0" presId="urn:microsoft.com/office/officeart/2005/8/layout/list1"/>
    <dgm:cxn modelId="{82C2DA84-C859-4FB2-86D7-3546DA52B9D4}" type="presParOf" srcId="{166D06DC-8AE3-4737-853A-0AD7627309B9}" destId="{5E21AB63-27C7-4A49-A3BE-98EDB5FF269A}" srcOrd="1" destOrd="0" presId="urn:microsoft.com/office/officeart/2005/8/layout/list1"/>
    <dgm:cxn modelId="{E5C8EABC-270E-44F9-BEAD-BA5B01E72C6B}" type="presParOf" srcId="{66645B37-17D5-48CE-8F0E-7188D4ADDCE4}" destId="{E54FE932-7EA6-4B25-BA97-DD56045AD290}" srcOrd="1" destOrd="0" presId="urn:microsoft.com/office/officeart/2005/8/layout/list1"/>
    <dgm:cxn modelId="{F396251B-5F23-4FD9-A038-288FA193C397}" type="presParOf" srcId="{66645B37-17D5-48CE-8F0E-7188D4ADDCE4}" destId="{49E06151-AF6D-4336-9408-50462A64653D}" srcOrd="2" destOrd="0" presId="urn:microsoft.com/office/officeart/2005/8/layout/list1"/>
    <dgm:cxn modelId="{4E65CC73-A97E-4D7E-A993-61B4425B1496}" type="presParOf" srcId="{66645B37-17D5-48CE-8F0E-7188D4ADDCE4}" destId="{936C4C48-4C33-4E6B-BEDF-6C087CFFCFAA}" srcOrd="3" destOrd="0" presId="urn:microsoft.com/office/officeart/2005/8/layout/list1"/>
    <dgm:cxn modelId="{5FA3E3D8-9C8B-4774-8A82-28BAE78A72DC}" type="presParOf" srcId="{66645B37-17D5-48CE-8F0E-7188D4ADDCE4}" destId="{B479ACDF-B17F-4961-B583-A45141CE273A}" srcOrd="4" destOrd="0" presId="urn:microsoft.com/office/officeart/2005/8/layout/list1"/>
    <dgm:cxn modelId="{8C6478BB-BAF5-47AB-A73C-5459008462A8}" type="presParOf" srcId="{B479ACDF-B17F-4961-B583-A45141CE273A}" destId="{0DA7A045-0284-4A52-BC40-3507DBAA7C63}" srcOrd="0" destOrd="0" presId="urn:microsoft.com/office/officeart/2005/8/layout/list1"/>
    <dgm:cxn modelId="{91D9055B-D0B9-4C2E-954A-D853EA5F4497}" type="presParOf" srcId="{B479ACDF-B17F-4961-B583-A45141CE273A}" destId="{E9D73DB6-70B7-439B-8528-83BEF0DFC7C8}" srcOrd="1" destOrd="0" presId="urn:microsoft.com/office/officeart/2005/8/layout/list1"/>
    <dgm:cxn modelId="{EE7C61E9-7FD3-4B3E-862E-34168225E097}" type="presParOf" srcId="{66645B37-17D5-48CE-8F0E-7188D4ADDCE4}" destId="{F62E2DDB-0696-4BD6-BF57-3A447E1DD30A}" srcOrd="5" destOrd="0" presId="urn:microsoft.com/office/officeart/2005/8/layout/list1"/>
    <dgm:cxn modelId="{778D0E03-2477-4F8A-B212-2C8CBC8507A7}" type="presParOf" srcId="{66645B37-17D5-48CE-8F0E-7188D4ADDCE4}" destId="{F3E27A98-8196-44FD-B24F-93681009DF1C}" srcOrd="6" destOrd="0" presId="urn:microsoft.com/office/officeart/2005/8/layout/list1"/>
    <dgm:cxn modelId="{6D2BEA2D-803D-48D0-A041-EE878CE4E9E9}" type="presParOf" srcId="{66645B37-17D5-48CE-8F0E-7188D4ADDCE4}" destId="{8C34F379-E462-4E4D-8C06-BD37EE2259C8}" srcOrd="7" destOrd="0" presId="urn:microsoft.com/office/officeart/2005/8/layout/list1"/>
    <dgm:cxn modelId="{3698B703-6596-439F-92B3-2B756C4CB5C2}" type="presParOf" srcId="{66645B37-17D5-48CE-8F0E-7188D4ADDCE4}" destId="{2BE4C862-65BB-425A-9BEF-1D3C334764F7}" srcOrd="8" destOrd="0" presId="urn:microsoft.com/office/officeart/2005/8/layout/list1"/>
    <dgm:cxn modelId="{90544A4B-834B-4BB7-AB35-C271A860B41D}" type="presParOf" srcId="{2BE4C862-65BB-425A-9BEF-1D3C334764F7}" destId="{E119AD0A-6EEC-446A-A063-A23D9F9793C6}" srcOrd="0" destOrd="0" presId="urn:microsoft.com/office/officeart/2005/8/layout/list1"/>
    <dgm:cxn modelId="{54F816F4-B7A8-49E9-9E8B-CD55255174A1}" type="presParOf" srcId="{2BE4C862-65BB-425A-9BEF-1D3C334764F7}" destId="{8FBF5FCB-215C-4D47-B140-8EB6D3A0325F}" srcOrd="1" destOrd="0" presId="urn:microsoft.com/office/officeart/2005/8/layout/list1"/>
    <dgm:cxn modelId="{69014F09-94F8-41B4-81DC-E0F8FBD041B7}" type="presParOf" srcId="{66645B37-17D5-48CE-8F0E-7188D4ADDCE4}" destId="{0CAC83A7-5921-4491-80A2-9A5DAB986947}" srcOrd="9" destOrd="0" presId="urn:microsoft.com/office/officeart/2005/8/layout/list1"/>
    <dgm:cxn modelId="{FF841388-6BD4-4DBE-BB85-288CD1BBA848}" type="presParOf" srcId="{66645B37-17D5-48CE-8F0E-7188D4ADDCE4}" destId="{B23D61AE-256E-46A3-BE5B-899B4F2ADFD2}" srcOrd="10" destOrd="0" presId="urn:microsoft.com/office/officeart/2005/8/layout/list1"/>
    <dgm:cxn modelId="{C6CD5448-BA8A-4F58-A567-B3DCBD98CDDD}" type="presParOf" srcId="{66645B37-17D5-48CE-8F0E-7188D4ADDCE4}" destId="{55590448-CB80-4130-B851-0E04DAD9B4C3}" srcOrd="11" destOrd="0" presId="urn:microsoft.com/office/officeart/2005/8/layout/list1"/>
    <dgm:cxn modelId="{A595BBA4-D094-478A-A9E3-DA25ED846A5F}" type="presParOf" srcId="{66645B37-17D5-48CE-8F0E-7188D4ADDCE4}" destId="{AFA1D961-B7AA-49F9-B290-E1915FDA8B1E}" srcOrd="12" destOrd="0" presId="urn:microsoft.com/office/officeart/2005/8/layout/list1"/>
    <dgm:cxn modelId="{DD52E2D8-E7EB-4D4E-8282-3FA70ED61D47}" type="presParOf" srcId="{AFA1D961-B7AA-49F9-B290-E1915FDA8B1E}" destId="{0C4B145D-7728-4FA2-91B2-85A37ECFADFF}" srcOrd="0" destOrd="0" presId="urn:microsoft.com/office/officeart/2005/8/layout/list1"/>
    <dgm:cxn modelId="{4717D0F2-B6DF-4176-9D50-15E207354EAC}" type="presParOf" srcId="{AFA1D961-B7AA-49F9-B290-E1915FDA8B1E}" destId="{83BD3416-BC85-4A5D-BCF4-88C3F15F1FA3}" srcOrd="1" destOrd="0" presId="urn:microsoft.com/office/officeart/2005/8/layout/list1"/>
    <dgm:cxn modelId="{67627841-DD31-4797-9776-5C7C5EF323CB}" type="presParOf" srcId="{66645B37-17D5-48CE-8F0E-7188D4ADDCE4}" destId="{C072594D-F1F5-4848-A71B-3C608C2BFD82}" srcOrd="13" destOrd="0" presId="urn:microsoft.com/office/officeart/2005/8/layout/list1"/>
    <dgm:cxn modelId="{88126929-D951-45F7-A114-B62E269A811E}" type="presParOf" srcId="{66645B37-17D5-48CE-8F0E-7188D4ADDCE4}" destId="{9311938C-902D-4452-AE77-E5E6F7175CE7}"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64935-9BF9-42C1-8C34-EE409CDD5C83}" type="doc">
      <dgm:prSet loTypeId="urn:microsoft.com/office/officeart/2009/3/layout/StepUpProcess" loCatId="process" qsTypeId="urn:microsoft.com/office/officeart/2005/8/quickstyle/simple5" qsCatId="simple" csTypeId="urn:microsoft.com/office/officeart/2005/8/colors/colorful3" csCatId="colorful" phldr="1"/>
      <dgm:spPr/>
      <dgm:t>
        <a:bodyPr/>
        <a:lstStyle/>
        <a:p>
          <a:endParaRPr lang="en-US"/>
        </a:p>
      </dgm:t>
    </dgm:pt>
    <dgm:pt modelId="{D2E495BF-3F8A-494E-BBB4-92881E4930E2}">
      <dgm:prSet phldrT="[Text]"/>
      <dgm:spPr/>
      <dgm:t>
        <a:bodyPr/>
        <a:lstStyle/>
        <a:p>
          <a:r>
            <a:rPr lang="en-US" dirty="0" smtClean="0"/>
            <a:t>Macro-level analysis</a:t>
          </a:r>
          <a:endParaRPr lang="en-US" dirty="0"/>
        </a:p>
      </dgm:t>
    </dgm:pt>
    <dgm:pt modelId="{3FB3D3F4-F024-47BB-AFAA-82FA45E42E6B}" type="parTrans" cxnId="{4D3913E7-3859-4FB9-8754-424A86E28E1F}">
      <dgm:prSet/>
      <dgm:spPr/>
      <dgm:t>
        <a:bodyPr/>
        <a:lstStyle/>
        <a:p>
          <a:endParaRPr lang="en-US"/>
        </a:p>
      </dgm:t>
    </dgm:pt>
    <dgm:pt modelId="{FE2D5F0F-D365-4292-91B4-306AFA37F838}" type="sibTrans" cxnId="{4D3913E7-3859-4FB9-8754-424A86E28E1F}">
      <dgm:prSet/>
      <dgm:spPr/>
      <dgm:t>
        <a:bodyPr/>
        <a:lstStyle/>
        <a:p>
          <a:endParaRPr lang="en-US"/>
        </a:p>
      </dgm:t>
    </dgm:pt>
    <dgm:pt modelId="{47661EED-8FC9-4856-8AA5-8A2DD278ADAF}">
      <dgm:prSet phldrT="[Text]"/>
      <dgm:spPr/>
      <dgm:t>
        <a:bodyPr/>
        <a:lstStyle/>
        <a:p>
          <a:r>
            <a:rPr lang="en-US" dirty="0" smtClean="0"/>
            <a:t>Micro-level analysis</a:t>
          </a:r>
          <a:endParaRPr lang="en-US" dirty="0"/>
        </a:p>
      </dgm:t>
    </dgm:pt>
    <dgm:pt modelId="{4B192E20-6CBE-48D8-A3F5-62CC6745A2EB}" type="parTrans" cxnId="{50E813DD-FAB1-497C-9507-4D32D7746EFB}">
      <dgm:prSet/>
      <dgm:spPr/>
      <dgm:t>
        <a:bodyPr/>
        <a:lstStyle/>
        <a:p>
          <a:endParaRPr lang="en-US"/>
        </a:p>
      </dgm:t>
    </dgm:pt>
    <dgm:pt modelId="{7CBADEBA-2977-4719-A19F-4E0039346BB4}" type="sibTrans" cxnId="{50E813DD-FAB1-497C-9507-4D32D7746EFB}">
      <dgm:prSet/>
      <dgm:spPr/>
      <dgm:t>
        <a:bodyPr/>
        <a:lstStyle/>
        <a:p>
          <a:endParaRPr lang="en-US"/>
        </a:p>
      </dgm:t>
    </dgm:pt>
    <dgm:pt modelId="{735130EE-0BFC-4745-8896-BF1C0E3D1CE1}">
      <dgm:prSet phldrT="[Text]"/>
      <dgm:spPr/>
      <dgm:t>
        <a:bodyPr/>
        <a:lstStyle/>
        <a:p>
          <a:r>
            <a:rPr lang="en-US" dirty="0" smtClean="0"/>
            <a:t>Change Process</a:t>
          </a:r>
          <a:endParaRPr lang="en-US" dirty="0"/>
        </a:p>
      </dgm:t>
    </dgm:pt>
    <dgm:pt modelId="{7FB96BE2-3BF5-4353-97FE-D9884D47AB8B}" type="parTrans" cxnId="{A0551ACE-B185-40EF-BC37-2559DEA56021}">
      <dgm:prSet/>
      <dgm:spPr/>
      <dgm:t>
        <a:bodyPr/>
        <a:lstStyle/>
        <a:p>
          <a:endParaRPr lang="en-US"/>
        </a:p>
      </dgm:t>
    </dgm:pt>
    <dgm:pt modelId="{78143068-827D-4693-9F99-877192021B1C}" type="sibTrans" cxnId="{A0551ACE-B185-40EF-BC37-2559DEA56021}">
      <dgm:prSet/>
      <dgm:spPr/>
      <dgm:t>
        <a:bodyPr/>
        <a:lstStyle/>
        <a:p>
          <a:endParaRPr lang="en-US"/>
        </a:p>
      </dgm:t>
    </dgm:pt>
    <dgm:pt modelId="{61B180B2-1299-474F-BE69-7E9F61DF7E56}">
      <dgm:prSet phldrT="[Text]"/>
      <dgm:spPr/>
      <dgm:t>
        <a:bodyPr/>
        <a:lstStyle/>
        <a:p>
          <a:r>
            <a:rPr lang="en-US" dirty="0" smtClean="0"/>
            <a:t>Needs assessment </a:t>
          </a:r>
          <a:endParaRPr lang="en-US" dirty="0"/>
        </a:p>
      </dgm:t>
    </dgm:pt>
    <dgm:pt modelId="{A5FA1F5B-F1FD-4DE2-A439-267F18900E1B}" type="parTrans" cxnId="{8E2457DE-9D21-4DCC-A179-A4FFE15B1D0B}">
      <dgm:prSet/>
      <dgm:spPr/>
      <dgm:t>
        <a:bodyPr/>
        <a:lstStyle/>
        <a:p>
          <a:endParaRPr lang="en-US"/>
        </a:p>
      </dgm:t>
    </dgm:pt>
    <dgm:pt modelId="{1714A278-A21A-4EF9-8902-AA56555A1C12}" type="sibTrans" cxnId="{8E2457DE-9D21-4DCC-A179-A4FFE15B1D0B}">
      <dgm:prSet/>
      <dgm:spPr/>
      <dgm:t>
        <a:bodyPr/>
        <a:lstStyle/>
        <a:p>
          <a:endParaRPr lang="en-US"/>
        </a:p>
      </dgm:t>
    </dgm:pt>
    <dgm:pt modelId="{CDEF9D2E-9A8B-48A6-8356-4B17EF6D0CF7}">
      <dgm:prSet phldrT="[Text]"/>
      <dgm:spPr/>
      <dgm:t>
        <a:bodyPr/>
        <a:lstStyle/>
        <a:p>
          <a:r>
            <a:rPr lang="en-US" dirty="0" smtClean="0"/>
            <a:t>Goal-setting</a:t>
          </a:r>
          <a:endParaRPr lang="en-US" dirty="0"/>
        </a:p>
      </dgm:t>
    </dgm:pt>
    <dgm:pt modelId="{60475344-94C6-4BC2-8F10-74DD44CED96D}" type="parTrans" cxnId="{7B47E2CD-943B-448D-81C6-86F7D602889D}">
      <dgm:prSet/>
      <dgm:spPr/>
      <dgm:t>
        <a:bodyPr/>
        <a:lstStyle/>
        <a:p>
          <a:endParaRPr lang="en-US"/>
        </a:p>
      </dgm:t>
    </dgm:pt>
    <dgm:pt modelId="{A4A38140-2897-448F-9B37-1F83F772098B}" type="sibTrans" cxnId="{7B47E2CD-943B-448D-81C6-86F7D602889D}">
      <dgm:prSet/>
      <dgm:spPr/>
      <dgm:t>
        <a:bodyPr/>
        <a:lstStyle/>
        <a:p>
          <a:endParaRPr lang="en-US"/>
        </a:p>
      </dgm:t>
    </dgm:pt>
    <dgm:pt modelId="{26D7B01E-C32C-4037-8ECF-FA6F6AFC4B9A}">
      <dgm:prSet phldrT="[Text]"/>
      <dgm:spPr/>
      <dgm:t>
        <a:bodyPr/>
        <a:lstStyle/>
        <a:p>
          <a:r>
            <a:rPr lang="en-US" dirty="0" smtClean="0"/>
            <a:t>Planning</a:t>
          </a:r>
          <a:endParaRPr lang="en-US" dirty="0"/>
        </a:p>
      </dgm:t>
    </dgm:pt>
    <dgm:pt modelId="{BDE1DECB-868E-4234-A7C8-99D6B596AB79}" type="parTrans" cxnId="{44E02C5C-A651-4CF3-8C05-D231A1E742C7}">
      <dgm:prSet/>
      <dgm:spPr/>
      <dgm:t>
        <a:bodyPr/>
        <a:lstStyle/>
        <a:p>
          <a:endParaRPr lang="en-US"/>
        </a:p>
      </dgm:t>
    </dgm:pt>
    <dgm:pt modelId="{D1D2052D-4F3F-4089-9531-17637B78D06B}" type="sibTrans" cxnId="{44E02C5C-A651-4CF3-8C05-D231A1E742C7}">
      <dgm:prSet/>
      <dgm:spPr/>
      <dgm:t>
        <a:bodyPr/>
        <a:lstStyle/>
        <a:p>
          <a:endParaRPr lang="en-US"/>
        </a:p>
      </dgm:t>
    </dgm:pt>
    <dgm:pt modelId="{1DA2AAA4-D5BF-463A-8E71-2E9CE9B26A21}">
      <dgm:prSet phldrT="[Text]"/>
      <dgm:spPr/>
      <dgm:t>
        <a:bodyPr/>
        <a:lstStyle/>
        <a:p>
          <a:r>
            <a:rPr lang="en-US" dirty="0" smtClean="0"/>
            <a:t>Implement changes</a:t>
          </a:r>
          <a:endParaRPr lang="en-US" dirty="0"/>
        </a:p>
      </dgm:t>
    </dgm:pt>
    <dgm:pt modelId="{6F1F8CB6-2D46-487A-82A6-7FB2D074578F}" type="parTrans" cxnId="{2AF726A4-B668-44ED-935C-79ADA64A43E7}">
      <dgm:prSet/>
      <dgm:spPr/>
      <dgm:t>
        <a:bodyPr/>
        <a:lstStyle/>
        <a:p>
          <a:endParaRPr lang="en-US"/>
        </a:p>
      </dgm:t>
    </dgm:pt>
    <dgm:pt modelId="{53A8B4E4-C160-475A-A7FA-11B9D05A5727}" type="sibTrans" cxnId="{2AF726A4-B668-44ED-935C-79ADA64A43E7}">
      <dgm:prSet/>
      <dgm:spPr/>
      <dgm:t>
        <a:bodyPr/>
        <a:lstStyle/>
        <a:p>
          <a:endParaRPr lang="en-US"/>
        </a:p>
      </dgm:t>
    </dgm:pt>
    <dgm:pt modelId="{DE9BBD05-B6FB-4BEB-BF2F-7477A3861D92}">
      <dgm:prSet phldrT="[Text]"/>
      <dgm:spPr/>
      <dgm:t>
        <a:bodyPr/>
        <a:lstStyle/>
        <a:p>
          <a:r>
            <a:rPr lang="en-US" dirty="0" smtClean="0"/>
            <a:t>Macro-level analysis</a:t>
          </a:r>
          <a:endParaRPr lang="en-US" dirty="0"/>
        </a:p>
      </dgm:t>
    </dgm:pt>
    <dgm:pt modelId="{A25DDD22-873A-4D3E-B9E8-605CE3EC2999}" type="parTrans" cxnId="{53D8BF5C-399E-4294-BD5C-5643123725F0}">
      <dgm:prSet/>
      <dgm:spPr/>
      <dgm:t>
        <a:bodyPr/>
        <a:lstStyle/>
        <a:p>
          <a:endParaRPr lang="en-US"/>
        </a:p>
      </dgm:t>
    </dgm:pt>
    <dgm:pt modelId="{01EC0A8A-A70C-4DA8-9640-525B2C5C5A2C}" type="sibTrans" cxnId="{53D8BF5C-399E-4294-BD5C-5643123725F0}">
      <dgm:prSet/>
      <dgm:spPr/>
      <dgm:t>
        <a:bodyPr/>
        <a:lstStyle/>
        <a:p>
          <a:endParaRPr lang="en-US"/>
        </a:p>
      </dgm:t>
    </dgm:pt>
    <dgm:pt modelId="{63D77D73-BA60-4B14-B753-7D3013F477D1}">
      <dgm:prSet phldrT="[Text]"/>
      <dgm:spPr/>
      <dgm:t>
        <a:bodyPr/>
        <a:lstStyle/>
        <a:p>
          <a:r>
            <a:rPr lang="en-US" dirty="0" smtClean="0"/>
            <a:t>Evaluate changes</a:t>
          </a:r>
          <a:endParaRPr lang="en-US" dirty="0"/>
        </a:p>
      </dgm:t>
    </dgm:pt>
    <dgm:pt modelId="{AA80AAE6-9D53-4C4B-A363-FE39E01D1193}" type="parTrans" cxnId="{D036EFB0-16EE-463A-BF47-C16843F6A44D}">
      <dgm:prSet/>
      <dgm:spPr/>
      <dgm:t>
        <a:bodyPr/>
        <a:lstStyle/>
        <a:p>
          <a:endParaRPr lang="en-US"/>
        </a:p>
      </dgm:t>
    </dgm:pt>
    <dgm:pt modelId="{3005FD32-A7C6-42B7-B883-F911DE603948}" type="sibTrans" cxnId="{D036EFB0-16EE-463A-BF47-C16843F6A44D}">
      <dgm:prSet/>
      <dgm:spPr/>
      <dgm:t>
        <a:bodyPr/>
        <a:lstStyle/>
        <a:p>
          <a:endParaRPr lang="en-US"/>
        </a:p>
      </dgm:t>
    </dgm:pt>
    <dgm:pt modelId="{38C99624-1F7E-41BB-9CC3-89E257727681}">
      <dgm:prSet phldrT="[Text]"/>
      <dgm:spPr/>
      <dgm:t>
        <a:bodyPr/>
        <a:lstStyle/>
        <a:p>
          <a:r>
            <a:rPr lang="en-US" dirty="0" smtClean="0"/>
            <a:t>Adjust course</a:t>
          </a:r>
          <a:endParaRPr lang="en-US" dirty="0"/>
        </a:p>
      </dgm:t>
    </dgm:pt>
    <dgm:pt modelId="{0E260925-DF24-4886-BCB5-1B1096A377D1}" type="parTrans" cxnId="{3E6AAA67-9202-4CBB-94D3-521341731B6F}">
      <dgm:prSet/>
      <dgm:spPr/>
      <dgm:t>
        <a:bodyPr/>
        <a:lstStyle/>
        <a:p>
          <a:endParaRPr lang="en-US"/>
        </a:p>
      </dgm:t>
    </dgm:pt>
    <dgm:pt modelId="{DD4C1C7C-5F1E-40ED-890B-62A30C90F093}" type="sibTrans" cxnId="{3E6AAA67-9202-4CBB-94D3-521341731B6F}">
      <dgm:prSet/>
      <dgm:spPr/>
      <dgm:t>
        <a:bodyPr/>
        <a:lstStyle/>
        <a:p>
          <a:endParaRPr lang="en-US"/>
        </a:p>
      </dgm:t>
    </dgm:pt>
    <dgm:pt modelId="{603FE963-B98F-45C1-BB98-0C6870DE860B}" type="pres">
      <dgm:prSet presAssocID="{AB664935-9BF9-42C1-8C34-EE409CDD5C83}" presName="rootnode" presStyleCnt="0">
        <dgm:presLayoutVars>
          <dgm:chMax/>
          <dgm:chPref/>
          <dgm:dir/>
          <dgm:animLvl val="lvl"/>
        </dgm:presLayoutVars>
      </dgm:prSet>
      <dgm:spPr/>
      <dgm:t>
        <a:bodyPr/>
        <a:lstStyle/>
        <a:p>
          <a:endParaRPr lang="en-US"/>
        </a:p>
      </dgm:t>
    </dgm:pt>
    <dgm:pt modelId="{CB596266-20DE-4904-BBB3-8D756F73BF33}" type="pres">
      <dgm:prSet presAssocID="{D2E495BF-3F8A-494E-BBB4-92881E4930E2}" presName="composite" presStyleCnt="0"/>
      <dgm:spPr/>
    </dgm:pt>
    <dgm:pt modelId="{AE6AF19A-7086-495C-9C17-AB716E15A3EE}" type="pres">
      <dgm:prSet presAssocID="{D2E495BF-3F8A-494E-BBB4-92881E4930E2}" presName="LShape" presStyleLbl="alignNode1" presStyleIdx="0" presStyleCnt="7"/>
      <dgm:spPr/>
    </dgm:pt>
    <dgm:pt modelId="{C2C56401-5DA4-48F9-8AFC-634C70716502}" type="pres">
      <dgm:prSet presAssocID="{D2E495BF-3F8A-494E-BBB4-92881E4930E2}" presName="ParentText" presStyleLbl="revTx" presStyleIdx="0" presStyleCnt="4">
        <dgm:presLayoutVars>
          <dgm:chMax val="0"/>
          <dgm:chPref val="0"/>
          <dgm:bulletEnabled val="1"/>
        </dgm:presLayoutVars>
      </dgm:prSet>
      <dgm:spPr/>
      <dgm:t>
        <a:bodyPr/>
        <a:lstStyle/>
        <a:p>
          <a:endParaRPr lang="en-US"/>
        </a:p>
      </dgm:t>
    </dgm:pt>
    <dgm:pt modelId="{CE87C509-0419-4BA9-A9B6-5EEE9B9DC3B6}" type="pres">
      <dgm:prSet presAssocID="{D2E495BF-3F8A-494E-BBB4-92881E4930E2}" presName="Triangle" presStyleLbl="alignNode1" presStyleIdx="1" presStyleCnt="7"/>
      <dgm:spPr/>
    </dgm:pt>
    <dgm:pt modelId="{2A7FA85D-04CE-4AF9-81BC-05C79F8DB074}" type="pres">
      <dgm:prSet presAssocID="{FE2D5F0F-D365-4292-91B4-306AFA37F838}" presName="sibTrans" presStyleCnt="0"/>
      <dgm:spPr/>
    </dgm:pt>
    <dgm:pt modelId="{6966124A-187A-4145-AD01-C548AA20600A}" type="pres">
      <dgm:prSet presAssocID="{FE2D5F0F-D365-4292-91B4-306AFA37F838}" presName="space" presStyleCnt="0"/>
      <dgm:spPr/>
    </dgm:pt>
    <dgm:pt modelId="{379567EA-9C33-441F-B58D-58C5572CC05C}" type="pres">
      <dgm:prSet presAssocID="{47661EED-8FC9-4856-8AA5-8A2DD278ADAF}" presName="composite" presStyleCnt="0"/>
      <dgm:spPr/>
    </dgm:pt>
    <dgm:pt modelId="{F1172692-B842-4473-BFBB-DD553609A90A}" type="pres">
      <dgm:prSet presAssocID="{47661EED-8FC9-4856-8AA5-8A2DD278ADAF}" presName="LShape" presStyleLbl="alignNode1" presStyleIdx="2" presStyleCnt="7"/>
      <dgm:spPr/>
    </dgm:pt>
    <dgm:pt modelId="{54FD233E-CA21-4FD0-9C89-B0F9721F81D7}" type="pres">
      <dgm:prSet presAssocID="{47661EED-8FC9-4856-8AA5-8A2DD278ADAF}" presName="ParentText" presStyleLbl="revTx" presStyleIdx="1" presStyleCnt="4">
        <dgm:presLayoutVars>
          <dgm:chMax val="0"/>
          <dgm:chPref val="0"/>
          <dgm:bulletEnabled val="1"/>
        </dgm:presLayoutVars>
      </dgm:prSet>
      <dgm:spPr/>
      <dgm:t>
        <a:bodyPr/>
        <a:lstStyle/>
        <a:p>
          <a:endParaRPr lang="en-US"/>
        </a:p>
      </dgm:t>
    </dgm:pt>
    <dgm:pt modelId="{0A73C259-3176-4162-96C2-36558A99E735}" type="pres">
      <dgm:prSet presAssocID="{47661EED-8FC9-4856-8AA5-8A2DD278ADAF}" presName="Triangle" presStyleLbl="alignNode1" presStyleIdx="3" presStyleCnt="7"/>
      <dgm:spPr/>
    </dgm:pt>
    <dgm:pt modelId="{3E7E3D66-BCA5-40F2-BA1D-2ABE9F3EB6E4}" type="pres">
      <dgm:prSet presAssocID="{7CBADEBA-2977-4719-A19F-4E0039346BB4}" presName="sibTrans" presStyleCnt="0"/>
      <dgm:spPr/>
    </dgm:pt>
    <dgm:pt modelId="{3AED1375-161A-4EAC-8A1F-EA981BBD4BC9}" type="pres">
      <dgm:prSet presAssocID="{7CBADEBA-2977-4719-A19F-4E0039346BB4}" presName="space" presStyleCnt="0"/>
      <dgm:spPr/>
    </dgm:pt>
    <dgm:pt modelId="{B7B710B6-89AC-4710-8A63-E3C43906636A}" type="pres">
      <dgm:prSet presAssocID="{735130EE-0BFC-4745-8896-BF1C0E3D1CE1}" presName="composite" presStyleCnt="0"/>
      <dgm:spPr/>
    </dgm:pt>
    <dgm:pt modelId="{C6978399-C660-4EAB-B8DF-102A128A6D6D}" type="pres">
      <dgm:prSet presAssocID="{735130EE-0BFC-4745-8896-BF1C0E3D1CE1}" presName="LShape" presStyleLbl="alignNode1" presStyleIdx="4" presStyleCnt="7"/>
      <dgm:spPr/>
    </dgm:pt>
    <dgm:pt modelId="{5F8BC749-83DE-432B-B70C-AC17FE9EDF86}" type="pres">
      <dgm:prSet presAssocID="{735130EE-0BFC-4745-8896-BF1C0E3D1CE1}" presName="ParentText" presStyleLbl="revTx" presStyleIdx="2" presStyleCnt="4">
        <dgm:presLayoutVars>
          <dgm:chMax val="0"/>
          <dgm:chPref val="0"/>
          <dgm:bulletEnabled val="1"/>
        </dgm:presLayoutVars>
      </dgm:prSet>
      <dgm:spPr/>
      <dgm:t>
        <a:bodyPr/>
        <a:lstStyle/>
        <a:p>
          <a:endParaRPr lang="en-US"/>
        </a:p>
      </dgm:t>
    </dgm:pt>
    <dgm:pt modelId="{1398ECAD-3DB3-47FB-A7EC-9091193F9890}" type="pres">
      <dgm:prSet presAssocID="{735130EE-0BFC-4745-8896-BF1C0E3D1CE1}" presName="Triangle" presStyleLbl="alignNode1" presStyleIdx="5" presStyleCnt="7"/>
      <dgm:spPr/>
    </dgm:pt>
    <dgm:pt modelId="{142FEDF8-E21B-4EC0-84BB-34F1AA84A8D1}" type="pres">
      <dgm:prSet presAssocID="{78143068-827D-4693-9F99-877192021B1C}" presName="sibTrans" presStyleCnt="0"/>
      <dgm:spPr/>
    </dgm:pt>
    <dgm:pt modelId="{025C8670-6BBE-46EB-983D-5CE18058D038}" type="pres">
      <dgm:prSet presAssocID="{78143068-827D-4693-9F99-877192021B1C}" presName="space" presStyleCnt="0"/>
      <dgm:spPr/>
    </dgm:pt>
    <dgm:pt modelId="{7655054C-1AF2-4655-A5E4-26247FC406D1}" type="pres">
      <dgm:prSet presAssocID="{DE9BBD05-B6FB-4BEB-BF2F-7477A3861D92}" presName="composite" presStyleCnt="0"/>
      <dgm:spPr/>
    </dgm:pt>
    <dgm:pt modelId="{22758313-60AE-4F2D-A02B-986188008808}" type="pres">
      <dgm:prSet presAssocID="{DE9BBD05-B6FB-4BEB-BF2F-7477A3861D92}" presName="LShape" presStyleLbl="alignNode1" presStyleIdx="6" presStyleCnt="7"/>
      <dgm:spPr/>
    </dgm:pt>
    <dgm:pt modelId="{0C297AAB-E0CC-46DA-AF1A-8AA0F94728E9}" type="pres">
      <dgm:prSet presAssocID="{DE9BBD05-B6FB-4BEB-BF2F-7477A3861D92}" presName="ParentText" presStyleLbl="revTx" presStyleIdx="3" presStyleCnt="4">
        <dgm:presLayoutVars>
          <dgm:chMax val="0"/>
          <dgm:chPref val="0"/>
          <dgm:bulletEnabled val="1"/>
        </dgm:presLayoutVars>
      </dgm:prSet>
      <dgm:spPr/>
      <dgm:t>
        <a:bodyPr/>
        <a:lstStyle/>
        <a:p>
          <a:endParaRPr lang="en-US"/>
        </a:p>
      </dgm:t>
    </dgm:pt>
  </dgm:ptLst>
  <dgm:cxnLst>
    <dgm:cxn modelId="{1E1DA33B-5B42-4AFF-9DD2-DCEE09DD81D7}" type="presOf" srcId="{D2E495BF-3F8A-494E-BBB4-92881E4930E2}" destId="{C2C56401-5DA4-48F9-8AFC-634C70716502}" srcOrd="0" destOrd="0" presId="urn:microsoft.com/office/officeart/2009/3/layout/StepUpProcess"/>
    <dgm:cxn modelId="{50E813DD-FAB1-497C-9507-4D32D7746EFB}" srcId="{AB664935-9BF9-42C1-8C34-EE409CDD5C83}" destId="{47661EED-8FC9-4856-8AA5-8A2DD278ADAF}" srcOrd="1" destOrd="0" parTransId="{4B192E20-6CBE-48D8-A3F5-62CC6745A2EB}" sibTransId="{7CBADEBA-2977-4719-A19F-4E0039346BB4}"/>
    <dgm:cxn modelId="{4D3913E7-3859-4FB9-8754-424A86E28E1F}" srcId="{AB664935-9BF9-42C1-8C34-EE409CDD5C83}" destId="{D2E495BF-3F8A-494E-BBB4-92881E4930E2}" srcOrd="0" destOrd="0" parTransId="{3FB3D3F4-F024-47BB-AFAA-82FA45E42E6B}" sibTransId="{FE2D5F0F-D365-4292-91B4-306AFA37F838}"/>
    <dgm:cxn modelId="{21EEA43E-C142-49FC-9D49-1CA061B91F26}" type="presOf" srcId="{47661EED-8FC9-4856-8AA5-8A2DD278ADAF}" destId="{54FD233E-CA21-4FD0-9C89-B0F9721F81D7}" srcOrd="0" destOrd="0" presId="urn:microsoft.com/office/officeart/2009/3/layout/StepUpProcess"/>
    <dgm:cxn modelId="{7B47E2CD-943B-448D-81C6-86F7D602889D}" srcId="{47661EED-8FC9-4856-8AA5-8A2DD278ADAF}" destId="{CDEF9D2E-9A8B-48A6-8356-4B17EF6D0CF7}" srcOrd="0" destOrd="0" parTransId="{60475344-94C6-4BC2-8F10-74DD44CED96D}" sibTransId="{A4A38140-2897-448F-9B37-1F83F772098B}"/>
    <dgm:cxn modelId="{2DB7FA68-4152-468B-81FD-9E3A3E2C2AE1}" type="presOf" srcId="{735130EE-0BFC-4745-8896-BF1C0E3D1CE1}" destId="{5F8BC749-83DE-432B-B70C-AC17FE9EDF86}" srcOrd="0" destOrd="0" presId="urn:microsoft.com/office/officeart/2009/3/layout/StepUpProcess"/>
    <dgm:cxn modelId="{8E2457DE-9D21-4DCC-A179-A4FFE15B1D0B}" srcId="{D2E495BF-3F8A-494E-BBB4-92881E4930E2}" destId="{61B180B2-1299-474F-BE69-7E9F61DF7E56}" srcOrd="0" destOrd="0" parTransId="{A5FA1F5B-F1FD-4DE2-A439-267F18900E1B}" sibTransId="{1714A278-A21A-4EF9-8902-AA56555A1C12}"/>
    <dgm:cxn modelId="{3E6AAA67-9202-4CBB-94D3-521341731B6F}" srcId="{DE9BBD05-B6FB-4BEB-BF2F-7477A3861D92}" destId="{38C99624-1F7E-41BB-9CC3-89E257727681}" srcOrd="1" destOrd="0" parTransId="{0E260925-DF24-4886-BCB5-1B1096A377D1}" sibTransId="{DD4C1C7C-5F1E-40ED-890B-62A30C90F093}"/>
    <dgm:cxn modelId="{D036EFB0-16EE-463A-BF47-C16843F6A44D}" srcId="{DE9BBD05-B6FB-4BEB-BF2F-7477A3861D92}" destId="{63D77D73-BA60-4B14-B753-7D3013F477D1}" srcOrd="0" destOrd="0" parTransId="{AA80AAE6-9D53-4C4B-A363-FE39E01D1193}" sibTransId="{3005FD32-A7C6-42B7-B883-F911DE603948}"/>
    <dgm:cxn modelId="{44E02C5C-A651-4CF3-8C05-D231A1E742C7}" srcId="{47661EED-8FC9-4856-8AA5-8A2DD278ADAF}" destId="{26D7B01E-C32C-4037-8ECF-FA6F6AFC4B9A}" srcOrd="1" destOrd="0" parTransId="{BDE1DECB-868E-4234-A7C8-99D6B596AB79}" sibTransId="{D1D2052D-4F3F-4089-9531-17637B78D06B}"/>
    <dgm:cxn modelId="{489EAD1E-9BC7-4807-A2DF-F7184A7606D5}" type="presOf" srcId="{63D77D73-BA60-4B14-B753-7D3013F477D1}" destId="{0C297AAB-E0CC-46DA-AF1A-8AA0F94728E9}" srcOrd="0" destOrd="1" presId="urn:microsoft.com/office/officeart/2009/3/layout/StepUpProcess"/>
    <dgm:cxn modelId="{2AF726A4-B668-44ED-935C-79ADA64A43E7}" srcId="{735130EE-0BFC-4745-8896-BF1C0E3D1CE1}" destId="{1DA2AAA4-D5BF-463A-8E71-2E9CE9B26A21}" srcOrd="0" destOrd="0" parTransId="{6F1F8CB6-2D46-487A-82A6-7FB2D074578F}" sibTransId="{53A8B4E4-C160-475A-A7FA-11B9D05A5727}"/>
    <dgm:cxn modelId="{6E2256DA-0564-49FF-A36F-C2F079F5B8C0}" type="presOf" srcId="{26D7B01E-C32C-4037-8ECF-FA6F6AFC4B9A}" destId="{54FD233E-CA21-4FD0-9C89-B0F9721F81D7}" srcOrd="0" destOrd="2" presId="urn:microsoft.com/office/officeart/2009/3/layout/StepUpProcess"/>
    <dgm:cxn modelId="{08E71463-CDF6-4C64-BD5F-EEE9198D1602}" type="presOf" srcId="{DE9BBD05-B6FB-4BEB-BF2F-7477A3861D92}" destId="{0C297AAB-E0CC-46DA-AF1A-8AA0F94728E9}" srcOrd="0" destOrd="0" presId="urn:microsoft.com/office/officeart/2009/3/layout/StepUpProcess"/>
    <dgm:cxn modelId="{3AD6431F-8F69-48D8-8D1F-15A3E7A1E69C}" type="presOf" srcId="{CDEF9D2E-9A8B-48A6-8356-4B17EF6D0CF7}" destId="{54FD233E-CA21-4FD0-9C89-B0F9721F81D7}" srcOrd="0" destOrd="1" presId="urn:microsoft.com/office/officeart/2009/3/layout/StepUpProcess"/>
    <dgm:cxn modelId="{1F9D43B3-AFD8-4C5B-B2FB-5EDEA4983E71}" type="presOf" srcId="{38C99624-1F7E-41BB-9CC3-89E257727681}" destId="{0C297AAB-E0CC-46DA-AF1A-8AA0F94728E9}" srcOrd="0" destOrd="2" presId="urn:microsoft.com/office/officeart/2009/3/layout/StepUpProcess"/>
    <dgm:cxn modelId="{A0551ACE-B185-40EF-BC37-2559DEA56021}" srcId="{AB664935-9BF9-42C1-8C34-EE409CDD5C83}" destId="{735130EE-0BFC-4745-8896-BF1C0E3D1CE1}" srcOrd="2" destOrd="0" parTransId="{7FB96BE2-3BF5-4353-97FE-D9884D47AB8B}" sibTransId="{78143068-827D-4693-9F99-877192021B1C}"/>
    <dgm:cxn modelId="{ED38E27A-35E2-4021-A78B-1423D5DADF71}" type="presOf" srcId="{1DA2AAA4-D5BF-463A-8E71-2E9CE9B26A21}" destId="{5F8BC749-83DE-432B-B70C-AC17FE9EDF86}" srcOrd="0" destOrd="1" presId="urn:microsoft.com/office/officeart/2009/3/layout/StepUpProcess"/>
    <dgm:cxn modelId="{0A4E6C4A-5326-4501-A3AE-19AC441D44E7}" type="presOf" srcId="{61B180B2-1299-474F-BE69-7E9F61DF7E56}" destId="{C2C56401-5DA4-48F9-8AFC-634C70716502}" srcOrd="0" destOrd="1" presId="urn:microsoft.com/office/officeart/2009/3/layout/StepUpProcess"/>
    <dgm:cxn modelId="{9AE31A18-30DF-48BF-B138-189B452AB4FA}" type="presOf" srcId="{AB664935-9BF9-42C1-8C34-EE409CDD5C83}" destId="{603FE963-B98F-45C1-BB98-0C6870DE860B}" srcOrd="0" destOrd="0" presId="urn:microsoft.com/office/officeart/2009/3/layout/StepUpProcess"/>
    <dgm:cxn modelId="{53D8BF5C-399E-4294-BD5C-5643123725F0}" srcId="{AB664935-9BF9-42C1-8C34-EE409CDD5C83}" destId="{DE9BBD05-B6FB-4BEB-BF2F-7477A3861D92}" srcOrd="3" destOrd="0" parTransId="{A25DDD22-873A-4D3E-B9E8-605CE3EC2999}" sibTransId="{01EC0A8A-A70C-4DA8-9640-525B2C5C5A2C}"/>
    <dgm:cxn modelId="{8764EE7F-6C6A-465B-B80A-50A708AAC09D}" type="presParOf" srcId="{603FE963-B98F-45C1-BB98-0C6870DE860B}" destId="{CB596266-20DE-4904-BBB3-8D756F73BF33}" srcOrd="0" destOrd="0" presId="urn:microsoft.com/office/officeart/2009/3/layout/StepUpProcess"/>
    <dgm:cxn modelId="{C956308A-CC68-47AE-8A7F-BB7AC6CD0210}" type="presParOf" srcId="{CB596266-20DE-4904-BBB3-8D756F73BF33}" destId="{AE6AF19A-7086-495C-9C17-AB716E15A3EE}" srcOrd="0" destOrd="0" presId="urn:microsoft.com/office/officeart/2009/3/layout/StepUpProcess"/>
    <dgm:cxn modelId="{6593B2A8-B204-433B-9509-D9F05EED81A3}" type="presParOf" srcId="{CB596266-20DE-4904-BBB3-8D756F73BF33}" destId="{C2C56401-5DA4-48F9-8AFC-634C70716502}" srcOrd="1" destOrd="0" presId="urn:microsoft.com/office/officeart/2009/3/layout/StepUpProcess"/>
    <dgm:cxn modelId="{DC555BA2-6300-414F-9CA8-82538E8C498F}" type="presParOf" srcId="{CB596266-20DE-4904-BBB3-8D756F73BF33}" destId="{CE87C509-0419-4BA9-A9B6-5EEE9B9DC3B6}" srcOrd="2" destOrd="0" presId="urn:microsoft.com/office/officeart/2009/3/layout/StepUpProcess"/>
    <dgm:cxn modelId="{1532F3E1-076F-44A6-AE14-B928BE100E21}" type="presParOf" srcId="{603FE963-B98F-45C1-BB98-0C6870DE860B}" destId="{2A7FA85D-04CE-4AF9-81BC-05C79F8DB074}" srcOrd="1" destOrd="0" presId="urn:microsoft.com/office/officeart/2009/3/layout/StepUpProcess"/>
    <dgm:cxn modelId="{A989419C-5953-42F8-BB39-B054E1CB0D91}" type="presParOf" srcId="{2A7FA85D-04CE-4AF9-81BC-05C79F8DB074}" destId="{6966124A-187A-4145-AD01-C548AA20600A}" srcOrd="0" destOrd="0" presId="urn:microsoft.com/office/officeart/2009/3/layout/StepUpProcess"/>
    <dgm:cxn modelId="{676C148E-C874-4709-8734-782F940E981E}" type="presParOf" srcId="{603FE963-B98F-45C1-BB98-0C6870DE860B}" destId="{379567EA-9C33-441F-B58D-58C5572CC05C}" srcOrd="2" destOrd="0" presId="urn:microsoft.com/office/officeart/2009/3/layout/StepUpProcess"/>
    <dgm:cxn modelId="{2FA6E801-F4C9-4E89-8E2A-0A718963E696}" type="presParOf" srcId="{379567EA-9C33-441F-B58D-58C5572CC05C}" destId="{F1172692-B842-4473-BFBB-DD553609A90A}" srcOrd="0" destOrd="0" presId="urn:microsoft.com/office/officeart/2009/3/layout/StepUpProcess"/>
    <dgm:cxn modelId="{A01AC8E3-E4A8-4E03-8EF8-30862FBFD1F4}" type="presParOf" srcId="{379567EA-9C33-441F-B58D-58C5572CC05C}" destId="{54FD233E-CA21-4FD0-9C89-B0F9721F81D7}" srcOrd="1" destOrd="0" presId="urn:microsoft.com/office/officeart/2009/3/layout/StepUpProcess"/>
    <dgm:cxn modelId="{A77AEE38-6B97-4BFA-8966-5B2D38068470}" type="presParOf" srcId="{379567EA-9C33-441F-B58D-58C5572CC05C}" destId="{0A73C259-3176-4162-96C2-36558A99E735}" srcOrd="2" destOrd="0" presId="urn:microsoft.com/office/officeart/2009/3/layout/StepUpProcess"/>
    <dgm:cxn modelId="{9F4E87AF-F1F1-4F94-881E-012923907B56}" type="presParOf" srcId="{603FE963-B98F-45C1-BB98-0C6870DE860B}" destId="{3E7E3D66-BCA5-40F2-BA1D-2ABE9F3EB6E4}" srcOrd="3" destOrd="0" presId="urn:microsoft.com/office/officeart/2009/3/layout/StepUpProcess"/>
    <dgm:cxn modelId="{7A9FD049-8F90-404F-B8B1-B875197B4C74}" type="presParOf" srcId="{3E7E3D66-BCA5-40F2-BA1D-2ABE9F3EB6E4}" destId="{3AED1375-161A-4EAC-8A1F-EA981BBD4BC9}" srcOrd="0" destOrd="0" presId="urn:microsoft.com/office/officeart/2009/3/layout/StepUpProcess"/>
    <dgm:cxn modelId="{DDCB9CD8-638C-46DB-B878-AC4238692E2F}" type="presParOf" srcId="{603FE963-B98F-45C1-BB98-0C6870DE860B}" destId="{B7B710B6-89AC-4710-8A63-E3C43906636A}" srcOrd="4" destOrd="0" presId="urn:microsoft.com/office/officeart/2009/3/layout/StepUpProcess"/>
    <dgm:cxn modelId="{ACAB68B5-659E-4621-8BEB-3C40B5765D95}" type="presParOf" srcId="{B7B710B6-89AC-4710-8A63-E3C43906636A}" destId="{C6978399-C660-4EAB-B8DF-102A128A6D6D}" srcOrd="0" destOrd="0" presId="urn:microsoft.com/office/officeart/2009/3/layout/StepUpProcess"/>
    <dgm:cxn modelId="{111909A3-1ADC-4A0C-AFD7-151ADD9C248C}" type="presParOf" srcId="{B7B710B6-89AC-4710-8A63-E3C43906636A}" destId="{5F8BC749-83DE-432B-B70C-AC17FE9EDF86}" srcOrd="1" destOrd="0" presId="urn:microsoft.com/office/officeart/2009/3/layout/StepUpProcess"/>
    <dgm:cxn modelId="{14A8F5C5-870C-42F8-872B-ECB4F984B08E}" type="presParOf" srcId="{B7B710B6-89AC-4710-8A63-E3C43906636A}" destId="{1398ECAD-3DB3-47FB-A7EC-9091193F9890}" srcOrd="2" destOrd="0" presId="urn:microsoft.com/office/officeart/2009/3/layout/StepUpProcess"/>
    <dgm:cxn modelId="{F217D7B5-BB9C-41BD-9E43-D552E583DCFB}" type="presParOf" srcId="{603FE963-B98F-45C1-BB98-0C6870DE860B}" destId="{142FEDF8-E21B-4EC0-84BB-34F1AA84A8D1}" srcOrd="5" destOrd="0" presId="urn:microsoft.com/office/officeart/2009/3/layout/StepUpProcess"/>
    <dgm:cxn modelId="{ABA9B833-9A69-4981-B176-CCA3236096B7}" type="presParOf" srcId="{142FEDF8-E21B-4EC0-84BB-34F1AA84A8D1}" destId="{025C8670-6BBE-46EB-983D-5CE18058D038}" srcOrd="0" destOrd="0" presId="urn:microsoft.com/office/officeart/2009/3/layout/StepUpProcess"/>
    <dgm:cxn modelId="{43F94FBD-82E8-4036-860C-A924A4DA7CEB}" type="presParOf" srcId="{603FE963-B98F-45C1-BB98-0C6870DE860B}" destId="{7655054C-1AF2-4655-A5E4-26247FC406D1}" srcOrd="6" destOrd="0" presId="urn:microsoft.com/office/officeart/2009/3/layout/StepUpProcess"/>
    <dgm:cxn modelId="{C8654B79-AE81-4A31-9B06-34C6AD9433F5}" type="presParOf" srcId="{7655054C-1AF2-4655-A5E4-26247FC406D1}" destId="{22758313-60AE-4F2D-A02B-986188008808}" srcOrd="0" destOrd="0" presId="urn:microsoft.com/office/officeart/2009/3/layout/StepUpProcess"/>
    <dgm:cxn modelId="{F7ED50C4-A771-48D6-857A-0EA227ACEFD7}" type="presParOf" srcId="{7655054C-1AF2-4655-A5E4-26247FC406D1}" destId="{0C297AAB-E0CC-46DA-AF1A-8AA0F94728E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D31F41-6C86-4CAD-9E2F-FE560D07E0ED}" type="doc">
      <dgm:prSet loTypeId="urn:microsoft.com/office/officeart/2005/8/layout/hProcess9" loCatId="process" qsTypeId="urn:microsoft.com/office/officeart/2005/8/quickstyle/simple3" qsCatId="simple" csTypeId="urn:microsoft.com/office/officeart/2005/8/colors/accent1_2" csCatId="accent1" phldr="1"/>
      <dgm:spPr/>
    </dgm:pt>
    <dgm:pt modelId="{5F3C1972-7FDE-4E10-A55D-CA9567C16AB9}">
      <dgm:prSet phldrT="[Text]"/>
      <dgm:spPr/>
      <dgm:t>
        <a:bodyPr/>
        <a:lstStyle/>
        <a:p>
          <a:r>
            <a:rPr lang="en-US" dirty="0">
              <a:latin typeface="Calibri" pitchFamily="34" charset="0"/>
              <a:cs typeface="Calibri" pitchFamily="34" charset="0"/>
            </a:rPr>
            <a:t>What is working?</a:t>
          </a:r>
        </a:p>
      </dgm:t>
    </dgm:pt>
    <dgm:pt modelId="{26ACFF84-3E69-4DC6-B832-82F97FFAF7AF}" type="parTrans" cxnId="{9A6E3F4A-7174-4B16-9FCB-9BA483A516A8}">
      <dgm:prSet/>
      <dgm:spPr/>
      <dgm:t>
        <a:bodyPr/>
        <a:lstStyle/>
        <a:p>
          <a:endParaRPr lang="en-US"/>
        </a:p>
      </dgm:t>
    </dgm:pt>
    <dgm:pt modelId="{4FD172C7-6065-43D1-BCAB-559D0793B8F8}" type="sibTrans" cxnId="{9A6E3F4A-7174-4B16-9FCB-9BA483A516A8}">
      <dgm:prSet/>
      <dgm:spPr/>
      <dgm:t>
        <a:bodyPr/>
        <a:lstStyle/>
        <a:p>
          <a:endParaRPr lang="en-US"/>
        </a:p>
      </dgm:t>
    </dgm:pt>
    <dgm:pt modelId="{9F6C4BA4-0910-45B6-9E25-67DA5DD9CF08}">
      <dgm:prSet phldrT="[Text]"/>
      <dgm:spPr/>
      <dgm:t>
        <a:bodyPr/>
        <a:lstStyle/>
        <a:p>
          <a:r>
            <a:rPr lang="en-US" dirty="0">
              <a:latin typeface="Calibri" pitchFamily="34" charset="0"/>
              <a:cs typeface="Calibri" pitchFamily="34" charset="0"/>
            </a:rPr>
            <a:t>What is not working?</a:t>
          </a:r>
        </a:p>
      </dgm:t>
    </dgm:pt>
    <dgm:pt modelId="{A5A5D5C0-3838-4D9C-9FBE-B78B3C43C612}" type="parTrans" cxnId="{D01BE89C-C9BE-44F3-AAE2-33822DBB16FA}">
      <dgm:prSet/>
      <dgm:spPr/>
      <dgm:t>
        <a:bodyPr/>
        <a:lstStyle/>
        <a:p>
          <a:endParaRPr lang="en-US"/>
        </a:p>
      </dgm:t>
    </dgm:pt>
    <dgm:pt modelId="{A33F243A-1112-4E2D-92AE-AA35636E2400}" type="sibTrans" cxnId="{D01BE89C-C9BE-44F3-AAE2-33822DBB16FA}">
      <dgm:prSet/>
      <dgm:spPr/>
      <dgm:t>
        <a:bodyPr/>
        <a:lstStyle/>
        <a:p>
          <a:endParaRPr lang="en-US"/>
        </a:p>
      </dgm:t>
    </dgm:pt>
    <dgm:pt modelId="{243B7E5B-75AB-4774-AE24-E5BDD6EB5F81}">
      <dgm:prSet phldrT="[Text]"/>
      <dgm:spPr/>
      <dgm:t>
        <a:bodyPr/>
        <a:lstStyle/>
        <a:p>
          <a:r>
            <a:rPr lang="en-US" dirty="0">
              <a:latin typeface="Calibri" pitchFamily="34" charset="0"/>
              <a:cs typeface="Calibri" pitchFamily="34" charset="0"/>
            </a:rPr>
            <a:t>What would be ideal?</a:t>
          </a:r>
        </a:p>
      </dgm:t>
    </dgm:pt>
    <dgm:pt modelId="{066C594D-2E53-4E05-B18A-B03A84BA5A2B}" type="parTrans" cxnId="{726366D0-B6DF-4819-A060-1622B20A8BF9}">
      <dgm:prSet/>
      <dgm:spPr/>
      <dgm:t>
        <a:bodyPr/>
        <a:lstStyle/>
        <a:p>
          <a:endParaRPr lang="en-US"/>
        </a:p>
      </dgm:t>
    </dgm:pt>
    <dgm:pt modelId="{DC6E995C-54CE-4932-BC82-BC62B4E7FF36}" type="sibTrans" cxnId="{726366D0-B6DF-4819-A060-1622B20A8BF9}">
      <dgm:prSet/>
      <dgm:spPr/>
      <dgm:t>
        <a:bodyPr/>
        <a:lstStyle/>
        <a:p>
          <a:endParaRPr lang="en-US"/>
        </a:p>
      </dgm:t>
    </dgm:pt>
    <dgm:pt modelId="{8EFA28F4-696C-41F6-A5D3-651C848F11E1}">
      <dgm:prSet phldrT="[Text]"/>
      <dgm:spPr/>
      <dgm:t>
        <a:bodyPr/>
        <a:lstStyle/>
        <a:p>
          <a:r>
            <a:rPr lang="en-US" dirty="0">
              <a:latin typeface="Calibri" pitchFamily="34" charset="0"/>
              <a:cs typeface="Calibri" pitchFamily="34" charset="0"/>
            </a:rPr>
            <a:t>What are </a:t>
          </a:r>
          <a:r>
            <a:rPr lang="en-US" dirty="0" smtClean="0">
              <a:latin typeface="Calibri" pitchFamily="34" charset="0"/>
              <a:cs typeface="Calibri" pitchFamily="34" charset="0"/>
            </a:rPr>
            <a:t>the challenges </a:t>
          </a:r>
          <a:r>
            <a:rPr lang="en-US" dirty="0">
              <a:latin typeface="Calibri" pitchFamily="34" charset="0"/>
              <a:cs typeface="Calibri" pitchFamily="34" charset="0"/>
            </a:rPr>
            <a:t>to achieving the ideal?</a:t>
          </a:r>
        </a:p>
      </dgm:t>
    </dgm:pt>
    <dgm:pt modelId="{A354BFFF-A228-4C68-BA7D-C4CF7ED99DDF}" type="parTrans" cxnId="{40426FBA-54C7-4952-B32C-880901DB8C3A}">
      <dgm:prSet/>
      <dgm:spPr/>
      <dgm:t>
        <a:bodyPr/>
        <a:lstStyle/>
        <a:p>
          <a:endParaRPr lang="en-US"/>
        </a:p>
      </dgm:t>
    </dgm:pt>
    <dgm:pt modelId="{17523989-450D-4A52-885E-4A6DF336B928}" type="sibTrans" cxnId="{40426FBA-54C7-4952-B32C-880901DB8C3A}">
      <dgm:prSet/>
      <dgm:spPr/>
      <dgm:t>
        <a:bodyPr/>
        <a:lstStyle/>
        <a:p>
          <a:endParaRPr lang="en-US"/>
        </a:p>
      </dgm:t>
    </dgm:pt>
    <dgm:pt modelId="{7B2A716A-C01E-4C78-9AA3-23811463177B}" type="pres">
      <dgm:prSet presAssocID="{64D31F41-6C86-4CAD-9E2F-FE560D07E0ED}" presName="CompostProcess" presStyleCnt="0">
        <dgm:presLayoutVars>
          <dgm:dir/>
          <dgm:resizeHandles val="exact"/>
        </dgm:presLayoutVars>
      </dgm:prSet>
      <dgm:spPr/>
    </dgm:pt>
    <dgm:pt modelId="{D6414A21-EFFC-4202-9BD0-25EE78A2EA44}" type="pres">
      <dgm:prSet presAssocID="{64D31F41-6C86-4CAD-9E2F-FE560D07E0ED}" presName="arrow" presStyleLbl="bgShp" presStyleIdx="0" presStyleCnt="1"/>
      <dgm:spPr/>
    </dgm:pt>
    <dgm:pt modelId="{F0BB34C5-5645-459B-9EED-2055064FCDCB}" type="pres">
      <dgm:prSet presAssocID="{64D31F41-6C86-4CAD-9E2F-FE560D07E0ED}" presName="linearProcess" presStyleCnt="0"/>
      <dgm:spPr/>
    </dgm:pt>
    <dgm:pt modelId="{C2C490F7-393D-4F25-9F85-9403CBEA45D8}" type="pres">
      <dgm:prSet presAssocID="{5F3C1972-7FDE-4E10-A55D-CA9567C16AB9}" presName="textNode" presStyleLbl="node1" presStyleIdx="0" presStyleCnt="4">
        <dgm:presLayoutVars>
          <dgm:bulletEnabled val="1"/>
        </dgm:presLayoutVars>
      </dgm:prSet>
      <dgm:spPr/>
      <dgm:t>
        <a:bodyPr/>
        <a:lstStyle/>
        <a:p>
          <a:endParaRPr lang="en-US"/>
        </a:p>
      </dgm:t>
    </dgm:pt>
    <dgm:pt modelId="{52108AB2-F254-4390-8C99-A12200AC8673}" type="pres">
      <dgm:prSet presAssocID="{4FD172C7-6065-43D1-BCAB-559D0793B8F8}" presName="sibTrans" presStyleCnt="0"/>
      <dgm:spPr/>
    </dgm:pt>
    <dgm:pt modelId="{B8CBE49D-9DF7-4099-B7C4-29A5BA00910C}" type="pres">
      <dgm:prSet presAssocID="{9F6C4BA4-0910-45B6-9E25-67DA5DD9CF08}" presName="textNode" presStyleLbl="node1" presStyleIdx="1" presStyleCnt="4">
        <dgm:presLayoutVars>
          <dgm:bulletEnabled val="1"/>
        </dgm:presLayoutVars>
      </dgm:prSet>
      <dgm:spPr/>
      <dgm:t>
        <a:bodyPr/>
        <a:lstStyle/>
        <a:p>
          <a:endParaRPr lang="en-US"/>
        </a:p>
      </dgm:t>
    </dgm:pt>
    <dgm:pt modelId="{7F31CD09-04DA-4B1F-99D0-97CB153D6D4E}" type="pres">
      <dgm:prSet presAssocID="{A33F243A-1112-4E2D-92AE-AA35636E2400}" presName="sibTrans" presStyleCnt="0"/>
      <dgm:spPr/>
    </dgm:pt>
    <dgm:pt modelId="{CE5C7229-D2CB-42C9-A38F-11BD0F51DE2D}" type="pres">
      <dgm:prSet presAssocID="{243B7E5B-75AB-4774-AE24-E5BDD6EB5F81}" presName="textNode" presStyleLbl="node1" presStyleIdx="2" presStyleCnt="4">
        <dgm:presLayoutVars>
          <dgm:bulletEnabled val="1"/>
        </dgm:presLayoutVars>
      </dgm:prSet>
      <dgm:spPr/>
      <dgm:t>
        <a:bodyPr/>
        <a:lstStyle/>
        <a:p>
          <a:endParaRPr lang="en-US"/>
        </a:p>
      </dgm:t>
    </dgm:pt>
    <dgm:pt modelId="{A78C1C7C-3FF4-49C1-884A-0479C1759926}" type="pres">
      <dgm:prSet presAssocID="{DC6E995C-54CE-4932-BC82-BC62B4E7FF36}" presName="sibTrans" presStyleCnt="0"/>
      <dgm:spPr/>
    </dgm:pt>
    <dgm:pt modelId="{DA7ABD0D-3E54-4704-AB74-19AE1F11C3AE}" type="pres">
      <dgm:prSet presAssocID="{8EFA28F4-696C-41F6-A5D3-651C848F11E1}" presName="textNode" presStyleLbl="node1" presStyleIdx="3" presStyleCnt="4">
        <dgm:presLayoutVars>
          <dgm:bulletEnabled val="1"/>
        </dgm:presLayoutVars>
      </dgm:prSet>
      <dgm:spPr/>
      <dgm:t>
        <a:bodyPr/>
        <a:lstStyle/>
        <a:p>
          <a:endParaRPr lang="en-US"/>
        </a:p>
      </dgm:t>
    </dgm:pt>
  </dgm:ptLst>
  <dgm:cxnLst>
    <dgm:cxn modelId="{CA3AB7F7-6512-40C7-8DEC-B766A4617B68}" type="presOf" srcId="{9F6C4BA4-0910-45B6-9E25-67DA5DD9CF08}" destId="{B8CBE49D-9DF7-4099-B7C4-29A5BA00910C}" srcOrd="0" destOrd="0" presId="urn:microsoft.com/office/officeart/2005/8/layout/hProcess9"/>
    <dgm:cxn modelId="{726366D0-B6DF-4819-A060-1622B20A8BF9}" srcId="{64D31F41-6C86-4CAD-9E2F-FE560D07E0ED}" destId="{243B7E5B-75AB-4774-AE24-E5BDD6EB5F81}" srcOrd="2" destOrd="0" parTransId="{066C594D-2E53-4E05-B18A-B03A84BA5A2B}" sibTransId="{DC6E995C-54CE-4932-BC82-BC62B4E7FF36}"/>
    <dgm:cxn modelId="{2113A68E-FED3-4724-883B-490E8CC2C3B8}" type="presOf" srcId="{243B7E5B-75AB-4774-AE24-E5BDD6EB5F81}" destId="{CE5C7229-D2CB-42C9-A38F-11BD0F51DE2D}" srcOrd="0" destOrd="0" presId="urn:microsoft.com/office/officeart/2005/8/layout/hProcess9"/>
    <dgm:cxn modelId="{7BB4D567-5E28-48B5-B73E-5F2418BC0437}" type="presOf" srcId="{5F3C1972-7FDE-4E10-A55D-CA9567C16AB9}" destId="{C2C490F7-393D-4F25-9F85-9403CBEA45D8}" srcOrd="0" destOrd="0" presId="urn:microsoft.com/office/officeart/2005/8/layout/hProcess9"/>
    <dgm:cxn modelId="{9A6E3F4A-7174-4B16-9FCB-9BA483A516A8}" srcId="{64D31F41-6C86-4CAD-9E2F-FE560D07E0ED}" destId="{5F3C1972-7FDE-4E10-A55D-CA9567C16AB9}" srcOrd="0" destOrd="0" parTransId="{26ACFF84-3E69-4DC6-B832-82F97FFAF7AF}" sibTransId="{4FD172C7-6065-43D1-BCAB-559D0793B8F8}"/>
    <dgm:cxn modelId="{40426FBA-54C7-4952-B32C-880901DB8C3A}" srcId="{64D31F41-6C86-4CAD-9E2F-FE560D07E0ED}" destId="{8EFA28F4-696C-41F6-A5D3-651C848F11E1}" srcOrd="3" destOrd="0" parTransId="{A354BFFF-A228-4C68-BA7D-C4CF7ED99DDF}" sibTransId="{17523989-450D-4A52-885E-4A6DF336B928}"/>
    <dgm:cxn modelId="{D01BE89C-C9BE-44F3-AAE2-33822DBB16FA}" srcId="{64D31F41-6C86-4CAD-9E2F-FE560D07E0ED}" destId="{9F6C4BA4-0910-45B6-9E25-67DA5DD9CF08}" srcOrd="1" destOrd="0" parTransId="{A5A5D5C0-3838-4D9C-9FBE-B78B3C43C612}" sibTransId="{A33F243A-1112-4E2D-92AE-AA35636E2400}"/>
    <dgm:cxn modelId="{AC86C76F-93D9-43C8-94DF-9FA1CF9E172E}" type="presOf" srcId="{8EFA28F4-696C-41F6-A5D3-651C848F11E1}" destId="{DA7ABD0D-3E54-4704-AB74-19AE1F11C3AE}" srcOrd="0" destOrd="0" presId="urn:microsoft.com/office/officeart/2005/8/layout/hProcess9"/>
    <dgm:cxn modelId="{49D115AC-45A6-489C-AFE5-875777D1B9D1}" type="presOf" srcId="{64D31F41-6C86-4CAD-9E2F-FE560D07E0ED}" destId="{7B2A716A-C01E-4C78-9AA3-23811463177B}" srcOrd="0" destOrd="0" presId="urn:microsoft.com/office/officeart/2005/8/layout/hProcess9"/>
    <dgm:cxn modelId="{9BBDA1B8-EC55-4C77-94B2-4D5EB6C49940}" type="presParOf" srcId="{7B2A716A-C01E-4C78-9AA3-23811463177B}" destId="{D6414A21-EFFC-4202-9BD0-25EE78A2EA44}" srcOrd="0" destOrd="0" presId="urn:microsoft.com/office/officeart/2005/8/layout/hProcess9"/>
    <dgm:cxn modelId="{C7CC8D8D-55E2-4D4F-921F-1F37F4EF298C}" type="presParOf" srcId="{7B2A716A-C01E-4C78-9AA3-23811463177B}" destId="{F0BB34C5-5645-459B-9EED-2055064FCDCB}" srcOrd="1" destOrd="0" presId="urn:microsoft.com/office/officeart/2005/8/layout/hProcess9"/>
    <dgm:cxn modelId="{B5658E79-3DC3-4475-BF60-BB4CC9A8646A}" type="presParOf" srcId="{F0BB34C5-5645-459B-9EED-2055064FCDCB}" destId="{C2C490F7-393D-4F25-9F85-9403CBEA45D8}" srcOrd="0" destOrd="0" presId="urn:microsoft.com/office/officeart/2005/8/layout/hProcess9"/>
    <dgm:cxn modelId="{4B3D8595-A267-422F-ABC1-828DD46C0DE1}" type="presParOf" srcId="{F0BB34C5-5645-459B-9EED-2055064FCDCB}" destId="{52108AB2-F254-4390-8C99-A12200AC8673}" srcOrd="1" destOrd="0" presId="urn:microsoft.com/office/officeart/2005/8/layout/hProcess9"/>
    <dgm:cxn modelId="{84C5B020-E775-4CBF-A3BE-977B84EC9BCE}" type="presParOf" srcId="{F0BB34C5-5645-459B-9EED-2055064FCDCB}" destId="{B8CBE49D-9DF7-4099-B7C4-29A5BA00910C}" srcOrd="2" destOrd="0" presId="urn:microsoft.com/office/officeart/2005/8/layout/hProcess9"/>
    <dgm:cxn modelId="{AB18B20C-0DC5-4DDC-BD3C-953BAD7C4CE0}" type="presParOf" srcId="{F0BB34C5-5645-459B-9EED-2055064FCDCB}" destId="{7F31CD09-04DA-4B1F-99D0-97CB153D6D4E}" srcOrd="3" destOrd="0" presId="urn:microsoft.com/office/officeart/2005/8/layout/hProcess9"/>
    <dgm:cxn modelId="{C8B40BD1-0761-419C-82D5-668DDD7C8F42}" type="presParOf" srcId="{F0BB34C5-5645-459B-9EED-2055064FCDCB}" destId="{CE5C7229-D2CB-42C9-A38F-11BD0F51DE2D}" srcOrd="4" destOrd="0" presId="urn:microsoft.com/office/officeart/2005/8/layout/hProcess9"/>
    <dgm:cxn modelId="{E6E63CED-7CAF-409B-9A28-1182522ADD5F}" type="presParOf" srcId="{F0BB34C5-5645-459B-9EED-2055064FCDCB}" destId="{A78C1C7C-3FF4-49C1-884A-0479C1759926}" srcOrd="5" destOrd="0" presId="urn:microsoft.com/office/officeart/2005/8/layout/hProcess9"/>
    <dgm:cxn modelId="{9DBA1D15-FFAB-40CC-A5AA-869531B7CA14}" type="presParOf" srcId="{F0BB34C5-5645-459B-9EED-2055064FCDCB}" destId="{DA7ABD0D-3E54-4704-AB74-19AE1F11C3A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664935-9BF9-42C1-8C34-EE409CDD5C83}" type="doc">
      <dgm:prSet loTypeId="urn:microsoft.com/office/officeart/2009/3/layout/StepUpProcess" loCatId="process" qsTypeId="urn:microsoft.com/office/officeart/2005/8/quickstyle/simple5" qsCatId="simple" csTypeId="urn:microsoft.com/office/officeart/2005/8/colors/colorful3" csCatId="colorful" phldr="1"/>
      <dgm:spPr/>
      <dgm:t>
        <a:bodyPr/>
        <a:lstStyle/>
        <a:p>
          <a:endParaRPr lang="en-US"/>
        </a:p>
      </dgm:t>
    </dgm:pt>
    <dgm:pt modelId="{D2E495BF-3F8A-494E-BBB4-92881E4930E2}">
      <dgm:prSet phldrT="[Text]"/>
      <dgm:spPr/>
      <dgm:t>
        <a:bodyPr/>
        <a:lstStyle/>
        <a:p>
          <a:r>
            <a:rPr lang="en-US" dirty="0" smtClean="0"/>
            <a:t>Macro-level analysis</a:t>
          </a:r>
          <a:endParaRPr lang="en-US" dirty="0"/>
        </a:p>
      </dgm:t>
    </dgm:pt>
    <dgm:pt modelId="{3FB3D3F4-F024-47BB-AFAA-82FA45E42E6B}" type="parTrans" cxnId="{4D3913E7-3859-4FB9-8754-424A86E28E1F}">
      <dgm:prSet/>
      <dgm:spPr/>
      <dgm:t>
        <a:bodyPr/>
        <a:lstStyle/>
        <a:p>
          <a:endParaRPr lang="en-US"/>
        </a:p>
      </dgm:t>
    </dgm:pt>
    <dgm:pt modelId="{FE2D5F0F-D365-4292-91B4-306AFA37F838}" type="sibTrans" cxnId="{4D3913E7-3859-4FB9-8754-424A86E28E1F}">
      <dgm:prSet/>
      <dgm:spPr/>
      <dgm:t>
        <a:bodyPr/>
        <a:lstStyle/>
        <a:p>
          <a:endParaRPr lang="en-US"/>
        </a:p>
      </dgm:t>
    </dgm:pt>
    <dgm:pt modelId="{47661EED-8FC9-4856-8AA5-8A2DD278ADAF}">
      <dgm:prSet phldrT="[Text]"/>
      <dgm:spPr/>
      <dgm:t>
        <a:bodyPr/>
        <a:lstStyle/>
        <a:p>
          <a:r>
            <a:rPr lang="en-US" dirty="0" smtClean="0"/>
            <a:t>Micro-level analysis</a:t>
          </a:r>
          <a:endParaRPr lang="en-US" dirty="0"/>
        </a:p>
      </dgm:t>
    </dgm:pt>
    <dgm:pt modelId="{4B192E20-6CBE-48D8-A3F5-62CC6745A2EB}" type="parTrans" cxnId="{50E813DD-FAB1-497C-9507-4D32D7746EFB}">
      <dgm:prSet/>
      <dgm:spPr/>
      <dgm:t>
        <a:bodyPr/>
        <a:lstStyle/>
        <a:p>
          <a:endParaRPr lang="en-US"/>
        </a:p>
      </dgm:t>
    </dgm:pt>
    <dgm:pt modelId="{7CBADEBA-2977-4719-A19F-4E0039346BB4}" type="sibTrans" cxnId="{50E813DD-FAB1-497C-9507-4D32D7746EFB}">
      <dgm:prSet/>
      <dgm:spPr/>
      <dgm:t>
        <a:bodyPr/>
        <a:lstStyle/>
        <a:p>
          <a:endParaRPr lang="en-US"/>
        </a:p>
      </dgm:t>
    </dgm:pt>
    <dgm:pt modelId="{735130EE-0BFC-4745-8896-BF1C0E3D1CE1}">
      <dgm:prSet phldrT="[Text]"/>
      <dgm:spPr/>
      <dgm:t>
        <a:bodyPr/>
        <a:lstStyle/>
        <a:p>
          <a:r>
            <a:rPr lang="en-US" dirty="0" smtClean="0"/>
            <a:t>Change Process</a:t>
          </a:r>
          <a:endParaRPr lang="en-US" dirty="0"/>
        </a:p>
      </dgm:t>
    </dgm:pt>
    <dgm:pt modelId="{7FB96BE2-3BF5-4353-97FE-D9884D47AB8B}" type="parTrans" cxnId="{A0551ACE-B185-40EF-BC37-2559DEA56021}">
      <dgm:prSet/>
      <dgm:spPr/>
      <dgm:t>
        <a:bodyPr/>
        <a:lstStyle/>
        <a:p>
          <a:endParaRPr lang="en-US"/>
        </a:p>
      </dgm:t>
    </dgm:pt>
    <dgm:pt modelId="{78143068-827D-4693-9F99-877192021B1C}" type="sibTrans" cxnId="{A0551ACE-B185-40EF-BC37-2559DEA56021}">
      <dgm:prSet/>
      <dgm:spPr/>
      <dgm:t>
        <a:bodyPr/>
        <a:lstStyle/>
        <a:p>
          <a:endParaRPr lang="en-US"/>
        </a:p>
      </dgm:t>
    </dgm:pt>
    <dgm:pt modelId="{61B180B2-1299-474F-BE69-7E9F61DF7E56}">
      <dgm:prSet phldrT="[Text]"/>
      <dgm:spPr/>
      <dgm:t>
        <a:bodyPr/>
        <a:lstStyle/>
        <a:p>
          <a:r>
            <a:rPr lang="en-US" dirty="0" smtClean="0"/>
            <a:t>Needs assessment </a:t>
          </a:r>
          <a:endParaRPr lang="en-US" dirty="0"/>
        </a:p>
      </dgm:t>
    </dgm:pt>
    <dgm:pt modelId="{A5FA1F5B-F1FD-4DE2-A439-267F18900E1B}" type="parTrans" cxnId="{8E2457DE-9D21-4DCC-A179-A4FFE15B1D0B}">
      <dgm:prSet/>
      <dgm:spPr/>
      <dgm:t>
        <a:bodyPr/>
        <a:lstStyle/>
        <a:p>
          <a:endParaRPr lang="en-US"/>
        </a:p>
      </dgm:t>
    </dgm:pt>
    <dgm:pt modelId="{1714A278-A21A-4EF9-8902-AA56555A1C12}" type="sibTrans" cxnId="{8E2457DE-9D21-4DCC-A179-A4FFE15B1D0B}">
      <dgm:prSet/>
      <dgm:spPr/>
      <dgm:t>
        <a:bodyPr/>
        <a:lstStyle/>
        <a:p>
          <a:endParaRPr lang="en-US"/>
        </a:p>
      </dgm:t>
    </dgm:pt>
    <dgm:pt modelId="{CDEF9D2E-9A8B-48A6-8356-4B17EF6D0CF7}">
      <dgm:prSet phldrT="[Text]"/>
      <dgm:spPr/>
      <dgm:t>
        <a:bodyPr/>
        <a:lstStyle/>
        <a:p>
          <a:r>
            <a:rPr lang="en-US" dirty="0" smtClean="0"/>
            <a:t>Goal-setting</a:t>
          </a:r>
          <a:endParaRPr lang="en-US" dirty="0"/>
        </a:p>
      </dgm:t>
    </dgm:pt>
    <dgm:pt modelId="{60475344-94C6-4BC2-8F10-74DD44CED96D}" type="parTrans" cxnId="{7B47E2CD-943B-448D-81C6-86F7D602889D}">
      <dgm:prSet/>
      <dgm:spPr/>
      <dgm:t>
        <a:bodyPr/>
        <a:lstStyle/>
        <a:p>
          <a:endParaRPr lang="en-US"/>
        </a:p>
      </dgm:t>
    </dgm:pt>
    <dgm:pt modelId="{A4A38140-2897-448F-9B37-1F83F772098B}" type="sibTrans" cxnId="{7B47E2CD-943B-448D-81C6-86F7D602889D}">
      <dgm:prSet/>
      <dgm:spPr/>
      <dgm:t>
        <a:bodyPr/>
        <a:lstStyle/>
        <a:p>
          <a:endParaRPr lang="en-US"/>
        </a:p>
      </dgm:t>
    </dgm:pt>
    <dgm:pt modelId="{26D7B01E-C32C-4037-8ECF-FA6F6AFC4B9A}">
      <dgm:prSet phldrT="[Text]"/>
      <dgm:spPr/>
      <dgm:t>
        <a:bodyPr/>
        <a:lstStyle/>
        <a:p>
          <a:r>
            <a:rPr lang="en-US" dirty="0" smtClean="0"/>
            <a:t>Planning</a:t>
          </a:r>
          <a:endParaRPr lang="en-US" dirty="0"/>
        </a:p>
      </dgm:t>
    </dgm:pt>
    <dgm:pt modelId="{BDE1DECB-868E-4234-A7C8-99D6B596AB79}" type="parTrans" cxnId="{44E02C5C-A651-4CF3-8C05-D231A1E742C7}">
      <dgm:prSet/>
      <dgm:spPr/>
      <dgm:t>
        <a:bodyPr/>
        <a:lstStyle/>
        <a:p>
          <a:endParaRPr lang="en-US"/>
        </a:p>
      </dgm:t>
    </dgm:pt>
    <dgm:pt modelId="{D1D2052D-4F3F-4089-9531-17637B78D06B}" type="sibTrans" cxnId="{44E02C5C-A651-4CF3-8C05-D231A1E742C7}">
      <dgm:prSet/>
      <dgm:spPr/>
      <dgm:t>
        <a:bodyPr/>
        <a:lstStyle/>
        <a:p>
          <a:endParaRPr lang="en-US"/>
        </a:p>
      </dgm:t>
    </dgm:pt>
    <dgm:pt modelId="{1DA2AAA4-D5BF-463A-8E71-2E9CE9B26A21}">
      <dgm:prSet phldrT="[Text]"/>
      <dgm:spPr/>
      <dgm:t>
        <a:bodyPr/>
        <a:lstStyle/>
        <a:p>
          <a:r>
            <a:rPr lang="en-US" dirty="0" smtClean="0"/>
            <a:t>Implement changes</a:t>
          </a:r>
          <a:endParaRPr lang="en-US" dirty="0"/>
        </a:p>
      </dgm:t>
    </dgm:pt>
    <dgm:pt modelId="{6F1F8CB6-2D46-487A-82A6-7FB2D074578F}" type="parTrans" cxnId="{2AF726A4-B668-44ED-935C-79ADA64A43E7}">
      <dgm:prSet/>
      <dgm:spPr/>
      <dgm:t>
        <a:bodyPr/>
        <a:lstStyle/>
        <a:p>
          <a:endParaRPr lang="en-US"/>
        </a:p>
      </dgm:t>
    </dgm:pt>
    <dgm:pt modelId="{53A8B4E4-C160-475A-A7FA-11B9D05A5727}" type="sibTrans" cxnId="{2AF726A4-B668-44ED-935C-79ADA64A43E7}">
      <dgm:prSet/>
      <dgm:spPr/>
      <dgm:t>
        <a:bodyPr/>
        <a:lstStyle/>
        <a:p>
          <a:endParaRPr lang="en-US"/>
        </a:p>
      </dgm:t>
    </dgm:pt>
    <dgm:pt modelId="{DE9BBD05-B6FB-4BEB-BF2F-7477A3861D92}">
      <dgm:prSet phldrT="[Text]"/>
      <dgm:spPr/>
      <dgm:t>
        <a:bodyPr/>
        <a:lstStyle/>
        <a:p>
          <a:r>
            <a:rPr lang="en-US" dirty="0" smtClean="0"/>
            <a:t>Macro-level analysis</a:t>
          </a:r>
          <a:endParaRPr lang="en-US" dirty="0"/>
        </a:p>
      </dgm:t>
    </dgm:pt>
    <dgm:pt modelId="{A25DDD22-873A-4D3E-B9E8-605CE3EC2999}" type="parTrans" cxnId="{53D8BF5C-399E-4294-BD5C-5643123725F0}">
      <dgm:prSet/>
      <dgm:spPr/>
      <dgm:t>
        <a:bodyPr/>
        <a:lstStyle/>
        <a:p>
          <a:endParaRPr lang="en-US"/>
        </a:p>
      </dgm:t>
    </dgm:pt>
    <dgm:pt modelId="{01EC0A8A-A70C-4DA8-9640-525B2C5C5A2C}" type="sibTrans" cxnId="{53D8BF5C-399E-4294-BD5C-5643123725F0}">
      <dgm:prSet/>
      <dgm:spPr/>
      <dgm:t>
        <a:bodyPr/>
        <a:lstStyle/>
        <a:p>
          <a:endParaRPr lang="en-US"/>
        </a:p>
      </dgm:t>
    </dgm:pt>
    <dgm:pt modelId="{63D77D73-BA60-4B14-B753-7D3013F477D1}">
      <dgm:prSet phldrT="[Text]"/>
      <dgm:spPr/>
      <dgm:t>
        <a:bodyPr/>
        <a:lstStyle/>
        <a:p>
          <a:r>
            <a:rPr lang="en-US" dirty="0" smtClean="0"/>
            <a:t>Evaluate changes</a:t>
          </a:r>
          <a:endParaRPr lang="en-US" dirty="0"/>
        </a:p>
      </dgm:t>
    </dgm:pt>
    <dgm:pt modelId="{AA80AAE6-9D53-4C4B-A363-FE39E01D1193}" type="parTrans" cxnId="{D036EFB0-16EE-463A-BF47-C16843F6A44D}">
      <dgm:prSet/>
      <dgm:spPr/>
      <dgm:t>
        <a:bodyPr/>
        <a:lstStyle/>
        <a:p>
          <a:endParaRPr lang="en-US"/>
        </a:p>
      </dgm:t>
    </dgm:pt>
    <dgm:pt modelId="{3005FD32-A7C6-42B7-B883-F911DE603948}" type="sibTrans" cxnId="{D036EFB0-16EE-463A-BF47-C16843F6A44D}">
      <dgm:prSet/>
      <dgm:spPr/>
      <dgm:t>
        <a:bodyPr/>
        <a:lstStyle/>
        <a:p>
          <a:endParaRPr lang="en-US"/>
        </a:p>
      </dgm:t>
    </dgm:pt>
    <dgm:pt modelId="{38C99624-1F7E-41BB-9CC3-89E257727681}">
      <dgm:prSet phldrT="[Text]"/>
      <dgm:spPr/>
      <dgm:t>
        <a:bodyPr/>
        <a:lstStyle/>
        <a:p>
          <a:r>
            <a:rPr lang="en-US" dirty="0" smtClean="0"/>
            <a:t>Adjust course</a:t>
          </a:r>
          <a:endParaRPr lang="en-US" dirty="0"/>
        </a:p>
      </dgm:t>
    </dgm:pt>
    <dgm:pt modelId="{0E260925-DF24-4886-BCB5-1B1096A377D1}" type="parTrans" cxnId="{3E6AAA67-9202-4CBB-94D3-521341731B6F}">
      <dgm:prSet/>
      <dgm:spPr/>
      <dgm:t>
        <a:bodyPr/>
        <a:lstStyle/>
        <a:p>
          <a:endParaRPr lang="en-US"/>
        </a:p>
      </dgm:t>
    </dgm:pt>
    <dgm:pt modelId="{DD4C1C7C-5F1E-40ED-890B-62A30C90F093}" type="sibTrans" cxnId="{3E6AAA67-9202-4CBB-94D3-521341731B6F}">
      <dgm:prSet/>
      <dgm:spPr/>
      <dgm:t>
        <a:bodyPr/>
        <a:lstStyle/>
        <a:p>
          <a:endParaRPr lang="en-US"/>
        </a:p>
      </dgm:t>
    </dgm:pt>
    <dgm:pt modelId="{603FE963-B98F-45C1-BB98-0C6870DE860B}" type="pres">
      <dgm:prSet presAssocID="{AB664935-9BF9-42C1-8C34-EE409CDD5C83}" presName="rootnode" presStyleCnt="0">
        <dgm:presLayoutVars>
          <dgm:chMax/>
          <dgm:chPref/>
          <dgm:dir/>
          <dgm:animLvl val="lvl"/>
        </dgm:presLayoutVars>
      </dgm:prSet>
      <dgm:spPr/>
      <dgm:t>
        <a:bodyPr/>
        <a:lstStyle/>
        <a:p>
          <a:endParaRPr lang="en-US"/>
        </a:p>
      </dgm:t>
    </dgm:pt>
    <dgm:pt modelId="{CB596266-20DE-4904-BBB3-8D756F73BF33}" type="pres">
      <dgm:prSet presAssocID="{D2E495BF-3F8A-494E-BBB4-92881E4930E2}" presName="composite" presStyleCnt="0"/>
      <dgm:spPr/>
    </dgm:pt>
    <dgm:pt modelId="{AE6AF19A-7086-495C-9C17-AB716E15A3EE}" type="pres">
      <dgm:prSet presAssocID="{D2E495BF-3F8A-494E-BBB4-92881E4930E2}" presName="LShape" presStyleLbl="alignNode1" presStyleIdx="0" presStyleCnt="7"/>
      <dgm:spPr/>
    </dgm:pt>
    <dgm:pt modelId="{C2C56401-5DA4-48F9-8AFC-634C70716502}" type="pres">
      <dgm:prSet presAssocID="{D2E495BF-3F8A-494E-BBB4-92881E4930E2}" presName="ParentText" presStyleLbl="revTx" presStyleIdx="0" presStyleCnt="4">
        <dgm:presLayoutVars>
          <dgm:chMax val="0"/>
          <dgm:chPref val="0"/>
          <dgm:bulletEnabled val="1"/>
        </dgm:presLayoutVars>
      </dgm:prSet>
      <dgm:spPr/>
      <dgm:t>
        <a:bodyPr/>
        <a:lstStyle/>
        <a:p>
          <a:endParaRPr lang="en-US"/>
        </a:p>
      </dgm:t>
    </dgm:pt>
    <dgm:pt modelId="{CE87C509-0419-4BA9-A9B6-5EEE9B9DC3B6}" type="pres">
      <dgm:prSet presAssocID="{D2E495BF-3F8A-494E-BBB4-92881E4930E2}" presName="Triangle" presStyleLbl="alignNode1" presStyleIdx="1" presStyleCnt="7"/>
      <dgm:spPr/>
    </dgm:pt>
    <dgm:pt modelId="{2A7FA85D-04CE-4AF9-81BC-05C79F8DB074}" type="pres">
      <dgm:prSet presAssocID="{FE2D5F0F-D365-4292-91B4-306AFA37F838}" presName="sibTrans" presStyleCnt="0"/>
      <dgm:spPr/>
    </dgm:pt>
    <dgm:pt modelId="{6966124A-187A-4145-AD01-C548AA20600A}" type="pres">
      <dgm:prSet presAssocID="{FE2D5F0F-D365-4292-91B4-306AFA37F838}" presName="space" presStyleCnt="0"/>
      <dgm:spPr/>
    </dgm:pt>
    <dgm:pt modelId="{379567EA-9C33-441F-B58D-58C5572CC05C}" type="pres">
      <dgm:prSet presAssocID="{47661EED-8FC9-4856-8AA5-8A2DD278ADAF}" presName="composite" presStyleCnt="0"/>
      <dgm:spPr/>
    </dgm:pt>
    <dgm:pt modelId="{F1172692-B842-4473-BFBB-DD553609A90A}" type="pres">
      <dgm:prSet presAssocID="{47661EED-8FC9-4856-8AA5-8A2DD278ADAF}" presName="LShape" presStyleLbl="alignNode1" presStyleIdx="2" presStyleCnt="7"/>
      <dgm:spPr/>
    </dgm:pt>
    <dgm:pt modelId="{54FD233E-CA21-4FD0-9C89-B0F9721F81D7}" type="pres">
      <dgm:prSet presAssocID="{47661EED-8FC9-4856-8AA5-8A2DD278ADAF}" presName="ParentText" presStyleLbl="revTx" presStyleIdx="1" presStyleCnt="4">
        <dgm:presLayoutVars>
          <dgm:chMax val="0"/>
          <dgm:chPref val="0"/>
          <dgm:bulletEnabled val="1"/>
        </dgm:presLayoutVars>
      </dgm:prSet>
      <dgm:spPr/>
      <dgm:t>
        <a:bodyPr/>
        <a:lstStyle/>
        <a:p>
          <a:endParaRPr lang="en-US"/>
        </a:p>
      </dgm:t>
    </dgm:pt>
    <dgm:pt modelId="{0A73C259-3176-4162-96C2-36558A99E735}" type="pres">
      <dgm:prSet presAssocID="{47661EED-8FC9-4856-8AA5-8A2DD278ADAF}" presName="Triangle" presStyleLbl="alignNode1" presStyleIdx="3" presStyleCnt="7"/>
      <dgm:spPr/>
    </dgm:pt>
    <dgm:pt modelId="{3E7E3D66-BCA5-40F2-BA1D-2ABE9F3EB6E4}" type="pres">
      <dgm:prSet presAssocID="{7CBADEBA-2977-4719-A19F-4E0039346BB4}" presName="sibTrans" presStyleCnt="0"/>
      <dgm:spPr/>
    </dgm:pt>
    <dgm:pt modelId="{3AED1375-161A-4EAC-8A1F-EA981BBD4BC9}" type="pres">
      <dgm:prSet presAssocID="{7CBADEBA-2977-4719-A19F-4E0039346BB4}" presName="space" presStyleCnt="0"/>
      <dgm:spPr/>
    </dgm:pt>
    <dgm:pt modelId="{B7B710B6-89AC-4710-8A63-E3C43906636A}" type="pres">
      <dgm:prSet presAssocID="{735130EE-0BFC-4745-8896-BF1C0E3D1CE1}" presName="composite" presStyleCnt="0"/>
      <dgm:spPr/>
    </dgm:pt>
    <dgm:pt modelId="{C6978399-C660-4EAB-B8DF-102A128A6D6D}" type="pres">
      <dgm:prSet presAssocID="{735130EE-0BFC-4745-8896-BF1C0E3D1CE1}" presName="LShape" presStyleLbl="alignNode1" presStyleIdx="4" presStyleCnt="7"/>
      <dgm:spPr/>
    </dgm:pt>
    <dgm:pt modelId="{5F8BC749-83DE-432B-B70C-AC17FE9EDF86}" type="pres">
      <dgm:prSet presAssocID="{735130EE-0BFC-4745-8896-BF1C0E3D1CE1}" presName="ParentText" presStyleLbl="revTx" presStyleIdx="2" presStyleCnt="4">
        <dgm:presLayoutVars>
          <dgm:chMax val="0"/>
          <dgm:chPref val="0"/>
          <dgm:bulletEnabled val="1"/>
        </dgm:presLayoutVars>
      </dgm:prSet>
      <dgm:spPr/>
      <dgm:t>
        <a:bodyPr/>
        <a:lstStyle/>
        <a:p>
          <a:endParaRPr lang="en-US"/>
        </a:p>
      </dgm:t>
    </dgm:pt>
    <dgm:pt modelId="{1398ECAD-3DB3-47FB-A7EC-9091193F9890}" type="pres">
      <dgm:prSet presAssocID="{735130EE-0BFC-4745-8896-BF1C0E3D1CE1}" presName="Triangle" presStyleLbl="alignNode1" presStyleIdx="5" presStyleCnt="7"/>
      <dgm:spPr/>
    </dgm:pt>
    <dgm:pt modelId="{142FEDF8-E21B-4EC0-84BB-34F1AA84A8D1}" type="pres">
      <dgm:prSet presAssocID="{78143068-827D-4693-9F99-877192021B1C}" presName="sibTrans" presStyleCnt="0"/>
      <dgm:spPr/>
    </dgm:pt>
    <dgm:pt modelId="{025C8670-6BBE-46EB-983D-5CE18058D038}" type="pres">
      <dgm:prSet presAssocID="{78143068-827D-4693-9F99-877192021B1C}" presName="space" presStyleCnt="0"/>
      <dgm:spPr/>
    </dgm:pt>
    <dgm:pt modelId="{7655054C-1AF2-4655-A5E4-26247FC406D1}" type="pres">
      <dgm:prSet presAssocID="{DE9BBD05-B6FB-4BEB-BF2F-7477A3861D92}" presName="composite" presStyleCnt="0"/>
      <dgm:spPr/>
    </dgm:pt>
    <dgm:pt modelId="{22758313-60AE-4F2D-A02B-986188008808}" type="pres">
      <dgm:prSet presAssocID="{DE9BBD05-B6FB-4BEB-BF2F-7477A3861D92}" presName="LShape" presStyleLbl="alignNode1" presStyleIdx="6" presStyleCnt="7"/>
      <dgm:spPr/>
    </dgm:pt>
    <dgm:pt modelId="{0C297AAB-E0CC-46DA-AF1A-8AA0F94728E9}" type="pres">
      <dgm:prSet presAssocID="{DE9BBD05-B6FB-4BEB-BF2F-7477A3861D92}" presName="ParentText" presStyleLbl="revTx" presStyleIdx="3" presStyleCnt="4">
        <dgm:presLayoutVars>
          <dgm:chMax val="0"/>
          <dgm:chPref val="0"/>
          <dgm:bulletEnabled val="1"/>
        </dgm:presLayoutVars>
      </dgm:prSet>
      <dgm:spPr/>
      <dgm:t>
        <a:bodyPr/>
        <a:lstStyle/>
        <a:p>
          <a:endParaRPr lang="en-US"/>
        </a:p>
      </dgm:t>
    </dgm:pt>
  </dgm:ptLst>
  <dgm:cxnLst>
    <dgm:cxn modelId="{8E2457DE-9D21-4DCC-A179-A4FFE15B1D0B}" srcId="{D2E495BF-3F8A-494E-BBB4-92881E4930E2}" destId="{61B180B2-1299-474F-BE69-7E9F61DF7E56}" srcOrd="0" destOrd="0" parTransId="{A5FA1F5B-F1FD-4DE2-A439-267F18900E1B}" sibTransId="{1714A278-A21A-4EF9-8902-AA56555A1C12}"/>
    <dgm:cxn modelId="{2AF726A4-B668-44ED-935C-79ADA64A43E7}" srcId="{735130EE-0BFC-4745-8896-BF1C0E3D1CE1}" destId="{1DA2AAA4-D5BF-463A-8E71-2E9CE9B26A21}" srcOrd="0" destOrd="0" parTransId="{6F1F8CB6-2D46-487A-82A6-7FB2D074578F}" sibTransId="{53A8B4E4-C160-475A-A7FA-11B9D05A5727}"/>
    <dgm:cxn modelId="{4AB5F066-6382-4722-AC64-27ECA7E9F015}" type="presOf" srcId="{26D7B01E-C32C-4037-8ECF-FA6F6AFC4B9A}" destId="{54FD233E-CA21-4FD0-9C89-B0F9721F81D7}" srcOrd="0" destOrd="2" presId="urn:microsoft.com/office/officeart/2009/3/layout/StepUpProcess"/>
    <dgm:cxn modelId="{44E02C5C-A651-4CF3-8C05-D231A1E742C7}" srcId="{47661EED-8FC9-4856-8AA5-8A2DD278ADAF}" destId="{26D7B01E-C32C-4037-8ECF-FA6F6AFC4B9A}" srcOrd="1" destOrd="0" parTransId="{BDE1DECB-868E-4234-A7C8-99D6B596AB79}" sibTransId="{D1D2052D-4F3F-4089-9531-17637B78D06B}"/>
    <dgm:cxn modelId="{D036EFB0-16EE-463A-BF47-C16843F6A44D}" srcId="{DE9BBD05-B6FB-4BEB-BF2F-7477A3861D92}" destId="{63D77D73-BA60-4B14-B753-7D3013F477D1}" srcOrd="0" destOrd="0" parTransId="{AA80AAE6-9D53-4C4B-A363-FE39E01D1193}" sibTransId="{3005FD32-A7C6-42B7-B883-F911DE603948}"/>
    <dgm:cxn modelId="{CFAC1628-4001-40D9-B67A-B58F2FD32640}" type="presOf" srcId="{1DA2AAA4-D5BF-463A-8E71-2E9CE9B26A21}" destId="{5F8BC749-83DE-432B-B70C-AC17FE9EDF86}" srcOrd="0" destOrd="1" presId="urn:microsoft.com/office/officeart/2009/3/layout/StepUpProcess"/>
    <dgm:cxn modelId="{FB6AA1A2-3E6F-4EDA-A5FD-E0ED9398C479}" type="presOf" srcId="{47661EED-8FC9-4856-8AA5-8A2DD278ADAF}" destId="{54FD233E-CA21-4FD0-9C89-B0F9721F81D7}" srcOrd="0" destOrd="0" presId="urn:microsoft.com/office/officeart/2009/3/layout/StepUpProcess"/>
    <dgm:cxn modelId="{7F8C2EB5-829F-448B-A887-CC943CEDA27D}" type="presOf" srcId="{D2E495BF-3F8A-494E-BBB4-92881E4930E2}" destId="{C2C56401-5DA4-48F9-8AFC-634C70716502}" srcOrd="0" destOrd="0" presId="urn:microsoft.com/office/officeart/2009/3/layout/StepUpProcess"/>
    <dgm:cxn modelId="{4D3913E7-3859-4FB9-8754-424A86E28E1F}" srcId="{AB664935-9BF9-42C1-8C34-EE409CDD5C83}" destId="{D2E495BF-3F8A-494E-BBB4-92881E4930E2}" srcOrd="0" destOrd="0" parTransId="{3FB3D3F4-F024-47BB-AFAA-82FA45E42E6B}" sibTransId="{FE2D5F0F-D365-4292-91B4-306AFA37F838}"/>
    <dgm:cxn modelId="{BE56E697-733E-4D50-8C28-3466229165DC}" type="presOf" srcId="{38C99624-1F7E-41BB-9CC3-89E257727681}" destId="{0C297AAB-E0CC-46DA-AF1A-8AA0F94728E9}" srcOrd="0" destOrd="2" presId="urn:microsoft.com/office/officeart/2009/3/layout/StepUpProcess"/>
    <dgm:cxn modelId="{A0551ACE-B185-40EF-BC37-2559DEA56021}" srcId="{AB664935-9BF9-42C1-8C34-EE409CDD5C83}" destId="{735130EE-0BFC-4745-8896-BF1C0E3D1CE1}" srcOrd="2" destOrd="0" parTransId="{7FB96BE2-3BF5-4353-97FE-D9884D47AB8B}" sibTransId="{78143068-827D-4693-9F99-877192021B1C}"/>
    <dgm:cxn modelId="{EC6FB49E-9515-47EC-9925-0A6A1650C6D9}" type="presOf" srcId="{DE9BBD05-B6FB-4BEB-BF2F-7477A3861D92}" destId="{0C297AAB-E0CC-46DA-AF1A-8AA0F94728E9}" srcOrd="0" destOrd="0" presId="urn:microsoft.com/office/officeart/2009/3/layout/StepUpProcess"/>
    <dgm:cxn modelId="{443D2798-54E6-4C60-BBD7-9322796D799E}" type="presOf" srcId="{63D77D73-BA60-4B14-B753-7D3013F477D1}" destId="{0C297AAB-E0CC-46DA-AF1A-8AA0F94728E9}" srcOrd="0" destOrd="1" presId="urn:microsoft.com/office/officeart/2009/3/layout/StepUpProcess"/>
    <dgm:cxn modelId="{BF0705A8-AFD9-47C1-90DE-31EB97E1DCB1}" type="presOf" srcId="{61B180B2-1299-474F-BE69-7E9F61DF7E56}" destId="{C2C56401-5DA4-48F9-8AFC-634C70716502}" srcOrd="0" destOrd="1" presId="urn:microsoft.com/office/officeart/2009/3/layout/StepUpProcess"/>
    <dgm:cxn modelId="{85DEF8BE-D167-464F-87BA-4DC38BF34566}" type="presOf" srcId="{735130EE-0BFC-4745-8896-BF1C0E3D1CE1}" destId="{5F8BC749-83DE-432B-B70C-AC17FE9EDF86}" srcOrd="0" destOrd="0" presId="urn:microsoft.com/office/officeart/2009/3/layout/StepUpProcess"/>
    <dgm:cxn modelId="{3E6AAA67-9202-4CBB-94D3-521341731B6F}" srcId="{DE9BBD05-B6FB-4BEB-BF2F-7477A3861D92}" destId="{38C99624-1F7E-41BB-9CC3-89E257727681}" srcOrd="1" destOrd="0" parTransId="{0E260925-DF24-4886-BCB5-1B1096A377D1}" sibTransId="{DD4C1C7C-5F1E-40ED-890B-62A30C90F093}"/>
    <dgm:cxn modelId="{53D8BF5C-399E-4294-BD5C-5643123725F0}" srcId="{AB664935-9BF9-42C1-8C34-EE409CDD5C83}" destId="{DE9BBD05-B6FB-4BEB-BF2F-7477A3861D92}" srcOrd="3" destOrd="0" parTransId="{A25DDD22-873A-4D3E-B9E8-605CE3EC2999}" sibTransId="{01EC0A8A-A70C-4DA8-9640-525B2C5C5A2C}"/>
    <dgm:cxn modelId="{2C700BB5-4B3A-4ECE-9D27-8EA24E4293F3}" type="presOf" srcId="{CDEF9D2E-9A8B-48A6-8356-4B17EF6D0CF7}" destId="{54FD233E-CA21-4FD0-9C89-B0F9721F81D7}" srcOrd="0" destOrd="1" presId="urn:microsoft.com/office/officeart/2009/3/layout/StepUpProcess"/>
    <dgm:cxn modelId="{50E813DD-FAB1-497C-9507-4D32D7746EFB}" srcId="{AB664935-9BF9-42C1-8C34-EE409CDD5C83}" destId="{47661EED-8FC9-4856-8AA5-8A2DD278ADAF}" srcOrd="1" destOrd="0" parTransId="{4B192E20-6CBE-48D8-A3F5-62CC6745A2EB}" sibTransId="{7CBADEBA-2977-4719-A19F-4E0039346BB4}"/>
    <dgm:cxn modelId="{EFDE2D50-DF91-4F66-88FC-02E43BB0BAB9}" type="presOf" srcId="{AB664935-9BF9-42C1-8C34-EE409CDD5C83}" destId="{603FE963-B98F-45C1-BB98-0C6870DE860B}" srcOrd="0" destOrd="0" presId="urn:microsoft.com/office/officeart/2009/3/layout/StepUpProcess"/>
    <dgm:cxn modelId="{7B47E2CD-943B-448D-81C6-86F7D602889D}" srcId="{47661EED-8FC9-4856-8AA5-8A2DD278ADAF}" destId="{CDEF9D2E-9A8B-48A6-8356-4B17EF6D0CF7}" srcOrd="0" destOrd="0" parTransId="{60475344-94C6-4BC2-8F10-74DD44CED96D}" sibTransId="{A4A38140-2897-448F-9B37-1F83F772098B}"/>
    <dgm:cxn modelId="{BC9EB7F1-754C-42FE-B45B-72926E87966A}" type="presParOf" srcId="{603FE963-B98F-45C1-BB98-0C6870DE860B}" destId="{CB596266-20DE-4904-BBB3-8D756F73BF33}" srcOrd="0" destOrd="0" presId="urn:microsoft.com/office/officeart/2009/3/layout/StepUpProcess"/>
    <dgm:cxn modelId="{4CA437FE-4522-438B-8D6C-65A0A80AB265}" type="presParOf" srcId="{CB596266-20DE-4904-BBB3-8D756F73BF33}" destId="{AE6AF19A-7086-495C-9C17-AB716E15A3EE}" srcOrd="0" destOrd="0" presId="urn:microsoft.com/office/officeart/2009/3/layout/StepUpProcess"/>
    <dgm:cxn modelId="{BD36D345-248C-4086-B76B-F6EE8048A365}" type="presParOf" srcId="{CB596266-20DE-4904-BBB3-8D756F73BF33}" destId="{C2C56401-5DA4-48F9-8AFC-634C70716502}" srcOrd="1" destOrd="0" presId="urn:microsoft.com/office/officeart/2009/3/layout/StepUpProcess"/>
    <dgm:cxn modelId="{BF4955C0-D217-4F9D-947D-267C703D8FE4}" type="presParOf" srcId="{CB596266-20DE-4904-BBB3-8D756F73BF33}" destId="{CE87C509-0419-4BA9-A9B6-5EEE9B9DC3B6}" srcOrd="2" destOrd="0" presId="urn:microsoft.com/office/officeart/2009/3/layout/StepUpProcess"/>
    <dgm:cxn modelId="{BA765256-2CC0-4D96-938A-D904365D9CFF}" type="presParOf" srcId="{603FE963-B98F-45C1-BB98-0C6870DE860B}" destId="{2A7FA85D-04CE-4AF9-81BC-05C79F8DB074}" srcOrd="1" destOrd="0" presId="urn:microsoft.com/office/officeart/2009/3/layout/StepUpProcess"/>
    <dgm:cxn modelId="{04E612C8-140E-4236-84E8-0F43A31152B5}" type="presParOf" srcId="{2A7FA85D-04CE-4AF9-81BC-05C79F8DB074}" destId="{6966124A-187A-4145-AD01-C548AA20600A}" srcOrd="0" destOrd="0" presId="urn:microsoft.com/office/officeart/2009/3/layout/StepUpProcess"/>
    <dgm:cxn modelId="{3E6C7663-2D76-4765-98CF-BCEDAD65089D}" type="presParOf" srcId="{603FE963-B98F-45C1-BB98-0C6870DE860B}" destId="{379567EA-9C33-441F-B58D-58C5572CC05C}" srcOrd="2" destOrd="0" presId="urn:microsoft.com/office/officeart/2009/3/layout/StepUpProcess"/>
    <dgm:cxn modelId="{683E7A1D-BB9C-4529-91F2-E6BBAD8A4291}" type="presParOf" srcId="{379567EA-9C33-441F-B58D-58C5572CC05C}" destId="{F1172692-B842-4473-BFBB-DD553609A90A}" srcOrd="0" destOrd="0" presId="urn:microsoft.com/office/officeart/2009/3/layout/StepUpProcess"/>
    <dgm:cxn modelId="{F7EA4369-EC6C-40CA-BF81-BAACD1E0E3CB}" type="presParOf" srcId="{379567EA-9C33-441F-B58D-58C5572CC05C}" destId="{54FD233E-CA21-4FD0-9C89-B0F9721F81D7}" srcOrd="1" destOrd="0" presId="urn:microsoft.com/office/officeart/2009/3/layout/StepUpProcess"/>
    <dgm:cxn modelId="{B39DC8D3-A973-47A8-B44F-F6136705C776}" type="presParOf" srcId="{379567EA-9C33-441F-B58D-58C5572CC05C}" destId="{0A73C259-3176-4162-96C2-36558A99E735}" srcOrd="2" destOrd="0" presId="urn:microsoft.com/office/officeart/2009/3/layout/StepUpProcess"/>
    <dgm:cxn modelId="{D25B88C6-68B8-4997-89DE-ADA649C42A4B}" type="presParOf" srcId="{603FE963-B98F-45C1-BB98-0C6870DE860B}" destId="{3E7E3D66-BCA5-40F2-BA1D-2ABE9F3EB6E4}" srcOrd="3" destOrd="0" presId="urn:microsoft.com/office/officeart/2009/3/layout/StepUpProcess"/>
    <dgm:cxn modelId="{1699DF65-DDE3-45F2-9108-513D5DE63999}" type="presParOf" srcId="{3E7E3D66-BCA5-40F2-BA1D-2ABE9F3EB6E4}" destId="{3AED1375-161A-4EAC-8A1F-EA981BBD4BC9}" srcOrd="0" destOrd="0" presId="urn:microsoft.com/office/officeart/2009/3/layout/StepUpProcess"/>
    <dgm:cxn modelId="{18AB1798-53D9-4090-8E73-AA3663DF0318}" type="presParOf" srcId="{603FE963-B98F-45C1-BB98-0C6870DE860B}" destId="{B7B710B6-89AC-4710-8A63-E3C43906636A}" srcOrd="4" destOrd="0" presId="urn:microsoft.com/office/officeart/2009/3/layout/StepUpProcess"/>
    <dgm:cxn modelId="{5A10B3F3-82B9-4EF4-980F-5B486C3EC9ED}" type="presParOf" srcId="{B7B710B6-89AC-4710-8A63-E3C43906636A}" destId="{C6978399-C660-4EAB-B8DF-102A128A6D6D}" srcOrd="0" destOrd="0" presId="urn:microsoft.com/office/officeart/2009/3/layout/StepUpProcess"/>
    <dgm:cxn modelId="{5F1F2ECC-33C0-4D11-BD6B-F19212B37D34}" type="presParOf" srcId="{B7B710B6-89AC-4710-8A63-E3C43906636A}" destId="{5F8BC749-83DE-432B-B70C-AC17FE9EDF86}" srcOrd="1" destOrd="0" presId="urn:microsoft.com/office/officeart/2009/3/layout/StepUpProcess"/>
    <dgm:cxn modelId="{F547CDD5-D9E4-4245-BE80-797540041804}" type="presParOf" srcId="{B7B710B6-89AC-4710-8A63-E3C43906636A}" destId="{1398ECAD-3DB3-47FB-A7EC-9091193F9890}" srcOrd="2" destOrd="0" presId="urn:microsoft.com/office/officeart/2009/3/layout/StepUpProcess"/>
    <dgm:cxn modelId="{4E487885-9A1B-4730-B4BF-D952387B5951}" type="presParOf" srcId="{603FE963-B98F-45C1-BB98-0C6870DE860B}" destId="{142FEDF8-E21B-4EC0-84BB-34F1AA84A8D1}" srcOrd="5" destOrd="0" presId="urn:microsoft.com/office/officeart/2009/3/layout/StepUpProcess"/>
    <dgm:cxn modelId="{6ACDAC87-E6AB-4F86-8438-906BDF23B77A}" type="presParOf" srcId="{142FEDF8-E21B-4EC0-84BB-34F1AA84A8D1}" destId="{025C8670-6BBE-46EB-983D-5CE18058D038}" srcOrd="0" destOrd="0" presId="urn:microsoft.com/office/officeart/2009/3/layout/StepUpProcess"/>
    <dgm:cxn modelId="{60A1B4B7-3551-4C42-8BE3-C0C3E73B6D2E}" type="presParOf" srcId="{603FE963-B98F-45C1-BB98-0C6870DE860B}" destId="{7655054C-1AF2-4655-A5E4-26247FC406D1}" srcOrd="6" destOrd="0" presId="urn:microsoft.com/office/officeart/2009/3/layout/StepUpProcess"/>
    <dgm:cxn modelId="{7E7287BA-0EC6-457E-A9AD-FB0789E138D8}" type="presParOf" srcId="{7655054C-1AF2-4655-A5E4-26247FC406D1}" destId="{22758313-60AE-4F2D-A02B-986188008808}" srcOrd="0" destOrd="0" presId="urn:microsoft.com/office/officeart/2009/3/layout/StepUpProcess"/>
    <dgm:cxn modelId="{FF81FD25-0E8D-4DC4-9397-E0D4CDAA6985}" type="presParOf" srcId="{7655054C-1AF2-4655-A5E4-26247FC406D1}" destId="{0C297AAB-E0CC-46DA-AF1A-8AA0F94728E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67374" cy="328913"/>
          </a:xfrm>
          <a:prstGeom prst="rect">
            <a:avLst/>
          </a:prstGeom>
          <a:noFill/>
          <a:ln w="9525">
            <a:noFill/>
            <a:miter lim="800000"/>
            <a:headEnd/>
            <a:tailEnd/>
          </a:ln>
        </p:spPr>
        <p:txBody>
          <a:bodyPr vert="horz" wrap="square" lIns="94232" tIns="47113" rIns="94232" bIns="47113"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4009703" y="1"/>
            <a:ext cx="3067374" cy="328913"/>
          </a:xfrm>
          <a:prstGeom prst="rect">
            <a:avLst/>
          </a:prstGeom>
          <a:noFill/>
          <a:ln w="9525">
            <a:noFill/>
            <a:miter lim="800000"/>
            <a:headEnd/>
            <a:tailEnd/>
          </a:ln>
        </p:spPr>
        <p:txBody>
          <a:bodyPr vert="horz" wrap="square" lIns="94232" tIns="47113" rIns="94232" bIns="47113"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9088980"/>
            <a:ext cx="3067374" cy="274096"/>
          </a:xfrm>
          <a:prstGeom prst="rect">
            <a:avLst/>
          </a:prstGeom>
          <a:noFill/>
          <a:ln w="9525">
            <a:noFill/>
            <a:miter lim="800000"/>
            <a:headEnd/>
            <a:tailEnd/>
          </a:ln>
        </p:spPr>
        <p:txBody>
          <a:bodyPr vert="horz" wrap="square" lIns="94232" tIns="47113" rIns="94232" bIns="47113"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4009703" y="9088980"/>
            <a:ext cx="3067374" cy="274096"/>
          </a:xfrm>
          <a:prstGeom prst="rect">
            <a:avLst/>
          </a:prstGeom>
          <a:noFill/>
          <a:ln w="9525">
            <a:noFill/>
            <a:miter lim="800000"/>
            <a:headEnd/>
            <a:tailEnd/>
          </a:ln>
        </p:spPr>
        <p:txBody>
          <a:bodyPr vert="horz" wrap="square" lIns="94232" tIns="47113" rIns="94232" bIns="47113"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67374" cy="468474"/>
          </a:xfrm>
          <a:prstGeom prst="rect">
            <a:avLst/>
          </a:prstGeom>
          <a:noFill/>
          <a:ln w="9525">
            <a:noFill/>
            <a:miter lim="800000"/>
            <a:headEnd/>
            <a:tailEnd/>
          </a:ln>
        </p:spPr>
        <p:txBody>
          <a:bodyPr vert="horz" wrap="square" lIns="94232" tIns="47113" rIns="94232" bIns="47113"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4009703" y="0"/>
            <a:ext cx="3067374" cy="468474"/>
          </a:xfrm>
          <a:prstGeom prst="rect">
            <a:avLst/>
          </a:prstGeom>
          <a:noFill/>
          <a:ln w="9525">
            <a:noFill/>
            <a:miter lim="800000"/>
            <a:headEnd/>
            <a:tailEnd/>
          </a:ln>
        </p:spPr>
        <p:txBody>
          <a:bodyPr vert="horz" wrap="square" lIns="94232" tIns="47113" rIns="94232" bIns="47113"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3933" y="4448103"/>
            <a:ext cx="5189214" cy="4213065"/>
          </a:xfrm>
          <a:prstGeom prst="rect">
            <a:avLst/>
          </a:prstGeom>
          <a:noFill/>
          <a:ln w="9525">
            <a:noFill/>
            <a:miter lim="800000"/>
            <a:headEnd/>
            <a:tailEnd/>
          </a:ln>
        </p:spPr>
        <p:txBody>
          <a:bodyPr vert="horz" wrap="square" lIns="94232" tIns="47113" rIns="94232" bIns="4711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894605"/>
            <a:ext cx="3067374" cy="468473"/>
          </a:xfrm>
          <a:prstGeom prst="rect">
            <a:avLst/>
          </a:prstGeom>
          <a:noFill/>
          <a:ln w="9525">
            <a:noFill/>
            <a:miter lim="800000"/>
            <a:headEnd/>
            <a:tailEnd/>
          </a:ln>
        </p:spPr>
        <p:txBody>
          <a:bodyPr vert="horz" wrap="square" lIns="94232" tIns="47113" rIns="94232" bIns="47113"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009703" y="8894605"/>
            <a:ext cx="3067374" cy="468473"/>
          </a:xfrm>
          <a:prstGeom prst="rect">
            <a:avLst/>
          </a:prstGeom>
          <a:noFill/>
          <a:ln w="9525">
            <a:noFill/>
            <a:miter lim="800000"/>
            <a:headEnd/>
            <a:tailEnd/>
          </a:ln>
        </p:spPr>
        <p:txBody>
          <a:bodyPr vert="horz" wrap="square" lIns="94232" tIns="47113" rIns="94232" bIns="47113"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ITC Franklin Gothic Std Bk Cd"/>
                <a:ea typeface="ＭＳ Ｐゴシック" pitchFamily="-48" charset="-128"/>
                <a:cs typeface="ＭＳ Ｐゴシック"/>
              </a:rPr>
              <a:t>All of these materials may be used and adapted to fit the needs of the state context. To cite the content, please use the following statement: “These materials have been adapted in whole or in part with permission from the Center on Great Teachers and Leaders in conjunction with the New Teacher Center.” </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250274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a recent research study in North Carolina, participants were asked about their teaching conditions as well as to describe their immediate professional plans. They had the option to continue teaching in their current school (called stayers); continue teaching, but in another school (called movers); leave the classroom but stay in education; or leave education entirely.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“When the researchers looked at educators indicating their intent to stay teaching in the immediate future with those indicating their intent to move, we saw dramatic differences in how each of these groups viewed its teaching conditions. Stayers are much more positive about every condition in their schools than movers.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“This slide illustrates the question from each construct with the greatest difference between the two groups.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“Percentages represent the proportion of educators who either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agree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or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strongly agree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that the condition is in place.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“We did not include discussion about leavers here for ease of delivery and because it is hard to explain why folks might be leaving (retirement, health, family, frustration, etc.). Please look at the research on NTC’s website to find more information about leavers.”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48812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another study in Kentucky, principals and teachers were asked about the various teaching conditions. This slide illustrates the differences between principals’ and teachers’ perceptions of teaching conditions. The percentages are the proportion of educators who either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agree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or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strongly agree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that the condition is present.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“This is not to say that either group is right or wrong so much as it illustrates how different the two groups view teaching conditions.” </a:t>
            </a:r>
          </a:p>
          <a:p>
            <a:r>
              <a:rPr lang="en-US" sz="1200" b="1" i="1" u="none" strike="noStrike" kern="1200" baseline="0" dirty="0" smtClean="0">
                <a:solidFill>
                  <a:schemeClr val="tx1"/>
                </a:solidFill>
                <a:latin typeface="ITC Franklin Gothic Std Bk Cd"/>
                <a:ea typeface="ＭＳ Ｐゴシック" pitchFamily="-48" charset="-128"/>
                <a:cs typeface="ＭＳ Ｐゴシック"/>
              </a:rPr>
              <a:t>Facilitation note: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This discussion may be an opportunity to reference the challenges groups had in Activity 1 when coming to consensus on ordering the pictures.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Explain: Think-Pair-Share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“Talk with an elbow partner. Why might this be important to know in terms of school improvement planning?” </a:t>
            </a:r>
          </a:p>
          <a:p>
            <a:r>
              <a:rPr lang="en-US" sz="1200" b="1" i="1" u="none" strike="noStrike" kern="1200" baseline="0" dirty="0" smtClean="0">
                <a:solidFill>
                  <a:schemeClr val="tx1"/>
                </a:solidFill>
                <a:latin typeface="ITC Franklin Gothic Std Bk Cd"/>
                <a:ea typeface="ＭＳ Ｐゴシック" pitchFamily="-48" charset="-128"/>
                <a:cs typeface="ＭＳ Ｐゴシック"/>
              </a:rPr>
              <a:t>Facilitation note: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You are looking for them to share. Write responses down on chart paper.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Decisions should include as many voices as possible. A narrow representation of school educators may not capture all the different perceptions of school conditions and could lead to decisions that do not meet the needs of some educators.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All stakeholders need to work together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to create positive teaching conditions—they cannot improve in isolation.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School leaders are the drivers of the teaching conditions in the schools. If they do not have an accurate understanding of how their teachers perceive their environment, it will be difficult to strategically improve the school culture.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People in leadership positions in the schools may not be addressing things that educators view as challenging because they do not view them as a problem.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0314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In order to determine where to place your focus on any of the identified teaching conditions we must first conduct a diagnosis to find out which conditions are a strength and or area to focus on for improvement.  Data collection is a key part of the continuous improvement process for not only diagnosing areas of focus but to inform progress as well. For the majority of today’s working session, we will be going through four different types of working conditions data. The majority of these data will focus on teacher perceptions of their teaching conditions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7847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“We can think of collecting data on teaching conditions at two levels.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“First is a macro-level approach. Though collecting macro-level data, you can capture a snapshot of multiple teaching condition constructs, which provides a holistic perspective of the quality of conditions at one or multiple schools. Macro-level analysis can be done two ways—first, through an anonymous survey and, second, through a rubric, which provides a continuum of practice.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“A second way to analyze teaching conditions data is through a micro-level approach. Through collecting micro-level data, you can dig deep and in great detail about one specific condition at an individual school level. Micro-level analysis can be done in two ways—first, through a guided discussion and, second, through individual item prompts.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“It is recommended that you begin exploring survey results, in addition to other data sources, at the macro level to get a basic and broad understanding of what is happening at your site first and then drill deeper once you have identified specific teaching conditions you want to focus 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“We will be exploring methods in both of these areas in our work today. We will begin with the two macro-level approaches and then we will review the two micro-level approaches.”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2594231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“Each type of data collection has specific purposes, which will affect the types of data you will want to collect. Let’s review how the macro and micro levels of data can be used for your state, district, or school’s specific needs.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purpose of macro-level data collection and analysis is to obtain a broad understanding of multiple teaching conditions within a school, district, or state. Macro-level data collection (1) is good for quick scans of multiple conditions for teaching; (2) can identify areas of strength and areas in need of improvement; (3) can compare results with other schools or norm the data across multiple schools; and (4) can be performed electronically. One caution against macro-level data is that they do not provide context into the data collection process.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purpose of micro-level data collection and analysis is to obtain a more nuanced understanding of one teaching condition, which is typically done at the school level. Although the macro-level analysis provides an opportunity to begin the change process, it is the micro-level data collection and analysis that facilities the change process. Micro-level data collection (1) allows for a deep investigation of one specific school condition; (2) provides context into why a condition is positive or needs improvement, unlike macro-level; and (3) provides opportunities for groups to collectively discuss and brainstorm potential improvements to teaching conditions. Micro-level data and data analysis, however, can take a lot of time and also can require sensitive information to be discussed. Thus, a level of trust among participants facilitates better conversations.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the next few learning opportunities and activities, we will explore the four different types of data collection. We will start at the macro-level and experience two different ways to capture data about multiple school teaching conditions.”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964371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“Although each type of data collection, macro versus micro, has specific processes in terms of data collection and analysis, as you will learn about in the next activities, the data collection methods are each a distinct part of the continuous improvement cycle.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“As displayed in the following graphic, the macro-level analysis is similar to a needs assessment. By assessing educators on multiple teaching conditions, you can determine which teaching condition is in most need of improvement in your state, district, or school. Or, if all are working pretty well, which one could help facilitate the school improvement process.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“After one teaching condition construct is identified, you can move on to the micro-level data analysis, where you go in depth into the identified teaching condition. The processes we discuss in this work session will help you develop goals and subsequent plans to meet those goals.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the next phase, you take what you have learned from the micro-level analysis and implement the plans you developed in the school improvement process.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“Finally, the macro-level analysis will be used once again to evaluate the global changes that have been made and to determine the next phase of the continuous improvement work.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415477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“Anonymous surveys of educators are one macro-level approach in which educators complete either a paper-and-pencil or online survey. Surveys provide a level of anonymity in which educators could be more open and honest about their perceptions of the teaching conditions. Furthermore, surveys can provide multiple levels of analysis and results, which can be used for school improvement planning. For example, because multiple teaching conditions are assessed through surveys, the teaching conditions that are in the most need of improvement could be identified.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“There are a number of valid and reliable surveys that are available, or a survey could be developed to fit the local context. Example surveys include NTC’s Teaching, Empowering, Leading, and Learning Survey; Johnson’s School Working Conditions; Cleveland Municipal School District and AIR’s Conditions for Teaching Survey; and University of Chicago’s 5Essentials, to name a few. To find more surveys, visit the GTL Center’s Guide to Evaluation Products at http://resource.tqsource.org/gep/ or visit the National Center on Safe and Supportive Learning Environments School Climate Compendium at http://safesupportivelearning.ed.gov/topic-research/school-climate-measurement/school-climate-survey-compendium.”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163754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second macro-level or holistic approach is the placement on a practice rubric. The basis of this approach comes from the teaching conditions standards work adopted by North Carolina and Kentucky. The practice rubric approach supports the interpretation and application of standards. The difference between this method and the previous one is that the rubric provides further description about what the teaching condition looks like in a school at each rubric level. There is, thus, more common understanding about what each score means when completing the rubric compared with a survey.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more people who participate in the process, the more complete your understanding of the teaching conditions will be as experienced by educators across your site. Inclusion of all educators to participate is very important in using the results to drive school improvement planning and obtaining buy-in on next steps.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“Also, in the survey method, differences are identified quantitatively. Although the rubric also provides quantitative information, differences in rubric scores are defined by the presence of specific conditions, which helps to more easily identify next steps and where challenges may lie.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239292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this activity, we will look only at the Time portion of the rubric, which is a tool that you will have access to and could use in your school or district. The process presented, however, can apply to any of the teaching conditions areas. But for the sake of time, we are reducing this part of the work to just the area of Time.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“What we want you to do first is reflect on your school’s conditions related to the area of Time. If you are not currently in a school, choose one of schools that you last worked with. Use Handout 6a to complete this work. This handout asks you whether your school is at, above, or below a proficient level. Each row represents an element, or important aspect, of Time.”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08953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ITC Franklin Gothic Std Bk Cd"/>
                <a:ea typeface="ＭＳ Ｐゴシック" pitchFamily="-48" charset="-128"/>
                <a:cs typeface="ＭＳ Ｐゴシック"/>
              </a:rPr>
              <a:t>Purpose: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This section provides the participants with some general advice on the use of teaching conditions data.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“Now that we have finished the two macro-level types of data, we want to do a quick check in about how to use data and the role that data can play in school-level decision making.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“Specifically, there are some important things to keep in mind when using perceptual data, and these three slides are an effort to highlight them.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“Teaching conditions are not about any one individual.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In schools with challenging conditions, sometimes school leaders can mistake data as a representation of them personally. Although school leaders certainly play a unique and important role in the function of a school, they are only one of a group of educators contributing to the school’s teaching conditions.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“Perceptual data are real data.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Educator’s perceptions are their reality, but at the same time, be careful not to base high-stakes cumulative decisions about your personnel on these data alone. These data should be one of multiple measures included in formative discussion about school improvement planning.”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66575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340634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a:t>
            </a:r>
            <a:r>
              <a:rPr lang="en-US" sz="1200" b="1" i="0" u="none" strike="noStrike" kern="1200" baseline="0" dirty="0" smtClean="0">
                <a:solidFill>
                  <a:schemeClr val="tx1"/>
                </a:solidFill>
                <a:latin typeface="ITC Franklin Gothic Std Bk Cd"/>
                <a:ea typeface="ＭＳ Ｐゴシック" pitchFamily="-48" charset="-128"/>
                <a:cs typeface="ＭＳ Ｐゴシック"/>
              </a:rPr>
              <a:t>Conversations need to be structured and safe.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The topic of teaching conditions can be difficult if the conditions are not addressed systematically and collaboratively, where all faculty members can participate in a meaningful and safe way. Using data can help to frame the conversation without pointing fingers or assigning blame.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“Create a common understanding of your school’s conditions.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Any data collected about teaching conditions should be considered a starting point and not an ending point for understanding what is important to teachers for them to do their best work.”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296917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ITC Franklin Gothic Std Bk Cd"/>
                <a:ea typeface="ＭＳ Ｐゴシック" pitchFamily="-48" charset="-128"/>
                <a:cs typeface="ＭＳ Ｐゴシック"/>
              </a:rPr>
              <a:t>“Focus on what you can solve.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Particularly in the beginning of new strategies and processes, it is better to address low-hanging fruit than the most difficult and complex of challenges. This approach helps to achieve necessary short-term wins to gain momentum and support of the work for more challenging actions later on.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“Solutions can be complex and long-term</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 Avoid marathon or one-time extensive trainings if they are the only thing you have time to do. It would be better to sprinkle five to 10 minutes into other activities already in place pervasively throughout the school year than a ‘one and done.’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18177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“We can think of collecting data on teaching conditions at two levels.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“First is a macro-level approach. Though collecting macro-level data, you can capture a snapshot of multiple teaching condition constructs, which provides a holistic perspective of the quality of conditions at one or multiple schools. Macro-level analysis can be done two ways—first, through an anonymous survey and, second, through a rubric, which provides a continuum of practice.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“A second way to analyze teaching conditions data is through a micro-level approach. Through collecting micro-level data, you can dig deep and in great detail about one specific condition at an individual school level. Micro-level analysis can be done in two ways—first, through a guided discussion and, second, through individual item prompts.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“It is recommended that you begin exploring survey results, in addition to other data sources, at the macro level to get a basic and broad understanding of what is happening at your site first and then drill deeper once you have identified specific teaching conditions you want to focus 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“We will be exploring methods in both of these areas in our work today. We will begin with the two macro-level approaches and then we will review the two micro-level approaches.”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45977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“So far we have looked at two ways to gather evidence of teaching conditions on a large scale. Although these methods are valuable collection techniques, there are many instances where a specific school’s educators want to focus on a very specific teaching condition and think very deeply about what factors are contributing to its current state. In this case, two other methods may prove useful to support their needs. Remember the continuous improvement steps, wherein the micro-level analysis focuses on goal-setting and the planning process to improve the teaching conditions that we identified in the macro-level analysis.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both cases, the work centers around the expertise educators in the school have about the condition being discussed, and the tools provided serve more to effectively facilitate conversations about the state of specific conditions.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“These two processes can be used individually or together.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These methods are better to use when faculty members have already narrowed their thinking down to a specific area.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“Regardless of the condition being discussed, a basic framework demonstrated on this slide can be leveraged to bring some structure to the conversation.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“What is working: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Often, most of us tend to gravitate to identifying and discussing those things that are not working about a condition, but we feel strongly that all formative conversations should begin where things are working. Because teaching conditions are complex, interconnected, and often viewed differently across a faculty, there are usually a number of things that can be identified as effective. This can be a very important starting point in discussing difficult conditions.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“What is not working: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In this area, the focus should be on trying to identify the root cause of problems and not the symptoms. </a:t>
            </a:r>
          </a:p>
          <a:p>
            <a:r>
              <a:rPr lang="en-US" sz="1200" b="1" i="1" u="none" strike="noStrike" kern="1200" baseline="0" dirty="0" smtClean="0">
                <a:solidFill>
                  <a:schemeClr val="tx1"/>
                </a:solidFill>
                <a:latin typeface="ITC Franklin Gothic Std Bk Cd"/>
                <a:ea typeface="ＭＳ Ｐゴシック" pitchFamily="-48" charset="-128"/>
                <a:cs typeface="ＭＳ Ｐゴシック"/>
              </a:rPr>
              <a:t>Customization point: </a:t>
            </a:r>
            <a:r>
              <a:rPr lang="en-US" sz="1200" b="0" i="1" u="none" strike="noStrike" kern="1200" baseline="0" dirty="0" smtClean="0">
                <a:solidFill>
                  <a:schemeClr val="tx1"/>
                </a:solidFill>
                <a:latin typeface="ITC Franklin Gothic Std Bk Cd"/>
                <a:ea typeface="ＭＳ Ｐゴシック" pitchFamily="-48" charset="-128"/>
                <a:cs typeface="ＭＳ Ｐゴシック"/>
              </a:rPr>
              <a:t>If participants would like additional information on root cause analysis, have them view the following webinar: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https://www.relmidatlantic.org/content/root-cause-analysis-webinar.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“What would be ideal: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For many of us, it is easier to identify a challenge than it is to consider what would be ideal. This process can be very positive and productive in developing next steps.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“What are challenges to achieving the ideal?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Although the exercise of hypothesizing the ideal may not be realistic, it does help educators consider obstacles that may be preventing the specific condition from operating effectively. This process can contribute to important next-step planning.” 	</a:t>
            </a:r>
          </a:p>
          <a:p>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4209589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“One method to navigate conversations around a specific teaching condition is to guide them with graphic organizers. Graphic organizers help systematize the thought process and facilitate connections between the various components of the process. In addition, they can be used in tandem with the other micro-level approach, item-level prompts.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our next activity, we will examine notes taken from a middle school group of teachers and administrators who engaged in a conversation around the degree to which their teachers had time available to collaborate with their colleagues and used some graphic organizers to guide their work.”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2495714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the next two slides, we will be reviewing a collaborative conversation with teachers and administrators about teachers’ time available to collaborate with their colleagues. These slides also are in your handout packet, Handouts 7a and 7b. We are going to quickly review them, as we will dig a bit deeper into these handouts in the next activity.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first column includes the topic being discussed.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first half of the page includes those factors that are positively viewed by faculty members, how those things are affecting their work, and ways they think they can expand the positive things that are going on.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second half of the page includes those things that pose a challenge to the condition, the effect it has on educator effectiveness, and some ideas faculty members thought might mitigate the challenge.”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133648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“Handout 7b contains those ideas educators thought would be ideal for their school in the first column, those things that might be preventing them from realizing their ideal in the second column, and some suggestions for overcoming those challenges in the last column.”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192919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ITC Franklin Gothic Std Bk Cd"/>
                <a:ea typeface="ＭＳ Ｐゴシック" pitchFamily="-48" charset="-128"/>
                <a:cs typeface="ＭＳ Ｐゴシック"/>
              </a:rPr>
              <a:t>Purpose: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Participants will explore a series of individual item prompts developed to guide collaborative discussions about teaching conditions.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“Finally, we will discuss the last micro-level form of data collection, Individual Item Prompts.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“Engaging in conversations about teaching conditions can be challenging. Some conditions are deeply set and have been present for long periods of time. Even when time and opportunities are provided to engage in discussions about teaching conditions, educators may find it difficult to know where to begin.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“To promote productive conversations about teaching conditions, NTC developed a series of individual item prompts for many teaching conditions. These are not the only questions to ask in a conversation about teaching conditions, but they do provide an important starting point for beginning those important conversations.”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268648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“I want to bring us back to the continuous improvement cycle, and how the different types of data are used within the continuous improvement cycle. Remember that macro-level analysis is more about the needs assessment—or, what is the teaching condition that needs to be the focus of the work? The micro-level analysis, conversely, helps with developing goals and plans to facilitate improvement in a specific teaching condition. After the change process occurs and implementation strategies are enacted, the macro-level analysis can be conducted again to assess change and impact and, as necessary, adjust course.”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1483677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ITC Franklin Gothic Std Bk Cd"/>
                <a:ea typeface="ＭＳ Ｐゴシック" pitchFamily="-48" charset="-128"/>
                <a:cs typeface="ＭＳ Ｐゴシック"/>
              </a:rPr>
              <a:t>Purpose: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This section provides participants with a better understanding of where and how educators are using teaching conditions data at different levels of the education system.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62565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515372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75662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Center on Great Teachers and Leaders</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DBA2C2E2-0E08-480B-A22D-C2F2EBF6A27D}"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256201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a:t>
            </a:r>
            <a:r>
              <a:rPr lang="en-US" b="1" baseline="0" dirty="0" smtClean="0"/>
              <a:t> NOTES:</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DDAD0267-FB0D-406F-8879-78E317B308BC}" type="slidenum">
              <a:rPr lang="en-US" smtClean="0"/>
              <a:t>4</a:t>
            </a:fld>
            <a:endParaRPr lang="en-US" dirty="0"/>
          </a:p>
        </p:txBody>
      </p:sp>
    </p:spTree>
    <p:extLst>
      <p:ext uri="{BB962C8B-B14F-4D97-AF65-F5344CB8AC3E}">
        <p14:creationId xmlns:p14="http://schemas.microsoft.com/office/powerpoint/2010/main" val="150767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As we previously mentioned, one of the focal areas for the GTL Center is on safe and supportive learning environments. This includes positive environments for teachers; if teachers are more satisfied with their environment, the more productive they will be.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“This professional learning module focuses on understanding teaching conditions and why they matter, specifically thinking about the role teaching conditions has on teacher retention and teacher effectiveness.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“Specifically, during today’s sessions, participants will be able to do the following:”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92492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In order to meet the objectives, we will go through a series of learning sessions and activities.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“First, we will explore what teaching conditions are and why they matter.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“The main crux of our work will focus on experiencing four different types of data collection methods and understanding how these data points are important for different aspects of the continuous improvement cycle. Because there are multiple types of teaching conditions, we will focus on providing processes on how to use these data and devising strategies to improve teaching conditions globally rather than focus on how to improve one specific teaching condition.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“We will then provide some strategies, including real-life state and district examples, on how to use teaching conditions data.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“Finally, we will conclude with next steps and close the session out.”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92492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“This quote demonstrates the extent to which the broader academic community is collectively embracing the importance of teaching conditions in improving schools.”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117247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63198" indent="-293538" eaLnBrk="0" hangingPunct="0">
              <a:defRPr sz="2400">
                <a:solidFill>
                  <a:schemeClr val="tx1"/>
                </a:solidFill>
                <a:latin typeface="Arial" pitchFamily="34" charset="0"/>
                <a:ea typeface="ＭＳ Ｐゴシック" pitchFamily="34" charset="-128"/>
              </a:defRPr>
            </a:lvl2pPr>
            <a:lvl3pPr marL="1174151" indent="-234830" eaLnBrk="0" hangingPunct="0">
              <a:defRPr sz="2400">
                <a:solidFill>
                  <a:schemeClr val="tx1"/>
                </a:solidFill>
                <a:latin typeface="Arial" pitchFamily="34" charset="0"/>
                <a:ea typeface="ＭＳ Ｐゴシック" pitchFamily="34" charset="-128"/>
              </a:defRPr>
            </a:lvl3pPr>
            <a:lvl4pPr marL="1643812" indent="-234830" eaLnBrk="0" hangingPunct="0">
              <a:defRPr sz="2400">
                <a:solidFill>
                  <a:schemeClr val="tx1"/>
                </a:solidFill>
                <a:latin typeface="Arial" pitchFamily="34" charset="0"/>
                <a:ea typeface="ＭＳ Ｐゴシック" pitchFamily="34" charset="-128"/>
              </a:defRPr>
            </a:lvl4pPr>
            <a:lvl5pPr marL="2113473" indent="-234830" eaLnBrk="0" hangingPunct="0">
              <a:defRPr sz="2400">
                <a:solidFill>
                  <a:schemeClr val="tx1"/>
                </a:solidFill>
                <a:latin typeface="Arial" pitchFamily="34" charset="0"/>
                <a:ea typeface="ＭＳ Ｐゴシック" pitchFamily="34" charset="-128"/>
              </a:defRPr>
            </a:lvl5pPr>
            <a:lvl6pPr marL="2583132" indent="-234830" defTabSz="46966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52793" indent="-234830" defTabSz="46966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522454" indent="-234830" defTabSz="46966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92114" indent="-234830" defTabSz="46966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6D16C06-A1EA-47BB-B578-CCD731F5DFFF}" type="slidenum">
              <a:rPr lang="en-US" sz="1200"/>
              <a:pPr/>
              <a:t>8</a:t>
            </a:fld>
            <a:endParaRPr lang="en-US" sz="1200" dirty="0"/>
          </a:p>
        </p:txBody>
      </p:sp>
      <p:sp>
        <p:nvSpPr>
          <p:cNvPr id="25603" name="Rectangle 7"/>
          <p:cNvSpPr txBox="1">
            <a:spLocks noGrp="1" noChangeArrowheads="1"/>
          </p:cNvSpPr>
          <p:nvPr/>
        </p:nvSpPr>
        <p:spPr bwMode="auto">
          <a:xfrm>
            <a:off x="4010342" y="8894921"/>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6" rIns="93932" bIns="46966"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6D216E1-7288-4A07-80EF-B19CEACD1535}" type="slidenum">
              <a:rPr lang="en-US" sz="1200"/>
              <a:pPr algn="r"/>
              <a:t>8</a:t>
            </a:fld>
            <a:endParaRPr lang="en-US" sz="1200" dirty="0"/>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ITC Franklin Gothic Std Bk Cd"/>
                <a:ea typeface="ＭＳ Ｐゴシック" pitchFamily="-48" charset="-128"/>
                <a:cs typeface="ＭＳ Ｐゴシック"/>
              </a:rPr>
              <a:t>“We’ve captured your initial thinking about what should be included in the discussion of teaching conditions. </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“Handout 3a presents the definitions of teaching conditions as defined by NTC. At your table, review those definitions, and find the connection points between what we discussed earlier and how NTC has defined it.” </a:t>
            </a:r>
          </a:p>
          <a:p>
            <a:r>
              <a:rPr lang="en-US" sz="1200" b="1" i="0" u="none" strike="noStrike" kern="1200" baseline="0" dirty="0" smtClean="0">
                <a:solidFill>
                  <a:schemeClr val="tx1"/>
                </a:solidFill>
                <a:latin typeface="ITC Franklin Gothic Std Bk Cd"/>
                <a:ea typeface="ＭＳ Ｐゴシック" pitchFamily="-48" charset="-128"/>
                <a:cs typeface="ＭＳ Ｐゴシック"/>
              </a:rPr>
              <a:t>After Participants Have Reviewed the Handout, Explain: </a:t>
            </a:r>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“Although all of these teaching conditions are important, in several research studies (e.g., Boyd et al., 2011; Ladd, 2009), three working </a:t>
            </a:r>
            <a:r>
              <a:rPr lang="en-US" dirty="0" smtClean="0">
                <a:solidFill>
                  <a:srgbClr val="FF0000"/>
                </a:solidFill>
              </a:rPr>
              <a:t>conditions—managing student behavior, school administration and leadership, and teacher influence and empowerment—consistently have strong relationships with teacher retention, teacher job satisfaction, and student achievement</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 In another study, first and second year teachers who considered leaving the profession stated that salary was the most likely reason to leave the profession (82 percent), followed by student behavior (58 percent), and administrative support (43 percent; Wynn, </a:t>
            </a:r>
            <a:r>
              <a:rPr lang="en-US" sz="1200" b="0" i="0" u="none" strike="noStrike" kern="1200" baseline="0" dirty="0" err="1" smtClean="0">
                <a:solidFill>
                  <a:schemeClr val="tx1"/>
                </a:solidFill>
                <a:latin typeface="ITC Franklin Gothic Std Bk Cd"/>
                <a:ea typeface="ＭＳ Ｐゴシック" pitchFamily="-48" charset="-128"/>
                <a:cs typeface="ＭＳ Ｐゴシック"/>
              </a:rPr>
              <a:t>Carboni</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 &amp; </a:t>
            </a:r>
            <a:r>
              <a:rPr lang="en-US" sz="1200" b="0" i="0" u="none" strike="noStrike" kern="1200" baseline="0" dirty="0" err="1" smtClean="0">
                <a:solidFill>
                  <a:schemeClr val="tx1"/>
                </a:solidFill>
                <a:latin typeface="ITC Franklin Gothic Std Bk Cd"/>
                <a:ea typeface="ＭＳ Ｐゴシック" pitchFamily="-48" charset="-128"/>
                <a:cs typeface="ＭＳ Ｐゴシック"/>
              </a:rPr>
              <a:t>Patall</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 2007).</a:t>
            </a:r>
          </a:p>
          <a:p>
            <a:endParaRPr lang="en-US" sz="1200" b="0" i="0" u="none" strike="noStrike" kern="1200" baseline="0" dirty="0" smtClean="0">
              <a:solidFill>
                <a:schemeClr val="tx1"/>
              </a:solidFill>
              <a:latin typeface="ITC Franklin Gothic Std Bk Cd"/>
              <a:ea typeface="ＭＳ Ｐゴシック" pitchFamily="-48" charset="-128"/>
              <a:cs typeface="ＭＳ Ｐゴシック"/>
            </a:endParaRP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Taken together, research demonstrates that no single condition</a:t>
            </a:r>
            <a:r>
              <a:rPr lang="en-US" sz="1200" b="1" i="0" u="none" strike="noStrike" kern="1200" baseline="0" dirty="0" smtClean="0">
                <a:solidFill>
                  <a:schemeClr val="tx1"/>
                </a:solidFill>
                <a:latin typeface="ITC Franklin Gothic Std Bk Cd"/>
                <a:ea typeface="ＭＳ Ｐゴシック" pitchFamily="-48" charset="-128"/>
                <a:cs typeface="ＭＳ Ｐゴシック"/>
              </a:rPr>
              <a:t>,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but rather a combination of teacher working conditions, influence a teacher’s decision to stay in the profession.” 	</a:t>
            </a:r>
          </a:p>
          <a:p>
            <a:endParaRPr lang="en-US" dirty="0" smtClean="0">
              <a:latin typeface="Arial" pitchFamily="34" charset="0"/>
              <a:ea typeface="ＭＳ Ｐゴシック" pitchFamily="34" charset="-128"/>
              <a:cs typeface="Geneva" charset="0"/>
            </a:endParaRPr>
          </a:p>
        </p:txBody>
      </p:sp>
    </p:spTree>
    <p:extLst>
      <p:ext uri="{BB962C8B-B14F-4D97-AF65-F5344CB8AC3E}">
        <p14:creationId xmlns:p14="http://schemas.microsoft.com/office/powerpoint/2010/main" val="176287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ITC Franklin Gothic Std Bk Cd"/>
                <a:ea typeface="ＭＳ Ｐゴシック" pitchFamily="-48" charset="-128"/>
                <a:cs typeface="ＭＳ Ｐゴシック"/>
              </a:rPr>
              <a:t>“Not everyone perceives teaching conditions the same way.”   refer to earlier activity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90839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48735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056399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06315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809522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197795" y="6242768"/>
            <a:ext cx="489005" cy="365125"/>
          </a:xfrm>
        </p:spPr>
        <p:txBody>
          <a:bodyPr/>
          <a:lstStyle/>
          <a:p>
            <a:fld id="{24F2258D-CF54-2C4E-9726-8648A0B8DDCC}" type="slidenum">
              <a:rPr lang="en-US" smtClean="0"/>
              <a:t>‹#›</a:t>
            </a:fld>
            <a:endParaRPr lang="en-US" dirty="0"/>
          </a:p>
        </p:txBody>
      </p:sp>
      <p:pic>
        <p:nvPicPr>
          <p:cNvPr id="7" name="Picture 6" descr="CSDElogo_casual_blue.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4" y="6174134"/>
            <a:ext cx="720908" cy="547343"/>
          </a:xfrm>
          <a:prstGeom prst="rect">
            <a:avLst/>
          </a:prstGeom>
        </p:spPr>
      </p:pic>
      <p:sp>
        <p:nvSpPr>
          <p:cNvPr id="8" name="Rectangle 7"/>
          <p:cNvSpPr/>
          <p:nvPr userDrawn="1"/>
        </p:nvSpPr>
        <p:spPr>
          <a:xfrm>
            <a:off x="4729041" y="6494311"/>
            <a:ext cx="3957761" cy="261610"/>
          </a:xfrm>
          <a:prstGeom prst="rect">
            <a:avLst/>
          </a:prstGeom>
        </p:spPr>
        <p:txBody>
          <a:bodyPr wrap="square">
            <a:spAutoFit/>
          </a:bodyPr>
          <a:lstStyle/>
          <a:p>
            <a:r>
              <a:rPr lang="en-US" sz="1100" b="0" cap="none" spc="0" dirty="0" smtClean="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endParaRPr lang="en-US" sz="1100" b="0" cap="none" spc="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2638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78046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grpSp>
        <p:nvGrpSpPr>
          <p:cNvPr id="11" name="Group 10"/>
          <p:cNvGrpSpPr/>
          <p:nvPr/>
        </p:nvGrpSpPr>
        <p:grpSpPr>
          <a:xfrm>
            <a:off x="6170517" y="-18045"/>
            <a:ext cx="2973483" cy="2821214"/>
            <a:chOff x="6270928" y="0"/>
            <a:chExt cx="2973483" cy="2821214"/>
          </a:xfrm>
        </p:grpSpPr>
        <p:sp>
          <p:nvSpPr>
            <p:cNvPr id="7" name="Rectangle 6"/>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pic>
        <p:nvPicPr>
          <p:cNvPr id="12" name="Picture 17" descr="NTC_logo.eps"/>
          <p:cNvPicPr>
            <a:picLocks noChangeAspect="1"/>
          </p:cNvPicPr>
          <p:nvPr/>
        </p:nvPicPr>
        <p:blipFill>
          <a:blip r:embed="rId4"/>
          <a:srcRect/>
          <a:stretch>
            <a:fillRect/>
          </a:stretch>
        </p:blipFill>
        <p:spPr bwMode="auto">
          <a:xfrm>
            <a:off x="6227761" y="5761832"/>
            <a:ext cx="1316037"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6"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70517" y="0"/>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7" descr="NTC_logo.eps"/>
          <p:cNvPicPr>
            <a:picLocks noChangeAspect="1"/>
          </p:cNvPicPr>
          <p:nvPr/>
        </p:nvPicPr>
        <p:blipFill>
          <a:blip r:embed="rId5"/>
          <a:srcRect/>
          <a:stretch>
            <a:fillRect/>
          </a:stretch>
        </p:blipFill>
        <p:spPr bwMode="auto">
          <a:xfrm>
            <a:off x="7331963" y="6197602"/>
            <a:ext cx="1316037" cy="554037"/>
          </a:xfrm>
          <a:prstGeom prst="rect">
            <a:avLst/>
          </a:prstGeom>
          <a:noFill/>
          <a:ln w="9525">
            <a:noFill/>
            <a:miter lim="800000"/>
            <a:headEnd/>
            <a:tailEnd/>
          </a:ln>
        </p:spPr>
      </p:pic>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51" r:id="rId2"/>
  </p:sldLayoutIdLst>
  <p:timing>
    <p:tnLst>
      <p:par>
        <p:cTn id="1" dur="indefinite" restart="never" nodeType="tmRoot"/>
      </p:par>
    </p:tnLst>
  </p:timing>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05746"/>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6" name="Picture 17" descr="NTC_logo.eps"/>
          <p:cNvPicPr>
            <a:picLocks noChangeAspect="1"/>
          </p:cNvPicPr>
          <p:nvPr/>
        </p:nvPicPr>
        <p:blipFill>
          <a:blip r:embed="rId8"/>
          <a:srcRect/>
          <a:stretch>
            <a:fillRect/>
          </a:stretch>
        </p:blipFill>
        <p:spPr bwMode="auto">
          <a:xfrm>
            <a:off x="7104063" y="6210302"/>
            <a:ext cx="1316037"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52"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3310 GTL PPT Template_Text_MAR2013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85577"/>
          <a:stretch/>
        </p:blipFill>
        <p:spPr>
          <a:xfrm>
            <a:off x="0" y="5868869"/>
            <a:ext cx="9144000" cy="989131"/>
          </a:xfrm>
          <a:prstGeom prst="rect">
            <a:avLst/>
          </a:prstGeom>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10" name="Picture 17" descr="NTC_logo.eps"/>
          <p:cNvPicPr>
            <a:picLocks noChangeAspect="1"/>
          </p:cNvPicPr>
          <p:nvPr userDrawn="1"/>
        </p:nvPicPr>
        <p:blipFill>
          <a:blip r:embed="rId6"/>
          <a:srcRect/>
          <a:stretch>
            <a:fillRect/>
          </a:stretch>
        </p:blipFill>
        <p:spPr bwMode="auto">
          <a:xfrm>
            <a:off x="7104063" y="6210302"/>
            <a:ext cx="1316037" cy="554037"/>
          </a:xfrm>
          <a:prstGeom prst="rect">
            <a:avLst/>
          </a:prstGeom>
          <a:noFill/>
          <a:ln w="9525">
            <a:noFill/>
            <a:miter lim="800000"/>
            <a:headEnd/>
            <a:tailEnd/>
          </a:ln>
        </p:spPr>
      </p:pic>
    </p:spTree>
    <p:extLst>
      <p:ext uri="{BB962C8B-B14F-4D97-AF65-F5344CB8AC3E}">
        <p14:creationId xmlns:p14="http://schemas.microsoft.com/office/powerpoint/2010/main" val="3093924937"/>
      </p:ext>
    </p:extLst>
  </p:cSld>
  <p:clrMap bg1="lt1" tx1="dk1" bg2="lt2" tx2="dk2" accent1="accent1" accent2="accent2" accent3="accent3" accent4="accent4" accent5="accent5" accent6="accent6" hlink="hlink" folHlink="folHlink"/>
  <p:sldLayoutIdLst>
    <p:sldLayoutId id="2147484341" r:id="rId1"/>
    <p:sldLayoutId id="2147484353" r:id="rId2"/>
    <p:sldLayoutId id="2147484354" r:id="rId3"/>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2055814"/>
            <a:ext cx="7322684"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663229" y="0"/>
            <a:ext cx="2480771" cy="5558589"/>
            <a:chOff x="6663229" y="0"/>
            <a:chExt cx="2480771" cy="5602895"/>
          </a:xfrm>
        </p:grpSpPr>
        <p:sp>
          <p:nvSpPr>
            <p:cNvPr id="10" name="Rectangle 9"/>
            <p:cNvSpPr/>
            <p:nvPr/>
          </p:nvSpPr>
          <p:spPr>
            <a:xfrm rot="16200000">
              <a:off x="5959561"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663229"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057457"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7996729"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17" descr="NTC_logo.eps"/>
          <p:cNvPicPr>
            <a:picLocks noChangeAspect="1"/>
          </p:cNvPicPr>
          <p:nvPr/>
        </p:nvPicPr>
        <p:blipFill>
          <a:blip r:embed="rId4"/>
          <a:srcRect/>
          <a:stretch>
            <a:fillRect/>
          </a:stretch>
        </p:blipFill>
        <p:spPr bwMode="auto">
          <a:xfrm>
            <a:off x="6240463" y="5839619"/>
            <a:ext cx="1316037"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smtClean="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smtClean="0">
                <a:solidFill>
                  <a:srgbClr val="FFFFFF"/>
                </a:solidFill>
              </a:rPr>
              <a:t>www.facebook.com/gtlcenter</a:t>
            </a:r>
          </a:p>
          <a:p>
            <a:pPr>
              <a:spcBef>
                <a:spcPts val="1500"/>
              </a:spcBef>
            </a:pPr>
            <a:r>
              <a:rPr lang="en-US" sz="1800" dirty="0" smtClean="0">
                <a:solidFill>
                  <a:srgbClr val="FFFFFF"/>
                </a:solidFill>
              </a:rPr>
              <a:t>www.twitter.com/gtlcenter</a:t>
            </a:r>
            <a:endParaRPr lang="en-US" sz="1800" dirty="0">
              <a:solidFill>
                <a:srgbClr val="FFFFFF"/>
              </a:solidFill>
            </a:endParaRPr>
          </a:p>
        </p:txBody>
      </p:sp>
      <p:pic>
        <p:nvPicPr>
          <p:cNvPr id="16" name="Picture 17" descr="NTC_logo.eps"/>
          <p:cNvPicPr>
            <a:picLocks noChangeAspect="1"/>
          </p:cNvPicPr>
          <p:nvPr userDrawn="1"/>
        </p:nvPicPr>
        <p:blipFill>
          <a:blip r:embed="rId6"/>
          <a:srcRect/>
          <a:stretch>
            <a:fillRect/>
          </a:stretch>
        </p:blipFill>
        <p:spPr bwMode="auto">
          <a:xfrm>
            <a:off x="6240463" y="5775451"/>
            <a:ext cx="1316037" cy="554037"/>
          </a:xfrm>
          <a:prstGeom prst="rect">
            <a:avLst/>
          </a:prstGeom>
          <a:noFill/>
          <a:ln w="9525">
            <a:noFill/>
            <a:miter lim="800000"/>
            <a:headEnd/>
            <a:tailEnd/>
          </a:ln>
        </p:spPr>
      </p:pic>
    </p:spTree>
    <p:extLst>
      <p:ext uri="{BB962C8B-B14F-4D97-AF65-F5344CB8AC3E}">
        <p14:creationId xmlns:p14="http://schemas.microsoft.com/office/powerpoint/2010/main" val="3234335579"/>
      </p:ext>
    </p:extLst>
  </p:cSld>
  <p:clrMap bg1="lt1" tx1="dk1" bg2="lt2" tx2="dk2" accent1="accent1" accent2="accent2" accent3="accent3" accent4="accent4" accent5="accent5" accent6="accent6" hlink="hlink" folHlink="folHlink"/>
  <p:sldLayoutIdLst>
    <p:sldLayoutId id="2147484350"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teachingconditions.org/individual-item-prompt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hyperlink" Target="http://www.edtrust.org/sites/edtrust.org/files/Building_and_Sustaining_Talent.pdf"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http://www.nea.org/assets/docs/HE/mf_wcreport.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6754" y="764667"/>
            <a:ext cx="8725989" cy="984885"/>
          </a:xfrm>
        </p:spPr>
        <p:txBody>
          <a:bodyPr/>
          <a:lstStyle/>
          <a:p>
            <a:pPr algn="ctr"/>
            <a:r>
              <a:rPr lang="en-US" sz="3200" dirty="0" smtClean="0">
                <a:effectLst>
                  <a:outerShdw blurRad="38100" dist="38100" dir="2700000" algn="tl">
                    <a:srgbClr val="000000">
                      <a:alpha val="43137"/>
                    </a:srgbClr>
                  </a:outerShdw>
                </a:effectLst>
              </a:rPr>
              <a:t>Review</a:t>
            </a:r>
            <a:r>
              <a:rPr lang="en-US" sz="3200" dirty="0" smtClean="0"/>
              <a:t>: Understanding Teaching Conditions March 22 Session</a:t>
            </a:r>
          </a:p>
        </p:txBody>
      </p:sp>
      <p:sp>
        <p:nvSpPr>
          <p:cNvPr id="7171" name="Subtitle 2"/>
          <p:cNvSpPr>
            <a:spLocks noGrp="1"/>
          </p:cNvSpPr>
          <p:nvPr>
            <p:ph type="body" sz="quarter" idx="12"/>
          </p:nvPr>
        </p:nvSpPr>
        <p:spPr>
          <a:xfrm>
            <a:off x="156754" y="1348958"/>
            <a:ext cx="8665029" cy="4136517"/>
          </a:xfrm>
        </p:spPr>
        <p:txBody>
          <a:bodyPr/>
          <a:lstStyle/>
          <a:p>
            <a:pPr lvl="1"/>
            <a:endParaRPr lang="en-US" dirty="0" smtClean="0"/>
          </a:p>
          <a:p>
            <a:pPr lvl="1"/>
            <a:endParaRPr lang="en-US" dirty="0" smtClean="0"/>
          </a:p>
          <a:p>
            <a:pPr lvl="1"/>
            <a:endParaRPr lang="en-US" dirty="0" smtClean="0"/>
          </a:p>
          <a:p>
            <a:pPr lvl="1"/>
            <a:r>
              <a:rPr lang="en-US" sz="2200" dirty="0" smtClean="0"/>
              <a:t>Nick Yoder</a:t>
            </a:r>
            <a:r>
              <a:rPr lang="en-US" sz="2200" dirty="0"/>
              <a:t>, Center on Great Teachers &amp; </a:t>
            </a:r>
            <a:r>
              <a:rPr lang="en-US" sz="2200" dirty="0" smtClean="0"/>
              <a:t>Leaders</a:t>
            </a:r>
          </a:p>
          <a:p>
            <a:r>
              <a:rPr lang="en-US" sz="2200" dirty="0" smtClean="0">
                <a:solidFill>
                  <a:schemeClr val="bg1"/>
                </a:solidFill>
              </a:rPr>
              <a:t>Anne McKernan, </a:t>
            </a:r>
            <a:r>
              <a:rPr lang="en-US" sz="2200" dirty="0">
                <a:solidFill>
                  <a:schemeClr val="bg1"/>
                </a:solidFill>
                <a:latin typeface="Arial" panose="020B0604020202020204" pitchFamily="34" charset="0"/>
              </a:rPr>
              <a:t>Talent </a:t>
            </a:r>
            <a:r>
              <a:rPr lang="en-US" sz="2200" dirty="0" smtClean="0">
                <a:solidFill>
                  <a:schemeClr val="bg1"/>
                </a:solidFill>
                <a:latin typeface="Arial" panose="020B0604020202020204" pitchFamily="34" charset="0"/>
              </a:rPr>
              <a:t>Office, Bureau </a:t>
            </a:r>
            <a:r>
              <a:rPr lang="en-US" sz="2200" dirty="0">
                <a:solidFill>
                  <a:schemeClr val="bg1"/>
                </a:solidFill>
                <a:latin typeface="Arial" panose="020B0604020202020204" pitchFamily="34" charset="0"/>
              </a:rPr>
              <a:t>of Leadership Development</a:t>
            </a:r>
          </a:p>
          <a:p>
            <a:pPr lvl="1"/>
            <a:endParaRPr lang="en-US" dirty="0" smtClean="0"/>
          </a:p>
          <a:p>
            <a:pPr lvl="1"/>
            <a:endParaRPr lang="en-US" dirty="0" smtClean="0"/>
          </a:p>
          <a:p>
            <a:pPr lvl="1"/>
            <a:endParaRPr lang="en-US" dirty="0"/>
          </a:p>
          <a:p>
            <a:pPr lvl="1"/>
            <a:endParaRPr lang="en-US" dirty="0" smtClean="0"/>
          </a:p>
          <a:p>
            <a:pPr lvl="3"/>
            <a:endParaRPr lang="en-US" dirty="0" smtClean="0"/>
          </a:p>
        </p:txBody>
      </p:sp>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marL="514350" indent="-514350">
              <a:buFont typeface="Arial" pitchFamily="34" charset="0"/>
              <a:buAutoNum type="arabicPeriod"/>
            </a:pPr>
            <a:r>
              <a:rPr lang="en-US" sz="2800" b="1" dirty="0" smtClean="0">
                <a:latin typeface="Arial" pitchFamily="34" charset="0"/>
                <a:ea typeface="Geneva" charset="0"/>
                <a:cs typeface="Arial" pitchFamily="34" charset="0"/>
              </a:rPr>
              <a:t>It’s About Kids</a:t>
            </a:r>
          </a:p>
          <a:p>
            <a:pPr marL="514350" indent="-514350">
              <a:buFont typeface="Arial" pitchFamily="34" charset="0"/>
              <a:buAutoNum type="arabicPeriod"/>
            </a:pPr>
            <a:endParaRPr lang="en-US" sz="2800" b="1" dirty="0">
              <a:latin typeface="Arial" pitchFamily="34" charset="0"/>
              <a:ea typeface="Geneva" charset="0"/>
            </a:endParaRPr>
          </a:p>
          <a:p>
            <a:pPr marL="514350" indent="-514350">
              <a:buFont typeface="Arial" pitchFamily="34" charset="0"/>
              <a:buAutoNum type="arabicPeriod"/>
            </a:pPr>
            <a:r>
              <a:rPr lang="en-US" sz="2800" b="1" dirty="0" smtClean="0">
                <a:latin typeface="Arial" pitchFamily="34" charset="0"/>
                <a:ea typeface="Geneva" charset="0"/>
                <a:cs typeface="Arial" pitchFamily="34" charset="0"/>
              </a:rPr>
              <a:t>It’s About Keeping Effective Teachers</a:t>
            </a:r>
          </a:p>
          <a:p>
            <a:pPr marL="514350" indent="-514350">
              <a:buFont typeface="Arial" pitchFamily="34" charset="0"/>
              <a:buAutoNum type="arabicPeriod"/>
            </a:pPr>
            <a:endParaRPr lang="en-US" sz="2800" b="1" dirty="0" smtClean="0">
              <a:latin typeface="Arial" pitchFamily="34" charset="0"/>
              <a:ea typeface="Geneva" charset="0"/>
              <a:cs typeface="Arial" pitchFamily="34" charset="0"/>
            </a:endParaRPr>
          </a:p>
          <a:p>
            <a:pPr marL="514350" indent="-514350">
              <a:buFont typeface="Arial" pitchFamily="34" charset="0"/>
              <a:buAutoNum type="arabicPeriod"/>
            </a:pPr>
            <a:r>
              <a:rPr lang="en-US" sz="2800" b="1" dirty="0" smtClean="0">
                <a:latin typeface="Arial" pitchFamily="34" charset="0"/>
                <a:ea typeface="Geneva" charset="0"/>
              </a:rPr>
              <a:t>Where You Sit Shapes How You See Things</a:t>
            </a:r>
            <a:endParaRPr lang="en-US" sz="2800" b="1" dirty="0" smtClean="0">
              <a:latin typeface="Arial" pitchFamily="34" charset="0"/>
              <a:ea typeface="Geneva" charset="0"/>
              <a:cs typeface="Arial" pitchFamily="34" charset="0"/>
            </a:endParaRPr>
          </a:p>
          <a:p>
            <a:pPr marL="514350" indent="-514350">
              <a:buFont typeface="Arial" pitchFamily="34" charset="0"/>
              <a:buAutoNum type="arabicPeriod"/>
            </a:pPr>
            <a:endParaRPr lang="en-US" sz="2800" b="1" dirty="0" smtClean="0">
              <a:latin typeface="Arial" pitchFamily="34" charset="0"/>
              <a:ea typeface="Geneva" charset="0"/>
              <a:cs typeface="Arial" pitchFamily="34" charset="0"/>
            </a:endParaRPr>
          </a:p>
        </p:txBody>
      </p:sp>
      <p:sp>
        <p:nvSpPr>
          <p:cNvPr id="14338" name="Title 1"/>
          <p:cNvSpPr>
            <a:spLocks noGrp="1"/>
          </p:cNvSpPr>
          <p:nvPr>
            <p:ph type="title"/>
          </p:nvPr>
        </p:nvSpPr>
        <p:spPr/>
        <p:txBody>
          <a:bodyPr>
            <a:normAutofit/>
          </a:bodyPr>
          <a:lstStyle/>
          <a:p>
            <a:pPr>
              <a:defRPr/>
            </a:pPr>
            <a:r>
              <a:rPr lang="en-US" sz="4400" dirty="0">
                <a:cs typeface="Arial" pitchFamily="34" charset="0"/>
              </a:rPr>
              <a:t>Why Do Teaching Conditions Matter?</a:t>
            </a:r>
            <a:endParaRPr lang="en-US" sz="4400" dirty="0" smtClean="0">
              <a:cs typeface="Arial" pitchFamily="34" charset="0"/>
            </a:endParaRP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162639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p:txBody>
          <a:bodyPr>
            <a:noAutofit/>
          </a:bodyPr>
          <a:lstStyle/>
          <a:p>
            <a:pPr eaLnBrk="1" hangingPunct="1"/>
            <a:r>
              <a:rPr lang="en-US" b="0" dirty="0" smtClean="0">
                <a:cs typeface="Arial" pitchFamily="34" charset="0"/>
              </a:rPr>
              <a:t>It’s About Keeping Effective Teachers</a:t>
            </a:r>
          </a:p>
        </p:txBody>
      </p:sp>
      <p:sp>
        <p:nvSpPr>
          <p:cNvPr id="22530" name="Slide Number Placeholder 5"/>
          <p:cNvSpPr>
            <a:spLocks noGrp="1"/>
          </p:cNvSpPr>
          <p:nvPr>
            <p:ph type="sldNum"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76C76C4-A146-4CD4-991E-1968CD089726}" type="slidenum">
              <a:rPr lang="en-US" smtClean="0">
                <a:solidFill>
                  <a:schemeClr val="bg1"/>
                </a:solidFill>
              </a:rPr>
              <a:pPr eaLnBrk="1" hangingPunct="1"/>
              <a:t>11</a:t>
            </a:fld>
            <a:endParaRPr lang="en-US" dirty="0" smtClean="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173645575"/>
              </p:ext>
            </p:extLst>
          </p:nvPr>
        </p:nvGraphicFramePr>
        <p:xfrm>
          <a:off x="1028699" y="1770519"/>
          <a:ext cx="7090833" cy="4185781"/>
        </p:xfrm>
        <a:graphic>
          <a:graphicData uri="http://schemas.openxmlformats.org/drawingml/2006/table">
            <a:tbl>
              <a:tblPr/>
              <a:tblGrid>
                <a:gridCol w="3815448"/>
                <a:gridCol w="1127293"/>
                <a:gridCol w="1040576"/>
                <a:gridCol w="1107516"/>
              </a:tblGrid>
              <a:tr h="452760">
                <a:tc rowSpan="2">
                  <a:txBody>
                    <a:bodyPr/>
                    <a:lstStyle/>
                    <a:p>
                      <a:pPr marL="228600" marR="0" indent="-228600" algn="ctr">
                        <a:spcBef>
                          <a:spcPts val="0"/>
                        </a:spcBef>
                        <a:spcAft>
                          <a:spcPts val="0"/>
                        </a:spcAft>
                      </a:pPr>
                      <a:r>
                        <a:rPr lang="en-US" sz="1800" b="0" baseline="0" dirty="0" smtClean="0">
                          <a:solidFill>
                            <a:srgbClr val="FFFFFF"/>
                          </a:solidFill>
                          <a:latin typeface="Arial" pitchFamily="34" charset="0"/>
                          <a:ea typeface="Times New Roman"/>
                          <a:cs typeface="Arial" pitchFamily="34" charset="0"/>
                        </a:rPr>
                        <a:t>North Carolina Survey </a:t>
                      </a:r>
                      <a:r>
                        <a:rPr lang="en-US" sz="1800" b="0" dirty="0" smtClean="0">
                          <a:solidFill>
                            <a:srgbClr val="FFFFFF"/>
                          </a:solidFill>
                          <a:latin typeface="Arial" pitchFamily="34" charset="0"/>
                          <a:ea typeface="Times New Roman"/>
                          <a:cs typeface="Arial" pitchFamily="34" charset="0"/>
                        </a:rPr>
                        <a:t>Item</a:t>
                      </a:r>
                      <a:endParaRPr lang="en-US" sz="1800" b="0" dirty="0">
                        <a:latin typeface="Arial" pitchFamily="34" charset="0"/>
                        <a:ea typeface="Times New Roman"/>
                        <a:cs typeface="Arial" pitchFamily="34" charset="0"/>
                      </a:endParaRPr>
                    </a:p>
                  </a:txBody>
                  <a:tcPr marL="57002" marR="57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8E9C"/>
                    </a:solidFill>
                  </a:tcPr>
                </a:tc>
                <a:tc gridSpan="2">
                  <a:txBody>
                    <a:bodyPr/>
                    <a:lstStyle/>
                    <a:p>
                      <a:pPr marL="0" marR="0" indent="0" algn="ctr">
                        <a:spcBef>
                          <a:spcPts val="0"/>
                        </a:spcBef>
                        <a:spcAft>
                          <a:spcPts val="0"/>
                        </a:spcAft>
                      </a:pPr>
                      <a:r>
                        <a:rPr lang="en-US" sz="1400" b="0" kern="1200" dirty="0" smtClean="0">
                          <a:solidFill>
                            <a:schemeClr val="bg1"/>
                          </a:solidFill>
                          <a:latin typeface="Arial" pitchFamily="34" charset="0"/>
                          <a:ea typeface="+mn-ea"/>
                          <a:cs typeface="Arial" pitchFamily="34" charset="0"/>
                        </a:rPr>
                        <a:t>Future Employment Plans of Educators</a:t>
                      </a:r>
                      <a:endParaRPr lang="en-US" sz="1400" b="0" dirty="0">
                        <a:solidFill>
                          <a:schemeClr val="bg1"/>
                        </a:solidFill>
                        <a:latin typeface="Arial" pitchFamily="34" charset="0"/>
                        <a:ea typeface="Times New Roman"/>
                        <a:cs typeface="Arial" pitchFamily="34" charset="0"/>
                      </a:endParaRPr>
                    </a:p>
                  </a:txBody>
                  <a:tcPr marL="57002" marR="57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8E9C"/>
                    </a:solidFill>
                  </a:tcPr>
                </a:tc>
                <a:tc hMerge="1">
                  <a:txBody>
                    <a:bodyPr/>
                    <a:lstStyle/>
                    <a:p>
                      <a:endParaRPr lang="en-US"/>
                    </a:p>
                  </a:txBody>
                  <a:tcPr/>
                </a:tc>
                <a:tc rowSpan="2">
                  <a:txBody>
                    <a:bodyPr/>
                    <a:lstStyle/>
                    <a:p>
                      <a:pPr algn="ctr"/>
                      <a:endParaRPr lang="en-US" sz="1400" b="0" kern="1200" dirty="0" smtClean="0">
                        <a:solidFill>
                          <a:schemeClr val="bg1"/>
                        </a:solidFill>
                        <a:latin typeface="Arial" pitchFamily="34" charset="0"/>
                        <a:ea typeface="+mn-ea"/>
                        <a:cs typeface="Arial" pitchFamily="34" charset="0"/>
                      </a:endParaRPr>
                    </a:p>
                    <a:p>
                      <a:pPr algn="ctr"/>
                      <a:r>
                        <a:rPr lang="en-US" sz="1400" b="0" kern="1200" dirty="0" smtClean="0">
                          <a:solidFill>
                            <a:schemeClr val="bg1"/>
                          </a:solidFill>
                          <a:latin typeface="Arial" pitchFamily="34" charset="0"/>
                          <a:ea typeface="+mn-ea"/>
                          <a:cs typeface="Arial" pitchFamily="34" charset="0"/>
                        </a:rPr>
                        <a:t>Stayers Minus</a:t>
                      </a:r>
                      <a:r>
                        <a:rPr lang="en-US" sz="1400" b="0" kern="1200" baseline="0" dirty="0" smtClean="0">
                          <a:solidFill>
                            <a:schemeClr val="bg1"/>
                          </a:solidFill>
                          <a:latin typeface="Arial" pitchFamily="34" charset="0"/>
                          <a:ea typeface="+mn-ea"/>
                          <a:cs typeface="Arial" pitchFamily="34" charset="0"/>
                        </a:rPr>
                        <a:t> </a:t>
                      </a:r>
                    </a:p>
                    <a:p>
                      <a:pPr algn="ctr"/>
                      <a:r>
                        <a:rPr lang="en-US" sz="1400" b="0" kern="1200" dirty="0" smtClean="0">
                          <a:solidFill>
                            <a:schemeClr val="bg1"/>
                          </a:solidFill>
                          <a:latin typeface="Arial" pitchFamily="34" charset="0"/>
                          <a:ea typeface="+mn-ea"/>
                          <a:cs typeface="Arial" pitchFamily="34" charset="0"/>
                        </a:rPr>
                        <a:t>Movers</a:t>
                      </a:r>
                      <a:endParaRPr lang="en-US" sz="1400" b="0" dirty="0">
                        <a:solidFill>
                          <a:schemeClr val="bg1"/>
                        </a:solidFill>
                        <a:latin typeface="Arial" pitchFamily="34" charset="0"/>
                        <a:ea typeface="Times New Roman"/>
                        <a:cs typeface="Arial" pitchFamily="34" charset="0"/>
                      </a:endParaRPr>
                    </a:p>
                  </a:txBody>
                  <a:tcPr marL="57002" marR="57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8E9C"/>
                    </a:solidFill>
                  </a:tcPr>
                </a:tc>
              </a:tr>
              <a:tr h="679139">
                <a:tc vMerge="1">
                  <a:txBody>
                    <a:bodyPr/>
                    <a:lstStyle/>
                    <a:p>
                      <a:endParaRPr lang="en-US"/>
                    </a:p>
                  </a:txBody>
                  <a:tcPr/>
                </a:tc>
                <a:tc>
                  <a:txBody>
                    <a:bodyPr/>
                    <a:lstStyle/>
                    <a:p>
                      <a:pPr algn="ctr"/>
                      <a:r>
                        <a:rPr lang="en-US" sz="1400" b="0" kern="1200" dirty="0" smtClean="0">
                          <a:solidFill>
                            <a:schemeClr val="bg1"/>
                          </a:solidFill>
                          <a:latin typeface="Arial" pitchFamily="34" charset="0"/>
                          <a:ea typeface="+mn-ea"/>
                          <a:cs typeface="Arial" pitchFamily="34" charset="0"/>
                        </a:rPr>
                        <a:t>Stayers</a:t>
                      </a:r>
                    </a:p>
                    <a:p>
                      <a:pPr algn="ctr"/>
                      <a:r>
                        <a:rPr lang="en-US" sz="1400" b="0" i="1" kern="1200" dirty="0" smtClean="0">
                          <a:solidFill>
                            <a:schemeClr val="bg1"/>
                          </a:solidFill>
                          <a:latin typeface="Arial" pitchFamily="34" charset="0"/>
                          <a:ea typeface="+mn-ea"/>
                          <a:cs typeface="Arial" pitchFamily="34" charset="0"/>
                        </a:rPr>
                        <a:t>n </a:t>
                      </a:r>
                      <a:r>
                        <a:rPr lang="en-US" sz="1400" b="0" kern="1200" dirty="0" smtClean="0">
                          <a:solidFill>
                            <a:schemeClr val="bg1"/>
                          </a:solidFill>
                          <a:latin typeface="Arial" pitchFamily="34" charset="0"/>
                          <a:ea typeface="+mn-ea"/>
                          <a:cs typeface="Arial" pitchFamily="34" charset="0"/>
                        </a:rPr>
                        <a:t>= 74,954</a:t>
                      </a:r>
                    </a:p>
                    <a:p>
                      <a:pPr algn="ctr"/>
                      <a:r>
                        <a:rPr lang="en-US" sz="1400" b="0" kern="1200" dirty="0" smtClean="0">
                          <a:solidFill>
                            <a:schemeClr val="bg1"/>
                          </a:solidFill>
                          <a:latin typeface="Arial" pitchFamily="34" charset="0"/>
                          <a:ea typeface="+mn-ea"/>
                          <a:cs typeface="Arial" pitchFamily="34" charset="0"/>
                        </a:rPr>
                        <a:t>82.3%</a:t>
                      </a:r>
                      <a:endParaRPr lang="en-US" sz="1400" b="0" dirty="0">
                        <a:solidFill>
                          <a:schemeClr val="bg1"/>
                        </a:solidFill>
                        <a:latin typeface="Arial" pitchFamily="34" charset="0"/>
                        <a:ea typeface="Times New Roman"/>
                        <a:cs typeface="Arial" pitchFamily="34" charset="0"/>
                      </a:endParaRPr>
                    </a:p>
                  </a:txBody>
                  <a:tcPr marL="57002" marR="57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8E9C"/>
                    </a:solidFill>
                  </a:tcPr>
                </a:tc>
                <a:tc>
                  <a:txBody>
                    <a:bodyPr/>
                    <a:lstStyle/>
                    <a:p>
                      <a:pPr algn="ctr"/>
                      <a:r>
                        <a:rPr lang="en-US" sz="1400" b="0" kern="1200" dirty="0" smtClean="0">
                          <a:solidFill>
                            <a:schemeClr val="bg1"/>
                          </a:solidFill>
                          <a:latin typeface="Arial" pitchFamily="34" charset="0"/>
                          <a:ea typeface="+mn-ea"/>
                          <a:cs typeface="Arial" pitchFamily="34" charset="0"/>
                        </a:rPr>
                        <a:t>Movers</a:t>
                      </a:r>
                    </a:p>
                    <a:p>
                      <a:pPr algn="ctr"/>
                      <a:r>
                        <a:rPr lang="en-US" sz="1400" b="0" i="1" kern="1200" dirty="0" smtClean="0">
                          <a:solidFill>
                            <a:schemeClr val="bg1"/>
                          </a:solidFill>
                          <a:latin typeface="Arial" pitchFamily="34" charset="0"/>
                          <a:ea typeface="+mn-ea"/>
                          <a:cs typeface="Arial" pitchFamily="34" charset="0"/>
                        </a:rPr>
                        <a:t>n </a:t>
                      </a:r>
                      <a:r>
                        <a:rPr lang="en-US" sz="1400" b="0" kern="1200" dirty="0" smtClean="0">
                          <a:solidFill>
                            <a:schemeClr val="bg1"/>
                          </a:solidFill>
                          <a:latin typeface="Arial" pitchFamily="34" charset="0"/>
                          <a:ea typeface="+mn-ea"/>
                          <a:cs typeface="Arial" pitchFamily="34" charset="0"/>
                        </a:rPr>
                        <a:t>= 6,906</a:t>
                      </a:r>
                    </a:p>
                    <a:p>
                      <a:pPr algn="ctr"/>
                      <a:r>
                        <a:rPr lang="en-US" sz="1400" b="0" kern="1200" dirty="0" smtClean="0">
                          <a:solidFill>
                            <a:schemeClr val="bg1"/>
                          </a:solidFill>
                          <a:latin typeface="Arial" pitchFamily="34" charset="0"/>
                          <a:ea typeface="+mn-ea"/>
                          <a:cs typeface="Arial" pitchFamily="34" charset="0"/>
                        </a:rPr>
                        <a:t> 7.6%</a:t>
                      </a:r>
                      <a:endParaRPr lang="en-US" sz="1400" b="0" dirty="0">
                        <a:latin typeface="Arial" pitchFamily="34" charset="0"/>
                        <a:ea typeface="Times New Roman"/>
                        <a:cs typeface="Arial" pitchFamily="34" charset="0"/>
                      </a:endParaRPr>
                    </a:p>
                  </a:txBody>
                  <a:tcPr marL="57002" marR="57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8E9C"/>
                    </a:solidFill>
                  </a:tcPr>
                </a:tc>
                <a:tc vMerge="1">
                  <a:txBody>
                    <a:bodyPr/>
                    <a:lstStyle/>
                    <a:p>
                      <a:endParaRPr lang="en-US"/>
                    </a:p>
                  </a:txBody>
                  <a:tcPr/>
                </a:tc>
              </a:tr>
              <a:tr h="412282">
                <a:tc>
                  <a:txBody>
                    <a:bodyPr/>
                    <a:lstStyle/>
                    <a:p>
                      <a:pPr algn="l" rtl="0" fontAlgn="ctr"/>
                      <a:r>
                        <a:rPr lang="en-US" sz="1600" b="1" i="0" u="none" strike="noStrike" dirty="0">
                          <a:solidFill>
                            <a:srgbClr val="000000"/>
                          </a:solidFill>
                          <a:latin typeface="Arial" pitchFamily="34" charset="0"/>
                          <a:cs typeface="Arial" pitchFamily="34" charset="0"/>
                        </a:rPr>
                        <a:t>School </a:t>
                      </a:r>
                      <a:r>
                        <a:rPr lang="en-US" sz="1600" b="1" i="0" u="none" strike="noStrike" dirty="0" smtClean="0">
                          <a:solidFill>
                            <a:srgbClr val="000000"/>
                          </a:solidFill>
                          <a:latin typeface="Arial" pitchFamily="34" charset="0"/>
                          <a:cs typeface="Arial" pitchFamily="34" charset="0"/>
                        </a:rPr>
                        <a:t>Leadership</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76.0%</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34.8%</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41.2%</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9100">
                <a:tc>
                  <a:txBody>
                    <a:bodyPr/>
                    <a:lstStyle/>
                    <a:p>
                      <a:pPr algn="l" rtl="0" fontAlgn="ctr"/>
                      <a:r>
                        <a:rPr lang="en-US" sz="1600" b="1" i="0" u="none" strike="noStrike" dirty="0">
                          <a:solidFill>
                            <a:srgbClr val="000000"/>
                          </a:solidFill>
                          <a:latin typeface="Arial" pitchFamily="34" charset="0"/>
                          <a:cs typeface="Arial" pitchFamily="34" charset="0"/>
                        </a:rPr>
                        <a:t>Teacher </a:t>
                      </a:r>
                      <a:r>
                        <a:rPr lang="en-US" sz="1600" b="1" i="0" u="none" strike="noStrike" dirty="0" smtClean="0">
                          <a:solidFill>
                            <a:srgbClr val="000000"/>
                          </a:solidFill>
                          <a:latin typeface="Arial" pitchFamily="34" charset="0"/>
                          <a:cs typeface="Arial" pitchFamily="34" charset="0"/>
                        </a:rPr>
                        <a:t>Leadership</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DFDF"/>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70.3%</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DFDF"/>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37.0%</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DFDF"/>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33.3%</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DFDF"/>
                    </a:solidFill>
                  </a:tcPr>
                </a:tc>
              </a:tr>
              <a:tr h="406400">
                <a:tc>
                  <a:txBody>
                    <a:bodyPr/>
                    <a:lstStyle/>
                    <a:p>
                      <a:pPr algn="l" rtl="0" fontAlgn="ctr"/>
                      <a:r>
                        <a:rPr lang="en-US" sz="1600" b="1" i="0" u="none" strike="noStrike" dirty="0">
                          <a:solidFill>
                            <a:srgbClr val="000000"/>
                          </a:solidFill>
                          <a:latin typeface="Arial" pitchFamily="34" charset="0"/>
                          <a:cs typeface="Arial" pitchFamily="34" charset="0"/>
                        </a:rPr>
                        <a:t>Managing Student </a:t>
                      </a:r>
                      <a:r>
                        <a:rPr lang="en-US" sz="1600" b="1" i="0" u="none" strike="noStrike" dirty="0" smtClean="0">
                          <a:solidFill>
                            <a:srgbClr val="000000"/>
                          </a:solidFill>
                          <a:latin typeface="Arial" pitchFamily="34" charset="0"/>
                          <a:cs typeface="Arial" pitchFamily="34" charset="0"/>
                        </a:rPr>
                        <a:t>Conduct</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82.8%</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50.4%</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32.4%</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3700">
                <a:tc>
                  <a:txBody>
                    <a:bodyPr/>
                    <a:lstStyle/>
                    <a:p>
                      <a:pPr algn="l" rtl="0" fontAlgn="ctr"/>
                      <a:r>
                        <a:rPr lang="en-US" sz="1600" b="1" i="0" u="none" strike="noStrike" dirty="0" smtClean="0">
                          <a:solidFill>
                            <a:srgbClr val="000000"/>
                          </a:solidFill>
                          <a:latin typeface="Arial" pitchFamily="34" charset="0"/>
                          <a:cs typeface="Arial" pitchFamily="34" charset="0"/>
                        </a:rPr>
                        <a:t>Instructional </a:t>
                      </a:r>
                      <a:r>
                        <a:rPr lang="en-US" sz="1600" b="1" i="0" u="none" strike="noStrike" dirty="0">
                          <a:solidFill>
                            <a:srgbClr val="000000"/>
                          </a:solidFill>
                          <a:latin typeface="Arial" pitchFamily="34" charset="0"/>
                          <a:cs typeface="Arial" pitchFamily="34" charset="0"/>
                        </a:rPr>
                        <a:t>Practices </a:t>
                      </a:r>
                      <a:r>
                        <a:rPr lang="en-US" sz="1600" b="1" i="0" u="none" strike="noStrike" dirty="0" smtClean="0">
                          <a:solidFill>
                            <a:srgbClr val="000000"/>
                          </a:solidFill>
                          <a:latin typeface="Arial" pitchFamily="34" charset="0"/>
                          <a:cs typeface="Arial" pitchFamily="34" charset="0"/>
                        </a:rPr>
                        <a:t>and Support</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69.6%</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40.7%</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29.0%</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r>
              <a:tr h="406400">
                <a:tc>
                  <a:txBody>
                    <a:bodyPr/>
                    <a:lstStyle/>
                    <a:p>
                      <a:pPr algn="l" rtl="0" fontAlgn="ctr"/>
                      <a:r>
                        <a:rPr lang="en-US" sz="1600" b="1" i="0" u="none" strike="noStrike" dirty="0" smtClean="0">
                          <a:solidFill>
                            <a:srgbClr val="000000"/>
                          </a:solidFill>
                          <a:latin typeface="Arial" pitchFamily="34" charset="0"/>
                          <a:cs typeface="Arial" pitchFamily="34" charset="0"/>
                        </a:rPr>
                        <a:t>Time</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72.0%</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47.1%</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24.9%</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8300">
                <a:tc>
                  <a:txBody>
                    <a:bodyPr/>
                    <a:lstStyle/>
                    <a:p>
                      <a:pPr algn="l" rtl="0" fontAlgn="ctr"/>
                      <a:r>
                        <a:rPr lang="en-US" sz="1600" b="1" i="0" u="none" strike="noStrike" dirty="0">
                          <a:solidFill>
                            <a:srgbClr val="000000"/>
                          </a:solidFill>
                          <a:latin typeface="Arial" pitchFamily="34" charset="0"/>
                          <a:cs typeface="Arial" pitchFamily="34" charset="0"/>
                        </a:rPr>
                        <a:t>Community </a:t>
                      </a:r>
                      <a:r>
                        <a:rPr lang="en-US" sz="1600" b="1" i="0" u="none" strike="noStrike" dirty="0" smtClean="0">
                          <a:solidFill>
                            <a:srgbClr val="000000"/>
                          </a:solidFill>
                          <a:latin typeface="Arial" pitchFamily="34" charset="0"/>
                          <a:cs typeface="Arial" pitchFamily="34" charset="0"/>
                        </a:rPr>
                        <a:t>Support</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76.3%</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51.6%</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24.7%</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r>
              <a:tr h="304800">
                <a:tc>
                  <a:txBody>
                    <a:bodyPr/>
                    <a:lstStyle/>
                    <a:p>
                      <a:pPr algn="l" rtl="0" fontAlgn="ctr"/>
                      <a:r>
                        <a:rPr lang="en-US" sz="1600" b="1" i="0" u="none" strike="noStrike" dirty="0" smtClean="0">
                          <a:solidFill>
                            <a:srgbClr val="000000"/>
                          </a:solidFill>
                          <a:latin typeface="Arial" pitchFamily="34" charset="0"/>
                          <a:cs typeface="Arial" pitchFamily="34" charset="0"/>
                        </a:rPr>
                        <a:t>Professional</a:t>
                      </a:r>
                      <a:r>
                        <a:rPr lang="en-US" sz="1600" b="1" i="0" u="none" strike="noStrike" baseline="0" dirty="0" smtClean="0">
                          <a:solidFill>
                            <a:srgbClr val="000000"/>
                          </a:solidFill>
                          <a:latin typeface="Arial" pitchFamily="34" charset="0"/>
                          <a:cs typeface="Arial" pitchFamily="34" charset="0"/>
                        </a:rPr>
                        <a:t> Development</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65.9%</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41.3%</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24.6%</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l" rtl="0" fontAlgn="ctr"/>
                      <a:r>
                        <a:rPr lang="en-US" sz="1600" b="1" i="0" u="none" strike="noStrike" dirty="0" smtClean="0">
                          <a:solidFill>
                            <a:srgbClr val="000000"/>
                          </a:solidFill>
                          <a:latin typeface="Arial" pitchFamily="34" charset="0"/>
                          <a:cs typeface="Arial" pitchFamily="34" charset="0"/>
                        </a:rPr>
                        <a:t>Resources</a:t>
                      </a:r>
                      <a:endParaRPr lang="en-US"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84.1%</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65.2%</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c>
                  <a:txBody>
                    <a:bodyPr/>
                    <a:lstStyle/>
                    <a:p>
                      <a:pPr algn="ctr" rtl="0" fontAlgn="ctr"/>
                      <a:r>
                        <a:rPr lang="en-US" sz="1800" b="0" i="0" u="none" strike="noStrike" dirty="0" smtClean="0">
                          <a:solidFill>
                            <a:srgbClr val="000000"/>
                          </a:solidFill>
                          <a:latin typeface="Arial" pitchFamily="34" charset="0"/>
                          <a:cs typeface="Arial" pitchFamily="34" charset="0"/>
                        </a:rPr>
                        <a:t>18.9%</a:t>
                      </a:r>
                      <a:endParaRPr lang="en-US" sz="18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CDD"/>
                    </a:solidFill>
                  </a:tcPr>
                </a:tc>
              </a:tr>
            </a:tbl>
          </a:graphicData>
        </a:graphic>
      </p:graphicFrame>
    </p:spTree>
    <p:extLst>
      <p:ext uri="{BB962C8B-B14F-4D97-AF65-F5344CB8AC3E}">
        <p14:creationId xmlns:p14="http://schemas.microsoft.com/office/powerpoint/2010/main" val="676749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7953053"/>
              </p:ext>
            </p:extLst>
          </p:nvPr>
        </p:nvGraphicFramePr>
        <p:xfrm>
          <a:off x="0" y="914399"/>
          <a:ext cx="9262534" cy="6087159"/>
        </p:xfrm>
        <a:graphic>
          <a:graphicData uri="http://schemas.openxmlformats.org/drawingml/2006/table">
            <a:tbl>
              <a:tblPr/>
              <a:tblGrid>
                <a:gridCol w="4888559"/>
                <a:gridCol w="1320769"/>
                <a:gridCol w="1252157"/>
                <a:gridCol w="1801049"/>
              </a:tblGrid>
              <a:tr h="346051">
                <a:tc rowSpan="2">
                  <a:txBody>
                    <a:bodyPr/>
                    <a:lstStyle/>
                    <a:p>
                      <a:pPr algn="ctr" fontAlgn="t"/>
                      <a:r>
                        <a:rPr lang="en-US" sz="1800" b="0" i="0" u="none" strike="noStrike" dirty="0" smtClean="0">
                          <a:solidFill>
                            <a:schemeClr val="bg1"/>
                          </a:solidFill>
                          <a:effectLst/>
                          <a:latin typeface="+mn-lt"/>
                        </a:rPr>
                        <a:t>2013 TELL Kentucky Questions</a:t>
                      </a:r>
                      <a:r>
                        <a:rPr lang="en-US" sz="1800" b="0" i="0" u="none" strike="noStrike" baseline="0" dirty="0" smtClean="0">
                          <a:solidFill>
                            <a:schemeClr val="bg1"/>
                          </a:solidFill>
                          <a:effectLst/>
                          <a:latin typeface="+mn-lt"/>
                        </a:rPr>
                        <a:t> With the Greatest Difference Between Principals and Teachers</a:t>
                      </a:r>
                      <a:endParaRPr lang="en-US" sz="1800" b="0" i="0" u="none" strike="noStrike" dirty="0">
                        <a:solidFill>
                          <a:schemeClr val="bg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A8E9C"/>
                    </a:solidFill>
                  </a:tcPr>
                </a:tc>
                <a:tc gridSpan="3">
                  <a:txBody>
                    <a:bodyPr/>
                    <a:lstStyle/>
                    <a:p>
                      <a:pPr algn="ctr" fontAlgn="b"/>
                      <a:r>
                        <a:rPr lang="en-US" sz="1800" b="0" i="0" u="none" strike="noStrike" dirty="0" smtClean="0">
                          <a:solidFill>
                            <a:schemeClr val="bg1"/>
                          </a:solidFill>
                          <a:effectLst/>
                          <a:latin typeface="+mn-lt"/>
                        </a:rPr>
                        <a:t>Percent Agreement</a:t>
                      </a:r>
                      <a:endParaRPr lang="en-US" sz="1800" b="0" i="0" u="none" strike="noStrike" dirty="0">
                        <a:solidFill>
                          <a:schemeClr val="bg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A8E9C"/>
                    </a:solidFill>
                  </a:tcPr>
                </a:tc>
                <a:tc hMerge="1">
                  <a:txBody>
                    <a:bodyPr/>
                    <a:lstStyle/>
                    <a:p>
                      <a:pPr algn="ctr" fontAlgn="b"/>
                      <a:endParaRPr lang="en-US" sz="900" b="0" i="0" u="none" strike="noStrike" dirty="0">
                        <a:solidFill>
                          <a:srgbClr val="000000"/>
                        </a:solidFill>
                        <a:effectLst/>
                        <a:latin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tcPr>
                </a:tc>
              </a:tr>
              <a:tr h="346051">
                <a:tc vMerge="1">
                  <a:txBody>
                    <a:bodyPr/>
                    <a:lstStyle/>
                    <a:p>
                      <a:pPr algn="ctr" fontAlgn="t"/>
                      <a:endParaRPr lang="en-US" sz="900" b="0" i="0" u="none" strike="noStrike" dirty="0">
                        <a:solidFill>
                          <a:srgbClr val="000000"/>
                        </a:solidFill>
                        <a:effectLst/>
                        <a:latin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smtClean="0">
                          <a:solidFill>
                            <a:schemeClr val="bg1"/>
                          </a:solidFill>
                          <a:effectLst/>
                          <a:latin typeface="+mn-lt"/>
                        </a:rPr>
                        <a:t>Principals</a:t>
                      </a:r>
                      <a:endParaRPr lang="en-US" sz="1800" b="0" i="0" u="none" strike="noStrike" dirty="0">
                        <a:solidFill>
                          <a:schemeClr val="bg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A8E9C"/>
                    </a:solidFill>
                  </a:tcPr>
                </a:tc>
                <a:tc>
                  <a:txBody>
                    <a:bodyPr/>
                    <a:lstStyle/>
                    <a:p>
                      <a:pPr algn="ctr" fontAlgn="b"/>
                      <a:r>
                        <a:rPr lang="en-US" sz="1800" b="0" i="0" u="none" strike="noStrike" dirty="0" smtClean="0">
                          <a:solidFill>
                            <a:schemeClr val="bg1"/>
                          </a:solidFill>
                          <a:effectLst/>
                          <a:latin typeface="+mn-lt"/>
                        </a:rPr>
                        <a:t>Teachers</a:t>
                      </a:r>
                      <a:endParaRPr lang="en-US" sz="1800" b="0" i="0" u="none" strike="noStrike" dirty="0">
                        <a:solidFill>
                          <a:schemeClr val="bg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A8E9C"/>
                    </a:solidFill>
                  </a:tcPr>
                </a:tc>
                <a:tc>
                  <a:txBody>
                    <a:bodyPr/>
                    <a:lstStyle/>
                    <a:p>
                      <a:pPr algn="ctr" fontAlgn="b"/>
                      <a:r>
                        <a:rPr lang="en-US" sz="1800" b="0" i="0" u="none" strike="noStrike" dirty="0" smtClean="0">
                          <a:solidFill>
                            <a:schemeClr val="bg1"/>
                          </a:solidFill>
                          <a:effectLst/>
                          <a:latin typeface="+mn-lt"/>
                        </a:rPr>
                        <a:t>Difference</a:t>
                      </a:r>
                      <a:endParaRPr lang="en-US" sz="1800" b="0" i="0" u="none" strike="noStrike" dirty="0">
                        <a:solidFill>
                          <a:schemeClr val="bg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A8E9C"/>
                    </a:solidFill>
                  </a:tcPr>
                </a:tc>
              </a:tr>
              <a:tr h="709167">
                <a:tc>
                  <a:txBody>
                    <a:bodyPr/>
                    <a:lstStyle/>
                    <a:p>
                      <a:pPr algn="l" fontAlgn="t"/>
                      <a:r>
                        <a:rPr lang="en-US" sz="1800" b="0" i="0" u="none" strike="noStrike" dirty="0">
                          <a:solidFill>
                            <a:srgbClr val="000000"/>
                          </a:solidFill>
                          <a:effectLst/>
                          <a:latin typeface="+mn-lt"/>
                        </a:rPr>
                        <a:t>Efforts are made to minimize the amount of routine paperwork teachers are required to do.</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93.0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54.1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38.9</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78259">
                <a:tc>
                  <a:txBody>
                    <a:bodyPr/>
                    <a:lstStyle/>
                    <a:p>
                      <a:pPr algn="l" fontAlgn="t"/>
                      <a:r>
                        <a:rPr lang="en-US" sz="1800" b="0" i="0" u="none" strike="noStrike" dirty="0">
                          <a:solidFill>
                            <a:srgbClr val="000000"/>
                          </a:solidFill>
                          <a:effectLst/>
                          <a:latin typeface="+mn-lt"/>
                        </a:rPr>
                        <a:t>Teachers feel comfortable raising issues and concerns that are important to them.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98.8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70.2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28.6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r>
              <a:tr h="678259">
                <a:tc>
                  <a:txBody>
                    <a:bodyPr/>
                    <a:lstStyle/>
                    <a:p>
                      <a:pPr algn="l" fontAlgn="t"/>
                      <a:r>
                        <a:rPr lang="en-US" sz="1800" b="0" i="0" u="none" strike="noStrike" dirty="0">
                          <a:solidFill>
                            <a:srgbClr val="000000"/>
                          </a:solidFill>
                          <a:effectLst/>
                          <a:latin typeface="+mn-lt"/>
                        </a:rPr>
                        <a:t>School administrators consistently </a:t>
                      </a:r>
                      <a:r>
                        <a:rPr lang="en-US" sz="1800" b="0" i="0" u="none" strike="noStrike" dirty="0" smtClean="0">
                          <a:solidFill>
                            <a:srgbClr val="000000"/>
                          </a:solidFill>
                          <a:effectLst/>
                          <a:latin typeface="+mn-lt"/>
                        </a:rPr>
                        <a:t>enforce </a:t>
                      </a:r>
                      <a:r>
                        <a:rPr lang="en-US" sz="1800" b="0" i="0" u="none" strike="noStrike" dirty="0">
                          <a:solidFill>
                            <a:srgbClr val="000000"/>
                          </a:solidFill>
                          <a:effectLst/>
                          <a:latin typeface="+mn-lt"/>
                        </a:rPr>
                        <a:t>rules for student conduct.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99.0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mn-lt"/>
                        </a:rPr>
                        <a:t>71.3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27.7</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78259">
                <a:tc>
                  <a:txBody>
                    <a:bodyPr/>
                    <a:lstStyle/>
                    <a:p>
                      <a:pPr algn="l" fontAlgn="t"/>
                      <a:r>
                        <a:rPr lang="en-US" sz="1800" b="0" i="0" u="none" strike="noStrike" dirty="0">
                          <a:solidFill>
                            <a:srgbClr val="000000"/>
                          </a:solidFill>
                          <a:effectLst/>
                          <a:latin typeface="+mn-lt"/>
                        </a:rPr>
                        <a:t>Teachers are allowed to focus on educating students with minimal </a:t>
                      </a:r>
                      <a:r>
                        <a:rPr lang="en-US" sz="1800" b="0" i="0" u="none" strike="noStrike" dirty="0" smtClean="0">
                          <a:solidFill>
                            <a:srgbClr val="000000"/>
                          </a:solidFill>
                          <a:effectLst/>
                          <a:latin typeface="+mn-lt"/>
                        </a:rPr>
                        <a:t>interruptions.</a:t>
                      </a:r>
                      <a:endParaRPr lang="en-US" sz="18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95.5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69.0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26.5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r>
              <a:tr h="678259">
                <a:tc>
                  <a:txBody>
                    <a:bodyPr/>
                    <a:lstStyle/>
                    <a:p>
                      <a:pPr algn="l" fontAlgn="t"/>
                      <a:r>
                        <a:rPr lang="en-US" sz="1800" b="0" i="0" u="none" strike="noStrike" dirty="0">
                          <a:solidFill>
                            <a:srgbClr val="000000"/>
                          </a:solidFill>
                          <a:effectLst/>
                          <a:latin typeface="+mn-lt"/>
                        </a:rPr>
                        <a:t>Teachers are assigned classes that maximize their likelihood of success with students.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98.1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72.1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26.0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78259">
                <a:tc>
                  <a:txBody>
                    <a:bodyPr/>
                    <a:lstStyle/>
                    <a:p>
                      <a:pPr algn="l" fontAlgn="t"/>
                      <a:r>
                        <a:rPr lang="en-US" sz="1800" b="0" i="0" u="none" strike="noStrike" dirty="0">
                          <a:solidFill>
                            <a:srgbClr val="000000"/>
                          </a:solidFill>
                          <a:effectLst/>
                          <a:latin typeface="+mn-lt"/>
                        </a:rPr>
                        <a:t>The </a:t>
                      </a:r>
                      <a:r>
                        <a:rPr lang="en-US" sz="1800" b="0" i="0" u="none" strike="noStrike" dirty="0" smtClean="0">
                          <a:solidFill>
                            <a:srgbClr val="000000"/>
                          </a:solidFill>
                          <a:effectLst/>
                          <a:latin typeface="+mn-lt"/>
                        </a:rPr>
                        <a:t>noninstructional </a:t>
                      </a:r>
                      <a:r>
                        <a:rPr lang="en-US" sz="1800" b="0" i="0" u="none" strike="noStrike" dirty="0">
                          <a:solidFill>
                            <a:srgbClr val="000000"/>
                          </a:solidFill>
                          <a:effectLst/>
                          <a:latin typeface="+mn-lt"/>
                        </a:rPr>
                        <a:t>time provided for teachers in my school is sufficient.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90.8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65.2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25.6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r>
              <a:tr h="678259">
                <a:tc>
                  <a:txBody>
                    <a:bodyPr/>
                    <a:lstStyle/>
                    <a:p>
                      <a:pPr algn="l" fontAlgn="t"/>
                      <a:r>
                        <a:rPr lang="en-US" sz="1800" b="0" i="0" u="none" strike="noStrike" dirty="0">
                          <a:solidFill>
                            <a:srgbClr val="000000"/>
                          </a:solidFill>
                          <a:effectLst/>
                          <a:latin typeface="+mn-lt"/>
                        </a:rPr>
                        <a:t>There is an atmosphere of trust and mutual respect in this school.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97.6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rPr>
                        <a:t>73.0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mn-lt"/>
                        </a:rPr>
                        <a:t>24.6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2778">
                <a:tc>
                  <a:txBody>
                    <a:bodyPr/>
                    <a:lstStyle/>
                    <a:p>
                      <a:pPr algn="l" fontAlgn="t"/>
                      <a:r>
                        <a:rPr lang="en-US" sz="1800" b="0" i="0" u="none" strike="noStrike" dirty="0">
                          <a:solidFill>
                            <a:srgbClr val="000000"/>
                          </a:solidFill>
                          <a:effectLst/>
                          <a:latin typeface="+mn-lt"/>
                        </a:rPr>
                        <a:t>Students at this school follow rules of conduct.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97.0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72.9</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c>
                  <a:txBody>
                    <a:bodyPr/>
                    <a:lstStyle/>
                    <a:p>
                      <a:pPr algn="ctr" fontAlgn="ctr"/>
                      <a:r>
                        <a:rPr lang="en-US" sz="1800" b="0" i="0" u="none" strike="noStrike" dirty="0">
                          <a:solidFill>
                            <a:srgbClr val="000000"/>
                          </a:solidFill>
                          <a:effectLst/>
                          <a:latin typeface="+mn-lt"/>
                        </a:rPr>
                        <a:t>24.1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ADFDF"/>
                    </a:solidFill>
                  </a:tcPr>
                </a:tc>
              </a:tr>
            </a:tbl>
          </a:graphicData>
        </a:graphic>
      </p:graphicFrame>
      <p:sp>
        <p:nvSpPr>
          <p:cNvPr id="3" name="Title 2"/>
          <p:cNvSpPr>
            <a:spLocks noGrp="1"/>
          </p:cNvSpPr>
          <p:nvPr>
            <p:ph type="title"/>
          </p:nvPr>
        </p:nvSpPr>
        <p:spPr>
          <a:xfrm>
            <a:off x="687388" y="121788"/>
            <a:ext cx="8224837" cy="555545"/>
          </a:xfrm>
        </p:spPr>
        <p:txBody>
          <a:bodyPr>
            <a:noAutofit/>
          </a:bodyPr>
          <a:lstStyle/>
          <a:p>
            <a:r>
              <a:rPr lang="en-US" sz="4000" dirty="0">
                <a:ea typeface="Geneva" charset="0"/>
                <a:cs typeface="Arial" pitchFamily="34" charset="0"/>
              </a:rPr>
              <a:t>Where You Sit Shapes How You See </a:t>
            </a:r>
            <a:r>
              <a:rPr lang="en-US" sz="4000" dirty="0" smtClean="0">
                <a:ea typeface="Geneva" charset="0"/>
                <a:cs typeface="Arial" pitchFamily="34" charset="0"/>
              </a:rPr>
              <a:t>Things</a:t>
            </a:r>
            <a:endParaRPr lang="en-US" sz="4000" dirty="0"/>
          </a:p>
        </p:txBody>
      </p:sp>
    </p:spTree>
    <p:extLst>
      <p:ext uri="{BB962C8B-B14F-4D97-AF65-F5344CB8AC3E}">
        <p14:creationId xmlns:p14="http://schemas.microsoft.com/office/powerpoint/2010/main" val="406445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Data Collection Methods</a:t>
            </a:r>
            <a:endParaRPr lang="en-US" dirty="0"/>
          </a:p>
        </p:txBody>
      </p:sp>
      <p:sp>
        <p:nvSpPr>
          <p:cNvPr id="7" name="Slide Number Placeholder 6"/>
          <p:cNvSpPr>
            <a:spLocks noGrp="1"/>
          </p:cNvSpPr>
          <p:nvPr>
            <p:ph type="sldNum" sz="quarter" idx="12"/>
          </p:nvPr>
        </p:nvSpPr>
        <p:spPr/>
        <p:txBody>
          <a:bodyPr/>
          <a:lstStyle/>
          <a:p>
            <a:fld id="{A1A8B8B9-B651-4439-A868-E8F04EF81465}" type="slidenum">
              <a:rPr lang="en-US" smtClean="0"/>
              <a:pPr/>
              <a:t>13</a:t>
            </a:fld>
            <a:endParaRPr lang="en-US" dirty="0"/>
          </a:p>
        </p:txBody>
      </p:sp>
    </p:spTree>
    <p:extLst>
      <p:ext uri="{BB962C8B-B14F-4D97-AF65-F5344CB8AC3E}">
        <p14:creationId xmlns:p14="http://schemas.microsoft.com/office/powerpoint/2010/main" val="3248939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6" y="1828800"/>
            <a:ext cx="3972629" cy="863600"/>
          </a:xfrm>
        </p:spPr>
        <p:txBody>
          <a:bodyPr/>
          <a:lstStyle/>
          <a:p>
            <a:pPr marL="0" indent="0" algn="ctr">
              <a:buNone/>
            </a:pPr>
            <a:r>
              <a:rPr lang="en-US" dirty="0" smtClean="0"/>
              <a:t>Macro Level</a:t>
            </a:r>
          </a:p>
          <a:p>
            <a:pPr marL="457200" indent="-457200">
              <a:buAutoNum type="arabicPeriod"/>
            </a:pPr>
            <a:r>
              <a:rPr lang="en-US" dirty="0" smtClean="0"/>
              <a:t>Anonymous Survey</a:t>
            </a:r>
          </a:p>
          <a:p>
            <a:pPr marL="457200" indent="-457200">
              <a:buAutoNum type="arabicPeriod"/>
            </a:pPr>
            <a:r>
              <a:rPr lang="en-US" dirty="0" smtClean="0"/>
              <a:t>Practice Rubric</a:t>
            </a:r>
            <a:endParaRPr lang="en-US" dirty="0"/>
          </a:p>
        </p:txBody>
      </p:sp>
      <p:sp>
        <p:nvSpPr>
          <p:cNvPr id="6" name="Content Placeholder 5"/>
          <p:cNvSpPr>
            <a:spLocks noGrp="1"/>
          </p:cNvSpPr>
          <p:nvPr>
            <p:ph idx="10"/>
          </p:nvPr>
        </p:nvSpPr>
        <p:spPr>
          <a:xfrm>
            <a:off x="4939596" y="1828800"/>
            <a:ext cx="3972629" cy="660400"/>
          </a:xfrm>
        </p:spPr>
        <p:txBody>
          <a:bodyPr/>
          <a:lstStyle/>
          <a:p>
            <a:pPr marL="0" indent="0" algn="ctr">
              <a:buNone/>
            </a:pPr>
            <a:r>
              <a:rPr lang="en-US" dirty="0" smtClean="0"/>
              <a:t>Micro Level</a:t>
            </a:r>
          </a:p>
          <a:p>
            <a:pPr marL="457200" indent="-457200">
              <a:buAutoNum type="arabicPeriod"/>
            </a:pPr>
            <a:r>
              <a:rPr lang="en-US" dirty="0" smtClean="0"/>
              <a:t>Guided Discussion</a:t>
            </a:r>
          </a:p>
          <a:p>
            <a:pPr marL="457200" indent="-457200">
              <a:buAutoNum type="arabicPeriod"/>
            </a:pPr>
            <a:r>
              <a:rPr lang="en-US" dirty="0" smtClean="0"/>
              <a:t>Individual Item Prompts</a:t>
            </a:r>
            <a:endParaRPr lang="en-US" dirty="0"/>
          </a:p>
        </p:txBody>
      </p:sp>
      <p:sp>
        <p:nvSpPr>
          <p:cNvPr id="3" name="Title 2"/>
          <p:cNvSpPr>
            <a:spLocks noGrp="1"/>
          </p:cNvSpPr>
          <p:nvPr>
            <p:ph type="title"/>
          </p:nvPr>
        </p:nvSpPr>
        <p:spPr>
          <a:xfrm>
            <a:off x="670455" y="304798"/>
            <a:ext cx="8224837" cy="1320802"/>
          </a:xfrm>
        </p:spPr>
        <p:txBody>
          <a:bodyPr>
            <a:normAutofit/>
          </a:bodyPr>
          <a:lstStyle/>
          <a:p>
            <a:r>
              <a:rPr lang="en-US" dirty="0" smtClean="0"/>
              <a:t>Data Collection Methods</a:t>
            </a:r>
            <a:endParaRPr lang="en-US"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14</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7" y="3232629"/>
            <a:ext cx="3765665" cy="250628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490" y="3232629"/>
            <a:ext cx="3754839" cy="2493655"/>
          </a:xfrm>
          <a:prstGeom prst="rect">
            <a:avLst/>
          </a:prstGeom>
        </p:spPr>
      </p:pic>
    </p:spTree>
    <p:extLst>
      <p:ext uri="{BB962C8B-B14F-4D97-AF65-F5344CB8AC3E}">
        <p14:creationId xmlns:p14="http://schemas.microsoft.com/office/powerpoint/2010/main" val="2117719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lgn="ctr">
              <a:buNone/>
            </a:pPr>
            <a:r>
              <a:rPr lang="en-US" u="sng" dirty="0" smtClean="0"/>
              <a:t>Anonymous Survey and Practice Rubric</a:t>
            </a:r>
          </a:p>
          <a:p>
            <a:r>
              <a:rPr lang="en-US" sz="2000" dirty="0" smtClean="0"/>
              <a:t>Scan multiple conditions quickly.</a:t>
            </a:r>
          </a:p>
          <a:p>
            <a:r>
              <a:rPr lang="en-US" sz="2000" dirty="0" smtClean="0"/>
              <a:t>Identify which conditions are in most need of improvement.</a:t>
            </a:r>
            <a:endParaRPr lang="en-US" sz="2000" dirty="0"/>
          </a:p>
          <a:p>
            <a:r>
              <a:rPr lang="en-US" sz="2000" dirty="0" smtClean="0"/>
              <a:t>Compare school teaching conditions.</a:t>
            </a:r>
          </a:p>
          <a:p>
            <a:r>
              <a:rPr lang="en-US" sz="2000" dirty="0" smtClean="0"/>
              <a:t>Function electronically and without formal group meeting.</a:t>
            </a:r>
            <a:endParaRPr lang="en-US" sz="2000" dirty="0"/>
          </a:p>
        </p:txBody>
      </p:sp>
      <p:sp>
        <p:nvSpPr>
          <p:cNvPr id="9" name="Content Placeholder 8"/>
          <p:cNvSpPr>
            <a:spLocks noGrp="1"/>
          </p:cNvSpPr>
          <p:nvPr>
            <p:ph idx="10"/>
          </p:nvPr>
        </p:nvSpPr>
        <p:spPr/>
        <p:txBody>
          <a:bodyPr/>
          <a:lstStyle/>
          <a:p>
            <a:pPr marL="0" indent="0" algn="ctr">
              <a:buNone/>
            </a:pPr>
            <a:r>
              <a:rPr lang="en-US" u="sng" dirty="0" smtClean="0"/>
              <a:t>Guided Discussions and</a:t>
            </a:r>
            <a:r>
              <a:rPr lang="en-US" u="sng" dirty="0"/>
              <a:t> </a:t>
            </a:r>
            <a:r>
              <a:rPr lang="en-US" u="sng" dirty="0" smtClean="0"/>
              <a:t>Individual Item Prompts</a:t>
            </a:r>
          </a:p>
          <a:p>
            <a:r>
              <a:rPr lang="en-US" sz="2000" dirty="0" smtClean="0"/>
              <a:t>Involve deep investigation of one specific school condition.</a:t>
            </a:r>
          </a:p>
          <a:p>
            <a:r>
              <a:rPr lang="en-US" sz="2000" dirty="0" smtClean="0"/>
              <a:t>Have potentially great contextual detail.</a:t>
            </a:r>
          </a:p>
          <a:p>
            <a:r>
              <a:rPr lang="en-US" sz="2000" dirty="0" smtClean="0"/>
              <a:t>Require a group setting.</a:t>
            </a:r>
          </a:p>
          <a:p>
            <a:r>
              <a:rPr lang="en-US" sz="2000" dirty="0" smtClean="0"/>
              <a:t>Involve topics that are potentially sensitive for participants and that require extra attention. </a:t>
            </a:r>
            <a:endParaRPr lang="en-US" sz="2000" dirty="0"/>
          </a:p>
        </p:txBody>
      </p:sp>
      <p:sp>
        <p:nvSpPr>
          <p:cNvPr id="7" name="Title 6"/>
          <p:cNvSpPr>
            <a:spLocks noGrp="1"/>
          </p:cNvSpPr>
          <p:nvPr>
            <p:ph type="title"/>
          </p:nvPr>
        </p:nvSpPr>
        <p:spPr>
          <a:xfrm>
            <a:off x="763588" y="566288"/>
            <a:ext cx="8224837" cy="945012"/>
          </a:xfrm>
        </p:spPr>
        <p:txBody>
          <a:bodyPr>
            <a:normAutofit fontScale="90000"/>
          </a:bodyPr>
          <a:lstStyle/>
          <a:p>
            <a:r>
              <a:rPr lang="en-US" dirty="0" smtClean="0"/>
              <a:t>Purposes of Data Collection Methods</a:t>
            </a:r>
            <a:endParaRPr lang="en-US" dirty="0"/>
          </a:p>
        </p:txBody>
      </p:sp>
      <p:sp>
        <p:nvSpPr>
          <p:cNvPr id="4" name="Slide Number Placeholder 3"/>
          <p:cNvSpPr>
            <a:spLocks noGrp="1"/>
          </p:cNvSpPr>
          <p:nvPr>
            <p:ph type="sldNum" sz="quarter" idx="11"/>
          </p:nvPr>
        </p:nvSpPr>
        <p:spPr/>
        <p:txBody>
          <a:bodyPr/>
          <a:lstStyle/>
          <a:p>
            <a:fld id="{A1A8B8B9-B651-4439-A868-E8F04EF81465}" type="slidenum">
              <a:rPr lang="en-US" smtClean="0"/>
              <a:pPr/>
              <a:t>15</a:t>
            </a:fld>
            <a:endParaRPr lang="en-US" dirty="0"/>
          </a:p>
        </p:txBody>
      </p:sp>
    </p:spTree>
    <p:extLst>
      <p:ext uri="{BB962C8B-B14F-4D97-AF65-F5344CB8AC3E}">
        <p14:creationId xmlns:p14="http://schemas.microsoft.com/office/powerpoint/2010/main" val="70957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96930833"/>
              </p:ext>
            </p:extLst>
          </p:nvPr>
        </p:nvGraphicFramePr>
        <p:xfrm>
          <a:off x="687388" y="1828800"/>
          <a:ext cx="8139112"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a:t>Data Collection </a:t>
            </a:r>
            <a:r>
              <a:rPr lang="en-US" dirty="0" smtClean="0"/>
              <a:t>Cycle of </a:t>
            </a:r>
            <a:br>
              <a:rPr lang="en-US" dirty="0" smtClean="0"/>
            </a:br>
            <a:r>
              <a:rPr lang="en-US" dirty="0" smtClean="0"/>
              <a:t>Continuous Improvement</a:t>
            </a:r>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1737259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Provides a vehicle where educators can share their perceptions of teaching conditions in an open and safe manner.</a:t>
            </a:r>
          </a:p>
          <a:p>
            <a:r>
              <a:rPr lang="en-US" dirty="0" smtClean="0"/>
              <a:t>Can be collected online.</a:t>
            </a:r>
          </a:p>
          <a:p>
            <a:pPr lvl="1"/>
            <a:r>
              <a:rPr lang="en-US" dirty="0" smtClean="0"/>
              <a:t>24/7 access</a:t>
            </a:r>
          </a:p>
          <a:p>
            <a:pPr lvl="1"/>
            <a:r>
              <a:rPr lang="en-US" dirty="0" smtClean="0"/>
              <a:t>Saves having to convene a faculty meeting</a:t>
            </a:r>
          </a:p>
          <a:p>
            <a:pPr lvl="1"/>
            <a:r>
              <a:rPr lang="en-US" dirty="0" smtClean="0"/>
              <a:t>Can collect massive amounts of data across large areas</a:t>
            </a:r>
          </a:p>
          <a:p>
            <a:r>
              <a:rPr lang="en-US" dirty="0" smtClean="0"/>
              <a:t>Provides end users with a wealth of information to consider for school improvement planning.</a:t>
            </a:r>
          </a:p>
          <a:p>
            <a:r>
              <a:rPr lang="en-US" dirty="0" smtClean="0"/>
              <a:t>Enables accurate application of precious resources to where they can be most beneficial.</a:t>
            </a:r>
          </a:p>
        </p:txBody>
      </p:sp>
      <p:sp>
        <p:nvSpPr>
          <p:cNvPr id="3" name="Title 2"/>
          <p:cNvSpPr>
            <a:spLocks noGrp="1"/>
          </p:cNvSpPr>
          <p:nvPr>
            <p:ph type="title"/>
          </p:nvPr>
        </p:nvSpPr>
        <p:spPr/>
        <p:txBody>
          <a:bodyPr/>
          <a:lstStyle/>
          <a:p>
            <a:r>
              <a:rPr lang="en-US" smtClean="0"/>
              <a:t>Macro-Level 1:</a:t>
            </a:r>
            <a:br>
              <a:rPr lang="en-US" smtClean="0"/>
            </a:br>
            <a:r>
              <a:rPr lang="en-US" smtClean="0"/>
              <a:t>Anonymous Survey of Educators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17</a:t>
            </a:fld>
            <a:endParaRPr lang="en-US" dirty="0"/>
          </a:p>
        </p:txBody>
      </p:sp>
    </p:spTree>
    <p:extLst>
      <p:ext uri="{BB962C8B-B14F-4D97-AF65-F5344CB8AC3E}">
        <p14:creationId xmlns:p14="http://schemas.microsoft.com/office/powerpoint/2010/main" val="2029209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1592640"/>
            <a:ext cx="8224837" cy="3732737"/>
          </a:xfrm>
        </p:spPr>
        <p:txBody>
          <a:bodyPr/>
          <a:lstStyle/>
          <a:p>
            <a:pPr marL="342900" indent="-342900">
              <a:buFont typeface="Wingdings" panose="05000000000000000000" pitchFamily="2" charset="2"/>
              <a:buChar char="§"/>
            </a:pPr>
            <a:r>
              <a:rPr lang="en-US" dirty="0"/>
              <a:t>NTC’s Teaching, Empowering, Leading, and Learning </a:t>
            </a:r>
            <a:r>
              <a:rPr lang="en-US" dirty="0" smtClean="0"/>
              <a:t>Survey</a:t>
            </a:r>
          </a:p>
          <a:p>
            <a:pPr marL="342900" indent="-342900">
              <a:lnSpc>
                <a:spcPct val="150000"/>
              </a:lnSpc>
              <a:buFont typeface="Wingdings" panose="05000000000000000000" pitchFamily="2" charset="2"/>
              <a:buChar char="§"/>
            </a:pPr>
            <a:r>
              <a:rPr lang="en-US" dirty="0" smtClean="0"/>
              <a:t>Johnson’s </a:t>
            </a:r>
            <a:r>
              <a:rPr lang="en-US" dirty="0"/>
              <a:t>School Working </a:t>
            </a:r>
            <a:r>
              <a:rPr lang="en-US" dirty="0" smtClean="0"/>
              <a:t>Conditions</a:t>
            </a:r>
          </a:p>
          <a:p>
            <a:pPr marL="342900" indent="-342900">
              <a:lnSpc>
                <a:spcPct val="150000"/>
              </a:lnSpc>
              <a:buFont typeface="Wingdings" panose="05000000000000000000" pitchFamily="2" charset="2"/>
              <a:buChar char="§"/>
            </a:pPr>
            <a:r>
              <a:rPr lang="en-US" dirty="0" smtClean="0"/>
              <a:t>Cleveland </a:t>
            </a:r>
            <a:r>
              <a:rPr lang="en-US" dirty="0"/>
              <a:t>Municipal School District </a:t>
            </a:r>
          </a:p>
          <a:p>
            <a:pPr marL="342900" indent="-342900">
              <a:lnSpc>
                <a:spcPct val="150000"/>
              </a:lnSpc>
              <a:buFont typeface="Wingdings" panose="05000000000000000000" pitchFamily="2" charset="2"/>
              <a:buChar char="§"/>
            </a:pPr>
            <a:r>
              <a:rPr lang="en-US" dirty="0" smtClean="0"/>
              <a:t>University </a:t>
            </a:r>
            <a:r>
              <a:rPr lang="en-US" dirty="0"/>
              <a:t>of Chicago’s </a:t>
            </a:r>
            <a:r>
              <a:rPr lang="en-US" dirty="0" smtClean="0"/>
              <a:t>5Essentials</a:t>
            </a:r>
            <a:endParaRPr lang="en-US" dirty="0"/>
          </a:p>
          <a:p>
            <a:r>
              <a:rPr lang="en-US" dirty="0"/>
              <a:t>	</a:t>
            </a:r>
          </a:p>
          <a:p>
            <a:endParaRPr lang="en-US" dirty="0"/>
          </a:p>
        </p:txBody>
      </p:sp>
      <p:sp>
        <p:nvSpPr>
          <p:cNvPr id="3" name="Title 2"/>
          <p:cNvSpPr>
            <a:spLocks noGrp="1"/>
          </p:cNvSpPr>
          <p:nvPr>
            <p:ph type="title"/>
          </p:nvPr>
        </p:nvSpPr>
        <p:spPr/>
        <p:txBody>
          <a:bodyPr/>
          <a:lstStyle/>
          <a:p>
            <a:r>
              <a:rPr lang="en-US" dirty="0" smtClean="0"/>
              <a:t>Examples of Surveys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1372637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GTL </a:t>
            </a:r>
            <a:r>
              <a:rPr lang="en-US" dirty="0"/>
              <a:t>Center’s Guide to Evaluation Products at http://resource.tqsource.org/gep/ </a:t>
            </a:r>
          </a:p>
          <a:p>
            <a:pPr marL="0" indent="0">
              <a:buNone/>
            </a:pPr>
            <a:endParaRPr lang="en-US" dirty="0" smtClean="0"/>
          </a:p>
          <a:p>
            <a:r>
              <a:rPr lang="en-US" dirty="0" smtClean="0"/>
              <a:t>National </a:t>
            </a:r>
            <a:r>
              <a:rPr lang="en-US" dirty="0"/>
              <a:t>Center on Safe and Supportive Learning Environments School Climate Compendium at http://safesupportivelearning.ed.gov/topic-research/school-climate-measurement/school-climate-survey-compendium.”</a:t>
            </a:r>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714474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Welcome, Introductions, and Agenda</a:t>
            </a:r>
            <a:endParaRPr lang="en-US" dirty="0"/>
          </a:p>
        </p:txBody>
      </p:sp>
      <p:sp>
        <p:nvSpPr>
          <p:cNvPr id="6" name="Content Placeholder 5"/>
          <p:cNvSpPr>
            <a:spLocks noGrp="1"/>
          </p:cNvSpPr>
          <p:nvPr>
            <p:ph idx="1"/>
          </p:nvPr>
        </p:nvSpPr>
        <p:spPr/>
        <p:txBody>
          <a:bodyPr/>
          <a:lstStyle/>
          <a:p>
            <a:endParaRPr lang="en-US"/>
          </a:p>
        </p:txBody>
      </p:sp>
      <p:sp>
        <p:nvSpPr>
          <p:cNvPr id="7" name="Slide Number Placeholder 6"/>
          <p:cNvSpPr>
            <a:spLocks noGrp="1"/>
          </p:cNvSpPr>
          <p:nvPr>
            <p:ph type="sldNum" sz="quarter" idx="12"/>
          </p:nvPr>
        </p:nvSpPr>
        <p:spPr/>
        <p:txBody>
          <a:bodyPr/>
          <a:lstStyle/>
          <a:p>
            <a:fld id="{A1A8B8B9-B651-4439-A868-E8F04EF81465}" type="slidenum">
              <a:rPr lang="en-US" smtClean="0"/>
              <a:pPr/>
              <a:t>2</a:t>
            </a:fld>
            <a:endParaRPr lang="en-US" dirty="0"/>
          </a:p>
        </p:txBody>
      </p:sp>
    </p:spTree>
    <p:extLst>
      <p:ext uri="{BB962C8B-B14F-4D97-AF65-F5344CB8AC3E}">
        <p14:creationId xmlns:p14="http://schemas.microsoft.com/office/powerpoint/2010/main" val="925922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A practice rubric supports the interpretation and application of the teaching conditions standards.</a:t>
            </a:r>
          </a:p>
          <a:p>
            <a:r>
              <a:rPr lang="en-US" smtClean="0"/>
              <a:t>The process prepares school educators for school improvement planning. </a:t>
            </a:r>
          </a:p>
          <a:p>
            <a:r>
              <a:rPr lang="en-US" smtClean="0"/>
              <a:t>Evaluating your teaching conditions on a developmental continuum allows you consider where a school is at developmentally on providing positive teaching conditions.</a:t>
            </a:r>
            <a:endParaRPr lang="en-US" dirty="0"/>
          </a:p>
        </p:txBody>
      </p:sp>
      <p:sp>
        <p:nvSpPr>
          <p:cNvPr id="2" name="Title 1"/>
          <p:cNvSpPr>
            <a:spLocks noGrp="1"/>
          </p:cNvSpPr>
          <p:nvPr>
            <p:ph type="title"/>
          </p:nvPr>
        </p:nvSpPr>
        <p:spPr/>
        <p:txBody>
          <a:bodyPr/>
          <a:lstStyle/>
          <a:p>
            <a:r>
              <a:rPr lang="en-US" smtClean="0"/>
              <a:t>Macro-Level 2: </a:t>
            </a:r>
            <a:br>
              <a:rPr lang="en-US" smtClean="0"/>
            </a:br>
            <a:r>
              <a:rPr lang="en-US" smtClean="0"/>
              <a:t>Placement on a Practice Rubric</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20</a:t>
            </a:fld>
            <a:endParaRPr lang="en-US" dirty="0"/>
          </a:p>
        </p:txBody>
      </p:sp>
    </p:spTree>
    <p:extLst>
      <p:ext uri="{BB962C8B-B14F-4D97-AF65-F5344CB8AC3E}">
        <p14:creationId xmlns:p14="http://schemas.microsoft.com/office/powerpoint/2010/main" val="3817254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Reflect on your school’s conditions related to the area of Time. </a:t>
            </a:r>
          </a:p>
          <a:p>
            <a:r>
              <a:rPr lang="en-US" dirty="0" smtClean="0"/>
              <a:t>Use the Time Teaching Conditions Continuum to examine and rate the four elements. </a:t>
            </a:r>
          </a:p>
          <a:p>
            <a:r>
              <a:rPr lang="en-US" dirty="0" smtClean="0"/>
              <a:t>Place your school either at Developing, Proficient, Accomplished, or Distinguished at each element by circling the corresponding cell. </a:t>
            </a:r>
          </a:p>
        </p:txBody>
      </p:sp>
      <p:sp>
        <p:nvSpPr>
          <p:cNvPr id="2" name="Title 1"/>
          <p:cNvSpPr>
            <a:spLocks noGrp="1"/>
          </p:cNvSpPr>
          <p:nvPr>
            <p:ph type="title"/>
          </p:nvPr>
        </p:nvSpPr>
        <p:spPr/>
        <p:txBody>
          <a:bodyPr/>
          <a:lstStyle/>
          <a:p>
            <a:r>
              <a:rPr lang="en-US" smtClean="0"/>
              <a:t>Activity: Experiencing the Rubric</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21</a:t>
            </a:fld>
            <a:endParaRPr lang="en-US" dirty="0"/>
          </a:p>
        </p:txBody>
      </p:sp>
    </p:spTree>
    <p:extLst>
      <p:ext uri="{BB962C8B-B14F-4D97-AF65-F5344CB8AC3E}">
        <p14:creationId xmlns:p14="http://schemas.microsoft.com/office/powerpoint/2010/main" val="2836648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39077128"/>
              </p:ext>
            </p:extLst>
          </p:nvPr>
        </p:nvGraphicFramePr>
        <p:xfrm>
          <a:off x="284052" y="1881553"/>
          <a:ext cx="8628173" cy="3676224"/>
        </p:xfrm>
        <a:graphic>
          <a:graphicData uri="http://schemas.openxmlformats.org/drawingml/2006/table">
            <a:tbl>
              <a:tblPr firstRow="1" firstCol="1" bandRow="1">
                <a:tableStyleId>{5C22544A-7EE6-4342-B048-85BDC9FD1C3A}</a:tableStyleId>
              </a:tblPr>
              <a:tblGrid>
                <a:gridCol w="1676895"/>
                <a:gridCol w="1776842"/>
                <a:gridCol w="1721316"/>
                <a:gridCol w="1665790"/>
                <a:gridCol w="1787330"/>
              </a:tblGrid>
              <a:tr h="195983">
                <a:tc>
                  <a:txBody>
                    <a:bodyPr/>
                    <a:lstStyle/>
                    <a:p>
                      <a:pPr marL="0" marR="0">
                        <a:spcBef>
                          <a:spcPts val="0"/>
                        </a:spcBef>
                        <a:spcAft>
                          <a:spcPts val="0"/>
                        </a:spcAft>
                      </a:pPr>
                      <a:r>
                        <a:rPr lang="en-US" sz="1300" dirty="0">
                          <a:effectLst/>
                        </a:rPr>
                        <a:t>Element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lgn="ctr">
                        <a:spcBef>
                          <a:spcPts val="0"/>
                        </a:spcBef>
                        <a:spcAft>
                          <a:spcPts val="0"/>
                        </a:spcAft>
                      </a:pPr>
                      <a:r>
                        <a:rPr lang="en-US" sz="1300">
                          <a:effectLst/>
                        </a:rPr>
                        <a:t>Developing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lgn="ctr">
                        <a:spcBef>
                          <a:spcPts val="0"/>
                        </a:spcBef>
                        <a:spcAft>
                          <a:spcPts val="0"/>
                        </a:spcAft>
                      </a:pPr>
                      <a:r>
                        <a:rPr lang="en-US" sz="1300">
                          <a:effectLst/>
                        </a:rPr>
                        <a:t>Proficient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lgn="ctr">
                        <a:spcBef>
                          <a:spcPts val="0"/>
                        </a:spcBef>
                        <a:spcAft>
                          <a:spcPts val="0"/>
                        </a:spcAft>
                      </a:pPr>
                      <a:r>
                        <a:rPr lang="en-US" sz="1300">
                          <a:effectLst/>
                        </a:rPr>
                        <a:t>Accomplished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lgn="ctr">
                        <a:spcBef>
                          <a:spcPts val="0"/>
                        </a:spcBef>
                        <a:spcAft>
                          <a:spcPts val="0"/>
                        </a:spcAft>
                      </a:pPr>
                      <a:r>
                        <a:rPr lang="en-US" sz="1300">
                          <a:effectLst/>
                        </a:rPr>
                        <a:t>Distinguished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r>
              <a:tr h="964839">
                <a:tc>
                  <a:txBody>
                    <a:bodyPr/>
                    <a:lstStyle/>
                    <a:p>
                      <a:pPr marL="0" marR="0">
                        <a:lnSpc>
                          <a:spcPct val="115000"/>
                        </a:lnSpc>
                        <a:spcBef>
                          <a:spcPts val="0"/>
                        </a:spcBef>
                        <a:spcAft>
                          <a:spcPts val="0"/>
                        </a:spcAft>
                      </a:pPr>
                      <a:r>
                        <a:rPr lang="en-US" sz="800" dirty="0">
                          <a:effectLst/>
                        </a:rPr>
                        <a:t>1a  Teachers’ class sizes facilitate high quality instruction.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a:effectLst/>
                        </a:rPr>
                        <a:t>Teachers’ time to plan in order to meet the diverse learning needs of students is insufficient due to the demands of large class sizes, heavy course loads across a wide range of content areas, and/or assignments mismatched with training.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a:effectLst/>
                        </a:rPr>
                        <a:t>Teachers have time to plan in order to meet the diverse learning needs of students due to having appropriate class sizes, course loads, and assignments that match training.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a:effectLst/>
                        </a:rPr>
                        <a:t>Teachers routinely plan in order to meet the diverse learning needs of all students due to the coordinated design of class sizes, course loads, and student placement practices.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a:effectLst/>
                        </a:rPr>
                        <a:t>Teachers have maximum time to plan in order to meet the diverse learning needs of all students due to a school wide systematic approach to designing class sizes, course loads, and student placements.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r>
              <a:tr h="2513265">
                <a:tc>
                  <a:txBody>
                    <a:bodyPr/>
                    <a:lstStyle/>
                    <a:p>
                      <a:pPr marL="0" marR="0">
                        <a:spcBef>
                          <a:spcPts val="0"/>
                        </a:spcBef>
                        <a:spcAft>
                          <a:spcPts val="0"/>
                        </a:spcAft>
                      </a:pPr>
                      <a:r>
                        <a:rPr lang="en-US" sz="800">
                          <a:effectLst/>
                        </a:rPr>
                        <a:t>1b  Teachers have sufficient instructional time to provide all students with effective instruction.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dirty="0">
                          <a:effectLst/>
                        </a:rPr>
                        <a:t>Teachers do not have enough uninterrupted instructional time.</a:t>
                      </a:r>
                      <a:endParaRPr lang="en-US" sz="1000" dirty="0">
                        <a:effectLst/>
                      </a:endParaRPr>
                    </a:p>
                    <a:p>
                      <a:pPr marL="0" marR="0">
                        <a:spcBef>
                          <a:spcPts val="0"/>
                        </a:spcBef>
                        <a:spcAft>
                          <a:spcPts val="0"/>
                        </a:spcAft>
                      </a:pPr>
                      <a:r>
                        <a:rPr lang="en-US" sz="800" dirty="0">
                          <a:effectLst/>
                        </a:rPr>
                        <a:t> </a:t>
                      </a:r>
                      <a:endParaRPr lang="en-US" sz="1000" dirty="0">
                        <a:effectLst/>
                      </a:endParaRPr>
                    </a:p>
                    <a:p>
                      <a:pPr marL="0" marR="0">
                        <a:spcBef>
                          <a:spcPts val="0"/>
                        </a:spcBef>
                        <a:spcAft>
                          <a:spcPts val="0"/>
                        </a:spcAft>
                      </a:pPr>
                      <a:r>
                        <a:rPr lang="en-US" sz="800" dirty="0">
                          <a:effectLst/>
                        </a:rPr>
                        <a:t>School leadership determines daily/weekly instructional schedules for teachers and supports teachers with little regard to protecting instructional time. </a:t>
                      </a:r>
                      <a:endParaRPr lang="en-US" sz="1000" dirty="0">
                        <a:effectLst/>
                      </a:endParaRPr>
                    </a:p>
                    <a:p>
                      <a:pPr marL="0" marR="0">
                        <a:spcBef>
                          <a:spcPts val="0"/>
                        </a:spcBef>
                        <a:spcAft>
                          <a:spcPts val="0"/>
                        </a:spcAft>
                      </a:pPr>
                      <a:r>
                        <a:rPr lang="en-US" sz="800" dirty="0">
                          <a:effectLst/>
                        </a:rPr>
                        <a:t> </a:t>
                      </a:r>
                      <a:endParaRPr lang="en-US" sz="1000" dirty="0">
                        <a:effectLst/>
                      </a:endParaRPr>
                    </a:p>
                    <a:p>
                      <a:pPr marL="0" marR="0">
                        <a:spcBef>
                          <a:spcPts val="0"/>
                        </a:spcBef>
                        <a:spcAft>
                          <a:spcPts val="0"/>
                        </a:spcAft>
                      </a:pPr>
                      <a:r>
                        <a:rPr lang="en-US" sz="800" dirty="0">
                          <a:effectLst/>
                        </a:rPr>
                        <a:t>There are frequent interruptions during instructional time that require teachers and/or students to respond to office communications and complete school business.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a:effectLst/>
                        </a:rPr>
                        <a:t>Teachers have minimum sufficient uninterrupted instructional time.</a:t>
                      </a:r>
                      <a:endParaRPr lang="en-US" sz="1000">
                        <a:effectLst/>
                      </a:endParaRPr>
                    </a:p>
                    <a:p>
                      <a:pPr marL="0" marR="0">
                        <a:spcBef>
                          <a:spcPts val="0"/>
                        </a:spcBef>
                        <a:spcAft>
                          <a:spcPts val="0"/>
                        </a:spcAft>
                      </a:pPr>
                      <a:r>
                        <a:rPr lang="en-US" sz="800">
                          <a:effectLst/>
                        </a:rPr>
                        <a:t> </a:t>
                      </a:r>
                      <a:endParaRPr lang="en-US" sz="1000">
                        <a:effectLst/>
                      </a:endParaRPr>
                    </a:p>
                    <a:p>
                      <a:pPr marL="0" marR="0">
                        <a:spcBef>
                          <a:spcPts val="0"/>
                        </a:spcBef>
                        <a:spcAft>
                          <a:spcPts val="0"/>
                        </a:spcAft>
                      </a:pPr>
                      <a:r>
                        <a:rPr lang="en-US" sz="800">
                          <a:effectLst/>
                        </a:rPr>
                        <a:t>School leadership determines daily/weekly instructional schedules for teachers and supports teachers with regard to protecting instructional time. </a:t>
                      </a:r>
                      <a:endParaRPr lang="en-US" sz="1000">
                        <a:effectLst/>
                      </a:endParaRPr>
                    </a:p>
                    <a:p>
                      <a:pPr marL="0" marR="0">
                        <a:spcBef>
                          <a:spcPts val="0"/>
                        </a:spcBef>
                        <a:spcAft>
                          <a:spcPts val="0"/>
                        </a:spcAft>
                      </a:pPr>
                      <a:r>
                        <a:rPr lang="en-US" sz="800">
                          <a:effectLst/>
                        </a:rPr>
                        <a:t> </a:t>
                      </a:r>
                      <a:endParaRPr lang="en-US" sz="1000">
                        <a:effectLst/>
                      </a:endParaRPr>
                    </a:p>
                    <a:p>
                      <a:pPr marL="0" marR="0">
                        <a:spcBef>
                          <a:spcPts val="0"/>
                        </a:spcBef>
                        <a:spcAft>
                          <a:spcPts val="0"/>
                        </a:spcAft>
                      </a:pPr>
                      <a:r>
                        <a:rPr lang="en-US" sz="800">
                          <a:effectLst/>
                        </a:rPr>
                        <a:t>School leadership seeks teachers’ input on ways to limit the full range of interruptions in instruction experienced by teachers and students.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a:effectLst/>
                        </a:rPr>
                        <a:t>Teachers have sufficient uninterrupted instructional time to meet the diverse learning needs of all students. </a:t>
                      </a:r>
                      <a:endParaRPr lang="en-US" sz="1000">
                        <a:effectLst/>
                      </a:endParaRPr>
                    </a:p>
                    <a:p>
                      <a:pPr marL="0" marR="0">
                        <a:spcBef>
                          <a:spcPts val="0"/>
                        </a:spcBef>
                        <a:spcAft>
                          <a:spcPts val="0"/>
                        </a:spcAft>
                      </a:pPr>
                      <a:r>
                        <a:rPr lang="en-US" sz="800">
                          <a:effectLst/>
                        </a:rPr>
                        <a:t> </a:t>
                      </a:r>
                      <a:endParaRPr lang="en-US" sz="1000">
                        <a:effectLst/>
                      </a:endParaRPr>
                    </a:p>
                    <a:p>
                      <a:pPr marL="0" marR="0">
                        <a:spcBef>
                          <a:spcPts val="0"/>
                        </a:spcBef>
                        <a:spcAft>
                          <a:spcPts val="0"/>
                        </a:spcAft>
                      </a:pPr>
                      <a:r>
                        <a:rPr lang="en-US" sz="800">
                          <a:effectLst/>
                        </a:rPr>
                        <a:t>School leadership actively involves teachers in the design of daily/weekly instructional schedules for teachers, supports teachers, and provides instructional supports (i.e. media, technology, etc.) to ensure protection of instructional time. </a:t>
                      </a:r>
                      <a:endParaRPr lang="en-US" sz="1000">
                        <a:effectLst/>
                      </a:endParaRPr>
                    </a:p>
                    <a:p>
                      <a:pPr marL="0" marR="0">
                        <a:spcBef>
                          <a:spcPts val="0"/>
                        </a:spcBef>
                        <a:spcAft>
                          <a:spcPts val="0"/>
                        </a:spcAft>
                      </a:pPr>
                      <a:r>
                        <a:rPr lang="en-US" sz="800">
                          <a:effectLst/>
                        </a:rPr>
                        <a:t> </a:t>
                      </a:r>
                      <a:endParaRPr lang="en-US" sz="1000">
                        <a:effectLst/>
                      </a:endParaRPr>
                    </a:p>
                    <a:p>
                      <a:pPr marL="0" marR="0">
                        <a:spcBef>
                          <a:spcPts val="0"/>
                        </a:spcBef>
                        <a:spcAft>
                          <a:spcPts val="0"/>
                        </a:spcAft>
                      </a:pPr>
                      <a:r>
                        <a:rPr lang="en-US" sz="800">
                          <a:effectLst/>
                        </a:rPr>
                        <a:t>School leadership engages with teachers and support staff to ensure maximum instructional time and minimum interruptions in learning for all students.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c>
                  <a:txBody>
                    <a:bodyPr/>
                    <a:lstStyle/>
                    <a:p>
                      <a:pPr marL="0" marR="0">
                        <a:spcBef>
                          <a:spcPts val="0"/>
                        </a:spcBef>
                        <a:spcAft>
                          <a:spcPts val="0"/>
                        </a:spcAft>
                      </a:pPr>
                      <a:r>
                        <a:rPr lang="en-US" sz="800" dirty="0">
                          <a:effectLst/>
                        </a:rPr>
                        <a:t>Teachers have ample uninterrupted instructional time to provide instruction throughout the curriculum in ways that meet all students’ diverse learning needs and ensure advancement in learning. </a:t>
                      </a:r>
                      <a:endParaRPr lang="en-US" sz="1000" dirty="0">
                        <a:effectLst/>
                      </a:endParaRPr>
                    </a:p>
                    <a:p>
                      <a:pPr marL="0" marR="0">
                        <a:spcBef>
                          <a:spcPts val="0"/>
                        </a:spcBef>
                        <a:spcAft>
                          <a:spcPts val="0"/>
                        </a:spcAft>
                      </a:pPr>
                      <a:r>
                        <a:rPr lang="en-US" sz="800" dirty="0">
                          <a:effectLst/>
                        </a:rPr>
                        <a:t> </a:t>
                      </a:r>
                      <a:endParaRPr lang="en-US" sz="1000" dirty="0">
                        <a:effectLst/>
                      </a:endParaRPr>
                    </a:p>
                    <a:p>
                      <a:pPr marL="0" marR="0">
                        <a:spcBef>
                          <a:spcPts val="0"/>
                        </a:spcBef>
                        <a:spcAft>
                          <a:spcPts val="0"/>
                        </a:spcAft>
                      </a:pPr>
                      <a:r>
                        <a:rPr lang="en-US" sz="800" dirty="0">
                          <a:effectLst/>
                        </a:rPr>
                        <a:t>School culture is focused on ensuring that each student receives maximum uninterrupted instructional time matched to his/her needs and that ensures advancement in learning. </a:t>
                      </a:r>
                      <a:endParaRPr lang="en-US" sz="1000" dirty="0">
                        <a:effectLst/>
                      </a:endParaRPr>
                    </a:p>
                    <a:p>
                      <a:pPr marL="0" marR="0">
                        <a:spcBef>
                          <a:spcPts val="0"/>
                        </a:spcBef>
                        <a:spcAft>
                          <a:spcPts val="0"/>
                        </a:spcAft>
                      </a:pPr>
                      <a:r>
                        <a:rPr lang="en-US" sz="800" dirty="0">
                          <a:effectLst/>
                        </a:rPr>
                        <a:t> </a:t>
                      </a:r>
                      <a:endParaRPr lang="en-US" sz="1000" dirty="0">
                        <a:effectLst/>
                      </a:endParaRPr>
                    </a:p>
                    <a:p>
                      <a:pPr marL="0" marR="0">
                        <a:spcBef>
                          <a:spcPts val="0"/>
                        </a:spcBef>
                        <a:spcAft>
                          <a:spcPts val="0"/>
                        </a:spcAft>
                      </a:pPr>
                      <a:r>
                        <a:rPr lang="en-US" sz="800" dirty="0">
                          <a:effectLst/>
                        </a:rPr>
                        <a:t>School leadership, teachers, and support staff consistently utilize and refine systems for maximizing instructional time in ways that advance student learning.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tc>
              </a:tr>
            </a:tbl>
          </a:graphicData>
        </a:graphic>
      </p:graphicFrame>
      <p:sp>
        <p:nvSpPr>
          <p:cNvPr id="2" name="Title 1"/>
          <p:cNvSpPr>
            <a:spLocks noGrp="1"/>
          </p:cNvSpPr>
          <p:nvPr>
            <p:ph type="title"/>
          </p:nvPr>
        </p:nvSpPr>
        <p:spPr/>
        <p:txBody>
          <a:bodyPr/>
          <a:lstStyle/>
          <a:p>
            <a:r>
              <a:rPr lang="en-US" smtClean="0"/>
              <a:t>Example of Teaching </a:t>
            </a:r>
            <a:br>
              <a:rPr lang="en-US" smtClean="0"/>
            </a:br>
            <a:r>
              <a:rPr lang="en-US" smtClean="0"/>
              <a:t>Conditions Indicators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22</a:t>
            </a:fld>
            <a:endParaRPr lang="en-US" dirty="0"/>
          </a:p>
        </p:txBody>
      </p:sp>
      <p:sp>
        <p:nvSpPr>
          <p:cNvPr id="7" name="Rectangle 1"/>
          <p:cNvSpPr>
            <a:spLocks noChangeArrowheads="1"/>
          </p:cNvSpPr>
          <p:nvPr/>
        </p:nvSpPr>
        <p:spPr bwMode="auto">
          <a:xfrm>
            <a:off x="0" y="74711"/>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5640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3032879"/>
            <a:ext cx="8229600" cy="1446550"/>
          </a:xfrm>
        </p:spPr>
        <p:txBody>
          <a:bodyPr/>
          <a:lstStyle/>
          <a:p>
            <a:r>
              <a:rPr lang="en-US" dirty="0" smtClean="0"/>
              <a:t>When Using Teacher Conditions Data Remember….</a:t>
            </a:r>
            <a:endParaRPr lang="en-US"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1088646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Teaching conditions are not about any one individual. </a:t>
            </a:r>
            <a:r>
              <a:rPr lang="en-US" dirty="0" smtClean="0"/>
              <a:t>They are a product of a community of educators working together over time and will require a community effort to improve them.</a:t>
            </a:r>
          </a:p>
          <a:p>
            <a:endParaRPr lang="en-US" b="1" dirty="0" smtClean="0"/>
          </a:p>
          <a:p>
            <a:r>
              <a:rPr lang="en-US" b="1" dirty="0" smtClean="0"/>
              <a:t>Perceptual </a:t>
            </a:r>
            <a:r>
              <a:rPr lang="en-US" b="1" dirty="0"/>
              <a:t>data are real data. </a:t>
            </a:r>
            <a:r>
              <a:rPr lang="en-US" dirty="0"/>
              <a:t>Educators’ perceptions are their </a:t>
            </a:r>
            <a:r>
              <a:rPr lang="en-US" dirty="0" smtClean="0"/>
              <a:t>reality, </a:t>
            </a:r>
            <a:r>
              <a:rPr lang="en-US" dirty="0"/>
              <a:t>and they will make decisions based on how they perceive conditions.</a:t>
            </a:r>
          </a:p>
          <a:p>
            <a:endParaRPr lang="en-US" dirty="0"/>
          </a:p>
        </p:txBody>
      </p:sp>
      <p:sp>
        <p:nvSpPr>
          <p:cNvPr id="2" name="Title 1"/>
          <p:cNvSpPr>
            <a:spLocks noGrp="1"/>
          </p:cNvSpPr>
          <p:nvPr>
            <p:ph type="title"/>
          </p:nvPr>
        </p:nvSpPr>
        <p:spPr/>
        <p:txBody>
          <a:bodyPr>
            <a:noAutofit/>
          </a:bodyPr>
          <a:lstStyle/>
          <a:p>
            <a:r>
              <a:rPr lang="en-US" sz="3200" dirty="0" smtClean="0"/>
              <a:t>Check-In: </a:t>
            </a:r>
            <a:br>
              <a:rPr lang="en-US" sz="3200" dirty="0" smtClean="0"/>
            </a:br>
            <a:r>
              <a:rPr lang="en-US" sz="3200" dirty="0" smtClean="0"/>
              <a:t>When Using Teaching Conditions Data, Remember…</a:t>
            </a:r>
            <a:endParaRPr lang="en-US" sz="3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4248405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Conversations need to be structured and safe. </a:t>
            </a:r>
            <a:r>
              <a:rPr lang="en-US" dirty="0" smtClean="0"/>
              <a:t>Data help frame conversations without pointing fingers or assigning blame, allowing participants to feel safe.</a:t>
            </a:r>
          </a:p>
          <a:p>
            <a:pPr marL="0" indent="0">
              <a:buNone/>
            </a:pPr>
            <a:endParaRPr lang="en-US" dirty="0" smtClean="0"/>
          </a:p>
          <a:p>
            <a:r>
              <a:rPr lang="en-US" b="1" dirty="0" smtClean="0"/>
              <a:t>A common understanding of your school’s conditions needs to be created.</a:t>
            </a:r>
            <a:r>
              <a:rPr lang="en-US" dirty="0" smtClean="0"/>
              <a:t> Teaching conditions data collection is a starting point, not an ending point. Data collected create a common language to improve the conditions important to teachers.</a:t>
            </a:r>
            <a:endParaRPr lang="en-US" dirty="0"/>
          </a:p>
        </p:txBody>
      </p:sp>
      <p:sp>
        <p:nvSpPr>
          <p:cNvPr id="5" name="Title 1"/>
          <p:cNvSpPr>
            <a:spLocks noGrp="1"/>
          </p:cNvSpPr>
          <p:nvPr>
            <p:ph type="title"/>
          </p:nvPr>
        </p:nvSpPr>
        <p:spPr/>
        <p:txBody>
          <a:bodyPr>
            <a:noAutofit/>
          </a:bodyPr>
          <a:lstStyle/>
          <a:p>
            <a:r>
              <a:rPr lang="en-US" sz="3200" dirty="0" smtClean="0"/>
              <a:t>Check-In: </a:t>
            </a:r>
            <a:br>
              <a:rPr lang="en-US" sz="3200" dirty="0" smtClean="0"/>
            </a:br>
            <a:r>
              <a:rPr lang="en-US" sz="3200" dirty="0" smtClean="0"/>
              <a:t>When Using Teaching Conditions Data, Remember…</a:t>
            </a:r>
            <a:endParaRPr lang="en-US" sz="3200"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2874413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smtClean="0"/>
              <a:t>Focus on what you can solve.</a:t>
            </a:r>
            <a:r>
              <a:rPr lang="en-US" smtClean="0"/>
              <a:t> Some issues are outside of teacher and school administrator control. Focus instead on where your school community can have success.</a:t>
            </a:r>
          </a:p>
          <a:p>
            <a:pPr marL="0" indent="0">
              <a:buNone/>
            </a:pPr>
            <a:endParaRPr lang="en-US" smtClean="0"/>
          </a:p>
          <a:p>
            <a:r>
              <a:rPr lang="en-US" b="1" smtClean="0"/>
              <a:t>Solutions can be complex and long-term. </a:t>
            </a:r>
            <a:r>
              <a:rPr lang="en-US" smtClean="0"/>
              <a:t>Many conditions took years and different faculties to create them. Similarly, it will take time and effort to reform them. They will likely not get resolved in a one-and-done training. </a:t>
            </a:r>
            <a:endParaRPr lang="en-US" dirty="0"/>
          </a:p>
        </p:txBody>
      </p:sp>
      <p:sp>
        <p:nvSpPr>
          <p:cNvPr id="6" name="Title 1"/>
          <p:cNvSpPr>
            <a:spLocks noGrp="1"/>
          </p:cNvSpPr>
          <p:nvPr>
            <p:ph type="title"/>
          </p:nvPr>
        </p:nvSpPr>
        <p:spPr/>
        <p:txBody>
          <a:bodyPr>
            <a:noAutofit/>
          </a:bodyPr>
          <a:lstStyle/>
          <a:p>
            <a:r>
              <a:rPr lang="en-US" sz="3200" smtClean="0"/>
              <a:t>Check-In: </a:t>
            </a:r>
            <a:br>
              <a:rPr lang="en-US" sz="3200" smtClean="0"/>
            </a:br>
            <a:r>
              <a:rPr lang="en-US" sz="3200" smtClean="0"/>
              <a:t>When Using Teaching Conditions Data, Remember…</a:t>
            </a:r>
            <a:endParaRPr lang="en-US" sz="3200"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706836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1A8B8B9-B651-4439-A868-E8F04EF81465}" type="slidenum">
              <a:rPr lang="en-US" smtClean="0"/>
              <a:pPr/>
              <a:t>27</a:t>
            </a:fld>
            <a:endParaRPr lang="en-US" dirty="0"/>
          </a:p>
        </p:txBody>
      </p:sp>
    </p:spTree>
    <p:extLst>
      <p:ext uri="{BB962C8B-B14F-4D97-AF65-F5344CB8AC3E}">
        <p14:creationId xmlns:p14="http://schemas.microsoft.com/office/powerpoint/2010/main" val="298576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        Macro Level</a:t>
            </a:r>
          </a:p>
          <a:p>
            <a:pPr marL="457200" indent="-457200">
              <a:buAutoNum type="arabicPeriod"/>
            </a:pPr>
            <a:r>
              <a:rPr lang="en-US" dirty="0" smtClean="0"/>
              <a:t>Anonymous Survey</a:t>
            </a:r>
          </a:p>
          <a:p>
            <a:pPr marL="457200" indent="-457200">
              <a:buAutoNum type="arabicPeriod"/>
            </a:pPr>
            <a:r>
              <a:rPr lang="en-US" dirty="0" smtClean="0"/>
              <a:t>Practice Rubric</a:t>
            </a:r>
            <a:endParaRPr lang="en-US" dirty="0"/>
          </a:p>
        </p:txBody>
      </p:sp>
      <p:sp>
        <p:nvSpPr>
          <p:cNvPr id="3" name="Title 2"/>
          <p:cNvSpPr>
            <a:spLocks noGrp="1"/>
          </p:cNvSpPr>
          <p:nvPr>
            <p:ph type="title"/>
          </p:nvPr>
        </p:nvSpPr>
        <p:spPr/>
        <p:txBody>
          <a:bodyPr>
            <a:normAutofit/>
          </a:bodyPr>
          <a:lstStyle/>
          <a:p>
            <a:r>
              <a:rPr lang="en-US" dirty="0" smtClean="0"/>
              <a:t>Data Collection Methods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
        <p:nvSpPr>
          <p:cNvPr id="6" name="Content Placeholder 5"/>
          <p:cNvSpPr>
            <a:spLocks noGrp="1"/>
          </p:cNvSpPr>
          <p:nvPr>
            <p:ph idx="4294967295"/>
          </p:nvPr>
        </p:nvSpPr>
        <p:spPr>
          <a:xfrm>
            <a:off x="5172075" y="1828800"/>
            <a:ext cx="3971925" cy="660400"/>
          </a:xfrm>
        </p:spPr>
        <p:txBody>
          <a:bodyPr/>
          <a:lstStyle/>
          <a:p>
            <a:pPr marL="0" indent="0" algn="ctr">
              <a:buNone/>
            </a:pPr>
            <a:r>
              <a:rPr lang="en-US" dirty="0" smtClean="0"/>
              <a:t>Micro Level</a:t>
            </a:r>
          </a:p>
          <a:p>
            <a:pPr marL="457200" indent="-457200">
              <a:buAutoNum type="arabicPeriod"/>
            </a:pPr>
            <a:r>
              <a:rPr lang="en-US" dirty="0" smtClean="0"/>
              <a:t>Guided Discussion</a:t>
            </a:r>
          </a:p>
          <a:p>
            <a:pPr marL="457200" indent="-457200">
              <a:buAutoNum type="arabicPeriod"/>
            </a:pPr>
            <a:r>
              <a:rPr lang="en-US" dirty="0" smtClean="0"/>
              <a:t>Individual Item Prompts</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7" y="3232629"/>
            <a:ext cx="3765665" cy="250628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490" y="3232629"/>
            <a:ext cx="3754839" cy="2493655"/>
          </a:xfrm>
          <a:prstGeom prst="rect">
            <a:avLst/>
          </a:prstGeom>
        </p:spPr>
      </p:pic>
    </p:spTree>
    <p:extLst>
      <p:ext uri="{BB962C8B-B14F-4D97-AF65-F5344CB8AC3E}">
        <p14:creationId xmlns:p14="http://schemas.microsoft.com/office/powerpoint/2010/main" val="4235820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3"/>
          <p:cNvGraphicFramePr>
            <a:graphicFrameLocks noGrp="1"/>
          </p:cNvGraphicFramePr>
          <p:nvPr>
            <p:ph idx="1"/>
            <p:extLst>
              <p:ext uri="{D42A27DB-BD31-4B8C-83A1-F6EECF244321}">
                <p14:modId xmlns:p14="http://schemas.microsoft.com/office/powerpoint/2010/main" val="666158225"/>
              </p:ext>
            </p:extLst>
          </p:nvPr>
        </p:nvGraphicFramePr>
        <p:xfrm>
          <a:off x="687388" y="1828800"/>
          <a:ext cx="8224837" cy="3732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0" name="Title 1"/>
          <p:cNvSpPr>
            <a:spLocks noGrp="1"/>
          </p:cNvSpPr>
          <p:nvPr>
            <p:ph type="title"/>
          </p:nvPr>
        </p:nvSpPr>
        <p:spPr/>
        <p:txBody>
          <a:bodyPr>
            <a:normAutofit/>
          </a:bodyPr>
          <a:lstStyle/>
          <a:p>
            <a:r>
              <a:rPr lang="en-US" sz="4000" smtClean="0"/>
              <a:t>Process for Analyzing a Specific Teaching Condition (Micro-Level Analysis)</a:t>
            </a:r>
            <a:endParaRPr lang="en-US" sz="4000" dirty="0" smtClean="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29</a:t>
            </a:fld>
            <a:endParaRPr lang="en-US" dirty="0"/>
          </a:p>
        </p:txBody>
      </p:sp>
    </p:spTree>
    <p:extLst>
      <p:ext uri="{BB962C8B-B14F-4D97-AF65-F5344CB8AC3E}">
        <p14:creationId xmlns:p14="http://schemas.microsoft.com/office/powerpoint/2010/main" val="3803663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9" y="1828800"/>
            <a:ext cx="6213998" cy="3732737"/>
          </a:xfrm>
        </p:spPr>
        <p:txBody>
          <a:bodyPr/>
          <a:lstStyle/>
          <a:p>
            <a:r>
              <a:rPr lang="en-US" dirty="0" smtClean="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3" name="Title 2"/>
          <p:cNvSpPr>
            <a:spLocks noGrp="1"/>
          </p:cNvSpPr>
          <p:nvPr>
            <p:ph type="title"/>
          </p:nvPr>
        </p:nvSpPr>
        <p:spPr/>
        <p:txBody>
          <a:bodyPr/>
          <a:lstStyle/>
          <a:p>
            <a:r>
              <a:rPr lang="en-US" smtClean="0"/>
              <a:t>Center on Great Teachers </a:t>
            </a:r>
            <a:br>
              <a:rPr lang="en-US" smtClean="0"/>
            </a:br>
            <a:r>
              <a:rPr lang="en-US" smtClean="0"/>
              <a:t>and Leaders’ Mission</a:t>
            </a:r>
            <a:endParaRPr lang="en-US" dirty="0"/>
          </a:p>
        </p:txBody>
      </p:sp>
      <p:sp>
        <p:nvSpPr>
          <p:cNvPr id="13" name="Slide Number Placeholder 12"/>
          <p:cNvSpPr>
            <a:spLocks noGrp="1"/>
          </p:cNvSpPr>
          <p:nvPr>
            <p:ph type="sldNum" sz="quarter" idx="10"/>
          </p:nvPr>
        </p:nvSpPr>
        <p:spPr/>
        <p:txBody>
          <a:bodyPr/>
          <a:lstStyle/>
          <a:p>
            <a:fld id="{F3477EC8-074D-41C4-94AE-E9EA7CEEA348}" type="slidenum">
              <a:rPr lang="en-US" smtClean="0"/>
              <a:pPr/>
              <a:t>3</a:t>
            </a:fld>
            <a:endParaRPr lang="en-US" dirty="0"/>
          </a:p>
        </p:txBody>
      </p:sp>
      <p:grpSp>
        <p:nvGrpSpPr>
          <p:cNvPr id="5" name="Group 4"/>
          <p:cNvGrpSpPr/>
          <p:nvPr/>
        </p:nvGrpSpPr>
        <p:grpSpPr>
          <a:xfrm>
            <a:off x="5747913" y="-248465"/>
            <a:ext cx="4517182" cy="7013297"/>
            <a:chOff x="5828369" y="-232489"/>
            <a:chExt cx="4517182" cy="7013297"/>
          </a:xfrm>
        </p:grpSpPr>
        <p:sp>
          <p:nvSpPr>
            <p:cNvPr id="6" name="Rectangle 5"/>
            <p:cNvSpPr/>
            <p:nvPr/>
          </p:nvSpPr>
          <p:spPr>
            <a:xfrm rot="10800000">
              <a:off x="5828369" y="1629273"/>
              <a:ext cx="2999752" cy="821617"/>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10800000">
              <a:off x="6981842" y="2598170"/>
              <a:ext cx="3363709" cy="821617"/>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841545" y="3794232"/>
              <a:ext cx="5151535" cy="821617"/>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5566512" y="1182841"/>
              <a:ext cx="3652277" cy="821617"/>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4836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Graphic organizers can do the following:</a:t>
            </a:r>
          </a:p>
          <a:p>
            <a:pPr marL="466344">
              <a:buFont typeface="Arial" pitchFamily="34" charset="0"/>
              <a:buChar char="•"/>
            </a:pPr>
            <a:r>
              <a:rPr lang="en-US" dirty="0" smtClean="0"/>
              <a:t>Sequence the thought process.</a:t>
            </a:r>
          </a:p>
          <a:p>
            <a:pPr marL="466344">
              <a:buFont typeface="Arial" pitchFamily="34" charset="0"/>
              <a:buChar char="•"/>
            </a:pPr>
            <a:r>
              <a:rPr lang="en-US" dirty="0" smtClean="0"/>
              <a:t>Work independently or in conjunction with item prompts.</a:t>
            </a:r>
          </a:p>
          <a:p>
            <a:pPr marL="466344">
              <a:buFont typeface="Arial" pitchFamily="34" charset="0"/>
              <a:buChar char="•"/>
            </a:pPr>
            <a:r>
              <a:rPr lang="en-US" dirty="0" smtClean="0"/>
              <a:t>Function in individual or group settings to capture evidence of teaching conditions.</a:t>
            </a:r>
          </a:p>
        </p:txBody>
      </p:sp>
      <p:sp>
        <p:nvSpPr>
          <p:cNvPr id="2" name="Title 1"/>
          <p:cNvSpPr>
            <a:spLocks noGrp="1"/>
          </p:cNvSpPr>
          <p:nvPr>
            <p:ph type="title"/>
          </p:nvPr>
        </p:nvSpPr>
        <p:spPr/>
        <p:txBody>
          <a:bodyPr>
            <a:noAutofit/>
          </a:bodyPr>
          <a:lstStyle/>
          <a:p>
            <a:r>
              <a:rPr lang="en-US" sz="4000" dirty="0" smtClean="0"/>
              <a:t>Micro-Level </a:t>
            </a:r>
            <a:r>
              <a:rPr lang="en-US" sz="4000" dirty="0"/>
              <a:t>1: </a:t>
            </a:r>
            <a:br>
              <a:rPr lang="en-US" sz="4000" dirty="0"/>
            </a:br>
            <a:r>
              <a:rPr lang="en-US" sz="4000" dirty="0" smtClean="0"/>
              <a:t>Guided Discussion With Graphic Organizers</a:t>
            </a:r>
            <a:endParaRPr lang="en-US" sz="4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1587013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300" dirty="0" smtClean="0"/>
              <a:t>What Is and Is Not Working</a:t>
            </a:r>
            <a:endParaRPr lang="en-US" sz="4300" dirty="0"/>
          </a:p>
        </p:txBody>
      </p:sp>
      <p:pic>
        <p:nvPicPr>
          <p:cNvPr id="3" name="Content Placeholder 2"/>
          <p:cNvPicPr>
            <a:picLocks noGrp="1" noChangeAspect="1"/>
          </p:cNvPicPr>
          <p:nvPr>
            <p:ph idx="4294967295"/>
          </p:nvPr>
        </p:nvPicPr>
        <p:blipFill>
          <a:blip r:embed="rId3"/>
          <a:stretch>
            <a:fillRect/>
          </a:stretch>
        </p:blipFill>
        <p:spPr>
          <a:xfrm>
            <a:off x="830606" y="985521"/>
            <a:ext cx="7482789" cy="4902518"/>
          </a:xfrm>
          <a:prstGeom prst="rect">
            <a:avLst/>
          </a:prstGeom>
        </p:spPr>
      </p:pic>
      <p:sp>
        <p:nvSpPr>
          <p:cNvPr id="2" name="TextBox 1"/>
          <p:cNvSpPr txBox="1"/>
          <p:nvPr/>
        </p:nvSpPr>
        <p:spPr>
          <a:xfrm>
            <a:off x="231494" y="5602147"/>
            <a:ext cx="1794076" cy="369332"/>
          </a:xfrm>
          <a:prstGeom prst="rect">
            <a:avLst/>
          </a:prstGeom>
          <a:noFill/>
        </p:spPr>
        <p:txBody>
          <a:bodyPr wrap="square" rtlCol="0">
            <a:spAutoFit/>
          </a:bodyPr>
          <a:lstStyle/>
          <a:p>
            <a:r>
              <a:rPr lang="en-US" sz="1800" b="1" dirty="0" smtClean="0"/>
              <a:t>Handout </a:t>
            </a:r>
            <a:r>
              <a:rPr lang="en-US" sz="1800" b="1" dirty="0" err="1" smtClean="0"/>
              <a:t>7a</a:t>
            </a:r>
            <a:endParaRPr lang="en-US" sz="1800" b="1"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spTree>
    <p:extLst>
      <p:ext uri="{BB962C8B-B14F-4D97-AF65-F5344CB8AC3E}">
        <p14:creationId xmlns:p14="http://schemas.microsoft.com/office/powerpoint/2010/main" val="2055843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27553"/>
            <a:ext cx="8224837" cy="758435"/>
          </a:xfrm>
        </p:spPr>
        <p:txBody>
          <a:bodyPr>
            <a:noAutofit/>
          </a:bodyPr>
          <a:lstStyle/>
          <a:p>
            <a:r>
              <a:rPr lang="en-US" sz="4300" dirty="0" smtClean="0"/>
              <a:t>What Is Ideal? What Are the Challenges?</a:t>
            </a:r>
            <a:endParaRPr lang="en-US" sz="4300" dirty="0"/>
          </a:p>
        </p:txBody>
      </p:sp>
      <p:sp>
        <p:nvSpPr>
          <p:cNvPr id="6" name="TextBox 5"/>
          <p:cNvSpPr txBox="1"/>
          <p:nvPr/>
        </p:nvSpPr>
        <p:spPr>
          <a:xfrm>
            <a:off x="231494" y="5602147"/>
            <a:ext cx="1794076" cy="369332"/>
          </a:xfrm>
          <a:prstGeom prst="rect">
            <a:avLst/>
          </a:prstGeom>
          <a:noFill/>
        </p:spPr>
        <p:txBody>
          <a:bodyPr wrap="square" rtlCol="0">
            <a:spAutoFit/>
          </a:bodyPr>
          <a:lstStyle/>
          <a:p>
            <a:r>
              <a:rPr lang="en-US" sz="1800" b="1" dirty="0" smtClean="0"/>
              <a:t>Handout </a:t>
            </a:r>
            <a:r>
              <a:rPr lang="en-US" sz="1800" b="1" dirty="0" err="1" smtClean="0"/>
              <a:t>7b</a:t>
            </a:r>
            <a:endParaRPr lang="en-US" sz="1800" b="1" dirty="0"/>
          </a:p>
        </p:txBody>
      </p:sp>
      <p:pic>
        <p:nvPicPr>
          <p:cNvPr id="3" name="Picture 2"/>
          <p:cNvPicPr>
            <a:picLocks noChangeAspect="1"/>
          </p:cNvPicPr>
          <p:nvPr/>
        </p:nvPicPr>
        <p:blipFill>
          <a:blip r:embed="rId3"/>
          <a:stretch>
            <a:fillRect/>
          </a:stretch>
        </p:blipFill>
        <p:spPr>
          <a:xfrm>
            <a:off x="797965" y="833121"/>
            <a:ext cx="8003682" cy="4805678"/>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spTree>
    <p:extLst>
      <p:ext uri="{BB962C8B-B14F-4D97-AF65-F5344CB8AC3E}">
        <p14:creationId xmlns:p14="http://schemas.microsoft.com/office/powerpoint/2010/main" val="3810777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4"/>
          <p:cNvSpPr>
            <a:spLocks noGrp="1"/>
          </p:cNvSpPr>
          <p:nvPr>
            <p:ph idx="1"/>
          </p:nvPr>
        </p:nvSpPr>
        <p:spPr/>
        <p:txBody>
          <a:bodyPr/>
          <a:lstStyle/>
          <a:p>
            <a:r>
              <a:rPr lang="en-US" dirty="0" smtClean="0">
                <a:cs typeface="Times New Roman" pitchFamily="18" charset="0"/>
              </a:rPr>
              <a:t>Prompts are used to guide reflective, collaborative conversations about specific school conditions.</a:t>
            </a:r>
          </a:p>
          <a:p>
            <a:r>
              <a:rPr lang="en-US" dirty="0" smtClean="0">
                <a:cs typeface="Times New Roman" pitchFamily="18" charset="0"/>
              </a:rPr>
              <a:t>There is a series of reflective prompts for nearly every question in the survey; prompts are available online at </a:t>
            </a:r>
            <a:r>
              <a:rPr lang="en-US" dirty="0">
                <a:cs typeface="Times New Roman" pitchFamily="18" charset="0"/>
                <a:hlinkClick r:id="rId3"/>
              </a:rPr>
              <a:t>http://</a:t>
            </a:r>
            <a:r>
              <a:rPr lang="en-US" dirty="0" smtClean="0">
                <a:cs typeface="Times New Roman" pitchFamily="18" charset="0"/>
                <a:hlinkClick r:id="rId3"/>
              </a:rPr>
              <a:t>teachingconditions.org/individual-item-prompts</a:t>
            </a:r>
            <a:r>
              <a:rPr lang="en-US" dirty="0" smtClean="0">
                <a:cs typeface="Times New Roman" pitchFamily="18" charset="0"/>
              </a:rPr>
              <a:t>. </a:t>
            </a:r>
          </a:p>
          <a:p>
            <a:r>
              <a:rPr lang="en-US" dirty="0" smtClean="0">
                <a:cs typeface="Times New Roman" pitchFamily="18" charset="0"/>
              </a:rPr>
              <a:t>Prompts are not the only questions to ask, but they do provide a starting point for dialogue.</a:t>
            </a:r>
          </a:p>
          <a:p>
            <a:pPr marL="0" indent="0">
              <a:buNone/>
            </a:pPr>
            <a:endParaRPr lang="en-US" dirty="0">
              <a:latin typeface="+mj-lt"/>
              <a:cs typeface="Times New Roman" pitchFamily="18" charset="0"/>
            </a:endParaRPr>
          </a:p>
        </p:txBody>
      </p:sp>
      <p:sp>
        <p:nvSpPr>
          <p:cNvPr id="79874" name="Title 1"/>
          <p:cNvSpPr>
            <a:spLocks noGrp="1"/>
          </p:cNvSpPr>
          <p:nvPr>
            <p:ph type="title"/>
          </p:nvPr>
        </p:nvSpPr>
        <p:spPr/>
        <p:txBody>
          <a:bodyPr>
            <a:normAutofit/>
          </a:bodyPr>
          <a:lstStyle/>
          <a:p>
            <a:r>
              <a:rPr lang="en-US" sz="4300" dirty="0" smtClean="0"/>
              <a:t>Micro-Level 2: </a:t>
            </a:r>
            <a:br>
              <a:rPr lang="en-US" sz="4300" dirty="0" smtClean="0"/>
            </a:br>
            <a:r>
              <a:rPr lang="en-US" sz="4300" dirty="0" smtClean="0">
                <a:cs typeface="Times New Roman" pitchFamily="18" charset="0"/>
              </a:rPr>
              <a:t>Individual Item Prompts</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3333956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65367651"/>
              </p:ext>
            </p:extLst>
          </p:nvPr>
        </p:nvGraphicFramePr>
        <p:xfrm>
          <a:off x="687388" y="1828800"/>
          <a:ext cx="8224837" cy="3732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a:t>Data Collection </a:t>
            </a:r>
            <a:r>
              <a:rPr lang="en-US" dirty="0" smtClean="0"/>
              <a:t>Cycle of </a:t>
            </a:r>
            <a:br>
              <a:rPr lang="en-US" dirty="0" smtClean="0"/>
            </a:br>
            <a:r>
              <a:rPr lang="en-US" dirty="0" smtClean="0"/>
              <a:t>Continuous Improvement</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793315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530" y="422468"/>
            <a:ext cx="8229600" cy="2123658"/>
          </a:xfrm>
        </p:spPr>
        <p:txBody>
          <a:bodyPr/>
          <a:lstStyle/>
          <a:p>
            <a:pPr algn="ctr"/>
            <a:r>
              <a:rPr lang="en-US" sz="4400" dirty="0" smtClean="0"/>
              <a:t>Check-in Break </a:t>
            </a:r>
            <a:br>
              <a:rPr lang="en-US" sz="4400" dirty="0" smtClean="0"/>
            </a:br>
            <a:r>
              <a:rPr lang="en-US" sz="4400" dirty="0" smtClean="0"/>
              <a:t/>
            </a:r>
            <a:br>
              <a:rPr lang="en-US" sz="4400" dirty="0" smtClean="0"/>
            </a:br>
            <a:r>
              <a:rPr lang="en-US" sz="4400" dirty="0" smtClean="0"/>
              <a:t>Questions </a:t>
            </a:r>
            <a:endParaRPr lang="en-US" sz="4400" dirty="0"/>
          </a:p>
        </p:txBody>
      </p:sp>
      <p:sp>
        <p:nvSpPr>
          <p:cNvPr id="5" name="Slide Number Placeholder 4"/>
          <p:cNvSpPr>
            <a:spLocks noGrp="1"/>
          </p:cNvSpPr>
          <p:nvPr>
            <p:ph type="sldNum" sz="quarter" idx="12"/>
          </p:nvPr>
        </p:nvSpPr>
        <p:spPr/>
        <p:txBody>
          <a:bodyPr/>
          <a:lstStyle/>
          <a:p>
            <a:fld id="{A1A8B8B9-B651-4439-A868-E8F04EF81465}" type="slidenum">
              <a:rPr lang="en-US" smtClean="0"/>
              <a:pPr/>
              <a:t>35</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161" y="2693877"/>
            <a:ext cx="1758337" cy="1758337"/>
          </a:xfrm>
          <a:prstGeom prst="rect">
            <a:avLst/>
          </a:prstGeom>
        </p:spPr>
      </p:pic>
    </p:spTree>
    <p:extLst>
      <p:ext uri="{BB962C8B-B14F-4D97-AF65-F5344CB8AC3E}">
        <p14:creationId xmlns:p14="http://schemas.microsoft.com/office/powerpoint/2010/main" val="471061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Used the tools to:</a:t>
            </a:r>
          </a:p>
          <a:p>
            <a:pPr lvl="1"/>
            <a:r>
              <a:rPr lang="en-US" sz="2400" dirty="0" smtClean="0"/>
              <a:t>Identify a focus area(s) for improving Teaching Conditions</a:t>
            </a:r>
          </a:p>
          <a:p>
            <a:pPr lvl="1"/>
            <a:r>
              <a:rPr lang="en-US" sz="2400" dirty="0" smtClean="0"/>
              <a:t>Determined data collection for selected teaching condition</a:t>
            </a:r>
          </a:p>
          <a:p>
            <a:pPr lvl="1"/>
            <a:r>
              <a:rPr lang="en-US" sz="2400" dirty="0" smtClean="0"/>
              <a:t>Developed strategies and timeline for implementation</a:t>
            </a:r>
          </a:p>
          <a:p>
            <a:endParaRPr lang="en-US" dirty="0"/>
          </a:p>
        </p:txBody>
      </p:sp>
      <p:sp>
        <p:nvSpPr>
          <p:cNvPr id="6" name="Title 5"/>
          <p:cNvSpPr>
            <a:spLocks noGrp="1"/>
          </p:cNvSpPr>
          <p:nvPr>
            <p:ph type="title"/>
          </p:nvPr>
        </p:nvSpPr>
        <p:spPr/>
        <p:txBody>
          <a:bodyPr/>
          <a:lstStyle/>
          <a:p>
            <a:r>
              <a:rPr lang="en-US" dirty="0" smtClean="0"/>
              <a:t>For our next meeting – June 2nd</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1932180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How do you assess readiness of an initiative?</a:t>
            </a:r>
          </a:p>
          <a:p>
            <a:r>
              <a:rPr lang="en-US" dirty="0" smtClean="0"/>
              <a:t>How do you determine support and accountability of team members to implement?</a:t>
            </a:r>
          </a:p>
          <a:p>
            <a:r>
              <a:rPr lang="en-US" b="1" u="sng" dirty="0" smtClean="0"/>
              <a:t>How do you know if you are/are not making progress?</a:t>
            </a:r>
          </a:p>
          <a:p>
            <a:r>
              <a:rPr lang="en-US" dirty="0" smtClean="0"/>
              <a:t>How do you keep momentum going for a change process and communicate progress?</a:t>
            </a:r>
          </a:p>
          <a:p>
            <a:endParaRPr lang="en-US" dirty="0" smtClean="0"/>
          </a:p>
          <a:p>
            <a:r>
              <a:rPr lang="en-US" dirty="0" smtClean="0"/>
              <a:t>Be ready to share and bring artifacts of your progress. </a:t>
            </a:r>
            <a:endParaRPr lang="en-US" dirty="0"/>
          </a:p>
        </p:txBody>
      </p:sp>
      <p:sp>
        <p:nvSpPr>
          <p:cNvPr id="5" name="Title 4"/>
          <p:cNvSpPr>
            <a:spLocks noGrp="1"/>
          </p:cNvSpPr>
          <p:nvPr>
            <p:ph type="title"/>
          </p:nvPr>
        </p:nvSpPr>
        <p:spPr/>
        <p:txBody>
          <a:bodyPr/>
          <a:lstStyle/>
          <a:p>
            <a:r>
              <a:rPr lang="en-US" dirty="0" smtClean="0"/>
              <a:t>Monitoring and Implementation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3257520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27553"/>
            <a:ext cx="8224837" cy="758435"/>
          </a:xfrm>
        </p:spPr>
        <p:txBody>
          <a:bodyPr/>
          <a:lstStyle/>
          <a:p>
            <a:pPr algn="ctr"/>
            <a:r>
              <a:rPr lang="en-US" dirty="0" smtClean="0"/>
              <a:t>www.teachingconditions.org</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19" t="8889" r="19514"/>
          <a:stretch/>
        </p:blipFill>
        <p:spPr bwMode="auto">
          <a:xfrm>
            <a:off x="1866106" y="957580"/>
            <a:ext cx="5867400" cy="48762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38</a:t>
            </a:fld>
            <a:endParaRPr lang="en-US" dirty="0">
              <a:solidFill>
                <a:srgbClr val="FFFFFF">
                  <a:lumMod val="75000"/>
                </a:srgbClr>
              </a:solidFill>
            </a:endParaRPr>
          </a:p>
        </p:txBody>
      </p:sp>
    </p:spTree>
    <p:extLst>
      <p:ext uri="{BB962C8B-B14F-4D97-AF65-F5344CB8AC3E}">
        <p14:creationId xmlns:p14="http://schemas.microsoft.com/office/powerpoint/2010/main" val="2745041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 y="1364169"/>
            <a:ext cx="11150916" cy="758435"/>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sz="4000" dirty="0"/>
              <a:t/>
            </a:r>
            <a:br>
              <a:rPr lang="en-US" sz="4000" dirty="0"/>
            </a:br>
            <a:r>
              <a:rPr lang="en-US" sz="4000" dirty="0"/>
              <a:t>Managing for Results Work Group</a:t>
            </a:r>
            <a:br>
              <a:rPr lang="en-US" sz="4000" dirty="0"/>
            </a:br>
            <a:endParaRPr lang="en-US" sz="40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39</a:t>
            </a:fld>
            <a:endParaRPr lang="en-US" dirty="0">
              <a:solidFill>
                <a:srgbClr val="FFFFFF">
                  <a:lumMod val="75000"/>
                </a:srgbClr>
              </a:solidFill>
            </a:endParaRPr>
          </a:p>
        </p:txBody>
      </p:sp>
      <p:pic>
        <p:nvPicPr>
          <p:cNvPr id="4" name="Picture 3" descr="Description: C:\Users\tinfante\Desktop\EASN Logo- Fin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78" y="144190"/>
            <a:ext cx="2679656" cy="543787"/>
          </a:xfrm>
          <a:prstGeom prst="rect">
            <a:avLst/>
          </a:prstGeom>
          <a:noFill/>
          <a:ln>
            <a:noFill/>
          </a:ln>
        </p:spPr>
      </p:pic>
      <p:sp>
        <p:nvSpPr>
          <p:cNvPr id="5" name="Rectangle 4"/>
          <p:cNvSpPr/>
          <p:nvPr/>
        </p:nvSpPr>
        <p:spPr>
          <a:xfrm>
            <a:off x="600891" y="2231074"/>
            <a:ext cx="7576457" cy="2677656"/>
          </a:xfrm>
          <a:prstGeom prst="rect">
            <a:avLst/>
          </a:prstGeom>
        </p:spPr>
        <p:txBody>
          <a:bodyPr wrap="square">
            <a:spAutoFit/>
          </a:bodyPr>
          <a:lstStyle/>
          <a:p>
            <a:r>
              <a:rPr lang="en-US" dirty="0">
                <a:latin typeface="Calibri" panose="020F0502020204030204" pitchFamily="34" charset="0"/>
              </a:rPr>
              <a:t>JAN: Setting Equity Goals</a:t>
            </a:r>
          </a:p>
          <a:p>
            <a:r>
              <a:rPr lang="en-US" dirty="0">
                <a:latin typeface="Calibri" panose="020F0502020204030204" pitchFamily="34" charset="0"/>
              </a:rPr>
              <a:t>FEB: Identifying Metrics to Track Progress Toward Goals</a:t>
            </a:r>
          </a:p>
          <a:p>
            <a:r>
              <a:rPr lang="en-US" u="sng" dirty="0">
                <a:latin typeface="Calibri" panose="020F0502020204030204" pitchFamily="34" charset="0"/>
              </a:rPr>
              <a:t>MAR: Collecting Data: Strategies &amp; Policies</a:t>
            </a:r>
          </a:p>
          <a:p>
            <a:r>
              <a:rPr lang="en-US" dirty="0">
                <a:latin typeface="Calibri" panose="020F0502020204030204" pitchFamily="34" charset="0"/>
              </a:rPr>
              <a:t>APR: Analyzing Data</a:t>
            </a:r>
          </a:p>
          <a:p>
            <a:r>
              <a:rPr lang="en-US" dirty="0">
                <a:latin typeface="Calibri" panose="020F0502020204030204" pitchFamily="34" charset="0"/>
              </a:rPr>
              <a:t>MAY: Building a Monitoring Plan</a:t>
            </a:r>
          </a:p>
          <a:p>
            <a:r>
              <a:rPr lang="en-US" dirty="0">
                <a:latin typeface="Calibri" panose="020F0502020204030204" pitchFamily="34" charset="0"/>
              </a:rPr>
              <a:t>JUN: Reflecting on and Responding to Data</a:t>
            </a:r>
          </a:p>
          <a:p>
            <a:r>
              <a:rPr lang="en-US" dirty="0">
                <a:latin typeface="Calibri" panose="020F0502020204030204" pitchFamily="34" charset="0"/>
              </a:rPr>
              <a:t>JUL: Reporting Progress to Stakeholders</a:t>
            </a:r>
          </a:p>
        </p:txBody>
      </p:sp>
    </p:spTree>
    <p:extLst>
      <p:ext uri="{BB962C8B-B14F-4D97-AF65-F5344CB8AC3E}">
        <p14:creationId xmlns:p14="http://schemas.microsoft.com/office/powerpoint/2010/main" val="2198512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a:xfrm>
            <a:off x="550985" y="-262372"/>
            <a:ext cx="8229600" cy="1143000"/>
          </a:xfrm>
        </p:spPr>
        <p:txBody>
          <a:bodyPr>
            <a:normAutofit/>
          </a:bodyPr>
          <a:lstStyle/>
          <a:p>
            <a:r>
              <a:rPr lang="en-US" sz="3200" dirty="0" smtClean="0">
                <a:solidFill>
                  <a:schemeClr val="tx2"/>
                </a:solidFill>
              </a:rPr>
              <a:t>Timeline for CT’s 2015 Equity Plan</a:t>
            </a:r>
            <a:endParaRPr lang="en-US" sz="3200" dirty="0">
              <a:solidFill>
                <a:schemeClr val="tx2"/>
              </a:solidFill>
            </a:endParaRPr>
          </a:p>
        </p:txBody>
      </p:sp>
      <p:sp>
        <p:nvSpPr>
          <p:cNvPr id="6" name="Content Placeholder 8"/>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i="1" dirty="0" smtClean="0"/>
          </a:p>
        </p:txBody>
      </p:sp>
      <p:sp>
        <p:nvSpPr>
          <p:cNvPr id="2" name="Slide Number Placeholder 1"/>
          <p:cNvSpPr>
            <a:spLocks noGrp="1"/>
          </p:cNvSpPr>
          <p:nvPr>
            <p:ph type="sldNum" sz="quarter" idx="12"/>
          </p:nvPr>
        </p:nvSpPr>
        <p:spPr/>
        <p:txBody>
          <a:bodyPr/>
          <a:lstStyle/>
          <a:p>
            <a:fld id="{24F2258D-CF54-2C4E-9726-8648A0B8DDCC}" type="slidenum">
              <a:rPr lang="en-US" smtClean="0"/>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34673509"/>
              </p:ext>
            </p:extLst>
          </p:nvPr>
        </p:nvGraphicFramePr>
        <p:xfrm>
          <a:off x="457200" y="1723999"/>
          <a:ext cx="8135815" cy="3906092"/>
        </p:xfrm>
        <a:graphic>
          <a:graphicData uri="http://schemas.openxmlformats.org/drawingml/2006/table">
            <a:tbl>
              <a:tblPr firstRow="1" bandRow="1">
                <a:tableStyleId>{5C22544A-7EE6-4342-B048-85BDC9FD1C3A}</a:tableStyleId>
              </a:tblPr>
              <a:tblGrid>
                <a:gridCol w="5685693"/>
                <a:gridCol w="2450122"/>
              </a:tblGrid>
              <a:tr h="322967">
                <a:tc>
                  <a:txBody>
                    <a:bodyPr/>
                    <a:lstStyle/>
                    <a:p>
                      <a:r>
                        <a:rPr lang="en-US" dirty="0" smtClean="0"/>
                        <a:t>ACTIVITY</a:t>
                      </a:r>
                      <a:endParaRPr lang="en-US" dirty="0"/>
                    </a:p>
                  </a:txBody>
                  <a:tcPr/>
                </a:tc>
                <a:tc>
                  <a:txBody>
                    <a:bodyPr/>
                    <a:lstStyle/>
                    <a:p>
                      <a:r>
                        <a:rPr lang="en-US" dirty="0" smtClean="0"/>
                        <a:t>DATE (S)</a:t>
                      </a:r>
                      <a:endParaRPr lang="en-US" dirty="0"/>
                    </a:p>
                  </a:txBody>
                  <a:tcPr/>
                </a:tc>
              </a:tr>
              <a:tr h="453144">
                <a:tc>
                  <a:txBody>
                    <a:bodyPr/>
                    <a:lstStyle/>
                    <a:p>
                      <a:r>
                        <a:rPr lang="en-US" sz="1600" dirty="0" smtClean="0"/>
                        <a:t>2015 CT Equity Plan </a:t>
                      </a:r>
                      <a:r>
                        <a:rPr lang="en-US" sz="1600" b="1" dirty="0" smtClean="0">
                          <a:solidFill>
                            <a:schemeClr val="accent3">
                              <a:lumMod val="75000"/>
                            </a:schemeClr>
                          </a:solidFill>
                        </a:rPr>
                        <a:t>Approved</a:t>
                      </a:r>
                      <a:r>
                        <a:rPr lang="en-US" sz="1600" dirty="0" smtClean="0"/>
                        <a:t> by USED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September 10, 2015</a:t>
                      </a:r>
                      <a:endParaRPr lang="en-US" sz="1300" dirty="0"/>
                    </a:p>
                  </a:txBody>
                  <a:tcPr/>
                </a:tc>
              </a:tr>
              <a:tr h="461554">
                <a:tc>
                  <a:txBody>
                    <a:bodyPr/>
                    <a:lstStyle/>
                    <a:p>
                      <a:r>
                        <a:rPr lang="en-US" sz="1600" dirty="0" smtClean="0"/>
                        <a:t>Equity District Data Workshop</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November 16, 2015</a:t>
                      </a:r>
                      <a:endParaRPr lang="en-US" sz="1300" dirty="0"/>
                    </a:p>
                  </a:txBody>
                  <a:tcPr/>
                </a:tc>
              </a:tr>
              <a:tr h="444137">
                <a:tc>
                  <a:txBody>
                    <a:bodyPr/>
                    <a:lstStyle/>
                    <a:p>
                      <a:r>
                        <a:rPr lang="en-US" sz="1600" dirty="0" smtClean="0"/>
                        <a:t>Equity Plan Stakeholder</a:t>
                      </a:r>
                      <a:r>
                        <a:rPr lang="en-US" sz="1600" baseline="0" dirty="0" smtClean="0"/>
                        <a:t> </a:t>
                      </a:r>
                      <a:r>
                        <a:rPr lang="en-US" sz="1600" dirty="0" smtClean="0"/>
                        <a:t>Advisory Group Meeting</a:t>
                      </a:r>
                      <a:r>
                        <a:rPr lang="en-US" sz="1600" baseline="0" dirty="0" smtClean="0"/>
                        <a:t> </a:t>
                      </a:r>
                      <a:endParaRPr lang="en-US" sz="1600" b="1" dirty="0">
                        <a:solidFill>
                          <a:schemeClr val="accent3">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January 28, 2016</a:t>
                      </a:r>
                      <a:endParaRPr lang="en-US" sz="1300" b="1" dirty="0">
                        <a:solidFill>
                          <a:srgbClr val="FF0000"/>
                        </a:solidFill>
                      </a:endParaRPr>
                    </a:p>
                  </a:txBody>
                  <a:tcPr/>
                </a:tc>
              </a:tr>
              <a:tr h="444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trike="sngStrike" dirty="0" smtClean="0"/>
                        <a:t>Equity District Sharing Existing Initiatives</a:t>
                      </a:r>
                      <a:endParaRPr lang="en-US" sz="1600" b="1" strike="sngStrike" dirty="0">
                        <a:solidFill>
                          <a:schemeClr val="accent3">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0" strike="sngStrike" dirty="0" smtClean="0">
                          <a:solidFill>
                            <a:schemeClr val="tx1"/>
                          </a:solidFill>
                        </a:rPr>
                        <a:t>February 9, 2016 cancelled</a:t>
                      </a:r>
                      <a:endParaRPr lang="en-US" sz="1300" b="0" strike="sngStrike" dirty="0">
                        <a:solidFill>
                          <a:schemeClr val="tx1"/>
                        </a:solidFill>
                      </a:endParaRPr>
                    </a:p>
                  </a:txBody>
                  <a:tcPr/>
                </a:tc>
              </a:tr>
              <a:tr h="2805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Equity District Sharing Existing Initiatives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Teaching Conditions Workshops-Session I</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March</a:t>
                      </a:r>
                      <a:r>
                        <a:rPr lang="en-US" sz="1300" baseline="0" dirty="0" smtClean="0"/>
                        <a:t> 22, 2016</a:t>
                      </a:r>
                      <a:endParaRPr lang="en-US" sz="1300" dirty="0" smtClean="0"/>
                    </a:p>
                  </a:txBody>
                  <a:tcPr/>
                </a:tc>
              </a:tr>
              <a:tr h="322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Teaching Conditions Workshops-Session I Review Webinar</a:t>
                      </a:r>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April 26, 2016 </a:t>
                      </a:r>
                      <a:r>
                        <a:rPr lang="en-US" sz="1300" b="1" dirty="0" smtClean="0">
                          <a:solidFill>
                            <a:srgbClr val="FF0000"/>
                          </a:solidFill>
                        </a:rPr>
                        <a:t>Today!</a:t>
                      </a:r>
                      <a:endParaRPr lang="en-US" sz="1300" dirty="0"/>
                    </a:p>
                  </a:txBody>
                  <a:tcPr/>
                </a:tc>
              </a:tr>
              <a:tr h="3229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Equity District Sharing Existing Initiatives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Teaching Conditions Workshops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aseline="0" dirty="0" smtClean="0"/>
                        <a:t>June 2, 2016</a:t>
                      </a:r>
                      <a:endParaRPr lang="en-US" sz="1300" dirty="0" smtClean="0"/>
                    </a:p>
                  </a:txBody>
                  <a:tcPr/>
                </a:tc>
              </a:tr>
            </a:tbl>
          </a:graphicData>
        </a:graphic>
      </p:graphicFrame>
    </p:spTree>
    <p:extLst>
      <p:ext uri="{BB962C8B-B14F-4D97-AF65-F5344CB8AC3E}">
        <p14:creationId xmlns:p14="http://schemas.microsoft.com/office/powerpoint/2010/main" val="4046965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40</a:t>
            </a:fld>
            <a:endParaRPr lang="en-US" dirty="0">
              <a:solidFill>
                <a:srgbClr val="FFFFFF">
                  <a:lumMod val="75000"/>
                </a:srgbClr>
              </a:solidFill>
            </a:endParaRPr>
          </a:p>
        </p:txBody>
      </p:sp>
      <p:pic>
        <p:nvPicPr>
          <p:cNvPr id="4" name="Picture 3" descr="Description: C:\Users\tinfante\Desktop\EASN Logo- Fin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78" y="144190"/>
            <a:ext cx="2679656" cy="543787"/>
          </a:xfrm>
          <a:prstGeom prst="rect">
            <a:avLst/>
          </a:prstGeom>
          <a:noFill/>
          <a:ln>
            <a:noFill/>
          </a:ln>
        </p:spPr>
      </p:pic>
      <p:sp>
        <p:nvSpPr>
          <p:cNvPr id="5" name="Rectangle 4"/>
          <p:cNvSpPr/>
          <p:nvPr/>
        </p:nvSpPr>
        <p:spPr>
          <a:xfrm>
            <a:off x="98811" y="930552"/>
            <a:ext cx="8656320" cy="1077218"/>
          </a:xfrm>
          <a:prstGeom prst="rect">
            <a:avLst/>
          </a:prstGeom>
        </p:spPr>
        <p:txBody>
          <a:bodyPr wrap="square">
            <a:spAutoFit/>
          </a:bodyPr>
          <a:lstStyle/>
          <a:p>
            <a:pPr marL="0" marR="0">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Data Collection and Analysis Process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The process below outlines the steps a state can take to bridge the gap between their current and desired future states of data collection and analysis.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216779" y="2415770"/>
            <a:ext cx="8686800" cy="1354183"/>
            <a:chOff x="0" y="0"/>
            <a:chExt cx="8945349" cy="914401"/>
          </a:xfrm>
        </p:grpSpPr>
        <p:grpSp>
          <p:nvGrpSpPr>
            <p:cNvPr id="7" name="Group 6"/>
            <p:cNvGrpSpPr/>
            <p:nvPr/>
          </p:nvGrpSpPr>
          <p:grpSpPr>
            <a:xfrm>
              <a:off x="0" y="0"/>
              <a:ext cx="7688052" cy="914401"/>
              <a:chOff x="0" y="0"/>
              <a:chExt cx="8677599" cy="2133602"/>
            </a:xfrm>
          </p:grpSpPr>
          <p:sp>
            <p:nvSpPr>
              <p:cNvPr id="9" name="Freeform 8"/>
              <p:cNvSpPr/>
              <p:nvPr/>
            </p:nvSpPr>
            <p:spPr>
              <a:xfrm>
                <a:off x="0" y="0"/>
                <a:ext cx="1581946" cy="2123345"/>
              </a:xfrm>
              <a:custGeom>
                <a:avLst/>
                <a:gdLst>
                  <a:gd name="connsiteX0" fmla="*/ 0 w 1410625"/>
                  <a:gd name="connsiteY0" fmla="*/ 0 h 564250"/>
                  <a:gd name="connsiteX1" fmla="*/ 1128500 w 1410625"/>
                  <a:gd name="connsiteY1" fmla="*/ 0 h 564250"/>
                  <a:gd name="connsiteX2" fmla="*/ 1410625 w 1410625"/>
                  <a:gd name="connsiteY2" fmla="*/ 282125 h 564250"/>
                  <a:gd name="connsiteX3" fmla="*/ 1128500 w 1410625"/>
                  <a:gd name="connsiteY3" fmla="*/ 564250 h 564250"/>
                  <a:gd name="connsiteX4" fmla="*/ 0 w 1410625"/>
                  <a:gd name="connsiteY4" fmla="*/ 564250 h 564250"/>
                  <a:gd name="connsiteX5" fmla="*/ 0 w 1410625"/>
                  <a:gd name="connsiteY5" fmla="*/ 0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625" h="564250">
                    <a:moveTo>
                      <a:pt x="0" y="0"/>
                    </a:moveTo>
                    <a:lnTo>
                      <a:pt x="1128500" y="0"/>
                    </a:lnTo>
                    <a:lnTo>
                      <a:pt x="1410625" y="282125"/>
                    </a:lnTo>
                    <a:lnTo>
                      <a:pt x="1128500" y="564250"/>
                    </a:lnTo>
                    <a:lnTo>
                      <a:pt x="0" y="564250"/>
                    </a:lnTo>
                    <a:lnTo>
                      <a:pt x="0" y="0"/>
                    </a:lnTo>
                    <a:close/>
                  </a:path>
                </a:pathLst>
              </a:custGeom>
              <a:solidFill>
                <a:srgbClr val="53777A"/>
              </a:solidFill>
              <a:ln w="19050" cap="flat" cmpd="sng" algn="ctr">
                <a:solidFill>
                  <a:srgbClr val="53777A">
                    <a:shade val="50000"/>
                  </a:srgbClr>
                </a:solidFill>
                <a:prstDash val="solid"/>
              </a:ln>
              <a:effectLst/>
            </p:spPr>
            <p:txBody>
              <a:bodyPr spcFirstLastPara="0" vert="horz" wrap="square" lIns="58674" tIns="29337" rIns="155731" bIns="29337" numCol="1" spcCol="1270" anchor="ctr" anchorCtr="0">
                <a:normAutofit/>
              </a:bodyPr>
              <a:lstStyle/>
              <a:p>
                <a:pPr marL="0" marR="0">
                  <a:lnSpc>
                    <a:spcPct val="90000"/>
                  </a:lnSpc>
                  <a:spcBef>
                    <a:spcPts val="0"/>
                  </a:spcBef>
                  <a:spcAft>
                    <a:spcPts val="460"/>
                  </a:spcAft>
                </a:pPr>
                <a:r>
                  <a:rPr lang="en-US" sz="1400" kern="1200" dirty="0">
                    <a:ln>
                      <a:solidFill>
                        <a:srgbClr val="FFFF00"/>
                      </a:solidFill>
                    </a:ln>
                    <a:solidFill>
                      <a:srgbClr val="FFFFFF"/>
                    </a:solidFill>
                    <a:effectLst/>
                    <a:latin typeface="Calibri" panose="020F0502020204030204" pitchFamily="34" charset="0"/>
                    <a:ea typeface="Times New Roman" panose="02020603050405020304" pitchFamily="18" charset="0"/>
                  </a:rPr>
                  <a:t>1. Determine data needs</a:t>
                </a:r>
                <a:endParaRPr lang="en-US" sz="1400" dirty="0">
                  <a:ln>
                    <a:solidFill>
                      <a:srgbClr val="FFFF00"/>
                    </a:solidFill>
                  </a:ln>
                  <a:effectLst/>
                  <a:latin typeface="Times New Roman" panose="02020603050405020304" pitchFamily="18" charset="0"/>
                  <a:ea typeface="Times New Roman" panose="02020603050405020304" pitchFamily="18" charset="0"/>
                </a:endParaRPr>
              </a:p>
            </p:txBody>
          </p:sp>
          <p:sp>
            <p:nvSpPr>
              <p:cNvPr id="10" name="Freeform 9"/>
              <p:cNvSpPr/>
              <p:nvPr/>
            </p:nvSpPr>
            <p:spPr>
              <a:xfrm>
                <a:off x="1419131" y="697"/>
                <a:ext cx="1581946" cy="2123346"/>
              </a:xfrm>
              <a:custGeom>
                <a:avLst/>
                <a:gdLst>
                  <a:gd name="connsiteX0" fmla="*/ 0 w 1410625"/>
                  <a:gd name="connsiteY0" fmla="*/ 0 h 564250"/>
                  <a:gd name="connsiteX1" fmla="*/ 1128500 w 1410625"/>
                  <a:gd name="connsiteY1" fmla="*/ 0 h 564250"/>
                  <a:gd name="connsiteX2" fmla="*/ 1410625 w 1410625"/>
                  <a:gd name="connsiteY2" fmla="*/ 282125 h 564250"/>
                  <a:gd name="connsiteX3" fmla="*/ 1128500 w 1410625"/>
                  <a:gd name="connsiteY3" fmla="*/ 564250 h 564250"/>
                  <a:gd name="connsiteX4" fmla="*/ 0 w 1410625"/>
                  <a:gd name="connsiteY4" fmla="*/ 564250 h 564250"/>
                  <a:gd name="connsiteX5" fmla="*/ 282125 w 1410625"/>
                  <a:gd name="connsiteY5" fmla="*/ 282125 h 564250"/>
                  <a:gd name="connsiteX6" fmla="*/ 0 w 1410625"/>
                  <a:gd name="connsiteY6" fmla="*/ 0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25" h="564250">
                    <a:moveTo>
                      <a:pt x="0" y="0"/>
                    </a:moveTo>
                    <a:lnTo>
                      <a:pt x="1128500" y="0"/>
                    </a:lnTo>
                    <a:lnTo>
                      <a:pt x="1410625" y="282125"/>
                    </a:lnTo>
                    <a:lnTo>
                      <a:pt x="1128500" y="564250"/>
                    </a:lnTo>
                    <a:lnTo>
                      <a:pt x="0" y="564250"/>
                    </a:lnTo>
                    <a:lnTo>
                      <a:pt x="282125" y="282125"/>
                    </a:lnTo>
                    <a:lnTo>
                      <a:pt x="0" y="0"/>
                    </a:lnTo>
                    <a:close/>
                  </a:path>
                </a:pathLst>
              </a:custGeom>
              <a:solidFill>
                <a:srgbClr val="53777A"/>
              </a:solidFill>
              <a:ln w="19050" cap="flat" cmpd="sng" algn="ctr">
                <a:solidFill>
                  <a:srgbClr val="53777A">
                    <a:shade val="50000"/>
                  </a:srgbClr>
                </a:solidFill>
                <a:prstDash val="solid"/>
              </a:ln>
              <a:effectLst/>
            </p:spPr>
            <p:txBody>
              <a:bodyPr spcFirstLastPara="0" vert="horz" wrap="square" lIns="326131" tIns="29337" rIns="296794" bIns="29337" numCol="1" spcCol="1270" anchor="ctr" anchorCtr="0">
                <a:normAutofit/>
              </a:bodyPr>
              <a:lstStyle/>
              <a:p>
                <a:pPr marL="0" marR="0">
                  <a:lnSpc>
                    <a:spcPct val="90000"/>
                  </a:lnSpc>
                  <a:spcBef>
                    <a:spcPts val="0"/>
                  </a:spcBef>
                  <a:spcAft>
                    <a:spcPts val="460"/>
                  </a:spcAft>
                </a:pPr>
                <a:r>
                  <a:rPr lang="en-US" sz="1400" kern="1200" dirty="0">
                    <a:ln>
                      <a:solidFill>
                        <a:srgbClr val="FFFF00"/>
                      </a:solidFill>
                    </a:ln>
                    <a:solidFill>
                      <a:srgbClr val="FFFFFF"/>
                    </a:solidFill>
                    <a:effectLst/>
                    <a:latin typeface="Calibri" panose="020F0502020204030204" pitchFamily="34" charset="0"/>
                    <a:ea typeface="Times New Roman" panose="02020603050405020304" pitchFamily="18" charset="0"/>
                  </a:rPr>
                  <a:t>2. Assess existing assets</a:t>
                </a:r>
                <a:endParaRPr lang="en-US" sz="1400" dirty="0">
                  <a:ln>
                    <a:solidFill>
                      <a:srgbClr val="FFFF00"/>
                    </a:solidFill>
                  </a:ln>
                  <a:effectLst/>
                  <a:latin typeface="Times New Roman" panose="02020603050405020304" pitchFamily="18" charset="0"/>
                  <a:ea typeface="Times New Roman" panose="02020603050405020304" pitchFamily="18" charset="0"/>
                </a:endParaRPr>
              </a:p>
            </p:txBody>
          </p:sp>
          <p:sp>
            <p:nvSpPr>
              <p:cNvPr id="11" name="Freeform 10"/>
              <p:cNvSpPr/>
              <p:nvPr/>
            </p:nvSpPr>
            <p:spPr>
              <a:xfrm>
                <a:off x="2838261" y="697"/>
                <a:ext cx="1581946" cy="2123346"/>
              </a:xfrm>
              <a:custGeom>
                <a:avLst/>
                <a:gdLst>
                  <a:gd name="connsiteX0" fmla="*/ 0 w 1410625"/>
                  <a:gd name="connsiteY0" fmla="*/ 0 h 564250"/>
                  <a:gd name="connsiteX1" fmla="*/ 1128500 w 1410625"/>
                  <a:gd name="connsiteY1" fmla="*/ 0 h 564250"/>
                  <a:gd name="connsiteX2" fmla="*/ 1410625 w 1410625"/>
                  <a:gd name="connsiteY2" fmla="*/ 282125 h 564250"/>
                  <a:gd name="connsiteX3" fmla="*/ 1128500 w 1410625"/>
                  <a:gd name="connsiteY3" fmla="*/ 564250 h 564250"/>
                  <a:gd name="connsiteX4" fmla="*/ 0 w 1410625"/>
                  <a:gd name="connsiteY4" fmla="*/ 564250 h 564250"/>
                  <a:gd name="connsiteX5" fmla="*/ 282125 w 1410625"/>
                  <a:gd name="connsiteY5" fmla="*/ 282125 h 564250"/>
                  <a:gd name="connsiteX6" fmla="*/ 0 w 1410625"/>
                  <a:gd name="connsiteY6" fmla="*/ 0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25" h="564250">
                    <a:moveTo>
                      <a:pt x="0" y="0"/>
                    </a:moveTo>
                    <a:lnTo>
                      <a:pt x="1128500" y="0"/>
                    </a:lnTo>
                    <a:lnTo>
                      <a:pt x="1410625" y="282125"/>
                    </a:lnTo>
                    <a:lnTo>
                      <a:pt x="1128500" y="564250"/>
                    </a:lnTo>
                    <a:lnTo>
                      <a:pt x="0" y="564250"/>
                    </a:lnTo>
                    <a:lnTo>
                      <a:pt x="282125" y="282125"/>
                    </a:lnTo>
                    <a:lnTo>
                      <a:pt x="0" y="0"/>
                    </a:lnTo>
                    <a:close/>
                  </a:path>
                </a:pathLst>
              </a:custGeom>
              <a:solidFill>
                <a:srgbClr val="53777A"/>
              </a:solidFill>
              <a:ln w="19050" cap="flat" cmpd="sng" algn="ctr">
                <a:solidFill>
                  <a:srgbClr val="53777A">
                    <a:shade val="50000"/>
                  </a:srgbClr>
                </a:solidFill>
                <a:prstDash val="solid"/>
              </a:ln>
              <a:effectLst/>
            </p:spPr>
            <p:txBody>
              <a:bodyPr spcFirstLastPara="0" vert="horz" wrap="square" lIns="326131" tIns="29337" rIns="296794" bIns="29337" numCol="1" spcCol="1270" anchor="ctr" anchorCtr="0">
                <a:normAutofit/>
              </a:bodyPr>
              <a:lstStyle/>
              <a:p>
                <a:pPr marL="0" marR="0">
                  <a:lnSpc>
                    <a:spcPct val="90000"/>
                  </a:lnSpc>
                  <a:spcBef>
                    <a:spcPts val="0"/>
                  </a:spcBef>
                  <a:spcAft>
                    <a:spcPts val="460"/>
                  </a:spcAft>
                </a:pPr>
                <a:r>
                  <a:rPr lang="en-US" sz="1400" kern="1200" dirty="0">
                    <a:ln>
                      <a:solidFill>
                        <a:srgbClr val="FFFF00"/>
                      </a:solidFill>
                    </a:ln>
                    <a:solidFill>
                      <a:srgbClr val="FFFFFF"/>
                    </a:solidFill>
                    <a:effectLst/>
                    <a:latin typeface="Calibri" panose="020F0502020204030204" pitchFamily="34" charset="0"/>
                    <a:ea typeface="Times New Roman" panose="02020603050405020304" pitchFamily="18" charset="0"/>
                  </a:rPr>
                  <a:t>3. Identify data gaps</a:t>
                </a:r>
                <a:endParaRPr lang="en-US" sz="1400" dirty="0">
                  <a:ln>
                    <a:solidFill>
                      <a:srgbClr val="FFFF00"/>
                    </a:solidFill>
                  </a:ln>
                  <a:effectLst/>
                  <a:latin typeface="Times New Roman" panose="02020603050405020304" pitchFamily="18" charset="0"/>
                  <a:ea typeface="Times New Roman" panose="02020603050405020304" pitchFamily="18" charset="0"/>
                </a:endParaRPr>
              </a:p>
            </p:txBody>
          </p:sp>
          <p:sp>
            <p:nvSpPr>
              <p:cNvPr id="12" name="Freeform 11"/>
              <p:cNvSpPr/>
              <p:nvPr/>
            </p:nvSpPr>
            <p:spPr>
              <a:xfrm>
                <a:off x="4257392" y="697"/>
                <a:ext cx="1581946" cy="2123346"/>
              </a:xfrm>
              <a:custGeom>
                <a:avLst/>
                <a:gdLst>
                  <a:gd name="connsiteX0" fmla="*/ 0 w 1410625"/>
                  <a:gd name="connsiteY0" fmla="*/ 0 h 564250"/>
                  <a:gd name="connsiteX1" fmla="*/ 1128500 w 1410625"/>
                  <a:gd name="connsiteY1" fmla="*/ 0 h 564250"/>
                  <a:gd name="connsiteX2" fmla="*/ 1410625 w 1410625"/>
                  <a:gd name="connsiteY2" fmla="*/ 282125 h 564250"/>
                  <a:gd name="connsiteX3" fmla="*/ 1128500 w 1410625"/>
                  <a:gd name="connsiteY3" fmla="*/ 564250 h 564250"/>
                  <a:gd name="connsiteX4" fmla="*/ 0 w 1410625"/>
                  <a:gd name="connsiteY4" fmla="*/ 564250 h 564250"/>
                  <a:gd name="connsiteX5" fmla="*/ 282125 w 1410625"/>
                  <a:gd name="connsiteY5" fmla="*/ 282125 h 564250"/>
                  <a:gd name="connsiteX6" fmla="*/ 0 w 1410625"/>
                  <a:gd name="connsiteY6" fmla="*/ 0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25" h="564250">
                    <a:moveTo>
                      <a:pt x="0" y="0"/>
                    </a:moveTo>
                    <a:lnTo>
                      <a:pt x="1128500" y="0"/>
                    </a:lnTo>
                    <a:lnTo>
                      <a:pt x="1410625" y="282125"/>
                    </a:lnTo>
                    <a:lnTo>
                      <a:pt x="1128500" y="564250"/>
                    </a:lnTo>
                    <a:lnTo>
                      <a:pt x="0" y="564250"/>
                    </a:lnTo>
                    <a:lnTo>
                      <a:pt x="282125" y="282125"/>
                    </a:lnTo>
                    <a:lnTo>
                      <a:pt x="0" y="0"/>
                    </a:lnTo>
                    <a:close/>
                  </a:path>
                </a:pathLst>
              </a:custGeom>
              <a:solidFill>
                <a:srgbClr val="D95B43"/>
              </a:solidFill>
              <a:ln w="19050" cap="flat" cmpd="sng" algn="ctr">
                <a:solidFill>
                  <a:srgbClr val="D95B43">
                    <a:shade val="50000"/>
                  </a:srgbClr>
                </a:solidFill>
                <a:prstDash val="solid"/>
              </a:ln>
              <a:effectLst/>
            </p:spPr>
            <p:txBody>
              <a:bodyPr spcFirstLastPara="0" vert="horz" wrap="square" lIns="326131" tIns="29337" rIns="296794" bIns="29337" numCol="1" spcCol="1270" anchor="ctr" anchorCtr="0">
                <a:normAutofit/>
              </a:bodyPr>
              <a:lstStyle/>
              <a:p>
                <a:pPr marL="0" marR="0">
                  <a:lnSpc>
                    <a:spcPct val="90000"/>
                  </a:lnSpc>
                  <a:spcBef>
                    <a:spcPts val="0"/>
                  </a:spcBef>
                  <a:spcAft>
                    <a:spcPts val="460"/>
                  </a:spcAft>
                </a:pPr>
                <a:r>
                  <a:rPr lang="en-US" sz="1100" kern="1200">
                    <a:solidFill>
                      <a:srgbClr val="FFFFFF"/>
                    </a:solidFill>
                    <a:effectLst/>
                    <a:latin typeface="Calibri" panose="020F0502020204030204" pitchFamily="34" charset="0"/>
                    <a:ea typeface="Times New Roman" panose="02020603050405020304" pitchFamily="18" charset="0"/>
                  </a:rPr>
                  <a:t>4. Conduct outreach to districts</a:t>
                </a:r>
                <a:endParaRPr lang="en-US" sz="1200">
                  <a:effectLst/>
                  <a:latin typeface="Times New Roman" panose="02020603050405020304" pitchFamily="18" charset="0"/>
                  <a:ea typeface="Times New Roman" panose="02020603050405020304" pitchFamily="18" charset="0"/>
                </a:endParaRPr>
              </a:p>
            </p:txBody>
          </p:sp>
          <p:sp>
            <p:nvSpPr>
              <p:cNvPr id="13" name="Freeform 12"/>
              <p:cNvSpPr/>
              <p:nvPr/>
            </p:nvSpPr>
            <p:spPr>
              <a:xfrm>
                <a:off x="5676523" y="10255"/>
                <a:ext cx="1581946" cy="2123347"/>
              </a:xfrm>
              <a:custGeom>
                <a:avLst/>
                <a:gdLst>
                  <a:gd name="connsiteX0" fmla="*/ 0 w 1410625"/>
                  <a:gd name="connsiteY0" fmla="*/ 0 h 564250"/>
                  <a:gd name="connsiteX1" fmla="*/ 1128500 w 1410625"/>
                  <a:gd name="connsiteY1" fmla="*/ 0 h 564250"/>
                  <a:gd name="connsiteX2" fmla="*/ 1410625 w 1410625"/>
                  <a:gd name="connsiteY2" fmla="*/ 282125 h 564250"/>
                  <a:gd name="connsiteX3" fmla="*/ 1128500 w 1410625"/>
                  <a:gd name="connsiteY3" fmla="*/ 564250 h 564250"/>
                  <a:gd name="connsiteX4" fmla="*/ 0 w 1410625"/>
                  <a:gd name="connsiteY4" fmla="*/ 564250 h 564250"/>
                  <a:gd name="connsiteX5" fmla="*/ 282125 w 1410625"/>
                  <a:gd name="connsiteY5" fmla="*/ 282125 h 564250"/>
                  <a:gd name="connsiteX6" fmla="*/ 0 w 1410625"/>
                  <a:gd name="connsiteY6" fmla="*/ 0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25" h="564250">
                    <a:moveTo>
                      <a:pt x="0" y="0"/>
                    </a:moveTo>
                    <a:lnTo>
                      <a:pt x="1128500" y="0"/>
                    </a:lnTo>
                    <a:lnTo>
                      <a:pt x="1410625" y="282125"/>
                    </a:lnTo>
                    <a:lnTo>
                      <a:pt x="1128500" y="564250"/>
                    </a:lnTo>
                    <a:lnTo>
                      <a:pt x="0" y="564250"/>
                    </a:lnTo>
                    <a:lnTo>
                      <a:pt x="282125" y="282125"/>
                    </a:lnTo>
                    <a:lnTo>
                      <a:pt x="0" y="0"/>
                    </a:lnTo>
                    <a:close/>
                  </a:path>
                </a:pathLst>
              </a:custGeom>
              <a:solidFill>
                <a:srgbClr val="D95B43"/>
              </a:solidFill>
              <a:ln w="19050" cap="flat" cmpd="sng" algn="ctr">
                <a:solidFill>
                  <a:srgbClr val="D95B43">
                    <a:shade val="50000"/>
                  </a:srgbClr>
                </a:solidFill>
                <a:prstDash val="solid"/>
              </a:ln>
              <a:effectLst/>
            </p:spPr>
            <p:txBody>
              <a:bodyPr spcFirstLastPara="0" vert="horz" wrap="square" lIns="326131" tIns="29337" rIns="296794" bIns="29337" numCol="1" spcCol="1270" anchor="ctr" anchorCtr="0">
                <a:normAutofit/>
              </a:bodyPr>
              <a:lstStyle/>
              <a:p>
                <a:pPr marL="0" marR="0">
                  <a:lnSpc>
                    <a:spcPct val="90000"/>
                  </a:lnSpc>
                  <a:spcBef>
                    <a:spcPts val="0"/>
                  </a:spcBef>
                  <a:spcAft>
                    <a:spcPts val="460"/>
                  </a:spcAft>
                </a:pPr>
                <a:r>
                  <a:rPr lang="en-US" sz="1100" kern="1200" dirty="0">
                    <a:solidFill>
                      <a:srgbClr val="FFFFFF"/>
                    </a:solidFill>
                    <a:effectLst/>
                    <a:latin typeface="Calibri" panose="020F0502020204030204" pitchFamily="34" charset="0"/>
                    <a:ea typeface="Times New Roman" panose="02020603050405020304" pitchFamily="18" charset="0"/>
                  </a:rPr>
                  <a:t>5. Create a data collection plan</a:t>
                </a:r>
                <a:endParaRPr lang="en-US" sz="1200" dirty="0">
                  <a:effectLst/>
                  <a:latin typeface="Times New Roman" panose="02020603050405020304" pitchFamily="18" charset="0"/>
                  <a:ea typeface="Times New Roman" panose="02020603050405020304" pitchFamily="18" charset="0"/>
                </a:endParaRPr>
              </a:p>
            </p:txBody>
          </p:sp>
          <p:sp>
            <p:nvSpPr>
              <p:cNvPr id="14" name="Freeform 13"/>
              <p:cNvSpPr/>
              <p:nvPr/>
            </p:nvSpPr>
            <p:spPr>
              <a:xfrm>
                <a:off x="7095653" y="697"/>
                <a:ext cx="1581946" cy="2123346"/>
              </a:xfrm>
              <a:custGeom>
                <a:avLst/>
                <a:gdLst>
                  <a:gd name="connsiteX0" fmla="*/ 0 w 1410625"/>
                  <a:gd name="connsiteY0" fmla="*/ 0 h 564250"/>
                  <a:gd name="connsiteX1" fmla="*/ 1128500 w 1410625"/>
                  <a:gd name="connsiteY1" fmla="*/ 0 h 564250"/>
                  <a:gd name="connsiteX2" fmla="*/ 1410625 w 1410625"/>
                  <a:gd name="connsiteY2" fmla="*/ 282125 h 564250"/>
                  <a:gd name="connsiteX3" fmla="*/ 1128500 w 1410625"/>
                  <a:gd name="connsiteY3" fmla="*/ 564250 h 564250"/>
                  <a:gd name="connsiteX4" fmla="*/ 0 w 1410625"/>
                  <a:gd name="connsiteY4" fmla="*/ 564250 h 564250"/>
                  <a:gd name="connsiteX5" fmla="*/ 282125 w 1410625"/>
                  <a:gd name="connsiteY5" fmla="*/ 282125 h 564250"/>
                  <a:gd name="connsiteX6" fmla="*/ 0 w 1410625"/>
                  <a:gd name="connsiteY6" fmla="*/ 0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25" h="564250">
                    <a:moveTo>
                      <a:pt x="0" y="0"/>
                    </a:moveTo>
                    <a:lnTo>
                      <a:pt x="1128500" y="0"/>
                    </a:lnTo>
                    <a:lnTo>
                      <a:pt x="1410625" y="282125"/>
                    </a:lnTo>
                    <a:lnTo>
                      <a:pt x="1128500" y="564250"/>
                    </a:lnTo>
                    <a:lnTo>
                      <a:pt x="0" y="564250"/>
                    </a:lnTo>
                    <a:lnTo>
                      <a:pt x="282125" y="282125"/>
                    </a:lnTo>
                    <a:lnTo>
                      <a:pt x="0" y="0"/>
                    </a:lnTo>
                    <a:close/>
                  </a:path>
                </a:pathLst>
              </a:custGeom>
              <a:solidFill>
                <a:srgbClr val="2F2F49"/>
              </a:solidFill>
              <a:ln w="19050" cap="flat" cmpd="sng" algn="ctr">
                <a:solidFill>
                  <a:srgbClr val="2F2F49">
                    <a:shade val="50000"/>
                  </a:srgbClr>
                </a:solidFill>
                <a:prstDash val="solid"/>
              </a:ln>
              <a:effectLst/>
            </p:spPr>
            <p:txBody>
              <a:bodyPr spcFirstLastPara="0" vert="horz" wrap="square" lIns="326131" tIns="29337" rIns="296794" bIns="29337" numCol="1" spcCol="1270" anchor="ctr" anchorCtr="0">
                <a:normAutofit/>
              </a:bodyPr>
              <a:lstStyle/>
              <a:p>
                <a:pPr marL="0" marR="0">
                  <a:lnSpc>
                    <a:spcPct val="90000"/>
                  </a:lnSpc>
                  <a:spcBef>
                    <a:spcPts val="0"/>
                  </a:spcBef>
                  <a:spcAft>
                    <a:spcPts val="460"/>
                  </a:spcAft>
                </a:pPr>
                <a:r>
                  <a:rPr lang="en-US" sz="1100" kern="1200">
                    <a:solidFill>
                      <a:srgbClr val="FFFFFF"/>
                    </a:solidFill>
                    <a:effectLst/>
                    <a:latin typeface="Calibri" panose="020F0502020204030204" pitchFamily="34" charset="0"/>
                    <a:ea typeface="Times New Roman" panose="02020603050405020304" pitchFamily="18" charset="0"/>
                  </a:rPr>
                  <a:t>6. Analyze data</a:t>
                </a:r>
                <a:endParaRPr lang="en-US" sz="1200">
                  <a:effectLst/>
                  <a:latin typeface="Times New Roman" panose="02020603050405020304" pitchFamily="18" charset="0"/>
                  <a:ea typeface="Times New Roman" panose="02020603050405020304" pitchFamily="18" charset="0"/>
                </a:endParaRPr>
              </a:p>
            </p:txBody>
          </p:sp>
        </p:grpSp>
        <p:sp>
          <p:nvSpPr>
            <p:cNvPr id="8" name="Freeform 7"/>
            <p:cNvSpPr/>
            <p:nvPr/>
          </p:nvSpPr>
          <p:spPr>
            <a:xfrm>
              <a:off x="7543800" y="0"/>
              <a:ext cx="1401549" cy="910005"/>
            </a:xfrm>
            <a:custGeom>
              <a:avLst/>
              <a:gdLst>
                <a:gd name="connsiteX0" fmla="*/ 0 w 1410625"/>
                <a:gd name="connsiteY0" fmla="*/ 0 h 564250"/>
                <a:gd name="connsiteX1" fmla="*/ 1128500 w 1410625"/>
                <a:gd name="connsiteY1" fmla="*/ 0 h 564250"/>
                <a:gd name="connsiteX2" fmla="*/ 1410625 w 1410625"/>
                <a:gd name="connsiteY2" fmla="*/ 282125 h 564250"/>
                <a:gd name="connsiteX3" fmla="*/ 1128500 w 1410625"/>
                <a:gd name="connsiteY3" fmla="*/ 564250 h 564250"/>
                <a:gd name="connsiteX4" fmla="*/ 0 w 1410625"/>
                <a:gd name="connsiteY4" fmla="*/ 564250 h 564250"/>
                <a:gd name="connsiteX5" fmla="*/ 282125 w 1410625"/>
                <a:gd name="connsiteY5" fmla="*/ 282125 h 564250"/>
                <a:gd name="connsiteX6" fmla="*/ 0 w 1410625"/>
                <a:gd name="connsiteY6" fmla="*/ 0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25" h="564250">
                  <a:moveTo>
                    <a:pt x="0" y="0"/>
                  </a:moveTo>
                  <a:lnTo>
                    <a:pt x="1128500" y="0"/>
                  </a:lnTo>
                  <a:lnTo>
                    <a:pt x="1410625" y="282125"/>
                  </a:lnTo>
                  <a:lnTo>
                    <a:pt x="1128500" y="564250"/>
                  </a:lnTo>
                  <a:lnTo>
                    <a:pt x="0" y="564250"/>
                  </a:lnTo>
                  <a:lnTo>
                    <a:pt x="282125" y="282125"/>
                  </a:lnTo>
                  <a:lnTo>
                    <a:pt x="0" y="0"/>
                  </a:lnTo>
                  <a:close/>
                </a:path>
              </a:pathLst>
            </a:custGeom>
            <a:solidFill>
              <a:srgbClr val="2F2F49"/>
            </a:solidFill>
            <a:ln w="19050" cap="flat" cmpd="sng" algn="ctr">
              <a:solidFill>
                <a:srgbClr val="2F2F49">
                  <a:shade val="50000"/>
                </a:srgbClr>
              </a:solidFill>
              <a:prstDash val="solid"/>
            </a:ln>
            <a:effectLst/>
          </p:spPr>
          <p:txBody>
            <a:bodyPr spcFirstLastPara="0" vert="horz" wrap="square" lIns="326131" tIns="29337" rIns="296794" bIns="29337" numCol="1" spcCol="1270" anchor="ctr" anchorCtr="0">
              <a:normAutofit/>
            </a:bodyPr>
            <a:lstStyle/>
            <a:p>
              <a:pPr marL="0" marR="0">
                <a:lnSpc>
                  <a:spcPct val="90000"/>
                </a:lnSpc>
                <a:spcBef>
                  <a:spcPts val="0"/>
                </a:spcBef>
                <a:spcAft>
                  <a:spcPts val="460"/>
                </a:spcAft>
              </a:pPr>
              <a:r>
                <a:rPr lang="en-US" sz="1100" kern="1200">
                  <a:solidFill>
                    <a:srgbClr val="FFFFFF"/>
                  </a:solidFill>
                  <a:effectLst/>
                  <a:latin typeface="Calibri" panose="020F0502020204030204" pitchFamily="34" charset="0"/>
                  <a:ea typeface="Times New Roman" panose="02020603050405020304" pitchFamily="18" charset="0"/>
                </a:rPr>
                <a:t>7. Respond to data</a:t>
              </a:r>
              <a:endParaRPr lang="en-US" sz="1200">
                <a:effectLst/>
                <a:latin typeface="Times New Roman" panose="02020603050405020304" pitchFamily="18" charset="0"/>
                <a:ea typeface="Times New Roman" panose="02020603050405020304" pitchFamily="18" charset="0"/>
              </a:endParaRPr>
            </a:p>
          </p:txBody>
        </p:sp>
      </p:grpSp>
      <p:sp>
        <p:nvSpPr>
          <p:cNvPr id="17" name="Rectangle 16"/>
          <p:cNvSpPr/>
          <p:nvPr/>
        </p:nvSpPr>
        <p:spPr>
          <a:xfrm>
            <a:off x="102683" y="4177954"/>
            <a:ext cx="8914993" cy="1077218"/>
          </a:xfrm>
          <a:prstGeom prst="rect">
            <a:avLst/>
          </a:prstGeom>
        </p:spPr>
        <p:txBody>
          <a:bodyPr wrap="square">
            <a:spAutoFit/>
          </a:bodyPr>
          <a:lstStyle/>
          <a:p>
            <a:pPr marL="0" marR="0">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Steps 1, 2, 3: Data Planning Tool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The data planning tool </a:t>
            </a:r>
            <a:r>
              <a:rPr lang="en-US" sz="2000" dirty="0" smtClean="0">
                <a:latin typeface="Calibri" panose="020F0502020204030204" pitchFamily="34" charset="0"/>
                <a:ea typeface="Calibri" panose="020F0502020204030204" pitchFamily="34" charset="0"/>
                <a:cs typeface="Times New Roman" panose="02020603050405020304" pitchFamily="18" charset="0"/>
              </a:rPr>
              <a:t>on the next slide </a:t>
            </a:r>
            <a:r>
              <a:rPr lang="en-US" sz="2000" dirty="0">
                <a:latin typeface="Calibri" panose="020F0502020204030204" pitchFamily="34" charset="0"/>
                <a:ea typeface="Calibri" panose="020F0502020204030204" pitchFamily="34" charset="0"/>
                <a:cs typeface="Times New Roman" panose="02020603050405020304" pitchFamily="18" charset="0"/>
              </a:rPr>
              <a:t>identifies questions to help state teams </a:t>
            </a:r>
            <a:r>
              <a:rPr lang="en-US" sz="2000" b="1" dirty="0">
                <a:ln>
                  <a:solidFill>
                    <a:srgbClr val="FFFF00"/>
                  </a:solidFill>
                </a:ln>
                <a:latin typeface="Calibri" panose="020F0502020204030204" pitchFamily="34" charset="0"/>
                <a:ea typeface="Calibri" panose="020F0502020204030204" pitchFamily="34" charset="0"/>
                <a:cs typeface="Times New Roman" panose="02020603050405020304" pitchFamily="18" charset="0"/>
              </a:rPr>
              <a:t>determine their data needs, assess existing assets, and identify data gaps</a:t>
            </a:r>
            <a:r>
              <a:rPr lang="en-US" sz="20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73283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41</a:t>
            </a:fld>
            <a:endParaRPr lang="en-US" dirty="0">
              <a:solidFill>
                <a:srgbClr val="FFFFFF">
                  <a:lumMod val="75000"/>
                </a:srgbClr>
              </a:solidFill>
            </a:endParaRPr>
          </a:p>
        </p:txBody>
      </p:sp>
      <p:pic>
        <p:nvPicPr>
          <p:cNvPr id="4" name="Picture 3" descr="Description: C:\Users\tinfante\Desktop\EASN Logo- Fin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78" y="144190"/>
            <a:ext cx="2679656" cy="543787"/>
          </a:xfrm>
          <a:prstGeom prst="rect">
            <a:avLst/>
          </a:prstGeom>
          <a:noFill/>
          <a:ln>
            <a:noFill/>
          </a:ln>
        </p:spPr>
      </p:pic>
      <p:sp>
        <p:nvSpPr>
          <p:cNvPr id="17" name="Rectangle 16"/>
          <p:cNvSpPr/>
          <p:nvPr/>
        </p:nvSpPr>
        <p:spPr>
          <a:xfrm>
            <a:off x="0" y="877405"/>
            <a:ext cx="8914993" cy="1077218"/>
          </a:xfrm>
          <a:prstGeom prst="rect">
            <a:avLst/>
          </a:prstGeom>
        </p:spPr>
        <p:txBody>
          <a:bodyPr wrap="square">
            <a:spAutoFit/>
          </a:bodyPr>
          <a:lstStyle/>
          <a:p>
            <a:pPr marL="0" marR="0">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Steps 1, 2, 3: Data Planning Tool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The data planning tool </a:t>
            </a:r>
            <a:r>
              <a:rPr lang="en-US" sz="2000" dirty="0" smtClean="0">
                <a:latin typeface="Calibri" panose="020F0502020204030204" pitchFamily="34" charset="0"/>
                <a:ea typeface="Calibri" panose="020F0502020204030204" pitchFamily="34" charset="0"/>
                <a:cs typeface="Times New Roman" panose="02020603050405020304" pitchFamily="18" charset="0"/>
              </a:rPr>
              <a:t>identifies </a:t>
            </a:r>
            <a:r>
              <a:rPr lang="en-US" sz="2000" dirty="0">
                <a:latin typeface="Calibri" panose="020F0502020204030204" pitchFamily="34" charset="0"/>
                <a:ea typeface="Calibri" panose="020F0502020204030204" pitchFamily="34" charset="0"/>
                <a:cs typeface="Times New Roman" panose="02020603050405020304" pitchFamily="18" charset="0"/>
              </a:rPr>
              <a:t>questions to help state teams </a:t>
            </a:r>
            <a:r>
              <a:rPr lang="en-US" sz="2000" b="1" dirty="0">
                <a:ln>
                  <a:solidFill>
                    <a:srgbClr val="FFFF00"/>
                  </a:solidFill>
                </a:ln>
                <a:latin typeface="Calibri" panose="020F0502020204030204" pitchFamily="34" charset="0"/>
                <a:ea typeface="Calibri" panose="020F0502020204030204" pitchFamily="34" charset="0"/>
                <a:cs typeface="Times New Roman" panose="02020603050405020304" pitchFamily="18" charset="0"/>
              </a:rPr>
              <a:t>determine their data needs, assess existing assets, and identify data gaps</a:t>
            </a:r>
            <a:r>
              <a:rPr lang="en-US" sz="20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460934206"/>
              </p:ext>
            </p:extLst>
          </p:nvPr>
        </p:nvGraphicFramePr>
        <p:xfrm>
          <a:off x="59668" y="1954623"/>
          <a:ext cx="8962409" cy="3897630"/>
        </p:xfrm>
        <a:graphic>
          <a:graphicData uri="http://schemas.openxmlformats.org/drawingml/2006/table">
            <a:tbl>
              <a:tblPr firstRow="1" firstCol="1" bandRow="1">
                <a:tableStyleId>{5C22544A-7EE6-4342-B048-85BDC9FD1C3A}</a:tableStyleId>
              </a:tblPr>
              <a:tblGrid>
                <a:gridCol w="939261"/>
                <a:gridCol w="939261"/>
                <a:gridCol w="939261"/>
                <a:gridCol w="930298"/>
                <a:gridCol w="935675"/>
                <a:gridCol w="935675"/>
                <a:gridCol w="930298"/>
                <a:gridCol w="930298"/>
                <a:gridCol w="935675"/>
                <a:gridCol w="546707"/>
              </a:tblGrid>
              <a:tr h="235497">
                <a:tc rowSpan="2" gridSpan="2">
                  <a:txBody>
                    <a:bodyPr/>
                    <a:lstStyle/>
                    <a:p>
                      <a:pPr marL="0" marR="0">
                        <a:spcBef>
                          <a:spcPts val="0"/>
                        </a:spcBef>
                        <a:spcAft>
                          <a:spcPts val="0"/>
                        </a:spcAft>
                      </a:pPr>
                      <a:r>
                        <a:rPr lang="en-US" sz="900" dirty="0">
                          <a:effectLst/>
                        </a:rPr>
                        <a:t>[Theory of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rowSpan="2" hMerge="1">
                  <a:txBody>
                    <a:bodyPr/>
                    <a:lstStyle/>
                    <a:p>
                      <a:endParaRPr lang="en-US"/>
                    </a:p>
                  </a:txBody>
                  <a:tcPr/>
                </a:tc>
                <a:tc>
                  <a:txBody>
                    <a:bodyPr/>
                    <a:lstStyle/>
                    <a:p>
                      <a:pPr marL="0" marR="0" algn="ctr">
                        <a:spcBef>
                          <a:spcPts val="0"/>
                        </a:spcBef>
                        <a:spcAft>
                          <a:spcPts val="0"/>
                        </a:spcAft>
                      </a:pPr>
                      <a:r>
                        <a:rPr lang="en-US" sz="900" dirty="0">
                          <a:effectLst/>
                        </a:rPr>
                        <a:t>Determine data needs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gridSpan="4">
                  <a:txBody>
                    <a:bodyPr/>
                    <a:lstStyle/>
                    <a:p>
                      <a:pPr marL="0" marR="0" algn="ctr">
                        <a:spcBef>
                          <a:spcPts val="0"/>
                        </a:spcBef>
                        <a:spcAft>
                          <a:spcPts val="0"/>
                        </a:spcAft>
                      </a:pPr>
                      <a:r>
                        <a:rPr lang="en-US" sz="900">
                          <a:effectLst/>
                        </a:rPr>
                        <a:t>Assess existing assets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900">
                          <a:effectLst/>
                        </a:rPr>
                        <a:t>Identify data gaps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n-US"/>
                    </a:p>
                  </a:txBody>
                  <a:tcPr/>
                </a:tc>
                <a:tc hMerge="1">
                  <a:txBody>
                    <a:bodyPr/>
                    <a:lstStyle/>
                    <a:p>
                      <a:endParaRPr lang="en-US"/>
                    </a:p>
                  </a:txBody>
                  <a:tcPr/>
                </a:tc>
              </a:tr>
              <a:tr h="1585400">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900">
                          <a:effectLst/>
                        </a:rPr>
                        <a:t>What data are required to calculate the 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rPr>
                        <a:t>Which of the data for the metric are already collected by the SEA?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rPr>
                        <a:t>What is the source (or sources) of the data?</a:t>
                      </a:r>
                      <a:endParaRPr lang="en-US" sz="1100">
                        <a:effectLst/>
                      </a:endParaRPr>
                    </a:p>
                    <a:p>
                      <a:pPr marL="0" marR="0">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rPr>
                        <a:t>At what level of granularity are the data collected (e.g., individual-level, aggregate)?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rPr>
                        <a:t>When are these data collected and when are they available to analyze at the SEA?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rPr>
                        <a:t>Which of the data for the metric are </a:t>
                      </a:r>
                      <a:r>
                        <a:rPr lang="en-US" sz="900" u="sng">
                          <a:effectLst/>
                        </a:rPr>
                        <a:t>not</a:t>
                      </a:r>
                      <a:r>
                        <a:rPr lang="en-US" sz="900">
                          <a:effectLst/>
                        </a:rPr>
                        <a:t> currently collected by the SEA, or are not collected how or when they are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rPr>
                        <a:t>Do the data exist at the LEA level?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rPr>
                        <a:t>If the data are not available, what would it take to collect them? When are they needed, and at what level of granularity?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155718">
                <a:tc rowSpan="4">
                  <a:txBody>
                    <a:bodyPr/>
                    <a:lstStyle/>
                    <a:p>
                      <a:pPr marL="0" marR="0" algn="ctr">
                        <a:spcBef>
                          <a:spcPts val="0"/>
                        </a:spcBef>
                        <a:spcAft>
                          <a:spcPts val="0"/>
                        </a:spcAft>
                      </a:pPr>
                      <a:r>
                        <a:rPr lang="en-US" sz="900">
                          <a:effectLst/>
                        </a:rPr>
                        <a:t>[Goal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spcBef>
                          <a:spcPts val="0"/>
                        </a:spcBef>
                        <a:spcAft>
                          <a:spcPts val="0"/>
                        </a:spcAft>
                      </a:pPr>
                      <a:r>
                        <a:rPr lang="en-US" sz="900">
                          <a:effectLst/>
                        </a:rPr>
                        <a:t>[Lagging indicator 1.1a]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155718">
                <a:tc vMerge="1">
                  <a:txBody>
                    <a:bodyPr/>
                    <a:lstStyle/>
                    <a:p>
                      <a:endParaRPr lang="en-US"/>
                    </a:p>
                  </a:txBody>
                  <a:tcPr/>
                </a:tc>
                <a:tc>
                  <a:txBody>
                    <a:bodyPr/>
                    <a:lstStyle/>
                    <a:p>
                      <a:pPr marL="0" marR="0">
                        <a:spcBef>
                          <a:spcPts val="0"/>
                        </a:spcBef>
                        <a:spcAft>
                          <a:spcPts val="0"/>
                        </a:spcAft>
                      </a:pPr>
                      <a:r>
                        <a:rPr lang="en-US" sz="900">
                          <a:effectLst/>
                        </a:rPr>
                        <a:t>[Leading indicator 1.1b]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155718">
                <a:tc vMerge="1">
                  <a:txBody>
                    <a:bodyPr/>
                    <a:lstStyle/>
                    <a:p>
                      <a:endParaRPr lang="en-US"/>
                    </a:p>
                  </a:txBody>
                  <a:tcPr/>
                </a:tc>
                <a:tc>
                  <a:txBody>
                    <a:bodyPr/>
                    <a:lstStyle/>
                    <a:p>
                      <a:pPr marL="0" marR="0">
                        <a:spcBef>
                          <a:spcPts val="0"/>
                        </a:spcBef>
                        <a:spcAft>
                          <a:spcPts val="0"/>
                        </a:spcAft>
                      </a:pPr>
                      <a:r>
                        <a:rPr lang="en-US" sz="900">
                          <a:effectLst/>
                        </a:rPr>
                        <a:t>[Lagging indicator 1.2a]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155718">
                <a:tc vMerge="1">
                  <a:txBody>
                    <a:bodyPr/>
                    <a:lstStyle/>
                    <a:p>
                      <a:endParaRPr lang="en-US"/>
                    </a:p>
                  </a:txBody>
                  <a:tcPr/>
                </a:tc>
                <a:tc>
                  <a:txBody>
                    <a:bodyPr/>
                    <a:lstStyle/>
                    <a:p>
                      <a:pPr marL="0" marR="0">
                        <a:spcBef>
                          <a:spcPts val="0"/>
                        </a:spcBef>
                        <a:spcAft>
                          <a:spcPts val="0"/>
                        </a:spcAft>
                      </a:pPr>
                      <a:r>
                        <a:rPr lang="en-US" sz="900">
                          <a:effectLst/>
                        </a:rPr>
                        <a:t>[Leading indicator 1.2b]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bl>
          </a:graphicData>
        </a:graphic>
      </p:graphicFrame>
    </p:spTree>
    <p:extLst>
      <p:ext uri="{BB962C8B-B14F-4D97-AF65-F5344CB8AC3E}">
        <p14:creationId xmlns:p14="http://schemas.microsoft.com/office/powerpoint/2010/main" val="3951360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77" y="0"/>
            <a:ext cx="8224837" cy="758435"/>
          </a:xfrm>
        </p:spPr>
        <p:txBody>
          <a:bodyPr>
            <a:normAutofit/>
          </a:bodyPr>
          <a:lstStyle/>
          <a:p>
            <a:r>
              <a:rPr lang="en-US" sz="3600" dirty="0" smtClean="0"/>
              <a:t>Leading vs lagging indicators</a:t>
            </a:r>
            <a:endParaRPr lang="en-US" sz="36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42</a:t>
            </a:fld>
            <a:endParaRPr lang="en-US" dirty="0"/>
          </a:p>
        </p:txBody>
      </p:sp>
      <p:sp>
        <p:nvSpPr>
          <p:cNvPr id="4" name="Rectangle 3"/>
          <p:cNvSpPr/>
          <p:nvPr/>
        </p:nvSpPr>
        <p:spPr>
          <a:xfrm>
            <a:off x="174000" y="836116"/>
            <a:ext cx="8659678" cy="2246769"/>
          </a:xfrm>
          <a:prstGeom prst="rect">
            <a:avLst/>
          </a:prstGeom>
        </p:spPr>
        <p:txBody>
          <a:bodyPr wrap="square">
            <a:spAutoFit/>
          </a:bodyPr>
          <a:lstStyle/>
          <a:p>
            <a:pPr marL="457200" indent="-457200">
              <a:buFont typeface="Arial" panose="020B0604020202020204" pitchFamily="34" charset="0"/>
              <a:buChar char="•"/>
            </a:pPr>
            <a:r>
              <a:rPr lang="en-US" sz="2000" b="1" dirty="0"/>
              <a:t>Lagging Indicators </a:t>
            </a:r>
            <a:r>
              <a:rPr lang="en-US" sz="2000" dirty="0"/>
              <a:t>capture outcomes over a longer time period – they measure what happened (aka “autopsy data”)</a:t>
            </a:r>
          </a:p>
          <a:p>
            <a:pPr marL="457200" indent="-457200">
              <a:buFont typeface="Arial" panose="020B0604020202020204" pitchFamily="34" charset="0"/>
              <a:buChar char="•"/>
            </a:pPr>
            <a:r>
              <a:rPr lang="en-US" sz="2000" dirty="0"/>
              <a:t>They are less helpful in course corrections, but critical to assessing the achievement of </a:t>
            </a:r>
            <a:r>
              <a:rPr lang="en-US" sz="2000" dirty="0" smtClean="0"/>
              <a:t>goals</a:t>
            </a:r>
          </a:p>
          <a:p>
            <a:pPr marL="457200" indent="-457200">
              <a:buFont typeface="Arial" panose="020B0604020202020204" pitchFamily="34" charset="0"/>
              <a:buChar char="•"/>
            </a:pPr>
            <a:endParaRPr lang="en-US" sz="2000" dirty="0"/>
          </a:p>
          <a:p>
            <a:pPr algn="ctr"/>
            <a:r>
              <a:rPr lang="en-US" sz="2000" i="1" dirty="0"/>
              <a:t>Examples: summative assessment results, graduation rate, college enrollment and persistence rates</a:t>
            </a:r>
          </a:p>
        </p:txBody>
      </p:sp>
      <p:sp>
        <p:nvSpPr>
          <p:cNvPr id="5" name="Rectangle 4"/>
          <p:cNvSpPr/>
          <p:nvPr/>
        </p:nvSpPr>
        <p:spPr>
          <a:xfrm>
            <a:off x="252545" y="3160566"/>
            <a:ext cx="8733699" cy="2862322"/>
          </a:xfrm>
          <a:prstGeom prst="rect">
            <a:avLst/>
          </a:prstGeom>
        </p:spPr>
        <p:txBody>
          <a:bodyPr wrap="square">
            <a:spAutoFit/>
          </a:bodyPr>
          <a:lstStyle/>
          <a:p>
            <a:pPr marL="457200" indent="-457200">
              <a:buFont typeface="Arial" panose="020B0604020202020204" pitchFamily="34" charset="0"/>
              <a:buChar char="•"/>
            </a:pPr>
            <a:r>
              <a:rPr lang="en-US" sz="2000" b="1" dirty="0"/>
              <a:t>Leading Indicators </a:t>
            </a:r>
            <a:r>
              <a:rPr lang="en-US" sz="2000" dirty="0"/>
              <a:t>can serve as predictors of future outcomes by measuring interim changes or activities intended to contribute towards those outcomes</a:t>
            </a:r>
          </a:p>
          <a:p>
            <a:pPr marL="457200" indent="-457200">
              <a:buFont typeface="Arial" panose="020B0604020202020204" pitchFamily="34" charset="0"/>
              <a:buChar char="•"/>
            </a:pPr>
            <a:r>
              <a:rPr lang="en-US" sz="2000" dirty="0"/>
              <a:t>They are important for gauging shorter-term progress and informing course corrections</a:t>
            </a:r>
          </a:p>
          <a:p>
            <a:pPr marL="457200" indent="-457200">
              <a:buFont typeface="Arial" panose="020B0604020202020204" pitchFamily="34" charset="0"/>
              <a:buChar char="•"/>
            </a:pPr>
            <a:r>
              <a:rPr lang="en-US" sz="2000" dirty="0"/>
              <a:t>Data for leading indicators are updated </a:t>
            </a:r>
            <a:r>
              <a:rPr lang="en-US" sz="2000" dirty="0" smtClean="0"/>
              <a:t>regularly</a:t>
            </a:r>
          </a:p>
          <a:p>
            <a:pPr marL="457200" indent="-457200">
              <a:buFont typeface="Arial" panose="020B0604020202020204" pitchFamily="34" charset="0"/>
              <a:buChar char="•"/>
            </a:pPr>
            <a:endParaRPr lang="en-US" sz="2000" dirty="0"/>
          </a:p>
          <a:p>
            <a:pPr algn="ctr"/>
            <a:r>
              <a:rPr lang="en-US" sz="2000" i="1" dirty="0"/>
              <a:t>Examples: attendance rate, course enrollment, grades earned, discipline rates, formative assessment results</a:t>
            </a:r>
          </a:p>
        </p:txBody>
      </p:sp>
    </p:spTree>
    <p:extLst>
      <p:ext uri="{BB962C8B-B14F-4D97-AF65-F5344CB8AC3E}">
        <p14:creationId xmlns:p14="http://schemas.microsoft.com/office/powerpoint/2010/main" val="211294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43</a:t>
            </a:fld>
            <a:endParaRPr lang="en-US" dirty="0">
              <a:solidFill>
                <a:srgbClr val="FFFFFF">
                  <a:lumMod val="7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80427060"/>
              </p:ext>
            </p:extLst>
          </p:nvPr>
        </p:nvGraphicFramePr>
        <p:xfrm>
          <a:off x="87085" y="1017690"/>
          <a:ext cx="8952414" cy="4736880"/>
        </p:xfrm>
        <a:graphic>
          <a:graphicData uri="http://schemas.openxmlformats.org/drawingml/2006/table">
            <a:tbl>
              <a:tblPr firstRow="1" firstCol="1" bandRow="1">
                <a:tableStyleId>{5C22544A-7EE6-4342-B048-85BDC9FD1C3A}</a:tableStyleId>
              </a:tblPr>
              <a:tblGrid>
                <a:gridCol w="920308"/>
                <a:gridCol w="920308"/>
                <a:gridCol w="920308"/>
                <a:gridCol w="913147"/>
                <a:gridCol w="918517"/>
                <a:gridCol w="918517"/>
                <a:gridCol w="913147"/>
                <a:gridCol w="913147"/>
                <a:gridCol w="918517"/>
                <a:gridCol w="696498"/>
              </a:tblGrid>
              <a:tr h="92962">
                <a:tc rowSpan="2" gridSpan="2">
                  <a:txBody>
                    <a:bodyPr/>
                    <a:lstStyle/>
                    <a:p>
                      <a:pPr marL="0" marR="0">
                        <a:spcBef>
                          <a:spcPts val="0"/>
                        </a:spcBef>
                        <a:spcAft>
                          <a:spcPts val="0"/>
                        </a:spcAft>
                      </a:pPr>
                      <a:r>
                        <a:rPr lang="en-US" sz="1000" b="1" dirty="0">
                          <a:solidFill>
                            <a:schemeClr val="tx1"/>
                          </a:solidFill>
                          <a:effectLst/>
                        </a:rPr>
                        <a:t>CT Theory of Action 1</a:t>
                      </a:r>
                      <a:r>
                        <a:rPr lang="en-US" sz="1000" dirty="0">
                          <a:solidFill>
                            <a:schemeClr val="tx1"/>
                          </a:solidFill>
                          <a:effectLst>
                            <a:outerShdw blurRad="38100" dist="38100" dir="2700000" algn="tl">
                              <a:srgbClr val="000000">
                                <a:alpha val="43137"/>
                              </a:srgbClr>
                            </a:outerShdw>
                          </a:effectLst>
                        </a:rPr>
                        <a:t>: </a:t>
                      </a:r>
                      <a:r>
                        <a:rPr lang="en-US" sz="1000" dirty="0">
                          <a:effectLst/>
                        </a:rPr>
                        <a:t>If the CSDE implements a comprehensive approach to improving principal and teacher preparation… Then, high-poverty/high-minority schools in Connecticut will be better able to retain excellent educators and reduce the percentage of inexperienced staff…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rowSpan="2" hMerge="1">
                  <a:txBody>
                    <a:bodyPr/>
                    <a:lstStyle/>
                    <a:p>
                      <a:endParaRPr lang="en-US"/>
                    </a:p>
                  </a:txBody>
                  <a:tcPr/>
                </a:tc>
                <a:tc>
                  <a:txBody>
                    <a:bodyPr/>
                    <a:lstStyle/>
                    <a:p>
                      <a:pPr marL="0" marR="0" algn="ctr">
                        <a:spcBef>
                          <a:spcPts val="0"/>
                        </a:spcBef>
                        <a:spcAft>
                          <a:spcPts val="0"/>
                        </a:spcAft>
                      </a:pPr>
                      <a:r>
                        <a:rPr lang="en-US" sz="1000" dirty="0">
                          <a:solidFill>
                            <a:srgbClr val="FFFF00"/>
                          </a:solidFill>
                          <a:effectLst/>
                        </a:rPr>
                        <a:t>Determine data needs</a:t>
                      </a:r>
                      <a:endParaRPr lang="en-US"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gridSpan="4">
                  <a:txBody>
                    <a:bodyPr/>
                    <a:lstStyle/>
                    <a:p>
                      <a:pPr marL="0" marR="0" algn="ctr">
                        <a:spcBef>
                          <a:spcPts val="0"/>
                        </a:spcBef>
                        <a:spcAft>
                          <a:spcPts val="0"/>
                        </a:spcAft>
                      </a:pPr>
                      <a:r>
                        <a:rPr lang="en-US" sz="1000" dirty="0">
                          <a:solidFill>
                            <a:srgbClr val="FFFF00"/>
                          </a:solidFill>
                          <a:effectLst/>
                        </a:rPr>
                        <a:t>Assess existing assets</a:t>
                      </a:r>
                      <a:endParaRPr lang="en-US"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000" dirty="0">
                          <a:solidFill>
                            <a:srgbClr val="FFFF00"/>
                          </a:solidFill>
                          <a:effectLst/>
                        </a:rPr>
                        <a:t>Identify data gaps</a:t>
                      </a:r>
                      <a:endParaRPr lang="en-US"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hMerge="1">
                  <a:txBody>
                    <a:bodyPr/>
                    <a:lstStyle/>
                    <a:p>
                      <a:endParaRPr lang="en-US"/>
                    </a:p>
                  </a:txBody>
                  <a:tcPr/>
                </a:tc>
                <a:tc hMerge="1">
                  <a:txBody>
                    <a:bodyPr/>
                    <a:lstStyle/>
                    <a:p>
                      <a:endParaRPr lang="en-US"/>
                    </a:p>
                  </a:txBody>
                  <a:tcPr/>
                </a:tc>
              </a:tr>
              <a:tr h="721859">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800" dirty="0">
                          <a:effectLst/>
                        </a:rPr>
                        <a:t>What data are required to calculate the metric?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Which of the data for the metric are already collected by the SEA?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What is the source (or sources) of the data?</a:t>
                      </a:r>
                    </a:p>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At what level of granularity are the data collected (e.g., individual-level, aggregate)?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When are these data collected and when are they available to analyze at the SEA?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Which of the data for the metric are </a:t>
                      </a:r>
                      <a:r>
                        <a:rPr lang="en-US" sz="800" u="sng" dirty="0">
                          <a:effectLst/>
                        </a:rPr>
                        <a:t>not</a:t>
                      </a:r>
                      <a:r>
                        <a:rPr lang="en-US" sz="800" dirty="0">
                          <a:effectLst/>
                        </a:rPr>
                        <a:t> currently collected by the SEA, or are not collected how or when they are needed?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Do the data exist at the LEA level?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If the data are not available, what would it take to collect them? When are they needed, and at what level of granularity?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r>
              <a:tr h="347515">
                <a:tc rowSpan="3">
                  <a:txBody>
                    <a:bodyPr/>
                    <a:lstStyle/>
                    <a:p>
                      <a:pPr marL="0" marR="0" algn="ctr">
                        <a:spcBef>
                          <a:spcPts val="0"/>
                        </a:spcBef>
                        <a:spcAft>
                          <a:spcPts val="0"/>
                        </a:spcAft>
                      </a:pPr>
                      <a:r>
                        <a:rPr lang="en-US" sz="1000" dirty="0">
                          <a:solidFill>
                            <a:schemeClr val="tx1"/>
                          </a:solidFill>
                          <a:effectLst/>
                        </a:rPr>
                        <a:t>RETENTION</a:t>
                      </a:r>
                      <a:r>
                        <a:rPr lang="en-US" sz="1000" dirty="0">
                          <a:effectLst/>
                        </a:rPr>
                        <a:t>: By 2020, the percentage of principals who stay 5 years or more will have increased by 10% from the baseline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a:txBody>
                    <a:bodyPr/>
                    <a:lstStyle/>
                    <a:p>
                      <a:pPr marL="0" marR="0">
                        <a:spcBef>
                          <a:spcPts val="0"/>
                        </a:spcBef>
                        <a:spcAft>
                          <a:spcPts val="0"/>
                        </a:spcAft>
                      </a:pPr>
                      <a:r>
                        <a:rPr lang="en-US" sz="1000" dirty="0">
                          <a:effectLst/>
                        </a:rPr>
                        <a:t>[</a:t>
                      </a:r>
                      <a:r>
                        <a:rPr lang="en-US" sz="1000" b="1" dirty="0">
                          <a:effectLst/>
                        </a:rPr>
                        <a:t>Lagging indicator 1.1a</a:t>
                      </a:r>
                      <a:r>
                        <a:rPr lang="en-US" sz="1000" dirty="0">
                          <a:effectLst/>
                        </a:rPr>
                        <a:t>] Percentage of principals who remain 5 years in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r>
              <a:tr h="367480">
                <a:tc vMerge="1">
                  <a:txBody>
                    <a:bodyPr/>
                    <a:lstStyle/>
                    <a:p>
                      <a:endParaRPr lang="en-US"/>
                    </a:p>
                  </a:txBody>
                  <a:tcPr/>
                </a:tc>
                <a:tc>
                  <a:txBody>
                    <a:bodyPr/>
                    <a:lstStyle/>
                    <a:p>
                      <a:pPr marL="0" marR="0">
                        <a:spcBef>
                          <a:spcPts val="0"/>
                        </a:spcBef>
                        <a:spcAft>
                          <a:spcPts val="0"/>
                        </a:spcAft>
                      </a:pPr>
                      <a:r>
                        <a:rPr lang="en-US" sz="1000" b="1" dirty="0" smtClean="0">
                          <a:effectLst/>
                        </a:rPr>
                        <a:t>[PROPOSED Leading </a:t>
                      </a:r>
                      <a:r>
                        <a:rPr lang="en-US" sz="1000" b="1" dirty="0">
                          <a:effectLst/>
                        </a:rPr>
                        <a:t>indicator 1.1b</a:t>
                      </a:r>
                      <a:r>
                        <a:rPr lang="en-US" sz="1000" dirty="0">
                          <a:effectLst/>
                        </a:rPr>
                        <a:t>] </a:t>
                      </a:r>
                      <a:r>
                        <a:rPr lang="en-US" sz="800" dirty="0">
                          <a:effectLst/>
                        </a:rPr>
                        <a:t>1. Percentage of principals who are retained in each school each year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solidFill>
                      <a:srgbClr val="FFFF00"/>
                    </a:solidFill>
                  </a:tcPr>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r>
              <a:tr h="412402">
                <a:tc vMerge="1">
                  <a:txBody>
                    <a:bodyPr/>
                    <a:lstStyle/>
                    <a:p>
                      <a:endParaRPr lang="en-US"/>
                    </a:p>
                  </a:txBody>
                  <a:tcPr/>
                </a:tc>
                <a:tc>
                  <a:txBody>
                    <a:bodyPr/>
                    <a:lstStyle/>
                    <a:p>
                      <a:pPr marL="0" marR="0">
                        <a:spcBef>
                          <a:spcPts val="0"/>
                        </a:spcBef>
                        <a:spcAft>
                          <a:spcPts val="0"/>
                        </a:spcAft>
                      </a:pPr>
                      <a:r>
                        <a:rPr lang="en-US" sz="1000" b="1" dirty="0" smtClean="0">
                          <a:effectLst/>
                        </a:rPr>
                        <a:t>[PROPOSED Leading </a:t>
                      </a:r>
                      <a:r>
                        <a:rPr lang="en-US" sz="1000" b="1" dirty="0">
                          <a:effectLst/>
                        </a:rPr>
                        <a:t>indicator 1.2b</a:t>
                      </a:r>
                      <a:r>
                        <a:rPr lang="en-US" sz="1000" dirty="0">
                          <a:effectLst/>
                        </a:rPr>
                        <a:t>] </a:t>
                      </a:r>
                      <a:r>
                        <a:rPr lang="en-US" sz="800" dirty="0">
                          <a:effectLst/>
                        </a:rPr>
                        <a:t>2. Percentage of principals who receive training in teaching conditions best practice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solidFill>
                      <a:srgbClr val="FFFF00"/>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r>
            </a:tbl>
          </a:graphicData>
        </a:graphic>
      </p:graphicFrame>
      <p:sp>
        <p:nvSpPr>
          <p:cNvPr id="2" name="TextBox 1"/>
          <p:cNvSpPr txBox="1"/>
          <p:nvPr/>
        </p:nvSpPr>
        <p:spPr>
          <a:xfrm rot="19379031">
            <a:off x="3013166" y="2564619"/>
            <a:ext cx="3361508" cy="923330"/>
          </a:xfrm>
          <a:prstGeom prst="rect">
            <a:avLst/>
          </a:prstGeom>
          <a:noFill/>
        </p:spPr>
        <p:txBody>
          <a:bodyPr wrap="square" rtlCol="0">
            <a:spAutoFit/>
          </a:bodyPr>
          <a:lstStyle/>
          <a:p>
            <a:pPr algn="ctr"/>
            <a:r>
              <a:rPr lang="en-US" sz="5400" dirty="0" smtClean="0">
                <a:solidFill>
                  <a:schemeClr val="bg2">
                    <a:lumMod val="75000"/>
                  </a:schemeClr>
                </a:solidFill>
              </a:rPr>
              <a:t>SAMPLE</a:t>
            </a:r>
            <a:endParaRPr lang="en-US" sz="5400" dirty="0">
              <a:solidFill>
                <a:schemeClr val="bg2">
                  <a:lumMod val="75000"/>
                </a:schemeClr>
              </a:solidFill>
            </a:endParaRPr>
          </a:p>
        </p:txBody>
      </p:sp>
    </p:spTree>
    <p:extLst>
      <p:ext uri="{BB962C8B-B14F-4D97-AF65-F5344CB8AC3E}">
        <p14:creationId xmlns:p14="http://schemas.microsoft.com/office/powerpoint/2010/main" val="1560828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44</a:t>
            </a:fld>
            <a:endParaRPr lang="en-US" dirty="0">
              <a:solidFill>
                <a:srgbClr val="FFFFFF">
                  <a:lumMod val="7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4319501"/>
              </p:ext>
            </p:extLst>
          </p:nvPr>
        </p:nvGraphicFramePr>
        <p:xfrm>
          <a:off x="87085" y="381964"/>
          <a:ext cx="8952414" cy="4947810"/>
        </p:xfrm>
        <a:graphic>
          <a:graphicData uri="http://schemas.openxmlformats.org/drawingml/2006/table">
            <a:tbl>
              <a:tblPr firstRow="1" firstCol="1" bandRow="1">
                <a:tableStyleId>{5C22544A-7EE6-4342-B048-85BDC9FD1C3A}</a:tableStyleId>
              </a:tblPr>
              <a:tblGrid>
                <a:gridCol w="920308"/>
                <a:gridCol w="920308"/>
                <a:gridCol w="920308"/>
                <a:gridCol w="913147"/>
                <a:gridCol w="918517"/>
                <a:gridCol w="918517"/>
                <a:gridCol w="913147"/>
                <a:gridCol w="913147"/>
                <a:gridCol w="918517"/>
                <a:gridCol w="696498"/>
              </a:tblGrid>
              <a:tr h="92962">
                <a:tc rowSpan="2" gridSpan="2">
                  <a:txBody>
                    <a:bodyPr/>
                    <a:lstStyle/>
                    <a:p>
                      <a:pPr marL="0" marR="0">
                        <a:spcBef>
                          <a:spcPts val="0"/>
                        </a:spcBef>
                        <a:spcAft>
                          <a:spcPts val="0"/>
                        </a:spcAft>
                      </a:pPr>
                      <a:r>
                        <a:rPr lang="en-US" sz="1000" b="1" dirty="0">
                          <a:solidFill>
                            <a:schemeClr val="tx1"/>
                          </a:solidFill>
                          <a:effectLst/>
                        </a:rPr>
                        <a:t>CT Theory of Action 1</a:t>
                      </a:r>
                      <a:r>
                        <a:rPr lang="en-US" sz="1000" dirty="0">
                          <a:solidFill>
                            <a:schemeClr val="tx1"/>
                          </a:solidFill>
                          <a:effectLst>
                            <a:outerShdw blurRad="38100" dist="38100" dir="2700000" algn="tl">
                              <a:srgbClr val="000000">
                                <a:alpha val="43137"/>
                              </a:srgbClr>
                            </a:outerShdw>
                          </a:effectLst>
                        </a:rPr>
                        <a:t>: </a:t>
                      </a:r>
                      <a:r>
                        <a:rPr lang="en-US" sz="1000" dirty="0">
                          <a:effectLst/>
                        </a:rPr>
                        <a:t>If the CSDE implements a comprehensive approach to improving principal and teacher preparation… Then, high-poverty/high-minority schools in Connecticut will be better able to retain excellent educators and reduce the percentage of inexperienced staff…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rowSpan="2" hMerge="1">
                  <a:txBody>
                    <a:bodyPr/>
                    <a:lstStyle/>
                    <a:p>
                      <a:endParaRPr lang="en-US"/>
                    </a:p>
                  </a:txBody>
                  <a:tcPr/>
                </a:tc>
                <a:tc>
                  <a:txBody>
                    <a:bodyPr/>
                    <a:lstStyle/>
                    <a:p>
                      <a:pPr marL="0" marR="0" algn="ctr">
                        <a:spcBef>
                          <a:spcPts val="0"/>
                        </a:spcBef>
                        <a:spcAft>
                          <a:spcPts val="0"/>
                        </a:spcAft>
                      </a:pPr>
                      <a:r>
                        <a:rPr lang="en-US" sz="1000" dirty="0">
                          <a:solidFill>
                            <a:srgbClr val="FFFF00"/>
                          </a:solidFill>
                          <a:effectLst/>
                        </a:rPr>
                        <a:t>Determine data needs</a:t>
                      </a:r>
                      <a:endParaRPr lang="en-US"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gridSpan="4">
                  <a:txBody>
                    <a:bodyPr/>
                    <a:lstStyle/>
                    <a:p>
                      <a:pPr marL="0" marR="0" algn="ctr">
                        <a:spcBef>
                          <a:spcPts val="0"/>
                        </a:spcBef>
                        <a:spcAft>
                          <a:spcPts val="0"/>
                        </a:spcAft>
                      </a:pPr>
                      <a:r>
                        <a:rPr lang="en-US" sz="1000" dirty="0">
                          <a:solidFill>
                            <a:srgbClr val="FFFF00"/>
                          </a:solidFill>
                          <a:effectLst/>
                        </a:rPr>
                        <a:t>Assess existing assets</a:t>
                      </a:r>
                      <a:endParaRPr lang="en-US"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000" dirty="0">
                          <a:solidFill>
                            <a:srgbClr val="FFFF00"/>
                          </a:solidFill>
                          <a:effectLst/>
                        </a:rPr>
                        <a:t>Identify data gaps</a:t>
                      </a:r>
                      <a:endParaRPr lang="en-US"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hMerge="1">
                  <a:txBody>
                    <a:bodyPr/>
                    <a:lstStyle/>
                    <a:p>
                      <a:endParaRPr lang="en-US"/>
                    </a:p>
                  </a:txBody>
                  <a:tcPr/>
                </a:tc>
                <a:tc hMerge="1">
                  <a:txBody>
                    <a:bodyPr/>
                    <a:lstStyle/>
                    <a:p>
                      <a:endParaRPr lang="en-US"/>
                    </a:p>
                  </a:txBody>
                  <a:tcPr/>
                </a:tc>
              </a:tr>
              <a:tr h="721859">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800" dirty="0">
                          <a:effectLst/>
                        </a:rPr>
                        <a:t>What data are required to calculate the metric?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Which of the data for the metric are already collected by the SEA?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What is the source (or sources) of the data?</a:t>
                      </a:r>
                    </a:p>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At what level of granularity are the data collected (e.g., individual-level, aggregate)?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When are these data collected and when are they available to analyze at the SEA?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Which of the data for the metric are </a:t>
                      </a:r>
                      <a:r>
                        <a:rPr lang="en-US" sz="800" u="sng" dirty="0">
                          <a:effectLst/>
                        </a:rPr>
                        <a:t>not</a:t>
                      </a:r>
                      <a:r>
                        <a:rPr lang="en-US" sz="800" dirty="0">
                          <a:effectLst/>
                        </a:rPr>
                        <a:t> currently collected by the SEA, or are not collected how or when they are needed?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Do the data exist at the LEA level?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800" dirty="0">
                          <a:effectLst/>
                        </a:rPr>
                        <a:t>If the data are not available, what would it take to collect them? When are they needed, and at what level of granularity?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r>
              <a:tr h="347515">
                <a:tc rowSpan="3">
                  <a:txBody>
                    <a:bodyPr/>
                    <a:lstStyle/>
                    <a:p>
                      <a:pPr marL="0" marR="0" algn="ctr">
                        <a:spcBef>
                          <a:spcPts val="0"/>
                        </a:spcBef>
                        <a:spcAft>
                          <a:spcPts val="0"/>
                        </a:spcAft>
                      </a:pPr>
                      <a:r>
                        <a:rPr lang="en-US" sz="1000" dirty="0">
                          <a:solidFill>
                            <a:schemeClr val="tx1"/>
                          </a:solidFill>
                          <a:effectLst/>
                        </a:rPr>
                        <a:t>RETENTION</a:t>
                      </a:r>
                      <a:r>
                        <a:rPr lang="en-US" sz="1000" dirty="0">
                          <a:effectLst/>
                        </a:rPr>
                        <a:t>: By 2020, the percentage of principals who stay 5 years or more will have increased by 10% from the baseline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a:txBody>
                    <a:bodyPr/>
                    <a:lstStyle/>
                    <a:p>
                      <a:pPr marL="0" marR="0">
                        <a:spcBef>
                          <a:spcPts val="0"/>
                        </a:spcBef>
                        <a:spcAft>
                          <a:spcPts val="0"/>
                        </a:spcAft>
                      </a:pPr>
                      <a:r>
                        <a:rPr lang="en-US" sz="1000" dirty="0">
                          <a:effectLst/>
                        </a:rPr>
                        <a:t>[</a:t>
                      </a:r>
                      <a:r>
                        <a:rPr lang="en-US" sz="1000" b="1" dirty="0">
                          <a:effectLst/>
                        </a:rPr>
                        <a:t>Lagging indicator 1.1a</a:t>
                      </a:r>
                      <a:r>
                        <a:rPr lang="en-US" sz="1000" dirty="0">
                          <a:effectLst/>
                        </a:rPr>
                        <a:t>] Percentage of principals who remain 5 years in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Individual teacher data by district/school 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CSDE (SEA) collects all data in this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EDS-Educator Data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Individual teacher data by district/school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NOTE; Some teacher serve at multiple 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Data is collected throughout the year on a rolling basis and reported as of Oct.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The district is the source for providing the information to the CSDE (SEA) level.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367480">
                <a:tc vMerge="1">
                  <a:txBody>
                    <a:bodyPr/>
                    <a:lstStyle/>
                    <a:p>
                      <a:endParaRPr lang="en-US"/>
                    </a:p>
                  </a:txBody>
                  <a:tcPr/>
                </a:tc>
                <a:tc>
                  <a:txBody>
                    <a:bodyPr/>
                    <a:lstStyle/>
                    <a:p>
                      <a:pPr marL="0" marR="0">
                        <a:spcBef>
                          <a:spcPts val="0"/>
                        </a:spcBef>
                        <a:spcAft>
                          <a:spcPts val="0"/>
                        </a:spcAft>
                      </a:pPr>
                      <a:r>
                        <a:rPr lang="en-US" sz="1000" b="1" dirty="0" smtClean="0">
                          <a:effectLst/>
                        </a:rPr>
                        <a:t>[PROPOSED Leading </a:t>
                      </a:r>
                      <a:r>
                        <a:rPr lang="en-US" sz="1000" b="1" dirty="0">
                          <a:effectLst/>
                        </a:rPr>
                        <a:t>indicator 1.1b</a:t>
                      </a:r>
                      <a:r>
                        <a:rPr lang="en-US" sz="1000" dirty="0">
                          <a:effectLst/>
                        </a:rPr>
                        <a:t>] </a:t>
                      </a:r>
                      <a:r>
                        <a:rPr lang="en-US" sz="800" dirty="0">
                          <a:effectLst/>
                        </a:rPr>
                        <a:t>1. Percentage of principals who are retained in each school each year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solidFill>
                      <a:srgbClr val="FFFF00"/>
                    </a:solidFill>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Available positions LEAs are seeking to fill. Available positions not filled by October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EDS-Educator Data System and the Fall Hiring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Individual/district/endorsement area, full time, part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Data is collected throughout the year on a rolling basis and reported as of Oct.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412402">
                <a:tc vMerge="1">
                  <a:txBody>
                    <a:bodyPr/>
                    <a:lstStyle/>
                    <a:p>
                      <a:endParaRPr lang="en-US"/>
                    </a:p>
                  </a:txBody>
                  <a:tcPr/>
                </a:tc>
                <a:tc>
                  <a:txBody>
                    <a:bodyPr/>
                    <a:lstStyle/>
                    <a:p>
                      <a:pPr marL="0" marR="0">
                        <a:spcBef>
                          <a:spcPts val="0"/>
                        </a:spcBef>
                        <a:spcAft>
                          <a:spcPts val="0"/>
                        </a:spcAft>
                      </a:pPr>
                      <a:r>
                        <a:rPr lang="en-US" sz="1000" b="1" dirty="0" smtClean="0">
                          <a:effectLst/>
                        </a:rPr>
                        <a:t>[PROPOSED Leading </a:t>
                      </a:r>
                      <a:r>
                        <a:rPr lang="en-US" sz="1000" b="1" dirty="0">
                          <a:effectLst/>
                        </a:rPr>
                        <a:t>indicator 1.2b</a:t>
                      </a:r>
                      <a:r>
                        <a:rPr lang="en-US" sz="1000" dirty="0">
                          <a:effectLst/>
                        </a:rPr>
                        <a:t>] </a:t>
                      </a:r>
                      <a:r>
                        <a:rPr lang="en-US" sz="800" dirty="0">
                          <a:effectLst/>
                        </a:rPr>
                        <a:t>2. Percentage of principals who receive training in teaching conditions best practice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solidFill>
                      <a:srgbClr val="FFFF00"/>
                    </a:solidFill>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CSDE (SEA) does not collect this information however it could be linked to Educator Identification Numbers (EIN)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EDS and attendance records from the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trainings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Individual principal data by district/school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Collection will vary based on how districts track participation in trainings and professional development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Training of principals is not tracked by CSDE unless the training is statutorily required.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Yes, could be linked back to CSDE (SEA) if the Educator Identification Numbers (EIN)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tc>
              </a:tr>
            </a:tbl>
          </a:graphicData>
        </a:graphic>
      </p:graphicFrame>
    </p:spTree>
    <p:extLst>
      <p:ext uri="{BB962C8B-B14F-4D97-AF65-F5344CB8AC3E}">
        <p14:creationId xmlns:p14="http://schemas.microsoft.com/office/powerpoint/2010/main" val="1608831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45</a:t>
            </a:fld>
            <a:endParaRPr lang="en-US" dirty="0">
              <a:solidFill>
                <a:srgbClr val="FFFFFF">
                  <a:lumMod val="75000"/>
                </a:srgbClr>
              </a:solidFill>
            </a:endParaRPr>
          </a:p>
        </p:txBody>
      </p:sp>
      <p:pic>
        <p:nvPicPr>
          <p:cNvPr id="4" name="Picture 3" descr="Description: C:\Users\tinfante\Desktop\EASN Logo- Fin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13" y="118064"/>
            <a:ext cx="2679656" cy="543787"/>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824716056"/>
              </p:ext>
            </p:extLst>
          </p:nvPr>
        </p:nvGraphicFramePr>
        <p:xfrm>
          <a:off x="66728" y="1635398"/>
          <a:ext cx="8937936" cy="3328560"/>
        </p:xfrm>
        <a:graphic>
          <a:graphicData uri="http://schemas.openxmlformats.org/drawingml/2006/table">
            <a:tbl>
              <a:tblPr firstRow="1" firstCol="1" bandRow="1">
                <a:tableStyleId>{5C22544A-7EE6-4342-B048-85BDC9FD1C3A}</a:tableStyleId>
              </a:tblPr>
              <a:tblGrid>
                <a:gridCol w="1239558"/>
                <a:gridCol w="1064682"/>
                <a:gridCol w="1154371"/>
                <a:gridCol w="1154371"/>
                <a:gridCol w="1147621"/>
                <a:gridCol w="1147621"/>
                <a:gridCol w="1036934"/>
                <a:gridCol w="992778"/>
              </a:tblGrid>
              <a:tr h="450724">
                <a:tc>
                  <a:txBody>
                    <a:bodyPr/>
                    <a:lstStyle/>
                    <a:p>
                      <a:pPr marL="0" marR="0" algn="ctr">
                        <a:spcBef>
                          <a:spcPts val="0"/>
                        </a:spcBef>
                        <a:spcAft>
                          <a:spcPts val="0"/>
                        </a:spcAft>
                      </a:pPr>
                      <a:r>
                        <a:rPr lang="en-US" sz="1800" dirty="0">
                          <a:solidFill>
                            <a:srgbClr val="FFFF00"/>
                          </a:solidFill>
                          <a:effectLst/>
                        </a:rPr>
                        <a:t>Determine data needs</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gridSpan="4">
                  <a:txBody>
                    <a:bodyPr/>
                    <a:lstStyle/>
                    <a:p>
                      <a:pPr marL="0" marR="0" algn="ctr">
                        <a:spcBef>
                          <a:spcPts val="0"/>
                        </a:spcBef>
                        <a:spcAft>
                          <a:spcPts val="0"/>
                        </a:spcAft>
                      </a:pPr>
                      <a:r>
                        <a:rPr lang="en-US" sz="1800" dirty="0">
                          <a:solidFill>
                            <a:srgbClr val="FFFF00"/>
                          </a:solidFill>
                          <a:effectLst/>
                        </a:rPr>
                        <a:t>Assess existing assets</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800" dirty="0">
                          <a:solidFill>
                            <a:srgbClr val="FFFF00"/>
                          </a:solidFill>
                          <a:effectLst/>
                        </a:rPr>
                        <a:t>Identify data gaps</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nchor="ctr"/>
                </a:tc>
                <a:tc hMerge="1">
                  <a:txBody>
                    <a:bodyPr/>
                    <a:lstStyle/>
                    <a:p>
                      <a:endParaRPr lang="en-US"/>
                    </a:p>
                  </a:txBody>
                  <a:tcPr/>
                </a:tc>
                <a:tc hMerge="1">
                  <a:txBody>
                    <a:bodyPr/>
                    <a:lstStyle/>
                    <a:p>
                      <a:endParaRPr lang="en-US"/>
                    </a:p>
                  </a:txBody>
                  <a:tcPr/>
                </a:tc>
              </a:tr>
              <a:tr h="1789193">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What </a:t>
                      </a:r>
                      <a:r>
                        <a:rPr lang="en-US" sz="1600" dirty="0">
                          <a:effectLst/>
                        </a:rPr>
                        <a:t>data are required to calculate the metric?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400" dirty="0">
                          <a:effectLst/>
                        </a:rPr>
                        <a:t>Which of the data for the metric are already collected by the SEA?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400" dirty="0">
                          <a:effectLst/>
                        </a:rPr>
                        <a:t>What is the source (or sources) of the data?</a:t>
                      </a:r>
                    </a:p>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400" dirty="0">
                          <a:effectLst/>
                        </a:rPr>
                        <a:t>At what level of granularity are the data collected (e.g., individual-level, aggregate)?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400" dirty="0">
                          <a:effectLst/>
                        </a:rPr>
                        <a:t>When are these data collected and when are they available to analyze at the SEA?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400" dirty="0">
                          <a:effectLst/>
                        </a:rPr>
                        <a:t>Which of the data for the metric are </a:t>
                      </a:r>
                      <a:r>
                        <a:rPr lang="en-US" sz="1400" u="sng" dirty="0">
                          <a:effectLst/>
                        </a:rPr>
                        <a:t>not</a:t>
                      </a:r>
                      <a:r>
                        <a:rPr lang="en-US" sz="1400" dirty="0">
                          <a:effectLst/>
                        </a:rPr>
                        <a:t> currently collected by the SEA, or are not collected how or when they are needed?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400" dirty="0">
                          <a:effectLst/>
                        </a:rPr>
                        <a:t>Do the data exist at the LEA 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c>
                  <a:txBody>
                    <a:bodyPr/>
                    <a:lstStyle/>
                    <a:p>
                      <a:pPr marL="0" marR="0">
                        <a:spcBef>
                          <a:spcPts val="0"/>
                        </a:spcBef>
                        <a:spcAft>
                          <a:spcPts val="0"/>
                        </a:spcAft>
                      </a:pPr>
                      <a:r>
                        <a:rPr lang="en-US" sz="1400" dirty="0">
                          <a:effectLst/>
                        </a:rPr>
                        <a:t>If the data are not available, what would it take to collect them? When are they needed, and at what level of granularity?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461" marR="22461" marT="3120" marB="0"/>
                </a:tc>
              </a:tr>
            </a:tbl>
          </a:graphicData>
        </a:graphic>
      </p:graphicFrame>
      <p:sp>
        <p:nvSpPr>
          <p:cNvPr id="7" name="Rectangle 6"/>
          <p:cNvSpPr/>
          <p:nvPr/>
        </p:nvSpPr>
        <p:spPr>
          <a:xfrm>
            <a:off x="133213" y="841275"/>
            <a:ext cx="8714696" cy="707886"/>
          </a:xfrm>
          <a:prstGeom prst="rect">
            <a:avLst/>
          </a:prstGeom>
          <a:solidFill>
            <a:schemeClr val="bg1">
              <a:lumMod val="95000"/>
            </a:schemeClr>
          </a:solidFill>
        </p:spPr>
        <p:txBody>
          <a:bodyPr wrap="square">
            <a:spAutoFit/>
          </a:bodyPr>
          <a:lstStyle/>
          <a:p>
            <a:r>
              <a:rPr lang="en-US" sz="2000" dirty="0" smtClean="0">
                <a:latin typeface="Calibri" panose="020F0502020204030204" pitchFamily="34" charset="0"/>
                <a:ea typeface="Calibri" panose="020F0502020204030204" pitchFamily="34" charset="0"/>
                <a:cs typeface="Times New Roman" panose="02020603050405020304" pitchFamily="18" charset="0"/>
              </a:rPr>
              <a:t>8 Questions </a:t>
            </a:r>
            <a:r>
              <a:rPr lang="en-US" sz="2000" dirty="0">
                <a:latin typeface="Calibri" panose="020F0502020204030204" pitchFamily="34" charset="0"/>
                <a:ea typeface="Calibri" panose="020F0502020204030204" pitchFamily="34" charset="0"/>
                <a:cs typeface="Times New Roman" panose="02020603050405020304" pitchFamily="18" charset="0"/>
              </a:rPr>
              <a:t>to help </a:t>
            </a:r>
            <a:r>
              <a:rPr lang="en-US" sz="2000" dirty="0" smtClean="0">
                <a:latin typeface="Calibri" panose="020F0502020204030204" pitchFamily="34" charset="0"/>
                <a:ea typeface="Calibri" panose="020F0502020204030204" pitchFamily="34" charset="0"/>
                <a:cs typeface="Times New Roman" panose="02020603050405020304" pitchFamily="18" charset="0"/>
              </a:rPr>
              <a:t>state </a:t>
            </a:r>
            <a:r>
              <a:rPr lang="en-US" sz="2000" b="1" dirty="0" smtClean="0">
                <a:latin typeface="Calibri" panose="020F0502020204030204" pitchFamily="34" charset="0"/>
                <a:ea typeface="Calibri" panose="020F0502020204030204" pitchFamily="34" charset="0"/>
                <a:cs typeface="Times New Roman" panose="02020603050405020304" pitchFamily="18" charset="0"/>
              </a:rPr>
              <a:t>(district) </a:t>
            </a:r>
            <a:r>
              <a:rPr lang="en-US" sz="2000" dirty="0">
                <a:latin typeface="Calibri" panose="020F0502020204030204" pitchFamily="34" charset="0"/>
                <a:ea typeface="Calibri" panose="020F0502020204030204" pitchFamily="34" charset="0"/>
                <a:cs typeface="Times New Roman" panose="02020603050405020304" pitchFamily="18" charset="0"/>
              </a:rPr>
              <a:t>teams determine their data needs, assess existing assets, and identify data gaps</a:t>
            </a:r>
            <a:endParaRPr lang="en-US" sz="2000" dirty="0"/>
          </a:p>
        </p:txBody>
      </p:sp>
    </p:spTree>
    <p:extLst>
      <p:ext uri="{BB962C8B-B14F-4D97-AF65-F5344CB8AC3E}">
        <p14:creationId xmlns:p14="http://schemas.microsoft.com/office/powerpoint/2010/main" val="3917106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Each District Team will have 10 minutes to share out the following:</a:t>
            </a:r>
          </a:p>
          <a:p>
            <a:pPr lvl="1"/>
            <a:r>
              <a:rPr lang="en-US" sz="2400" dirty="0" smtClean="0"/>
              <a:t>Focus area(s) for improving Teaching Conditions</a:t>
            </a:r>
          </a:p>
          <a:p>
            <a:pPr lvl="1"/>
            <a:r>
              <a:rPr lang="en-US" sz="2400" dirty="0" smtClean="0"/>
              <a:t>Data collection reviewed for selected teaching condition</a:t>
            </a:r>
          </a:p>
          <a:p>
            <a:pPr lvl="1"/>
            <a:r>
              <a:rPr lang="en-US" sz="2400" dirty="0" smtClean="0"/>
              <a:t>Strategies and timeline for implementation</a:t>
            </a:r>
          </a:p>
          <a:p>
            <a:pPr marL="230187" lvl="1" indent="0">
              <a:buNone/>
            </a:pPr>
            <a:r>
              <a:rPr lang="en-US" sz="2400" i="1" dirty="0" smtClean="0"/>
              <a:t>Please use the slide deck template we have included for preparing your presentation. </a:t>
            </a:r>
          </a:p>
          <a:p>
            <a:pPr marL="230187" lvl="1" indent="0">
              <a:buNone/>
            </a:pPr>
            <a:r>
              <a:rPr lang="en-US" sz="2400" i="1" dirty="0" smtClean="0"/>
              <a:t>Send your completed slides to dchambers@air.org by Fri. May 20 so we can compile the materials for a presentation.</a:t>
            </a:r>
          </a:p>
        </p:txBody>
      </p:sp>
      <p:sp>
        <p:nvSpPr>
          <p:cNvPr id="6" name="Title 5"/>
          <p:cNvSpPr>
            <a:spLocks noGrp="1"/>
          </p:cNvSpPr>
          <p:nvPr>
            <p:ph type="title"/>
          </p:nvPr>
        </p:nvSpPr>
        <p:spPr/>
        <p:txBody>
          <a:bodyPr/>
          <a:lstStyle/>
          <a:p>
            <a:r>
              <a:rPr lang="en-US" smtClean="0"/>
              <a:t>For our next meeting – June 2nd</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46</a:t>
            </a:fld>
            <a:endParaRPr lang="en-US" dirty="0"/>
          </a:p>
        </p:txBody>
      </p:sp>
    </p:spTree>
    <p:extLst>
      <p:ext uri="{BB962C8B-B14F-4D97-AF65-F5344CB8AC3E}">
        <p14:creationId xmlns:p14="http://schemas.microsoft.com/office/powerpoint/2010/main" val="2000196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Fill in </a:t>
            </a:r>
            <a:r>
              <a:rPr lang="en-US" dirty="0" smtClean="0"/>
              <a:t>slides 5-9 to </a:t>
            </a:r>
            <a:r>
              <a:rPr lang="en-US" dirty="0"/>
              <a:t>present </a:t>
            </a:r>
            <a:r>
              <a:rPr lang="en-US" dirty="0" smtClean="0"/>
              <a:t>to the larger group on </a:t>
            </a:r>
            <a:r>
              <a:rPr lang="en-US" dirty="0"/>
              <a:t>June </a:t>
            </a:r>
            <a:r>
              <a:rPr lang="en-US" dirty="0" smtClean="0"/>
              <a:t>2</a:t>
            </a:r>
          </a:p>
          <a:p>
            <a:pPr lvl="1"/>
            <a:r>
              <a:rPr lang="en-US" sz="2000" b="1" dirty="0" smtClean="0"/>
              <a:t>Slide 5</a:t>
            </a:r>
            <a:r>
              <a:rPr lang="en-US" sz="2000" dirty="0" smtClean="0"/>
              <a:t>: Fill in the table with HIGH-LEVEL planning information. This will be an overview slide that summarizes your work.</a:t>
            </a:r>
          </a:p>
          <a:p>
            <a:pPr lvl="1"/>
            <a:r>
              <a:rPr lang="en-US" sz="2000" b="1" dirty="0" smtClean="0"/>
              <a:t>Slide 6</a:t>
            </a:r>
            <a:r>
              <a:rPr lang="en-US" sz="2000" dirty="0" smtClean="0"/>
              <a:t>: Describe your team’s selected focus area(s) here.</a:t>
            </a:r>
          </a:p>
          <a:p>
            <a:pPr lvl="1"/>
            <a:r>
              <a:rPr lang="en-US" sz="2000" b="1" dirty="0" smtClean="0"/>
              <a:t>Slide 7</a:t>
            </a:r>
            <a:r>
              <a:rPr lang="en-US" sz="2000" dirty="0" smtClean="0"/>
              <a:t>: If your team has collected baseline data, describe it.</a:t>
            </a:r>
          </a:p>
          <a:p>
            <a:pPr lvl="1"/>
            <a:r>
              <a:rPr lang="en-US" sz="2000" b="1" dirty="0" smtClean="0"/>
              <a:t>Slide 8</a:t>
            </a:r>
            <a:r>
              <a:rPr lang="en-US" sz="2000" dirty="0" smtClean="0"/>
              <a:t>: Describe your selected strategies and timeline.</a:t>
            </a:r>
            <a:endParaRPr lang="en-US" sz="2000" dirty="0"/>
          </a:p>
          <a:p>
            <a:pPr lvl="1"/>
            <a:r>
              <a:rPr lang="en-US" sz="2000" b="1" dirty="0" smtClean="0"/>
              <a:t>Slide 9</a:t>
            </a:r>
            <a:r>
              <a:rPr lang="en-US" sz="2000" dirty="0" smtClean="0"/>
              <a:t>: Prepare </a:t>
            </a:r>
            <a:r>
              <a:rPr lang="en-US" sz="2000" dirty="0"/>
              <a:t>to discuss your team’s answers to </a:t>
            </a:r>
            <a:r>
              <a:rPr lang="en-US" sz="2000" dirty="0" smtClean="0"/>
              <a:t>these reflection questions</a:t>
            </a:r>
          </a:p>
          <a:p>
            <a:endParaRPr lang="en-US" dirty="0"/>
          </a:p>
        </p:txBody>
      </p:sp>
      <p:sp>
        <p:nvSpPr>
          <p:cNvPr id="3" name="Title 2"/>
          <p:cNvSpPr>
            <a:spLocks noGrp="1"/>
          </p:cNvSpPr>
          <p:nvPr>
            <p:ph type="title"/>
          </p:nvPr>
        </p:nvSpPr>
        <p:spPr/>
        <p:txBody>
          <a:bodyPr/>
          <a:lstStyle/>
          <a:p>
            <a:r>
              <a:rPr lang="en-US" dirty="0" smtClean="0"/>
              <a:t>Directions for Sharing Session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2036814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713052"/>
            <a:ext cx="8224699" cy="3981691"/>
          </a:xfrm>
        </p:spPr>
        <p:txBody>
          <a:bodyPr/>
          <a:lstStyle/>
          <a:p>
            <a:pPr marL="457200" indent="-457200">
              <a:buNone/>
            </a:pPr>
            <a:r>
              <a:rPr lang="en-US" sz="1800" spc="-30" dirty="0"/>
              <a:t>Almy, S., &amp; Tooley, M. (2012). </a:t>
            </a:r>
            <a:r>
              <a:rPr lang="en-US" sz="1800" i="1" spc="-30" dirty="0"/>
              <a:t>Building and sustaining talent: Creating conditions in high-poverty schools that support </a:t>
            </a:r>
            <a:r>
              <a:rPr lang="en-US" sz="1800" i="1" spc="-30" dirty="0" smtClean="0"/>
              <a:t>effective </a:t>
            </a:r>
            <a:r>
              <a:rPr lang="en-US" sz="1800" i="1" spc="-30" dirty="0"/>
              <a:t>teaching and learning. </a:t>
            </a:r>
            <a:r>
              <a:rPr lang="en-US" sz="1800" spc="-30" dirty="0" smtClean="0"/>
              <a:t>Washington, DC: Education </a:t>
            </a:r>
            <a:r>
              <a:rPr lang="en-US" sz="1800" spc="-30" dirty="0"/>
              <a:t>Trust. </a:t>
            </a:r>
            <a:r>
              <a:rPr lang="en-US" sz="1800" spc="-30" dirty="0" smtClean="0"/>
              <a:t>Retrieved from </a:t>
            </a:r>
            <a:r>
              <a:rPr lang="en-US" sz="1800" spc="-30" dirty="0">
                <a:hlinkClick r:id="rId2"/>
              </a:rPr>
              <a:t>http://www.edtrust.org/sites/edtrust.org/files/Building_and_Sustaining_Talent.pdf</a:t>
            </a:r>
            <a:endParaRPr lang="en-US" sz="1800" spc="-30" dirty="0"/>
          </a:p>
          <a:p>
            <a:pPr marL="457200" indent="-457200">
              <a:buNone/>
            </a:pPr>
            <a:r>
              <a:rPr lang="en-US" sz="1800" dirty="0" smtClean="0"/>
              <a:t>Boyd</a:t>
            </a:r>
            <a:r>
              <a:rPr lang="en-US" sz="1800" dirty="0"/>
              <a:t>, D., Grossman, P., Ing, M., Lankford, H., Loeb, S., &amp; Wyckoff, J. (2011). The influence of school administrators on teacher retention decisions. </a:t>
            </a:r>
            <a:r>
              <a:rPr lang="en-US" sz="1800" i="1" dirty="0"/>
              <a:t>American Educational Research </a:t>
            </a:r>
            <a:r>
              <a:rPr lang="en-US" sz="1800" i="1" dirty="0" smtClean="0"/>
              <a:t>Journal, 48</a:t>
            </a:r>
            <a:r>
              <a:rPr lang="en-US" sz="1800" dirty="0" smtClean="0"/>
              <a:t>(2), 303–333.</a:t>
            </a:r>
          </a:p>
          <a:p>
            <a:pPr marL="457200" indent="-457200">
              <a:buNone/>
            </a:pPr>
            <a:r>
              <a:rPr lang="en-US" sz="1800" dirty="0" smtClean="0"/>
              <a:t>Exstrom, M. (2009, September). What teachers need. </a:t>
            </a:r>
            <a:r>
              <a:rPr lang="en-US" sz="1800" i="1" dirty="0" smtClean="0"/>
              <a:t>State Legislatures, </a:t>
            </a:r>
            <a:r>
              <a:rPr lang="en-US" sz="1800" dirty="0" smtClean="0"/>
              <a:t>16–18.</a:t>
            </a:r>
          </a:p>
          <a:p>
            <a:pPr marL="457200" lvl="0" indent="-457200">
              <a:buNone/>
            </a:pPr>
            <a:r>
              <a:rPr lang="en-US" sz="1800" dirty="0">
                <a:solidFill>
                  <a:srgbClr val="326295">
                    <a:lumMod val="75000"/>
                  </a:srgbClr>
                </a:solidFill>
              </a:rPr>
              <a:t>Ferguson, R., &amp; Hirsch, E. (2014a). How working conditions predict teaching quality and student outcomes. In T. J. Kane, K. A. Kerr, &amp; R. C. Pianta (Eds.), </a:t>
            </a:r>
            <a:r>
              <a:rPr lang="en-US" sz="1800" i="1" dirty="0">
                <a:solidFill>
                  <a:srgbClr val="326295">
                    <a:lumMod val="75000"/>
                  </a:srgbClr>
                </a:solidFill>
              </a:rPr>
              <a:t>Designing teacher evaluation systems</a:t>
            </a:r>
            <a:r>
              <a:rPr lang="en-US" sz="1800" dirty="0">
                <a:solidFill>
                  <a:srgbClr val="326295">
                    <a:lumMod val="75000"/>
                  </a:srgbClr>
                </a:solidFill>
              </a:rPr>
              <a:t>. San Francisco, CA: Jossey-Bass.</a:t>
            </a:r>
          </a:p>
          <a:p>
            <a:pPr marL="457200" indent="-457200">
              <a:buNone/>
            </a:pPr>
            <a:r>
              <a:rPr lang="en-US" sz="1800" dirty="0" smtClean="0"/>
              <a:t> </a:t>
            </a:r>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1122029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rgbClr val="FFFFFF">
                  <a:lumMod val="65000"/>
                </a:srgbClr>
              </a:buClr>
              <a:buNone/>
            </a:pPr>
            <a:r>
              <a:rPr lang="en-US" sz="1800" dirty="0" smtClean="0"/>
              <a:t>Ferguson</a:t>
            </a:r>
            <a:r>
              <a:rPr lang="en-US" sz="1800" dirty="0"/>
              <a:t>, R., &amp; Hirsch, E. (2014b). Using teacher and student surveys to link school context, classroom learning conditions, and achievement. In T. J. Kane, K. A. Kerr, &amp; R. C. Pianta (Eds.), </a:t>
            </a:r>
            <a:r>
              <a:rPr lang="en-US" sz="1800" i="1" dirty="0"/>
              <a:t>New guidance from the Measures of Effective Teaching project. </a:t>
            </a:r>
            <a:r>
              <a:rPr lang="en-US" sz="1800" dirty="0"/>
              <a:t>San Francisco, CA: Jossey-Bass.</a:t>
            </a:r>
          </a:p>
          <a:p>
            <a:pPr marL="457200" lvl="0" indent="-457200">
              <a:buClr>
                <a:srgbClr val="FFFFFF">
                  <a:lumMod val="65000"/>
                </a:srgbClr>
              </a:buClr>
              <a:buNone/>
            </a:pPr>
            <a:r>
              <a:rPr lang="en-US" sz="1800" dirty="0" smtClean="0">
                <a:solidFill>
                  <a:srgbClr val="326295">
                    <a:lumMod val="75000"/>
                  </a:srgbClr>
                </a:solidFill>
              </a:rPr>
              <a:t>Johnson</a:t>
            </a:r>
            <a:r>
              <a:rPr lang="en-US" sz="1800" dirty="0">
                <a:solidFill>
                  <a:srgbClr val="326295">
                    <a:lumMod val="75000"/>
                  </a:srgbClr>
                </a:solidFill>
              </a:rPr>
              <a:t>, S. M. (2006). </a:t>
            </a:r>
            <a:r>
              <a:rPr lang="en-US" sz="1800" i="1" dirty="0">
                <a:solidFill>
                  <a:srgbClr val="326295">
                    <a:lumMod val="75000"/>
                  </a:srgbClr>
                </a:solidFill>
              </a:rPr>
              <a:t>The workplace matters: Teacher quality, retention, and effectiveness.</a:t>
            </a:r>
            <a:r>
              <a:rPr lang="en-US" sz="1800" dirty="0">
                <a:solidFill>
                  <a:srgbClr val="326295">
                    <a:lumMod val="75000"/>
                  </a:srgbClr>
                </a:solidFill>
              </a:rPr>
              <a:t> Washington, DC: National Education Association. Retrieved from </a:t>
            </a:r>
            <a:r>
              <a:rPr lang="en-US" sz="1800" u="sng" dirty="0">
                <a:solidFill>
                  <a:srgbClr val="326295">
                    <a:lumMod val="75000"/>
                  </a:srgbClr>
                </a:solidFill>
                <a:hlinkClick r:id="rId2"/>
              </a:rPr>
              <a:t>http://www.nea.org/assets/docs/HE/mf_wcreport.pdf</a:t>
            </a:r>
            <a:endParaRPr lang="en-US" sz="1800" u="sng" dirty="0">
              <a:solidFill>
                <a:srgbClr val="326295">
                  <a:lumMod val="75000"/>
                </a:srgbClr>
              </a:solidFill>
            </a:endParaRPr>
          </a:p>
          <a:p>
            <a:pPr marL="463550" lvl="0" indent="-463550">
              <a:buClr>
                <a:srgbClr val="FFFFFF">
                  <a:lumMod val="65000"/>
                </a:srgbClr>
              </a:buClr>
              <a:buNone/>
            </a:pPr>
            <a:r>
              <a:rPr lang="en-US" sz="1800" dirty="0">
                <a:solidFill>
                  <a:srgbClr val="326295">
                    <a:lumMod val="75000"/>
                  </a:srgbClr>
                </a:solidFill>
              </a:rPr>
              <a:t>Johnson, S</a:t>
            </a:r>
            <a:r>
              <a:rPr lang="en-US" sz="1800" dirty="0" smtClean="0">
                <a:solidFill>
                  <a:srgbClr val="326295">
                    <a:lumMod val="75000"/>
                  </a:srgbClr>
                </a:solidFill>
              </a:rPr>
              <a:t>. M</a:t>
            </a:r>
            <a:r>
              <a:rPr lang="en-US" sz="1800" dirty="0">
                <a:solidFill>
                  <a:srgbClr val="326295">
                    <a:lumMod val="75000"/>
                  </a:srgbClr>
                </a:solidFill>
              </a:rPr>
              <a:t>., Kraft, M</a:t>
            </a:r>
            <a:r>
              <a:rPr lang="en-US" sz="1800" dirty="0" smtClean="0">
                <a:solidFill>
                  <a:srgbClr val="326295">
                    <a:lumMod val="75000"/>
                  </a:srgbClr>
                </a:solidFill>
              </a:rPr>
              <a:t>. A</a:t>
            </a:r>
            <a:r>
              <a:rPr lang="en-US" sz="1800" dirty="0">
                <a:solidFill>
                  <a:srgbClr val="326295">
                    <a:lumMod val="75000"/>
                  </a:srgbClr>
                </a:solidFill>
              </a:rPr>
              <a:t>., &amp; Papay, J</a:t>
            </a:r>
            <a:r>
              <a:rPr lang="en-US" sz="1800" dirty="0" smtClean="0">
                <a:solidFill>
                  <a:srgbClr val="326295">
                    <a:lumMod val="75000"/>
                  </a:srgbClr>
                </a:solidFill>
              </a:rPr>
              <a:t>. P</a:t>
            </a:r>
            <a:r>
              <a:rPr lang="en-US" sz="1800" dirty="0">
                <a:solidFill>
                  <a:srgbClr val="326295">
                    <a:lumMod val="75000"/>
                  </a:srgbClr>
                </a:solidFill>
              </a:rPr>
              <a:t>. (2012). How context matters in high-need schools: The effects of teachers’ working conditions on their professional satisfaction and their students’ achievement. </a:t>
            </a:r>
            <a:r>
              <a:rPr lang="en-US" sz="1800" i="1" dirty="0">
                <a:solidFill>
                  <a:srgbClr val="326295">
                    <a:lumMod val="75000"/>
                  </a:srgbClr>
                </a:solidFill>
              </a:rPr>
              <a:t>Teachers College </a:t>
            </a:r>
            <a:r>
              <a:rPr lang="en-US" sz="1800" i="1" dirty="0" smtClean="0">
                <a:solidFill>
                  <a:srgbClr val="326295">
                    <a:lumMod val="75000"/>
                  </a:srgbClr>
                </a:solidFill>
              </a:rPr>
              <a:t>Record</a:t>
            </a:r>
            <a:r>
              <a:rPr lang="en-US" sz="1800" dirty="0" smtClean="0">
                <a:solidFill>
                  <a:srgbClr val="326295">
                    <a:lumMod val="75000"/>
                  </a:srgbClr>
                </a:solidFill>
              </a:rPr>
              <a:t>, </a:t>
            </a:r>
            <a:r>
              <a:rPr lang="en-US" sz="1800" i="1" dirty="0">
                <a:solidFill>
                  <a:srgbClr val="326295">
                    <a:lumMod val="75000"/>
                  </a:srgbClr>
                </a:solidFill>
              </a:rPr>
              <a:t>114</a:t>
            </a:r>
            <a:r>
              <a:rPr lang="en-US" sz="1800" dirty="0">
                <a:solidFill>
                  <a:srgbClr val="326295">
                    <a:lumMod val="75000"/>
                  </a:srgbClr>
                </a:solidFill>
              </a:rPr>
              <a:t>(10), </a:t>
            </a:r>
            <a:r>
              <a:rPr lang="en-US" sz="1800" dirty="0" smtClean="0">
                <a:solidFill>
                  <a:srgbClr val="326295">
                    <a:lumMod val="75000"/>
                  </a:srgbClr>
                </a:solidFill>
              </a:rPr>
              <a:t>1</a:t>
            </a:r>
            <a:r>
              <a:rPr lang="en-US" sz="1800" dirty="0">
                <a:solidFill>
                  <a:srgbClr val="326295">
                    <a:lumMod val="75000"/>
                  </a:srgbClr>
                </a:solidFill>
              </a:rPr>
              <a:t>–</a:t>
            </a:r>
            <a:r>
              <a:rPr lang="en-US" sz="1800" dirty="0" smtClean="0">
                <a:solidFill>
                  <a:srgbClr val="326295">
                    <a:lumMod val="75000"/>
                  </a:srgbClr>
                </a:solidFill>
              </a:rPr>
              <a:t>39</a:t>
            </a:r>
            <a:r>
              <a:rPr lang="en-US" sz="1800" dirty="0">
                <a:solidFill>
                  <a:srgbClr val="326295">
                    <a:lumMod val="75000"/>
                  </a:srgbClr>
                </a:solidFill>
              </a:rPr>
              <a:t>.</a:t>
            </a:r>
          </a:p>
          <a:p>
            <a:pPr marL="457200" lvl="0" indent="-457200">
              <a:buClr>
                <a:srgbClr val="FFFFFF">
                  <a:lumMod val="65000"/>
                </a:srgbClr>
              </a:buClr>
              <a:buNone/>
            </a:pPr>
            <a:r>
              <a:rPr lang="en-US" sz="1800" dirty="0">
                <a:solidFill>
                  <a:srgbClr val="326295">
                    <a:lumMod val="75000"/>
                  </a:srgbClr>
                </a:solidFill>
              </a:rPr>
              <a:t>Ladd, H. (2011). Teachers’ perceptions of their working conditions: How predictive of planned and actual teacher movement. </a:t>
            </a:r>
            <a:r>
              <a:rPr lang="en-US" sz="1800" i="1" dirty="0">
                <a:solidFill>
                  <a:srgbClr val="326295">
                    <a:lumMod val="75000"/>
                  </a:srgbClr>
                </a:solidFill>
              </a:rPr>
              <a:t>Educational Evaluation and Policy Analysis, 33</a:t>
            </a:r>
            <a:r>
              <a:rPr lang="en-US" sz="1800" dirty="0">
                <a:solidFill>
                  <a:srgbClr val="326295">
                    <a:lumMod val="75000"/>
                  </a:srgbClr>
                </a:solidFill>
              </a:rPr>
              <a:t>(2)</a:t>
            </a:r>
            <a:r>
              <a:rPr lang="en-US" sz="1800" i="1" dirty="0">
                <a:solidFill>
                  <a:srgbClr val="326295">
                    <a:lumMod val="75000"/>
                  </a:srgbClr>
                </a:solidFill>
              </a:rPr>
              <a:t>, </a:t>
            </a:r>
            <a:r>
              <a:rPr lang="en-US" sz="1800" dirty="0">
                <a:solidFill>
                  <a:srgbClr val="326295">
                    <a:lumMod val="75000"/>
                  </a:srgbClr>
                </a:solidFill>
              </a:rPr>
              <a:t>235–261.</a:t>
            </a:r>
          </a:p>
          <a:p>
            <a:pPr lvl="0">
              <a:buClr>
                <a:srgbClr val="FFFFFF">
                  <a:lumMod val="65000"/>
                </a:srgbClr>
              </a:buClr>
            </a:pPr>
            <a:endParaRPr lang="en-US" dirty="0">
              <a:solidFill>
                <a:srgbClr val="326295">
                  <a:lumMod val="75000"/>
                </a:srgbClr>
              </a:solidFill>
            </a:endParaRPr>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1102831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0"/>
            <a:r>
              <a:rPr lang="en-US" dirty="0" smtClean="0"/>
              <a:t>To understand what teaching conditions are and why the quality of teaching conditions matter</a:t>
            </a:r>
          </a:p>
          <a:p>
            <a:pPr lvl="0"/>
            <a:r>
              <a:rPr lang="en-US" dirty="0" smtClean="0"/>
              <a:t>To discover how teaching conditions data can be used at district and school levels to create a more positive teaching and learning environment</a:t>
            </a:r>
          </a:p>
          <a:p>
            <a:pPr lvl="0"/>
            <a:r>
              <a:rPr lang="en-US" dirty="0" smtClean="0"/>
              <a:t>To understand how to use various types of teaching conditions data (snapshot and detailed data) to promote educator effectiveness and professional growth</a:t>
            </a:r>
          </a:p>
          <a:p>
            <a:pPr lvl="0"/>
            <a:r>
              <a:rPr lang="en-US" dirty="0" smtClean="0"/>
              <a:t>To explore resources that support effective school improvement planning based on teaching conditions data</a:t>
            </a:r>
            <a:endParaRPr lang="en-US" dirty="0"/>
          </a:p>
        </p:txBody>
      </p:sp>
      <p:sp>
        <p:nvSpPr>
          <p:cNvPr id="3" name="Title 2"/>
          <p:cNvSpPr>
            <a:spLocks noGrp="1"/>
          </p:cNvSpPr>
          <p:nvPr>
            <p:ph type="title"/>
          </p:nvPr>
        </p:nvSpPr>
        <p:spPr/>
        <p:txBody>
          <a:bodyPr>
            <a:normAutofit/>
          </a:bodyPr>
          <a:lstStyle/>
          <a:p>
            <a:r>
              <a:rPr lang="en-US" sz="3600" dirty="0" smtClean="0"/>
              <a:t>Review of Objectives from March 22</a:t>
            </a:r>
            <a:r>
              <a:rPr lang="en-US" sz="3600" baseline="30000" dirty="0" smtClean="0"/>
              <a:t>nd</a:t>
            </a:r>
            <a:r>
              <a:rPr lang="en-US" sz="3600" dirty="0" smtClean="0"/>
              <a:t> </a:t>
            </a:r>
            <a:endParaRPr lang="en-US" sz="3600" dirty="0"/>
          </a:p>
        </p:txBody>
      </p:sp>
      <p:sp>
        <p:nvSpPr>
          <p:cNvPr id="7" name="Slide Number Placeholder 6"/>
          <p:cNvSpPr>
            <a:spLocks noGrp="1"/>
          </p:cNvSpPr>
          <p:nvPr>
            <p:ph type="sldNum" sz="quarter" idx="10"/>
          </p:nvPr>
        </p:nvSpPr>
        <p:spPr/>
        <p:txBody>
          <a:bodyPr/>
          <a:lstStyle/>
          <a:p>
            <a:fld id="{F3477EC8-074D-41C4-94AE-E9EA7CEEA348}" type="slidenum">
              <a:rPr lang="en-US" smtClean="0"/>
              <a:pPr/>
              <a:t>5</a:t>
            </a:fld>
            <a:endParaRPr lang="en-US" dirty="0"/>
          </a:p>
        </p:txBody>
      </p:sp>
    </p:spTree>
    <p:extLst>
      <p:ext uri="{BB962C8B-B14F-4D97-AF65-F5344CB8AC3E}">
        <p14:creationId xmlns:p14="http://schemas.microsoft.com/office/powerpoint/2010/main" val="3382372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pPr lvl="0"/>
            <a:endParaRPr lang="en-US" dirty="0" smtClean="0"/>
          </a:p>
          <a:p>
            <a:pPr lvl="0"/>
            <a:r>
              <a:rPr lang="en-US" dirty="0" smtClean="0"/>
              <a:t>More </a:t>
            </a:r>
            <a:r>
              <a:rPr lang="en-US" dirty="0"/>
              <a:t>questions?</a:t>
            </a:r>
          </a:p>
          <a:p>
            <a:pPr lvl="0"/>
            <a:r>
              <a:rPr lang="en-US" dirty="0"/>
              <a:t>Contact the GTL Center!</a:t>
            </a:r>
          </a:p>
          <a:p>
            <a:pPr lvl="0"/>
            <a:endParaRPr lang="en-US" dirty="0" smtClean="0"/>
          </a:p>
          <a:p>
            <a:pPr lvl="0"/>
            <a:r>
              <a:rPr lang="en-US" dirty="0" smtClean="0"/>
              <a:t>1000 Thomas Jefferson Street NW</a:t>
            </a:r>
          </a:p>
          <a:p>
            <a:pPr lvl="0"/>
            <a:r>
              <a:rPr lang="en-US" dirty="0" smtClean="0"/>
              <a:t>Washington, DC 20007-3835</a:t>
            </a:r>
          </a:p>
          <a:p>
            <a:pPr lvl="0"/>
            <a:r>
              <a:rPr lang="en-US" dirty="0" smtClean="0"/>
              <a:t>877-322-8700</a:t>
            </a:r>
          </a:p>
          <a:p>
            <a:pPr lvl="0"/>
            <a:r>
              <a:rPr lang="en-US" dirty="0" smtClean="0"/>
              <a:t>gtlcenter@air.org</a:t>
            </a:r>
          </a:p>
          <a:p>
            <a:r>
              <a:rPr lang="en-US" dirty="0" smtClean="0"/>
              <a:t>www.gtlcenter.org | www.air.org</a:t>
            </a:r>
            <a:endParaRPr lang="en-US" dirty="0"/>
          </a:p>
        </p:txBody>
      </p:sp>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50</a:t>
            </a:fld>
            <a:endParaRPr lang="en-US" dirty="0">
              <a:solidFill>
                <a:srgbClr val="FFFFFF">
                  <a:lumMod val="75000"/>
                </a:srgbClr>
              </a:solidFill>
            </a:endParaRPr>
          </a:p>
        </p:txBody>
      </p:sp>
    </p:spTree>
    <p:extLst>
      <p:ext uri="{BB962C8B-B14F-4D97-AF65-F5344CB8AC3E}">
        <p14:creationId xmlns:p14="http://schemas.microsoft.com/office/powerpoint/2010/main" val="2268953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US" dirty="0" smtClean="0"/>
              <a:t>What Are Working and Teaching Conditions? </a:t>
            </a:r>
          </a:p>
          <a:p>
            <a:r>
              <a:rPr lang="en-US" dirty="0" smtClean="0"/>
              <a:t>Why Do Teaching Conditions Matter?</a:t>
            </a:r>
          </a:p>
          <a:p>
            <a:r>
              <a:rPr lang="en-US" dirty="0"/>
              <a:t>Data Collection Methods Part 1</a:t>
            </a:r>
          </a:p>
          <a:p>
            <a:pPr lvl="1"/>
            <a:r>
              <a:rPr lang="en-US" dirty="0"/>
              <a:t>Anonymous Survey and Practice Rubric Activity</a:t>
            </a:r>
          </a:p>
          <a:p>
            <a:r>
              <a:rPr lang="en-US" dirty="0" smtClean="0"/>
              <a:t>When Using Teaching Conditions Data, Remember…</a:t>
            </a:r>
          </a:p>
          <a:p>
            <a:r>
              <a:rPr lang="en-US" dirty="0"/>
              <a:t>Data Collections Methods Part II</a:t>
            </a:r>
            <a:r>
              <a:rPr lang="en-US" b="1" dirty="0"/>
              <a:t> </a:t>
            </a:r>
            <a:endParaRPr lang="en-US" dirty="0"/>
          </a:p>
          <a:p>
            <a:pPr lvl="1"/>
            <a:r>
              <a:rPr lang="en-US" dirty="0"/>
              <a:t>Guided Discussions With Graphic Organizers  and Individual Item Prompts </a:t>
            </a:r>
            <a:endParaRPr lang="en-US" dirty="0" smtClean="0"/>
          </a:p>
          <a:p>
            <a:r>
              <a:rPr lang="en-US" dirty="0" smtClean="0"/>
              <a:t>How Are Teaching Conditions Data Used</a:t>
            </a:r>
          </a:p>
          <a:p>
            <a:r>
              <a:rPr lang="en-US" dirty="0" smtClean="0"/>
              <a:t>Team Work Session </a:t>
            </a:r>
          </a:p>
          <a:p>
            <a:r>
              <a:rPr lang="en-US" dirty="0" smtClean="0"/>
              <a:t>Next Steps and Closing</a:t>
            </a:r>
          </a:p>
        </p:txBody>
      </p:sp>
      <p:sp>
        <p:nvSpPr>
          <p:cNvPr id="3" name="Title 2"/>
          <p:cNvSpPr>
            <a:spLocks noGrp="1"/>
          </p:cNvSpPr>
          <p:nvPr>
            <p:ph type="title"/>
          </p:nvPr>
        </p:nvSpPr>
        <p:spPr/>
        <p:txBody>
          <a:bodyPr/>
          <a:lstStyle/>
          <a:p>
            <a:r>
              <a:rPr lang="en-US" smtClean="0"/>
              <a:t>Agenda</a:t>
            </a:r>
            <a:endParaRPr lang="en-US" dirty="0"/>
          </a:p>
        </p:txBody>
      </p:sp>
      <p:sp>
        <p:nvSpPr>
          <p:cNvPr id="2" name="Slide Number Placeholder 1"/>
          <p:cNvSpPr>
            <a:spLocks noGrp="1"/>
          </p:cNvSpPr>
          <p:nvPr>
            <p:ph type="sldNum" sz="quarter" idx="10"/>
          </p:nvPr>
        </p:nvSpPr>
        <p:spPr/>
        <p:txBody>
          <a:bodyPr/>
          <a:lstStyle/>
          <a:p>
            <a:fld id="{F3477EC8-074D-41C4-94AE-E9EA7CEEA348}" type="slidenum">
              <a:rPr lang="en-US" smtClean="0"/>
              <a:pPr/>
              <a:t>6</a:t>
            </a:fld>
            <a:endParaRPr lang="en-US" dirty="0"/>
          </a:p>
        </p:txBody>
      </p:sp>
    </p:spTree>
    <p:extLst>
      <p:ext uri="{BB962C8B-B14F-4D97-AF65-F5344CB8AC3E}">
        <p14:creationId xmlns:p14="http://schemas.microsoft.com/office/powerpoint/2010/main" val="3386051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“High-functioning systems can amplify the accomplishments of their educators, but a dysfunctional school or district can undermine the impact of even the best teachers. We need schools and districts whose climates and cultures, use of time, approaches to staffing, use of technology, deployment of services, and engagement of families and communities are optimized to continuously improve outcomes for the students they serve” (U.S. Department of Education, 2012, p. 3).</a:t>
            </a:r>
          </a:p>
          <a:p>
            <a:endParaRPr lang="en-US" sz="2000" dirty="0" smtClean="0"/>
          </a:p>
          <a:p>
            <a:r>
              <a:rPr lang="en-US" sz="1300" i="1" dirty="0" smtClean="0"/>
              <a:t>—One of seven elements identified as necessary to transform the teaching profession signed by the U.S. Department of Education, the National Education Association, the American Federation of Teachers, the Council of Chief State School Officers, the National School Boards Association, the American Association of School Administrators, the Council of the Great City Schools, and the Federal Mediation and Conciliation Service [U.S. Department of Education. (2012, May 23). Transforming the teaching profession. Washington, DC: Author. Retrieved from http://www2.ed.gov/documents/labor-management-collaboration/vision-statement.pdf].</a:t>
            </a:r>
          </a:p>
        </p:txBody>
      </p:sp>
      <p:sp>
        <p:nvSpPr>
          <p:cNvPr id="2" name="Title 1"/>
          <p:cNvSpPr>
            <a:spLocks noGrp="1"/>
          </p:cNvSpPr>
          <p:nvPr>
            <p:ph type="title"/>
          </p:nvPr>
        </p:nvSpPr>
        <p:spPr/>
        <p:txBody>
          <a:bodyPr/>
          <a:lstStyle/>
          <a:p>
            <a:r>
              <a:rPr lang="en-US" smtClean="0"/>
              <a:t>Conditions for Successful Teaching </a:t>
            </a:r>
            <a:br>
              <a:rPr lang="en-US" smtClean="0"/>
            </a:br>
            <a:r>
              <a:rPr lang="en-US" smtClean="0"/>
              <a:t>and Learning</a:t>
            </a:r>
            <a:endParaRPr lang="en-US" dirty="0"/>
          </a:p>
        </p:txBody>
      </p:sp>
      <p:sp>
        <p:nvSpPr>
          <p:cNvPr id="7" name="Slide Number Placeholder 6"/>
          <p:cNvSpPr>
            <a:spLocks noGrp="1"/>
          </p:cNvSpPr>
          <p:nvPr>
            <p:ph type="sldNum" sz="quarter" idx="10"/>
          </p:nvPr>
        </p:nvSpPr>
        <p:spPr/>
        <p:txBody>
          <a:bodyPr/>
          <a:lstStyle/>
          <a:p>
            <a:fld id="{F3477EC8-074D-41C4-94AE-E9EA7CEEA348}" type="slidenum">
              <a:rPr lang="en-US" smtClean="0"/>
              <a:pPr/>
              <a:t>7</a:t>
            </a:fld>
            <a:endParaRPr lang="en-US" dirty="0"/>
          </a:p>
        </p:txBody>
      </p:sp>
    </p:spTree>
    <p:extLst>
      <p:ext uri="{BB962C8B-B14F-4D97-AF65-F5344CB8AC3E}">
        <p14:creationId xmlns:p14="http://schemas.microsoft.com/office/powerpoint/2010/main" val="390428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09230062"/>
              </p:ext>
            </p:extLst>
          </p:nvPr>
        </p:nvGraphicFramePr>
        <p:xfrm>
          <a:off x="687388" y="1960879"/>
          <a:ext cx="3973512" cy="3576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Content Placeholder 11"/>
          <p:cNvGraphicFramePr>
            <a:graphicFrameLocks noGrp="1"/>
          </p:cNvGraphicFramePr>
          <p:nvPr>
            <p:ph idx="10"/>
            <p:extLst>
              <p:ext uri="{D42A27DB-BD31-4B8C-83A1-F6EECF244321}">
                <p14:modId xmlns:p14="http://schemas.microsoft.com/office/powerpoint/2010/main" val="3549519599"/>
              </p:ext>
            </p:extLst>
          </p:nvPr>
        </p:nvGraphicFramePr>
        <p:xfrm>
          <a:off x="4940300" y="1706880"/>
          <a:ext cx="3971925" cy="40621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196" name="Title 2"/>
          <p:cNvSpPr>
            <a:spLocks noGrp="1"/>
          </p:cNvSpPr>
          <p:nvPr>
            <p:ph type="title"/>
          </p:nvPr>
        </p:nvSpPr>
        <p:spPr/>
        <p:txBody>
          <a:bodyPr/>
          <a:lstStyle/>
          <a:p>
            <a:r>
              <a:rPr lang="en-US" smtClean="0"/>
              <a:t>What Are Teaching and </a:t>
            </a:r>
            <a:br>
              <a:rPr lang="en-US" smtClean="0"/>
            </a:br>
            <a:r>
              <a:rPr lang="en-US" smtClean="0"/>
              <a:t>Learning Conditions?</a:t>
            </a:r>
            <a:endParaRPr lang="en-US" dirty="0" smtClean="0"/>
          </a:p>
        </p:txBody>
      </p:sp>
      <p:sp>
        <p:nvSpPr>
          <p:cNvPr id="4" name="Slide Number Placeholder 3"/>
          <p:cNvSpPr>
            <a:spLocks noGrp="1"/>
          </p:cNvSpPr>
          <p:nvPr>
            <p:ph type="sldNum" sz="quarter" idx="11"/>
          </p:nvPr>
        </p:nvSpPr>
        <p:spPr/>
        <p:txBody>
          <a:bodyPr/>
          <a:lstStyle/>
          <a:p>
            <a:fld id="{F3477EC8-074D-41C4-94AE-E9EA7CEEA348}" type="slidenum">
              <a:rPr lang="en-US" smtClean="0"/>
              <a:pPr/>
              <a:t>8</a:t>
            </a:fld>
            <a:endParaRPr lang="en-US" dirty="0"/>
          </a:p>
        </p:txBody>
      </p:sp>
      <p:sp>
        <p:nvSpPr>
          <p:cNvPr id="2" name="TextBox 1"/>
          <p:cNvSpPr txBox="1"/>
          <p:nvPr/>
        </p:nvSpPr>
        <p:spPr>
          <a:xfrm>
            <a:off x="338881" y="5697913"/>
            <a:ext cx="3891280" cy="246221"/>
          </a:xfrm>
          <a:prstGeom prst="rect">
            <a:avLst/>
          </a:prstGeom>
          <a:noFill/>
        </p:spPr>
        <p:txBody>
          <a:bodyPr wrap="square" rtlCol="0">
            <a:spAutoFit/>
          </a:bodyPr>
          <a:lstStyle/>
          <a:p>
            <a:r>
              <a:rPr lang="en-US" sz="1000" i="1" dirty="0" smtClean="0">
                <a:solidFill>
                  <a:schemeClr val="tx2">
                    <a:lumMod val="75000"/>
                  </a:schemeClr>
                </a:solidFill>
              </a:rPr>
              <a:t>Source: </a:t>
            </a:r>
            <a:r>
              <a:rPr lang="en-US" sz="1000" dirty="0">
                <a:solidFill>
                  <a:schemeClr val="tx2">
                    <a:lumMod val="75000"/>
                  </a:schemeClr>
                </a:solidFill>
              </a:rPr>
              <a:t>http://teachingconditions.org/constructs</a:t>
            </a:r>
          </a:p>
        </p:txBody>
      </p:sp>
      <p:sp>
        <p:nvSpPr>
          <p:cNvPr id="7" name="TextBox 6"/>
          <p:cNvSpPr txBox="1"/>
          <p:nvPr/>
        </p:nvSpPr>
        <p:spPr>
          <a:xfrm>
            <a:off x="3472665" y="5613124"/>
            <a:ext cx="5774077" cy="738664"/>
          </a:xfrm>
          <a:prstGeom prst="rect">
            <a:avLst/>
          </a:prstGeom>
          <a:noFill/>
        </p:spPr>
        <p:txBody>
          <a:bodyPr wrap="square" rtlCol="0">
            <a:spAutoFit/>
          </a:bodyPr>
          <a:lstStyle/>
          <a:p>
            <a:r>
              <a:rPr lang="en-US" sz="1800" b="1" dirty="0" smtClean="0"/>
              <a:t>Handout 3a: Teaching and Learning Conditions</a:t>
            </a:r>
            <a:endParaRPr lang="en-US" sz="1800" dirty="0"/>
          </a:p>
          <a:p>
            <a:endParaRPr lang="en-US" dirty="0"/>
          </a:p>
        </p:txBody>
      </p:sp>
    </p:spTree>
    <p:custDataLst>
      <p:tags r:id="rId1"/>
    </p:custDataLst>
    <p:extLst>
      <p:ext uri="{BB962C8B-B14F-4D97-AF65-F5344CB8AC3E}">
        <p14:creationId xmlns:p14="http://schemas.microsoft.com/office/powerpoint/2010/main" val="1527152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3032879"/>
            <a:ext cx="8229600" cy="1446550"/>
          </a:xfrm>
        </p:spPr>
        <p:txBody>
          <a:bodyPr/>
          <a:lstStyle/>
          <a:p>
            <a:r>
              <a:rPr lang="en-US" dirty="0" smtClean="0"/>
              <a:t>Why Do Teaching Conditions Matter?</a:t>
            </a:r>
            <a:endParaRPr lang="en-US"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40111529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GTL_PowerPoint_Template_03-22-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9B28DBA724FF40A77CEE9529A3253E" ma:contentTypeVersion="0" ma:contentTypeDescription="Create a new document." ma:contentTypeScope="" ma:versionID="23f10665cc41c248700740ee0b95b9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8DE03-1B1E-4BB3-BFB8-1FE8E8D90566}">
  <ds:schemaRef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DD69D93-F714-4170-B3F6-97DBD552A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GTL_PowerPoint_Template_03-22-13</Template>
  <TotalTime>80991</TotalTime>
  <Words>7656</Words>
  <Application>Microsoft Office PowerPoint</Application>
  <PresentationFormat>On-screen Show (4:3)</PresentationFormat>
  <Paragraphs>699</Paragraphs>
  <Slides>50</Slides>
  <Notes>31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50</vt:i4>
      </vt:variant>
    </vt:vector>
  </HeadingPairs>
  <TitlesOfParts>
    <vt:vector size="68" baseType="lpstr">
      <vt:lpstr>ＭＳ Ｐゴシック</vt:lpstr>
      <vt:lpstr>Arial</vt:lpstr>
      <vt:lpstr>Arial Narrow</vt:lpstr>
      <vt:lpstr>Calibri</vt:lpstr>
      <vt:lpstr>Courier New</vt:lpstr>
      <vt:lpstr>Franklin Gothic Book</vt:lpstr>
      <vt:lpstr>Franklin Gothic Demi</vt:lpstr>
      <vt:lpstr>FranklinGothic</vt:lpstr>
      <vt:lpstr>Geneva</vt:lpstr>
      <vt:lpstr>ITC Franklin Gothic Std Bk Cd</vt:lpstr>
      <vt:lpstr>Times New Roman</vt:lpstr>
      <vt:lpstr>Wingdings</vt:lpstr>
      <vt:lpstr>GTL_PowerPoint_Template_03-22-13</vt:lpstr>
      <vt:lpstr>Divider Master</vt:lpstr>
      <vt:lpstr>Basic</vt:lpstr>
      <vt:lpstr>Large Graphic</vt:lpstr>
      <vt:lpstr>Contact</vt:lpstr>
      <vt:lpstr>2_Contact</vt:lpstr>
      <vt:lpstr>Review: Understanding Teaching Conditions March 22 Session</vt:lpstr>
      <vt:lpstr>Welcome, Introductions, and Agenda</vt:lpstr>
      <vt:lpstr>Center on Great Teachers  and Leaders’ Mission</vt:lpstr>
      <vt:lpstr>Timeline for CT’s 2015 Equity Plan</vt:lpstr>
      <vt:lpstr>Review of Objectives from March 22nd </vt:lpstr>
      <vt:lpstr>Agenda</vt:lpstr>
      <vt:lpstr>Conditions for Successful Teaching  and Learning</vt:lpstr>
      <vt:lpstr>What Are Teaching and  Learning Conditions?</vt:lpstr>
      <vt:lpstr>Why Do Teaching Conditions Matter?</vt:lpstr>
      <vt:lpstr>Why Do Teaching Conditions Matter?</vt:lpstr>
      <vt:lpstr>It’s About Keeping Effective Teachers</vt:lpstr>
      <vt:lpstr>Where You Sit Shapes How You See Things</vt:lpstr>
      <vt:lpstr>Data Collection Methods</vt:lpstr>
      <vt:lpstr>Data Collection Methods</vt:lpstr>
      <vt:lpstr>Purposes of Data Collection Methods</vt:lpstr>
      <vt:lpstr>Data Collection Cycle of  Continuous Improvement</vt:lpstr>
      <vt:lpstr>Macro-Level 1: Anonymous Survey of Educators</vt:lpstr>
      <vt:lpstr>Examples of Surveys</vt:lpstr>
      <vt:lpstr>Additional Resources</vt:lpstr>
      <vt:lpstr>Macro-Level 2:  Placement on a Practice Rubric</vt:lpstr>
      <vt:lpstr>Activity: Experiencing the Rubric</vt:lpstr>
      <vt:lpstr>Example of Teaching  Conditions Indicators</vt:lpstr>
      <vt:lpstr>When Using Teacher Conditions Data Remember….</vt:lpstr>
      <vt:lpstr>Check-In:  When Using Teaching Conditions Data, Remember…</vt:lpstr>
      <vt:lpstr>Check-In:  When Using Teaching Conditions Data, Remember…</vt:lpstr>
      <vt:lpstr>Check-In:  When Using Teaching Conditions Data, Remember…</vt:lpstr>
      <vt:lpstr>Data Collection Methods </vt:lpstr>
      <vt:lpstr>Data Collection Methods</vt:lpstr>
      <vt:lpstr>Process for Analyzing a Specific Teaching Condition (Micro-Level Analysis)</vt:lpstr>
      <vt:lpstr>Micro-Level 1:  Guided Discussion With Graphic Organizers</vt:lpstr>
      <vt:lpstr>What Is and Is Not Working</vt:lpstr>
      <vt:lpstr>What Is Ideal? What Are the Challenges?</vt:lpstr>
      <vt:lpstr>Micro-Level 2:  Individual Item Prompts</vt:lpstr>
      <vt:lpstr>Data Collection Cycle of  Continuous Improvement</vt:lpstr>
      <vt:lpstr>Check-in Break   Questions </vt:lpstr>
      <vt:lpstr>For our next meeting – June 2nd</vt:lpstr>
      <vt:lpstr>Monitoring and Implementation</vt:lpstr>
      <vt:lpstr>www.teachingconditions.org</vt:lpstr>
      <vt:lpstr>    Managing for Results Work Group </vt:lpstr>
      <vt:lpstr>PowerPoint Presentation</vt:lpstr>
      <vt:lpstr>PowerPoint Presentation</vt:lpstr>
      <vt:lpstr>Leading vs lagging indicators</vt:lpstr>
      <vt:lpstr>PowerPoint Presentation</vt:lpstr>
      <vt:lpstr>PowerPoint Presentation</vt:lpstr>
      <vt:lpstr>PowerPoint Presentation</vt:lpstr>
      <vt:lpstr>For our next meeting – June 2nd</vt:lpstr>
      <vt:lpstr>Directions for Sharing Session</vt:lpstr>
      <vt:lpstr>References</vt:lpstr>
      <vt:lpstr>References</vt:lpstr>
      <vt:lpstr>PowerPoint Presentation</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SLO Cycle and Development</dc:title>
  <dc:creator>Linda Pady</dc:creator>
  <cp:lastModifiedBy>Boyd-Cowles, Teresa</cp:lastModifiedBy>
  <cp:revision>728</cp:revision>
  <cp:lastPrinted>2016-04-26T17:59:32Z</cp:lastPrinted>
  <dcterms:created xsi:type="dcterms:W3CDTF">2013-04-22T14:33:20Z</dcterms:created>
  <dcterms:modified xsi:type="dcterms:W3CDTF">2016-04-27T13:15:18Z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0x010100EB9B28DBA724FF40A77CEE9529A3253E</vt:lpwstr>
  </property>
</Properties>
</file>