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charts/chart1.xml" ContentType="application/vnd.openxmlformats-officedocument.drawingml.chart+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6"/>
  </p:notesMasterIdLst>
  <p:handoutMasterIdLst>
    <p:handoutMasterId r:id="rId237"/>
  </p:handoutMasterIdLst>
  <p:sldIdLst>
    <p:sldId id="1274" r:id="rId2"/>
    <p:sldId id="2501" r:id="rId3"/>
    <p:sldId id="2383" r:id="rId4"/>
    <p:sldId id="2470" r:id="rId5"/>
    <p:sldId id="1985" r:id="rId6"/>
    <p:sldId id="2564" r:id="rId7"/>
    <p:sldId id="1957" r:id="rId8"/>
    <p:sldId id="2666" r:id="rId9"/>
    <p:sldId id="2380" r:id="rId10"/>
    <p:sldId id="2386" r:id="rId11"/>
    <p:sldId id="2387" r:id="rId12"/>
    <p:sldId id="2532" r:id="rId13"/>
    <p:sldId id="2515" r:id="rId14"/>
    <p:sldId id="2516" r:id="rId15"/>
    <p:sldId id="1323" r:id="rId16"/>
    <p:sldId id="2678" r:id="rId17"/>
    <p:sldId id="2043" r:id="rId18"/>
    <p:sldId id="2533" r:id="rId19"/>
    <p:sldId id="2577" r:id="rId20"/>
    <p:sldId id="2620" r:id="rId21"/>
    <p:sldId id="2578" r:id="rId22"/>
    <p:sldId id="2673" r:id="rId23"/>
    <p:sldId id="2579" r:id="rId24"/>
    <p:sldId id="2580" r:id="rId25"/>
    <p:sldId id="2581" r:id="rId26"/>
    <p:sldId id="2582" r:id="rId27"/>
    <p:sldId id="2583" r:id="rId28"/>
    <p:sldId id="2584" r:id="rId29"/>
    <p:sldId id="2585" r:id="rId30"/>
    <p:sldId id="2586" r:id="rId31"/>
    <p:sldId id="2431" r:id="rId32"/>
    <p:sldId id="2587" r:id="rId33"/>
    <p:sldId id="2588" r:id="rId34"/>
    <p:sldId id="2589" r:id="rId35"/>
    <p:sldId id="2590" r:id="rId36"/>
    <p:sldId id="2591" r:id="rId37"/>
    <p:sldId id="2592" r:id="rId38"/>
    <p:sldId id="2563" r:id="rId39"/>
    <p:sldId id="2453" r:id="rId40"/>
    <p:sldId id="2593" r:id="rId41"/>
    <p:sldId id="2172" r:id="rId42"/>
    <p:sldId id="2184" r:id="rId43"/>
    <p:sldId id="2594" r:id="rId44"/>
    <p:sldId id="2595" r:id="rId45"/>
    <p:sldId id="2596" r:id="rId46"/>
    <p:sldId id="2597" r:id="rId47"/>
    <p:sldId id="2598" r:id="rId48"/>
    <p:sldId id="2599" r:id="rId49"/>
    <p:sldId id="2600" r:id="rId50"/>
    <p:sldId id="2601" r:id="rId51"/>
    <p:sldId id="2602" r:id="rId52"/>
    <p:sldId id="2603" r:id="rId53"/>
    <p:sldId id="2604" r:id="rId54"/>
    <p:sldId id="2606" r:id="rId55"/>
    <p:sldId id="2607" r:id="rId56"/>
    <p:sldId id="2566" r:id="rId57"/>
    <p:sldId id="2567" r:id="rId58"/>
    <p:sldId id="2535" r:id="rId59"/>
    <p:sldId id="2608" r:id="rId60"/>
    <p:sldId id="2669" r:id="rId61"/>
    <p:sldId id="2610" r:id="rId62"/>
    <p:sldId id="2621" r:id="rId63"/>
    <p:sldId id="2622" r:id="rId64"/>
    <p:sldId id="2492" r:id="rId65"/>
    <p:sldId id="2192" r:id="rId66"/>
    <p:sldId id="2193" r:id="rId67"/>
    <p:sldId id="2194" r:id="rId68"/>
    <p:sldId id="2195" r:id="rId69"/>
    <p:sldId id="2568" r:id="rId70"/>
    <p:sldId id="2623" r:id="rId71"/>
    <p:sldId id="2624" r:id="rId72"/>
    <p:sldId id="2612" r:id="rId73"/>
    <p:sldId id="2613" r:id="rId74"/>
    <p:sldId id="2685" r:id="rId75"/>
    <p:sldId id="2614" r:id="rId76"/>
    <p:sldId id="2570" r:id="rId77"/>
    <p:sldId id="2625" r:id="rId78"/>
    <p:sldId id="2626" r:id="rId79"/>
    <p:sldId id="2615" r:id="rId80"/>
    <p:sldId id="2616" r:id="rId81"/>
    <p:sldId id="2617" r:id="rId82"/>
    <p:sldId id="2618" r:id="rId83"/>
    <p:sldId id="2619" r:id="rId84"/>
    <p:sldId id="2684" r:id="rId85"/>
    <p:sldId id="2459" r:id="rId86"/>
    <p:sldId id="2627" r:id="rId87"/>
    <p:sldId id="2628" r:id="rId88"/>
    <p:sldId id="2629" r:id="rId89"/>
    <p:sldId id="2630" r:id="rId90"/>
    <p:sldId id="2631" r:id="rId91"/>
    <p:sldId id="2632" r:id="rId92"/>
    <p:sldId id="2633" r:id="rId93"/>
    <p:sldId id="2634" r:id="rId94"/>
    <p:sldId id="2635" r:id="rId95"/>
    <p:sldId id="2636" r:id="rId96"/>
    <p:sldId id="2637" r:id="rId97"/>
    <p:sldId id="2638" r:id="rId98"/>
    <p:sldId id="2639" r:id="rId99"/>
    <p:sldId id="2640" r:id="rId100"/>
    <p:sldId id="2675" r:id="rId101"/>
    <p:sldId id="2676" r:id="rId102"/>
    <p:sldId id="2641" r:id="rId103"/>
    <p:sldId id="2642" r:id="rId104"/>
    <p:sldId id="2572" r:id="rId105"/>
    <p:sldId id="2643" r:id="rId106"/>
    <p:sldId id="2644" r:id="rId107"/>
    <p:sldId id="2480" r:id="rId108"/>
    <p:sldId id="2573" r:id="rId109"/>
    <p:sldId id="2645" r:id="rId110"/>
    <p:sldId id="2646" r:id="rId111"/>
    <p:sldId id="2647" r:id="rId112"/>
    <p:sldId id="2419" r:id="rId113"/>
    <p:sldId id="2233" r:id="rId114"/>
    <p:sldId id="2686" r:id="rId115"/>
    <p:sldId id="2264" r:id="rId116"/>
    <p:sldId id="2500" r:id="rId117"/>
    <p:sldId id="2353" r:id="rId118"/>
    <p:sldId id="2681" r:id="rId119"/>
    <p:sldId id="2497" r:id="rId120"/>
    <p:sldId id="2510" r:id="rId121"/>
    <p:sldId id="2649" r:id="rId122"/>
    <p:sldId id="2650" r:id="rId123"/>
    <p:sldId id="2651" r:id="rId124"/>
    <p:sldId id="2652" r:id="rId125"/>
    <p:sldId id="2653" r:id="rId126"/>
    <p:sldId id="2654" r:id="rId127"/>
    <p:sldId id="2287" r:id="rId128"/>
    <p:sldId id="2565" r:id="rId129"/>
    <p:sldId id="2660" r:id="rId130"/>
    <p:sldId id="2661" r:id="rId131"/>
    <p:sldId id="2662" r:id="rId132"/>
    <p:sldId id="2655" r:id="rId133"/>
    <p:sldId id="2682" r:id="rId134"/>
    <p:sldId id="2298" r:id="rId135"/>
    <p:sldId id="2561" r:id="rId136"/>
    <p:sldId id="2508" r:id="rId137"/>
    <p:sldId id="2683" r:id="rId138"/>
    <p:sldId id="2679" r:id="rId139"/>
    <p:sldId id="2680" r:id="rId140"/>
    <p:sldId id="1480" r:id="rId141"/>
    <p:sldId id="1335" r:id="rId142"/>
    <p:sldId id="2488" r:id="rId143"/>
    <p:sldId id="2663" r:id="rId144"/>
    <p:sldId id="2274" r:id="rId145"/>
    <p:sldId id="2542" r:id="rId146"/>
    <p:sldId id="2406" r:id="rId147"/>
    <p:sldId id="2499" r:id="rId148"/>
    <p:sldId id="2664" r:id="rId149"/>
    <p:sldId id="2543" r:id="rId150"/>
    <p:sldId id="2544" r:id="rId151"/>
    <p:sldId id="1450" r:id="rId152"/>
    <p:sldId id="2361" r:id="rId153"/>
    <p:sldId id="2545" r:id="rId154"/>
    <p:sldId id="2557" r:id="rId155"/>
    <p:sldId id="2509" r:id="rId156"/>
    <p:sldId id="2546" r:id="rId157"/>
    <p:sldId id="2674" r:id="rId158"/>
    <p:sldId id="2415" r:id="rId159"/>
    <p:sldId id="2416" r:id="rId160"/>
    <p:sldId id="2417" r:id="rId161"/>
    <p:sldId id="2314" r:id="rId162"/>
    <p:sldId id="2548" r:id="rId163"/>
    <p:sldId id="2276" r:id="rId164"/>
    <p:sldId id="2375" r:id="rId165"/>
    <p:sldId id="2490" r:id="rId166"/>
    <p:sldId id="2549" r:id="rId167"/>
    <p:sldId id="2550" r:id="rId168"/>
    <p:sldId id="2551" r:id="rId169"/>
    <p:sldId id="2552" r:id="rId170"/>
    <p:sldId id="2405" r:id="rId171"/>
    <p:sldId id="2553" r:id="rId172"/>
    <p:sldId id="2554" r:id="rId173"/>
    <p:sldId id="2555" r:id="rId174"/>
    <p:sldId id="2286" r:id="rId175"/>
    <p:sldId id="1377" r:id="rId176"/>
    <p:sldId id="1801" r:id="rId177"/>
    <p:sldId id="1802" r:id="rId178"/>
    <p:sldId id="2346" r:id="rId179"/>
    <p:sldId id="2396" r:id="rId180"/>
    <p:sldId id="2345" r:id="rId181"/>
    <p:sldId id="1569" r:id="rId182"/>
    <p:sldId id="1807" r:id="rId183"/>
    <p:sldId id="1808" r:id="rId184"/>
    <p:sldId id="1753" r:id="rId185"/>
    <p:sldId id="2347" r:id="rId186"/>
    <p:sldId id="2409" r:id="rId187"/>
    <p:sldId id="2410" r:id="rId188"/>
    <p:sldId id="2413" r:id="rId189"/>
    <p:sldId id="2411" r:id="rId190"/>
    <p:sldId id="2412" r:id="rId191"/>
    <p:sldId id="1754" r:id="rId192"/>
    <p:sldId id="2503" r:id="rId193"/>
    <p:sldId id="1811" r:id="rId194"/>
    <p:sldId id="1812" r:id="rId195"/>
    <p:sldId id="1813" r:id="rId196"/>
    <p:sldId id="1814" r:id="rId197"/>
    <p:sldId id="1760" r:id="rId198"/>
    <p:sldId id="1815" r:id="rId199"/>
    <p:sldId id="1816" r:id="rId200"/>
    <p:sldId id="1817" r:id="rId201"/>
    <p:sldId id="1818" r:id="rId202"/>
    <p:sldId id="1766" r:id="rId203"/>
    <p:sldId id="1819" r:id="rId204"/>
    <p:sldId id="1820" r:id="rId205"/>
    <p:sldId id="1822" r:id="rId206"/>
    <p:sldId id="1821" r:id="rId207"/>
    <p:sldId id="1771" r:id="rId208"/>
    <p:sldId id="1823" r:id="rId209"/>
    <p:sldId id="1824" r:id="rId210"/>
    <p:sldId id="1825" r:id="rId211"/>
    <p:sldId id="1776" r:id="rId212"/>
    <p:sldId id="1827" r:id="rId213"/>
    <p:sldId id="1829" r:id="rId214"/>
    <p:sldId id="1830" r:id="rId215"/>
    <p:sldId id="1831" r:id="rId216"/>
    <p:sldId id="1832" r:id="rId217"/>
    <p:sldId id="1833" r:id="rId218"/>
    <p:sldId id="1785" r:id="rId219"/>
    <p:sldId id="1835" r:id="rId220"/>
    <p:sldId id="2407" r:id="rId221"/>
    <p:sldId id="1836" r:id="rId222"/>
    <p:sldId id="2408" r:id="rId223"/>
    <p:sldId id="1837" r:id="rId224"/>
    <p:sldId id="1840" r:id="rId225"/>
    <p:sldId id="1838" r:id="rId226"/>
    <p:sldId id="1792" r:id="rId227"/>
    <p:sldId id="1842" r:id="rId228"/>
    <p:sldId id="1843" r:id="rId229"/>
    <p:sldId id="1844" r:id="rId230"/>
    <p:sldId id="1983" r:id="rId231"/>
    <p:sldId id="2677" r:id="rId232"/>
    <p:sldId id="1982" r:id="rId233"/>
    <p:sldId id="2665" r:id="rId234"/>
    <p:sldId id="2348" r:id="rId235"/>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5"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C57AE"/>
    <a:srgbClr val="FFFF00"/>
    <a:srgbClr val="FFFF99"/>
    <a:srgbClr val="FF6600"/>
    <a:srgbClr val="FFCC66"/>
    <a:srgbClr val="006600"/>
    <a:srgbClr val="F4E8DC"/>
    <a:srgbClr val="000099"/>
    <a:srgbClr val="EFDECD"/>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256" autoAdjust="0"/>
    <p:restoredTop sz="80645" autoAdjust="0"/>
  </p:normalViewPr>
  <p:slideViewPr>
    <p:cSldViewPr>
      <p:cViewPr varScale="1">
        <p:scale>
          <a:sx n="78" d="100"/>
          <a:sy n="78" d="100"/>
        </p:scale>
        <p:origin x="1536" y="43"/>
      </p:cViewPr>
      <p:guideLst>
        <p:guide orient="horz" pos="2160"/>
        <p:guide pos="2880"/>
      </p:guideLst>
    </p:cSldViewPr>
  </p:slideViewPr>
  <p:outlineViewPr>
    <p:cViewPr>
      <p:scale>
        <a:sx n="33" d="100"/>
        <a:sy n="33" d="100"/>
      </p:scale>
      <p:origin x="0" y="-70296"/>
    </p:cViewPr>
  </p:outlineViewPr>
  <p:notesTextViewPr>
    <p:cViewPr>
      <p:scale>
        <a:sx n="3" d="2"/>
        <a:sy n="3" d="2"/>
      </p:scale>
      <p:origin x="0" y="0"/>
    </p:cViewPr>
  </p:notesTextViewPr>
  <p:sorterViewPr>
    <p:cViewPr varScale="1">
      <p:scale>
        <a:sx n="100" d="100"/>
        <a:sy n="100" d="100"/>
      </p:scale>
      <p:origin x="0" y="-61027"/>
    </p:cViewPr>
  </p:sorterViewPr>
  <p:notesViewPr>
    <p:cSldViewPr>
      <p:cViewPr>
        <p:scale>
          <a:sx n="66" d="100"/>
          <a:sy n="66" d="100"/>
        </p:scale>
        <p:origin x="3029" y="288"/>
      </p:cViewPr>
      <p:guideLst>
        <p:guide orient="horz" pos="3024"/>
        <p:guide pos="2305"/>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handoutMaster" Target="handoutMasters/handoutMaster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01" Type="http://schemas.openxmlformats.org/officeDocument/2006/relationships/slide" Target="slides/slide200.xml"/><Relationship Id="rId222" Type="http://schemas.openxmlformats.org/officeDocument/2006/relationships/slide" Target="slides/slide22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slide" Target="slides/slide232.xml"/><Relationship Id="rId238" Type="http://schemas.openxmlformats.org/officeDocument/2006/relationships/presProps" Target="presProps.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theme" Target="theme/theme1.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notesMaster" Target="notesMasters/notesMaster1.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Boys</c:v>
                </c:pt>
              </c:strCache>
            </c:strRef>
          </c:tx>
          <c:spPr>
            <a:solidFill>
              <a:schemeClr val="tx2">
                <a:lumMod val="20000"/>
                <a:lumOff val="80000"/>
              </a:schemeClr>
            </a:solidFill>
          </c:spPr>
          <c:invertIfNegative val="0"/>
          <c:dPt>
            <c:idx val="0"/>
            <c:invertIfNegative val="0"/>
            <c:bubble3D val="0"/>
            <c:spPr>
              <a:solidFill>
                <a:srgbClr val="FFFF99"/>
              </a:solidFill>
            </c:spPr>
            <c:extLst>
              <c:ext xmlns:c16="http://schemas.microsoft.com/office/drawing/2014/chart" uri="{C3380CC4-5D6E-409C-BE32-E72D297353CC}">
                <c16:uniqueId val="{00000001-6081-4260-8C8E-2D8A41D504A9}"/>
              </c:ext>
            </c:extLst>
          </c:dPt>
          <c:dLbls>
            <c:spPr>
              <a:noFill/>
              <a:ln>
                <a:noFill/>
              </a:ln>
              <a:effectLst/>
            </c:spPr>
            <c:txPr>
              <a:bodyPr/>
              <a:lstStyle/>
              <a:p>
                <a:pPr>
                  <a:defRPr sz="1400" b="1"/>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Recommendation</c:v>
                </c:pt>
                <c:pt idx="1">
                  <c:v>Ages 2-5</c:v>
                </c:pt>
                <c:pt idx="2">
                  <c:v>Ages 6-11</c:v>
                </c:pt>
                <c:pt idx="3">
                  <c:v>Ages 12-19</c:v>
                </c:pt>
              </c:strCache>
            </c:strRef>
          </c:cat>
          <c:val>
            <c:numRef>
              <c:f>Sheet1!$B$2:$B$5</c:f>
              <c:numCache>
                <c:formatCode>General</c:formatCode>
                <c:ptCount val="4"/>
                <c:pt idx="0">
                  <c:v>2300</c:v>
                </c:pt>
                <c:pt idx="1">
                  <c:v>2331</c:v>
                </c:pt>
                <c:pt idx="2">
                  <c:v>3062</c:v>
                </c:pt>
                <c:pt idx="3">
                  <c:v>4211</c:v>
                </c:pt>
              </c:numCache>
            </c:numRef>
          </c:val>
          <c:extLst>
            <c:ext xmlns:c16="http://schemas.microsoft.com/office/drawing/2014/chart" uri="{C3380CC4-5D6E-409C-BE32-E72D297353CC}">
              <c16:uniqueId val="{00000002-6081-4260-8C8E-2D8A41D504A9}"/>
            </c:ext>
          </c:extLst>
        </c:ser>
        <c:ser>
          <c:idx val="1"/>
          <c:order val="1"/>
          <c:tx>
            <c:strRef>
              <c:f>Sheet1!$C$1</c:f>
              <c:strCache>
                <c:ptCount val="1"/>
                <c:pt idx="0">
                  <c:v>Girls</c:v>
                </c:pt>
              </c:strCache>
            </c:strRef>
          </c:tx>
          <c:spPr>
            <a:solidFill>
              <a:schemeClr val="accent6">
                <a:lumMod val="60000"/>
                <a:lumOff val="40000"/>
              </a:schemeClr>
            </a:solidFill>
          </c:spPr>
          <c:invertIfNegative val="0"/>
          <c:dPt>
            <c:idx val="0"/>
            <c:invertIfNegative val="0"/>
            <c:bubble3D val="0"/>
            <c:spPr>
              <a:solidFill>
                <a:srgbClr val="99FF99"/>
              </a:solidFill>
            </c:spPr>
            <c:extLst>
              <c:ext xmlns:c16="http://schemas.microsoft.com/office/drawing/2014/chart" uri="{C3380CC4-5D6E-409C-BE32-E72D297353CC}">
                <c16:uniqueId val="{00000004-6081-4260-8C8E-2D8A41D504A9}"/>
              </c:ext>
            </c:extLst>
          </c:dPt>
          <c:dLbls>
            <c:spPr>
              <a:noFill/>
            </c:spPr>
            <c:txPr>
              <a:bodyPr/>
              <a:lstStyle/>
              <a:p>
                <a:pPr>
                  <a:defRPr sz="1400" b="1"/>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Recommendation</c:v>
                </c:pt>
                <c:pt idx="1">
                  <c:v>Ages 2-5</c:v>
                </c:pt>
                <c:pt idx="2">
                  <c:v>Ages 6-11</c:v>
                </c:pt>
                <c:pt idx="3">
                  <c:v>Ages 12-19</c:v>
                </c:pt>
              </c:strCache>
            </c:strRef>
          </c:cat>
          <c:val>
            <c:numRef>
              <c:f>Sheet1!$C$2:$C$5</c:f>
              <c:numCache>
                <c:formatCode>General</c:formatCode>
                <c:ptCount val="4"/>
                <c:pt idx="0">
                  <c:v>1500</c:v>
                </c:pt>
                <c:pt idx="1">
                  <c:v>2283</c:v>
                </c:pt>
                <c:pt idx="2">
                  <c:v>2875</c:v>
                </c:pt>
                <c:pt idx="3">
                  <c:v>2958</c:v>
                </c:pt>
              </c:numCache>
            </c:numRef>
          </c:val>
          <c:extLst>
            <c:ext xmlns:c16="http://schemas.microsoft.com/office/drawing/2014/chart" uri="{C3380CC4-5D6E-409C-BE32-E72D297353CC}">
              <c16:uniqueId val="{00000005-6081-4260-8C8E-2D8A41D504A9}"/>
            </c:ext>
          </c:extLst>
        </c:ser>
        <c:dLbls>
          <c:showLegendKey val="0"/>
          <c:showVal val="0"/>
          <c:showCatName val="0"/>
          <c:showSerName val="0"/>
          <c:showPercent val="0"/>
          <c:showBubbleSize val="0"/>
        </c:dLbls>
        <c:gapWidth val="150"/>
        <c:axId val="116176360"/>
        <c:axId val="116176752"/>
      </c:barChart>
      <c:catAx>
        <c:axId val="116176360"/>
        <c:scaling>
          <c:orientation val="minMax"/>
        </c:scaling>
        <c:delete val="0"/>
        <c:axPos val="b"/>
        <c:numFmt formatCode="General" sourceLinked="0"/>
        <c:majorTickMark val="out"/>
        <c:minorTickMark val="none"/>
        <c:tickLblPos val="nextTo"/>
        <c:txPr>
          <a:bodyPr/>
          <a:lstStyle/>
          <a:p>
            <a:pPr>
              <a:defRPr sz="1600" b="1" baseline="0">
                <a:solidFill>
                  <a:schemeClr val="bg1"/>
                </a:solidFill>
              </a:defRPr>
            </a:pPr>
            <a:endParaRPr lang="en-US"/>
          </a:p>
        </c:txPr>
        <c:crossAx val="116176752"/>
        <c:crosses val="autoZero"/>
        <c:auto val="1"/>
        <c:lblAlgn val="ctr"/>
        <c:lblOffset val="100"/>
        <c:noMultiLvlLbl val="0"/>
      </c:catAx>
      <c:valAx>
        <c:axId val="116176752"/>
        <c:scaling>
          <c:orientation val="minMax"/>
          <c:max val="4500"/>
          <c:min val="0"/>
        </c:scaling>
        <c:delete val="0"/>
        <c:axPos val="l"/>
        <c:majorGridlines/>
        <c:numFmt formatCode="General" sourceLinked="1"/>
        <c:majorTickMark val="out"/>
        <c:minorTickMark val="none"/>
        <c:tickLblPos val="nextTo"/>
        <c:txPr>
          <a:bodyPr/>
          <a:lstStyle/>
          <a:p>
            <a:pPr>
              <a:defRPr sz="2000" baseline="0">
                <a:solidFill>
                  <a:schemeClr val="bg1"/>
                </a:solidFill>
              </a:defRPr>
            </a:pPr>
            <a:endParaRPr lang="en-US"/>
          </a:p>
        </c:txPr>
        <c:crossAx val="116176360"/>
        <c:crosses val="autoZero"/>
        <c:crossBetween val="between"/>
        <c:majorUnit val="1000"/>
        <c:minorUnit val="200"/>
      </c:valAx>
    </c:plotArea>
    <c:legend>
      <c:legendPos val="t"/>
      <c:layout>
        <c:manualLayout>
          <c:xMode val="edge"/>
          <c:yMode val="edge"/>
          <c:x val="0.39081598380710886"/>
          <c:y val="0.14415595672638368"/>
          <c:w val="0.23556221732272487"/>
          <c:h val="7.3948008337193144E-2"/>
        </c:manualLayout>
      </c:layout>
      <c:overlay val="0"/>
      <c:txPr>
        <a:bodyPr/>
        <a:lstStyle/>
        <a:p>
          <a:pPr>
            <a:defRPr sz="2000" baseline="0">
              <a:solidFill>
                <a:schemeClr val="bg1"/>
              </a:solidFill>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0" y="0"/>
            <a:ext cx="3170583" cy="480388"/>
          </a:xfrm>
          <a:prstGeom prst="rect">
            <a:avLst/>
          </a:prstGeom>
        </p:spPr>
        <p:txBody>
          <a:bodyPr vert="horz" lIns="97003" tIns="48502" rIns="97003" bIns="48502" rtlCol="0"/>
          <a:lstStyle>
            <a:lvl1pPr algn="l" eaLnBrk="1" fontAlgn="auto" hangingPunct="1">
              <a:spcBef>
                <a:spcPts val="0"/>
              </a:spcBef>
              <a:spcAft>
                <a:spcPts val="0"/>
              </a:spcAft>
              <a:defRPr sz="1300">
                <a:latin typeface="+mn-lt"/>
                <a:cs typeface="+mn-cs"/>
              </a:defRPr>
            </a:lvl1pPr>
          </a:lstStyle>
          <a:p>
            <a:pPr>
              <a:defRPr/>
            </a:pPr>
            <a:r>
              <a:rPr lang="en-US" dirty="0"/>
              <a:t>What’s for Breakfast</a:t>
            </a:r>
            <a:r>
              <a:rPr lang="en-US" dirty="0" smtClean="0"/>
              <a:t>?</a:t>
            </a:r>
          </a:p>
          <a:p>
            <a:pPr>
              <a:defRPr/>
            </a:pPr>
            <a:r>
              <a:rPr lang="en-US" dirty="0" smtClean="0"/>
              <a:t>INSTRUCTOR OVERVIEW</a:t>
            </a:r>
            <a:endParaRPr lang="en-US" dirty="0"/>
          </a:p>
        </p:txBody>
      </p:sp>
      <p:sp>
        <p:nvSpPr>
          <p:cNvPr id="3" name="Date Placeholder 2"/>
          <p:cNvSpPr>
            <a:spLocks noGrp="1"/>
          </p:cNvSpPr>
          <p:nvPr>
            <p:ph type="dt" sz="quarter" idx="1"/>
          </p:nvPr>
        </p:nvSpPr>
        <p:spPr>
          <a:xfrm>
            <a:off x="4142969" y="0"/>
            <a:ext cx="3170583" cy="480388"/>
          </a:xfrm>
          <a:prstGeom prst="rect">
            <a:avLst/>
          </a:prstGeom>
        </p:spPr>
        <p:txBody>
          <a:bodyPr vert="horz" lIns="97003" tIns="48502" rIns="97003" bIns="48502" rtlCol="0"/>
          <a:lstStyle>
            <a:lvl1pPr algn="r" eaLnBrk="1" fontAlgn="auto" hangingPunct="1">
              <a:spcBef>
                <a:spcPts val="0"/>
              </a:spcBef>
              <a:spcAft>
                <a:spcPts val="0"/>
              </a:spcAft>
              <a:defRPr sz="1300">
                <a:latin typeface="+mn-lt"/>
                <a:cs typeface="+mn-cs"/>
              </a:defRPr>
            </a:lvl1pPr>
          </a:lstStyle>
          <a:p>
            <a:pPr>
              <a:defRPr/>
            </a:pPr>
            <a:r>
              <a:rPr lang="en-US" dirty="0" smtClean="0"/>
              <a:t>Revised November 2015</a:t>
            </a:r>
            <a:endParaRPr lang="en-US" dirty="0"/>
          </a:p>
        </p:txBody>
      </p:sp>
      <p:sp>
        <p:nvSpPr>
          <p:cNvPr id="4" name="Footer Placeholder 3"/>
          <p:cNvSpPr>
            <a:spLocks noGrp="1"/>
          </p:cNvSpPr>
          <p:nvPr>
            <p:ph type="ftr" sz="quarter" idx="2"/>
          </p:nvPr>
        </p:nvSpPr>
        <p:spPr>
          <a:xfrm>
            <a:off x="10" y="9119172"/>
            <a:ext cx="3170583" cy="480388"/>
          </a:xfrm>
          <a:prstGeom prst="rect">
            <a:avLst/>
          </a:prstGeom>
        </p:spPr>
        <p:txBody>
          <a:bodyPr vert="horz" lIns="97003" tIns="48502" rIns="97003" bIns="48502" rtlCol="0" anchor="b"/>
          <a:lstStyle>
            <a:lvl1pPr algn="l" eaLnBrk="1" fontAlgn="auto" hangingPunct="1">
              <a:spcBef>
                <a:spcPts val="0"/>
              </a:spcBef>
              <a:spcAft>
                <a:spcPts val="0"/>
              </a:spcAft>
              <a:defRPr sz="1300">
                <a:latin typeface="+mn-lt"/>
                <a:cs typeface="+mn-cs"/>
              </a:defRPr>
            </a:lvl1pPr>
          </a:lstStyle>
          <a:p>
            <a:pPr>
              <a:defRPr/>
            </a:pPr>
            <a:r>
              <a:rPr lang="en-US"/>
              <a:t>Connecticut State Department of Education</a:t>
            </a:r>
          </a:p>
        </p:txBody>
      </p:sp>
      <p:sp>
        <p:nvSpPr>
          <p:cNvPr id="5" name="Slide Number Placeholder 4"/>
          <p:cNvSpPr>
            <a:spLocks noGrp="1"/>
          </p:cNvSpPr>
          <p:nvPr>
            <p:ph type="sldNum" sz="quarter" idx="3"/>
          </p:nvPr>
        </p:nvSpPr>
        <p:spPr>
          <a:xfrm>
            <a:off x="4142969" y="9119172"/>
            <a:ext cx="3170583" cy="480388"/>
          </a:xfrm>
          <a:prstGeom prst="rect">
            <a:avLst/>
          </a:prstGeom>
        </p:spPr>
        <p:txBody>
          <a:bodyPr vert="horz" wrap="square" lIns="97003" tIns="48502" rIns="97003" bIns="48502" numCol="1" anchor="b" anchorCtr="0" compatLnSpc="1">
            <a:prstTxWarp prst="textNoShape">
              <a:avLst/>
            </a:prstTxWarp>
          </a:bodyPr>
          <a:lstStyle>
            <a:lvl1pPr algn="r" eaLnBrk="1" hangingPunct="1">
              <a:defRPr sz="1300"/>
            </a:lvl1pPr>
          </a:lstStyle>
          <a:p>
            <a:fld id="{4845C3FB-73C4-4F6C-93EC-540FF580060C}" type="slidenum">
              <a:rPr lang="en-US" altLang="en-US"/>
              <a:pPr/>
              <a:t>‹#›</a:t>
            </a:fld>
            <a:endParaRPr lang="en-US" altLang="en-US"/>
          </a:p>
        </p:txBody>
      </p:sp>
    </p:spTree>
    <p:extLst>
      <p:ext uri="{BB962C8B-B14F-4D97-AF65-F5344CB8AC3E}">
        <p14:creationId xmlns:p14="http://schemas.microsoft.com/office/powerpoint/2010/main" val="1358965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0" y="0"/>
            <a:ext cx="3170583" cy="480388"/>
          </a:xfrm>
          <a:prstGeom prst="rect">
            <a:avLst/>
          </a:prstGeom>
        </p:spPr>
        <p:txBody>
          <a:bodyPr vert="horz" lIns="97003" tIns="48502" rIns="97003" bIns="48502" rtlCol="0"/>
          <a:lstStyle>
            <a:lvl1pPr algn="l" eaLnBrk="1" fontAlgn="auto" hangingPunct="1">
              <a:spcBef>
                <a:spcPts val="0"/>
              </a:spcBef>
              <a:spcAft>
                <a:spcPts val="0"/>
              </a:spcAft>
              <a:defRPr sz="1300">
                <a:latin typeface="+mn-lt"/>
                <a:cs typeface="+mn-cs"/>
              </a:defRPr>
            </a:lvl1pPr>
          </a:lstStyle>
          <a:p>
            <a:pPr>
              <a:defRPr/>
            </a:pPr>
            <a:r>
              <a:rPr lang="en-US" dirty="0" smtClean="0"/>
              <a:t>What’s for Breakfast?</a:t>
            </a:r>
            <a:br>
              <a:rPr lang="en-US" dirty="0" smtClean="0"/>
            </a:br>
            <a:r>
              <a:rPr lang="en-US" dirty="0" smtClean="0"/>
              <a:t>INSTRUCTOR NOTES</a:t>
            </a:r>
            <a:endParaRPr lang="en-US" dirty="0"/>
          </a:p>
        </p:txBody>
      </p:sp>
      <p:sp>
        <p:nvSpPr>
          <p:cNvPr id="3" name="Date Placeholder 2"/>
          <p:cNvSpPr>
            <a:spLocks noGrp="1"/>
          </p:cNvSpPr>
          <p:nvPr>
            <p:ph type="dt" idx="1"/>
          </p:nvPr>
        </p:nvSpPr>
        <p:spPr>
          <a:xfrm>
            <a:off x="4142969" y="0"/>
            <a:ext cx="3170583" cy="480388"/>
          </a:xfrm>
          <a:prstGeom prst="rect">
            <a:avLst/>
          </a:prstGeom>
        </p:spPr>
        <p:txBody>
          <a:bodyPr vert="horz" lIns="97003" tIns="48502" rIns="97003" bIns="48502" rtlCol="0"/>
          <a:lstStyle>
            <a:lvl1pPr algn="r" eaLnBrk="1" fontAlgn="auto" hangingPunct="1">
              <a:spcBef>
                <a:spcPts val="0"/>
              </a:spcBef>
              <a:spcAft>
                <a:spcPts val="0"/>
              </a:spcAft>
              <a:defRPr sz="1300">
                <a:latin typeface="+mn-lt"/>
                <a:cs typeface="+mn-cs"/>
              </a:defRPr>
            </a:lvl1pPr>
          </a:lstStyle>
          <a:p>
            <a:pPr>
              <a:defRPr/>
            </a:pPr>
            <a:fld id="{BEF1A155-9DC8-4957-8579-FF99E0751EB2}" type="datetimeFigureOut">
              <a:rPr lang="en-US"/>
              <a:pPr>
                <a:defRPr/>
              </a:pPr>
              <a:t>8/7/2017</a:t>
            </a:fld>
            <a:endParaRPr lang="en-US"/>
          </a:p>
        </p:txBody>
      </p:sp>
      <p:sp>
        <p:nvSpPr>
          <p:cNvPr id="4" name="Slide Image Placeholder 3"/>
          <p:cNvSpPr>
            <a:spLocks noGrp="1" noRot="1" noChangeAspect="1"/>
          </p:cNvSpPr>
          <p:nvPr>
            <p:ph type="sldImg" idx="2"/>
          </p:nvPr>
        </p:nvSpPr>
        <p:spPr>
          <a:xfrm>
            <a:off x="1258888" y="720725"/>
            <a:ext cx="4797425" cy="3598863"/>
          </a:xfrm>
          <a:prstGeom prst="rect">
            <a:avLst/>
          </a:prstGeom>
          <a:noFill/>
          <a:ln w="12700">
            <a:solidFill>
              <a:prstClr val="black"/>
            </a:solidFill>
          </a:ln>
        </p:spPr>
        <p:txBody>
          <a:bodyPr vert="horz" lIns="97003" tIns="48502" rIns="97003" bIns="48502" rtlCol="0" anchor="ctr"/>
          <a:lstStyle/>
          <a:p>
            <a:pPr lvl="0"/>
            <a:endParaRPr lang="en-US" noProof="0"/>
          </a:p>
        </p:txBody>
      </p:sp>
      <p:sp>
        <p:nvSpPr>
          <p:cNvPr id="5" name="Notes Placeholder 4"/>
          <p:cNvSpPr>
            <a:spLocks noGrp="1"/>
          </p:cNvSpPr>
          <p:nvPr>
            <p:ph type="body" sz="quarter" idx="3"/>
          </p:nvPr>
        </p:nvSpPr>
        <p:spPr>
          <a:xfrm>
            <a:off x="732189" y="4561233"/>
            <a:ext cx="5850835" cy="4320212"/>
          </a:xfrm>
          <a:prstGeom prst="rect">
            <a:avLst/>
          </a:prstGeom>
        </p:spPr>
        <p:txBody>
          <a:bodyPr vert="horz" lIns="97003" tIns="48502" rIns="97003" bIns="48502"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10" y="9119172"/>
            <a:ext cx="3170583" cy="480388"/>
          </a:xfrm>
          <a:prstGeom prst="rect">
            <a:avLst/>
          </a:prstGeom>
        </p:spPr>
        <p:txBody>
          <a:bodyPr vert="horz" lIns="97003" tIns="48502" rIns="97003" bIns="48502" rtlCol="0" anchor="b"/>
          <a:lstStyle>
            <a:lvl1pPr algn="l" eaLnBrk="1" fontAlgn="auto" hangingPunct="1">
              <a:spcBef>
                <a:spcPts val="0"/>
              </a:spcBef>
              <a:spcAft>
                <a:spcPts val="0"/>
              </a:spcAft>
              <a:defRPr sz="1300">
                <a:latin typeface="+mn-lt"/>
                <a:cs typeface="+mn-cs"/>
              </a:defRPr>
            </a:lvl1pPr>
          </a:lstStyle>
          <a:p>
            <a:pPr>
              <a:defRPr/>
            </a:pPr>
            <a:r>
              <a:rPr lang="en-US" dirty="0" smtClean="0"/>
              <a:t>Connecticut State Department of Education</a:t>
            </a:r>
            <a:endParaRPr lang="en-US" dirty="0"/>
          </a:p>
        </p:txBody>
      </p:sp>
      <p:sp>
        <p:nvSpPr>
          <p:cNvPr id="7" name="Slide Number Placeholder 6"/>
          <p:cNvSpPr>
            <a:spLocks noGrp="1"/>
          </p:cNvSpPr>
          <p:nvPr>
            <p:ph type="sldNum" sz="quarter" idx="5"/>
          </p:nvPr>
        </p:nvSpPr>
        <p:spPr>
          <a:xfrm>
            <a:off x="4142969" y="9119172"/>
            <a:ext cx="3170583" cy="480388"/>
          </a:xfrm>
          <a:prstGeom prst="rect">
            <a:avLst/>
          </a:prstGeom>
        </p:spPr>
        <p:txBody>
          <a:bodyPr vert="horz" wrap="square" lIns="97003" tIns="48502" rIns="97003" bIns="48502" numCol="1" anchor="b" anchorCtr="0" compatLnSpc="1">
            <a:prstTxWarp prst="textNoShape">
              <a:avLst/>
            </a:prstTxWarp>
          </a:bodyPr>
          <a:lstStyle>
            <a:lvl1pPr algn="r" eaLnBrk="1" hangingPunct="1">
              <a:defRPr sz="1300"/>
            </a:lvl1pPr>
          </a:lstStyle>
          <a:p>
            <a:fld id="{7DD1F08A-40B1-4294-9284-77F1089FBA4E}" type="slidenum">
              <a:rPr lang="en-US" altLang="en-US"/>
              <a:pPr/>
              <a:t>‹#›</a:t>
            </a:fld>
            <a:endParaRPr lang="en-US" altLang="en-US"/>
          </a:p>
        </p:txBody>
      </p:sp>
    </p:spTree>
    <p:extLst>
      <p:ext uri="{BB962C8B-B14F-4D97-AF65-F5344CB8AC3E}">
        <p14:creationId xmlns:p14="http://schemas.microsoft.com/office/powerpoint/2010/main" val="39559347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3" Type="http://schemas.openxmlformats.org/officeDocument/2006/relationships/hyperlink" Target="https://www.heart.org/HEARTORG/GettingHealthy/NutritionCenter/HealthyEating/About-Sodium-Salt_UCM_463416_Article.jsp" TargetMode="External"/><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8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smtClean="0"/>
              <a:t>Room Set-up </a:t>
            </a:r>
            <a:r>
              <a:rPr lang="en-US" dirty="0"/>
              <a:t>(see “Training Agenda” in section 1 of your Instructor Guide). </a:t>
            </a:r>
          </a:p>
          <a:p>
            <a:pPr marL="178435" indent="-178435">
              <a:spcBef>
                <a:spcPts val="0"/>
              </a:spcBef>
              <a:buFont typeface="Arial" pitchFamily="34" charset="0"/>
              <a:buChar char="•"/>
            </a:pPr>
            <a:r>
              <a:rPr lang="en-US" dirty="0" smtClean="0"/>
              <a:t>Participant </a:t>
            </a:r>
            <a:r>
              <a:rPr lang="en-US" dirty="0"/>
              <a:t>handout packets placed at each table</a:t>
            </a:r>
            <a:r>
              <a:rPr lang="en-US" dirty="0" smtClean="0"/>
              <a:t>.</a:t>
            </a:r>
          </a:p>
          <a:p>
            <a:pPr marL="178435" lvl="1" indent="-178435">
              <a:spcBef>
                <a:spcPts val="0"/>
              </a:spcBef>
              <a:buFont typeface="Arial" pitchFamily="34" charset="0"/>
              <a:buChar char="•"/>
            </a:pPr>
            <a:r>
              <a:rPr lang="en-US" dirty="0"/>
              <a:t>One set of USDA PFS samples placed on each table.</a:t>
            </a:r>
          </a:p>
          <a:p>
            <a:pPr marL="178435" indent="-178435">
              <a:spcBef>
                <a:spcPts val="0"/>
              </a:spcBef>
              <a:buFont typeface="Arial" pitchFamily="34" charset="0"/>
              <a:buChar char="•"/>
            </a:pPr>
            <a:r>
              <a:rPr lang="en-US" dirty="0" smtClean="0"/>
              <a:t>Music </a:t>
            </a:r>
            <a:r>
              <a:rPr lang="en-US" dirty="0"/>
              <a:t>playing as participants enter (use Pandora).</a:t>
            </a:r>
          </a:p>
          <a:p>
            <a:pPr marL="178435" indent="-178435">
              <a:spcBef>
                <a:spcPts val="0"/>
              </a:spcBef>
              <a:buFont typeface="Arial" pitchFamily="34" charset="0"/>
              <a:buChar char="•"/>
            </a:pPr>
            <a:r>
              <a:rPr lang="en-US" dirty="0"/>
              <a:t>Registration table with sign-in and name tags – make sure all participants sign in.</a:t>
            </a:r>
          </a:p>
          <a:p>
            <a:pPr marL="178435" indent="-178435">
              <a:spcBef>
                <a:spcPts val="0"/>
              </a:spcBef>
              <a:buFont typeface="Arial" pitchFamily="34" charset="0"/>
              <a:buChar char="•"/>
            </a:pPr>
            <a:r>
              <a:rPr lang="en-US" dirty="0"/>
              <a:t>Parking lot posted.</a:t>
            </a:r>
          </a:p>
          <a:p>
            <a:pPr>
              <a:spcBef>
                <a:spcPts val="0"/>
              </a:spcBef>
            </a:pPr>
            <a:endParaRPr lang="en-US" sz="800" dirty="0"/>
          </a:p>
          <a:p>
            <a:pPr>
              <a:spcBef>
                <a:spcPts val="0"/>
              </a:spcBef>
            </a:pPr>
            <a:endParaRPr lang="en-US" sz="800" dirty="0"/>
          </a:p>
          <a:p>
            <a:pPr>
              <a:spcBef>
                <a:spcPts val="0"/>
              </a:spcBef>
            </a:pPr>
            <a:r>
              <a:rPr lang="en-US" b="1" dirty="0"/>
              <a:t>Getting </a:t>
            </a:r>
            <a:r>
              <a:rPr lang="en-US" b="1" dirty="0" smtClean="0"/>
              <a:t>Started – Review Trainer Agenda </a:t>
            </a:r>
            <a:endParaRPr lang="en-US" b="1" dirty="0"/>
          </a:p>
          <a:p>
            <a:pPr marL="178435" indent="-178435">
              <a:spcBef>
                <a:spcPts val="0"/>
              </a:spcBef>
              <a:buFont typeface="Arial" pitchFamily="34" charset="0"/>
              <a:buChar char="•"/>
            </a:pPr>
            <a:r>
              <a:rPr lang="en-US" dirty="0" smtClean="0"/>
              <a:t>Welcome and presenter introductions. </a:t>
            </a:r>
          </a:p>
          <a:p>
            <a:pPr marL="178435" indent="-178435">
              <a:spcBef>
                <a:spcPts val="0"/>
              </a:spcBef>
              <a:buFont typeface="Arial" pitchFamily="34" charset="0"/>
              <a:buChar char="•"/>
            </a:pPr>
            <a:r>
              <a:rPr lang="en-US" dirty="0" smtClean="0"/>
              <a:t>Conduct Inclusion Activity </a:t>
            </a:r>
            <a:r>
              <a:rPr lang="en-US" dirty="0"/>
              <a:t>(</a:t>
            </a:r>
            <a:r>
              <a:rPr lang="en-US" dirty="0" smtClean="0"/>
              <a:t>see “Inclusion Activity” </a:t>
            </a:r>
            <a:r>
              <a:rPr lang="en-US" dirty="0"/>
              <a:t>in Section 1 of your Instructor Guide). </a:t>
            </a:r>
            <a:endParaRPr lang="en-US" dirty="0" smtClean="0"/>
          </a:p>
          <a:p>
            <a:pPr marL="178435" indent="-178435">
              <a:spcBef>
                <a:spcPts val="0"/>
              </a:spcBef>
              <a:buFont typeface="Arial" pitchFamily="34" charset="0"/>
              <a:buChar char="•"/>
            </a:pPr>
            <a:r>
              <a:rPr lang="en-US" dirty="0" smtClean="0"/>
              <a:t>Provide </a:t>
            </a:r>
            <a:r>
              <a:rPr lang="en-US" dirty="0"/>
              <a:t>a </a:t>
            </a:r>
            <a:r>
              <a:rPr lang="en-US" b="1" dirty="0"/>
              <a:t>brief </a:t>
            </a:r>
            <a:r>
              <a:rPr lang="en-US" dirty="0"/>
              <a:t>overview of the handout packet (see list of handouts in “Binder Contents” in Section 1 of your Instructor Guide). Emphasize that the “Resources for School Meals” handout includes a list of key Web sites and resources for the National School Lunch Program (NSLP) and School Breakfast Program (SBP). Mention that the bolded resources are key resources for schools to use.</a:t>
            </a:r>
          </a:p>
          <a:p>
            <a:pPr marL="0" lvl="1" defTabSz="968595">
              <a:spcBef>
                <a:spcPts val="0"/>
              </a:spcBef>
            </a:pPr>
            <a:endParaRPr lang="en-US" sz="800" dirty="0"/>
          </a:p>
          <a:p>
            <a:pPr marL="0" lvl="1" defTabSz="968595">
              <a:spcBef>
                <a:spcPts val="0"/>
              </a:spcBef>
            </a:pPr>
            <a:endParaRPr lang="en-US" sz="800" dirty="0"/>
          </a:p>
          <a:p>
            <a:pPr marL="0" lvl="1" defTabSz="968595">
              <a:spcBef>
                <a:spcPts val="0"/>
              </a:spcBef>
            </a:pPr>
            <a:endParaRPr lang="en-US" sz="800" dirty="0"/>
          </a:p>
          <a:p>
            <a:pPr marL="0" lvl="1" defTabSz="968595">
              <a:spcBef>
                <a:spcPts val="0"/>
              </a:spcBef>
            </a:pPr>
            <a:r>
              <a:rPr lang="en-US" b="1" dirty="0"/>
              <a:t>INSTRUCTOR </a:t>
            </a:r>
            <a:r>
              <a:rPr lang="en-US" b="1" dirty="0" smtClean="0"/>
              <a:t>NOTES:</a:t>
            </a:r>
            <a:r>
              <a:rPr lang="en-US" dirty="0"/>
              <a:t> </a:t>
            </a:r>
            <a:r>
              <a:rPr lang="en-US" dirty="0" smtClean="0"/>
              <a:t>Be </a:t>
            </a:r>
            <a:r>
              <a:rPr lang="en-US" dirty="0"/>
              <a:t>familiar with all participant handouts (section 4 of the Instructor Manual</a:t>
            </a:r>
            <a:r>
              <a:rPr lang="en-US" dirty="0" smtClean="0"/>
              <a:t>) and review all instructor </a:t>
            </a:r>
            <a:r>
              <a:rPr lang="en-US" dirty="0"/>
              <a:t>resources (section </a:t>
            </a:r>
            <a:r>
              <a:rPr lang="en-US" dirty="0" smtClean="0"/>
              <a:t>6 </a:t>
            </a:r>
            <a:r>
              <a:rPr lang="en-US" dirty="0"/>
              <a:t>of the Instructor Manual</a:t>
            </a:r>
            <a:r>
              <a:rPr lang="en-US" dirty="0" smtClean="0"/>
              <a:t>).</a:t>
            </a:r>
            <a:endParaRPr lang="en-US" dirty="0"/>
          </a:p>
          <a:p>
            <a:pPr eaLnBrk="1" hangingPunct="1">
              <a:spcBef>
                <a:spcPts val="0"/>
              </a:spcBef>
            </a:pPr>
            <a:endParaRPr lang="en-US" altLang="en-US" dirty="0" smtClean="0"/>
          </a:p>
        </p:txBody>
      </p:sp>
      <p:sp>
        <p:nvSpPr>
          <p:cNvPr id="328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73553" indent="-297523">
              <a:spcBef>
                <a:spcPct val="30000"/>
              </a:spcBef>
              <a:defRPr sz="1300">
                <a:solidFill>
                  <a:schemeClr val="tx1"/>
                </a:solidFill>
                <a:latin typeface="Calibri" panose="020F0502020204030204" pitchFamily="34" charset="0"/>
              </a:defRPr>
            </a:lvl2pPr>
            <a:lvl3pPr marL="1190083" indent="-238017">
              <a:spcBef>
                <a:spcPct val="30000"/>
              </a:spcBef>
              <a:defRPr sz="1300">
                <a:solidFill>
                  <a:schemeClr val="tx1"/>
                </a:solidFill>
                <a:latin typeface="Calibri" panose="020F0502020204030204" pitchFamily="34" charset="0"/>
              </a:defRPr>
            </a:lvl3pPr>
            <a:lvl4pPr marL="1666115" indent="-238017">
              <a:spcBef>
                <a:spcPct val="30000"/>
              </a:spcBef>
              <a:defRPr sz="1300">
                <a:solidFill>
                  <a:schemeClr val="tx1"/>
                </a:solidFill>
                <a:latin typeface="Calibri" panose="020F0502020204030204" pitchFamily="34" charset="0"/>
              </a:defRPr>
            </a:lvl4pPr>
            <a:lvl5pPr marL="2142149" indent="-238017">
              <a:spcBef>
                <a:spcPct val="30000"/>
              </a:spcBef>
              <a:defRPr sz="1300">
                <a:solidFill>
                  <a:schemeClr val="tx1"/>
                </a:solidFill>
                <a:latin typeface="Calibri" panose="020F0502020204030204" pitchFamily="34" charset="0"/>
              </a:defRPr>
            </a:lvl5pPr>
            <a:lvl6pPr marL="2618183" indent="-238017" eaLnBrk="0" fontAlgn="base" hangingPunct="0">
              <a:spcBef>
                <a:spcPct val="30000"/>
              </a:spcBef>
              <a:spcAft>
                <a:spcPct val="0"/>
              </a:spcAft>
              <a:defRPr sz="1300">
                <a:solidFill>
                  <a:schemeClr val="tx1"/>
                </a:solidFill>
                <a:latin typeface="Calibri" panose="020F0502020204030204" pitchFamily="34" charset="0"/>
              </a:defRPr>
            </a:lvl6pPr>
            <a:lvl7pPr marL="3094215" indent="-238017" eaLnBrk="0" fontAlgn="base" hangingPunct="0">
              <a:spcBef>
                <a:spcPct val="30000"/>
              </a:spcBef>
              <a:spcAft>
                <a:spcPct val="0"/>
              </a:spcAft>
              <a:defRPr sz="1300">
                <a:solidFill>
                  <a:schemeClr val="tx1"/>
                </a:solidFill>
                <a:latin typeface="Calibri" panose="020F0502020204030204" pitchFamily="34" charset="0"/>
              </a:defRPr>
            </a:lvl7pPr>
            <a:lvl8pPr marL="3570248" indent="-238017" eaLnBrk="0" fontAlgn="base" hangingPunct="0">
              <a:spcBef>
                <a:spcPct val="30000"/>
              </a:spcBef>
              <a:spcAft>
                <a:spcPct val="0"/>
              </a:spcAft>
              <a:defRPr sz="1300">
                <a:solidFill>
                  <a:schemeClr val="tx1"/>
                </a:solidFill>
                <a:latin typeface="Calibri" panose="020F0502020204030204" pitchFamily="34" charset="0"/>
              </a:defRPr>
            </a:lvl8pPr>
            <a:lvl9pPr marL="4046282" indent="-23801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5D34310E-4C18-4958-8677-E25B329948E6}" type="slidenum">
              <a:rPr lang="en-US" altLang="en-US"/>
              <a:pPr>
                <a:spcBef>
                  <a:spcPct val="0"/>
                </a:spcBef>
              </a:pPr>
              <a:t>1</a:t>
            </a:fld>
            <a:endParaRPr lang="en-US" altLang="en-US"/>
          </a:p>
        </p:txBody>
      </p:sp>
    </p:spTree>
    <p:extLst>
      <p:ext uri="{BB962C8B-B14F-4D97-AF65-F5344CB8AC3E}">
        <p14:creationId xmlns:p14="http://schemas.microsoft.com/office/powerpoint/2010/main" val="1305438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612" lvl="1" indent="-6612" defTabSz="968595" eaLnBrk="1" fontAlgn="auto" hangingPunct="1">
              <a:spcBef>
                <a:spcPts val="0"/>
              </a:spcBef>
              <a:spcAft>
                <a:spcPts val="0"/>
              </a:spcAft>
              <a:defRPr/>
            </a:pPr>
            <a:r>
              <a:rPr lang="en-US" dirty="0" smtClean="0"/>
              <a:t>This slide shows the </a:t>
            </a:r>
            <a:r>
              <a:rPr lang="en-US" b="1" dirty="0" smtClean="0"/>
              <a:t>weekly</a:t>
            </a:r>
            <a:r>
              <a:rPr lang="en-US" dirty="0" smtClean="0"/>
              <a:t> amounts for a five-day week. The weekly amounts for fruits and milk are simply the sums of the minimum daily amounts.</a:t>
            </a:r>
          </a:p>
          <a:p>
            <a:pPr marL="6612" lvl="1" indent="-6612" defTabSz="968595" eaLnBrk="1" fontAlgn="auto" hangingPunct="1">
              <a:spcBef>
                <a:spcPts val="0"/>
              </a:spcBef>
              <a:spcAft>
                <a:spcPts val="0"/>
              </a:spcAft>
              <a:defRPr/>
            </a:pPr>
            <a:endParaRPr lang="en-US" dirty="0"/>
          </a:p>
          <a:p>
            <a:pPr marL="6612" lvl="1" indent="-6612" defTabSz="968595" eaLnBrk="1" fontAlgn="auto" hangingPunct="1">
              <a:spcBef>
                <a:spcPts val="0"/>
              </a:spcBef>
              <a:spcAft>
                <a:spcPts val="0"/>
              </a:spcAft>
              <a:defRPr/>
            </a:pPr>
            <a:r>
              <a:rPr lang="en-US" dirty="0" smtClean="0"/>
              <a:t>The weekly amounts for grains include minimums that are greater than </a:t>
            </a:r>
            <a:r>
              <a:rPr lang="en-US" dirty="0"/>
              <a:t>the </a:t>
            </a:r>
            <a:r>
              <a:rPr lang="en-US" dirty="0" smtClean="0"/>
              <a:t>sum </a:t>
            </a:r>
            <a:r>
              <a:rPr lang="en-US" dirty="0"/>
              <a:t>of the minimum daily </a:t>
            </a:r>
            <a:r>
              <a:rPr lang="en-US" dirty="0" smtClean="0"/>
              <a:t>amounts. However, the maximum limit is not required.</a:t>
            </a:r>
          </a:p>
          <a:p>
            <a:pPr marL="6612" lvl="1" indent="-6612" defTabSz="968595" eaLnBrk="1" fontAlgn="auto" hangingPunct="1">
              <a:spcBef>
                <a:spcPts val="0"/>
              </a:spcBef>
              <a:spcAft>
                <a:spcPts val="0"/>
              </a:spcAft>
              <a:defRPr/>
            </a:pPr>
            <a:endParaRPr lang="en-US" dirty="0" smtClean="0"/>
          </a:p>
          <a:p>
            <a:pPr marL="6612" lvl="1" indent="-6612" defTabSz="968595" eaLnBrk="1" fontAlgn="auto" hangingPunct="1">
              <a:spcBef>
                <a:spcPts val="0"/>
              </a:spcBef>
              <a:spcAft>
                <a:spcPts val="0"/>
              </a:spcAft>
              <a:defRPr/>
            </a:pPr>
            <a:endParaRPr lang="en-US" dirty="0" smtClean="0"/>
          </a:p>
        </p:txBody>
      </p:sp>
      <p:sp>
        <p:nvSpPr>
          <p:cNvPr id="4" name="Slide Number Placeholder 3"/>
          <p:cNvSpPr>
            <a:spLocks noGrp="1"/>
          </p:cNvSpPr>
          <p:nvPr>
            <p:ph type="sldNum" sz="quarter" idx="10"/>
          </p:nvPr>
        </p:nvSpPr>
        <p:spPr/>
        <p:txBody>
          <a:bodyPr/>
          <a:lstStyle/>
          <a:p>
            <a:fld id="{7DD1F08A-40B1-4294-9284-77F1089FBA4E}" type="slidenum">
              <a:rPr lang="en-US" altLang="en-US" smtClean="0"/>
              <a:pPr/>
              <a:t>10</a:t>
            </a:fld>
            <a:endParaRPr lang="en-US" altLang="en-US"/>
          </a:p>
        </p:txBody>
      </p:sp>
    </p:spTree>
    <p:extLst>
      <p:ext uri="{BB962C8B-B14F-4D97-AF65-F5344CB8AC3E}">
        <p14:creationId xmlns:p14="http://schemas.microsoft.com/office/powerpoint/2010/main" val="396114850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dirty="0" smtClean="0"/>
              <a:t>Do the</a:t>
            </a:r>
            <a:r>
              <a:rPr lang="en-US" altLang="en-US" baseline="0" dirty="0" smtClean="0"/>
              <a:t> whole-grain waffles </a:t>
            </a:r>
            <a:r>
              <a:rPr lang="en-US" altLang="en-US" dirty="0" smtClean="0"/>
              <a:t>meet the WGR definition?</a:t>
            </a:r>
          </a:p>
          <a:p>
            <a:endParaRPr lang="en-US" altLang="en-US" dirty="0" smtClean="0"/>
          </a:p>
        </p:txBody>
      </p:sp>
      <p:sp>
        <p:nvSpPr>
          <p:cNvPr id="158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1983" indent="-285377">
              <a:defRPr>
                <a:solidFill>
                  <a:schemeClr val="tx1"/>
                </a:solidFill>
                <a:latin typeface="Calibri" panose="020F0502020204030204" pitchFamily="34" charset="0"/>
                <a:cs typeface="Arial" panose="020B0604020202020204" pitchFamily="34" charset="0"/>
              </a:defRPr>
            </a:lvl2pPr>
            <a:lvl3pPr marL="1141511" indent="-228302">
              <a:defRPr>
                <a:solidFill>
                  <a:schemeClr val="tx1"/>
                </a:solidFill>
                <a:latin typeface="Calibri" panose="020F0502020204030204" pitchFamily="34" charset="0"/>
                <a:cs typeface="Arial" panose="020B0604020202020204" pitchFamily="34" charset="0"/>
              </a:defRPr>
            </a:lvl3pPr>
            <a:lvl4pPr marL="1598115" indent="-228302">
              <a:defRPr>
                <a:solidFill>
                  <a:schemeClr val="tx1"/>
                </a:solidFill>
                <a:latin typeface="Calibri" panose="020F0502020204030204" pitchFamily="34" charset="0"/>
                <a:cs typeface="Arial" panose="020B0604020202020204" pitchFamily="34" charset="0"/>
              </a:defRPr>
            </a:lvl4pPr>
            <a:lvl5pPr marL="2054720" indent="-228302">
              <a:defRPr>
                <a:solidFill>
                  <a:schemeClr val="tx1"/>
                </a:solidFill>
                <a:latin typeface="Calibri" panose="020F0502020204030204" pitchFamily="34" charset="0"/>
                <a:cs typeface="Arial" panose="020B0604020202020204" pitchFamily="34" charset="0"/>
              </a:defRPr>
            </a:lvl5pPr>
            <a:lvl6pPr marL="2511325" indent="-22830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67926" indent="-22830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4531" indent="-22830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1136" indent="-22830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62561FA-A61A-44CC-8CB3-3E8FE8A6D15C}" type="slidenum">
              <a:rPr lang="en-US" altLang="en-US" smtClean="0"/>
              <a:pPr/>
              <a:t>100</a:t>
            </a:fld>
            <a:endParaRPr lang="en-US" altLang="en-US" smtClean="0"/>
          </a:p>
        </p:txBody>
      </p:sp>
    </p:spTree>
    <p:extLst>
      <p:ext uri="{BB962C8B-B14F-4D97-AF65-F5344CB8AC3E}">
        <p14:creationId xmlns:p14="http://schemas.microsoft.com/office/powerpoint/2010/main" val="425452618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altLang="en-US" dirty="0" smtClean="0"/>
              <a:t>This product may or may not meet the WGR definition.</a:t>
            </a:r>
          </a:p>
          <a:p>
            <a:pPr>
              <a:spcBef>
                <a:spcPts val="0"/>
              </a:spcBef>
              <a:defRPr/>
            </a:pPr>
            <a:endParaRPr lang="en-US" altLang="en-US" dirty="0" smtClean="0"/>
          </a:p>
          <a:p>
            <a:pPr>
              <a:spcBef>
                <a:spcPts val="0"/>
              </a:spcBef>
            </a:pPr>
            <a:r>
              <a:rPr lang="en-US" dirty="0"/>
              <a:t>Whole wheat flour is the first ingredient (criterion 1) and the product contains enriched flour (criterion 2). </a:t>
            </a:r>
          </a:p>
          <a:p>
            <a:pPr>
              <a:spcBef>
                <a:spcPts val="0"/>
              </a:spcBef>
            </a:pPr>
            <a:endParaRPr lang="en-US" dirty="0"/>
          </a:p>
          <a:p>
            <a:pPr>
              <a:spcBef>
                <a:spcPts val="0"/>
              </a:spcBef>
            </a:pPr>
            <a:r>
              <a:rPr lang="en-US" dirty="0"/>
              <a:t>This product contains one </a:t>
            </a:r>
            <a:r>
              <a:rPr lang="en-US" dirty="0" err="1"/>
              <a:t>noncreditable</a:t>
            </a:r>
            <a:r>
              <a:rPr lang="en-US" dirty="0"/>
              <a:t> grain (soy flour). To determine if this product meets criterion 3, the menu planner must obtain a PFS from the manufacturer. </a:t>
            </a:r>
          </a:p>
          <a:p>
            <a:pPr>
              <a:spcBef>
                <a:spcPts val="0"/>
              </a:spcBef>
            </a:pPr>
            <a:endParaRPr lang="en-US" dirty="0"/>
          </a:p>
          <a:p>
            <a:pPr>
              <a:spcBef>
                <a:spcPts val="0"/>
              </a:spcBef>
            </a:pPr>
            <a:r>
              <a:rPr lang="en-US" dirty="0"/>
              <a:t>If the combined weight of the soy flour is less than 3.99 grams, this product complies with the noncreditable grains limit (criterion 3) and meets the WGR definition. </a:t>
            </a:r>
          </a:p>
          <a:p>
            <a:pPr>
              <a:spcBef>
                <a:spcPts val="0"/>
              </a:spcBef>
            </a:pPr>
            <a:r>
              <a:rPr lang="en-US" dirty="0"/>
              <a:t>Products containing noncreditable grains in amounts more than 2 percent of the product formula (3.99 grams for groups A-G) cannot contribute toward the reimbursable meal.</a:t>
            </a:r>
            <a:endParaRPr lang="en-US" altLang="en-US" dirty="0" smtClean="0"/>
          </a:p>
          <a:p>
            <a:pPr>
              <a:spcBef>
                <a:spcPts val="0"/>
              </a:spcBef>
            </a:pPr>
            <a:endParaRPr lang="en-US" altLang="en-US" dirty="0" smtClean="0"/>
          </a:p>
        </p:txBody>
      </p:sp>
      <p:sp>
        <p:nvSpPr>
          <p:cNvPr id="158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1983" indent="-285377">
              <a:defRPr>
                <a:solidFill>
                  <a:schemeClr val="tx1"/>
                </a:solidFill>
                <a:latin typeface="Calibri" panose="020F0502020204030204" pitchFamily="34" charset="0"/>
                <a:cs typeface="Arial" panose="020B0604020202020204" pitchFamily="34" charset="0"/>
              </a:defRPr>
            </a:lvl2pPr>
            <a:lvl3pPr marL="1141511" indent="-228302">
              <a:defRPr>
                <a:solidFill>
                  <a:schemeClr val="tx1"/>
                </a:solidFill>
                <a:latin typeface="Calibri" panose="020F0502020204030204" pitchFamily="34" charset="0"/>
                <a:cs typeface="Arial" panose="020B0604020202020204" pitchFamily="34" charset="0"/>
              </a:defRPr>
            </a:lvl3pPr>
            <a:lvl4pPr marL="1598115" indent="-228302">
              <a:defRPr>
                <a:solidFill>
                  <a:schemeClr val="tx1"/>
                </a:solidFill>
                <a:latin typeface="Calibri" panose="020F0502020204030204" pitchFamily="34" charset="0"/>
                <a:cs typeface="Arial" panose="020B0604020202020204" pitchFamily="34" charset="0"/>
              </a:defRPr>
            </a:lvl4pPr>
            <a:lvl5pPr marL="2054720" indent="-228302">
              <a:defRPr>
                <a:solidFill>
                  <a:schemeClr val="tx1"/>
                </a:solidFill>
                <a:latin typeface="Calibri" panose="020F0502020204030204" pitchFamily="34" charset="0"/>
                <a:cs typeface="Arial" panose="020B0604020202020204" pitchFamily="34" charset="0"/>
              </a:defRPr>
            </a:lvl5pPr>
            <a:lvl6pPr marL="2511325" indent="-22830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67926" indent="-22830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4531" indent="-22830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1136" indent="-22830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62561FA-A61A-44CC-8CB3-3E8FE8A6D15C}" type="slidenum">
              <a:rPr lang="en-US" altLang="en-US" smtClean="0"/>
              <a:pPr/>
              <a:t>101</a:t>
            </a:fld>
            <a:endParaRPr lang="en-US" altLang="en-US" smtClean="0"/>
          </a:p>
        </p:txBody>
      </p:sp>
    </p:spTree>
    <p:extLst>
      <p:ext uri="{BB962C8B-B14F-4D97-AF65-F5344CB8AC3E}">
        <p14:creationId xmlns:p14="http://schemas.microsoft.com/office/powerpoint/2010/main" val="352982908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dirty="0"/>
              <a:t>Because the crediting the requirements for grains are complicated, it is important for schools to ensure that all grains products used on school menus comply.</a:t>
            </a:r>
          </a:p>
          <a:p>
            <a:pPr>
              <a:spcBef>
                <a:spcPts val="0"/>
              </a:spcBef>
            </a:pPr>
            <a:endParaRPr lang="en-US" dirty="0"/>
          </a:p>
          <a:p>
            <a:pPr>
              <a:spcBef>
                <a:spcPts val="0"/>
              </a:spcBef>
            </a:pPr>
            <a:r>
              <a:rPr lang="en-US" dirty="0"/>
              <a:t>The procurement process is the best time to address </a:t>
            </a:r>
            <a:r>
              <a:rPr lang="en-US" dirty="0" smtClean="0"/>
              <a:t>the WGR requirements and ensure that grain products comply with the limit for </a:t>
            </a:r>
            <a:r>
              <a:rPr lang="en-US" dirty="0" err="1" smtClean="0"/>
              <a:t>noncreditable</a:t>
            </a:r>
            <a:r>
              <a:rPr lang="en-US" dirty="0" smtClean="0"/>
              <a:t> </a:t>
            </a:r>
            <a:r>
              <a:rPr lang="en-US" dirty="0"/>
              <a:t>grains. Schools </a:t>
            </a:r>
            <a:r>
              <a:rPr lang="en-US" dirty="0" smtClean="0"/>
              <a:t>can explicitly </a:t>
            </a:r>
            <a:r>
              <a:rPr lang="en-US" dirty="0"/>
              <a:t>include </a:t>
            </a:r>
            <a:r>
              <a:rPr lang="en-US" dirty="0" smtClean="0"/>
              <a:t>the WGR requirements, including the limit for </a:t>
            </a:r>
            <a:r>
              <a:rPr lang="en-US" dirty="0" err="1"/>
              <a:t>noncreditable</a:t>
            </a:r>
            <a:r>
              <a:rPr lang="en-US" dirty="0"/>
              <a:t> </a:t>
            </a:r>
            <a:r>
              <a:rPr lang="en-US" dirty="0" smtClean="0"/>
              <a:t>grains, in their bid </a:t>
            </a:r>
            <a:r>
              <a:rPr lang="en-US" dirty="0"/>
              <a:t>solicitation documents and accompanying bid </a:t>
            </a:r>
            <a:r>
              <a:rPr lang="en-US" dirty="0" smtClean="0"/>
              <a:t>specifications. </a:t>
            </a:r>
            <a:endParaRPr lang="en-US" dirty="0"/>
          </a:p>
          <a:p>
            <a:pPr>
              <a:spcBef>
                <a:spcPts val="0"/>
              </a:spcBef>
            </a:pPr>
            <a:endParaRPr lang="en-US" dirty="0"/>
          </a:p>
          <a:p>
            <a:pPr>
              <a:spcBef>
                <a:spcPts val="0"/>
              </a:spcBef>
            </a:pPr>
            <a:r>
              <a:rPr lang="en-US" dirty="0"/>
              <a:t>It is also advisable to include a copy of the USDA PFS for grains so that bidders are aware of the information required to document meal pattern compliance.</a:t>
            </a:r>
          </a:p>
        </p:txBody>
      </p:sp>
      <p:sp>
        <p:nvSpPr>
          <p:cNvPr id="4" name="Slide Number Placeholder 3"/>
          <p:cNvSpPr>
            <a:spLocks noGrp="1"/>
          </p:cNvSpPr>
          <p:nvPr>
            <p:ph type="sldNum" sz="quarter" idx="10"/>
          </p:nvPr>
        </p:nvSpPr>
        <p:spPr/>
        <p:txBody>
          <a:bodyPr/>
          <a:lstStyle/>
          <a:p>
            <a:fld id="{88B97D9A-3F99-4895-BB77-4498E3C0B8F1}" type="slidenum">
              <a:rPr lang="en-US" smtClean="0"/>
              <a:pPr/>
              <a:t>102</a:t>
            </a:fld>
            <a:endParaRPr lang="en-US"/>
          </a:p>
        </p:txBody>
      </p:sp>
    </p:spTree>
    <p:extLst>
      <p:ext uri="{BB962C8B-B14F-4D97-AF65-F5344CB8AC3E}">
        <p14:creationId xmlns:p14="http://schemas.microsoft.com/office/powerpoint/2010/main" val="141771614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dirty="0" smtClean="0"/>
              <a:t>After you have determined that a product meets the WGR criteria, you must ensure that the serving size meets the meal pattern requirements for the grains component.</a:t>
            </a:r>
          </a:p>
          <a:p>
            <a:pPr>
              <a:spcBef>
                <a:spcPts val="0"/>
              </a:spcBef>
            </a:pPr>
            <a:endParaRPr lang="en-US" dirty="0" smtClean="0"/>
          </a:p>
          <a:p>
            <a:pPr indent="-342396">
              <a:spcBef>
                <a:spcPts val="0"/>
              </a:spcBef>
              <a:defRPr/>
            </a:pPr>
            <a:r>
              <a:rPr lang="en-US" dirty="0">
                <a:cs typeface="Arial" pitchFamily="34" charset="0"/>
              </a:rPr>
              <a:t>The menu planner determines the </a:t>
            </a:r>
            <a:r>
              <a:rPr lang="en-US" b="1" dirty="0">
                <a:cs typeface="Arial" pitchFamily="34" charset="0"/>
              </a:rPr>
              <a:t>serving sizes </a:t>
            </a:r>
            <a:r>
              <a:rPr lang="en-US" dirty="0">
                <a:cs typeface="Arial" pitchFamily="34" charset="0"/>
              </a:rPr>
              <a:t>and the number of </a:t>
            </a:r>
            <a:r>
              <a:rPr lang="en-US" b="1" dirty="0">
                <a:cs typeface="Arial" pitchFamily="34" charset="0"/>
              </a:rPr>
              <a:t>servings</a:t>
            </a:r>
            <a:r>
              <a:rPr lang="en-US" dirty="0">
                <a:cs typeface="Arial" pitchFamily="34" charset="0"/>
              </a:rPr>
              <a:t> of </a:t>
            </a:r>
            <a:r>
              <a:rPr lang="en-US" dirty="0" smtClean="0">
                <a:cs typeface="Arial" pitchFamily="34" charset="0"/>
              </a:rPr>
              <a:t>grains needed </a:t>
            </a:r>
            <a:r>
              <a:rPr lang="en-US" dirty="0">
                <a:cs typeface="Arial" pitchFamily="34" charset="0"/>
              </a:rPr>
              <a:t>to meet the meal pattern requirement </a:t>
            </a:r>
            <a:r>
              <a:rPr lang="en-US" dirty="0" smtClean="0">
                <a:cs typeface="Arial" pitchFamily="34" charset="0"/>
              </a:rPr>
              <a:t>1 ounce equivalent daily </a:t>
            </a:r>
            <a:r>
              <a:rPr lang="en-US" dirty="0">
                <a:cs typeface="Arial" pitchFamily="34" charset="0"/>
              </a:rPr>
              <a:t>for grades K-5 and 6-8, and </a:t>
            </a:r>
            <a:r>
              <a:rPr lang="en-US" dirty="0" smtClean="0">
                <a:cs typeface="Arial" pitchFamily="34" charset="0"/>
              </a:rPr>
              <a:t>2 </a:t>
            </a:r>
            <a:r>
              <a:rPr lang="en-US" dirty="0">
                <a:cs typeface="Arial" pitchFamily="34" charset="0"/>
              </a:rPr>
              <a:t>ounce </a:t>
            </a:r>
            <a:r>
              <a:rPr lang="en-US" dirty="0" smtClean="0">
                <a:cs typeface="Arial" pitchFamily="34" charset="0"/>
              </a:rPr>
              <a:t>equivalents daily </a:t>
            </a:r>
            <a:r>
              <a:rPr lang="en-US" dirty="0">
                <a:cs typeface="Arial" pitchFamily="34" charset="0"/>
              </a:rPr>
              <a:t>for grades 9-12). </a:t>
            </a:r>
          </a:p>
          <a:p>
            <a:pPr marL="0" lvl="1" indent="-342396" defTabSz="913074">
              <a:spcBef>
                <a:spcPts val="0"/>
              </a:spcBef>
              <a:defRPr/>
            </a:pPr>
            <a:r>
              <a:rPr lang="en-US" dirty="0">
                <a:cs typeface="Arial" pitchFamily="34" charset="0"/>
              </a:rPr>
              <a:t/>
            </a:r>
            <a:br>
              <a:rPr lang="en-US" dirty="0">
                <a:cs typeface="Arial" pitchFamily="34" charset="0"/>
              </a:rPr>
            </a:br>
            <a:r>
              <a:rPr lang="en-US" dirty="0">
                <a:cs typeface="Arial" pitchFamily="34" charset="0"/>
              </a:rPr>
              <a:t>A minimum of ¼ ounce equivalent must be served to count toward the total grains, with the rest of the minimum required portion coming from other grains in the meal. </a:t>
            </a:r>
            <a:r>
              <a:rPr lang="en-US" dirty="0"/>
              <a:t>Grains offered in amounts less than </a:t>
            </a:r>
            <a:r>
              <a:rPr lang="en-US" dirty="0">
                <a:cs typeface="Arial" pitchFamily="34" charset="0"/>
              </a:rPr>
              <a:t>¼ ounce equivalent </a:t>
            </a:r>
            <a:r>
              <a:rPr lang="en-US" dirty="0"/>
              <a:t>are </a:t>
            </a:r>
            <a:r>
              <a:rPr lang="en-US" b="1" dirty="0"/>
              <a:t>not </a:t>
            </a:r>
            <a:r>
              <a:rPr lang="en-US" dirty="0"/>
              <a:t>included in the calculation of daily and weekly grain offerings.</a:t>
            </a:r>
          </a:p>
          <a:p>
            <a:pPr marL="0" lvl="1" indent="-342396" defTabSz="913074">
              <a:spcBef>
                <a:spcPts val="0"/>
              </a:spcBef>
              <a:defRPr/>
            </a:pPr>
            <a:endParaRPr lang="en-US" dirty="0">
              <a:cs typeface="Arial" pitchFamily="34" charset="0"/>
            </a:endParaRPr>
          </a:p>
          <a:p>
            <a:pPr indent="-342396">
              <a:spcBef>
                <a:spcPts val="0"/>
              </a:spcBef>
              <a:defRPr/>
            </a:pPr>
            <a:r>
              <a:rPr lang="en-US" dirty="0">
                <a:cs typeface="Arial" pitchFamily="34" charset="0"/>
              </a:rPr>
              <a:t>You can serve smaller portions of </a:t>
            </a:r>
            <a:r>
              <a:rPr lang="en-US" dirty="0" smtClean="0">
                <a:cs typeface="Arial" pitchFamily="34" charset="0"/>
              </a:rPr>
              <a:t>grains to </a:t>
            </a:r>
            <a:r>
              <a:rPr lang="en-US" dirty="0">
                <a:cs typeface="Arial" pitchFamily="34" charset="0"/>
              </a:rPr>
              <a:t>meet the total </a:t>
            </a:r>
            <a:r>
              <a:rPr lang="en-US" dirty="0" smtClean="0">
                <a:cs typeface="Arial" pitchFamily="34" charset="0"/>
              </a:rPr>
              <a:t>grains requirement</a:t>
            </a:r>
            <a:r>
              <a:rPr lang="en-US" dirty="0">
                <a:cs typeface="Arial" pitchFamily="34" charset="0"/>
              </a:rPr>
              <a:t>.  For example, for grades </a:t>
            </a:r>
            <a:r>
              <a:rPr lang="en-US" dirty="0" smtClean="0">
                <a:cs typeface="Arial" pitchFamily="34" charset="0"/>
              </a:rPr>
              <a:t>9-12, </a:t>
            </a:r>
            <a:r>
              <a:rPr lang="en-US" dirty="0">
                <a:cs typeface="Arial" pitchFamily="34" charset="0"/>
              </a:rPr>
              <a:t>you can choose to offer </a:t>
            </a:r>
            <a:r>
              <a:rPr lang="en-US" dirty="0" smtClean="0">
                <a:cs typeface="Arial" pitchFamily="34" charset="0"/>
              </a:rPr>
              <a:t>1 ounce </a:t>
            </a:r>
            <a:r>
              <a:rPr lang="en-US" dirty="0">
                <a:cs typeface="Arial" pitchFamily="34" charset="0"/>
              </a:rPr>
              <a:t>equivalent </a:t>
            </a:r>
            <a:r>
              <a:rPr lang="en-US" dirty="0" smtClean="0">
                <a:cs typeface="Arial" pitchFamily="34" charset="0"/>
              </a:rPr>
              <a:t>of pasta (½ cup) and  a 1-ounce equivalent whole-grain roll. The </a:t>
            </a:r>
            <a:r>
              <a:rPr lang="en-US" dirty="0">
                <a:cs typeface="Arial" pitchFamily="34" charset="0"/>
              </a:rPr>
              <a:t>menu planner determines the number of grains </a:t>
            </a:r>
            <a:r>
              <a:rPr lang="en-US" dirty="0" smtClean="0">
                <a:cs typeface="Arial" pitchFamily="34" charset="0"/>
              </a:rPr>
              <a:t>offered</a:t>
            </a:r>
            <a:r>
              <a:rPr lang="en-US" dirty="0">
                <a:cs typeface="Arial" pitchFamily="34" charset="0"/>
              </a:rPr>
              <a:t>, keeping in mind that the smallest creditable amount is ¼ ounce </a:t>
            </a:r>
            <a:r>
              <a:rPr lang="en-US" dirty="0" smtClean="0">
                <a:cs typeface="Arial" pitchFamily="34" charset="0"/>
              </a:rPr>
              <a:t>equivalent.</a:t>
            </a:r>
            <a:endParaRPr lang="en-US" dirty="0">
              <a:cs typeface="Arial" pitchFamily="34" charset="0"/>
            </a:endParaRPr>
          </a:p>
          <a:p>
            <a:pPr indent="-342396">
              <a:spcBef>
                <a:spcPts val="0"/>
              </a:spcBef>
              <a:defRPr/>
            </a:pPr>
            <a:endParaRPr lang="en-US" dirty="0">
              <a:cs typeface="Arial" pitchFamily="34" charset="0"/>
            </a:endParaRPr>
          </a:p>
          <a:p>
            <a:pPr indent="-342396">
              <a:spcBef>
                <a:spcPts val="0"/>
              </a:spcBef>
              <a:defRPr/>
            </a:pPr>
            <a:r>
              <a:rPr lang="en-US" dirty="0">
                <a:cs typeface="Arial" pitchFamily="34" charset="0"/>
              </a:rPr>
              <a:t>When we talk about offer versus serve later on, you will see that you may want to </a:t>
            </a:r>
            <a:r>
              <a:rPr lang="en-US" dirty="0" smtClean="0">
                <a:cs typeface="Arial" pitchFamily="34" charset="0"/>
              </a:rPr>
              <a:t>offer the minimum daily required serving size for each grade group as one food item.</a:t>
            </a:r>
            <a:endParaRPr lang="en-US" dirty="0">
              <a:cs typeface="Arial" pitchFamily="34" charset="0"/>
            </a:endParaRPr>
          </a:p>
        </p:txBody>
      </p:sp>
      <p:sp>
        <p:nvSpPr>
          <p:cNvPr id="4" name="Slide Number Placeholder 3"/>
          <p:cNvSpPr>
            <a:spLocks noGrp="1"/>
          </p:cNvSpPr>
          <p:nvPr>
            <p:ph type="sldNum" sz="quarter" idx="10"/>
          </p:nvPr>
        </p:nvSpPr>
        <p:spPr/>
        <p:txBody>
          <a:bodyPr/>
          <a:lstStyle/>
          <a:p>
            <a:fld id="{88B97D9A-3F99-4895-BB77-4498E3C0B8F1}" type="slidenum">
              <a:rPr lang="en-US" smtClean="0"/>
              <a:pPr/>
              <a:t>103</a:t>
            </a:fld>
            <a:endParaRPr lang="en-US"/>
          </a:p>
        </p:txBody>
      </p:sp>
    </p:spTree>
    <p:extLst>
      <p:ext uri="{BB962C8B-B14F-4D97-AF65-F5344CB8AC3E}">
        <p14:creationId xmlns:p14="http://schemas.microsoft.com/office/powerpoint/2010/main" val="298988352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bwMode="auto">
          <a:xfrm>
            <a:off x="1195388" y="838200"/>
            <a:ext cx="4649787"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7" name="Notes Placeholder 2"/>
          <p:cNvSpPr>
            <a:spLocks noGrp="1"/>
          </p:cNvSpPr>
          <p:nvPr>
            <p:ph type="body" idx="1"/>
          </p:nvPr>
        </p:nvSpPr>
        <p:spPr bwMode="auto">
          <a:xfrm>
            <a:off x="701682" y="4416434"/>
            <a:ext cx="5607050" cy="44148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a:spcBef>
                <a:spcPct val="0"/>
              </a:spcBef>
            </a:pPr>
            <a:endParaRPr lang="en-US" altLang="en-US" smtClean="0"/>
          </a:p>
          <a:p>
            <a:pPr eaLnBrk="1">
              <a:spcBef>
                <a:spcPct val="0"/>
              </a:spcBef>
            </a:pPr>
            <a:endParaRPr lang="en-US" altLang="en-US" smtClean="0"/>
          </a:p>
          <a:p>
            <a:pPr marL="0" lvl="1">
              <a:spcBef>
                <a:spcPct val="0"/>
              </a:spcBef>
            </a:pPr>
            <a:endParaRPr lang="en-US" altLang="en-US" smtClean="0"/>
          </a:p>
        </p:txBody>
      </p:sp>
      <p:sp>
        <p:nvSpPr>
          <p:cNvPr id="180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647">
              <a:spcBef>
                <a:spcPct val="30000"/>
              </a:spcBef>
              <a:defRPr sz="1200">
                <a:solidFill>
                  <a:schemeClr val="tx1"/>
                </a:solidFill>
                <a:latin typeface="Calibri" panose="020F0502020204030204" pitchFamily="34" charset="0"/>
              </a:defRPr>
            </a:lvl1pPr>
            <a:lvl2pPr marL="741983" indent="-285377" defTabSz="930647">
              <a:spcBef>
                <a:spcPct val="30000"/>
              </a:spcBef>
              <a:defRPr sz="1200">
                <a:solidFill>
                  <a:schemeClr val="tx1"/>
                </a:solidFill>
                <a:latin typeface="Calibri" panose="020F0502020204030204" pitchFamily="34" charset="0"/>
              </a:defRPr>
            </a:lvl2pPr>
            <a:lvl3pPr marL="1141511" indent="-228302" defTabSz="930647">
              <a:spcBef>
                <a:spcPct val="30000"/>
              </a:spcBef>
              <a:defRPr sz="1200">
                <a:solidFill>
                  <a:schemeClr val="tx1"/>
                </a:solidFill>
                <a:latin typeface="Calibri" panose="020F0502020204030204" pitchFamily="34" charset="0"/>
              </a:defRPr>
            </a:lvl3pPr>
            <a:lvl4pPr marL="1598115" indent="-228302" defTabSz="930647">
              <a:spcBef>
                <a:spcPct val="30000"/>
              </a:spcBef>
              <a:defRPr sz="1200">
                <a:solidFill>
                  <a:schemeClr val="tx1"/>
                </a:solidFill>
                <a:latin typeface="Calibri" panose="020F0502020204030204" pitchFamily="34" charset="0"/>
              </a:defRPr>
            </a:lvl4pPr>
            <a:lvl5pPr marL="2054720" indent="-228302" defTabSz="930647">
              <a:spcBef>
                <a:spcPct val="30000"/>
              </a:spcBef>
              <a:defRPr sz="1200">
                <a:solidFill>
                  <a:schemeClr val="tx1"/>
                </a:solidFill>
                <a:latin typeface="Calibri" panose="020F0502020204030204" pitchFamily="34" charset="0"/>
              </a:defRPr>
            </a:lvl5pPr>
            <a:lvl6pPr marL="2511325" indent="-228302" defTabSz="930647" eaLnBrk="0" fontAlgn="base" hangingPunct="0">
              <a:spcBef>
                <a:spcPct val="30000"/>
              </a:spcBef>
              <a:spcAft>
                <a:spcPct val="0"/>
              </a:spcAft>
              <a:defRPr sz="1200">
                <a:solidFill>
                  <a:schemeClr val="tx1"/>
                </a:solidFill>
                <a:latin typeface="Calibri" panose="020F0502020204030204" pitchFamily="34" charset="0"/>
              </a:defRPr>
            </a:lvl6pPr>
            <a:lvl7pPr marL="2967926" indent="-228302" defTabSz="930647" eaLnBrk="0" fontAlgn="base" hangingPunct="0">
              <a:spcBef>
                <a:spcPct val="30000"/>
              </a:spcBef>
              <a:spcAft>
                <a:spcPct val="0"/>
              </a:spcAft>
              <a:defRPr sz="1200">
                <a:solidFill>
                  <a:schemeClr val="tx1"/>
                </a:solidFill>
                <a:latin typeface="Calibri" panose="020F0502020204030204" pitchFamily="34" charset="0"/>
              </a:defRPr>
            </a:lvl7pPr>
            <a:lvl8pPr marL="3424531" indent="-228302" defTabSz="930647" eaLnBrk="0" fontAlgn="base" hangingPunct="0">
              <a:spcBef>
                <a:spcPct val="30000"/>
              </a:spcBef>
              <a:spcAft>
                <a:spcPct val="0"/>
              </a:spcAft>
              <a:defRPr sz="1200">
                <a:solidFill>
                  <a:schemeClr val="tx1"/>
                </a:solidFill>
                <a:latin typeface="Calibri" panose="020F0502020204030204" pitchFamily="34" charset="0"/>
              </a:defRPr>
            </a:lvl8pPr>
            <a:lvl9pPr marL="3881136" indent="-228302" defTabSz="930647"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E8E9AD1-0083-40DE-B895-55D9F2725867}" type="slidenum">
              <a:rPr lang="en-US" altLang="en-US" smtClean="0">
                <a:latin typeface="Arial" panose="020B0604020202020204" pitchFamily="34" charset="0"/>
              </a:rPr>
              <a:pPr>
                <a:spcBef>
                  <a:spcPct val="0"/>
                </a:spcBef>
              </a:pPr>
              <a:t>104</a:t>
            </a:fld>
            <a:endParaRPr lang="en-US" altLang="en-US" smtClean="0">
              <a:latin typeface="Arial" panose="020B0604020202020204" pitchFamily="34" charset="0"/>
            </a:endParaRPr>
          </a:p>
        </p:txBody>
      </p:sp>
      <p:sp>
        <p:nvSpPr>
          <p:cNvPr id="2" name="Rectangle 1"/>
          <p:cNvSpPr/>
          <p:nvPr/>
        </p:nvSpPr>
        <p:spPr>
          <a:xfrm>
            <a:off x="1219206" y="4495806"/>
            <a:ext cx="4724400" cy="2492867"/>
          </a:xfrm>
          <a:prstGeom prst="rect">
            <a:avLst/>
          </a:prstGeom>
        </p:spPr>
        <p:txBody>
          <a:bodyPr lIns="91320" tIns="45659" rIns="91320" bIns="45659">
            <a:spAutoFit/>
          </a:bodyPr>
          <a:lstStyle/>
          <a:p>
            <a:pPr>
              <a:defRPr/>
            </a:pPr>
            <a:r>
              <a:rPr lang="en-US" sz="1200" dirty="0"/>
              <a:t>The menu planner has two choices for determining the appropriate serving size for grain products in groups A-G of the USDA ounce equivalents chart. One method uses the weights or volumes in the USDA ounce equivalents chart and the other uses the total weight of creditable grains.</a:t>
            </a:r>
            <a:r>
              <a:rPr lang="en-US" sz="1200" i="1" dirty="0"/>
              <a:t> </a:t>
            </a:r>
          </a:p>
          <a:p>
            <a:pPr>
              <a:defRPr/>
            </a:pPr>
            <a:endParaRPr lang="en-US" sz="1200" dirty="0"/>
          </a:p>
          <a:p>
            <a:pPr marL="171227" indent="-171227">
              <a:buFont typeface="Arial" pitchFamily="34" charset="0"/>
              <a:buChar char="•"/>
              <a:defRPr/>
            </a:pPr>
            <a:r>
              <a:rPr lang="en-US" sz="1200" b="1" dirty="0"/>
              <a:t>Method 1 Weights or Volumes:</a:t>
            </a:r>
            <a:r>
              <a:rPr lang="en-US" sz="1200" dirty="0"/>
              <a:t> Use either the weights or volumes listed in the USDA ounce equivalents chart to determine the appropriate serving size. This method can be used only if all grains in the product are creditable (i.e., whole or enriched) and the combined total of any noncreditable grains is no more than 3.99 grams. </a:t>
            </a:r>
          </a:p>
          <a:p>
            <a:pPr marL="171227" indent="-171227">
              <a:buFont typeface="Arial" pitchFamily="34" charset="0"/>
              <a:buChar char="•"/>
              <a:defRPr/>
            </a:pPr>
            <a:endParaRPr lang="en-US" sz="1200" dirty="0"/>
          </a:p>
          <a:p>
            <a:pPr>
              <a:defRPr/>
            </a:pPr>
            <a:r>
              <a:rPr lang="en-US" sz="1200" dirty="0"/>
              <a:t> </a:t>
            </a:r>
          </a:p>
        </p:txBody>
      </p:sp>
    </p:spTree>
    <p:extLst>
      <p:ext uri="{BB962C8B-B14F-4D97-AF65-F5344CB8AC3E}">
        <p14:creationId xmlns:p14="http://schemas.microsoft.com/office/powerpoint/2010/main" val="167148583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bwMode="auto">
          <a:xfrm>
            <a:off x="1195388" y="838200"/>
            <a:ext cx="4649787"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7" name="Notes Placeholder 2"/>
          <p:cNvSpPr>
            <a:spLocks noGrp="1"/>
          </p:cNvSpPr>
          <p:nvPr>
            <p:ph type="body" idx="1"/>
          </p:nvPr>
        </p:nvSpPr>
        <p:spPr bwMode="auto">
          <a:xfrm>
            <a:off x="701682" y="4416434"/>
            <a:ext cx="5607050" cy="44148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a:spcBef>
                <a:spcPct val="0"/>
              </a:spcBef>
            </a:pPr>
            <a:endParaRPr lang="en-US" altLang="en-US" smtClean="0"/>
          </a:p>
          <a:p>
            <a:pPr eaLnBrk="1">
              <a:spcBef>
                <a:spcPct val="0"/>
              </a:spcBef>
            </a:pPr>
            <a:endParaRPr lang="en-US" altLang="en-US" smtClean="0"/>
          </a:p>
          <a:p>
            <a:pPr marL="0" lvl="1">
              <a:spcBef>
                <a:spcPct val="0"/>
              </a:spcBef>
            </a:pPr>
            <a:endParaRPr lang="en-US" altLang="en-US" smtClean="0"/>
          </a:p>
        </p:txBody>
      </p:sp>
      <p:sp>
        <p:nvSpPr>
          <p:cNvPr id="180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647">
              <a:spcBef>
                <a:spcPct val="30000"/>
              </a:spcBef>
              <a:defRPr sz="1200">
                <a:solidFill>
                  <a:schemeClr val="tx1"/>
                </a:solidFill>
                <a:latin typeface="Calibri" panose="020F0502020204030204" pitchFamily="34" charset="0"/>
              </a:defRPr>
            </a:lvl1pPr>
            <a:lvl2pPr marL="741983" indent="-285377" defTabSz="930647">
              <a:spcBef>
                <a:spcPct val="30000"/>
              </a:spcBef>
              <a:defRPr sz="1200">
                <a:solidFill>
                  <a:schemeClr val="tx1"/>
                </a:solidFill>
                <a:latin typeface="Calibri" panose="020F0502020204030204" pitchFamily="34" charset="0"/>
              </a:defRPr>
            </a:lvl2pPr>
            <a:lvl3pPr marL="1141511" indent="-228302" defTabSz="930647">
              <a:spcBef>
                <a:spcPct val="30000"/>
              </a:spcBef>
              <a:defRPr sz="1200">
                <a:solidFill>
                  <a:schemeClr val="tx1"/>
                </a:solidFill>
                <a:latin typeface="Calibri" panose="020F0502020204030204" pitchFamily="34" charset="0"/>
              </a:defRPr>
            </a:lvl3pPr>
            <a:lvl4pPr marL="1598115" indent="-228302" defTabSz="930647">
              <a:spcBef>
                <a:spcPct val="30000"/>
              </a:spcBef>
              <a:defRPr sz="1200">
                <a:solidFill>
                  <a:schemeClr val="tx1"/>
                </a:solidFill>
                <a:latin typeface="Calibri" panose="020F0502020204030204" pitchFamily="34" charset="0"/>
              </a:defRPr>
            </a:lvl4pPr>
            <a:lvl5pPr marL="2054720" indent="-228302" defTabSz="930647">
              <a:spcBef>
                <a:spcPct val="30000"/>
              </a:spcBef>
              <a:defRPr sz="1200">
                <a:solidFill>
                  <a:schemeClr val="tx1"/>
                </a:solidFill>
                <a:latin typeface="Calibri" panose="020F0502020204030204" pitchFamily="34" charset="0"/>
              </a:defRPr>
            </a:lvl5pPr>
            <a:lvl6pPr marL="2511325" indent="-228302" defTabSz="930647" eaLnBrk="0" fontAlgn="base" hangingPunct="0">
              <a:spcBef>
                <a:spcPct val="30000"/>
              </a:spcBef>
              <a:spcAft>
                <a:spcPct val="0"/>
              </a:spcAft>
              <a:defRPr sz="1200">
                <a:solidFill>
                  <a:schemeClr val="tx1"/>
                </a:solidFill>
                <a:latin typeface="Calibri" panose="020F0502020204030204" pitchFamily="34" charset="0"/>
              </a:defRPr>
            </a:lvl6pPr>
            <a:lvl7pPr marL="2967926" indent="-228302" defTabSz="930647" eaLnBrk="0" fontAlgn="base" hangingPunct="0">
              <a:spcBef>
                <a:spcPct val="30000"/>
              </a:spcBef>
              <a:spcAft>
                <a:spcPct val="0"/>
              </a:spcAft>
              <a:defRPr sz="1200">
                <a:solidFill>
                  <a:schemeClr val="tx1"/>
                </a:solidFill>
                <a:latin typeface="Calibri" panose="020F0502020204030204" pitchFamily="34" charset="0"/>
              </a:defRPr>
            </a:lvl7pPr>
            <a:lvl8pPr marL="3424531" indent="-228302" defTabSz="930647" eaLnBrk="0" fontAlgn="base" hangingPunct="0">
              <a:spcBef>
                <a:spcPct val="30000"/>
              </a:spcBef>
              <a:spcAft>
                <a:spcPct val="0"/>
              </a:spcAft>
              <a:defRPr sz="1200">
                <a:solidFill>
                  <a:schemeClr val="tx1"/>
                </a:solidFill>
                <a:latin typeface="Calibri" panose="020F0502020204030204" pitchFamily="34" charset="0"/>
              </a:defRPr>
            </a:lvl8pPr>
            <a:lvl9pPr marL="3881136" indent="-228302" defTabSz="930647"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E8E9AD1-0083-40DE-B895-55D9F2725867}" type="slidenum">
              <a:rPr lang="en-US" altLang="en-US" smtClean="0">
                <a:latin typeface="Arial" panose="020B0604020202020204" pitchFamily="34" charset="0"/>
              </a:rPr>
              <a:pPr>
                <a:spcBef>
                  <a:spcPct val="0"/>
                </a:spcBef>
              </a:pPr>
              <a:t>105</a:t>
            </a:fld>
            <a:endParaRPr lang="en-US" altLang="en-US" smtClean="0">
              <a:latin typeface="Arial" panose="020B0604020202020204" pitchFamily="34" charset="0"/>
            </a:endParaRPr>
          </a:p>
        </p:txBody>
      </p:sp>
      <p:sp>
        <p:nvSpPr>
          <p:cNvPr id="2" name="Rectangle 1"/>
          <p:cNvSpPr/>
          <p:nvPr/>
        </p:nvSpPr>
        <p:spPr>
          <a:xfrm>
            <a:off x="865990" y="4495807"/>
            <a:ext cx="5278418" cy="4231805"/>
          </a:xfrm>
          <a:prstGeom prst="rect">
            <a:avLst/>
          </a:prstGeom>
        </p:spPr>
        <p:txBody>
          <a:bodyPr wrap="square" lIns="91320" tIns="45659" rIns="91320" bIns="45659">
            <a:spAutoFit/>
          </a:bodyPr>
          <a:lstStyle/>
          <a:p>
            <a:pPr>
              <a:defRPr/>
            </a:pPr>
            <a:r>
              <a:rPr lang="en-US" sz="1200" b="1" dirty="0"/>
              <a:t>Method 2 Creditable Grains:</a:t>
            </a:r>
            <a:r>
              <a:rPr lang="en-US" sz="1200" dirty="0"/>
              <a:t> Determine the ounce equivalents of a product by calculating the creditable grains per serving. </a:t>
            </a:r>
          </a:p>
          <a:p>
            <a:pPr>
              <a:defRPr/>
            </a:pPr>
            <a:endParaRPr lang="en-US" sz="1200" dirty="0"/>
          </a:p>
          <a:p>
            <a:pPr>
              <a:defRPr/>
            </a:pPr>
            <a:r>
              <a:rPr lang="en-US" sz="1200" dirty="0"/>
              <a:t>For commercial products, this method requires documentation from the manufacturer to certify the grams of creditable grains per portion, i.e., a product formulation statement. </a:t>
            </a:r>
          </a:p>
          <a:p>
            <a:pPr>
              <a:defRPr/>
            </a:pPr>
            <a:endParaRPr lang="en-US" sz="1200" dirty="0"/>
          </a:p>
          <a:p>
            <a:pPr>
              <a:defRPr/>
            </a:pPr>
            <a:r>
              <a:rPr lang="en-US" sz="1200" b="1" dirty="0"/>
              <a:t>Ask participants: </a:t>
            </a:r>
            <a:r>
              <a:rPr lang="en-US" sz="1200" dirty="0"/>
              <a:t>Does anyone bake lunch items from scratch, such as muffins or breads? For school-made products, this method requires a standardized recipe. </a:t>
            </a:r>
          </a:p>
          <a:p>
            <a:pPr lvl="0">
              <a:defRPr/>
            </a:pPr>
            <a:endParaRPr lang="en-US" sz="1200" dirty="0"/>
          </a:p>
          <a:p>
            <a:pPr lvl="0">
              <a:defRPr/>
            </a:pPr>
            <a:r>
              <a:rPr lang="en-US" sz="1200" dirty="0"/>
              <a:t>The combined total of any noncreditable grains must be less than 3.99 grams. Menu planners must use method 2 if:</a:t>
            </a:r>
          </a:p>
          <a:p>
            <a:pPr marL="178352" indent="-178352">
              <a:spcBef>
                <a:spcPts val="624"/>
              </a:spcBef>
              <a:buFont typeface="Arial" panose="020B0604020202020204" pitchFamily="34" charset="0"/>
              <a:buChar char="•"/>
            </a:pPr>
            <a:r>
              <a:rPr lang="en-US" sz="1200" dirty="0"/>
              <a:t>the manufacturer claims that a product can provide the minimum creditable grains per portion using a serving size less than the weights given in the USDA ounce equivalents chart</a:t>
            </a:r>
            <a:r>
              <a:rPr lang="en-US" sz="1200" i="1" dirty="0"/>
              <a:t>;</a:t>
            </a:r>
            <a:endParaRPr lang="en-US" sz="1200" dirty="0"/>
          </a:p>
          <a:p>
            <a:pPr marL="178352" indent="-178352">
              <a:buFont typeface="Arial" panose="020B0604020202020204" pitchFamily="34" charset="0"/>
              <a:buChar char="•"/>
            </a:pPr>
            <a:r>
              <a:rPr lang="en-US" sz="1200" dirty="0"/>
              <a:t>a product is made from scratch on site and the menu planner calculates the serving size based on grams of creditable grains instead of using ounce equivalents; or </a:t>
            </a:r>
          </a:p>
          <a:p>
            <a:pPr marL="178352" indent="-178352">
              <a:buFont typeface="Arial" panose="020B0604020202020204" pitchFamily="34" charset="0"/>
              <a:buChar char="•"/>
            </a:pPr>
            <a:r>
              <a:rPr lang="en-US" sz="1200" dirty="0"/>
              <a:t>a product does not fit into one of the groups of the USDA ounce equivalents chart.</a:t>
            </a:r>
          </a:p>
          <a:p>
            <a:pPr>
              <a:defRPr/>
            </a:pPr>
            <a:endParaRPr lang="en-US" sz="1200" dirty="0"/>
          </a:p>
          <a:p>
            <a:pPr>
              <a:defRPr/>
            </a:pPr>
            <a:r>
              <a:rPr lang="en-US" sz="1200" dirty="0"/>
              <a:t> </a:t>
            </a:r>
          </a:p>
        </p:txBody>
      </p:sp>
    </p:spTree>
    <p:extLst>
      <p:ext uri="{BB962C8B-B14F-4D97-AF65-F5344CB8AC3E}">
        <p14:creationId xmlns:p14="http://schemas.microsoft.com/office/powerpoint/2010/main" val="299564395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dirty="0"/>
              <a:t>For both methods, menu planners must round down all amounts to the nearest ¼ ounce equivalent when counting grains toward the daily and weekly requirements. </a:t>
            </a:r>
            <a:endParaRPr lang="en-US" dirty="0" smtClean="0"/>
          </a:p>
          <a:p>
            <a:pPr>
              <a:spcBef>
                <a:spcPts val="0"/>
              </a:spcBef>
            </a:pPr>
            <a:endParaRPr lang="en-US" dirty="0"/>
          </a:p>
          <a:p>
            <a:pPr>
              <a:spcBef>
                <a:spcPts val="0"/>
              </a:spcBef>
            </a:pPr>
            <a:r>
              <a:rPr lang="en-US" dirty="0" smtClean="0"/>
              <a:t>Here is an example. The menu planner want to  use a </a:t>
            </a:r>
            <a:r>
              <a:rPr lang="en-US" dirty="0"/>
              <a:t>1.49-ounce whole-wheat </a:t>
            </a:r>
            <a:r>
              <a:rPr lang="en-US" dirty="0" smtClean="0"/>
              <a:t>roll for the grains component. </a:t>
            </a:r>
          </a:p>
          <a:p>
            <a:pPr>
              <a:spcBef>
                <a:spcPts val="0"/>
              </a:spcBef>
            </a:pPr>
            <a:endParaRPr lang="en-US" dirty="0" smtClean="0"/>
          </a:p>
          <a:p>
            <a:pPr>
              <a:spcBef>
                <a:spcPts val="0"/>
              </a:spcBef>
            </a:pPr>
            <a:r>
              <a:rPr lang="en-US" b="1" dirty="0" smtClean="0"/>
              <a:t>Ask participants: </a:t>
            </a:r>
            <a:r>
              <a:rPr lang="en-US" dirty="0" smtClean="0"/>
              <a:t>How many ounce equivalents of grains can the menu planner meet with this roll?</a:t>
            </a:r>
          </a:p>
          <a:p>
            <a:pPr>
              <a:spcBef>
                <a:spcPts val="0"/>
              </a:spcBef>
            </a:pPr>
            <a:endParaRPr lang="en-US" dirty="0"/>
          </a:p>
          <a:p>
            <a:pPr>
              <a:spcBef>
                <a:spcPts val="0"/>
              </a:spcBef>
            </a:pPr>
            <a:r>
              <a:rPr lang="en-US" dirty="0"/>
              <a:t>Rolls are in group B, with all other bread items. For group B, 1 </a:t>
            </a:r>
            <a:r>
              <a:rPr lang="en-US" dirty="0" smtClean="0"/>
              <a:t>ounce of product </a:t>
            </a:r>
            <a:r>
              <a:rPr lang="en-US" dirty="0"/>
              <a:t>provides 1 ounce equivalent of grains.</a:t>
            </a:r>
          </a:p>
          <a:p>
            <a:pPr>
              <a:spcBef>
                <a:spcPts val="0"/>
              </a:spcBef>
            </a:pPr>
            <a:endParaRPr lang="en-US" dirty="0" smtClean="0"/>
          </a:p>
          <a:p>
            <a:pPr>
              <a:spcBef>
                <a:spcPts val="0"/>
              </a:spcBef>
            </a:pPr>
            <a:r>
              <a:rPr lang="en-US" dirty="0" smtClean="0"/>
              <a:t>The menu planner can credit the roll as </a:t>
            </a:r>
            <a:r>
              <a:rPr lang="en-US" dirty="0"/>
              <a:t>1.25 ounce equivalents of </a:t>
            </a:r>
            <a:r>
              <a:rPr lang="en-US" dirty="0" smtClean="0"/>
              <a:t>grains (1.49 ounces rounded down to the nearest quarter).</a:t>
            </a:r>
          </a:p>
          <a:p>
            <a:pPr>
              <a:spcBef>
                <a:spcPts val="0"/>
              </a:spcBef>
            </a:pPr>
            <a:endParaRPr lang="en-US" dirty="0"/>
          </a:p>
          <a:p>
            <a:pPr>
              <a:spcBef>
                <a:spcPts val="0"/>
              </a:spcBef>
            </a:pPr>
            <a:endParaRPr lang="en-US" dirty="0" smtClean="0"/>
          </a:p>
          <a:p>
            <a:pPr marL="0" lvl="1">
              <a:spcBef>
                <a:spcPts val="0"/>
              </a:spcBef>
            </a:pPr>
            <a:r>
              <a:rPr lang="en-US" b="1" dirty="0" smtClean="0"/>
              <a:t>INSTRUCTOR NOTES:</a:t>
            </a:r>
            <a:r>
              <a:rPr lang="en-US" dirty="0" smtClean="0"/>
              <a:t> Click </a:t>
            </a:r>
            <a:r>
              <a:rPr lang="en-US" dirty="0"/>
              <a:t>to </a:t>
            </a:r>
            <a:r>
              <a:rPr lang="en-US" dirty="0" smtClean="0"/>
              <a:t>show the answer.</a:t>
            </a:r>
            <a:endParaRPr lang="en-US" dirty="0"/>
          </a:p>
          <a:p>
            <a:pPr>
              <a:spcBef>
                <a:spcPts val="0"/>
              </a:spcBef>
            </a:pPr>
            <a:endParaRPr lang="en-US" dirty="0"/>
          </a:p>
          <a:p>
            <a:endParaRPr lang="en-US" dirty="0"/>
          </a:p>
        </p:txBody>
      </p:sp>
      <p:sp>
        <p:nvSpPr>
          <p:cNvPr id="4" name="Slide Number Placeholder 3"/>
          <p:cNvSpPr>
            <a:spLocks noGrp="1"/>
          </p:cNvSpPr>
          <p:nvPr>
            <p:ph type="sldNum" sz="quarter" idx="10"/>
          </p:nvPr>
        </p:nvSpPr>
        <p:spPr/>
        <p:txBody>
          <a:bodyPr/>
          <a:lstStyle/>
          <a:p>
            <a:fld id="{88B97D9A-3F99-4895-BB77-4498E3C0B8F1}" type="slidenum">
              <a:rPr lang="en-US" smtClean="0"/>
              <a:pPr/>
              <a:t>106</a:t>
            </a:fld>
            <a:endParaRPr lang="en-US"/>
          </a:p>
        </p:txBody>
      </p:sp>
    </p:spTree>
    <p:extLst>
      <p:ext uri="{BB962C8B-B14F-4D97-AF65-F5344CB8AC3E}">
        <p14:creationId xmlns:p14="http://schemas.microsoft.com/office/powerpoint/2010/main" val="419377808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dirty="0"/>
              <a:t>The menu includes 2.6 ounces of </a:t>
            </a:r>
            <a:r>
              <a:rPr lang="en-US" dirty="0" smtClean="0"/>
              <a:t>WGR </a:t>
            </a:r>
            <a:r>
              <a:rPr lang="en-US" dirty="0"/>
              <a:t>waffles. </a:t>
            </a:r>
            <a:endParaRPr lang="en-US" dirty="0" smtClean="0"/>
          </a:p>
          <a:p>
            <a:pPr>
              <a:spcBef>
                <a:spcPts val="0"/>
              </a:spcBef>
            </a:pPr>
            <a:r>
              <a:rPr lang="en-US" b="1" dirty="0" smtClean="0"/>
              <a:t>Ask </a:t>
            </a:r>
            <a:r>
              <a:rPr lang="en-US" b="1" dirty="0"/>
              <a:t>participants: </a:t>
            </a:r>
            <a:r>
              <a:rPr lang="en-US" dirty="0"/>
              <a:t>How many ounce equivalents of grains?</a:t>
            </a:r>
          </a:p>
          <a:p>
            <a:pPr>
              <a:spcBef>
                <a:spcPts val="0"/>
              </a:spcBef>
            </a:pPr>
            <a:endParaRPr lang="en-US" dirty="0"/>
          </a:p>
          <a:p>
            <a:pPr>
              <a:spcBef>
                <a:spcPts val="0"/>
              </a:spcBef>
            </a:pPr>
            <a:r>
              <a:rPr lang="en-US" dirty="0"/>
              <a:t>Look at your ounce equivalent chart. Waffles </a:t>
            </a:r>
            <a:r>
              <a:rPr lang="en-US" dirty="0" smtClean="0"/>
              <a:t>are in Group C, which requires 1.2 ounces to </a:t>
            </a:r>
            <a:r>
              <a:rPr lang="en-US" dirty="0"/>
              <a:t>equal 1 ounce </a:t>
            </a:r>
            <a:r>
              <a:rPr lang="en-US" dirty="0" smtClean="0"/>
              <a:t>equivalent. The two waffles weigh 2.6 ounces. Divide 2.6 ounces by 1.2 ounces</a:t>
            </a:r>
            <a:r>
              <a:rPr lang="en-US" baseline="0" dirty="0" smtClean="0"/>
              <a:t> per ounce equivalent to equal 2.2 ounce equivalents, </a:t>
            </a:r>
            <a:r>
              <a:rPr lang="en-US" dirty="0" smtClean="0"/>
              <a:t>which rounds down to 2 </a:t>
            </a:r>
            <a:r>
              <a:rPr lang="en-US" baseline="0" dirty="0" smtClean="0"/>
              <a:t>ounce equivalents </a:t>
            </a:r>
            <a:r>
              <a:rPr lang="en-US" dirty="0" smtClean="0"/>
              <a:t>(2.2 ounces rounded </a:t>
            </a:r>
            <a:r>
              <a:rPr lang="en-US" dirty="0"/>
              <a:t>down to the nearest quarter).</a:t>
            </a:r>
          </a:p>
          <a:p>
            <a:pPr>
              <a:spcBef>
                <a:spcPts val="0"/>
              </a:spcBef>
            </a:pPr>
            <a:endParaRPr lang="en-US" dirty="0" smtClean="0"/>
          </a:p>
          <a:p>
            <a:pPr>
              <a:spcBef>
                <a:spcPts val="0"/>
              </a:spcBef>
            </a:pPr>
            <a:r>
              <a:rPr lang="en-US" dirty="0"/>
              <a:t>Key message: 1 ounce of a product is not always 1 ounce equivalent.</a:t>
            </a:r>
          </a:p>
          <a:p>
            <a:pPr>
              <a:spcBef>
                <a:spcPts val="0"/>
              </a:spcBef>
            </a:pPr>
            <a:endParaRPr lang="en-US" dirty="0"/>
          </a:p>
          <a:p>
            <a:pPr>
              <a:spcBef>
                <a:spcPts val="0"/>
              </a:spcBef>
            </a:pPr>
            <a:endParaRPr lang="en-US" dirty="0"/>
          </a:p>
          <a:p>
            <a:pPr marL="0" lvl="1">
              <a:spcBef>
                <a:spcPts val="0"/>
              </a:spcBef>
            </a:pPr>
            <a:r>
              <a:rPr lang="en-US" b="1" dirty="0"/>
              <a:t>INSTRUCTOR </a:t>
            </a:r>
            <a:r>
              <a:rPr lang="en-US" b="1" dirty="0" smtClean="0"/>
              <a:t>NOTES: </a:t>
            </a:r>
            <a:r>
              <a:rPr lang="en-US" dirty="0"/>
              <a:t>Click to show the answer.</a:t>
            </a:r>
          </a:p>
          <a:p>
            <a:pPr>
              <a:spcBef>
                <a:spcPts val="0"/>
              </a:spcBef>
            </a:pPr>
            <a:endParaRPr lang="en-US" dirty="0"/>
          </a:p>
          <a:p>
            <a:pPr>
              <a:spcBef>
                <a:spcPts val="0"/>
              </a:spcBef>
            </a:pPr>
            <a:endParaRPr lang="en-US" dirty="0"/>
          </a:p>
        </p:txBody>
      </p:sp>
      <p:sp>
        <p:nvSpPr>
          <p:cNvPr id="4" name="Slide Number Placeholder 3"/>
          <p:cNvSpPr>
            <a:spLocks noGrp="1"/>
          </p:cNvSpPr>
          <p:nvPr>
            <p:ph type="sldNum" sz="quarter" idx="10"/>
          </p:nvPr>
        </p:nvSpPr>
        <p:spPr/>
        <p:txBody>
          <a:bodyPr/>
          <a:lstStyle/>
          <a:p>
            <a:fld id="{88B97D9A-3F99-4895-BB77-4498E3C0B8F1}" type="slidenum">
              <a:rPr lang="en-US" smtClean="0"/>
              <a:pPr/>
              <a:t>107</a:t>
            </a:fld>
            <a:endParaRPr lang="en-US"/>
          </a:p>
        </p:txBody>
      </p:sp>
    </p:spTree>
    <p:extLst>
      <p:ext uri="{BB962C8B-B14F-4D97-AF65-F5344CB8AC3E}">
        <p14:creationId xmlns:p14="http://schemas.microsoft.com/office/powerpoint/2010/main" val="315389188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defRPr/>
            </a:pPr>
            <a:r>
              <a:rPr lang="en-US" dirty="0"/>
              <a:t>For method 1, schools must use the USDA ounce equivalents chart, </a:t>
            </a:r>
            <a:r>
              <a:rPr lang="en-US" i="1" dirty="0"/>
              <a:t>Whole Grain-rich Equivalents Requirements for School Nutrition Programs. </a:t>
            </a:r>
            <a:r>
              <a:rPr lang="en-US" dirty="0"/>
              <a:t>Take a look at your ounce equivalents chart.</a:t>
            </a:r>
          </a:p>
          <a:p>
            <a:pPr>
              <a:spcBef>
                <a:spcPts val="0"/>
              </a:spcBef>
              <a:defRPr/>
            </a:pPr>
            <a:endParaRPr lang="en-US" dirty="0"/>
          </a:p>
          <a:p>
            <a:pPr>
              <a:spcBef>
                <a:spcPts val="0"/>
              </a:spcBef>
              <a:defRPr/>
            </a:pPr>
            <a:r>
              <a:rPr lang="en-US" dirty="0"/>
              <a:t>The USDA ounce equivalents chart provides minimum serving sizes (ounce equivalents) for a wide variety of grain products. It divides products into </a:t>
            </a:r>
            <a:r>
              <a:rPr lang="en-US" b="1" dirty="0"/>
              <a:t>nine groups (A-I) </a:t>
            </a:r>
            <a:r>
              <a:rPr lang="en-US" dirty="0"/>
              <a:t>based on their </a:t>
            </a:r>
            <a:r>
              <a:rPr lang="en-US" b="1" dirty="0"/>
              <a:t>average grain content</a:t>
            </a:r>
            <a:r>
              <a:rPr lang="en-US" dirty="0"/>
              <a:t>. </a:t>
            </a:r>
          </a:p>
          <a:p>
            <a:pPr>
              <a:spcBef>
                <a:spcPts val="0"/>
              </a:spcBef>
              <a:defRPr/>
            </a:pPr>
            <a:endParaRPr lang="en-US" dirty="0"/>
          </a:p>
          <a:p>
            <a:pPr>
              <a:spcBef>
                <a:spcPts val="0"/>
              </a:spcBef>
              <a:defRPr/>
            </a:pPr>
            <a:r>
              <a:rPr lang="en-US" dirty="0"/>
              <a:t>The weight needed for each group to provide 1 ounce equivalent of grains varies because different types of foods contain different concentrations of whole and enriched grains. Grains with fillings, frosting, toppings, nuts, chocolate chips, dried fruit and other similar ingredients require a larger serving to meet the minimum grain content. </a:t>
            </a:r>
            <a:endParaRPr lang="en-US" dirty="0" smtClean="0"/>
          </a:p>
          <a:p>
            <a:pPr>
              <a:spcBef>
                <a:spcPts val="0"/>
              </a:spcBef>
              <a:defRPr/>
            </a:pPr>
            <a:endParaRPr lang="en-US" dirty="0"/>
          </a:p>
          <a:p>
            <a:pPr marL="171227" indent="-171227">
              <a:spcBef>
                <a:spcPts val="0"/>
              </a:spcBef>
              <a:buFont typeface="Arial" pitchFamily="34" charset="0"/>
              <a:buChar char="•"/>
              <a:defRPr/>
            </a:pPr>
            <a:r>
              <a:rPr lang="en-US" dirty="0" smtClean="0"/>
              <a:t>For </a:t>
            </a:r>
            <a:r>
              <a:rPr lang="en-US" dirty="0"/>
              <a:t>groups A-G, 1 ounce equivalent of grains must provide </a:t>
            </a:r>
            <a:r>
              <a:rPr lang="en-US" b="1" dirty="0"/>
              <a:t>16 grams</a:t>
            </a:r>
            <a:r>
              <a:rPr lang="en-US" dirty="0"/>
              <a:t> of creditable grains. </a:t>
            </a:r>
            <a:r>
              <a:rPr lang="en-US" dirty="0" smtClean="0"/>
              <a:t>This can be either at </a:t>
            </a:r>
            <a:r>
              <a:rPr lang="en-US" dirty="0"/>
              <a:t>least 16 grams of whole </a:t>
            </a:r>
            <a:r>
              <a:rPr lang="en-US" dirty="0" smtClean="0"/>
              <a:t>grains </a:t>
            </a:r>
            <a:r>
              <a:rPr lang="en-US" dirty="0"/>
              <a:t>or at least </a:t>
            </a:r>
            <a:r>
              <a:rPr lang="en-US" dirty="0" smtClean="0"/>
              <a:t>8 </a:t>
            </a:r>
            <a:r>
              <a:rPr lang="en-US" dirty="0"/>
              <a:t>grams of </a:t>
            </a:r>
            <a:r>
              <a:rPr lang="en-US" dirty="0" smtClean="0"/>
              <a:t>whole-grains </a:t>
            </a:r>
            <a:r>
              <a:rPr lang="en-US" dirty="0"/>
              <a:t>and 8 grams of enriched </a:t>
            </a:r>
            <a:r>
              <a:rPr lang="en-US" dirty="0" smtClean="0"/>
              <a:t>grains.</a:t>
            </a:r>
          </a:p>
          <a:p>
            <a:pPr>
              <a:spcBef>
                <a:spcPts val="0"/>
              </a:spcBef>
              <a:defRPr/>
            </a:pPr>
            <a:endParaRPr lang="en-US" dirty="0"/>
          </a:p>
          <a:p>
            <a:pPr marL="171227" indent="-171227">
              <a:spcBef>
                <a:spcPts val="0"/>
              </a:spcBef>
              <a:buFont typeface="Arial" pitchFamily="34" charset="0"/>
              <a:buChar char="•"/>
              <a:defRPr/>
            </a:pPr>
            <a:r>
              <a:rPr lang="en-US" dirty="0" smtClean="0"/>
              <a:t>For </a:t>
            </a:r>
            <a:r>
              <a:rPr lang="en-US" dirty="0"/>
              <a:t>groups H-I, 1 ounce equivalent of grains must provide </a:t>
            </a:r>
            <a:r>
              <a:rPr lang="en-US" b="1" dirty="0"/>
              <a:t>28 grams </a:t>
            </a:r>
            <a:r>
              <a:rPr lang="en-US" dirty="0"/>
              <a:t>of creditable grains or meet the specified weights and volumes. </a:t>
            </a:r>
          </a:p>
          <a:p>
            <a:pPr>
              <a:spcBef>
                <a:spcPts val="0"/>
              </a:spcBef>
              <a:defRPr/>
            </a:pPr>
            <a:endParaRPr lang="en-US" dirty="0"/>
          </a:p>
        </p:txBody>
      </p:sp>
      <p:sp>
        <p:nvSpPr>
          <p:cNvPr id="4" name="Slide Number Placeholder 3"/>
          <p:cNvSpPr>
            <a:spLocks noGrp="1"/>
          </p:cNvSpPr>
          <p:nvPr>
            <p:ph type="sldNum" sz="quarter" idx="10"/>
          </p:nvPr>
        </p:nvSpPr>
        <p:spPr/>
        <p:txBody>
          <a:bodyPr/>
          <a:lstStyle/>
          <a:p>
            <a:fld id="{88B97D9A-3F99-4895-BB77-4498E3C0B8F1}" type="slidenum">
              <a:rPr lang="en-US" smtClean="0"/>
              <a:pPr/>
              <a:t>108</a:t>
            </a:fld>
            <a:endParaRPr lang="en-US"/>
          </a:p>
        </p:txBody>
      </p:sp>
    </p:spTree>
    <p:extLst>
      <p:ext uri="{BB962C8B-B14F-4D97-AF65-F5344CB8AC3E}">
        <p14:creationId xmlns:p14="http://schemas.microsoft.com/office/powerpoint/2010/main" val="352005086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This slide shows some examples of the amounts of different grain products that are required to meet 1 ounce equivalent.</a:t>
            </a:r>
          </a:p>
          <a:p>
            <a:pPr eaLnBrk="1" hangingPunct="1">
              <a:spcBef>
                <a:spcPct val="0"/>
              </a:spcBef>
            </a:pPr>
            <a:endParaRPr lang="en-US" altLang="en-US" dirty="0" smtClean="0"/>
          </a:p>
          <a:p>
            <a:pPr eaLnBrk="1" hangingPunct="1">
              <a:spcBef>
                <a:spcPct val="0"/>
              </a:spcBef>
            </a:pPr>
            <a:r>
              <a:rPr lang="en-US" altLang="en-US" dirty="0" smtClean="0"/>
              <a:t>For example, looking at the ounce equivalents chart handout, you will see that toast is in Group B where 1 ounce of bread equals 1 ounce equivalent, while a blueberry muffin is in Group D where 2 ounces of weight is needed to equal 1 ounce equivalent.</a:t>
            </a:r>
          </a:p>
          <a:p>
            <a:pPr eaLnBrk="1" hangingPunct="1">
              <a:spcBef>
                <a:spcPct val="0"/>
              </a:spcBef>
            </a:pPr>
            <a:endParaRPr lang="en-US" altLang="en-US" dirty="0"/>
          </a:p>
          <a:p>
            <a:pPr>
              <a:spcBef>
                <a:spcPct val="0"/>
              </a:spcBef>
            </a:pPr>
            <a:r>
              <a:rPr lang="en-US" altLang="en-US" b="1" dirty="0"/>
              <a:t>Ask participants: </a:t>
            </a:r>
            <a:r>
              <a:rPr lang="en-US" altLang="en-US" dirty="0"/>
              <a:t>Why do you think a corn muffin needs only 1.2 ounces to provide 1 ounce equivalent but other muffins such as blueberry muffins need 2 ounces to provide 1 ounce equivalent? The servings sizes in the ounce equivalents chart are based on the amount of the product that provides a specific amount of creditable grains (</a:t>
            </a:r>
            <a:r>
              <a:rPr lang="en-US" b="1" dirty="0"/>
              <a:t>16 grams</a:t>
            </a:r>
            <a:r>
              <a:rPr lang="en-US" dirty="0"/>
              <a:t> for groups A-G and </a:t>
            </a:r>
            <a:r>
              <a:rPr lang="en-US" b="1" dirty="0"/>
              <a:t>28 grams </a:t>
            </a:r>
            <a:r>
              <a:rPr lang="en-US" dirty="0"/>
              <a:t>for groups H-I). A</a:t>
            </a:r>
            <a:r>
              <a:rPr lang="en-US" altLang="en-US" dirty="0"/>
              <a:t>dditional ingredients such as fruits dilute the grains so you need a larger serving size to provide the minimum amount of grains.</a:t>
            </a:r>
          </a:p>
          <a:p>
            <a:pPr>
              <a:spcBef>
                <a:spcPct val="0"/>
              </a:spcBef>
            </a:pPr>
            <a:endParaRPr lang="en-US" altLang="en-US" dirty="0"/>
          </a:p>
          <a:p>
            <a:pPr eaLnBrk="1" hangingPunct="1">
              <a:spcBef>
                <a:spcPct val="0"/>
              </a:spcBef>
            </a:pPr>
            <a:endParaRPr lang="en-US" altLang="en-US" dirty="0" smtClean="0"/>
          </a:p>
          <a:p>
            <a:pPr eaLnBrk="1" hangingPunct="1">
              <a:spcBef>
                <a:spcPct val="0"/>
              </a:spcBef>
            </a:pPr>
            <a:endParaRPr lang="en-US" altLang="en-US" dirty="0" smtClean="0"/>
          </a:p>
          <a:p>
            <a:pPr eaLnBrk="1" hangingPunct="1">
              <a:spcBef>
                <a:spcPct val="0"/>
              </a:spcBef>
            </a:pPr>
            <a:endParaRPr lang="en-US" altLang="en-US" dirty="0" smtClean="0"/>
          </a:p>
        </p:txBody>
      </p:sp>
      <p:sp>
        <p:nvSpPr>
          <p:cNvPr id="186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15301" indent="-275115">
              <a:spcBef>
                <a:spcPct val="30000"/>
              </a:spcBef>
              <a:defRPr sz="1200">
                <a:solidFill>
                  <a:schemeClr val="tx1"/>
                </a:solidFill>
                <a:latin typeface="Calibri" panose="020F0502020204030204" pitchFamily="34" charset="0"/>
              </a:defRPr>
            </a:lvl2pPr>
            <a:lvl3pPr marL="1100464" indent="-220091">
              <a:spcBef>
                <a:spcPct val="30000"/>
              </a:spcBef>
              <a:defRPr sz="1200">
                <a:solidFill>
                  <a:schemeClr val="tx1"/>
                </a:solidFill>
                <a:latin typeface="Calibri" panose="020F0502020204030204" pitchFamily="34" charset="0"/>
              </a:defRPr>
            </a:lvl3pPr>
            <a:lvl4pPr marL="1540647" indent="-220091">
              <a:spcBef>
                <a:spcPct val="30000"/>
              </a:spcBef>
              <a:defRPr sz="1200">
                <a:solidFill>
                  <a:schemeClr val="tx1"/>
                </a:solidFill>
                <a:latin typeface="Calibri" panose="020F0502020204030204" pitchFamily="34" charset="0"/>
              </a:defRPr>
            </a:lvl4pPr>
            <a:lvl5pPr marL="1980833" indent="-220091">
              <a:spcBef>
                <a:spcPct val="30000"/>
              </a:spcBef>
              <a:defRPr sz="1200">
                <a:solidFill>
                  <a:schemeClr val="tx1"/>
                </a:solidFill>
                <a:latin typeface="Calibri" panose="020F0502020204030204" pitchFamily="34" charset="0"/>
              </a:defRPr>
            </a:lvl5pPr>
            <a:lvl6pPr marL="2421020" indent="-220091" eaLnBrk="0" fontAlgn="base" hangingPunct="0">
              <a:spcBef>
                <a:spcPct val="30000"/>
              </a:spcBef>
              <a:spcAft>
                <a:spcPct val="0"/>
              </a:spcAft>
              <a:defRPr sz="1200">
                <a:solidFill>
                  <a:schemeClr val="tx1"/>
                </a:solidFill>
                <a:latin typeface="Calibri" panose="020F0502020204030204" pitchFamily="34" charset="0"/>
              </a:defRPr>
            </a:lvl6pPr>
            <a:lvl7pPr marL="2861203" indent="-220091" eaLnBrk="0" fontAlgn="base" hangingPunct="0">
              <a:spcBef>
                <a:spcPct val="30000"/>
              </a:spcBef>
              <a:spcAft>
                <a:spcPct val="0"/>
              </a:spcAft>
              <a:defRPr sz="1200">
                <a:solidFill>
                  <a:schemeClr val="tx1"/>
                </a:solidFill>
                <a:latin typeface="Calibri" panose="020F0502020204030204" pitchFamily="34" charset="0"/>
              </a:defRPr>
            </a:lvl7pPr>
            <a:lvl8pPr marL="3301388" indent="-220091" eaLnBrk="0" fontAlgn="base" hangingPunct="0">
              <a:spcBef>
                <a:spcPct val="30000"/>
              </a:spcBef>
              <a:spcAft>
                <a:spcPct val="0"/>
              </a:spcAft>
              <a:defRPr sz="1200">
                <a:solidFill>
                  <a:schemeClr val="tx1"/>
                </a:solidFill>
                <a:latin typeface="Calibri" panose="020F0502020204030204" pitchFamily="34" charset="0"/>
              </a:defRPr>
            </a:lvl8pPr>
            <a:lvl9pPr marL="3741573" indent="-220091"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64A82B3-0CA7-4E57-BCB2-8409A5869118}" type="slidenum">
              <a:rPr lang="en-US" altLang="en-US" smtClean="0"/>
              <a:pPr>
                <a:spcBef>
                  <a:spcPct val="0"/>
                </a:spcBef>
              </a:pPr>
              <a:t>109</a:t>
            </a:fld>
            <a:endParaRPr lang="en-US" altLang="en-US" smtClean="0"/>
          </a:p>
        </p:txBody>
      </p:sp>
    </p:spTree>
    <p:extLst>
      <p:ext uri="{BB962C8B-B14F-4D97-AF65-F5344CB8AC3E}">
        <p14:creationId xmlns:p14="http://schemas.microsoft.com/office/powerpoint/2010/main" val="18483108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612" lvl="1" indent="-6612" defTabSz="968595" eaLnBrk="1" fontAlgn="auto" hangingPunct="1">
              <a:spcBef>
                <a:spcPts val="0"/>
              </a:spcBef>
              <a:spcAft>
                <a:spcPts val="0"/>
              </a:spcAft>
              <a:defRPr/>
            </a:pPr>
            <a:r>
              <a:rPr lang="en-US" dirty="0" smtClean="0"/>
              <a:t>This slide shows the weekly </a:t>
            </a:r>
            <a:r>
              <a:rPr lang="en-US" dirty="0"/>
              <a:t>amounts </a:t>
            </a:r>
            <a:r>
              <a:rPr lang="en-US" dirty="0" smtClean="0"/>
              <a:t>for a seven-day week. The weekly </a:t>
            </a:r>
            <a:r>
              <a:rPr lang="en-US" dirty="0"/>
              <a:t>amounts are more since there are two more days in the week.</a:t>
            </a:r>
          </a:p>
          <a:p>
            <a:pPr marL="6612" lvl="1" indent="-6612" defTabSz="968595" eaLnBrk="1" fontAlgn="auto" hangingPunct="1">
              <a:spcBef>
                <a:spcPts val="0"/>
              </a:spcBef>
              <a:spcAft>
                <a:spcPts val="0"/>
              </a:spcAft>
              <a:defRPr/>
            </a:pPr>
            <a:endParaRPr lang="en-US" dirty="0" smtClean="0"/>
          </a:p>
          <a:p>
            <a:pPr marL="6612" lvl="1" indent="-6612" defTabSz="968595" eaLnBrk="1" fontAlgn="auto" hangingPunct="1">
              <a:spcBef>
                <a:spcPts val="0"/>
              </a:spcBef>
              <a:spcAft>
                <a:spcPts val="0"/>
              </a:spcAft>
              <a:defRPr/>
            </a:pPr>
            <a:endParaRPr lang="en-US" dirty="0"/>
          </a:p>
          <a:p>
            <a:pPr marL="6612" lvl="1" indent="-6612" defTabSz="968595" eaLnBrk="1" fontAlgn="auto" hangingPunct="1">
              <a:spcBef>
                <a:spcPts val="0"/>
              </a:spcBef>
              <a:spcAft>
                <a:spcPts val="0"/>
              </a:spcAft>
              <a:defRPr/>
            </a:pPr>
            <a:endParaRPr lang="en-US" dirty="0"/>
          </a:p>
          <a:p>
            <a:pPr marL="0" lvl="1" defTabSz="968595">
              <a:spcBef>
                <a:spcPts val="0"/>
              </a:spcBef>
              <a:spcAft>
                <a:spcPts val="0"/>
              </a:spcAft>
            </a:pPr>
            <a:r>
              <a:rPr lang="en-US" b="1" dirty="0" smtClean="0"/>
              <a:t>INSTRUCTOR NOTES:</a:t>
            </a:r>
            <a:r>
              <a:rPr lang="en-US" dirty="0" smtClean="0"/>
              <a:t> </a:t>
            </a:r>
            <a:r>
              <a:rPr lang="en-US" dirty="0"/>
              <a:t>When you do the inclusion </a:t>
            </a:r>
            <a:r>
              <a:rPr lang="en-US" dirty="0" smtClean="0"/>
              <a:t>activity at the beginning of the workshop, </a:t>
            </a:r>
            <a:r>
              <a:rPr lang="en-US" dirty="0"/>
              <a:t>you will find out if anyone </a:t>
            </a:r>
            <a:r>
              <a:rPr lang="en-US" dirty="0" smtClean="0"/>
              <a:t>is from </a:t>
            </a:r>
            <a:r>
              <a:rPr lang="en-US" dirty="0"/>
              <a:t>residential child care institutions (</a:t>
            </a:r>
            <a:r>
              <a:rPr lang="en-US" dirty="0" smtClean="0"/>
              <a:t>RCCIs). Let </a:t>
            </a:r>
            <a:r>
              <a:rPr lang="en-US" dirty="0"/>
              <a:t>participants know that this presentation includes the meal pattern requirements for both five-day and seven-day weeks. If there are no RCCIs, tell participants that since no one is using seven-day menus, we will skip the information and slides for seven-day </a:t>
            </a:r>
            <a:r>
              <a:rPr lang="en-US" dirty="0" smtClean="0"/>
              <a:t>weeks.</a:t>
            </a:r>
          </a:p>
          <a:p>
            <a:pPr marL="0" lvl="1" defTabSz="968595">
              <a:spcBef>
                <a:spcPts val="0"/>
              </a:spcBef>
              <a:spcAft>
                <a:spcPts val="0"/>
              </a:spcAft>
            </a:pPr>
            <a:endParaRPr lang="en-US" dirty="0"/>
          </a:p>
          <a:p>
            <a:pPr marL="0" lvl="1" defTabSz="968595">
              <a:spcBef>
                <a:spcPts val="0"/>
              </a:spcBef>
              <a:spcAft>
                <a:spcPts val="0"/>
              </a:spcAft>
            </a:pPr>
            <a:r>
              <a:rPr lang="en-US" dirty="0" smtClean="0"/>
              <a:t>If there are no participants from RCCIs, skip this slide.</a:t>
            </a:r>
            <a:endParaRPr lang="en-US" dirty="0"/>
          </a:p>
        </p:txBody>
      </p:sp>
      <p:sp>
        <p:nvSpPr>
          <p:cNvPr id="4" name="Slide Number Placeholder 3"/>
          <p:cNvSpPr>
            <a:spLocks noGrp="1"/>
          </p:cNvSpPr>
          <p:nvPr>
            <p:ph type="sldNum" sz="quarter" idx="10"/>
          </p:nvPr>
        </p:nvSpPr>
        <p:spPr/>
        <p:txBody>
          <a:bodyPr/>
          <a:lstStyle/>
          <a:p>
            <a:fld id="{7DD1F08A-40B1-4294-9284-77F1089FBA4E}" type="slidenum">
              <a:rPr lang="en-US" altLang="en-US" smtClean="0"/>
              <a:pPr/>
              <a:t>11</a:t>
            </a:fld>
            <a:endParaRPr lang="en-US" altLang="en-US"/>
          </a:p>
        </p:txBody>
      </p:sp>
    </p:spTree>
    <p:extLst>
      <p:ext uri="{BB962C8B-B14F-4D97-AF65-F5344CB8AC3E}">
        <p14:creationId xmlns:p14="http://schemas.microsoft.com/office/powerpoint/2010/main" val="396114850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dirty="0" smtClean="0"/>
              <a:t>Let’s look at some more examples. Refer to your handout, ounce equivalents chart.</a:t>
            </a:r>
          </a:p>
          <a:p>
            <a:pPr>
              <a:spcBef>
                <a:spcPts val="0"/>
              </a:spcBef>
            </a:pPr>
            <a:endParaRPr lang="en-US" dirty="0"/>
          </a:p>
          <a:p>
            <a:pPr>
              <a:spcBef>
                <a:spcPts val="0"/>
              </a:spcBef>
            </a:pPr>
            <a:r>
              <a:rPr lang="en-US" b="1" dirty="0" smtClean="0"/>
              <a:t>Ask participants: </a:t>
            </a:r>
            <a:r>
              <a:rPr lang="en-US" dirty="0" smtClean="0"/>
              <a:t>What is serving size of whole-wheat bagel equals 1 ounce equivalent of grains?</a:t>
            </a:r>
          </a:p>
          <a:p>
            <a:pPr>
              <a:spcBef>
                <a:spcPts val="0"/>
              </a:spcBef>
            </a:pPr>
            <a:endParaRPr lang="en-US" dirty="0"/>
          </a:p>
          <a:p>
            <a:pPr marL="0" lvl="1">
              <a:spcBef>
                <a:spcPts val="0"/>
              </a:spcBef>
            </a:pPr>
            <a:r>
              <a:rPr lang="en-US" dirty="0" smtClean="0"/>
              <a:t>Bagels are in group B: 28 grams (1 ounce) provide 1 ounce equivalent of grains.</a:t>
            </a:r>
          </a:p>
          <a:p>
            <a:pPr>
              <a:spcBef>
                <a:spcPts val="0"/>
              </a:spcBef>
            </a:pPr>
            <a:endParaRPr lang="en-US" dirty="0"/>
          </a:p>
          <a:p>
            <a:pPr>
              <a:spcBef>
                <a:spcPts val="0"/>
              </a:spcBef>
            </a:pPr>
            <a:r>
              <a:rPr lang="en-US" b="1" dirty="0" smtClean="0"/>
              <a:t>INSTRUCTOR NOTES:</a:t>
            </a:r>
            <a:r>
              <a:rPr lang="en-US" dirty="0" smtClean="0"/>
              <a:t> Click </a:t>
            </a:r>
            <a:r>
              <a:rPr lang="en-US" dirty="0"/>
              <a:t>to show the answer.</a:t>
            </a:r>
          </a:p>
        </p:txBody>
      </p:sp>
      <p:sp>
        <p:nvSpPr>
          <p:cNvPr id="4" name="Slide Number Placeholder 3"/>
          <p:cNvSpPr>
            <a:spLocks noGrp="1"/>
          </p:cNvSpPr>
          <p:nvPr>
            <p:ph type="sldNum" sz="quarter" idx="10"/>
          </p:nvPr>
        </p:nvSpPr>
        <p:spPr/>
        <p:txBody>
          <a:bodyPr/>
          <a:lstStyle/>
          <a:p>
            <a:fld id="{88B97D9A-3F99-4895-BB77-4498E3C0B8F1}" type="slidenum">
              <a:rPr lang="en-US" smtClean="0"/>
              <a:pPr/>
              <a:t>110</a:t>
            </a:fld>
            <a:endParaRPr lang="en-US"/>
          </a:p>
        </p:txBody>
      </p:sp>
    </p:spTree>
    <p:extLst>
      <p:ext uri="{BB962C8B-B14F-4D97-AF65-F5344CB8AC3E}">
        <p14:creationId xmlns:p14="http://schemas.microsoft.com/office/powerpoint/2010/main" val="355502767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dirty="0" smtClean="0"/>
              <a:t>Let’s look at some more examples. Refer to your HANDOUT, ounce equivalents chart.</a:t>
            </a:r>
          </a:p>
          <a:p>
            <a:pPr>
              <a:spcBef>
                <a:spcPts val="0"/>
              </a:spcBef>
            </a:pPr>
            <a:endParaRPr lang="en-US" dirty="0"/>
          </a:p>
          <a:p>
            <a:pPr>
              <a:spcBef>
                <a:spcPts val="0"/>
              </a:spcBef>
            </a:pPr>
            <a:r>
              <a:rPr lang="en-US" b="1" dirty="0" smtClean="0"/>
              <a:t>Ask participants: </a:t>
            </a:r>
            <a:r>
              <a:rPr lang="en-US" dirty="0" smtClean="0"/>
              <a:t>What serving size of plain granola bars equals 1 ounce equivalent of grains?</a:t>
            </a:r>
          </a:p>
          <a:p>
            <a:pPr>
              <a:spcBef>
                <a:spcPts val="0"/>
              </a:spcBef>
            </a:pPr>
            <a:endParaRPr lang="en-US" dirty="0"/>
          </a:p>
          <a:p>
            <a:pPr marL="0" lvl="1">
              <a:spcBef>
                <a:spcPts val="0"/>
              </a:spcBef>
            </a:pPr>
            <a:r>
              <a:rPr lang="en-US" dirty="0" smtClean="0"/>
              <a:t>Plain granola bars are in group D: 55 grams (2 ounces) provides 1 ounce equivalent of grains.</a:t>
            </a:r>
          </a:p>
          <a:p>
            <a:pPr>
              <a:spcBef>
                <a:spcPts val="0"/>
              </a:spcBef>
            </a:pPr>
            <a:endParaRPr lang="en-US" dirty="0"/>
          </a:p>
          <a:p>
            <a:pPr>
              <a:spcBef>
                <a:spcPts val="0"/>
              </a:spcBef>
            </a:pPr>
            <a:r>
              <a:rPr lang="en-US" b="1" dirty="0" smtClean="0"/>
              <a:t>INSTRUCTOR NOTES:</a:t>
            </a:r>
            <a:r>
              <a:rPr lang="en-US" dirty="0" smtClean="0"/>
              <a:t> Click </a:t>
            </a:r>
            <a:r>
              <a:rPr lang="en-US" dirty="0"/>
              <a:t>to show the answer.</a:t>
            </a:r>
          </a:p>
        </p:txBody>
      </p:sp>
      <p:sp>
        <p:nvSpPr>
          <p:cNvPr id="4" name="Slide Number Placeholder 3"/>
          <p:cNvSpPr>
            <a:spLocks noGrp="1"/>
          </p:cNvSpPr>
          <p:nvPr>
            <p:ph type="sldNum" sz="quarter" idx="10"/>
          </p:nvPr>
        </p:nvSpPr>
        <p:spPr/>
        <p:txBody>
          <a:bodyPr/>
          <a:lstStyle/>
          <a:p>
            <a:fld id="{88B97D9A-3F99-4895-BB77-4498E3C0B8F1}" type="slidenum">
              <a:rPr lang="en-US" smtClean="0"/>
              <a:pPr/>
              <a:t>111</a:t>
            </a:fld>
            <a:endParaRPr lang="en-US"/>
          </a:p>
        </p:txBody>
      </p:sp>
    </p:spTree>
    <p:extLst>
      <p:ext uri="{BB962C8B-B14F-4D97-AF65-F5344CB8AC3E}">
        <p14:creationId xmlns:p14="http://schemas.microsoft.com/office/powerpoint/2010/main" val="312496570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b="1" dirty="0" smtClean="0"/>
              <a:t>Ask participants: </a:t>
            </a:r>
            <a:r>
              <a:rPr lang="en-US" dirty="0" smtClean="0"/>
              <a:t>What serving size of oatmeal equals 1 ounce equivalent of grains?</a:t>
            </a:r>
          </a:p>
          <a:p>
            <a:pPr>
              <a:spcBef>
                <a:spcPts val="0"/>
              </a:spcBef>
            </a:pPr>
            <a:endParaRPr lang="en-US" dirty="0"/>
          </a:p>
          <a:p>
            <a:pPr marL="0" lvl="1">
              <a:spcBef>
                <a:spcPts val="0"/>
              </a:spcBef>
            </a:pPr>
            <a:r>
              <a:rPr lang="en-US" dirty="0" smtClean="0"/>
              <a:t>Oatmeal</a:t>
            </a:r>
            <a:r>
              <a:rPr lang="en-US" baseline="0" dirty="0" smtClean="0"/>
              <a:t> is </a:t>
            </a:r>
            <a:r>
              <a:rPr lang="en-US" dirty="0" smtClean="0"/>
              <a:t>in group H: ½ cup cooked or 28 grams (1 ounce) dry provide 1 ounce equivalent of grains.</a:t>
            </a:r>
          </a:p>
          <a:p>
            <a:pPr>
              <a:spcBef>
                <a:spcPts val="0"/>
              </a:spcBef>
            </a:pPr>
            <a:endParaRPr lang="en-US" dirty="0" smtClean="0"/>
          </a:p>
          <a:p>
            <a:pPr>
              <a:spcBef>
                <a:spcPts val="0"/>
              </a:spcBef>
            </a:pPr>
            <a:endParaRPr lang="en-US" dirty="0"/>
          </a:p>
          <a:p>
            <a:pPr>
              <a:spcBef>
                <a:spcPts val="0"/>
              </a:spcBef>
            </a:pPr>
            <a:r>
              <a:rPr lang="en-US" b="1" dirty="0" smtClean="0"/>
              <a:t>INSTRUCTOR NOTES:</a:t>
            </a:r>
            <a:r>
              <a:rPr lang="en-US" dirty="0" smtClean="0"/>
              <a:t> Click </a:t>
            </a:r>
            <a:r>
              <a:rPr lang="en-US" dirty="0"/>
              <a:t>to show the answer.</a:t>
            </a:r>
          </a:p>
        </p:txBody>
      </p:sp>
      <p:sp>
        <p:nvSpPr>
          <p:cNvPr id="4" name="Slide Number Placeholder 3"/>
          <p:cNvSpPr>
            <a:spLocks noGrp="1"/>
          </p:cNvSpPr>
          <p:nvPr>
            <p:ph type="sldNum" sz="quarter" idx="10"/>
          </p:nvPr>
        </p:nvSpPr>
        <p:spPr/>
        <p:txBody>
          <a:bodyPr/>
          <a:lstStyle/>
          <a:p>
            <a:fld id="{88B97D9A-3F99-4895-BB77-4498E3C0B8F1}" type="slidenum">
              <a:rPr lang="en-US" smtClean="0"/>
              <a:pPr/>
              <a:t>112</a:t>
            </a:fld>
            <a:endParaRPr lang="en-US"/>
          </a:p>
        </p:txBody>
      </p:sp>
    </p:spTree>
    <p:extLst>
      <p:ext uri="{BB962C8B-B14F-4D97-AF65-F5344CB8AC3E}">
        <p14:creationId xmlns:p14="http://schemas.microsoft.com/office/powerpoint/2010/main" val="338602407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419" name="Notes Placeholder 2"/>
          <p:cNvSpPr>
            <a:spLocks noGrp="1"/>
          </p:cNvSpPr>
          <p:nvPr>
            <p:ph type="body" idx="1"/>
          </p:nvPr>
        </p:nvSpPr>
        <p:spPr bwMode="auto">
          <a:xfrm>
            <a:off x="732189" y="4561233"/>
            <a:ext cx="5850835" cy="455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a:spcBef>
                <a:spcPct val="0"/>
              </a:spcBef>
            </a:pPr>
            <a:endParaRPr lang="en-US" altLang="en-US" smtClean="0"/>
          </a:p>
          <a:p>
            <a:pPr eaLnBrk="1">
              <a:spcBef>
                <a:spcPct val="0"/>
              </a:spcBef>
            </a:pPr>
            <a:endParaRPr lang="en-US" altLang="en-US" smtClean="0"/>
          </a:p>
          <a:p>
            <a:pPr marL="0" lvl="1" eaLnBrk="1" hangingPunct="1">
              <a:spcBef>
                <a:spcPct val="0"/>
              </a:spcBef>
            </a:pPr>
            <a:endParaRPr lang="en-US" altLang="en-US" smtClean="0"/>
          </a:p>
        </p:txBody>
      </p:sp>
      <p:sp>
        <p:nvSpPr>
          <p:cNvPr id="188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0249">
              <a:spcBef>
                <a:spcPct val="30000"/>
              </a:spcBef>
              <a:defRPr sz="1300">
                <a:solidFill>
                  <a:schemeClr val="tx1"/>
                </a:solidFill>
                <a:latin typeface="Calibri" panose="020F0502020204030204" pitchFamily="34" charset="0"/>
              </a:defRPr>
            </a:lvl1pPr>
            <a:lvl2pPr marL="773553" indent="-297523" defTabSz="970249">
              <a:spcBef>
                <a:spcPct val="30000"/>
              </a:spcBef>
              <a:defRPr sz="1300">
                <a:solidFill>
                  <a:schemeClr val="tx1"/>
                </a:solidFill>
                <a:latin typeface="Calibri" panose="020F0502020204030204" pitchFamily="34" charset="0"/>
              </a:defRPr>
            </a:lvl2pPr>
            <a:lvl3pPr marL="1190083" indent="-238017" defTabSz="970249">
              <a:spcBef>
                <a:spcPct val="30000"/>
              </a:spcBef>
              <a:defRPr sz="1300">
                <a:solidFill>
                  <a:schemeClr val="tx1"/>
                </a:solidFill>
                <a:latin typeface="Calibri" panose="020F0502020204030204" pitchFamily="34" charset="0"/>
              </a:defRPr>
            </a:lvl3pPr>
            <a:lvl4pPr marL="1666115" indent="-238017" defTabSz="970249">
              <a:spcBef>
                <a:spcPct val="30000"/>
              </a:spcBef>
              <a:defRPr sz="1300">
                <a:solidFill>
                  <a:schemeClr val="tx1"/>
                </a:solidFill>
                <a:latin typeface="Calibri" panose="020F0502020204030204" pitchFamily="34" charset="0"/>
              </a:defRPr>
            </a:lvl4pPr>
            <a:lvl5pPr marL="2142149" indent="-238017" defTabSz="970249">
              <a:spcBef>
                <a:spcPct val="30000"/>
              </a:spcBef>
              <a:defRPr sz="1300">
                <a:solidFill>
                  <a:schemeClr val="tx1"/>
                </a:solidFill>
                <a:latin typeface="Calibri" panose="020F0502020204030204" pitchFamily="34" charset="0"/>
              </a:defRPr>
            </a:lvl5pPr>
            <a:lvl6pPr marL="2618183" indent="-238017" defTabSz="970249" eaLnBrk="0" fontAlgn="base" hangingPunct="0">
              <a:spcBef>
                <a:spcPct val="30000"/>
              </a:spcBef>
              <a:spcAft>
                <a:spcPct val="0"/>
              </a:spcAft>
              <a:defRPr sz="1300">
                <a:solidFill>
                  <a:schemeClr val="tx1"/>
                </a:solidFill>
                <a:latin typeface="Calibri" panose="020F0502020204030204" pitchFamily="34" charset="0"/>
              </a:defRPr>
            </a:lvl6pPr>
            <a:lvl7pPr marL="3094215" indent="-238017" defTabSz="970249" eaLnBrk="0" fontAlgn="base" hangingPunct="0">
              <a:spcBef>
                <a:spcPct val="30000"/>
              </a:spcBef>
              <a:spcAft>
                <a:spcPct val="0"/>
              </a:spcAft>
              <a:defRPr sz="1300">
                <a:solidFill>
                  <a:schemeClr val="tx1"/>
                </a:solidFill>
                <a:latin typeface="Calibri" panose="020F0502020204030204" pitchFamily="34" charset="0"/>
              </a:defRPr>
            </a:lvl7pPr>
            <a:lvl8pPr marL="3570248" indent="-238017" defTabSz="970249" eaLnBrk="0" fontAlgn="base" hangingPunct="0">
              <a:spcBef>
                <a:spcPct val="30000"/>
              </a:spcBef>
              <a:spcAft>
                <a:spcPct val="0"/>
              </a:spcAft>
              <a:defRPr sz="1300">
                <a:solidFill>
                  <a:schemeClr val="tx1"/>
                </a:solidFill>
                <a:latin typeface="Calibri" panose="020F0502020204030204" pitchFamily="34" charset="0"/>
              </a:defRPr>
            </a:lvl8pPr>
            <a:lvl9pPr marL="4046282" indent="-238017" defTabSz="970249"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8E159B7C-A707-4D14-A6C9-0C98B3AC06B6}" type="slidenum">
              <a:rPr lang="en-US" altLang="en-US" smtClean="0">
                <a:latin typeface="Arial" panose="020B0604020202020204" pitchFamily="34" charset="0"/>
              </a:rPr>
              <a:pPr>
                <a:spcBef>
                  <a:spcPct val="0"/>
                </a:spcBef>
              </a:pPr>
              <a:t>113</a:t>
            </a:fld>
            <a:endParaRPr lang="en-US" altLang="en-US" smtClean="0">
              <a:latin typeface="Arial" panose="020B0604020202020204" pitchFamily="34" charset="0"/>
            </a:endParaRPr>
          </a:p>
        </p:txBody>
      </p:sp>
      <p:sp>
        <p:nvSpPr>
          <p:cNvPr id="6" name="Rectangle 5"/>
          <p:cNvSpPr/>
          <p:nvPr/>
        </p:nvSpPr>
        <p:spPr>
          <a:xfrm>
            <a:off x="1272215" y="4643209"/>
            <a:ext cx="4929809" cy="4180317"/>
          </a:xfrm>
          <a:prstGeom prst="rect">
            <a:avLst/>
          </a:prstGeom>
        </p:spPr>
        <p:txBody>
          <a:bodyPr lIns="95208" tIns="47604" rIns="95208" bIns="47604">
            <a:spAutoFit/>
          </a:bodyPr>
          <a:lstStyle/>
          <a:p>
            <a:pPr eaLnBrk="1" fontAlgn="auto" hangingPunct="1">
              <a:spcBef>
                <a:spcPts val="0"/>
              </a:spcBef>
              <a:spcAft>
                <a:spcPts val="0"/>
              </a:spcAft>
              <a:defRPr/>
            </a:pPr>
            <a:r>
              <a:rPr lang="en-US" sz="1200" dirty="0">
                <a:latin typeface="+mj-lt"/>
                <a:cs typeface="+mn-cs"/>
              </a:rPr>
              <a:t>For method 2, creditable grains, the school food authority must determine the ounce equivalents of a product by calculating the creditable grains per serving. This method requires documentation from the manufacturer to certify the </a:t>
            </a:r>
            <a:r>
              <a:rPr lang="en-US" sz="1200" b="1" dirty="0">
                <a:latin typeface="+mj-lt"/>
                <a:cs typeface="+mn-cs"/>
              </a:rPr>
              <a:t>grams of creditable grains </a:t>
            </a:r>
            <a:r>
              <a:rPr lang="en-US" sz="1200" dirty="0">
                <a:latin typeface="+mj-lt"/>
                <a:cs typeface="+mn-cs"/>
              </a:rPr>
              <a:t>per portion.  Creditable grains are whole or enriched.</a:t>
            </a:r>
          </a:p>
          <a:p>
            <a:pPr eaLnBrk="1" fontAlgn="auto" hangingPunct="1">
              <a:spcBef>
                <a:spcPts val="0"/>
              </a:spcBef>
              <a:spcAft>
                <a:spcPts val="0"/>
              </a:spcAft>
              <a:defRPr/>
            </a:pPr>
            <a:endParaRPr lang="en-US" sz="1200" dirty="0">
              <a:latin typeface="+mj-lt"/>
              <a:cs typeface="+mn-cs"/>
            </a:endParaRPr>
          </a:p>
          <a:p>
            <a:pPr eaLnBrk="1" fontAlgn="auto" hangingPunct="1">
              <a:spcBef>
                <a:spcPts val="0"/>
              </a:spcBef>
              <a:spcAft>
                <a:spcPts val="0"/>
              </a:spcAft>
              <a:defRPr/>
            </a:pPr>
            <a:r>
              <a:rPr lang="en-US" sz="1200" dirty="0">
                <a:latin typeface="+mj-lt"/>
                <a:cs typeface="+mn-cs"/>
              </a:rPr>
              <a:t>This documentation must be either:</a:t>
            </a:r>
          </a:p>
          <a:p>
            <a:pPr marL="178511" indent="-178511" eaLnBrk="1" fontAlgn="auto" hangingPunct="1">
              <a:spcBef>
                <a:spcPts val="0"/>
              </a:spcBef>
              <a:spcAft>
                <a:spcPts val="0"/>
              </a:spcAft>
              <a:buFont typeface="Arial" pitchFamily="34" charset="0"/>
              <a:buChar char="•"/>
              <a:defRPr/>
            </a:pPr>
            <a:r>
              <a:rPr lang="en-US" sz="1200" dirty="0">
                <a:latin typeface="+mj-lt"/>
                <a:cs typeface="+mn-cs"/>
              </a:rPr>
              <a:t>an original CN label from the product carton if the grains are part of a meat/meat alternate product; or </a:t>
            </a:r>
          </a:p>
          <a:p>
            <a:pPr marL="178511" indent="-178511" eaLnBrk="1" fontAlgn="auto" hangingPunct="1">
              <a:spcBef>
                <a:spcPts val="0"/>
              </a:spcBef>
              <a:spcAft>
                <a:spcPts val="0"/>
              </a:spcAft>
              <a:buFont typeface="Arial" pitchFamily="34" charset="0"/>
              <a:buChar char="•"/>
              <a:defRPr/>
            </a:pPr>
            <a:r>
              <a:rPr lang="en-US" sz="1200" dirty="0">
                <a:latin typeface="+mj-lt"/>
                <a:cs typeface="+mn-cs"/>
              </a:rPr>
              <a:t>a PFS signed by an official of the manufacturer.</a:t>
            </a:r>
          </a:p>
          <a:p>
            <a:pPr marL="178511" indent="-178511" eaLnBrk="1" fontAlgn="auto" hangingPunct="1">
              <a:spcBef>
                <a:spcPts val="0"/>
              </a:spcBef>
              <a:spcAft>
                <a:spcPts val="0"/>
              </a:spcAft>
              <a:buFont typeface="Arial" pitchFamily="34" charset="0"/>
              <a:buChar char="•"/>
              <a:defRPr/>
            </a:pPr>
            <a:endParaRPr lang="en-US" sz="1200" dirty="0">
              <a:latin typeface="+mj-lt"/>
            </a:endParaRPr>
          </a:p>
          <a:p>
            <a:r>
              <a:rPr lang="en-US" sz="1200" dirty="0">
                <a:latin typeface="+mj-lt"/>
              </a:rPr>
              <a:t>There are several situations when you must use method 2. Menu planners must use method 2 if:</a:t>
            </a:r>
          </a:p>
          <a:p>
            <a:pPr marL="178511" indent="-178511">
              <a:spcBef>
                <a:spcPts val="623"/>
              </a:spcBef>
              <a:buFont typeface="Arial" panose="020B0604020202020204" pitchFamily="34" charset="0"/>
              <a:buChar char="•"/>
            </a:pPr>
            <a:r>
              <a:rPr lang="en-US" sz="1200" dirty="0">
                <a:latin typeface="+mj-lt"/>
              </a:rPr>
              <a:t>the manufacturer claims that a product can provide the minimum creditable grains per portion using a serving size less than the weights given in the USDA ounce equivalents chart</a:t>
            </a:r>
            <a:r>
              <a:rPr lang="en-US" sz="1200" i="1" dirty="0">
                <a:latin typeface="+mj-lt"/>
              </a:rPr>
              <a:t>;</a:t>
            </a:r>
            <a:endParaRPr lang="en-US" sz="1200" dirty="0">
              <a:latin typeface="+mj-lt"/>
            </a:endParaRPr>
          </a:p>
          <a:p>
            <a:pPr marL="178511" indent="-178511">
              <a:buFont typeface="Arial" panose="020B0604020202020204" pitchFamily="34" charset="0"/>
              <a:buChar char="•"/>
            </a:pPr>
            <a:r>
              <a:rPr lang="en-US" sz="1200" dirty="0">
                <a:latin typeface="+mj-lt"/>
              </a:rPr>
              <a:t>a product is made from scratch on site and the menu planner calculates the serving size based on grams of creditable grains instead of using ounce equivalents; or </a:t>
            </a:r>
          </a:p>
          <a:p>
            <a:pPr marL="178511" indent="-178511">
              <a:buFont typeface="Arial" panose="020B0604020202020204" pitchFamily="34" charset="0"/>
              <a:buChar char="•"/>
            </a:pPr>
            <a:r>
              <a:rPr lang="en-US" sz="1200" dirty="0">
                <a:latin typeface="+mj-lt"/>
              </a:rPr>
              <a:t>a product does not fit into one of the groups of the USDA ounce equivalents chart.</a:t>
            </a:r>
          </a:p>
        </p:txBody>
      </p:sp>
    </p:spTree>
    <p:extLst>
      <p:ext uri="{BB962C8B-B14F-4D97-AF65-F5344CB8AC3E}">
        <p14:creationId xmlns:p14="http://schemas.microsoft.com/office/powerpoint/2010/main" val="110244262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r>
              <a:rPr lang="en-US" altLang="en-US" dirty="0" smtClean="0"/>
              <a:t>We won’t be doing any crediting calculations with these methods today, but the CSDE’s handout, “Calculation Methods for Crediting Grains,” describes the two methods schools must use to determine whether grains are creditable and how much to serve to meet the minimum serving size requirements. It is available on the CSDE’s Crediting Foods webpage</a:t>
            </a:r>
            <a:r>
              <a:rPr lang="en-US" dirty="0" smtClean="0"/>
              <a:t>, </a:t>
            </a:r>
            <a:r>
              <a:rPr lang="en-US" dirty="0">
                <a:cs typeface="Arial" pitchFamily="34" charset="0"/>
              </a:rPr>
              <a:t>at the link indicated on this slide.</a:t>
            </a:r>
          </a:p>
          <a:p>
            <a:endParaRPr lang="en-US" altLang="en-US" dirty="0" smtClean="0"/>
          </a:p>
          <a:p>
            <a:endParaRPr lang="en-US" altLang="en-US" dirty="0" smtClean="0"/>
          </a:p>
          <a:p>
            <a:endParaRPr lang="en-US" altLang="en-US" dirty="0" smtClean="0"/>
          </a:p>
        </p:txBody>
      </p:sp>
      <p:sp>
        <p:nvSpPr>
          <p:cNvPr id="190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091" indent="-285419">
              <a:defRPr>
                <a:solidFill>
                  <a:schemeClr val="tx1"/>
                </a:solidFill>
                <a:latin typeface="Calibri" panose="020F0502020204030204" pitchFamily="34" charset="0"/>
                <a:cs typeface="Arial" panose="020B0604020202020204" pitchFamily="34" charset="0"/>
              </a:defRPr>
            </a:lvl2pPr>
            <a:lvl3pPr marL="1141679" indent="-228336">
              <a:defRPr>
                <a:solidFill>
                  <a:schemeClr val="tx1"/>
                </a:solidFill>
                <a:latin typeface="Calibri" panose="020F0502020204030204" pitchFamily="34" charset="0"/>
                <a:cs typeface="Arial" panose="020B0604020202020204" pitchFamily="34" charset="0"/>
              </a:defRPr>
            </a:lvl3pPr>
            <a:lvl4pPr marL="1598349" indent="-228336">
              <a:defRPr>
                <a:solidFill>
                  <a:schemeClr val="tx1"/>
                </a:solidFill>
                <a:latin typeface="Calibri" panose="020F0502020204030204" pitchFamily="34" charset="0"/>
                <a:cs typeface="Arial" panose="020B0604020202020204" pitchFamily="34" charset="0"/>
              </a:defRPr>
            </a:lvl4pPr>
            <a:lvl5pPr marL="2055021" indent="-228336">
              <a:defRPr>
                <a:solidFill>
                  <a:schemeClr val="tx1"/>
                </a:solidFill>
                <a:latin typeface="Calibri" panose="020F0502020204030204" pitchFamily="34" charset="0"/>
                <a:cs typeface="Arial" panose="020B0604020202020204" pitchFamily="34" charset="0"/>
              </a:defRPr>
            </a:lvl5pPr>
            <a:lvl6pPr marL="2511693" indent="-228336"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68361" indent="-228336"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5033" indent="-228336"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1705" indent="-228336"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748F687C-0F35-4F78-9F7E-4D4F1F5E01E3}" type="slidenum">
              <a:rPr lang="en-US" altLang="en-US" smtClean="0"/>
              <a:pPr/>
              <a:t>114</a:t>
            </a:fld>
            <a:endParaRPr lang="en-US" altLang="en-US" smtClean="0"/>
          </a:p>
        </p:txBody>
      </p:sp>
    </p:spTree>
    <p:extLst>
      <p:ext uri="{BB962C8B-B14F-4D97-AF65-F5344CB8AC3E}">
        <p14:creationId xmlns:p14="http://schemas.microsoft.com/office/powerpoint/2010/main" val="334725128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84226" indent="-484226">
              <a:spcBef>
                <a:spcPts val="623"/>
              </a:spcBef>
              <a:buClr>
                <a:srgbClr val="FFFF00"/>
              </a:buClr>
            </a:pPr>
            <a:endParaRPr lang="en-US" dirty="0"/>
          </a:p>
        </p:txBody>
      </p:sp>
      <p:sp>
        <p:nvSpPr>
          <p:cNvPr id="91140"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70106" eaLnBrk="0" hangingPunct="0">
              <a:defRPr sz="1700">
                <a:solidFill>
                  <a:schemeClr val="tx1"/>
                </a:solidFill>
                <a:latin typeface="Arial Narrow" pitchFamily="34" charset="0"/>
              </a:defRPr>
            </a:lvl1pPr>
            <a:lvl2pPr marL="773442" indent="-297477" algn="ctr" defTabSz="970106" eaLnBrk="0" hangingPunct="0">
              <a:defRPr sz="1700">
                <a:solidFill>
                  <a:schemeClr val="tx1"/>
                </a:solidFill>
                <a:latin typeface="Arial Narrow" pitchFamily="34" charset="0"/>
              </a:defRPr>
            </a:lvl2pPr>
            <a:lvl3pPr marL="1189910" indent="-237984" algn="ctr" defTabSz="970106" eaLnBrk="0" hangingPunct="0">
              <a:defRPr sz="1700">
                <a:solidFill>
                  <a:schemeClr val="tx1"/>
                </a:solidFill>
                <a:latin typeface="Arial Narrow" pitchFamily="34" charset="0"/>
              </a:defRPr>
            </a:lvl3pPr>
            <a:lvl4pPr marL="1665871" indent="-237984" algn="ctr" defTabSz="970106" eaLnBrk="0" hangingPunct="0">
              <a:defRPr sz="1700">
                <a:solidFill>
                  <a:schemeClr val="tx1"/>
                </a:solidFill>
                <a:latin typeface="Arial Narrow" pitchFamily="34" charset="0"/>
              </a:defRPr>
            </a:lvl4pPr>
            <a:lvl5pPr marL="2141834" indent="-237984" algn="ctr" defTabSz="970106" eaLnBrk="0" hangingPunct="0">
              <a:defRPr sz="1700">
                <a:solidFill>
                  <a:schemeClr val="tx1"/>
                </a:solidFill>
                <a:latin typeface="Arial Narrow" pitchFamily="34" charset="0"/>
              </a:defRPr>
            </a:lvl5pPr>
            <a:lvl6pPr marL="2617797" indent="-237984" algn="ctr" defTabSz="970106" eaLnBrk="0" fontAlgn="base" hangingPunct="0">
              <a:spcBef>
                <a:spcPct val="0"/>
              </a:spcBef>
              <a:spcAft>
                <a:spcPct val="0"/>
              </a:spcAft>
              <a:defRPr sz="1700">
                <a:solidFill>
                  <a:schemeClr val="tx1"/>
                </a:solidFill>
                <a:latin typeface="Arial Narrow" pitchFamily="34" charset="0"/>
              </a:defRPr>
            </a:lvl6pPr>
            <a:lvl7pPr marL="3093760" indent="-237984" algn="ctr" defTabSz="970106" eaLnBrk="0" fontAlgn="base" hangingPunct="0">
              <a:spcBef>
                <a:spcPct val="0"/>
              </a:spcBef>
              <a:spcAft>
                <a:spcPct val="0"/>
              </a:spcAft>
              <a:defRPr sz="1700">
                <a:solidFill>
                  <a:schemeClr val="tx1"/>
                </a:solidFill>
                <a:latin typeface="Arial Narrow" pitchFamily="34" charset="0"/>
              </a:defRPr>
            </a:lvl7pPr>
            <a:lvl8pPr marL="3569725" indent="-237984" algn="ctr" defTabSz="970106" eaLnBrk="0" fontAlgn="base" hangingPunct="0">
              <a:spcBef>
                <a:spcPct val="0"/>
              </a:spcBef>
              <a:spcAft>
                <a:spcPct val="0"/>
              </a:spcAft>
              <a:defRPr sz="1700">
                <a:solidFill>
                  <a:schemeClr val="tx1"/>
                </a:solidFill>
                <a:latin typeface="Arial Narrow" pitchFamily="34" charset="0"/>
              </a:defRPr>
            </a:lvl8pPr>
            <a:lvl9pPr marL="4045686" indent="-237984" algn="ctr" defTabSz="970106" eaLnBrk="0" fontAlgn="base" hangingPunct="0">
              <a:spcBef>
                <a:spcPct val="0"/>
              </a:spcBef>
              <a:spcAft>
                <a:spcPct val="0"/>
              </a:spcAft>
              <a:defRPr sz="1700">
                <a:solidFill>
                  <a:schemeClr val="tx1"/>
                </a:solidFill>
                <a:latin typeface="Arial Narrow" pitchFamily="34" charset="0"/>
              </a:defRPr>
            </a:lvl9pPr>
          </a:lstStyle>
          <a:p>
            <a:pPr algn="r">
              <a:defRPr/>
            </a:pPr>
            <a:fld id="{6BCA2C8A-4904-4603-A437-34B0272C43DE}" type="slidenum">
              <a:rPr lang="en-US" sz="1300">
                <a:latin typeface="Times New Roman" pitchFamily="18" charset="0"/>
              </a:rPr>
              <a:pPr algn="r">
                <a:defRPr/>
              </a:pPr>
              <a:t>115</a:t>
            </a:fld>
            <a:endParaRPr lang="en-US" sz="1300">
              <a:latin typeface="Times New Roman" pitchFamily="18" charset="0"/>
            </a:endParaRPr>
          </a:p>
        </p:txBody>
      </p:sp>
    </p:spTree>
    <p:extLst>
      <p:ext uri="{BB962C8B-B14F-4D97-AF65-F5344CB8AC3E}">
        <p14:creationId xmlns:p14="http://schemas.microsoft.com/office/powerpoint/2010/main" val="140956271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marL="0" lvl="1" eaLnBrk="1" fontAlgn="auto" hangingPunct="1">
              <a:spcBef>
                <a:spcPts val="0"/>
              </a:spcBef>
              <a:spcAft>
                <a:spcPts val="0"/>
              </a:spcAft>
              <a:defRPr/>
            </a:pPr>
            <a:r>
              <a:rPr lang="en-US" sz="1100" dirty="0"/>
              <a:t>The breakfast meal pattern does not require meat/meat alternates. However, menu planners can choose to offer meat/meat alternates </a:t>
            </a:r>
            <a:r>
              <a:rPr lang="en-US" altLang="en-US" sz="1100" dirty="0"/>
              <a:t>as a grain substitution after offering the minimum daily grains (1 ounce equivalent). One ounce equivalent of meat/meat alternate substitutes for 1 ounce equivalent  of grains. </a:t>
            </a:r>
            <a:r>
              <a:rPr lang="en-US" sz="1100" dirty="0">
                <a:cs typeface="Arial" pitchFamily="34" charset="0"/>
              </a:rPr>
              <a:t>A minimum of ¼ ounce equivalent must be served to count toward the total requirements. </a:t>
            </a:r>
            <a:r>
              <a:rPr lang="en-US" sz="1100" dirty="0"/>
              <a:t>Meat/meat alternate substitutions offered in amounts less than </a:t>
            </a:r>
            <a:r>
              <a:rPr lang="en-US" sz="1100" dirty="0">
                <a:cs typeface="Arial" pitchFamily="34" charset="0"/>
              </a:rPr>
              <a:t>¼ ounce equivalent </a:t>
            </a:r>
            <a:r>
              <a:rPr lang="en-US" sz="1100" dirty="0"/>
              <a:t>are </a:t>
            </a:r>
            <a:r>
              <a:rPr lang="en-US" sz="1100" b="1" dirty="0"/>
              <a:t>not </a:t>
            </a:r>
            <a:r>
              <a:rPr lang="en-US" sz="1100" dirty="0"/>
              <a:t>included in the calculation of daily and weekly grain offerings.</a:t>
            </a:r>
          </a:p>
          <a:p>
            <a:pPr marL="0" lvl="1" eaLnBrk="1" fontAlgn="auto" hangingPunct="1">
              <a:spcBef>
                <a:spcPts val="0"/>
              </a:spcBef>
              <a:spcAft>
                <a:spcPts val="0"/>
              </a:spcAft>
              <a:defRPr/>
            </a:pPr>
            <a:endParaRPr lang="en-US" sz="1100" dirty="0"/>
          </a:p>
          <a:p>
            <a:pPr marL="0" lvl="1" eaLnBrk="1" fontAlgn="auto" hangingPunct="1">
              <a:spcBef>
                <a:spcPts val="0"/>
              </a:spcBef>
              <a:spcAft>
                <a:spcPts val="0"/>
              </a:spcAft>
              <a:defRPr/>
            </a:pPr>
            <a:r>
              <a:rPr lang="en-US" sz="1100" dirty="0"/>
              <a:t>There are two options for crediting meat/meat alternates served at breakfast:</a:t>
            </a:r>
          </a:p>
          <a:p>
            <a:pPr marL="238017" indent="-238017" eaLnBrk="1" fontAlgn="auto" hangingPunct="1">
              <a:spcBef>
                <a:spcPts val="623"/>
              </a:spcBef>
              <a:spcAft>
                <a:spcPts val="0"/>
              </a:spcAft>
              <a:buFont typeface="+mj-lt"/>
              <a:buAutoNum type="arabicPeriod"/>
              <a:defRPr/>
            </a:pPr>
            <a:r>
              <a:rPr lang="en-US" sz="1100" dirty="0"/>
              <a:t>Offer a serving of meat/meat alternate </a:t>
            </a:r>
            <a:r>
              <a:rPr lang="en-US" sz="1100" b="1" dirty="0"/>
              <a:t>in place </a:t>
            </a:r>
            <a:r>
              <a:rPr lang="en-US" sz="1100" dirty="0"/>
              <a:t>of a serving of grains as long as 1 ounce equivalent of grains is also served. For this option, the meat/meat alternate counts with grains  toward the weekly grains range. Meat/meat alternates offered in place of grains count as grain food items for OVS.</a:t>
            </a:r>
          </a:p>
          <a:p>
            <a:pPr eaLnBrk="1" fontAlgn="auto" hangingPunct="1">
              <a:spcBef>
                <a:spcPts val="623"/>
              </a:spcBef>
              <a:spcAft>
                <a:spcPts val="0"/>
              </a:spcAft>
              <a:defRPr/>
            </a:pPr>
            <a:endParaRPr lang="en-US" sz="1100" dirty="0"/>
          </a:p>
          <a:p>
            <a:pPr marL="238017" indent="-238017" eaLnBrk="1" fontAlgn="auto" hangingPunct="1">
              <a:spcBef>
                <a:spcPts val="0"/>
              </a:spcBef>
              <a:spcAft>
                <a:spcPts val="0"/>
              </a:spcAft>
              <a:buFont typeface="+mj-lt"/>
              <a:buAutoNum type="arabicPeriod" startAt="2"/>
              <a:defRPr/>
            </a:pPr>
            <a:r>
              <a:rPr lang="en-US" sz="1100" dirty="0"/>
              <a:t>Offer a serving of meat/meat alternate as an </a:t>
            </a:r>
            <a:r>
              <a:rPr lang="en-US" sz="1100" b="1" dirty="0"/>
              <a:t>extra</a:t>
            </a:r>
            <a:r>
              <a:rPr lang="en-US" sz="1100" dirty="0"/>
              <a:t> food that does not count toward the weekly grains range. Meat/meat alternates offered as extras do not count as a food item for OVS. </a:t>
            </a:r>
          </a:p>
          <a:p>
            <a:pPr eaLnBrk="1" fontAlgn="auto" hangingPunct="1">
              <a:spcBef>
                <a:spcPts val="0"/>
              </a:spcBef>
              <a:spcAft>
                <a:spcPts val="0"/>
              </a:spcAft>
              <a:defRPr/>
            </a:pPr>
            <a:r>
              <a:rPr lang="en-US" sz="1100" dirty="0"/>
              <a:t> </a:t>
            </a:r>
          </a:p>
          <a:p>
            <a:pPr eaLnBrk="1" fontAlgn="auto" hangingPunct="1">
              <a:spcBef>
                <a:spcPts val="0"/>
              </a:spcBef>
              <a:spcAft>
                <a:spcPts val="0"/>
              </a:spcAft>
              <a:defRPr/>
            </a:pPr>
            <a:r>
              <a:rPr lang="en-US" sz="1100" dirty="0"/>
              <a:t>For both options, meat/meat alternates must count toward the weekly dietary specifications. </a:t>
            </a:r>
          </a:p>
          <a:p>
            <a:pPr eaLnBrk="1" fontAlgn="auto" hangingPunct="1">
              <a:spcBef>
                <a:spcPts val="0"/>
              </a:spcBef>
              <a:spcAft>
                <a:spcPts val="0"/>
              </a:spcAft>
              <a:defRPr/>
            </a:pPr>
            <a:endParaRPr lang="en-US" sz="1100" dirty="0"/>
          </a:p>
          <a:p>
            <a:pPr eaLnBrk="1" fontAlgn="auto" hangingPunct="1">
              <a:spcBef>
                <a:spcPts val="0"/>
              </a:spcBef>
              <a:spcAft>
                <a:spcPts val="0"/>
              </a:spcAft>
              <a:defRPr/>
            </a:pPr>
            <a:r>
              <a:rPr lang="en-US" sz="1100" dirty="0"/>
              <a:t>Why are there both options? USDA offers the option to count or not count </a:t>
            </a:r>
            <a:r>
              <a:rPr lang="en-US" sz="1100" dirty="0">
                <a:cs typeface="Arial" charset="0"/>
              </a:rPr>
              <a:t>meat/meat alternates</a:t>
            </a:r>
            <a:r>
              <a:rPr lang="en-US" sz="1100" dirty="0"/>
              <a:t> because there is no </a:t>
            </a:r>
            <a:r>
              <a:rPr lang="en-US" sz="1100" dirty="0">
                <a:cs typeface="Arial" charset="0"/>
              </a:rPr>
              <a:t>meat/meat alternates</a:t>
            </a:r>
            <a:r>
              <a:rPr lang="en-US" sz="1100" dirty="0"/>
              <a:t> component requirement and therefore no requirement schools to credit </a:t>
            </a:r>
            <a:r>
              <a:rPr lang="en-US" sz="1100" dirty="0">
                <a:cs typeface="Arial" charset="0"/>
              </a:rPr>
              <a:t>meat/meat alternates</a:t>
            </a:r>
            <a:r>
              <a:rPr lang="en-US" sz="1100" dirty="0"/>
              <a:t> if served. The USDA does not encourage or discourage one approach over the other.</a:t>
            </a:r>
          </a:p>
        </p:txBody>
      </p:sp>
      <p:sp>
        <p:nvSpPr>
          <p:cNvPr id="453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0249">
              <a:spcBef>
                <a:spcPct val="30000"/>
              </a:spcBef>
              <a:defRPr sz="1300">
                <a:solidFill>
                  <a:schemeClr val="tx1"/>
                </a:solidFill>
                <a:latin typeface="Calibri" panose="020F0502020204030204" pitchFamily="34" charset="0"/>
              </a:defRPr>
            </a:lvl1pPr>
            <a:lvl2pPr marL="773553" indent="-297523" defTabSz="970249">
              <a:spcBef>
                <a:spcPct val="30000"/>
              </a:spcBef>
              <a:defRPr sz="1300">
                <a:solidFill>
                  <a:schemeClr val="tx1"/>
                </a:solidFill>
                <a:latin typeface="Calibri" panose="020F0502020204030204" pitchFamily="34" charset="0"/>
              </a:defRPr>
            </a:lvl2pPr>
            <a:lvl3pPr marL="1190083" indent="-238017" defTabSz="970249">
              <a:spcBef>
                <a:spcPct val="30000"/>
              </a:spcBef>
              <a:defRPr sz="1300">
                <a:solidFill>
                  <a:schemeClr val="tx1"/>
                </a:solidFill>
                <a:latin typeface="Calibri" panose="020F0502020204030204" pitchFamily="34" charset="0"/>
              </a:defRPr>
            </a:lvl3pPr>
            <a:lvl4pPr marL="1666115" indent="-238017" defTabSz="970249">
              <a:spcBef>
                <a:spcPct val="30000"/>
              </a:spcBef>
              <a:defRPr sz="1300">
                <a:solidFill>
                  <a:schemeClr val="tx1"/>
                </a:solidFill>
                <a:latin typeface="Calibri" panose="020F0502020204030204" pitchFamily="34" charset="0"/>
              </a:defRPr>
            </a:lvl4pPr>
            <a:lvl5pPr marL="2142149" indent="-238017" defTabSz="970249">
              <a:spcBef>
                <a:spcPct val="30000"/>
              </a:spcBef>
              <a:defRPr sz="1300">
                <a:solidFill>
                  <a:schemeClr val="tx1"/>
                </a:solidFill>
                <a:latin typeface="Calibri" panose="020F0502020204030204" pitchFamily="34" charset="0"/>
              </a:defRPr>
            </a:lvl5pPr>
            <a:lvl6pPr marL="2618183" indent="-238017" defTabSz="970249" eaLnBrk="0" fontAlgn="base" hangingPunct="0">
              <a:spcBef>
                <a:spcPct val="30000"/>
              </a:spcBef>
              <a:spcAft>
                <a:spcPct val="0"/>
              </a:spcAft>
              <a:defRPr sz="1300">
                <a:solidFill>
                  <a:schemeClr val="tx1"/>
                </a:solidFill>
                <a:latin typeface="Calibri" panose="020F0502020204030204" pitchFamily="34" charset="0"/>
              </a:defRPr>
            </a:lvl6pPr>
            <a:lvl7pPr marL="3094215" indent="-238017" defTabSz="970249" eaLnBrk="0" fontAlgn="base" hangingPunct="0">
              <a:spcBef>
                <a:spcPct val="30000"/>
              </a:spcBef>
              <a:spcAft>
                <a:spcPct val="0"/>
              </a:spcAft>
              <a:defRPr sz="1300">
                <a:solidFill>
                  <a:schemeClr val="tx1"/>
                </a:solidFill>
                <a:latin typeface="Calibri" panose="020F0502020204030204" pitchFamily="34" charset="0"/>
              </a:defRPr>
            </a:lvl7pPr>
            <a:lvl8pPr marL="3570248" indent="-238017" defTabSz="970249" eaLnBrk="0" fontAlgn="base" hangingPunct="0">
              <a:spcBef>
                <a:spcPct val="30000"/>
              </a:spcBef>
              <a:spcAft>
                <a:spcPct val="0"/>
              </a:spcAft>
              <a:defRPr sz="1300">
                <a:solidFill>
                  <a:schemeClr val="tx1"/>
                </a:solidFill>
                <a:latin typeface="Calibri" panose="020F0502020204030204" pitchFamily="34" charset="0"/>
              </a:defRPr>
            </a:lvl8pPr>
            <a:lvl9pPr marL="4046282" indent="-238017" defTabSz="970249"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D7480B3F-A2B0-4232-AD21-46B7DCAAF98F}" type="slidenum">
              <a:rPr lang="en-US" altLang="en-US">
                <a:latin typeface="Arial" panose="020B0604020202020204" pitchFamily="34" charset="0"/>
              </a:rPr>
              <a:pPr>
                <a:spcBef>
                  <a:spcPct val="0"/>
                </a:spcBef>
              </a:pPr>
              <a:t>116</a:t>
            </a:fld>
            <a:endParaRPr lang="en-US" altLang="en-US">
              <a:latin typeface="Arial" panose="020B0604020202020204" pitchFamily="34" charset="0"/>
            </a:endParaRPr>
          </a:p>
        </p:txBody>
      </p:sp>
    </p:spTree>
    <p:extLst>
      <p:ext uri="{BB962C8B-B14F-4D97-AF65-F5344CB8AC3E}">
        <p14:creationId xmlns:p14="http://schemas.microsoft.com/office/powerpoint/2010/main" val="403960443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pPr>
            <a:r>
              <a:rPr lang="en-US" dirty="0" smtClean="0"/>
              <a:t>Meat </a:t>
            </a:r>
            <a:r>
              <a:rPr lang="en-US" dirty="0"/>
              <a:t>products </a:t>
            </a:r>
            <a:r>
              <a:rPr lang="en-US" b="1" dirty="0"/>
              <a:t>without</a:t>
            </a:r>
            <a:r>
              <a:rPr lang="en-US" dirty="0"/>
              <a:t> binders and extenders credit on an </a:t>
            </a:r>
            <a:r>
              <a:rPr lang="en-US" b="1" dirty="0" smtClean="0"/>
              <a:t>ounce-per-ounce</a:t>
            </a:r>
            <a:r>
              <a:rPr lang="en-US" dirty="0" smtClean="0"/>
              <a:t> </a:t>
            </a:r>
            <a:r>
              <a:rPr lang="en-US" dirty="0"/>
              <a:t>basis (actual serving </a:t>
            </a:r>
            <a:r>
              <a:rPr lang="en-US" dirty="0" smtClean="0"/>
              <a:t>weight). This means that 1 </a:t>
            </a:r>
            <a:r>
              <a:rPr lang="en-US" dirty="0"/>
              <a:t>ounce of </a:t>
            </a:r>
            <a:r>
              <a:rPr lang="en-US" dirty="0" smtClean="0"/>
              <a:t>the meat product provides </a:t>
            </a:r>
            <a:r>
              <a:rPr lang="en-US" dirty="0"/>
              <a:t>1 ounce equivalent of meat/meat alternates. </a:t>
            </a:r>
            <a:endParaRPr lang="en-US" dirty="0" smtClean="0"/>
          </a:p>
          <a:p>
            <a:pPr>
              <a:spcBef>
                <a:spcPts val="0"/>
              </a:spcBef>
            </a:pPr>
            <a:endParaRPr lang="en-US" b="1" dirty="0"/>
          </a:p>
          <a:p>
            <a:pPr>
              <a:spcBef>
                <a:spcPts val="0"/>
              </a:spcBef>
            </a:pPr>
            <a:r>
              <a:rPr lang="en-US" dirty="0" smtClean="0"/>
              <a:t>Meat </a:t>
            </a:r>
            <a:r>
              <a:rPr lang="en-US" dirty="0"/>
              <a:t>products </a:t>
            </a:r>
            <a:r>
              <a:rPr lang="en-US" b="1" dirty="0"/>
              <a:t>with</a:t>
            </a:r>
            <a:r>
              <a:rPr lang="en-US" dirty="0"/>
              <a:t> binders and extenders credit based only on the </a:t>
            </a:r>
            <a:r>
              <a:rPr lang="en-US" b="1" dirty="0"/>
              <a:t>actual amount </a:t>
            </a:r>
            <a:r>
              <a:rPr lang="en-US" dirty="0"/>
              <a:t>of meat without the weight of the binders and extenders. </a:t>
            </a:r>
            <a:endParaRPr lang="en-US" dirty="0" smtClean="0"/>
          </a:p>
          <a:p>
            <a:pPr>
              <a:spcBef>
                <a:spcPts val="0"/>
              </a:spcBef>
            </a:pPr>
            <a:endParaRPr lang="en-US" dirty="0" smtClean="0"/>
          </a:p>
          <a:p>
            <a:pPr marL="178511" indent="-178511">
              <a:spcBef>
                <a:spcPts val="0"/>
              </a:spcBef>
              <a:buFont typeface="Arial" panose="020B0604020202020204" pitchFamily="34" charset="0"/>
              <a:buChar char="•"/>
            </a:pPr>
            <a:r>
              <a:rPr lang="en-US" dirty="0" smtClean="0"/>
              <a:t>For </a:t>
            </a:r>
            <a:r>
              <a:rPr lang="en-US" dirty="0"/>
              <a:t>example, </a:t>
            </a:r>
            <a:r>
              <a:rPr lang="en-US" dirty="0" smtClean="0"/>
              <a:t>if </a:t>
            </a:r>
            <a:r>
              <a:rPr lang="en-US" dirty="0"/>
              <a:t>a </a:t>
            </a:r>
            <a:r>
              <a:rPr lang="en-US" dirty="0" smtClean="0"/>
              <a:t>turkey sausage weighs 1 ounce </a:t>
            </a:r>
            <a:r>
              <a:rPr lang="en-US" dirty="0"/>
              <a:t>and contains modified food starch as an ingredient, it cannot credit as </a:t>
            </a:r>
            <a:r>
              <a:rPr lang="en-US" dirty="0" smtClean="0"/>
              <a:t>1 </a:t>
            </a:r>
            <a:r>
              <a:rPr lang="en-US" dirty="0"/>
              <a:t>ounce </a:t>
            </a:r>
            <a:r>
              <a:rPr lang="en-US" dirty="0" smtClean="0"/>
              <a:t>equivalent </a:t>
            </a:r>
            <a:r>
              <a:rPr lang="en-US" dirty="0"/>
              <a:t>of meat/meat alternates. This product would credit based on the actual percentage of ground meat (such as beef, chicken, turkey or pork) in the product formula. To determine this information, schools must obtain a product formulation statement from the </a:t>
            </a:r>
            <a:r>
              <a:rPr lang="en-US" dirty="0" smtClean="0"/>
              <a:t>manufacturer.</a:t>
            </a:r>
          </a:p>
          <a:p>
            <a:pPr marL="0" lvl="1" defTabSz="968595">
              <a:spcBef>
                <a:spcPts val="0"/>
              </a:spcBef>
            </a:pPr>
            <a:endParaRPr lang="en-US" dirty="0"/>
          </a:p>
          <a:p>
            <a:pPr marL="0" lvl="1" defTabSz="968595">
              <a:spcBef>
                <a:spcPts val="0"/>
              </a:spcBef>
            </a:pPr>
            <a:r>
              <a:rPr lang="en-US" dirty="0"/>
              <a:t>To credit based on actual serving weight, luncheon meats, cold cuts, hot dogs, knockwurst and Vienna sausage must be all meat </a:t>
            </a:r>
            <a:r>
              <a:rPr lang="en-US" dirty="0" smtClean="0"/>
              <a:t>without binders </a:t>
            </a:r>
            <a:r>
              <a:rPr lang="en-US" dirty="0"/>
              <a:t>or </a:t>
            </a:r>
            <a:r>
              <a:rPr lang="en-US" dirty="0" smtClean="0"/>
              <a:t>extenders or added ingredients such as water or meat broth. </a:t>
            </a:r>
            <a:endParaRPr lang="en-US" dirty="0"/>
          </a:p>
        </p:txBody>
      </p:sp>
      <p:sp>
        <p:nvSpPr>
          <p:cNvPr id="122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0249" eaLnBrk="0" hangingPunct="0">
              <a:defRPr>
                <a:solidFill>
                  <a:schemeClr val="tx1"/>
                </a:solidFill>
                <a:latin typeface="Arial" charset="0"/>
              </a:defRPr>
            </a:lvl1pPr>
            <a:lvl2pPr marL="773553" indent="-297523" defTabSz="970249" eaLnBrk="0" hangingPunct="0">
              <a:defRPr>
                <a:solidFill>
                  <a:schemeClr val="tx1"/>
                </a:solidFill>
                <a:latin typeface="Arial" charset="0"/>
              </a:defRPr>
            </a:lvl2pPr>
            <a:lvl3pPr marL="1190083" indent="-238017" defTabSz="970249" eaLnBrk="0" hangingPunct="0">
              <a:defRPr>
                <a:solidFill>
                  <a:schemeClr val="tx1"/>
                </a:solidFill>
                <a:latin typeface="Arial" charset="0"/>
              </a:defRPr>
            </a:lvl3pPr>
            <a:lvl4pPr marL="1666115" indent="-238017" defTabSz="970249" eaLnBrk="0" hangingPunct="0">
              <a:defRPr>
                <a:solidFill>
                  <a:schemeClr val="tx1"/>
                </a:solidFill>
                <a:latin typeface="Arial" charset="0"/>
              </a:defRPr>
            </a:lvl4pPr>
            <a:lvl5pPr marL="2142149" indent="-238017" defTabSz="970249" eaLnBrk="0" hangingPunct="0">
              <a:defRPr>
                <a:solidFill>
                  <a:schemeClr val="tx1"/>
                </a:solidFill>
                <a:latin typeface="Arial" charset="0"/>
              </a:defRPr>
            </a:lvl5pPr>
            <a:lvl6pPr marL="2618183" indent="-238017" defTabSz="970249" eaLnBrk="0" fontAlgn="base" hangingPunct="0">
              <a:spcBef>
                <a:spcPct val="0"/>
              </a:spcBef>
              <a:spcAft>
                <a:spcPct val="0"/>
              </a:spcAft>
              <a:defRPr>
                <a:solidFill>
                  <a:schemeClr val="tx1"/>
                </a:solidFill>
                <a:latin typeface="Arial" charset="0"/>
              </a:defRPr>
            </a:lvl6pPr>
            <a:lvl7pPr marL="3094215" indent="-238017" defTabSz="970249" eaLnBrk="0" fontAlgn="base" hangingPunct="0">
              <a:spcBef>
                <a:spcPct val="0"/>
              </a:spcBef>
              <a:spcAft>
                <a:spcPct val="0"/>
              </a:spcAft>
              <a:defRPr>
                <a:solidFill>
                  <a:schemeClr val="tx1"/>
                </a:solidFill>
                <a:latin typeface="Arial" charset="0"/>
              </a:defRPr>
            </a:lvl7pPr>
            <a:lvl8pPr marL="3570248" indent="-238017" defTabSz="970249" eaLnBrk="0" fontAlgn="base" hangingPunct="0">
              <a:spcBef>
                <a:spcPct val="0"/>
              </a:spcBef>
              <a:spcAft>
                <a:spcPct val="0"/>
              </a:spcAft>
              <a:defRPr>
                <a:solidFill>
                  <a:schemeClr val="tx1"/>
                </a:solidFill>
                <a:latin typeface="Arial" charset="0"/>
              </a:defRPr>
            </a:lvl8pPr>
            <a:lvl9pPr marL="4046282" indent="-238017" defTabSz="970249" eaLnBrk="0" fontAlgn="base" hangingPunct="0">
              <a:spcBef>
                <a:spcPct val="0"/>
              </a:spcBef>
              <a:spcAft>
                <a:spcPct val="0"/>
              </a:spcAft>
              <a:defRPr>
                <a:solidFill>
                  <a:schemeClr val="tx1"/>
                </a:solidFill>
                <a:latin typeface="Arial" charset="0"/>
              </a:defRPr>
            </a:lvl9pPr>
          </a:lstStyle>
          <a:p>
            <a:pPr eaLnBrk="1" hangingPunct="1"/>
            <a:fld id="{8C08D8B7-9100-4074-82CA-74CDB35697B0}" type="slidenum">
              <a:rPr lang="en-US" smtClean="0"/>
              <a:pPr eaLnBrk="1" hangingPunct="1"/>
              <a:t>117</a:t>
            </a:fld>
            <a:endParaRPr lang="en-US" smtClean="0"/>
          </a:p>
        </p:txBody>
      </p:sp>
    </p:spTree>
    <p:extLst>
      <p:ext uri="{BB962C8B-B14F-4D97-AF65-F5344CB8AC3E}">
        <p14:creationId xmlns:p14="http://schemas.microsoft.com/office/powerpoint/2010/main" val="364495622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5683" name="Notes Placeholder 2"/>
          <p:cNvSpPr>
            <a:spLocks noGrp="1"/>
          </p:cNvSpPr>
          <p:nvPr>
            <p:ph type="body" idx="1"/>
          </p:nvPr>
        </p:nvSpPr>
        <p:spPr bwMode="auto">
          <a:xfrm>
            <a:off x="732195" y="4564506"/>
            <a:ext cx="5850835" cy="431693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6606" lvl="1" indent="-6606" defTabSz="967900">
              <a:spcBef>
                <a:spcPct val="0"/>
              </a:spcBef>
            </a:pPr>
            <a:r>
              <a:rPr lang="en-US" altLang="en-US" dirty="0" smtClean="0">
                <a:cs typeface="Arial" panose="020B0604020202020204" pitchFamily="34" charset="0"/>
              </a:rPr>
              <a:t>The serving sizes for meat/meat alternates are provided in </a:t>
            </a:r>
            <a:r>
              <a:rPr lang="en-US" altLang="en-US" b="1" dirty="0" smtClean="0">
                <a:cs typeface="Arial" panose="020B0604020202020204" pitchFamily="34" charset="0"/>
              </a:rPr>
              <a:t>ounce equivalents</a:t>
            </a:r>
            <a:r>
              <a:rPr lang="en-US" altLang="en-US" dirty="0" smtClean="0">
                <a:cs typeface="Arial" panose="020B0604020202020204" pitchFamily="34" charset="0"/>
              </a:rPr>
              <a:t>, which is the amount of meat or meat alternate that is equivalent to one ounce of cooked lean meat, poultry or fish. </a:t>
            </a:r>
          </a:p>
          <a:p>
            <a:pPr marL="6606" lvl="1" indent="-6606" defTabSz="967900">
              <a:spcBef>
                <a:spcPct val="0"/>
              </a:spcBef>
            </a:pPr>
            <a:endParaRPr lang="en-US" altLang="en-US" dirty="0" smtClean="0">
              <a:cs typeface="Arial" panose="020B0604020202020204" pitchFamily="34" charset="0"/>
            </a:endParaRPr>
          </a:p>
          <a:p>
            <a:pPr marL="6606" lvl="1" indent="-6606" defTabSz="967900">
              <a:spcBef>
                <a:spcPct val="0"/>
              </a:spcBef>
            </a:pPr>
            <a:r>
              <a:rPr lang="en-US" altLang="en-US" dirty="0" smtClean="0">
                <a:cs typeface="Arial" panose="020B0604020202020204" pitchFamily="34" charset="0"/>
              </a:rPr>
              <a:t>For example, 1 ounce equivalent of meat/meat alternates equals:</a:t>
            </a:r>
          </a:p>
          <a:p>
            <a:pPr marL="177845" lvl="1" indent="-177845" defTabSz="967900">
              <a:spcBef>
                <a:spcPts val="622"/>
              </a:spcBef>
              <a:buFont typeface="Arial" panose="020B0604020202020204" pitchFamily="34" charset="0"/>
              <a:buChar char="•"/>
            </a:pPr>
            <a:r>
              <a:rPr lang="en-US" altLang="en-US" dirty="0" smtClean="0">
                <a:cs typeface="Arial" panose="020B0604020202020204" pitchFamily="34" charset="0"/>
              </a:rPr>
              <a:t>1 </a:t>
            </a:r>
            <a:r>
              <a:rPr lang="en-US" altLang="en-US" dirty="0">
                <a:cs typeface="Arial" panose="020B0604020202020204" pitchFamily="34" charset="0"/>
              </a:rPr>
              <a:t>ounce of </a:t>
            </a:r>
            <a:r>
              <a:rPr lang="en-US" altLang="en-US" dirty="0" smtClean="0">
                <a:cs typeface="Arial" panose="020B0604020202020204" pitchFamily="34" charset="0"/>
              </a:rPr>
              <a:t>lean meat, poultry or fish;</a:t>
            </a:r>
          </a:p>
          <a:p>
            <a:pPr marL="177845" lvl="1" indent="-177845" defTabSz="967900">
              <a:spcBef>
                <a:spcPct val="0"/>
              </a:spcBef>
              <a:buFont typeface="Arial" panose="020B0604020202020204" pitchFamily="34" charset="0"/>
              <a:buChar char="•"/>
            </a:pPr>
            <a:r>
              <a:rPr lang="en-US" altLang="en-US" dirty="0" smtClean="0">
                <a:cs typeface="Arial" panose="020B0604020202020204" pitchFamily="34" charset="0"/>
              </a:rPr>
              <a:t>1 ounce of cheese (low-fat recommended); </a:t>
            </a:r>
          </a:p>
          <a:p>
            <a:pPr marL="177845" lvl="1" indent="-177845" defTabSz="967900">
              <a:spcBef>
                <a:spcPct val="0"/>
              </a:spcBef>
              <a:buFont typeface="Arial" panose="020B0604020202020204" pitchFamily="34" charset="0"/>
              <a:buChar char="•"/>
            </a:pPr>
            <a:r>
              <a:rPr lang="en-US" altLang="en-US" dirty="0" smtClean="0">
                <a:cs typeface="Arial" panose="020B0604020202020204" pitchFamily="34" charset="0"/>
              </a:rPr>
              <a:t>¼ cup of cooked  beans and peas (legumes); </a:t>
            </a:r>
          </a:p>
          <a:p>
            <a:pPr marL="177845" lvl="1" indent="-177845" defTabSz="967900">
              <a:spcBef>
                <a:spcPct val="0"/>
              </a:spcBef>
              <a:buFont typeface="Arial" panose="020B0604020202020204" pitchFamily="34" charset="0"/>
              <a:buChar char="•"/>
            </a:pPr>
            <a:r>
              <a:rPr lang="en-US" altLang="en-US" dirty="0" smtClean="0">
                <a:cs typeface="Arial" panose="020B0604020202020204" pitchFamily="34" charset="0"/>
              </a:rPr>
              <a:t>½ large egg; </a:t>
            </a:r>
          </a:p>
          <a:p>
            <a:pPr marL="177845" lvl="1" indent="-177845" defTabSz="967900">
              <a:spcBef>
                <a:spcPct val="0"/>
              </a:spcBef>
              <a:buFont typeface="Arial" panose="020B0604020202020204" pitchFamily="34" charset="0"/>
              <a:buChar char="•"/>
            </a:pPr>
            <a:r>
              <a:rPr lang="en-US" altLang="en-US" dirty="0" smtClean="0">
                <a:cs typeface="Arial" panose="020B0604020202020204" pitchFamily="34" charset="0"/>
              </a:rPr>
              <a:t>2 tablespoons of nut or seed butters (such as </a:t>
            </a:r>
            <a:r>
              <a:rPr lang="en-US" dirty="0"/>
              <a:t>almond butter, cashew nut butter, peanut butter, reduced-fat peanut butter, sesame seed butter, soy nut butter and sunflower seed </a:t>
            </a:r>
            <a:r>
              <a:rPr lang="en-US" dirty="0" smtClean="0"/>
              <a:t>butter); </a:t>
            </a:r>
          </a:p>
          <a:p>
            <a:pPr marL="177845" lvl="1" indent="-177845" defTabSz="967900">
              <a:spcBef>
                <a:spcPct val="0"/>
              </a:spcBef>
              <a:buFont typeface="Arial" panose="020B0604020202020204" pitchFamily="34" charset="0"/>
              <a:buChar char="•"/>
            </a:pPr>
            <a:r>
              <a:rPr lang="en-US" dirty="0" smtClean="0"/>
              <a:t>1 ounce of nuts/seeds (</a:t>
            </a:r>
            <a:r>
              <a:rPr lang="en-US" altLang="en-US" dirty="0" smtClean="0">
                <a:cs typeface="Arial" panose="020B0604020202020204" pitchFamily="34" charset="0"/>
              </a:rPr>
              <a:t>such as </a:t>
            </a:r>
            <a:r>
              <a:rPr lang="en-US" dirty="0"/>
              <a:t>include almonds, Brazil nuts, cashews, filberts, macadamia nuts, peanuts, pecans, walnuts, pine nuts, pistachios and </a:t>
            </a:r>
            <a:r>
              <a:rPr lang="en-US" dirty="0" err="1" smtClean="0"/>
              <a:t>soynuts</a:t>
            </a:r>
            <a:r>
              <a:rPr lang="en-US" dirty="0" smtClean="0"/>
              <a:t>); </a:t>
            </a:r>
          </a:p>
          <a:p>
            <a:pPr marL="177845" lvl="1" indent="-177845" defTabSz="967900">
              <a:spcBef>
                <a:spcPct val="0"/>
              </a:spcBef>
              <a:buFont typeface="Arial" panose="020B0604020202020204" pitchFamily="34" charset="0"/>
              <a:buChar char="•"/>
            </a:pPr>
            <a:r>
              <a:rPr lang="en-US" altLang="en-US" dirty="0" smtClean="0">
                <a:cs typeface="Arial" panose="020B0604020202020204" pitchFamily="34" charset="0"/>
              </a:rPr>
              <a:t>2.2 ounces of tofu; </a:t>
            </a:r>
          </a:p>
          <a:p>
            <a:pPr marL="177845" lvl="1" indent="-177845" defTabSz="967900">
              <a:spcBef>
                <a:spcPct val="0"/>
              </a:spcBef>
              <a:buFont typeface="Arial" panose="020B0604020202020204" pitchFamily="34" charset="0"/>
              <a:buChar char="•"/>
            </a:pPr>
            <a:r>
              <a:rPr lang="en-US" altLang="en-US" dirty="0" smtClean="0">
                <a:cs typeface="Arial" panose="020B0604020202020204" pitchFamily="34" charset="0"/>
              </a:rPr>
              <a:t>½ cup of yogurt or soy yogurt; and </a:t>
            </a:r>
          </a:p>
          <a:p>
            <a:pPr marL="177845" lvl="1" indent="-177845" defTabSz="967900">
              <a:spcBef>
                <a:spcPct val="0"/>
              </a:spcBef>
              <a:buFont typeface="Arial" panose="020B0604020202020204" pitchFamily="34" charset="0"/>
              <a:buChar char="•"/>
            </a:pPr>
            <a:r>
              <a:rPr lang="en-US" altLang="en-US" dirty="0" smtClean="0">
                <a:cs typeface="Arial" panose="020B0604020202020204" pitchFamily="34" charset="0"/>
              </a:rPr>
              <a:t>1 ounce of alternate protein products (APP).</a:t>
            </a:r>
          </a:p>
          <a:p>
            <a:pPr marL="6606" lvl="1" indent="-6606" defTabSz="967900">
              <a:spcBef>
                <a:spcPct val="0"/>
              </a:spcBef>
            </a:pPr>
            <a:endParaRPr lang="en-US" altLang="en-US" dirty="0" smtClean="0">
              <a:cs typeface="Arial" panose="020B0604020202020204" pitchFamily="34" charset="0"/>
            </a:endParaRPr>
          </a:p>
          <a:p>
            <a:pPr marL="6606" lvl="1" indent="-6606" defTabSz="967900">
              <a:spcBef>
                <a:spcPct val="0"/>
              </a:spcBef>
            </a:pPr>
            <a:r>
              <a:rPr lang="en-US" altLang="en-US" dirty="0" smtClean="0">
                <a:cs typeface="Arial" panose="020B0604020202020204" pitchFamily="34" charset="0"/>
              </a:rPr>
              <a:t>Choose low-fat dairy products to help school meals comply with the saturated fat limits of the dietary specifications.</a:t>
            </a:r>
          </a:p>
        </p:txBody>
      </p:sp>
      <p:sp>
        <p:nvSpPr>
          <p:cNvPr id="455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9554">
              <a:spcBef>
                <a:spcPct val="30000"/>
              </a:spcBef>
              <a:defRPr sz="1300">
                <a:solidFill>
                  <a:schemeClr val="tx1"/>
                </a:solidFill>
                <a:latin typeface="Calibri" panose="020F0502020204030204" pitchFamily="34" charset="0"/>
              </a:defRPr>
            </a:lvl1pPr>
            <a:lvl2pPr marL="773001" indent="-297309" defTabSz="969554">
              <a:spcBef>
                <a:spcPct val="30000"/>
              </a:spcBef>
              <a:defRPr sz="1300">
                <a:solidFill>
                  <a:schemeClr val="tx1"/>
                </a:solidFill>
                <a:latin typeface="Calibri" panose="020F0502020204030204" pitchFamily="34" charset="0"/>
              </a:defRPr>
            </a:lvl2pPr>
            <a:lvl3pPr marL="1189228" indent="-237847" defTabSz="969554">
              <a:spcBef>
                <a:spcPct val="30000"/>
              </a:spcBef>
              <a:defRPr sz="1300">
                <a:solidFill>
                  <a:schemeClr val="tx1"/>
                </a:solidFill>
                <a:latin typeface="Calibri" panose="020F0502020204030204" pitchFamily="34" charset="0"/>
              </a:defRPr>
            </a:lvl3pPr>
            <a:lvl4pPr marL="1664920" indent="-237847" defTabSz="969554">
              <a:spcBef>
                <a:spcPct val="30000"/>
              </a:spcBef>
              <a:defRPr sz="1300">
                <a:solidFill>
                  <a:schemeClr val="tx1"/>
                </a:solidFill>
                <a:latin typeface="Calibri" panose="020F0502020204030204" pitchFamily="34" charset="0"/>
              </a:defRPr>
            </a:lvl4pPr>
            <a:lvl5pPr marL="2140613" indent="-237847" defTabSz="969554">
              <a:spcBef>
                <a:spcPct val="30000"/>
              </a:spcBef>
              <a:defRPr sz="1300">
                <a:solidFill>
                  <a:schemeClr val="tx1"/>
                </a:solidFill>
                <a:latin typeface="Calibri" panose="020F0502020204030204" pitchFamily="34" charset="0"/>
              </a:defRPr>
            </a:lvl5pPr>
            <a:lvl6pPr marL="2616305" indent="-237847" defTabSz="969554" eaLnBrk="0" fontAlgn="base" hangingPunct="0">
              <a:spcBef>
                <a:spcPct val="30000"/>
              </a:spcBef>
              <a:spcAft>
                <a:spcPct val="0"/>
              </a:spcAft>
              <a:defRPr sz="1300">
                <a:solidFill>
                  <a:schemeClr val="tx1"/>
                </a:solidFill>
                <a:latin typeface="Calibri" panose="020F0502020204030204" pitchFamily="34" charset="0"/>
              </a:defRPr>
            </a:lvl6pPr>
            <a:lvl7pPr marL="3091995" indent="-237847" defTabSz="969554" eaLnBrk="0" fontAlgn="base" hangingPunct="0">
              <a:spcBef>
                <a:spcPct val="30000"/>
              </a:spcBef>
              <a:spcAft>
                <a:spcPct val="0"/>
              </a:spcAft>
              <a:defRPr sz="1300">
                <a:solidFill>
                  <a:schemeClr val="tx1"/>
                </a:solidFill>
                <a:latin typeface="Calibri" panose="020F0502020204030204" pitchFamily="34" charset="0"/>
              </a:defRPr>
            </a:lvl7pPr>
            <a:lvl8pPr marL="3567687" indent="-237847" defTabSz="969554" eaLnBrk="0" fontAlgn="base" hangingPunct="0">
              <a:spcBef>
                <a:spcPct val="30000"/>
              </a:spcBef>
              <a:spcAft>
                <a:spcPct val="0"/>
              </a:spcAft>
              <a:defRPr sz="1300">
                <a:solidFill>
                  <a:schemeClr val="tx1"/>
                </a:solidFill>
                <a:latin typeface="Calibri" panose="020F0502020204030204" pitchFamily="34" charset="0"/>
              </a:defRPr>
            </a:lvl8pPr>
            <a:lvl9pPr marL="4043380" indent="-237847" defTabSz="969554"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074C1A66-9999-4104-95EE-B56E96F346C6}" type="slidenum">
              <a:rPr lang="en-US" altLang="en-US">
                <a:latin typeface="Arial" panose="020B0604020202020204" pitchFamily="34" charset="0"/>
              </a:rPr>
              <a:pPr>
                <a:spcBef>
                  <a:spcPct val="0"/>
                </a:spcBef>
              </a:pPr>
              <a:t>118</a:t>
            </a:fld>
            <a:endParaRPr lang="en-US" altLang="en-US">
              <a:latin typeface="Arial" panose="020B0604020202020204" pitchFamily="34" charset="0"/>
            </a:endParaRPr>
          </a:p>
        </p:txBody>
      </p:sp>
    </p:spTree>
    <p:extLst>
      <p:ext uri="{BB962C8B-B14F-4D97-AF65-F5344CB8AC3E}">
        <p14:creationId xmlns:p14="http://schemas.microsoft.com/office/powerpoint/2010/main" val="177001969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hangingPunct="1">
              <a:spcBef>
                <a:spcPts val="0"/>
              </a:spcBef>
            </a:pPr>
            <a:r>
              <a:rPr lang="en-US" altLang="en-US" dirty="0" smtClean="0"/>
              <a:t>Depending on how the meat/meat alternate substitution is planned, it may or may not count as a food item. This slide shows an example of the first option: </a:t>
            </a:r>
            <a:r>
              <a:rPr lang="en-US" altLang="en-US" b="1" dirty="0" smtClean="0"/>
              <a:t>Offer a serving of meat/meat alternates in place of a serving of grains and count it toward the weekly grains range.</a:t>
            </a:r>
            <a:r>
              <a:rPr lang="en-US" altLang="en-US" dirty="0" smtClean="0"/>
              <a:t> Meat/meat alternates offered in place of grains count as a grains food item. </a:t>
            </a:r>
          </a:p>
          <a:p>
            <a:pPr eaLnBrk="1" hangingPunct="1">
              <a:spcBef>
                <a:spcPts val="0"/>
              </a:spcBef>
            </a:pPr>
            <a:endParaRPr lang="en-US" altLang="en-US" dirty="0" smtClean="0"/>
          </a:p>
          <a:p>
            <a:pPr eaLnBrk="1" hangingPunct="1">
              <a:spcBef>
                <a:spcPts val="0"/>
              </a:spcBef>
            </a:pPr>
            <a:r>
              <a:rPr lang="en-US" altLang="en-US" dirty="0" smtClean="0"/>
              <a:t>In this example, the menu planner plans the string cheese as grain substitution so it counts as a food item for OVS.</a:t>
            </a:r>
          </a:p>
          <a:p>
            <a:pPr>
              <a:spcBef>
                <a:spcPts val="0"/>
              </a:spcBef>
              <a:defRPr/>
            </a:pPr>
            <a:r>
              <a:rPr lang="en-US" dirty="0" smtClean="0"/>
              <a:t> </a:t>
            </a:r>
            <a:endParaRPr lang="en-US" dirty="0"/>
          </a:p>
        </p:txBody>
      </p:sp>
      <p:sp>
        <p:nvSpPr>
          <p:cNvPr id="279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73553" indent="-297523">
              <a:defRPr>
                <a:solidFill>
                  <a:schemeClr val="tx1"/>
                </a:solidFill>
                <a:latin typeface="Calibri" pitchFamily="34" charset="0"/>
                <a:cs typeface="Arial" pitchFamily="34" charset="0"/>
              </a:defRPr>
            </a:lvl2pPr>
            <a:lvl3pPr marL="1190083" indent="-238017">
              <a:defRPr>
                <a:solidFill>
                  <a:schemeClr val="tx1"/>
                </a:solidFill>
                <a:latin typeface="Calibri" pitchFamily="34" charset="0"/>
                <a:cs typeface="Arial" pitchFamily="34" charset="0"/>
              </a:defRPr>
            </a:lvl3pPr>
            <a:lvl4pPr marL="1666115" indent="-238017">
              <a:defRPr>
                <a:solidFill>
                  <a:schemeClr val="tx1"/>
                </a:solidFill>
                <a:latin typeface="Calibri" pitchFamily="34" charset="0"/>
                <a:cs typeface="Arial" pitchFamily="34" charset="0"/>
              </a:defRPr>
            </a:lvl4pPr>
            <a:lvl5pPr marL="2142149" indent="-238017">
              <a:defRPr>
                <a:solidFill>
                  <a:schemeClr val="tx1"/>
                </a:solidFill>
                <a:latin typeface="Calibri" pitchFamily="34" charset="0"/>
                <a:cs typeface="Arial" pitchFamily="34" charset="0"/>
              </a:defRPr>
            </a:lvl5pPr>
            <a:lvl6pPr marL="2618183" indent="-238017" eaLnBrk="0" fontAlgn="base" hangingPunct="0">
              <a:spcBef>
                <a:spcPct val="0"/>
              </a:spcBef>
              <a:spcAft>
                <a:spcPct val="0"/>
              </a:spcAft>
              <a:defRPr>
                <a:solidFill>
                  <a:schemeClr val="tx1"/>
                </a:solidFill>
                <a:latin typeface="Calibri" pitchFamily="34" charset="0"/>
                <a:cs typeface="Arial" pitchFamily="34" charset="0"/>
              </a:defRPr>
            </a:lvl6pPr>
            <a:lvl7pPr marL="3094215" indent="-238017" eaLnBrk="0" fontAlgn="base" hangingPunct="0">
              <a:spcBef>
                <a:spcPct val="0"/>
              </a:spcBef>
              <a:spcAft>
                <a:spcPct val="0"/>
              </a:spcAft>
              <a:defRPr>
                <a:solidFill>
                  <a:schemeClr val="tx1"/>
                </a:solidFill>
                <a:latin typeface="Calibri" pitchFamily="34" charset="0"/>
                <a:cs typeface="Arial" pitchFamily="34" charset="0"/>
              </a:defRPr>
            </a:lvl7pPr>
            <a:lvl8pPr marL="3570248" indent="-238017" eaLnBrk="0" fontAlgn="base" hangingPunct="0">
              <a:spcBef>
                <a:spcPct val="0"/>
              </a:spcBef>
              <a:spcAft>
                <a:spcPct val="0"/>
              </a:spcAft>
              <a:defRPr>
                <a:solidFill>
                  <a:schemeClr val="tx1"/>
                </a:solidFill>
                <a:latin typeface="Calibri" pitchFamily="34" charset="0"/>
                <a:cs typeface="Arial" pitchFamily="34" charset="0"/>
              </a:defRPr>
            </a:lvl8pPr>
            <a:lvl9pPr marL="4046282" indent="-238017" eaLnBrk="0" fontAlgn="base" hangingPunct="0">
              <a:spcBef>
                <a:spcPct val="0"/>
              </a:spcBef>
              <a:spcAft>
                <a:spcPct val="0"/>
              </a:spcAft>
              <a:defRPr>
                <a:solidFill>
                  <a:schemeClr val="tx1"/>
                </a:solidFill>
                <a:latin typeface="Calibri" pitchFamily="34" charset="0"/>
                <a:cs typeface="Arial" pitchFamily="34" charset="0"/>
              </a:defRPr>
            </a:lvl9pPr>
          </a:lstStyle>
          <a:p>
            <a:fld id="{DECBAB02-7FA4-46DE-A814-CBD66183362E}" type="slidenum">
              <a:rPr lang="en-US" altLang="en-US"/>
              <a:pPr/>
              <a:t>119</a:t>
            </a:fld>
            <a:endParaRPr lang="en-US" altLang="en-US"/>
          </a:p>
        </p:txBody>
      </p:sp>
    </p:spTree>
    <p:extLst>
      <p:ext uri="{BB962C8B-B14F-4D97-AF65-F5344CB8AC3E}">
        <p14:creationId xmlns:p14="http://schemas.microsoft.com/office/powerpoint/2010/main" val="33352086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dirty="0"/>
              <a:t>The weekly serving of grains at breakfast is determined by adding the ounce equivalents of all daily offerings. </a:t>
            </a:r>
            <a:r>
              <a:rPr lang="en-US" b="1" dirty="0"/>
              <a:t>Menu planners must calculate the weekly total based on the smallest grain serving (ounce equivalents) offered each day.</a:t>
            </a:r>
            <a:r>
              <a:rPr lang="en-US" dirty="0"/>
              <a:t> </a:t>
            </a:r>
            <a:endParaRPr lang="en-US" dirty="0" smtClean="0"/>
          </a:p>
          <a:p>
            <a:pPr>
              <a:spcBef>
                <a:spcPts val="0"/>
              </a:spcBef>
            </a:pPr>
            <a:endParaRPr lang="en-US" dirty="0"/>
          </a:p>
          <a:p>
            <a:pPr>
              <a:spcBef>
                <a:spcPts val="0"/>
              </a:spcBef>
            </a:pPr>
            <a:r>
              <a:rPr lang="en-US" dirty="0" smtClean="0"/>
              <a:t>For </a:t>
            </a:r>
            <a:r>
              <a:rPr lang="en-US" dirty="0"/>
              <a:t>example, if the menu offers two daily grain choices that include a 1 ½-ounce equivalent item and a 2-ounce equivalent item, the menu planner must count the </a:t>
            </a:r>
            <a:r>
              <a:rPr lang="en-US" dirty="0" smtClean="0"/>
              <a:t/>
            </a:r>
            <a:br>
              <a:rPr lang="en-US" dirty="0" smtClean="0"/>
            </a:br>
            <a:r>
              <a:rPr lang="en-US" dirty="0" smtClean="0"/>
              <a:t>1 </a:t>
            </a:r>
            <a:r>
              <a:rPr lang="en-US" dirty="0"/>
              <a:t>½-ounce equivalent item toward the weekly total.</a:t>
            </a:r>
          </a:p>
          <a:p>
            <a:pPr>
              <a:spcBef>
                <a:spcPts val="0"/>
              </a:spcBef>
            </a:pPr>
            <a:r>
              <a:rPr lang="en-US" dirty="0"/>
              <a:t> </a:t>
            </a:r>
          </a:p>
          <a:p>
            <a:pPr>
              <a:spcBef>
                <a:spcPts val="0"/>
              </a:spcBef>
            </a:pPr>
            <a:r>
              <a:rPr lang="en-US" dirty="0"/>
              <a:t>It is important to review all grain choices over the week for compliance with the minimum weekly requirements. </a:t>
            </a:r>
            <a:endParaRPr lang="en-US" dirty="0" smtClean="0"/>
          </a:p>
          <a:p>
            <a:pPr>
              <a:spcBef>
                <a:spcPts val="0"/>
              </a:spcBef>
            </a:pPr>
            <a:endParaRPr lang="en-US" dirty="0"/>
          </a:p>
          <a:p>
            <a:pPr>
              <a:spcBef>
                <a:spcPts val="0"/>
              </a:spcBef>
            </a:pPr>
            <a:r>
              <a:rPr lang="en-US" dirty="0" smtClean="0"/>
              <a:t>When </a:t>
            </a:r>
            <a:r>
              <a:rPr lang="en-US" dirty="0"/>
              <a:t>offering </a:t>
            </a:r>
            <a:r>
              <a:rPr lang="en-US" b="1" dirty="0"/>
              <a:t>different serving sizes </a:t>
            </a:r>
            <a:r>
              <a:rPr lang="en-US" dirty="0"/>
              <a:t>of grains or meat/meat alternates each day or over the week, menu planners must pay careful attention to the daily choices. </a:t>
            </a:r>
          </a:p>
        </p:txBody>
      </p:sp>
      <p:sp>
        <p:nvSpPr>
          <p:cNvPr id="4" name="Slide Number Placeholder 3"/>
          <p:cNvSpPr>
            <a:spLocks noGrp="1"/>
          </p:cNvSpPr>
          <p:nvPr>
            <p:ph type="sldNum" sz="quarter" idx="10"/>
          </p:nvPr>
        </p:nvSpPr>
        <p:spPr/>
        <p:txBody>
          <a:bodyPr/>
          <a:lstStyle/>
          <a:p>
            <a:fld id="{88B97D9A-3F99-4895-BB77-4498E3C0B8F1}" type="slidenum">
              <a:rPr lang="en-US" smtClean="0"/>
              <a:pPr/>
              <a:t>12</a:t>
            </a:fld>
            <a:endParaRPr lang="en-US"/>
          </a:p>
        </p:txBody>
      </p:sp>
    </p:spTree>
    <p:extLst>
      <p:ext uri="{BB962C8B-B14F-4D97-AF65-F5344CB8AC3E}">
        <p14:creationId xmlns:p14="http://schemas.microsoft.com/office/powerpoint/2010/main" val="159157402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hangingPunct="1">
              <a:spcBef>
                <a:spcPts val="0"/>
              </a:spcBef>
            </a:pPr>
            <a:r>
              <a:rPr lang="en-US" altLang="en-US" dirty="0" smtClean="0"/>
              <a:t>This slide shows an example of the second option: </a:t>
            </a:r>
            <a:r>
              <a:rPr lang="en-US" altLang="en-US" b="1" dirty="0" smtClean="0"/>
              <a:t>Offer a serving of meat/meat alternates as an extra food that does not count toward the weekly grains range. </a:t>
            </a:r>
          </a:p>
          <a:p>
            <a:pPr eaLnBrk="1" hangingPunct="1">
              <a:spcBef>
                <a:spcPts val="0"/>
              </a:spcBef>
            </a:pPr>
            <a:endParaRPr lang="en-US" altLang="en-US" b="1" dirty="0" smtClean="0"/>
          </a:p>
          <a:p>
            <a:pPr eaLnBrk="1" hangingPunct="1">
              <a:spcBef>
                <a:spcPts val="0"/>
              </a:spcBef>
            </a:pPr>
            <a:r>
              <a:rPr lang="en-US" altLang="en-US" dirty="0" smtClean="0"/>
              <a:t>In this example, the menu planner plans the egg as an “extra” foods so it does </a:t>
            </a:r>
            <a:r>
              <a:rPr lang="en-US" altLang="en-US" b="1" dirty="0" smtClean="0"/>
              <a:t>not</a:t>
            </a:r>
            <a:r>
              <a:rPr lang="en-US" altLang="en-US" dirty="0" smtClean="0"/>
              <a:t> count as a food item.</a:t>
            </a:r>
          </a:p>
          <a:p>
            <a:pPr eaLnBrk="1" hangingPunct="1">
              <a:spcBef>
                <a:spcPts val="0"/>
              </a:spcBef>
            </a:pPr>
            <a:endParaRPr lang="en-US" altLang="en-US" b="1" dirty="0" smtClean="0"/>
          </a:p>
          <a:p>
            <a:pPr eaLnBrk="1" hangingPunct="1">
              <a:spcBef>
                <a:spcPts val="0"/>
              </a:spcBef>
            </a:pPr>
            <a:r>
              <a:rPr lang="en-US" altLang="en-US" dirty="0" smtClean="0"/>
              <a:t>As a reminder, for both options, the meat/meat alternates must count toward the weekly dietary specifications. The inclusion of meat/meat alternates cannot cause the breakfast menu to exceed the average weekly calorie, saturated fat and sodium limits.</a:t>
            </a:r>
          </a:p>
          <a:p>
            <a:pPr eaLnBrk="1" hangingPunct="1">
              <a:spcBef>
                <a:spcPts val="0"/>
              </a:spcBef>
            </a:pPr>
            <a:endParaRPr lang="en-US" altLang="en-US" dirty="0"/>
          </a:p>
        </p:txBody>
      </p:sp>
      <p:sp>
        <p:nvSpPr>
          <p:cNvPr id="279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73553" indent="-297523">
              <a:defRPr>
                <a:solidFill>
                  <a:schemeClr val="tx1"/>
                </a:solidFill>
                <a:latin typeface="Calibri" pitchFamily="34" charset="0"/>
                <a:cs typeface="Arial" pitchFamily="34" charset="0"/>
              </a:defRPr>
            </a:lvl2pPr>
            <a:lvl3pPr marL="1190083" indent="-238017">
              <a:defRPr>
                <a:solidFill>
                  <a:schemeClr val="tx1"/>
                </a:solidFill>
                <a:latin typeface="Calibri" pitchFamily="34" charset="0"/>
                <a:cs typeface="Arial" pitchFamily="34" charset="0"/>
              </a:defRPr>
            </a:lvl3pPr>
            <a:lvl4pPr marL="1666115" indent="-238017">
              <a:defRPr>
                <a:solidFill>
                  <a:schemeClr val="tx1"/>
                </a:solidFill>
                <a:latin typeface="Calibri" pitchFamily="34" charset="0"/>
                <a:cs typeface="Arial" pitchFamily="34" charset="0"/>
              </a:defRPr>
            </a:lvl4pPr>
            <a:lvl5pPr marL="2142149" indent="-238017">
              <a:defRPr>
                <a:solidFill>
                  <a:schemeClr val="tx1"/>
                </a:solidFill>
                <a:latin typeface="Calibri" pitchFamily="34" charset="0"/>
                <a:cs typeface="Arial" pitchFamily="34" charset="0"/>
              </a:defRPr>
            </a:lvl5pPr>
            <a:lvl6pPr marL="2618183" indent="-238017" eaLnBrk="0" fontAlgn="base" hangingPunct="0">
              <a:spcBef>
                <a:spcPct val="0"/>
              </a:spcBef>
              <a:spcAft>
                <a:spcPct val="0"/>
              </a:spcAft>
              <a:defRPr>
                <a:solidFill>
                  <a:schemeClr val="tx1"/>
                </a:solidFill>
                <a:latin typeface="Calibri" pitchFamily="34" charset="0"/>
                <a:cs typeface="Arial" pitchFamily="34" charset="0"/>
              </a:defRPr>
            </a:lvl6pPr>
            <a:lvl7pPr marL="3094215" indent="-238017" eaLnBrk="0" fontAlgn="base" hangingPunct="0">
              <a:spcBef>
                <a:spcPct val="0"/>
              </a:spcBef>
              <a:spcAft>
                <a:spcPct val="0"/>
              </a:spcAft>
              <a:defRPr>
                <a:solidFill>
                  <a:schemeClr val="tx1"/>
                </a:solidFill>
                <a:latin typeface="Calibri" pitchFamily="34" charset="0"/>
                <a:cs typeface="Arial" pitchFamily="34" charset="0"/>
              </a:defRPr>
            </a:lvl7pPr>
            <a:lvl8pPr marL="3570248" indent="-238017" eaLnBrk="0" fontAlgn="base" hangingPunct="0">
              <a:spcBef>
                <a:spcPct val="0"/>
              </a:spcBef>
              <a:spcAft>
                <a:spcPct val="0"/>
              </a:spcAft>
              <a:defRPr>
                <a:solidFill>
                  <a:schemeClr val="tx1"/>
                </a:solidFill>
                <a:latin typeface="Calibri" pitchFamily="34" charset="0"/>
                <a:cs typeface="Arial" pitchFamily="34" charset="0"/>
              </a:defRPr>
            </a:lvl8pPr>
            <a:lvl9pPr marL="4046282" indent="-238017" eaLnBrk="0" fontAlgn="base" hangingPunct="0">
              <a:spcBef>
                <a:spcPct val="0"/>
              </a:spcBef>
              <a:spcAft>
                <a:spcPct val="0"/>
              </a:spcAft>
              <a:defRPr>
                <a:solidFill>
                  <a:schemeClr val="tx1"/>
                </a:solidFill>
                <a:latin typeface="Calibri" pitchFamily="34" charset="0"/>
                <a:cs typeface="Arial" pitchFamily="34" charset="0"/>
              </a:defRPr>
            </a:lvl9pPr>
          </a:lstStyle>
          <a:p>
            <a:fld id="{DECBAB02-7FA4-46DE-A814-CBD66183362E}" type="slidenum">
              <a:rPr lang="en-US" altLang="en-US"/>
              <a:pPr/>
              <a:t>120</a:t>
            </a:fld>
            <a:endParaRPr lang="en-US" altLang="en-US"/>
          </a:p>
        </p:txBody>
      </p:sp>
    </p:spTree>
    <p:extLst>
      <p:ext uri="{BB962C8B-B14F-4D97-AF65-F5344CB8AC3E}">
        <p14:creationId xmlns:p14="http://schemas.microsoft.com/office/powerpoint/2010/main" val="202687976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187" indent="-3187">
              <a:spcBef>
                <a:spcPts val="0"/>
              </a:spcBef>
              <a:buClr>
                <a:srgbClr val="FFFF00"/>
              </a:buClr>
            </a:pPr>
            <a:r>
              <a:rPr lang="en-US" b="1" dirty="0" smtClean="0"/>
              <a:t>Ask </a:t>
            </a:r>
            <a:r>
              <a:rPr lang="en-US" b="1" dirty="0"/>
              <a:t>participants: </a:t>
            </a:r>
            <a:r>
              <a:rPr lang="en-US" dirty="0"/>
              <a:t>Before we move on to </a:t>
            </a:r>
            <a:r>
              <a:rPr lang="en-US" dirty="0" smtClean="0"/>
              <a:t>noncreditable </a:t>
            </a:r>
            <a:r>
              <a:rPr lang="en-US" dirty="0"/>
              <a:t>foods</a:t>
            </a:r>
            <a:r>
              <a:rPr lang="en-US" dirty="0" smtClean="0"/>
              <a:t>, </a:t>
            </a:r>
            <a:r>
              <a:rPr lang="en-US" dirty="0"/>
              <a:t>what questions do you have about the </a:t>
            </a:r>
            <a:r>
              <a:rPr lang="en-US" dirty="0" smtClean="0"/>
              <a:t>grains component</a:t>
            </a:r>
            <a:r>
              <a:rPr lang="en-US" dirty="0"/>
              <a:t>?</a:t>
            </a:r>
          </a:p>
          <a:p>
            <a:pPr marL="3187" indent="-3187">
              <a:spcBef>
                <a:spcPts val="0"/>
              </a:spcBef>
              <a:buClr>
                <a:srgbClr val="FFFF00"/>
              </a:buClr>
            </a:pPr>
            <a:endParaRPr lang="en-US" dirty="0"/>
          </a:p>
          <a:p>
            <a:pPr>
              <a:spcBef>
                <a:spcPts val="0"/>
              </a:spcBef>
            </a:pPr>
            <a:r>
              <a:rPr lang="en-US" altLang="en-US" b="1" dirty="0" smtClean="0">
                <a:cs typeface="Times New Roman" panose="02020603050405020304" pitchFamily="18" charset="0"/>
              </a:rPr>
              <a:t>INSTRUCTOR </a:t>
            </a:r>
            <a:r>
              <a:rPr lang="en-US" altLang="en-US" b="1" dirty="0">
                <a:cs typeface="Times New Roman" panose="02020603050405020304" pitchFamily="18" charset="0"/>
              </a:rPr>
              <a:t>NOTES: </a:t>
            </a:r>
            <a:r>
              <a:rPr lang="en-US" dirty="0"/>
              <a:t>Ask group 1 to report on noncreditable foods. Use slides to briefly confirm correct information that the group identified about noncreditable foods </a:t>
            </a:r>
            <a:r>
              <a:rPr lang="en-US" dirty="0" smtClean="0"/>
              <a:t>and </a:t>
            </a:r>
            <a:r>
              <a:rPr lang="en-US" dirty="0"/>
              <a:t>share any information that was not included in the group’s list. Do not spend any time on information that has already been discussed.</a:t>
            </a:r>
          </a:p>
          <a:p>
            <a:pPr>
              <a:spcBef>
                <a:spcPts val="0"/>
              </a:spcBef>
            </a:pPr>
            <a:endParaRPr lang="en-US" i="0" dirty="0" smtClean="0"/>
          </a:p>
          <a:p>
            <a:pPr>
              <a:spcBef>
                <a:spcPts val="0"/>
              </a:spcBef>
            </a:pPr>
            <a:r>
              <a:rPr lang="en-US" dirty="0"/>
              <a:t>Take out your handout, Noncreditable Foods. </a:t>
            </a:r>
          </a:p>
          <a:p>
            <a:pPr>
              <a:spcBef>
                <a:spcPts val="0"/>
              </a:spcBef>
            </a:pPr>
            <a:endParaRPr lang="en-US" i="0" dirty="0"/>
          </a:p>
          <a:p>
            <a:pPr>
              <a:spcBef>
                <a:spcPts val="0"/>
              </a:spcBef>
            </a:pPr>
            <a:r>
              <a:rPr lang="en-US" i="0" dirty="0" smtClean="0"/>
              <a:t>There are many foods that do not credit in school nutrition programs. You can see some of them on this slide, for example: bacon, cream cheese, potato chips, popcorn, pudding, white rice and condiments, such as ketchup, mustard, mayonnaise and salad dressing.  </a:t>
            </a:r>
          </a:p>
        </p:txBody>
      </p:sp>
      <p:sp>
        <p:nvSpPr>
          <p:cNvPr id="4" name="Slide Number Placeholder 3"/>
          <p:cNvSpPr>
            <a:spLocks noGrp="1"/>
          </p:cNvSpPr>
          <p:nvPr>
            <p:ph type="sldNum" sz="quarter" idx="10"/>
          </p:nvPr>
        </p:nvSpPr>
        <p:spPr/>
        <p:txBody>
          <a:bodyPr/>
          <a:lstStyle/>
          <a:p>
            <a:fld id="{B53D6E91-1675-4FDB-B92F-1BA349A65B31}" type="slidenum">
              <a:rPr lang="en-US" smtClean="0"/>
              <a:t>121</a:t>
            </a:fld>
            <a:endParaRPr lang="en-US"/>
          </a:p>
        </p:txBody>
      </p:sp>
    </p:spTree>
    <p:extLst>
      <p:ext uri="{BB962C8B-B14F-4D97-AF65-F5344CB8AC3E}">
        <p14:creationId xmlns:p14="http://schemas.microsoft.com/office/powerpoint/2010/main" val="385610113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dirty="0" smtClean="0"/>
              <a:t>Noncreditable </a:t>
            </a:r>
            <a:r>
              <a:rPr lang="en-US" dirty="0"/>
              <a:t>foods are </a:t>
            </a:r>
            <a:r>
              <a:rPr lang="en-US" dirty="0" smtClean="0"/>
              <a:t>foods </a:t>
            </a:r>
            <a:r>
              <a:rPr lang="en-US" dirty="0"/>
              <a:t>and beverages that </a:t>
            </a:r>
            <a:r>
              <a:rPr lang="en-US" b="1" dirty="0"/>
              <a:t>cannot </a:t>
            </a:r>
            <a:r>
              <a:rPr lang="en-US" b="1" dirty="0" smtClean="0"/>
              <a:t>credit </a:t>
            </a:r>
            <a:r>
              <a:rPr lang="en-US" dirty="0" smtClean="0"/>
              <a:t>toward </a:t>
            </a:r>
            <a:r>
              <a:rPr lang="en-US" dirty="0"/>
              <a:t>the USDA meal patterns for school nutrition programs. Schools and institutions may serve noncreditable foods in addition to the meal components to add variety, help improve acceptability in the meal and satisfy appetites. Some examples include maple syrup on pancakes, salad dressing on salad and condiments such as ketchup or mustard on </a:t>
            </a:r>
            <a:r>
              <a:rPr lang="en-US" dirty="0" smtClean="0"/>
              <a:t>a hotdog, sandwiches </a:t>
            </a:r>
            <a:r>
              <a:rPr lang="en-US" dirty="0"/>
              <a:t>and other entrees.</a:t>
            </a:r>
          </a:p>
          <a:p>
            <a:pPr>
              <a:spcBef>
                <a:spcPts val="0"/>
              </a:spcBef>
            </a:pPr>
            <a:r>
              <a:rPr lang="en-US" dirty="0"/>
              <a:t> </a:t>
            </a:r>
          </a:p>
          <a:p>
            <a:pPr>
              <a:spcBef>
                <a:spcPts val="0"/>
              </a:spcBef>
            </a:pPr>
            <a:r>
              <a:rPr lang="en-US" dirty="0" smtClean="0"/>
              <a:t>Menu planners should limit </a:t>
            </a:r>
            <a:r>
              <a:rPr lang="en-US" dirty="0"/>
              <a:t>noncreditable foods in school menus. These foods often contain little nutritional value and are high in fat, sugars and sodium. Menu planners should read labels, be aware of the ingredients in foods and limit the frequency and amount of less nutritious choices. </a:t>
            </a:r>
          </a:p>
          <a:p>
            <a:pPr>
              <a:spcBef>
                <a:spcPts val="0"/>
              </a:spcBef>
            </a:pPr>
            <a:r>
              <a:rPr lang="en-US" dirty="0"/>
              <a:t> </a:t>
            </a:r>
          </a:p>
          <a:p>
            <a:pPr>
              <a:spcBef>
                <a:spcPts val="0"/>
              </a:spcBef>
            </a:pPr>
            <a:r>
              <a:rPr lang="en-US" dirty="0"/>
              <a:t>Noncreditable foods that are offered as part of reimbursable meals </a:t>
            </a:r>
            <a:r>
              <a:rPr lang="en-US" dirty="0" smtClean="0"/>
              <a:t>must </a:t>
            </a:r>
            <a:r>
              <a:rPr lang="en-US" dirty="0"/>
              <a:t>be counted toward the weekly dietary specifications. </a:t>
            </a:r>
            <a:r>
              <a:rPr lang="en-US" dirty="0" smtClean="0"/>
              <a:t>If </a:t>
            </a:r>
            <a:r>
              <a:rPr lang="en-US" dirty="0"/>
              <a:t>noncreditable foods are served, they must contain zero trans fat and their inclusion cannot cause the menu to exceed the average weekly limits for calories, saturated fat and sodium. </a:t>
            </a:r>
            <a:endParaRPr lang="en-US" dirty="0" smtClean="0"/>
          </a:p>
          <a:p>
            <a:pPr>
              <a:spcBef>
                <a:spcPts val="0"/>
              </a:spcBef>
            </a:pPr>
            <a:endParaRPr lang="en-US" dirty="0"/>
          </a:p>
          <a:p>
            <a:pPr>
              <a:spcBef>
                <a:spcPts val="0"/>
              </a:spcBef>
            </a:pPr>
            <a:r>
              <a:rPr lang="en-US" dirty="0" smtClean="0"/>
              <a:t>Let’s look at some of the noncreditable foods in each meal component.</a:t>
            </a:r>
            <a:endParaRPr lang="en-US" dirty="0"/>
          </a:p>
        </p:txBody>
      </p:sp>
      <p:sp>
        <p:nvSpPr>
          <p:cNvPr id="4" name="Slide Number Placeholder 3"/>
          <p:cNvSpPr>
            <a:spLocks noGrp="1"/>
          </p:cNvSpPr>
          <p:nvPr>
            <p:ph type="sldNum" sz="quarter" idx="10"/>
          </p:nvPr>
        </p:nvSpPr>
        <p:spPr/>
        <p:txBody>
          <a:bodyPr/>
          <a:lstStyle/>
          <a:p>
            <a:fld id="{88B97D9A-3F99-4895-BB77-4498E3C0B8F1}" type="slidenum">
              <a:rPr lang="en-US" smtClean="0"/>
              <a:pPr/>
              <a:t>122</a:t>
            </a:fld>
            <a:endParaRPr lang="en-US"/>
          </a:p>
        </p:txBody>
      </p:sp>
    </p:spTree>
    <p:extLst>
      <p:ext uri="{BB962C8B-B14F-4D97-AF65-F5344CB8AC3E}">
        <p14:creationId xmlns:p14="http://schemas.microsoft.com/office/powerpoint/2010/main" val="421217567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spcBef>
                <a:spcPts val="0"/>
              </a:spcBef>
            </a:pPr>
            <a:r>
              <a:rPr lang="en-US" dirty="0" smtClean="0"/>
              <a:t>These are some of are the </a:t>
            </a:r>
            <a:r>
              <a:rPr lang="en-US" baseline="0" dirty="0" smtClean="0"/>
              <a:t>fruit products that are not creditable in school meals. </a:t>
            </a:r>
            <a:r>
              <a:rPr lang="en-US" dirty="0"/>
              <a:t>This list is not all inclusive.</a:t>
            </a:r>
            <a:endParaRPr lang="en-US" dirty="0">
              <a:cs typeface="Arial" pitchFamily="34" charset="0"/>
            </a:endParaRPr>
          </a:p>
          <a:p>
            <a:pPr>
              <a:spcBef>
                <a:spcPts val="0"/>
              </a:spcBef>
            </a:pPr>
            <a:endParaRPr lang="en-US" dirty="0" smtClean="0"/>
          </a:p>
          <a:p>
            <a:pPr marL="171227" indent="-171227">
              <a:spcBef>
                <a:spcPts val="0"/>
              </a:spcBef>
              <a:buFont typeface="Arial" panose="020B0604020202020204" pitchFamily="34" charset="0"/>
              <a:buChar char="•"/>
            </a:pPr>
            <a:r>
              <a:rPr lang="en-US" dirty="0" smtClean="0"/>
              <a:t>Snack-type </a:t>
            </a:r>
            <a:r>
              <a:rPr lang="en-US" dirty="0"/>
              <a:t>foods made from </a:t>
            </a:r>
            <a:r>
              <a:rPr lang="en-US" dirty="0" smtClean="0"/>
              <a:t>fruits do not </a:t>
            </a:r>
            <a:r>
              <a:rPr lang="en-US" dirty="0"/>
              <a:t>qualify as </a:t>
            </a:r>
            <a:r>
              <a:rPr lang="en-US" dirty="0" smtClean="0"/>
              <a:t>fruits and cannot be </a:t>
            </a:r>
            <a:r>
              <a:rPr lang="en-US" dirty="0"/>
              <a:t>credited toward meeting the </a:t>
            </a:r>
            <a:r>
              <a:rPr lang="en-US" dirty="0" smtClean="0"/>
              <a:t>fruits requirement </a:t>
            </a:r>
            <a:r>
              <a:rPr lang="en-US" dirty="0"/>
              <a:t>in any of the USDA meal </a:t>
            </a:r>
            <a:r>
              <a:rPr lang="en-US" dirty="0" smtClean="0"/>
              <a:t>patterns, including dried</a:t>
            </a:r>
            <a:r>
              <a:rPr lang="en-US" baseline="0" dirty="0" smtClean="0"/>
              <a:t> </a:t>
            </a:r>
            <a:r>
              <a:rPr lang="en-US" dirty="0" smtClean="0"/>
              <a:t>banana chips; fruit </a:t>
            </a:r>
            <a:r>
              <a:rPr lang="en-US" dirty="0"/>
              <a:t>snacks (e.g., roll-ups, wrinkles, twists and yogurt-covered fruit snacks</a:t>
            </a:r>
            <a:r>
              <a:rPr lang="en-US" dirty="0" smtClean="0"/>
              <a:t>); and</a:t>
            </a:r>
            <a:r>
              <a:rPr lang="en-US" dirty="0"/>
              <a:t> </a:t>
            </a:r>
            <a:r>
              <a:rPr lang="en-US" dirty="0" smtClean="0">
                <a:cs typeface="Arial" pitchFamily="34" charset="0"/>
              </a:rPr>
              <a:t>100% fruit strips. This applies to all fruit snacks, even if they meet the USDA Smart Snacks nutrition standards for competitive foods (a la carte sales). These foods cannot be used to count as the fruits component for school meals.</a:t>
            </a:r>
          </a:p>
          <a:p>
            <a:pPr marL="171227" indent="-171227">
              <a:spcBef>
                <a:spcPts val="0"/>
              </a:spcBef>
              <a:buFont typeface="Arial" panose="020B0604020202020204" pitchFamily="34" charset="0"/>
              <a:buChar char="•"/>
            </a:pPr>
            <a:endParaRPr lang="en-US" dirty="0" smtClean="0"/>
          </a:p>
          <a:p>
            <a:pPr marL="171227" indent="-171227">
              <a:spcBef>
                <a:spcPts val="0"/>
              </a:spcBef>
              <a:buFont typeface="Arial" panose="020B0604020202020204" pitchFamily="34" charset="0"/>
              <a:buChar char="•"/>
            </a:pPr>
            <a:r>
              <a:rPr lang="en-US" dirty="0" smtClean="0"/>
              <a:t>Jam or jelly; </a:t>
            </a:r>
          </a:p>
          <a:p>
            <a:pPr marL="171227" indent="-171227">
              <a:spcBef>
                <a:spcPts val="0"/>
              </a:spcBef>
              <a:buFont typeface="Arial" panose="020B0604020202020204" pitchFamily="34" charset="0"/>
              <a:buChar char="•"/>
            </a:pPr>
            <a:endParaRPr lang="en-US" dirty="0" smtClean="0"/>
          </a:p>
          <a:p>
            <a:pPr marL="171227" indent="-171227">
              <a:spcBef>
                <a:spcPts val="0"/>
              </a:spcBef>
              <a:buFont typeface="Arial" panose="020B0604020202020204" pitchFamily="34" charset="0"/>
              <a:buChar char="•"/>
            </a:pPr>
            <a:r>
              <a:rPr lang="en-US" dirty="0" smtClean="0"/>
              <a:t>Home-canned products (for food safety reasons); and</a:t>
            </a:r>
          </a:p>
          <a:p>
            <a:pPr>
              <a:spcBef>
                <a:spcPts val="0"/>
              </a:spcBef>
            </a:pPr>
            <a:endParaRPr lang="en-US" dirty="0" smtClean="0"/>
          </a:p>
          <a:p>
            <a:pPr marL="171227" indent="-171227">
              <a:spcBef>
                <a:spcPts val="0"/>
              </a:spcBef>
              <a:buFont typeface="Arial" panose="020B0604020202020204" pitchFamily="34" charset="0"/>
              <a:buChar char="•"/>
            </a:pPr>
            <a:r>
              <a:rPr lang="en-US" dirty="0" smtClean="0"/>
              <a:t>Juice drinks that are not 100 percent juice, e.g., Grape juice drink, orange juice drink, pineapple-grapefruit drink</a:t>
            </a:r>
            <a:r>
              <a:rPr lang="en-US" dirty="0"/>
              <a:t>, cranberry </a:t>
            </a:r>
            <a:r>
              <a:rPr lang="en-US" dirty="0" smtClean="0"/>
              <a:t>juice cocktail</a:t>
            </a:r>
            <a:r>
              <a:rPr lang="en-US" dirty="0"/>
              <a:t>, lemonade</a:t>
            </a:r>
            <a:r>
              <a:rPr lang="en-US" dirty="0" smtClean="0"/>
              <a:t>.</a:t>
            </a:r>
            <a:endParaRPr lang="en-US"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647" eaLnBrk="0" hangingPunct="0">
              <a:defRPr>
                <a:solidFill>
                  <a:schemeClr val="tx1"/>
                </a:solidFill>
                <a:latin typeface="Arial" charset="0"/>
              </a:defRPr>
            </a:lvl1pPr>
            <a:lvl2pPr marL="741983" indent="-285377" defTabSz="930647" eaLnBrk="0" hangingPunct="0">
              <a:defRPr>
                <a:solidFill>
                  <a:schemeClr val="tx1"/>
                </a:solidFill>
                <a:latin typeface="Arial" charset="0"/>
              </a:defRPr>
            </a:lvl2pPr>
            <a:lvl3pPr marL="1141511" indent="-228302" defTabSz="930647" eaLnBrk="0" hangingPunct="0">
              <a:defRPr>
                <a:solidFill>
                  <a:schemeClr val="tx1"/>
                </a:solidFill>
                <a:latin typeface="Arial" charset="0"/>
              </a:defRPr>
            </a:lvl3pPr>
            <a:lvl4pPr marL="1598115" indent="-228302" defTabSz="930647" eaLnBrk="0" hangingPunct="0">
              <a:defRPr>
                <a:solidFill>
                  <a:schemeClr val="tx1"/>
                </a:solidFill>
                <a:latin typeface="Arial" charset="0"/>
              </a:defRPr>
            </a:lvl4pPr>
            <a:lvl5pPr marL="2054720" indent="-228302" defTabSz="930647" eaLnBrk="0" hangingPunct="0">
              <a:defRPr>
                <a:solidFill>
                  <a:schemeClr val="tx1"/>
                </a:solidFill>
                <a:latin typeface="Arial" charset="0"/>
              </a:defRPr>
            </a:lvl5pPr>
            <a:lvl6pPr marL="2511325" indent="-228302" defTabSz="930647" eaLnBrk="0" fontAlgn="base" hangingPunct="0">
              <a:spcBef>
                <a:spcPct val="0"/>
              </a:spcBef>
              <a:spcAft>
                <a:spcPct val="0"/>
              </a:spcAft>
              <a:defRPr>
                <a:solidFill>
                  <a:schemeClr val="tx1"/>
                </a:solidFill>
                <a:latin typeface="Arial" charset="0"/>
              </a:defRPr>
            </a:lvl6pPr>
            <a:lvl7pPr marL="2967926" indent="-228302" defTabSz="930647" eaLnBrk="0" fontAlgn="base" hangingPunct="0">
              <a:spcBef>
                <a:spcPct val="0"/>
              </a:spcBef>
              <a:spcAft>
                <a:spcPct val="0"/>
              </a:spcAft>
              <a:defRPr>
                <a:solidFill>
                  <a:schemeClr val="tx1"/>
                </a:solidFill>
                <a:latin typeface="Arial" charset="0"/>
              </a:defRPr>
            </a:lvl7pPr>
            <a:lvl8pPr marL="3424531" indent="-228302" defTabSz="930647" eaLnBrk="0" fontAlgn="base" hangingPunct="0">
              <a:spcBef>
                <a:spcPct val="0"/>
              </a:spcBef>
              <a:spcAft>
                <a:spcPct val="0"/>
              </a:spcAft>
              <a:defRPr>
                <a:solidFill>
                  <a:schemeClr val="tx1"/>
                </a:solidFill>
                <a:latin typeface="Arial" charset="0"/>
              </a:defRPr>
            </a:lvl8pPr>
            <a:lvl9pPr marL="3881136" indent="-228302" defTabSz="930647" eaLnBrk="0" fontAlgn="base" hangingPunct="0">
              <a:spcBef>
                <a:spcPct val="0"/>
              </a:spcBef>
              <a:spcAft>
                <a:spcPct val="0"/>
              </a:spcAft>
              <a:defRPr>
                <a:solidFill>
                  <a:schemeClr val="tx1"/>
                </a:solidFill>
                <a:latin typeface="Arial" charset="0"/>
              </a:defRPr>
            </a:lvl9pPr>
          </a:lstStyle>
          <a:p>
            <a:pPr eaLnBrk="1" hangingPunct="1"/>
            <a:fld id="{35DDC23B-A581-43BE-B1A9-581B396A2181}" type="slidenum">
              <a:rPr lang="en-US" smtClean="0"/>
              <a:pPr eaLnBrk="1" hangingPunct="1"/>
              <a:t>123</a:t>
            </a:fld>
            <a:endParaRPr lang="en-US" smtClean="0"/>
          </a:p>
        </p:txBody>
      </p:sp>
    </p:spTree>
    <p:extLst>
      <p:ext uri="{BB962C8B-B14F-4D97-AF65-F5344CB8AC3E}">
        <p14:creationId xmlns:p14="http://schemas.microsoft.com/office/powerpoint/2010/main" val="213023158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spcBef>
                <a:spcPts val="0"/>
              </a:spcBef>
            </a:pPr>
            <a:r>
              <a:rPr lang="en-US" dirty="0" smtClean="0"/>
              <a:t>The following products do not qualify as vegetables and cannot credit toward meeting the vegetables component:</a:t>
            </a:r>
          </a:p>
          <a:p>
            <a:pPr>
              <a:spcBef>
                <a:spcPts val="0"/>
              </a:spcBef>
            </a:pPr>
            <a:endParaRPr lang="en-US" sz="1000" dirty="0"/>
          </a:p>
          <a:p>
            <a:pPr marL="171227" indent="-171227">
              <a:spcBef>
                <a:spcPts val="0"/>
              </a:spcBef>
              <a:buFont typeface="Arial" panose="020B0604020202020204" pitchFamily="34" charset="0"/>
              <a:buChar char="•"/>
            </a:pPr>
            <a:r>
              <a:rPr lang="en-US" dirty="0" smtClean="0"/>
              <a:t>snack-type foods made from vegetables, such as potato chips or popcorn;</a:t>
            </a:r>
            <a:endParaRPr lang="en-US" sz="1000" dirty="0"/>
          </a:p>
          <a:p>
            <a:pPr marL="171227" indent="-171227">
              <a:spcBef>
                <a:spcPts val="0"/>
              </a:spcBef>
              <a:buFont typeface="Arial" panose="020B0604020202020204" pitchFamily="34" charset="0"/>
              <a:buChar char="•"/>
            </a:pPr>
            <a:r>
              <a:rPr lang="en-US" dirty="0" smtClean="0"/>
              <a:t>pickle relish;</a:t>
            </a:r>
            <a:endParaRPr lang="en-US" sz="1000" dirty="0"/>
          </a:p>
          <a:p>
            <a:pPr marL="171227" indent="-171227">
              <a:spcBef>
                <a:spcPts val="0"/>
              </a:spcBef>
              <a:buFont typeface="Arial" panose="020B0604020202020204" pitchFamily="34" charset="0"/>
              <a:buChar char="•"/>
            </a:pPr>
            <a:r>
              <a:rPr lang="en-US" dirty="0" smtClean="0"/>
              <a:t>jam or jelly;</a:t>
            </a:r>
            <a:endParaRPr lang="en-US" sz="1000" dirty="0"/>
          </a:p>
          <a:p>
            <a:pPr marL="171227" indent="-171227">
              <a:spcBef>
                <a:spcPts val="0"/>
              </a:spcBef>
              <a:buFont typeface="Arial" panose="020B0604020202020204" pitchFamily="34" charset="0"/>
              <a:buChar char="•"/>
            </a:pPr>
            <a:r>
              <a:rPr lang="en-US" dirty="0" smtClean="0"/>
              <a:t>tomato catsup and chili sauce;</a:t>
            </a:r>
            <a:endParaRPr lang="en-US" sz="1000" dirty="0"/>
          </a:p>
          <a:p>
            <a:pPr marL="171227" indent="-171227">
              <a:spcBef>
                <a:spcPts val="0"/>
              </a:spcBef>
              <a:buFont typeface="Arial" panose="020B0604020202020204" pitchFamily="34" charset="0"/>
              <a:buChar char="•"/>
            </a:pPr>
            <a:r>
              <a:rPr lang="en-US" dirty="0" smtClean="0"/>
              <a:t>Home-canned products (for food safety reasons); and</a:t>
            </a:r>
            <a:endParaRPr lang="en-US" sz="1000" dirty="0"/>
          </a:p>
          <a:p>
            <a:pPr marL="171227" indent="-171227">
              <a:spcBef>
                <a:spcPts val="0"/>
              </a:spcBef>
              <a:buFont typeface="Arial" panose="020B0604020202020204" pitchFamily="34" charset="0"/>
              <a:buChar char="•"/>
            </a:pPr>
            <a:r>
              <a:rPr lang="en-US" dirty="0" smtClean="0"/>
              <a:t>dehydrated vegetables used for seasoning.</a:t>
            </a:r>
            <a:endParaRPr lang="en-US" sz="1000" dirty="0"/>
          </a:p>
          <a:p>
            <a:pPr>
              <a:spcBef>
                <a:spcPts val="0"/>
              </a:spcBef>
            </a:pPr>
            <a:r>
              <a:rPr lang="en-US" dirty="0" smtClean="0"/>
              <a:t> </a:t>
            </a:r>
            <a:endParaRPr lang="en-US" sz="1000" dirty="0"/>
          </a:p>
          <a:p>
            <a:pPr>
              <a:spcBef>
                <a:spcPts val="0"/>
              </a:spcBef>
            </a:pPr>
            <a:r>
              <a:rPr lang="en-US" dirty="0" smtClean="0"/>
              <a:t>This list is not all inclusive.</a:t>
            </a:r>
            <a:endParaRPr lang="en-US" dirty="0" smtClean="0">
              <a:cs typeface="Arial" pitchFamily="34" charset="0"/>
            </a:endParaRPr>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647" eaLnBrk="0" hangingPunct="0">
              <a:defRPr>
                <a:solidFill>
                  <a:schemeClr val="tx1"/>
                </a:solidFill>
                <a:latin typeface="Arial" charset="0"/>
              </a:defRPr>
            </a:lvl1pPr>
            <a:lvl2pPr marL="741983" indent="-285377" defTabSz="930647" eaLnBrk="0" hangingPunct="0">
              <a:defRPr>
                <a:solidFill>
                  <a:schemeClr val="tx1"/>
                </a:solidFill>
                <a:latin typeface="Arial" charset="0"/>
              </a:defRPr>
            </a:lvl2pPr>
            <a:lvl3pPr marL="1141511" indent="-228302" defTabSz="930647" eaLnBrk="0" hangingPunct="0">
              <a:defRPr>
                <a:solidFill>
                  <a:schemeClr val="tx1"/>
                </a:solidFill>
                <a:latin typeface="Arial" charset="0"/>
              </a:defRPr>
            </a:lvl3pPr>
            <a:lvl4pPr marL="1598115" indent="-228302" defTabSz="930647" eaLnBrk="0" hangingPunct="0">
              <a:defRPr>
                <a:solidFill>
                  <a:schemeClr val="tx1"/>
                </a:solidFill>
                <a:latin typeface="Arial" charset="0"/>
              </a:defRPr>
            </a:lvl4pPr>
            <a:lvl5pPr marL="2054720" indent="-228302" defTabSz="930647" eaLnBrk="0" hangingPunct="0">
              <a:defRPr>
                <a:solidFill>
                  <a:schemeClr val="tx1"/>
                </a:solidFill>
                <a:latin typeface="Arial" charset="0"/>
              </a:defRPr>
            </a:lvl5pPr>
            <a:lvl6pPr marL="2511325" indent="-228302" defTabSz="930647" eaLnBrk="0" fontAlgn="base" hangingPunct="0">
              <a:spcBef>
                <a:spcPct val="0"/>
              </a:spcBef>
              <a:spcAft>
                <a:spcPct val="0"/>
              </a:spcAft>
              <a:defRPr>
                <a:solidFill>
                  <a:schemeClr val="tx1"/>
                </a:solidFill>
                <a:latin typeface="Arial" charset="0"/>
              </a:defRPr>
            </a:lvl6pPr>
            <a:lvl7pPr marL="2967926" indent="-228302" defTabSz="930647" eaLnBrk="0" fontAlgn="base" hangingPunct="0">
              <a:spcBef>
                <a:spcPct val="0"/>
              </a:spcBef>
              <a:spcAft>
                <a:spcPct val="0"/>
              </a:spcAft>
              <a:defRPr>
                <a:solidFill>
                  <a:schemeClr val="tx1"/>
                </a:solidFill>
                <a:latin typeface="Arial" charset="0"/>
              </a:defRPr>
            </a:lvl7pPr>
            <a:lvl8pPr marL="3424531" indent="-228302" defTabSz="930647" eaLnBrk="0" fontAlgn="base" hangingPunct="0">
              <a:spcBef>
                <a:spcPct val="0"/>
              </a:spcBef>
              <a:spcAft>
                <a:spcPct val="0"/>
              </a:spcAft>
              <a:defRPr>
                <a:solidFill>
                  <a:schemeClr val="tx1"/>
                </a:solidFill>
                <a:latin typeface="Arial" charset="0"/>
              </a:defRPr>
            </a:lvl8pPr>
            <a:lvl9pPr marL="3881136" indent="-228302" defTabSz="930647" eaLnBrk="0" fontAlgn="base" hangingPunct="0">
              <a:spcBef>
                <a:spcPct val="0"/>
              </a:spcBef>
              <a:spcAft>
                <a:spcPct val="0"/>
              </a:spcAft>
              <a:defRPr>
                <a:solidFill>
                  <a:schemeClr val="tx1"/>
                </a:solidFill>
                <a:latin typeface="Arial" charset="0"/>
              </a:defRPr>
            </a:lvl9pPr>
          </a:lstStyle>
          <a:p>
            <a:pPr eaLnBrk="1" hangingPunct="1"/>
            <a:fld id="{35DDC23B-A581-43BE-B1A9-581B396A2181}" type="slidenum">
              <a:rPr lang="en-US" smtClean="0"/>
              <a:pPr eaLnBrk="1" hangingPunct="1"/>
              <a:t>124</a:t>
            </a:fld>
            <a:endParaRPr lang="en-US" smtClean="0"/>
          </a:p>
        </p:txBody>
      </p:sp>
    </p:spTree>
    <p:extLst>
      <p:ext uri="{BB962C8B-B14F-4D97-AF65-F5344CB8AC3E}">
        <p14:creationId xmlns:p14="http://schemas.microsoft.com/office/powerpoint/2010/main" val="53682405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92500" lnSpcReduction="20000"/>
          </a:bodyPr>
          <a:lstStyle/>
          <a:p>
            <a:pPr>
              <a:lnSpc>
                <a:spcPct val="120000"/>
              </a:lnSpc>
              <a:spcBef>
                <a:spcPts val="0"/>
              </a:spcBef>
            </a:pPr>
            <a:r>
              <a:rPr lang="en-US" dirty="0"/>
              <a:t>These foods cannot credit toward the meat/meat alternates component. This list is not all inclusive.</a:t>
            </a:r>
          </a:p>
          <a:p>
            <a:pPr>
              <a:lnSpc>
                <a:spcPct val="120000"/>
              </a:lnSpc>
              <a:spcBef>
                <a:spcPts val="0"/>
              </a:spcBef>
            </a:pPr>
            <a:endParaRPr lang="en-US" dirty="0"/>
          </a:p>
          <a:p>
            <a:pPr marL="171227" indent="-171227">
              <a:lnSpc>
                <a:spcPct val="120000"/>
              </a:lnSpc>
              <a:spcBef>
                <a:spcPts val="0"/>
              </a:spcBef>
              <a:buFont typeface="Arial" panose="020B0604020202020204" pitchFamily="34" charset="0"/>
              <a:buChar char="•"/>
            </a:pPr>
            <a:r>
              <a:rPr lang="en-US" b="1" dirty="0"/>
              <a:t>Shelf-stable, dry or semi-dry meat snacks </a:t>
            </a:r>
            <a:r>
              <a:rPr lang="en-US" dirty="0"/>
              <a:t>including smoked snack sticks made with beef and chicken;  summer sausage; pepperoni sticks; meat, poultry or seafood jerky such as beef jerky, turkey jerky and salmon jerky; and meat or poultry nuggets (shelf-stable, </a:t>
            </a:r>
            <a:r>
              <a:rPr lang="en-US" dirty="0" err="1"/>
              <a:t>nonbreaded</a:t>
            </a:r>
            <a:r>
              <a:rPr lang="en-US" dirty="0"/>
              <a:t>, dried meat or poultry snack made similar to jerky) such as turkey nuggets. These snack products do not meet the usual and customary function of the meat/meat alternates component as either an entree or side dish of a meal. In addition, dried meat, poultry or seafood snacks do not qualify for the USDA CN Labeling Program because they cannot</a:t>
            </a:r>
            <a:r>
              <a:rPr lang="en-US" b="1" dirty="0"/>
              <a:t> </a:t>
            </a:r>
            <a:r>
              <a:rPr lang="en-US" dirty="0"/>
              <a:t>contribute to the meat/meat alternate component. Therefore, menu planners cannot accept fact sheets or company certified product formulation statements for these products.</a:t>
            </a:r>
          </a:p>
          <a:p>
            <a:pPr marL="171227" indent="-171227">
              <a:lnSpc>
                <a:spcPct val="120000"/>
              </a:lnSpc>
              <a:spcBef>
                <a:spcPts val="0"/>
              </a:spcBef>
              <a:buFont typeface="Arial" panose="020B0604020202020204" pitchFamily="34" charset="0"/>
              <a:buChar char="•"/>
            </a:pPr>
            <a:r>
              <a:rPr lang="en-US" b="1" dirty="0"/>
              <a:t>Bacon and cream cheese </a:t>
            </a:r>
            <a:r>
              <a:rPr lang="en-US" dirty="0"/>
              <a:t>do not count as a meat/meat alternate or any other component in the USDA meal patterns. They are low in protein and high in fat</a:t>
            </a:r>
          </a:p>
          <a:p>
            <a:pPr>
              <a:lnSpc>
                <a:spcPct val="120000"/>
              </a:lnSpc>
              <a:spcBef>
                <a:spcPts val="0"/>
              </a:spcBef>
            </a:pPr>
            <a:r>
              <a:rPr lang="en-US" dirty="0"/>
              <a:t> </a:t>
            </a:r>
          </a:p>
          <a:p>
            <a:pPr>
              <a:lnSpc>
                <a:spcPct val="120000"/>
              </a:lnSpc>
              <a:spcBef>
                <a:spcPts val="0"/>
              </a:spcBef>
            </a:pPr>
            <a:r>
              <a:rPr lang="en-US" b="1" dirty="0"/>
              <a:t>INSTRUCTOR NOTES: </a:t>
            </a:r>
            <a:r>
              <a:rPr lang="en-US" dirty="0"/>
              <a:t>Some meat-stick type products may credit in school nutrition programs with authorized CN labels or a company certified product formulation statement (see CSDE Operational Memorandum 27-11:</a:t>
            </a:r>
            <a:r>
              <a:rPr lang="en-US" i="1" dirty="0"/>
              <a:t>Shelf-stable, Dried Snacks Made from Meat, Poultry or Seafood</a:t>
            </a:r>
            <a:r>
              <a:rPr lang="en-US" dirty="0"/>
              <a:t>).</a:t>
            </a:r>
          </a:p>
          <a:p>
            <a:pPr>
              <a:lnSpc>
                <a:spcPct val="120000"/>
              </a:lnSpc>
              <a:spcBef>
                <a:spcPts val="0"/>
              </a:spcBef>
            </a:pPr>
            <a:endParaRPr lang="en-US" dirty="0"/>
          </a:p>
          <a:p>
            <a:pPr marL="171227" indent="-171227">
              <a:lnSpc>
                <a:spcPct val="120000"/>
              </a:lnSpc>
              <a:spcBef>
                <a:spcPts val="0"/>
              </a:spcBef>
              <a:buFont typeface="Arial" panose="020B0604020202020204" pitchFamily="34" charset="0"/>
              <a:buChar char="•"/>
            </a:pPr>
            <a:r>
              <a:rPr lang="en-US" dirty="0"/>
              <a:t>cooked, cured meat and/or poultry sausages without byproducts, cereals, binders or extenders such as bologna, frankfurters, knockwurst and Vienna sausage as listed in the meat/meat alternates section of the Food Buying Guide</a:t>
            </a:r>
            <a:r>
              <a:rPr lang="en-US" u="sng" dirty="0"/>
              <a:t>;</a:t>
            </a:r>
          </a:p>
          <a:p>
            <a:pPr marL="171227" indent="-171227">
              <a:lnSpc>
                <a:spcPct val="120000"/>
              </a:lnSpc>
              <a:spcBef>
                <a:spcPts val="0"/>
              </a:spcBef>
              <a:buFont typeface="Arial" panose="020B0604020202020204" pitchFamily="34" charset="0"/>
              <a:buChar char="•"/>
            </a:pPr>
            <a:r>
              <a:rPr lang="en-US" dirty="0"/>
              <a:t>extended meat or poultry “</a:t>
            </a:r>
            <a:r>
              <a:rPr lang="en-US" dirty="0" err="1"/>
              <a:t>pattie</a:t>
            </a:r>
            <a:r>
              <a:rPr lang="en-US" dirty="0"/>
              <a:t>-like” products shaped into sticks that are usually breaded and either frozen or refrigerated; and</a:t>
            </a:r>
          </a:p>
          <a:p>
            <a:pPr marL="171227" indent="-171227">
              <a:lnSpc>
                <a:spcPct val="120000"/>
              </a:lnSpc>
              <a:spcBef>
                <a:spcPts val="0"/>
              </a:spcBef>
              <a:buFont typeface="Arial" panose="020B0604020202020204" pitchFamily="34" charset="0"/>
              <a:buChar char="•"/>
            </a:pPr>
            <a:r>
              <a:rPr lang="en-US" dirty="0"/>
              <a:t>dried pepperoni when used as a topping on a CN labeled pizza.</a:t>
            </a:r>
          </a:p>
          <a:p>
            <a:endParaRPr lang="en-US"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647" eaLnBrk="0" hangingPunct="0">
              <a:defRPr>
                <a:solidFill>
                  <a:schemeClr val="tx1"/>
                </a:solidFill>
                <a:latin typeface="Arial" charset="0"/>
              </a:defRPr>
            </a:lvl1pPr>
            <a:lvl2pPr marL="741983" indent="-285377" defTabSz="930647" eaLnBrk="0" hangingPunct="0">
              <a:defRPr>
                <a:solidFill>
                  <a:schemeClr val="tx1"/>
                </a:solidFill>
                <a:latin typeface="Arial" charset="0"/>
              </a:defRPr>
            </a:lvl2pPr>
            <a:lvl3pPr marL="1141511" indent="-228302" defTabSz="930647" eaLnBrk="0" hangingPunct="0">
              <a:defRPr>
                <a:solidFill>
                  <a:schemeClr val="tx1"/>
                </a:solidFill>
                <a:latin typeface="Arial" charset="0"/>
              </a:defRPr>
            </a:lvl3pPr>
            <a:lvl4pPr marL="1598115" indent="-228302" defTabSz="930647" eaLnBrk="0" hangingPunct="0">
              <a:defRPr>
                <a:solidFill>
                  <a:schemeClr val="tx1"/>
                </a:solidFill>
                <a:latin typeface="Arial" charset="0"/>
              </a:defRPr>
            </a:lvl4pPr>
            <a:lvl5pPr marL="2054720" indent="-228302" defTabSz="930647" eaLnBrk="0" hangingPunct="0">
              <a:defRPr>
                <a:solidFill>
                  <a:schemeClr val="tx1"/>
                </a:solidFill>
                <a:latin typeface="Arial" charset="0"/>
              </a:defRPr>
            </a:lvl5pPr>
            <a:lvl6pPr marL="2511325" indent="-228302" defTabSz="930647" eaLnBrk="0" fontAlgn="base" hangingPunct="0">
              <a:spcBef>
                <a:spcPct val="0"/>
              </a:spcBef>
              <a:spcAft>
                <a:spcPct val="0"/>
              </a:spcAft>
              <a:defRPr>
                <a:solidFill>
                  <a:schemeClr val="tx1"/>
                </a:solidFill>
                <a:latin typeface="Arial" charset="0"/>
              </a:defRPr>
            </a:lvl6pPr>
            <a:lvl7pPr marL="2967926" indent="-228302" defTabSz="930647" eaLnBrk="0" fontAlgn="base" hangingPunct="0">
              <a:spcBef>
                <a:spcPct val="0"/>
              </a:spcBef>
              <a:spcAft>
                <a:spcPct val="0"/>
              </a:spcAft>
              <a:defRPr>
                <a:solidFill>
                  <a:schemeClr val="tx1"/>
                </a:solidFill>
                <a:latin typeface="Arial" charset="0"/>
              </a:defRPr>
            </a:lvl7pPr>
            <a:lvl8pPr marL="3424531" indent="-228302" defTabSz="930647" eaLnBrk="0" fontAlgn="base" hangingPunct="0">
              <a:spcBef>
                <a:spcPct val="0"/>
              </a:spcBef>
              <a:spcAft>
                <a:spcPct val="0"/>
              </a:spcAft>
              <a:defRPr>
                <a:solidFill>
                  <a:schemeClr val="tx1"/>
                </a:solidFill>
                <a:latin typeface="Arial" charset="0"/>
              </a:defRPr>
            </a:lvl8pPr>
            <a:lvl9pPr marL="3881136" indent="-228302" defTabSz="930647" eaLnBrk="0" fontAlgn="base" hangingPunct="0">
              <a:spcBef>
                <a:spcPct val="0"/>
              </a:spcBef>
              <a:spcAft>
                <a:spcPct val="0"/>
              </a:spcAft>
              <a:defRPr>
                <a:solidFill>
                  <a:schemeClr val="tx1"/>
                </a:solidFill>
                <a:latin typeface="Arial" charset="0"/>
              </a:defRPr>
            </a:lvl9pPr>
          </a:lstStyle>
          <a:p>
            <a:pPr eaLnBrk="1" hangingPunct="1"/>
            <a:fld id="{35DDC23B-A581-43BE-B1A9-581B396A2181}" type="slidenum">
              <a:rPr lang="en-US" smtClean="0"/>
              <a:pPr eaLnBrk="1" hangingPunct="1"/>
              <a:t>125</a:t>
            </a:fld>
            <a:endParaRPr lang="en-US" smtClean="0"/>
          </a:p>
        </p:txBody>
      </p:sp>
    </p:spTree>
    <p:extLst>
      <p:ext uri="{BB962C8B-B14F-4D97-AF65-F5344CB8AC3E}">
        <p14:creationId xmlns:p14="http://schemas.microsoft.com/office/powerpoint/2010/main" val="273498188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spcBef>
                <a:spcPts val="0"/>
              </a:spcBef>
            </a:pPr>
            <a:r>
              <a:rPr lang="en-US" dirty="0" smtClean="0"/>
              <a:t>As we just saw with the grains component, any grain products that do not meet the WGR definition are not creditable.</a:t>
            </a:r>
          </a:p>
          <a:p>
            <a:pPr>
              <a:spcBef>
                <a:spcPts val="0"/>
              </a:spcBef>
            </a:pPr>
            <a:endParaRPr lang="en-US" kern="1200" dirty="0" smtClean="0">
              <a:solidFill>
                <a:schemeClr val="tx1"/>
              </a:solidFill>
              <a:effectLst/>
            </a:endParaRPr>
          </a:p>
          <a:p>
            <a:pPr>
              <a:spcBef>
                <a:spcPts val="0"/>
              </a:spcBef>
              <a:defRPr/>
            </a:pPr>
            <a:r>
              <a:rPr lang="en-US" dirty="0" smtClean="0"/>
              <a:t>Remember that to be WGR, grain product must contain at least 50 percent whole grains by weight, any remaining grain ingredients are enriched and any noncreditable grain ingredients are less than 2 percent of the product formula</a:t>
            </a:r>
            <a:r>
              <a:rPr lang="en-US" baseline="0" dirty="0" smtClean="0"/>
              <a:t> (no more than </a:t>
            </a:r>
            <a:r>
              <a:rPr lang="en-US" dirty="0" smtClean="0">
                <a:solidFill>
                  <a:schemeClr val="tx1"/>
                </a:solidFill>
              </a:rPr>
              <a:t>3.99 grams for groups A-G or 6.99 grams for groups H and I).</a:t>
            </a:r>
          </a:p>
          <a:p>
            <a:pPr>
              <a:spcBef>
                <a:spcPts val="0"/>
              </a:spcBef>
              <a:defRPr/>
            </a:pPr>
            <a:endParaRPr lang="en-US" dirty="0" smtClean="0"/>
          </a:p>
          <a:p>
            <a:pPr>
              <a:spcBef>
                <a:spcPts val="0"/>
              </a:spcBef>
              <a:defRPr/>
            </a:pPr>
            <a:r>
              <a:rPr lang="en-US" dirty="0" smtClean="0"/>
              <a:t>This is the reverse of the WGR definition.</a:t>
            </a:r>
          </a:p>
          <a:p>
            <a:endParaRPr lang="en-US" kern="1200" dirty="0">
              <a:solidFill>
                <a:schemeClr val="tx1"/>
              </a:solidFill>
              <a:effectLst/>
            </a:endParaRPr>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647" eaLnBrk="0" hangingPunct="0">
              <a:defRPr>
                <a:solidFill>
                  <a:schemeClr val="tx1"/>
                </a:solidFill>
                <a:latin typeface="Arial" charset="0"/>
              </a:defRPr>
            </a:lvl1pPr>
            <a:lvl2pPr marL="741983" indent="-285377" defTabSz="930647" eaLnBrk="0" hangingPunct="0">
              <a:defRPr>
                <a:solidFill>
                  <a:schemeClr val="tx1"/>
                </a:solidFill>
                <a:latin typeface="Arial" charset="0"/>
              </a:defRPr>
            </a:lvl2pPr>
            <a:lvl3pPr marL="1141511" indent="-228302" defTabSz="930647" eaLnBrk="0" hangingPunct="0">
              <a:defRPr>
                <a:solidFill>
                  <a:schemeClr val="tx1"/>
                </a:solidFill>
                <a:latin typeface="Arial" charset="0"/>
              </a:defRPr>
            </a:lvl3pPr>
            <a:lvl4pPr marL="1598115" indent="-228302" defTabSz="930647" eaLnBrk="0" hangingPunct="0">
              <a:defRPr>
                <a:solidFill>
                  <a:schemeClr val="tx1"/>
                </a:solidFill>
                <a:latin typeface="Arial" charset="0"/>
              </a:defRPr>
            </a:lvl4pPr>
            <a:lvl5pPr marL="2054720" indent="-228302" defTabSz="930647" eaLnBrk="0" hangingPunct="0">
              <a:defRPr>
                <a:solidFill>
                  <a:schemeClr val="tx1"/>
                </a:solidFill>
                <a:latin typeface="Arial" charset="0"/>
              </a:defRPr>
            </a:lvl5pPr>
            <a:lvl6pPr marL="2511325" indent="-228302" defTabSz="930647" eaLnBrk="0" fontAlgn="base" hangingPunct="0">
              <a:spcBef>
                <a:spcPct val="0"/>
              </a:spcBef>
              <a:spcAft>
                <a:spcPct val="0"/>
              </a:spcAft>
              <a:defRPr>
                <a:solidFill>
                  <a:schemeClr val="tx1"/>
                </a:solidFill>
                <a:latin typeface="Arial" charset="0"/>
              </a:defRPr>
            </a:lvl6pPr>
            <a:lvl7pPr marL="2967926" indent="-228302" defTabSz="930647" eaLnBrk="0" fontAlgn="base" hangingPunct="0">
              <a:spcBef>
                <a:spcPct val="0"/>
              </a:spcBef>
              <a:spcAft>
                <a:spcPct val="0"/>
              </a:spcAft>
              <a:defRPr>
                <a:solidFill>
                  <a:schemeClr val="tx1"/>
                </a:solidFill>
                <a:latin typeface="Arial" charset="0"/>
              </a:defRPr>
            </a:lvl7pPr>
            <a:lvl8pPr marL="3424531" indent="-228302" defTabSz="930647" eaLnBrk="0" fontAlgn="base" hangingPunct="0">
              <a:spcBef>
                <a:spcPct val="0"/>
              </a:spcBef>
              <a:spcAft>
                <a:spcPct val="0"/>
              </a:spcAft>
              <a:defRPr>
                <a:solidFill>
                  <a:schemeClr val="tx1"/>
                </a:solidFill>
                <a:latin typeface="Arial" charset="0"/>
              </a:defRPr>
            </a:lvl8pPr>
            <a:lvl9pPr marL="3881136" indent="-228302" defTabSz="930647" eaLnBrk="0" fontAlgn="base" hangingPunct="0">
              <a:spcBef>
                <a:spcPct val="0"/>
              </a:spcBef>
              <a:spcAft>
                <a:spcPct val="0"/>
              </a:spcAft>
              <a:defRPr>
                <a:solidFill>
                  <a:schemeClr val="tx1"/>
                </a:solidFill>
                <a:latin typeface="Arial" charset="0"/>
              </a:defRPr>
            </a:lvl9pPr>
          </a:lstStyle>
          <a:p>
            <a:pPr eaLnBrk="1" hangingPunct="1"/>
            <a:fld id="{35DDC23B-A581-43BE-B1A9-581B396A2181}" type="slidenum">
              <a:rPr lang="en-US" smtClean="0"/>
              <a:pPr eaLnBrk="1" hangingPunct="1"/>
              <a:t>126</a:t>
            </a:fld>
            <a:endParaRPr lang="en-US" smtClean="0"/>
          </a:p>
        </p:txBody>
      </p:sp>
    </p:spTree>
    <p:extLst>
      <p:ext uri="{BB962C8B-B14F-4D97-AF65-F5344CB8AC3E}">
        <p14:creationId xmlns:p14="http://schemas.microsoft.com/office/powerpoint/2010/main" val="114735424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xfrm>
            <a:off x="732189" y="4561233"/>
            <a:ext cx="5850835" cy="455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pPr>
            <a:r>
              <a:rPr lang="en-US" dirty="0"/>
              <a:t>That concludes the discussion of the meal components. We will now focus on </a:t>
            </a:r>
            <a:r>
              <a:rPr lang="en-US" dirty="0" smtClean="0"/>
              <a:t>the dietary </a:t>
            </a:r>
            <a:r>
              <a:rPr lang="en-US" dirty="0"/>
              <a:t>specifications </a:t>
            </a:r>
            <a:r>
              <a:rPr lang="en-US" dirty="0" smtClean="0"/>
              <a:t>(nutrition standards) within </a:t>
            </a:r>
            <a:r>
              <a:rPr lang="en-US" dirty="0"/>
              <a:t>the meal pattern. </a:t>
            </a:r>
            <a:endParaRPr lang="en-US" dirty="0" smtClean="0"/>
          </a:p>
          <a:p>
            <a:pPr>
              <a:spcBef>
                <a:spcPts val="0"/>
              </a:spcBef>
            </a:pPr>
            <a:endParaRPr lang="en-US" dirty="0"/>
          </a:p>
          <a:p>
            <a:pPr>
              <a:spcBef>
                <a:spcPts val="0"/>
              </a:spcBef>
            </a:pPr>
            <a:r>
              <a:rPr lang="en-US" b="1" dirty="0" smtClean="0"/>
              <a:t>Ask participants: </a:t>
            </a:r>
            <a:r>
              <a:rPr lang="en-US" dirty="0" smtClean="0"/>
              <a:t>Before we move on, do you have any questions about noncreditable foods?</a:t>
            </a:r>
          </a:p>
          <a:p>
            <a:pPr>
              <a:spcBef>
                <a:spcPts val="0"/>
              </a:spcBef>
            </a:pPr>
            <a:endParaRPr lang="en-US" dirty="0" smtClean="0"/>
          </a:p>
          <a:p>
            <a:pPr>
              <a:spcBef>
                <a:spcPts val="0"/>
              </a:spcBef>
            </a:pPr>
            <a:endParaRPr lang="en-US" dirty="0"/>
          </a:p>
          <a:p>
            <a:pPr>
              <a:spcBef>
                <a:spcPts val="0"/>
              </a:spcBef>
            </a:pPr>
            <a:r>
              <a:rPr lang="en-US" altLang="en-US" b="1" dirty="0">
                <a:cs typeface="Times New Roman" panose="02020603050405020304" pitchFamily="18" charset="0"/>
              </a:rPr>
              <a:t>INSTRUCTOR NOTES: </a:t>
            </a:r>
            <a:r>
              <a:rPr lang="en-US" dirty="0"/>
              <a:t>Ask group </a:t>
            </a:r>
            <a:r>
              <a:rPr lang="en-US" dirty="0" smtClean="0"/>
              <a:t>4 </a:t>
            </a:r>
            <a:r>
              <a:rPr lang="en-US" dirty="0"/>
              <a:t>to report on </a:t>
            </a:r>
            <a:r>
              <a:rPr lang="en-US" dirty="0" smtClean="0"/>
              <a:t>the dietary specifications. </a:t>
            </a:r>
            <a:r>
              <a:rPr lang="en-US" dirty="0"/>
              <a:t>Use slides to briefly confirm correct information that the group identified the dietary specifications and share any information that was not included in the group’s list. Do not spend any time on information that has already been discussed.</a:t>
            </a:r>
          </a:p>
          <a:p>
            <a:pPr>
              <a:spcBef>
                <a:spcPts val="0"/>
              </a:spcBef>
            </a:pPr>
            <a:endParaRPr lang="en-US" dirty="0"/>
          </a:p>
        </p:txBody>
      </p:sp>
      <p:sp>
        <p:nvSpPr>
          <p:cNvPr id="108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0249" eaLnBrk="0" hangingPunct="0">
              <a:defRPr>
                <a:solidFill>
                  <a:schemeClr val="tx1"/>
                </a:solidFill>
                <a:latin typeface="Arial" charset="0"/>
              </a:defRPr>
            </a:lvl1pPr>
            <a:lvl2pPr marL="773553" indent="-297523" defTabSz="970249" eaLnBrk="0" hangingPunct="0">
              <a:defRPr>
                <a:solidFill>
                  <a:schemeClr val="tx1"/>
                </a:solidFill>
                <a:latin typeface="Arial" charset="0"/>
              </a:defRPr>
            </a:lvl2pPr>
            <a:lvl3pPr marL="1190083" indent="-238017" defTabSz="970249" eaLnBrk="0" hangingPunct="0">
              <a:defRPr>
                <a:solidFill>
                  <a:schemeClr val="tx1"/>
                </a:solidFill>
                <a:latin typeface="Arial" charset="0"/>
              </a:defRPr>
            </a:lvl3pPr>
            <a:lvl4pPr marL="1666115" indent="-238017" defTabSz="970249" eaLnBrk="0" hangingPunct="0">
              <a:defRPr>
                <a:solidFill>
                  <a:schemeClr val="tx1"/>
                </a:solidFill>
                <a:latin typeface="Arial" charset="0"/>
              </a:defRPr>
            </a:lvl4pPr>
            <a:lvl5pPr marL="2142149" indent="-238017" defTabSz="970249" eaLnBrk="0" hangingPunct="0">
              <a:defRPr>
                <a:solidFill>
                  <a:schemeClr val="tx1"/>
                </a:solidFill>
                <a:latin typeface="Arial" charset="0"/>
              </a:defRPr>
            </a:lvl5pPr>
            <a:lvl6pPr marL="2618183" indent="-238017" defTabSz="970249" eaLnBrk="0" fontAlgn="base" hangingPunct="0">
              <a:spcBef>
                <a:spcPct val="0"/>
              </a:spcBef>
              <a:spcAft>
                <a:spcPct val="0"/>
              </a:spcAft>
              <a:defRPr>
                <a:solidFill>
                  <a:schemeClr val="tx1"/>
                </a:solidFill>
                <a:latin typeface="Arial" charset="0"/>
              </a:defRPr>
            </a:lvl6pPr>
            <a:lvl7pPr marL="3094215" indent="-238017" defTabSz="970249" eaLnBrk="0" fontAlgn="base" hangingPunct="0">
              <a:spcBef>
                <a:spcPct val="0"/>
              </a:spcBef>
              <a:spcAft>
                <a:spcPct val="0"/>
              </a:spcAft>
              <a:defRPr>
                <a:solidFill>
                  <a:schemeClr val="tx1"/>
                </a:solidFill>
                <a:latin typeface="Arial" charset="0"/>
              </a:defRPr>
            </a:lvl7pPr>
            <a:lvl8pPr marL="3570248" indent="-238017" defTabSz="970249" eaLnBrk="0" fontAlgn="base" hangingPunct="0">
              <a:spcBef>
                <a:spcPct val="0"/>
              </a:spcBef>
              <a:spcAft>
                <a:spcPct val="0"/>
              </a:spcAft>
              <a:defRPr>
                <a:solidFill>
                  <a:schemeClr val="tx1"/>
                </a:solidFill>
                <a:latin typeface="Arial" charset="0"/>
              </a:defRPr>
            </a:lvl8pPr>
            <a:lvl9pPr marL="4046282" indent="-238017" defTabSz="970249" eaLnBrk="0" fontAlgn="base" hangingPunct="0">
              <a:spcBef>
                <a:spcPct val="0"/>
              </a:spcBef>
              <a:spcAft>
                <a:spcPct val="0"/>
              </a:spcAft>
              <a:defRPr>
                <a:solidFill>
                  <a:schemeClr val="tx1"/>
                </a:solidFill>
                <a:latin typeface="Arial" charset="0"/>
              </a:defRPr>
            </a:lvl9pPr>
          </a:lstStyle>
          <a:p>
            <a:pPr eaLnBrk="1" hangingPunct="1"/>
            <a:fld id="{7D723C12-3DCD-4613-A32C-A952B93D299A}" type="slidenum">
              <a:rPr lang="en-US" smtClean="0"/>
              <a:pPr eaLnBrk="1" hangingPunct="1"/>
              <a:t>127</a:t>
            </a:fld>
            <a:endParaRPr lang="en-US" smtClean="0"/>
          </a:p>
        </p:txBody>
      </p:sp>
    </p:spTree>
    <p:extLst>
      <p:ext uri="{BB962C8B-B14F-4D97-AF65-F5344CB8AC3E}">
        <p14:creationId xmlns:p14="http://schemas.microsoft.com/office/powerpoint/2010/main" val="22602674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a:xfrm>
            <a:off x="732189" y="4561232"/>
            <a:ext cx="5850835" cy="4559587"/>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578" lvl="1" indent="-6578" defTabSz="963857">
              <a:spcBef>
                <a:spcPts val="0"/>
              </a:spcBef>
              <a:spcAft>
                <a:spcPts val="0"/>
              </a:spcAft>
            </a:pPr>
            <a:r>
              <a:rPr lang="en-US" dirty="0"/>
              <a:t>This chart shows the dietary specifications (nutrition standards) for breakfast</a:t>
            </a:r>
            <a:r>
              <a:rPr lang="en-US" dirty="0" smtClean="0"/>
              <a:t>. </a:t>
            </a:r>
            <a:r>
              <a:rPr lang="en-US" dirty="0"/>
              <a:t>These are based on the weekly average of a five-day or seven-day week.</a:t>
            </a:r>
          </a:p>
          <a:p>
            <a:pPr marL="6578" lvl="1" indent="-6578" defTabSz="963857">
              <a:spcBef>
                <a:spcPts val="0"/>
              </a:spcBef>
              <a:spcAft>
                <a:spcPts val="0"/>
              </a:spcAft>
              <a:defRPr/>
            </a:pPr>
            <a:endParaRPr lang="en-US" dirty="0"/>
          </a:p>
          <a:p>
            <a:pPr marL="6578" lvl="1" indent="-6578" defTabSz="963857">
              <a:spcBef>
                <a:spcPts val="0"/>
              </a:spcBef>
              <a:spcAft>
                <a:spcPts val="0"/>
              </a:spcAft>
              <a:defRPr/>
            </a:pPr>
            <a:r>
              <a:rPr lang="en-US" dirty="0"/>
              <a:t>Take a look at your </a:t>
            </a:r>
            <a:r>
              <a:rPr lang="en-US" dirty="0" smtClean="0"/>
              <a:t>breakfast meal </a:t>
            </a:r>
            <a:r>
              <a:rPr lang="en-US" dirty="0"/>
              <a:t>pattern handout.</a:t>
            </a:r>
          </a:p>
          <a:p>
            <a:pPr marL="6578" lvl="1" indent="-6578" defTabSz="963857">
              <a:spcBef>
                <a:spcPts val="0"/>
              </a:spcBef>
              <a:spcAft>
                <a:spcPts val="0"/>
              </a:spcAft>
              <a:defRPr/>
            </a:pPr>
            <a:endParaRPr lang="en-US" b="1" dirty="0"/>
          </a:p>
          <a:p>
            <a:pPr marL="6578" lvl="1" indent="-6578" defTabSz="963857">
              <a:spcBef>
                <a:spcPts val="0"/>
              </a:spcBef>
              <a:spcAft>
                <a:spcPts val="0"/>
              </a:spcAft>
              <a:defRPr/>
            </a:pPr>
            <a:r>
              <a:rPr lang="en-US" b="1" dirty="0"/>
              <a:t>Ask participants: </a:t>
            </a:r>
            <a:r>
              <a:rPr lang="en-US" dirty="0"/>
              <a:t>Do you see these on your meal pattern handout? </a:t>
            </a:r>
          </a:p>
          <a:p>
            <a:pPr marL="6578" lvl="1" indent="-6578" defTabSz="963857">
              <a:spcBef>
                <a:spcPts val="0"/>
              </a:spcBef>
              <a:spcAft>
                <a:spcPts val="0"/>
              </a:spcAft>
              <a:defRPr/>
            </a:pPr>
            <a:endParaRPr lang="en-US" dirty="0"/>
          </a:p>
          <a:p>
            <a:pPr marL="6578" lvl="1" indent="-6578" defTabSz="963857">
              <a:spcBef>
                <a:spcPts val="0"/>
              </a:spcBef>
              <a:spcAft>
                <a:spcPts val="0"/>
              </a:spcAft>
              <a:defRPr/>
            </a:pPr>
            <a:r>
              <a:rPr lang="en-US" dirty="0"/>
              <a:t>You will find it just below the meal components. Notice that this chart is part of the meal pattern. The dietary specifications are right under the meal components and serving sizes, and are part of the meal pattern requirements.</a:t>
            </a:r>
          </a:p>
          <a:p>
            <a:pPr marL="6578" lvl="1" indent="-6578" defTabSz="963857">
              <a:spcBef>
                <a:spcPts val="0"/>
              </a:spcBef>
              <a:spcAft>
                <a:spcPts val="0"/>
              </a:spcAft>
            </a:pPr>
            <a:endParaRPr lang="en-US" dirty="0"/>
          </a:p>
          <a:p>
            <a:pPr marL="0" lvl="1" defTabSz="963857">
              <a:spcBef>
                <a:spcPts val="0"/>
              </a:spcBef>
              <a:spcAft>
                <a:spcPts val="0"/>
              </a:spcAft>
            </a:pPr>
            <a:r>
              <a:rPr lang="en-US" dirty="0">
                <a:cs typeface="Arial" pitchFamily="34" charset="0"/>
              </a:rPr>
              <a:t>In addition to complying with the meal pattern components, schools must also meet four dietary specifications. This is intended to improve the consistency of school meals with the Dietary Guidelines and the Dietary Reference Intakes. </a:t>
            </a:r>
          </a:p>
          <a:p>
            <a:pPr marL="0" lvl="1" defTabSz="963857">
              <a:spcBef>
                <a:spcPts val="0"/>
              </a:spcBef>
              <a:spcAft>
                <a:spcPts val="0"/>
              </a:spcAft>
            </a:pPr>
            <a:endParaRPr lang="en-US" dirty="0">
              <a:cs typeface="Arial" pitchFamily="34" charset="0"/>
            </a:endParaRPr>
          </a:p>
          <a:p>
            <a:pPr marL="0" lvl="1" defTabSz="963857">
              <a:spcBef>
                <a:spcPts val="0"/>
              </a:spcBef>
              <a:spcAft>
                <a:spcPts val="0"/>
              </a:spcAft>
            </a:pPr>
            <a:r>
              <a:rPr lang="en-US" dirty="0">
                <a:cs typeface="Arial" pitchFamily="34" charset="0"/>
              </a:rPr>
              <a:t>These specifications are calories, sodium, saturated fat and trans fat. </a:t>
            </a:r>
            <a:r>
              <a:rPr lang="en-US" dirty="0"/>
              <a:t>Let’s look at each nutrition standard in more detail. </a:t>
            </a:r>
            <a:endParaRPr lang="en-US" dirty="0" smtClean="0"/>
          </a:p>
          <a:p>
            <a:pPr marL="363637" lvl="1" indent="-363637" defTabSz="968595" eaLnBrk="1" fontAlgn="auto" hangingPunct="1">
              <a:spcBef>
                <a:spcPts val="0"/>
              </a:spcBef>
              <a:spcAft>
                <a:spcPts val="0"/>
              </a:spcAft>
              <a:defRPr/>
            </a:pPr>
            <a:endParaRPr lang="en-US" dirty="0"/>
          </a:p>
        </p:txBody>
      </p:sp>
      <p:sp>
        <p:nvSpPr>
          <p:cNvPr id="343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0249">
              <a:spcBef>
                <a:spcPct val="30000"/>
              </a:spcBef>
              <a:defRPr sz="1300">
                <a:solidFill>
                  <a:schemeClr val="tx1"/>
                </a:solidFill>
                <a:latin typeface="Calibri" panose="020F0502020204030204" pitchFamily="34" charset="0"/>
              </a:defRPr>
            </a:lvl1pPr>
            <a:lvl2pPr marL="773553" indent="-297523" defTabSz="970249">
              <a:spcBef>
                <a:spcPct val="30000"/>
              </a:spcBef>
              <a:defRPr sz="1300">
                <a:solidFill>
                  <a:schemeClr val="tx1"/>
                </a:solidFill>
                <a:latin typeface="Calibri" panose="020F0502020204030204" pitchFamily="34" charset="0"/>
              </a:defRPr>
            </a:lvl2pPr>
            <a:lvl3pPr marL="1190083" indent="-238017" defTabSz="970249">
              <a:spcBef>
                <a:spcPct val="30000"/>
              </a:spcBef>
              <a:defRPr sz="1300">
                <a:solidFill>
                  <a:schemeClr val="tx1"/>
                </a:solidFill>
                <a:latin typeface="Calibri" panose="020F0502020204030204" pitchFamily="34" charset="0"/>
              </a:defRPr>
            </a:lvl3pPr>
            <a:lvl4pPr marL="1666115" indent="-238017" defTabSz="970249">
              <a:spcBef>
                <a:spcPct val="30000"/>
              </a:spcBef>
              <a:defRPr sz="1300">
                <a:solidFill>
                  <a:schemeClr val="tx1"/>
                </a:solidFill>
                <a:latin typeface="Calibri" panose="020F0502020204030204" pitchFamily="34" charset="0"/>
              </a:defRPr>
            </a:lvl4pPr>
            <a:lvl5pPr marL="2142149" indent="-238017" defTabSz="970249">
              <a:spcBef>
                <a:spcPct val="30000"/>
              </a:spcBef>
              <a:defRPr sz="1300">
                <a:solidFill>
                  <a:schemeClr val="tx1"/>
                </a:solidFill>
                <a:latin typeface="Calibri" panose="020F0502020204030204" pitchFamily="34" charset="0"/>
              </a:defRPr>
            </a:lvl5pPr>
            <a:lvl6pPr marL="2618183" indent="-238017" defTabSz="970249" eaLnBrk="0" fontAlgn="base" hangingPunct="0">
              <a:spcBef>
                <a:spcPct val="30000"/>
              </a:spcBef>
              <a:spcAft>
                <a:spcPct val="0"/>
              </a:spcAft>
              <a:defRPr sz="1300">
                <a:solidFill>
                  <a:schemeClr val="tx1"/>
                </a:solidFill>
                <a:latin typeface="Calibri" panose="020F0502020204030204" pitchFamily="34" charset="0"/>
              </a:defRPr>
            </a:lvl6pPr>
            <a:lvl7pPr marL="3094215" indent="-238017" defTabSz="970249" eaLnBrk="0" fontAlgn="base" hangingPunct="0">
              <a:spcBef>
                <a:spcPct val="30000"/>
              </a:spcBef>
              <a:spcAft>
                <a:spcPct val="0"/>
              </a:spcAft>
              <a:defRPr sz="1300">
                <a:solidFill>
                  <a:schemeClr val="tx1"/>
                </a:solidFill>
                <a:latin typeface="Calibri" panose="020F0502020204030204" pitchFamily="34" charset="0"/>
              </a:defRPr>
            </a:lvl7pPr>
            <a:lvl8pPr marL="3570248" indent="-238017" defTabSz="970249" eaLnBrk="0" fontAlgn="base" hangingPunct="0">
              <a:spcBef>
                <a:spcPct val="30000"/>
              </a:spcBef>
              <a:spcAft>
                <a:spcPct val="0"/>
              </a:spcAft>
              <a:defRPr sz="1300">
                <a:solidFill>
                  <a:schemeClr val="tx1"/>
                </a:solidFill>
                <a:latin typeface="Calibri" panose="020F0502020204030204" pitchFamily="34" charset="0"/>
              </a:defRPr>
            </a:lvl8pPr>
            <a:lvl9pPr marL="4046282" indent="-238017" defTabSz="970249"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D4BDE5EC-C13E-484C-AFDF-73FD6F68CB1A}" type="slidenum">
              <a:rPr lang="en-US" altLang="en-US">
                <a:latin typeface="Arial" panose="020B0604020202020204" pitchFamily="34" charset="0"/>
              </a:rPr>
              <a:pPr>
                <a:spcBef>
                  <a:spcPct val="0"/>
                </a:spcBef>
              </a:pPr>
              <a:t>128</a:t>
            </a:fld>
            <a:endParaRPr lang="en-US" altLang="en-US">
              <a:latin typeface="Arial" panose="020B0604020202020204" pitchFamily="34" charset="0"/>
            </a:endParaRPr>
          </a:p>
        </p:txBody>
      </p:sp>
    </p:spTree>
    <p:extLst>
      <p:ext uri="{BB962C8B-B14F-4D97-AF65-F5344CB8AC3E}">
        <p14:creationId xmlns:p14="http://schemas.microsoft.com/office/powerpoint/2010/main" val="255032487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defTabSz="929062">
              <a:spcBef>
                <a:spcPct val="0"/>
              </a:spcBef>
            </a:pPr>
            <a:r>
              <a:rPr lang="en-US" dirty="0" smtClean="0">
                <a:cs typeface="Arial" pitchFamily="34" charset="0"/>
              </a:rPr>
              <a:t>The nutrition standards must be met on average over the school week. This means that the levels of calories, saturated fat and sodium in </a:t>
            </a:r>
            <a:r>
              <a:rPr lang="en-US" b="1" dirty="0" smtClean="0">
                <a:cs typeface="Arial" pitchFamily="34" charset="0"/>
              </a:rPr>
              <a:t>any one meal</a:t>
            </a:r>
            <a:r>
              <a:rPr lang="en-US" dirty="0" smtClean="0">
                <a:cs typeface="Arial" pitchFamily="34" charset="0"/>
              </a:rPr>
              <a:t> could exceed the standard as long as the </a:t>
            </a:r>
            <a:r>
              <a:rPr lang="en-US" b="1" dirty="0" smtClean="0">
                <a:cs typeface="Arial" pitchFamily="34" charset="0"/>
              </a:rPr>
              <a:t>average over the week </a:t>
            </a:r>
            <a:r>
              <a:rPr lang="en-US" dirty="0" smtClean="0">
                <a:cs typeface="Arial" pitchFamily="34" charset="0"/>
              </a:rPr>
              <a:t>meets the standard.</a:t>
            </a:r>
          </a:p>
          <a:p>
            <a:pPr marL="0" lvl="1" defTabSz="929062">
              <a:spcBef>
                <a:spcPct val="0"/>
              </a:spcBef>
            </a:pPr>
            <a:endParaRPr lang="en-US" dirty="0" smtClean="0">
              <a:cs typeface="Arial" pitchFamily="34" charset="0"/>
            </a:endParaRPr>
          </a:p>
          <a:p>
            <a:pPr marL="0" lvl="1" defTabSz="929062">
              <a:spcBef>
                <a:spcPct val="0"/>
              </a:spcBef>
            </a:pPr>
            <a:r>
              <a:rPr lang="en-US" dirty="0" smtClean="0"/>
              <a:t>Fro example, menu </a:t>
            </a:r>
            <a:r>
              <a:rPr lang="en-US" dirty="0"/>
              <a:t>planners may be able to offer a </a:t>
            </a:r>
            <a:r>
              <a:rPr lang="en-US" dirty="0" smtClean="0"/>
              <a:t>meal </a:t>
            </a:r>
            <a:r>
              <a:rPr lang="en-US" dirty="0"/>
              <a:t>or </a:t>
            </a:r>
            <a:r>
              <a:rPr lang="en-US" dirty="0" smtClean="0"/>
              <a:t>food that is relatively </a:t>
            </a:r>
            <a:r>
              <a:rPr lang="en-US" dirty="0"/>
              <a:t>high </a:t>
            </a:r>
            <a:r>
              <a:rPr lang="en-US" dirty="0" smtClean="0"/>
              <a:t>in saturated fat or sodium at </a:t>
            </a:r>
            <a:r>
              <a:rPr lang="en-US" dirty="0"/>
              <a:t>some point during the </a:t>
            </a:r>
            <a:r>
              <a:rPr lang="en-US" dirty="0" smtClean="0"/>
              <a:t>week, </a:t>
            </a:r>
            <a:r>
              <a:rPr lang="en-US" dirty="0"/>
              <a:t>if meals with lower to moderate saturated fat </a:t>
            </a:r>
            <a:r>
              <a:rPr lang="en-US" dirty="0" smtClean="0"/>
              <a:t>or sodium </a:t>
            </a:r>
            <a:r>
              <a:rPr lang="en-US" dirty="0"/>
              <a:t>content are offered the rest of the week. </a:t>
            </a:r>
            <a:endParaRPr lang="en-US" dirty="0" smtClean="0"/>
          </a:p>
          <a:p>
            <a:pPr marL="0" lvl="1" defTabSz="929062">
              <a:spcBef>
                <a:spcPct val="0"/>
              </a:spcBef>
            </a:pPr>
            <a:endParaRPr lang="en-US" dirty="0">
              <a:cs typeface="Arial" pitchFamily="34" charset="0"/>
            </a:endParaRPr>
          </a:p>
          <a:p>
            <a:pPr marL="0" lvl="1" defTabSz="929062">
              <a:spcBef>
                <a:spcPct val="0"/>
              </a:spcBef>
            </a:pPr>
            <a:r>
              <a:rPr lang="en-US" dirty="0" smtClean="0">
                <a:cs typeface="Arial" pitchFamily="34" charset="0"/>
              </a:rPr>
              <a:t>However, for trans fat, all food products and ingredients used daily must contain zero grams of trans fat per serving.</a:t>
            </a:r>
          </a:p>
        </p:txBody>
      </p:sp>
      <p:sp>
        <p:nvSpPr>
          <p:cNvPr id="13517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0647">
              <a:defRPr>
                <a:solidFill>
                  <a:schemeClr val="tx1"/>
                </a:solidFill>
                <a:latin typeface="Calibri" pitchFamily="34" charset="0"/>
              </a:defRPr>
            </a:lvl1pPr>
            <a:lvl2pPr marL="741983" indent="-285377" defTabSz="930647">
              <a:defRPr>
                <a:solidFill>
                  <a:schemeClr val="tx1"/>
                </a:solidFill>
                <a:latin typeface="Calibri" pitchFamily="34" charset="0"/>
              </a:defRPr>
            </a:lvl2pPr>
            <a:lvl3pPr marL="1141511" indent="-228302" defTabSz="930647">
              <a:defRPr>
                <a:solidFill>
                  <a:schemeClr val="tx1"/>
                </a:solidFill>
                <a:latin typeface="Calibri" pitchFamily="34" charset="0"/>
              </a:defRPr>
            </a:lvl3pPr>
            <a:lvl4pPr marL="1598115" indent="-228302" defTabSz="930647">
              <a:defRPr>
                <a:solidFill>
                  <a:schemeClr val="tx1"/>
                </a:solidFill>
                <a:latin typeface="Calibri" pitchFamily="34" charset="0"/>
              </a:defRPr>
            </a:lvl4pPr>
            <a:lvl5pPr marL="2054720" indent="-228302" defTabSz="930647">
              <a:defRPr>
                <a:solidFill>
                  <a:schemeClr val="tx1"/>
                </a:solidFill>
                <a:latin typeface="Calibri" pitchFamily="34" charset="0"/>
              </a:defRPr>
            </a:lvl5pPr>
            <a:lvl6pPr marL="2511325" indent="-228302" defTabSz="930647" fontAlgn="base">
              <a:spcBef>
                <a:spcPct val="0"/>
              </a:spcBef>
              <a:spcAft>
                <a:spcPct val="0"/>
              </a:spcAft>
              <a:defRPr>
                <a:solidFill>
                  <a:schemeClr val="tx1"/>
                </a:solidFill>
                <a:latin typeface="Calibri" pitchFamily="34" charset="0"/>
              </a:defRPr>
            </a:lvl6pPr>
            <a:lvl7pPr marL="2967926" indent="-228302" defTabSz="930647" fontAlgn="base">
              <a:spcBef>
                <a:spcPct val="0"/>
              </a:spcBef>
              <a:spcAft>
                <a:spcPct val="0"/>
              </a:spcAft>
              <a:defRPr>
                <a:solidFill>
                  <a:schemeClr val="tx1"/>
                </a:solidFill>
                <a:latin typeface="Calibri" pitchFamily="34" charset="0"/>
              </a:defRPr>
            </a:lvl7pPr>
            <a:lvl8pPr marL="3424531" indent="-228302" defTabSz="930647" fontAlgn="base">
              <a:spcBef>
                <a:spcPct val="0"/>
              </a:spcBef>
              <a:spcAft>
                <a:spcPct val="0"/>
              </a:spcAft>
              <a:defRPr>
                <a:solidFill>
                  <a:schemeClr val="tx1"/>
                </a:solidFill>
                <a:latin typeface="Calibri" pitchFamily="34" charset="0"/>
              </a:defRPr>
            </a:lvl8pPr>
            <a:lvl9pPr marL="3881136" indent="-228302" defTabSz="930647"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7755C906-4876-4BC5-B17C-9FE84EE637F9}" type="slidenum">
              <a:rPr lang="en-US" smtClean="0">
                <a:latin typeface="Arial" pitchFamily="34" charset="0"/>
              </a:rPr>
              <a:pPr fontAlgn="base">
                <a:spcBef>
                  <a:spcPct val="0"/>
                </a:spcBef>
                <a:spcAft>
                  <a:spcPct val="0"/>
                </a:spcAft>
                <a:defRPr/>
              </a:pPr>
              <a:t>129</a:t>
            </a:fld>
            <a:endParaRPr lang="en-US" smtClean="0">
              <a:latin typeface="Arial" pitchFamily="34" charset="0"/>
            </a:endParaRPr>
          </a:p>
        </p:txBody>
      </p:sp>
    </p:spTree>
    <p:extLst>
      <p:ext uri="{BB962C8B-B14F-4D97-AF65-F5344CB8AC3E}">
        <p14:creationId xmlns:p14="http://schemas.microsoft.com/office/powerpoint/2010/main" val="8619580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shows an example of a breakfast menu that meets the weekly requirements for grains for grades 6-8. The menu planner offers three different sizes of </a:t>
            </a:r>
            <a:r>
              <a:rPr lang="en-US" dirty="0"/>
              <a:t>grains </a:t>
            </a:r>
            <a:r>
              <a:rPr lang="en-US" dirty="0" smtClean="0"/>
              <a:t>each day. </a:t>
            </a:r>
            <a:r>
              <a:rPr lang="en-US" dirty="0"/>
              <a:t>E</a:t>
            </a:r>
            <a:r>
              <a:rPr lang="en-US" dirty="0" smtClean="0"/>
              <a:t>ach choice provides at least the </a:t>
            </a:r>
            <a:r>
              <a:rPr lang="en-US" dirty="0"/>
              <a:t>minimum </a:t>
            </a:r>
            <a:r>
              <a:rPr lang="en-US" b="1" dirty="0"/>
              <a:t>daily</a:t>
            </a:r>
            <a:r>
              <a:rPr lang="en-US" dirty="0"/>
              <a:t> </a:t>
            </a:r>
            <a:r>
              <a:rPr lang="en-US" dirty="0" smtClean="0"/>
              <a:t>requirement of 1 ounce equivalent and  the </a:t>
            </a:r>
            <a:r>
              <a:rPr lang="en-US" dirty="0"/>
              <a:t>weekly </a:t>
            </a:r>
            <a:r>
              <a:rPr lang="en-US" dirty="0" smtClean="0"/>
              <a:t>total provides </a:t>
            </a:r>
            <a:r>
              <a:rPr lang="en-US" dirty="0"/>
              <a:t>the minimum </a:t>
            </a:r>
            <a:r>
              <a:rPr lang="en-US" b="1" dirty="0"/>
              <a:t>weekly</a:t>
            </a:r>
            <a:r>
              <a:rPr lang="en-US" dirty="0"/>
              <a:t> requirement</a:t>
            </a:r>
            <a:r>
              <a:rPr lang="en-US" dirty="0" smtClean="0"/>
              <a:t>.</a:t>
            </a:r>
          </a:p>
          <a:p>
            <a:endParaRPr lang="en-US" dirty="0"/>
          </a:p>
          <a:p>
            <a:r>
              <a:rPr lang="en-US" dirty="0" smtClean="0"/>
              <a:t>Remember that the </a:t>
            </a:r>
            <a:r>
              <a:rPr lang="en-US" dirty="0"/>
              <a:t>weekly total </a:t>
            </a:r>
            <a:r>
              <a:rPr lang="en-US" dirty="0" smtClean="0"/>
              <a:t>is calculated based </a:t>
            </a:r>
            <a:r>
              <a:rPr lang="en-US" dirty="0"/>
              <a:t>on the </a:t>
            </a:r>
            <a:r>
              <a:rPr lang="en-US" b="1" dirty="0"/>
              <a:t>smallest serving </a:t>
            </a:r>
            <a:r>
              <a:rPr lang="en-US" dirty="0"/>
              <a:t>(ounce equivalents) offered each day. </a:t>
            </a:r>
            <a:r>
              <a:rPr lang="en-US" dirty="0" smtClean="0"/>
              <a:t>In this example, the weekly total of the smallest daily serving  (</a:t>
            </a:r>
            <a:r>
              <a:rPr lang="en-US" dirty="0"/>
              <a:t>1.5 ounce </a:t>
            </a:r>
            <a:r>
              <a:rPr lang="en-US" dirty="0" smtClean="0"/>
              <a:t>equivalents on Monday, </a:t>
            </a:r>
            <a:r>
              <a:rPr lang="en-US" dirty="0"/>
              <a:t>1 ounce </a:t>
            </a:r>
            <a:r>
              <a:rPr lang="en-US" dirty="0" smtClean="0"/>
              <a:t>equivalent on Tuesday, </a:t>
            </a:r>
            <a:r>
              <a:rPr lang="en-US" dirty="0"/>
              <a:t>1.5 ounce equivalents </a:t>
            </a:r>
            <a:r>
              <a:rPr lang="en-US" dirty="0" smtClean="0"/>
              <a:t>on Wednesday, 2 </a:t>
            </a:r>
            <a:r>
              <a:rPr lang="en-US" dirty="0"/>
              <a:t>ounce equivalents </a:t>
            </a:r>
            <a:r>
              <a:rPr lang="en-US" dirty="0" smtClean="0"/>
              <a:t>on Thursday and </a:t>
            </a:r>
            <a:r>
              <a:rPr lang="en-US" dirty="0"/>
              <a:t>2 ounce equivalents </a:t>
            </a:r>
            <a:r>
              <a:rPr lang="en-US" dirty="0" smtClean="0"/>
              <a:t>on Friday) is 8 ounce equivalents, which is the same as the minimum required 8 ounce equivalents of grains for grades 6-8.</a:t>
            </a:r>
            <a:endParaRPr lang="en-US" dirty="0"/>
          </a:p>
        </p:txBody>
      </p:sp>
      <p:sp>
        <p:nvSpPr>
          <p:cNvPr id="4" name="Slide Number Placeholder 3"/>
          <p:cNvSpPr>
            <a:spLocks noGrp="1"/>
          </p:cNvSpPr>
          <p:nvPr>
            <p:ph type="sldNum" sz="quarter" idx="10"/>
          </p:nvPr>
        </p:nvSpPr>
        <p:spPr/>
        <p:txBody>
          <a:bodyPr/>
          <a:lstStyle/>
          <a:p>
            <a:fld id="{88B97D9A-3F99-4895-BB77-4498E3C0B8F1}" type="slidenum">
              <a:rPr lang="en-US" smtClean="0"/>
              <a:pPr/>
              <a:t>13</a:t>
            </a:fld>
            <a:endParaRPr lang="en-US"/>
          </a:p>
        </p:txBody>
      </p:sp>
    </p:spTree>
    <p:extLst>
      <p:ext uri="{BB962C8B-B14F-4D97-AF65-F5344CB8AC3E}">
        <p14:creationId xmlns:p14="http://schemas.microsoft.com/office/powerpoint/2010/main" val="165429865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pPr>
            <a:r>
              <a:rPr lang="en-US" dirty="0" smtClean="0">
                <a:cs typeface="Arial" charset="0"/>
              </a:rPr>
              <a:t>The first dietary specification is calorie ranges, including minimums and maximums for each grade group</a:t>
            </a:r>
            <a:r>
              <a:rPr lang="en-US" b="1" dirty="0" smtClean="0">
                <a:cs typeface="Arial" charset="0"/>
              </a:rPr>
              <a:t>.</a:t>
            </a:r>
            <a:r>
              <a:rPr lang="en-US" dirty="0" smtClean="0">
                <a:cs typeface="Arial" charset="0"/>
              </a:rPr>
              <a:t>  Schools must meet the calorie ranges on average over the school week. </a:t>
            </a:r>
            <a:r>
              <a:rPr lang="en-US" dirty="0"/>
              <a:t>The weekly calorie ranges apply to the school meal offered on average over the week, not per student. </a:t>
            </a:r>
            <a:endParaRPr lang="en-US" dirty="0">
              <a:cs typeface="Arial" charset="0"/>
            </a:endParaRPr>
          </a:p>
          <a:p>
            <a:pPr>
              <a:spcBef>
                <a:spcPts val="0"/>
              </a:spcBef>
            </a:pPr>
            <a:endParaRPr lang="en-US" dirty="0" smtClean="0">
              <a:cs typeface="Arial" charset="0"/>
            </a:endParaRPr>
          </a:p>
          <a:p>
            <a:pPr>
              <a:spcBef>
                <a:spcPts val="0"/>
              </a:spcBef>
            </a:pPr>
            <a:r>
              <a:rPr lang="en-US" dirty="0" smtClean="0">
                <a:cs typeface="Arial" charset="0"/>
              </a:rPr>
              <a:t>The </a:t>
            </a:r>
            <a:r>
              <a:rPr lang="en-US" dirty="0">
                <a:cs typeface="Arial" charset="0"/>
              </a:rPr>
              <a:t>specified calorie ranges are based on evidence about children’s intakes at meals and </a:t>
            </a:r>
            <a:r>
              <a:rPr lang="en-US" dirty="0" smtClean="0">
                <a:cs typeface="Arial" charset="0"/>
              </a:rPr>
              <a:t>snacks, and </a:t>
            </a:r>
            <a:r>
              <a:rPr lang="en-US" dirty="0"/>
              <a:t>were designed based on age-appropriate nutrition and physical activity habits of the average student</a:t>
            </a:r>
            <a:r>
              <a:rPr lang="en-US" dirty="0" smtClean="0">
                <a:cs typeface="Arial" charset="0"/>
              </a:rPr>
              <a:t>. The USDA’s intent is not to reduce the amount of food but to avoid excessive calories by serving more nutrient-dense foods. </a:t>
            </a:r>
          </a:p>
          <a:p>
            <a:pPr>
              <a:spcBef>
                <a:spcPts val="0"/>
              </a:spcBef>
            </a:pPr>
            <a:endParaRPr lang="en-US" dirty="0">
              <a:cs typeface="Arial" charset="0"/>
            </a:endParaRPr>
          </a:p>
          <a:p>
            <a:pPr>
              <a:spcBef>
                <a:spcPts val="0"/>
              </a:spcBef>
            </a:pPr>
            <a:r>
              <a:rPr lang="en-US" dirty="0" smtClean="0">
                <a:cs typeface="Arial" charset="0"/>
              </a:rPr>
              <a:t>The meal patterns provide more fruits, vegetables and whole grains to provide nutrient-dense school meals. The required maximum calorie levels are expected to drive menu planners to select nutrient-dense foods and ingredients to prepare meals, and avoid products that are high in fats and added sugars. </a:t>
            </a:r>
          </a:p>
        </p:txBody>
      </p:sp>
      <p:sp>
        <p:nvSpPr>
          <p:cNvPr id="128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9411" eaLnBrk="0" hangingPunct="0">
              <a:defRPr>
                <a:solidFill>
                  <a:schemeClr val="tx1"/>
                </a:solidFill>
                <a:latin typeface="Arial" charset="0"/>
              </a:defRPr>
            </a:lvl1pPr>
            <a:lvl2pPr marL="772884" indent="-297265" defTabSz="969411" eaLnBrk="0" hangingPunct="0">
              <a:defRPr>
                <a:solidFill>
                  <a:schemeClr val="tx1"/>
                </a:solidFill>
                <a:latin typeface="Arial" charset="0"/>
              </a:defRPr>
            </a:lvl2pPr>
            <a:lvl3pPr marL="1189054" indent="-237810" defTabSz="969411" eaLnBrk="0" hangingPunct="0">
              <a:defRPr>
                <a:solidFill>
                  <a:schemeClr val="tx1"/>
                </a:solidFill>
                <a:latin typeface="Arial" charset="0"/>
              </a:defRPr>
            </a:lvl3pPr>
            <a:lvl4pPr marL="1664676" indent="-237810" defTabSz="969411" eaLnBrk="0" hangingPunct="0">
              <a:defRPr>
                <a:solidFill>
                  <a:schemeClr val="tx1"/>
                </a:solidFill>
                <a:latin typeface="Arial" charset="0"/>
              </a:defRPr>
            </a:lvl4pPr>
            <a:lvl5pPr marL="2140298" indent="-237810" defTabSz="969411" eaLnBrk="0" hangingPunct="0">
              <a:defRPr>
                <a:solidFill>
                  <a:schemeClr val="tx1"/>
                </a:solidFill>
                <a:latin typeface="Arial" charset="0"/>
              </a:defRPr>
            </a:lvl5pPr>
            <a:lvl6pPr marL="2615921" indent="-237810" defTabSz="969411" eaLnBrk="0" fontAlgn="base" hangingPunct="0">
              <a:spcBef>
                <a:spcPct val="0"/>
              </a:spcBef>
              <a:spcAft>
                <a:spcPct val="0"/>
              </a:spcAft>
              <a:defRPr>
                <a:solidFill>
                  <a:schemeClr val="tx1"/>
                </a:solidFill>
                <a:latin typeface="Arial" charset="0"/>
              </a:defRPr>
            </a:lvl6pPr>
            <a:lvl7pPr marL="3091538" indent="-237810" defTabSz="969411" eaLnBrk="0" fontAlgn="base" hangingPunct="0">
              <a:spcBef>
                <a:spcPct val="0"/>
              </a:spcBef>
              <a:spcAft>
                <a:spcPct val="0"/>
              </a:spcAft>
              <a:defRPr>
                <a:solidFill>
                  <a:schemeClr val="tx1"/>
                </a:solidFill>
                <a:latin typeface="Arial" charset="0"/>
              </a:defRPr>
            </a:lvl7pPr>
            <a:lvl8pPr marL="3567165" indent="-237810" defTabSz="969411" eaLnBrk="0" fontAlgn="base" hangingPunct="0">
              <a:spcBef>
                <a:spcPct val="0"/>
              </a:spcBef>
              <a:spcAft>
                <a:spcPct val="0"/>
              </a:spcAft>
              <a:defRPr>
                <a:solidFill>
                  <a:schemeClr val="tx1"/>
                </a:solidFill>
                <a:latin typeface="Arial" charset="0"/>
              </a:defRPr>
            </a:lvl8pPr>
            <a:lvl9pPr marL="4042785" indent="-237810" defTabSz="969411" eaLnBrk="0" fontAlgn="base" hangingPunct="0">
              <a:spcBef>
                <a:spcPct val="0"/>
              </a:spcBef>
              <a:spcAft>
                <a:spcPct val="0"/>
              </a:spcAft>
              <a:defRPr>
                <a:solidFill>
                  <a:schemeClr val="tx1"/>
                </a:solidFill>
                <a:latin typeface="Arial" charset="0"/>
              </a:defRPr>
            </a:lvl9pPr>
          </a:lstStyle>
          <a:p>
            <a:pPr eaLnBrk="1" hangingPunct="1"/>
            <a:fld id="{6A293362-4E0A-4B43-85EB-4CFE82D08C78}" type="slidenum">
              <a:rPr lang="en-US" smtClean="0"/>
              <a:pPr eaLnBrk="1" hangingPunct="1"/>
              <a:t>130</a:t>
            </a:fld>
            <a:endParaRPr lang="en-US" smtClean="0"/>
          </a:p>
        </p:txBody>
      </p:sp>
    </p:spTree>
    <p:extLst>
      <p:ext uri="{BB962C8B-B14F-4D97-AF65-F5344CB8AC3E}">
        <p14:creationId xmlns:p14="http://schemas.microsoft.com/office/powerpoint/2010/main" val="88554264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defTabSz="967757">
              <a:spcBef>
                <a:spcPts val="0"/>
              </a:spcBef>
            </a:pPr>
            <a:r>
              <a:rPr lang="en-US" dirty="0" smtClean="0">
                <a:cs typeface="Arial" charset="0"/>
              </a:rPr>
              <a:t>The next dietary specification is saturated fat. Average weekly meals must contain less than 10 percent of calories.</a:t>
            </a:r>
          </a:p>
          <a:p>
            <a:pPr marL="0" lvl="1" defTabSz="967757">
              <a:spcBef>
                <a:spcPts val="0"/>
              </a:spcBef>
            </a:pPr>
            <a:endParaRPr lang="en-US" dirty="0" smtClean="0">
              <a:cs typeface="Arial" charset="0"/>
            </a:endParaRPr>
          </a:p>
          <a:p>
            <a:pPr marL="0" lvl="1" defTabSz="967757">
              <a:spcBef>
                <a:spcPts val="0"/>
              </a:spcBef>
            </a:pPr>
            <a:r>
              <a:rPr lang="en-US" dirty="0">
                <a:cs typeface="Arial" charset="0"/>
              </a:rPr>
              <a:t>S</a:t>
            </a:r>
            <a:r>
              <a:rPr lang="en-US" dirty="0" smtClean="0">
                <a:cs typeface="Arial" charset="0"/>
              </a:rPr>
              <a:t>chools are not required to </a:t>
            </a:r>
            <a:r>
              <a:rPr lang="en-US" dirty="0">
                <a:cs typeface="Arial" charset="0"/>
              </a:rPr>
              <a:t>meet a total fat </a:t>
            </a:r>
            <a:r>
              <a:rPr lang="en-US" dirty="0" smtClean="0">
                <a:cs typeface="Arial" charset="0"/>
              </a:rPr>
              <a:t>standard. </a:t>
            </a:r>
            <a:r>
              <a:rPr lang="en-US" dirty="0">
                <a:cs typeface="Arial" charset="0"/>
              </a:rPr>
              <a:t>The Dietary Guidelines emphasize that the </a:t>
            </a:r>
            <a:r>
              <a:rPr lang="en-US" b="1" dirty="0">
                <a:cs typeface="Arial" charset="0"/>
              </a:rPr>
              <a:t>type</a:t>
            </a:r>
            <a:r>
              <a:rPr lang="en-US" dirty="0">
                <a:cs typeface="Arial" charset="0"/>
              </a:rPr>
              <a:t> of fat consumed is more important than </a:t>
            </a:r>
            <a:r>
              <a:rPr lang="en-US" b="1" dirty="0">
                <a:cs typeface="Arial" charset="0"/>
              </a:rPr>
              <a:t>total</a:t>
            </a:r>
            <a:r>
              <a:rPr lang="en-US" dirty="0">
                <a:cs typeface="Arial" charset="0"/>
              </a:rPr>
              <a:t> fat in terms of preventing diet-related disease such as heart diseases, cancer and stroke. </a:t>
            </a:r>
            <a:endParaRPr lang="en-US" dirty="0" smtClean="0">
              <a:cs typeface="Arial" charset="0"/>
            </a:endParaRPr>
          </a:p>
          <a:p>
            <a:pPr marL="0" lvl="1" defTabSz="967757">
              <a:spcBef>
                <a:spcPts val="0"/>
              </a:spcBef>
            </a:pPr>
            <a:endParaRPr lang="en-US" dirty="0">
              <a:cs typeface="Arial" charset="0"/>
            </a:endParaRPr>
          </a:p>
          <a:p>
            <a:pPr marL="0" lvl="1" defTabSz="967757">
              <a:spcBef>
                <a:spcPts val="0"/>
              </a:spcBef>
            </a:pPr>
            <a:r>
              <a:rPr lang="en-US" b="1" dirty="0"/>
              <a:t>Ask participants: </a:t>
            </a:r>
            <a:r>
              <a:rPr lang="en-US" dirty="0"/>
              <a:t>Why are we concerned about children's </a:t>
            </a:r>
            <a:r>
              <a:rPr lang="en-US" dirty="0" smtClean="0"/>
              <a:t>saturated fat intake</a:t>
            </a:r>
            <a:r>
              <a:rPr lang="en-US" dirty="0"/>
              <a:t>? </a:t>
            </a:r>
            <a:r>
              <a:rPr lang="en-US" dirty="0" smtClean="0">
                <a:cs typeface="Arial" charset="0"/>
              </a:rPr>
              <a:t>Saturated </a:t>
            </a:r>
            <a:r>
              <a:rPr lang="en-US" dirty="0">
                <a:cs typeface="Arial" charset="0"/>
              </a:rPr>
              <a:t>fat, and particularly trans fat, have the most negative health consequences, which is why the USDA </a:t>
            </a:r>
            <a:r>
              <a:rPr lang="en-US" dirty="0" smtClean="0">
                <a:cs typeface="Arial" charset="0"/>
              </a:rPr>
              <a:t>dietary specifications </a:t>
            </a:r>
            <a:r>
              <a:rPr lang="en-US" dirty="0">
                <a:cs typeface="Arial" charset="0"/>
              </a:rPr>
              <a:t>focus on reducing these two types of </a:t>
            </a:r>
            <a:r>
              <a:rPr lang="en-US" dirty="0" smtClean="0">
                <a:cs typeface="Arial" charset="0"/>
              </a:rPr>
              <a:t>fat.</a:t>
            </a:r>
          </a:p>
          <a:p>
            <a:pPr marL="0" lvl="1" defTabSz="967757">
              <a:spcBef>
                <a:spcPts val="0"/>
              </a:spcBef>
            </a:pPr>
            <a:endParaRPr lang="en-US" dirty="0">
              <a:cs typeface="Arial" charset="0"/>
            </a:endParaRPr>
          </a:p>
          <a:p>
            <a:pPr marL="0" lvl="1" defTabSz="967757">
              <a:spcBef>
                <a:spcPts val="0"/>
              </a:spcBef>
            </a:pPr>
            <a:r>
              <a:rPr lang="en-US" dirty="0"/>
              <a:t>Saturated fats are harmful to our health. Research shows that eating high amounts of saturated fat is associated with higher levels of blood total cholesterol and low-density lipoprotein (LDL) cholesterol, the “bad” cholesterol. Higher total and LDL cholesterol levels are risk factors for cardiovascular disease. </a:t>
            </a:r>
          </a:p>
          <a:p>
            <a:pPr marL="0" lvl="1" defTabSz="967757">
              <a:spcBef>
                <a:spcPts val="0"/>
              </a:spcBef>
            </a:pPr>
            <a:endParaRPr lang="en-US" dirty="0">
              <a:cs typeface="Arial" charset="0"/>
            </a:endParaRPr>
          </a:p>
        </p:txBody>
      </p:sp>
      <p:sp>
        <p:nvSpPr>
          <p:cNvPr id="1290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9411" eaLnBrk="0" hangingPunct="0">
              <a:defRPr>
                <a:solidFill>
                  <a:schemeClr val="tx1"/>
                </a:solidFill>
                <a:latin typeface="Arial" charset="0"/>
              </a:defRPr>
            </a:lvl1pPr>
            <a:lvl2pPr marL="772884" indent="-297265" defTabSz="969411" eaLnBrk="0" hangingPunct="0">
              <a:defRPr>
                <a:solidFill>
                  <a:schemeClr val="tx1"/>
                </a:solidFill>
                <a:latin typeface="Arial" charset="0"/>
              </a:defRPr>
            </a:lvl2pPr>
            <a:lvl3pPr marL="1189054" indent="-237810" defTabSz="969411" eaLnBrk="0" hangingPunct="0">
              <a:defRPr>
                <a:solidFill>
                  <a:schemeClr val="tx1"/>
                </a:solidFill>
                <a:latin typeface="Arial" charset="0"/>
              </a:defRPr>
            </a:lvl3pPr>
            <a:lvl4pPr marL="1664676" indent="-237810" defTabSz="969411" eaLnBrk="0" hangingPunct="0">
              <a:defRPr>
                <a:solidFill>
                  <a:schemeClr val="tx1"/>
                </a:solidFill>
                <a:latin typeface="Arial" charset="0"/>
              </a:defRPr>
            </a:lvl4pPr>
            <a:lvl5pPr marL="2140298" indent="-237810" defTabSz="969411" eaLnBrk="0" hangingPunct="0">
              <a:defRPr>
                <a:solidFill>
                  <a:schemeClr val="tx1"/>
                </a:solidFill>
                <a:latin typeface="Arial" charset="0"/>
              </a:defRPr>
            </a:lvl5pPr>
            <a:lvl6pPr marL="2615921" indent="-237810" defTabSz="969411" eaLnBrk="0" fontAlgn="base" hangingPunct="0">
              <a:spcBef>
                <a:spcPct val="0"/>
              </a:spcBef>
              <a:spcAft>
                <a:spcPct val="0"/>
              </a:spcAft>
              <a:defRPr>
                <a:solidFill>
                  <a:schemeClr val="tx1"/>
                </a:solidFill>
                <a:latin typeface="Arial" charset="0"/>
              </a:defRPr>
            </a:lvl6pPr>
            <a:lvl7pPr marL="3091538" indent="-237810" defTabSz="969411" eaLnBrk="0" fontAlgn="base" hangingPunct="0">
              <a:spcBef>
                <a:spcPct val="0"/>
              </a:spcBef>
              <a:spcAft>
                <a:spcPct val="0"/>
              </a:spcAft>
              <a:defRPr>
                <a:solidFill>
                  <a:schemeClr val="tx1"/>
                </a:solidFill>
                <a:latin typeface="Arial" charset="0"/>
              </a:defRPr>
            </a:lvl7pPr>
            <a:lvl8pPr marL="3567165" indent="-237810" defTabSz="969411" eaLnBrk="0" fontAlgn="base" hangingPunct="0">
              <a:spcBef>
                <a:spcPct val="0"/>
              </a:spcBef>
              <a:spcAft>
                <a:spcPct val="0"/>
              </a:spcAft>
              <a:defRPr>
                <a:solidFill>
                  <a:schemeClr val="tx1"/>
                </a:solidFill>
                <a:latin typeface="Arial" charset="0"/>
              </a:defRPr>
            </a:lvl8pPr>
            <a:lvl9pPr marL="4042785" indent="-237810" defTabSz="969411" eaLnBrk="0" fontAlgn="base" hangingPunct="0">
              <a:spcBef>
                <a:spcPct val="0"/>
              </a:spcBef>
              <a:spcAft>
                <a:spcPct val="0"/>
              </a:spcAft>
              <a:defRPr>
                <a:solidFill>
                  <a:schemeClr val="tx1"/>
                </a:solidFill>
                <a:latin typeface="Arial" charset="0"/>
              </a:defRPr>
            </a:lvl9pPr>
          </a:lstStyle>
          <a:p>
            <a:pPr eaLnBrk="1" hangingPunct="1"/>
            <a:fld id="{6E76BC97-094D-4699-9835-0FF404577203}" type="slidenum">
              <a:rPr lang="en-US" smtClean="0"/>
              <a:pPr eaLnBrk="1" hangingPunct="1"/>
              <a:t>131</a:t>
            </a:fld>
            <a:endParaRPr lang="en-US" smtClean="0"/>
          </a:p>
        </p:txBody>
      </p:sp>
    </p:spTree>
    <p:extLst>
      <p:ext uri="{BB962C8B-B14F-4D97-AF65-F5344CB8AC3E}">
        <p14:creationId xmlns:p14="http://schemas.microsoft.com/office/powerpoint/2010/main" val="224349483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spcBef>
                <a:spcPts val="0"/>
              </a:spcBef>
            </a:pPr>
            <a:r>
              <a:rPr lang="en-US" altLang="en-US" dirty="0" smtClean="0"/>
              <a:t>The next standard is for sodium. This chart summarizes the required sodium reductions at lunch. </a:t>
            </a:r>
            <a:r>
              <a:rPr lang="en-US" dirty="0">
                <a:cs typeface="Arial" charset="0"/>
              </a:rPr>
              <a:t>The sodium limit </a:t>
            </a:r>
            <a:r>
              <a:rPr lang="en-US" dirty="0" smtClean="0">
                <a:cs typeface="Arial" charset="0"/>
              </a:rPr>
              <a:t>includes both </a:t>
            </a:r>
            <a:r>
              <a:rPr lang="en-US" dirty="0">
                <a:cs typeface="Arial" charset="0"/>
              </a:rPr>
              <a:t>naturally occurring </a:t>
            </a:r>
            <a:r>
              <a:rPr lang="en-US" dirty="0" smtClean="0">
                <a:cs typeface="Arial" charset="0"/>
              </a:rPr>
              <a:t>sources (like </a:t>
            </a:r>
            <a:r>
              <a:rPr lang="en-US" dirty="0">
                <a:cs typeface="Arial" charset="0"/>
              </a:rPr>
              <a:t>milk and bread) and added sources, e.g., </a:t>
            </a:r>
            <a:r>
              <a:rPr lang="en-US" dirty="0" smtClean="0">
                <a:cs typeface="Arial" charset="0"/>
              </a:rPr>
              <a:t>salt in processed </a:t>
            </a:r>
            <a:r>
              <a:rPr lang="en-US" dirty="0">
                <a:cs typeface="Arial" charset="0"/>
              </a:rPr>
              <a:t>foods.</a:t>
            </a:r>
          </a:p>
          <a:p>
            <a:pPr>
              <a:spcBef>
                <a:spcPts val="0"/>
              </a:spcBef>
            </a:pPr>
            <a:endParaRPr lang="en-US" altLang="en-US" dirty="0" smtClean="0"/>
          </a:p>
          <a:p>
            <a:pPr marL="6340" lvl="1" indent="-6340" defTabSz="929062">
              <a:spcBef>
                <a:spcPts val="0"/>
              </a:spcBef>
            </a:pPr>
            <a:r>
              <a:rPr lang="en-US" altLang="en-US" dirty="0" smtClean="0"/>
              <a:t>You can see the gradual phase-in of the three targets for each grade group. The first </a:t>
            </a:r>
            <a:r>
              <a:rPr lang="en-US" altLang="en-US" dirty="0"/>
              <a:t>sodium target </a:t>
            </a:r>
            <a:r>
              <a:rPr lang="en-US" altLang="en-US" dirty="0" smtClean="0"/>
              <a:t>took effect on July 1, 2014. </a:t>
            </a:r>
            <a:r>
              <a:rPr lang="en-US" dirty="0" smtClean="0"/>
              <a:t>The second sodium target takes effect July 1, 2017, and the third and last sodium target takes effect July 1, 2022. </a:t>
            </a:r>
          </a:p>
          <a:p>
            <a:pPr>
              <a:spcBef>
                <a:spcPts val="0"/>
              </a:spcBef>
            </a:pPr>
            <a:endParaRPr lang="en-US" altLang="en-US" dirty="0" smtClean="0"/>
          </a:p>
          <a:p>
            <a:pPr marL="0" lvl="1" defTabSz="929062">
              <a:spcBef>
                <a:spcPts val="0"/>
              </a:spcBef>
            </a:pPr>
            <a:endParaRPr lang="en-US" dirty="0">
              <a:cs typeface="Arial" charset="0"/>
            </a:endParaRPr>
          </a:p>
          <a:p>
            <a:pPr>
              <a:spcBef>
                <a:spcPts val="0"/>
              </a:spcBef>
            </a:pPr>
            <a:r>
              <a:rPr lang="en-US" b="1" dirty="0" smtClean="0"/>
              <a:t>Ask participants: </a:t>
            </a:r>
            <a:r>
              <a:rPr lang="en-US" dirty="0" smtClean="0"/>
              <a:t>Why </a:t>
            </a:r>
            <a:r>
              <a:rPr lang="en-US" dirty="0"/>
              <a:t>are we concerned about </a:t>
            </a:r>
            <a:r>
              <a:rPr lang="en-US" dirty="0" smtClean="0"/>
              <a:t>children's sodium intake? </a:t>
            </a:r>
            <a:r>
              <a:rPr lang="en-US" dirty="0"/>
              <a:t>In some people, sodium increases blood pressure because it holds excess fluid in the body, creating an added burden </a:t>
            </a:r>
            <a:r>
              <a:rPr lang="en-US" dirty="0" smtClean="0"/>
              <a:t>on the heart</a:t>
            </a:r>
            <a:r>
              <a:rPr lang="en-US" dirty="0"/>
              <a:t>. Since blood pressure rises with age, helping children eat less sodium now will help curb that increase and reduce children’s risk of developing other conditions associated with too much sodium, such as stroke, heart failure, osteoporosis, stomach cancer and kidney </a:t>
            </a:r>
            <a:r>
              <a:rPr lang="en-US" dirty="0" smtClean="0"/>
              <a:t>disease.* </a:t>
            </a:r>
            <a:r>
              <a:rPr lang="en-US" dirty="0" smtClean="0">
                <a:cs typeface="Arial" charset="0"/>
              </a:rPr>
              <a:t>This is </a:t>
            </a:r>
            <a:r>
              <a:rPr lang="en-US" dirty="0">
                <a:cs typeface="Arial" charset="0"/>
              </a:rPr>
              <a:t>why the USDA dietary specifications focus on </a:t>
            </a:r>
            <a:r>
              <a:rPr lang="en-US" dirty="0" smtClean="0">
                <a:cs typeface="Arial" charset="0"/>
              </a:rPr>
              <a:t>reducing sodium in school meals.</a:t>
            </a:r>
            <a:endParaRPr lang="en-US" altLang="en-US" dirty="0" smtClean="0"/>
          </a:p>
          <a:p>
            <a:pPr>
              <a:spcBef>
                <a:spcPts val="0"/>
              </a:spcBef>
            </a:pPr>
            <a:endParaRPr lang="en-US" altLang="en-US" dirty="0" smtClean="0"/>
          </a:p>
          <a:p>
            <a:pPr marL="114150" indent="-114150">
              <a:spcBef>
                <a:spcPts val="0"/>
              </a:spcBef>
            </a:pPr>
            <a:r>
              <a:rPr lang="en-US" altLang="en-US" sz="1000" dirty="0"/>
              <a:t>*	Source: </a:t>
            </a:r>
            <a:r>
              <a:rPr lang="en-US" sz="1000" dirty="0"/>
              <a:t>About Sodium (Salt). American Heart Association. </a:t>
            </a:r>
            <a:r>
              <a:rPr lang="en-US" sz="1000" dirty="0">
                <a:hlinkClick r:id="rId3"/>
              </a:rPr>
              <a:t>https://www.heart.org/HEARTORG/GettingHealthy/NutritionCenter/HealthyEating/About-Sodium-Salt_UCM_463416_Article.jsp</a:t>
            </a:r>
            <a:r>
              <a:rPr lang="en-US" sz="1000" dirty="0"/>
              <a:t>) </a:t>
            </a:r>
          </a:p>
          <a:p>
            <a:pPr>
              <a:spcBef>
                <a:spcPct val="0"/>
              </a:spcBef>
            </a:pPr>
            <a:endParaRPr lang="en-US" altLang="en-US" dirty="0" smtClean="0"/>
          </a:p>
        </p:txBody>
      </p:sp>
      <p:sp>
        <p:nvSpPr>
          <p:cNvPr id="206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647">
              <a:spcBef>
                <a:spcPct val="30000"/>
              </a:spcBef>
              <a:defRPr sz="1200">
                <a:solidFill>
                  <a:schemeClr val="tx1"/>
                </a:solidFill>
                <a:latin typeface="Calibri" panose="020F0502020204030204" pitchFamily="34" charset="0"/>
              </a:defRPr>
            </a:lvl1pPr>
            <a:lvl2pPr marL="741983" indent="-285377" defTabSz="930647">
              <a:spcBef>
                <a:spcPct val="30000"/>
              </a:spcBef>
              <a:defRPr sz="1200">
                <a:solidFill>
                  <a:schemeClr val="tx1"/>
                </a:solidFill>
                <a:latin typeface="Calibri" panose="020F0502020204030204" pitchFamily="34" charset="0"/>
              </a:defRPr>
            </a:lvl2pPr>
            <a:lvl3pPr marL="1141511" indent="-228302" defTabSz="930647">
              <a:spcBef>
                <a:spcPct val="30000"/>
              </a:spcBef>
              <a:defRPr sz="1200">
                <a:solidFill>
                  <a:schemeClr val="tx1"/>
                </a:solidFill>
                <a:latin typeface="Calibri" panose="020F0502020204030204" pitchFamily="34" charset="0"/>
              </a:defRPr>
            </a:lvl3pPr>
            <a:lvl4pPr marL="1598115" indent="-228302" defTabSz="930647">
              <a:spcBef>
                <a:spcPct val="30000"/>
              </a:spcBef>
              <a:defRPr sz="1200">
                <a:solidFill>
                  <a:schemeClr val="tx1"/>
                </a:solidFill>
                <a:latin typeface="Calibri" panose="020F0502020204030204" pitchFamily="34" charset="0"/>
              </a:defRPr>
            </a:lvl4pPr>
            <a:lvl5pPr marL="2054720" indent="-228302" defTabSz="930647">
              <a:spcBef>
                <a:spcPct val="30000"/>
              </a:spcBef>
              <a:defRPr sz="1200">
                <a:solidFill>
                  <a:schemeClr val="tx1"/>
                </a:solidFill>
                <a:latin typeface="Calibri" panose="020F0502020204030204" pitchFamily="34" charset="0"/>
              </a:defRPr>
            </a:lvl5pPr>
            <a:lvl6pPr marL="2511325" indent="-228302" defTabSz="930647" eaLnBrk="0" fontAlgn="base" hangingPunct="0">
              <a:spcBef>
                <a:spcPct val="30000"/>
              </a:spcBef>
              <a:spcAft>
                <a:spcPct val="0"/>
              </a:spcAft>
              <a:defRPr sz="1200">
                <a:solidFill>
                  <a:schemeClr val="tx1"/>
                </a:solidFill>
                <a:latin typeface="Calibri" panose="020F0502020204030204" pitchFamily="34" charset="0"/>
              </a:defRPr>
            </a:lvl6pPr>
            <a:lvl7pPr marL="2967926" indent="-228302" defTabSz="930647" eaLnBrk="0" fontAlgn="base" hangingPunct="0">
              <a:spcBef>
                <a:spcPct val="30000"/>
              </a:spcBef>
              <a:spcAft>
                <a:spcPct val="0"/>
              </a:spcAft>
              <a:defRPr sz="1200">
                <a:solidFill>
                  <a:schemeClr val="tx1"/>
                </a:solidFill>
                <a:latin typeface="Calibri" panose="020F0502020204030204" pitchFamily="34" charset="0"/>
              </a:defRPr>
            </a:lvl7pPr>
            <a:lvl8pPr marL="3424531" indent="-228302" defTabSz="930647" eaLnBrk="0" fontAlgn="base" hangingPunct="0">
              <a:spcBef>
                <a:spcPct val="30000"/>
              </a:spcBef>
              <a:spcAft>
                <a:spcPct val="0"/>
              </a:spcAft>
              <a:defRPr sz="1200">
                <a:solidFill>
                  <a:schemeClr val="tx1"/>
                </a:solidFill>
                <a:latin typeface="Calibri" panose="020F0502020204030204" pitchFamily="34" charset="0"/>
              </a:defRPr>
            </a:lvl8pPr>
            <a:lvl9pPr marL="3881136" indent="-228302" defTabSz="930647"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D765A05-272E-4C9F-A2F7-0C89D63FFE85}" type="slidenum">
              <a:rPr lang="en-US" altLang="en-US" smtClean="0">
                <a:latin typeface="Arial" panose="020B0604020202020204" pitchFamily="34" charset="0"/>
              </a:rPr>
              <a:pPr>
                <a:spcBef>
                  <a:spcPct val="0"/>
                </a:spcBef>
              </a:pPr>
              <a:t>132</a:t>
            </a:fld>
            <a:endParaRPr lang="en-US" altLang="en-US" smtClean="0">
              <a:latin typeface="Arial" panose="020B0604020202020204" pitchFamily="34" charset="0"/>
            </a:endParaRPr>
          </a:p>
        </p:txBody>
      </p:sp>
    </p:spTree>
    <p:extLst>
      <p:ext uri="{BB962C8B-B14F-4D97-AF65-F5344CB8AC3E}">
        <p14:creationId xmlns:p14="http://schemas.microsoft.com/office/powerpoint/2010/main" val="126342870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spcBef>
                <a:spcPts val="0"/>
              </a:spcBef>
              <a:defRPr/>
            </a:pPr>
            <a:r>
              <a:rPr lang="en-US" altLang="en-US" dirty="0" smtClean="0"/>
              <a:t>Let’s briefly </a:t>
            </a:r>
            <a:r>
              <a:rPr lang="en-US" altLang="en-US" dirty="0"/>
              <a:t>review some information and resources to help schools plan menus to meet </a:t>
            </a:r>
            <a:r>
              <a:rPr lang="en-US" altLang="en-US" dirty="0" smtClean="0"/>
              <a:t>the sodium target.</a:t>
            </a:r>
            <a:endParaRPr lang="en-US" altLang="en-US" dirty="0"/>
          </a:p>
          <a:p>
            <a:pPr>
              <a:spcBef>
                <a:spcPts val="0"/>
              </a:spcBef>
              <a:defRPr/>
            </a:pPr>
            <a:endParaRPr lang="en-US" dirty="0" smtClean="0"/>
          </a:p>
          <a:p>
            <a:pPr>
              <a:spcBef>
                <a:spcPts val="0"/>
              </a:spcBef>
              <a:defRPr/>
            </a:pPr>
            <a:r>
              <a:rPr lang="en-US" dirty="0" smtClean="0"/>
              <a:t>Most sodium (about 75 percent) in our diet comes from eating processed and prepared foods, such as canned vegetables, soups, luncheon meats, and frozen entrees. Food manufacturers use salt or other sodium-containing compounds to preserve food as well as to modify the taste and texture.</a:t>
            </a:r>
          </a:p>
          <a:p>
            <a:pPr>
              <a:spcBef>
                <a:spcPts val="0"/>
              </a:spcBef>
              <a:defRPr/>
            </a:pPr>
            <a:endParaRPr lang="en-US" dirty="0" smtClean="0"/>
          </a:p>
          <a:p>
            <a:pPr>
              <a:spcBef>
                <a:spcPts val="0"/>
              </a:spcBef>
              <a:defRPr/>
            </a:pPr>
            <a:r>
              <a:rPr lang="en-US" dirty="0" smtClean="0"/>
              <a:t>Sodium that naturally occurs in foods such as meat, poultry, dairy products and vegetables accounts for only about 12</a:t>
            </a:r>
            <a:r>
              <a:rPr lang="en-US" baseline="0" dirty="0" smtClean="0"/>
              <a:t> percent </a:t>
            </a:r>
            <a:r>
              <a:rPr lang="en-US" dirty="0" smtClean="0"/>
              <a:t>of our sodium intake.</a:t>
            </a:r>
          </a:p>
          <a:p>
            <a:pPr>
              <a:spcBef>
                <a:spcPts val="0"/>
              </a:spcBef>
              <a:defRPr/>
            </a:pPr>
            <a:endParaRPr lang="en-US" dirty="0" smtClean="0"/>
          </a:p>
          <a:p>
            <a:pPr>
              <a:spcBef>
                <a:spcPts val="0"/>
              </a:spcBef>
            </a:pPr>
            <a:r>
              <a:rPr lang="en-US" dirty="0" smtClean="0"/>
              <a:t>About 13 percent is added </a:t>
            </a:r>
            <a:r>
              <a:rPr lang="en-US" kern="1200" dirty="0" smtClean="0">
                <a:solidFill>
                  <a:schemeClr val="tx1"/>
                </a:solidFill>
                <a:effectLst/>
              </a:rPr>
              <a:t>during cooking</a:t>
            </a:r>
            <a:r>
              <a:rPr lang="en-US" kern="1200" baseline="0" dirty="0" smtClean="0">
                <a:solidFill>
                  <a:schemeClr val="tx1"/>
                </a:solidFill>
                <a:effectLst/>
              </a:rPr>
              <a:t> or </a:t>
            </a:r>
            <a:r>
              <a:rPr lang="en-US" kern="1200" dirty="0" smtClean="0">
                <a:solidFill>
                  <a:schemeClr val="tx1"/>
                </a:solidFill>
                <a:effectLst/>
              </a:rPr>
              <a:t>at the table.</a:t>
            </a:r>
            <a:endParaRPr lang="en-US" dirty="0" smtClean="0"/>
          </a:p>
          <a:p>
            <a:pPr>
              <a:spcBef>
                <a:spcPts val="0"/>
              </a:spcBef>
              <a:defRPr/>
            </a:pPr>
            <a:endParaRPr lang="en-US" b="1" dirty="0" smtClean="0"/>
          </a:p>
          <a:p>
            <a:pPr>
              <a:spcBef>
                <a:spcPts val="0"/>
              </a:spcBef>
              <a:defRPr/>
            </a:pPr>
            <a:r>
              <a:rPr lang="en-US" b="1" dirty="0" smtClean="0"/>
              <a:t>Ask participants: </a:t>
            </a:r>
            <a:r>
              <a:rPr lang="en-US" dirty="0" smtClean="0"/>
              <a:t>So what does this tell us? </a:t>
            </a:r>
          </a:p>
          <a:p>
            <a:pPr>
              <a:spcBef>
                <a:spcPts val="0"/>
              </a:spcBef>
              <a:defRPr/>
            </a:pPr>
            <a:endParaRPr lang="en-US" dirty="0" smtClean="0"/>
          </a:p>
          <a:p>
            <a:pPr>
              <a:spcBef>
                <a:spcPts val="0"/>
              </a:spcBef>
              <a:defRPr/>
            </a:pPr>
            <a:r>
              <a:rPr lang="en-US" dirty="0" smtClean="0"/>
              <a:t>We can have the greatest impact on the amount of salt in school menus by being careful about what we </a:t>
            </a:r>
            <a:r>
              <a:rPr lang="en-US" b="1" dirty="0" smtClean="0"/>
              <a:t>purchase</a:t>
            </a:r>
            <a:r>
              <a:rPr lang="en-US" dirty="0" smtClean="0"/>
              <a:t>, e.g., reading product labels and specifying foods that are lower in sodium. </a:t>
            </a:r>
            <a:endParaRPr lang="en-US" dirty="0"/>
          </a:p>
          <a:p>
            <a:pPr>
              <a:spcBef>
                <a:spcPts val="0"/>
              </a:spcBef>
              <a:defRPr/>
            </a:pPr>
            <a:endParaRPr lang="en-US" dirty="0" smtClean="0"/>
          </a:p>
          <a:p>
            <a:pPr>
              <a:spcBef>
                <a:spcPts val="0"/>
              </a:spcBef>
              <a:defRPr/>
            </a:pPr>
            <a:r>
              <a:rPr lang="en-US" dirty="0" smtClean="0"/>
              <a:t>When cooking, we can limit ingredients that are higher in sodium, for example, condiments such as soy sauce and ketchup. Adding them while cooking or at the table can raise the sodium content of meals.</a:t>
            </a:r>
          </a:p>
        </p:txBody>
      </p:sp>
      <p:sp>
        <p:nvSpPr>
          <p:cNvPr id="208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69771" indent="-296065">
              <a:defRPr>
                <a:solidFill>
                  <a:schemeClr val="tx1"/>
                </a:solidFill>
                <a:latin typeface="Calibri" panose="020F0502020204030204" pitchFamily="34" charset="0"/>
                <a:cs typeface="Arial" panose="020B0604020202020204" pitchFamily="34" charset="0"/>
              </a:defRPr>
            </a:lvl2pPr>
            <a:lvl3pPr marL="1184264" indent="-236853">
              <a:defRPr>
                <a:solidFill>
                  <a:schemeClr val="tx1"/>
                </a:solidFill>
                <a:latin typeface="Calibri" panose="020F0502020204030204" pitchFamily="34" charset="0"/>
                <a:cs typeface="Arial" panose="020B0604020202020204" pitchFamily="34" charset="0"/>
              </a:defRPr>
            </a:lvl3pPr>
            <a:lvl4pPr marL="1657967" indent="-236853">
              <a:defRPr>
                <a:solidFill>
                  <a:schemeClr val="tx1"/>
                </a:solidFill>
                <a:latin typeface="Calibri" panose="020F0502020204030204" pitchFamily="34" charset="0"/>
                <a:cs typeface="Arial" panose="020B0604020202020204" pitchFamily="34" charset="0"/>
              </a:defRPr>
            </a:lvl4pPr>
            <a:lvl5pPr marL="2131673" indent="-236853">
              <a:defRPr>
                <a:solidFill>
                  <a:schemeClr val="tx1"/>
                </a:solidFill>
                <a:latin typeface="Calibri" panose="020F0502020204030204" pitchFamily="34" charset="0"/>
                <a:cs typeface="Arial" panose="020B0604020202020204" pitchFamily="34" charset="0"/>
              </a:defRPr>
            </a:lvl5pPr>
            <a:lvl6pPr marL="2605379" indent="-2368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79081" indent="-2368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52787" indent="-2368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26493" indent="-2368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C940C4F-81CE-425A-8F27-0730EB4A4A19}" type="slidenum">
              <a:rPr lang="en-US" altLang="en-US" smtClean="0"/>
              <a:pPr/>
              <a:t>133</a:t>
            </a:fld>
            <a:endParaRPr lang="en-US" altLang="en-US" smtClean="0"/>
          </a:p>
        </p:txBody>
      </p:sp>
    </p:spTree>
    <p:extLst>
      <p:ext uri="{BB962C8B-B14F-4D97-AF65-F5344CB8AC3E}">
        <p14:creationId xmlns:p14="http://schemas.microsoft.com/office/powerpoint/2010/main" val="325393762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dirty="0"/>
              <a:t>Most Americans, including children, consume more sodium than they need. </a:t>
            </a:r>
            <a:r>
              <a:rPr lang="en-US" dirty="0" smtClean="0"/>
              <a:t>This chart show the average daily sodium intake of boys and girls, ages 2 to 19. </a:t>
            </a:r>
          </a:p>
          <a:p>
            <a:pPr>
              <a:spcBef>
                <a:spcPts val="0"/>
              </a:spcBef>
              <a:spcAft>
                <a:spcPts val="0"/>
              </a:spcAft>
            </a:pPr>
            <a:endParaRPr lang="en-US" dirty="0"/>
          </a:p>
          <a:p>
            <a:pPr>
              <a:spcBef>
                <a:spcPts val="0"/>
              </a:spcBef>
              <a:spcAft>
                <a:spcPts val="0"/>
              </a:spcAft>
            </a:pPr>
            <a:r>
              <a:rPr lang="en-US" dirty="0" smtClean="0"/>
              <a:t>Based on the 2010 Dietary Guidelines for Americans, the recommended daily sodium limit is no more than 2,300 milligrams and no more than 1,500 milligrams</a:t>
            </a:r>
            <a:r>
              <a:rPr lang="en-US" dirty="0"/>
              <a:t> </a:t>
            </a:r>
            <a:r>
              <a:rPr lang="en-US" dirty="0" smtClean="0"/>
              <a:t>for special populations such as </a:t>
            </a:r>
            <a:r>
              <a:rPr lang="en-US" dirty="0"/>
              <a:t>children who are African American and children who have hypertension, diabetes or chronic kidney disease.</a:t>
            </a:r>
            <a:endParaRPr lang="en-US" dirty="0" smtClean="0"/>
          </a:p>
          <a:p>
            <a:pPr>
              <a:spcBef>
                <a:spcPts val="0"/>
              </a:spcBef>
              <a:spcAft>
                <a:spcPts val="0"/>
              </a:spcAft>
            </a:pPr>
            <a:endParaRPr lang="en-US" dirty="0"/>
          </a:p>
          <a:p>
            <a:pPr>
              <a:spcBef>
                <a:spcPts val="0"/>
              </a:spcBef>
              <a:spcAft>
                <a:spcPts val="0"/>
              </a:spcAft>
            </a:pPr>
            <a:r>
              <a:rPr lang="en-US" dirty="0" smtClean="0"/>
              <a:t>You can see that for both boys</a:t>
            </a:r>
            <a:r>
              <a:rPr lang="en-US" baseline="0" dirty="0" smtClean="0"/>
              <a:t> and girls, </a:t>
            </a:r>
            <a:r>
              <a:rPr lang="en-US" dirty="0" smtClean="0"/>
              <a:t>all ages </a:t>
            </a:r>
            <a:r>
              <a:rPr lang="en-US" baseline="0" dirty="0" smtClean="0"/>
              <a:t>significantly exceed this limit, and the older children get, the more sodium they consume. For example:</a:t>
            </a:r>
          </a:p>
          <a:p>
            <a:pPr>
              <a:spcBef>
                <a:spcPts val="0"/>
              </a:spcBef>
              <a:spcAft>
                <a:spcPts val="0"/>
              </a:spcAft>
            </a:pPr>
            <a:endParaRPr lang="en-US" dirty="0"/>
          </a:p>
          <a:p>
            <a:pPr marL="178511" indent="-178511">
              <a:spcBef>
                <a:spcPts val="0"/>
              </a:spcBef>
              <a:spcAft>
                <a:spcPts val="0"/>
              </a:spcAft>
              <a:buFont typeface="Arial" panose="020B0604020202020204" pitchFamily="34" charset="0"/>
              <a:buChar char="•"/>
              <a:defRPr/>
            </a:pPr>
            <a:r>
              <a:rPr lang="en-US" dirty="0" smtClean="0"/>
              <a:t>Boys and girls ages 6-11 consume </a:t>
            </a:r>
            <a:r>
              <a:rPr lang="en-US" dirty="0"/>
              <a:t>about </a:t>
            </a:r>
            <a:r>
              <a:rPr lang="en-US" dirty="0" smtClean="0"/>
              <a:t>one-third more than the </a:t>
            </a:r>
            <a:r>
              <a:rPr lang="en-US" dirty="0"/>
              <a:t>recommended limit. </a:t>
            </a:r>
            <a:endParaRPr lang="en-US" dirty="0" smtClean="0"/>
          </a:p>
          <a:p>
            <a:pPr marL="178511" indent="-178511" defTabSz="952065" eaLnBrk="1" fontAlgn="auto" hangingPunct="1">
              <a:spcBef>
                <a:spcPts val="0"/>
              </a:spcBef>
              <a:spcAft>
                <a:spcPts val="0"/>
              </a:spcAft>
              <a:buFont typeface="Arial" panose="020B0604020202020204" pitchFamily="34" charset="0"/>
              <a:buChar char="•"/>
              <a:defRPr/>
            </a:pPr>
            <a:endParaRPr lang="en-US" dirty="0"/>
          </a:p>
          <a:p>
            <a:pPr marL="178511" indent="-178511" defTabSz="952065" eaLnBrk="1" fontAlgn="auto" hangingPunct="1">
              <a:spcBef>
                <a:spcPts val="0"/>
              </a:spcBef>
              <a:spcAft>
                <a:spcPts val="0"/>
              </a:spcAft>
              <a:buFont typeface="Arial" panose="020B0604020202020204" pitchFamily="34" charset="0"/>
              <a:buChar char="•"/>
              <a:defRPr/>
            </a:pPr>
            <a:r>
              <a:rPr lang="en-US" dirty="0" smtClean="0"/>
              <a:t>Adolescent boys consume 4,211 milligrams daily – almost double the recommended limit.</a:t>
            </a:r>
            <a:r>
              <a:rPr lang="en-US" baseline="0" dirty="0" smtClean="0"/>
              <a:t> </a:t>
            </a:r>
          </a:p>
          <a:p>
            <a:pPr marL="178511" indent="-178511" defTabSz="952065" eaLnBrk="1" fontAlgn="auto" hangingPunct="1">
              <a:spcBef>
                <a:spcPts val="0"/>
              </a:spcBef>
              <a:spcAft>
                <a:spcPts val="0"/>
              </a:spcAft>
              <a:buFont typeface="Arial" panose="020B0604020202020204" pitchFamily="34" charset="0"/>
              <a:buChar char="•"/>
              <a:defRPr/>
            </a:pPr>
            <a:endParaRPr lang="en-US" dirty="0"/>
          </a:p>
          <a:p>
            <a:pPr marL="178511" indent="-178511" defTabSz="952065" eaLnBrk="1" fontAlgn="auto" hangingPunct="1">
              <a:spcBef>
                <a:spcPts val="0"/>
              </a:spcBef>
              <a:spcAft>
                <a:spcPts val="0"/>
              </a:spcAft>
              <a:buFont typeface="Arial" panose="020B0604020202020204" pitchFamily="34" charset="0"/>
              <a:buChar char="•"/>
              <a:defRPr/>
            </a:pPr>
            <a:r>
              <a:rPr lang="en-US" dirty="0" smtClean="0"/>
              <a:t>Adolescent girls consume 2,958  milligrams daily – almost one-third more than the recommended limit.</a:t>
            </a:r>
          </a:p>
        </p:txBody>
      </p:sp>
      <p:sp>
        <p:nvSpPr>
          <p:cNvPr id="4" name="Slide Number Placeholder 3"/>
          <p:cNvSpPr>
            <a:spLocks noGrp="1"/>
          </p:cNvSpPr>
          <p:nvPr>
            <p:ph type="sldNum" sz="quarter" idx="10"/>
          </p:nvPr>
        </p:nvSpPr>
        <p:spPr/>
        <p:txBody>
          <a:bodyPr/>
          <a:lstStyle/>
          <a:p>
            <a:fld id="{88B97D9A-3F99-4895-BB77-4498E3C0B8F1}" type="slidenum">
              <a:rPr lang="en-US" smtClean="0"/>
              <a:pPr/>
              <a:t>134</a:t>
            </a:fld>
            <a:endParaRPr lang="en-US"/>
          </a:p>
        </p:txBody>
      </p:sp>
    </p:spTree>
    <p:extLst>
      <p:ext uri="{BB962C8B-B14F-4D97-AF65-F5344CB8AC3E}">
        <p14:creationId xmlns:p14="http://schemas.microsoft.com/office/powerpoint/2010/main" val="205415288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spcBef>
                <a:spcPts val="0"/>
              </a:spcBef>
              <a:defRPr/>
            </a:pPr>
            <a:r>
              <a:rPr lang="en-US" dirty="0" smtClean="0"/>
              <a:t>Let’s look at the sodium content of some typical breakfast menus.</a:t>
            </a:r>
          </a:p>
          <a:p>
            <a:pPr>
              <a:spcBef>
                <a:spcPts val="0"/>
              </a:spcBef>
              <a:defRPr/>
            </a:pPr>
            <a:endParaRPr lang="en-US" dirty="0" smtClean="0"/>
          </a:p>
          <a:p>
            <a:pPr>
              <a:spcBef>
                <a:spcPts val="0"/>
              </a:spcBef>
              <a:defRPr/>
            </a:pPr>
            <a:r>
              <a:rPr lang="en-US" dirty="0" smtClean="0"/>
              <a:t>These </a:t>
            </a:r>
            <a:r>
              <a:rPr lang="en-US" dirty="0"/>
              <a:t>n</a:t>
            </a:r>
            <a:r>
              <a:rPr lang="en-US" dirty="0" smtClean="0"/>
              <a:t>utrition values are based on product labels from manufacturers and the USDA National Nutrient database.</a:t>
            </a:r>
          </a:p>
          <a:p>
            <a:pPr>
              <a:spcBef>
                <a:spcPts val="0"/>
              </a:spcBef>
              <a:defRPr/>
            </a:pPr>
            <a:endParaRPr lang="en-US" dirty="0"/>
          </a:p>
          <a:p>
            <a:pPr>
              <a:spcBef>
                <a:spcPts val="0"/>
              </a:spcBef>
              <a:defRPr/>
            </a:pPr>
            <a:r>
              <a:rPr lang="en-US" dirty="0" smtClean="0"/>
              <a:t>It is important to note that the sodium values for these menus are representative of typical sodium content of these foods but are not valid for all varieties or brands of these foods. When evaluating school menus for compliance with the sodium standard, menu planners should use the sodium content of the actual foods purchased and prepared for the breakfast menu.</a:t>
            </a:r>
          </a:p>
          <a:p>
            <a:pPr>
              <a:spcBef>
                <a:spcPts val="0"/>
              </a:spcBef>
              <a:defRPr/>
            </a:pPr>
            <a:endParaRPr lang="en-US" dirty="0"/>
          </a:p>
          <a:p>
            <a:pPr>
              <a:spcBef>
                <a:spcPts val="0"/>
              </a:spcBef>
              <a:defRPr/>
            </a:pPr>
            <a:r>
              <a:rPr lang="en-US" dirty="0" smtClean="0"/>
              <a:t>This menu contains Honey Nut Cheerios, graham crackers, orange juice, banana and low-fat milk. The total sodium content is 392 milligrams. This amount is well below the first required sodium limit for each grade group, </a:t>
            </a:r>
            <a:r>
              <a:rPr lang="en-US" dirty="0"/>
              <a:t>w</a:t>
            </a:r>
            <a:r>
              <a:rPr lang="en-US" dirty="0" smtClean="0"/>
              <a:t>hich is in effect through June 30, 2017: </a:t>
            </a:r>
          </a:p>
          <a:p>
            <a:pPr>
              <a:spcBef>
                <a:spcPts val="0"/>
              </a:spcBef>
              <a:defRPr/>
            </a:pPr>
            <a:endParaRPr lang="en-US" dirty="0" smtClean="0"/>
          </a:p>
          <a:p>
            <a:pPr marL="178511" indent="-178511">
              <a:spcBef>
                <a:spcPts val="0"/>
              </a:spcBef>
              <a:buFont typeface="Arial" panose="020B0604020202020204" pitchFamily="34" charset="0"/>
              <a:buChar char="•"/>
              <a:defRPr/>
            </a:pPr>
            <a:r>
              <a:rPr lang="en-US" dirty="0" smtClean="0"/>
              <a:t>540 milligrams for grades K-5; </a:t>
            </a:r>
          </a:p>
          <a:p>
            <a:pPr marL="178511" indent="-178511">
              <a:spcBef>
                <a:spcPts val="0"/>
              </a:spcBef>
              <a:buFont typeface="Arial" panose="020B0604020202020204" pitchFamily="34" charset="0"/>
              <a:buChar char="•"/>
              <a:defRPr/>
            </a:pPr>
            <a:r>
              <a:rPr lang="en-US" dirty="0" smtClean="0"/>
              <a:t>600 milligrams for grades 6-8; and </a:t>
            </a:r>
          </a:p>
          <a:p>
            <a:pPr marL="178511" indent="-178511">
              <a:spcBef>
                <a:spcPts val="0"/>
              </a:spcBef>
              <a:buFont typeface="Arial" panose="020B0604020202020204" pitchFamily="34" charset="0"/>
              <a:buChar char="•"/>
              <a:defRPr/>
            </a:pPr>
            <a:r>
              <a:rPr lang="en-US" dirty="0" smtClean="0"/>
              <a:t>640 milligrams for grades 9-12. </a:t>
            </a:r>
          </a:p>
          <a:p>
            <a:pPr>
              <a:spcBef>
                <a:spcPts val="0"/>
              </a:spcBef>
              <a:defRPr/>
            </a:pPr>
            <a:r>
              <a:rPr lang="en-US" dirty="0" smtClean="0"/>
              <a:t> </a:t>
            </a:r>
            <a:endParaRPr lang="en-US" dirty="0"/>
          </a:p>
        </p:txBody>
      </p:sp>
      <p:sp>
        <p:nvSpPr>
          <p:cNvPr id="461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73553" indent="-297523">
              <a:defRPr>
                <a:solidFill>
                  <a:schemeClr val="tx1"/>
                </a:solidFill>
                <a:latin typeface="Calibri" panose="020F0502020204030204" pitchFamily="34" charset="0"/>
                <a:cs typeface="Arial" panose="020B0604020202020204" pitchFamily="34" charset="0"/>
              </a:defRPr>
            </a:lvl2pPr>
            <a:lvl3pPr marL="1190083" indent="-238017">
              <a:defRPr>
                <a:solidFill>
                  <a:schemeClr val="tx1"/>
                </a:solidFill>
                <a:latin typeface="Calibri" panose="020F0502020204030204" pitchFamily="34" charset="0"/>
                <a:cs typeface="Arial" panose="020B0604020202020204" pitchFamily="34" charset="0"/>
              </a:defRPr>
            </a:lvl3pPr>
            <a:lvl4pPr marL="1666115" indent="-238017">
              <a:defRPr>
                <a:solidFill>
                  <a:schemeClr val="tx1"/>
                </a:solidFill>
                <a:latin typeface="Calibri" panose="020F0502020204030204" pitchFamily="34" charset="0"/>
                <a:cs typeface="Arial" panose="020B0604020202020204" pitchFamily="34" charset="0"/>
              </a:defRPr>
            </a:lvl4pPr>
            <a:lvl5pPr marL="2142149" indent="-238017">
              <a:defRPr>
                <a:solidFill>
                  <a:schemeClr val="tx1"/>
                </a:solidFill>
                <a:latin typeface="Calibri" panose="020F0502020204030204" pitchFamily="34" charset="0"/>
                <a:cs typeface="Arial" panose="020B0604020202020204" pitchFamily="34" charset="0"/>
              </a:defRPr>
            </a:lvl5pPr>
            <a:lvl6pPr marL="2618183" indent="-2380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94215" indent="-2380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70248" indent="-2380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46282" indent="-2380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88E78C9-7270-49F0-8A6E-AA141CB85885}" type="slidenum">
              <a:rPr lang="en-US" altLang="en-US"/>
              <a:pPr/>
              <a:t>135</a:t>
            </a:fld>
            <a:endParaRPr lang="en-US" altLang="en-US"/>
          </a:p>
        </p:txBody>
      </p:sp>
    </p:spTree>
    <p:extLst>
      <p:ext uri="{BB962C8B-B14F-4D97-AF65-F5344CB8AC3E}">
        <p14:creationId xmlns:p14="http://schemas.microsoft.com/office/powerpoint/2010/main" val="299977814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4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This menu contains peanut butter on whole-wheat toast with fresh orange wedges, apple juice and low-fat milk. The total sodium content is 586 milligrams. This amount meets </a:t>
            </a:r>
            <a:r>
              <a:rPr lang="en-US" altLang="en-US" dirty="0"/>
              <a:t>the sodium limit </a:t>
            </a:r>
            <a:r>
              <a:rPr lang="en-US" altLang="en-US" dirty="0" smtClean="0"/>
              <a:t>for grades 6-8 and 9-12 but exceeds the sodium limit for grade K-5.</a:t>
            </a:r>
          </a:p>
          <a:p>
            <a:pPr>
              <a:spcBef>
                <a:spcPct val="0"/>
              </a:spcBef>
            </a:pPr>
            <a:endParaRPr lang="en-US" altLang="en-US" dirty="0" smtClean="0"/>
          </a:p>
          <a:p>
            <a:pPr>
              <a:spcBef>
                <a:spcPct val="0"/>
              </a:spcBef>
            </a:pPr>
            <a:r>
              <a:rPr lang="en-US" altLang="en-US" dirty="0" smtClean="0"/>
              <a:t>However, remember that the sodium limits are based on the </a:t>
            </a:r>
            <a:r>
              <a:rPr lang="en-US" altLang="en-US" b="1" dirty="0" smtClean="0"/>
              <a:t>weekly average </a:t>
            </a:r>
            <a:r>
              <a:rPr lang="en-US" altLang="en-US" dirty="0" smtClean="0"/>
              <a:t>of all menus. This menu could still be served if the other menus served during the same week are low enough in sodium that the average of all menus is below the weekly limits.</a:t>
            </a:r>
          </a:p>
          <a:p>
            <a:pPr>
              <a:spcBef>
                <a:spcPct val="0"/>
              </a:spcBef>
            </a:pPr>
            <a:endParaRPr lang="en-US" altLang="en-US" dirty="0" smtClean="0"/>
          </a:p>
          <a:p>
            <a:pPr>
              <a:spcBef>
                <a:spcPct val="0"/>
              </a:spcBef>
            </a:pPr>
            <a:r>
              <a:rPr lang="en-US" altLang="en-US" b="1" dirty="0" smtClean="0"/>
              <a:t>Ask participants: </a:t>
            </a:r>
            <a:r>
              <a:rPr lang="en-US" altLang="en-US" dirty="0" smtClean="0"/>
              <a:t>Can you think of a way to reduce the sodium in this menu? Decreasing the peanut butter to one tablespoon reduces the sodium by 75 milligrams</a:t>
            </a:r>
            <a:r>
              <a:rPr lang="en-US" altLang="en-US" baseline="0" dirty="0" smtClean="0"/>
              <a:t> down to 511 milligrams total. This </a:t>
            </a:r>
            <a:r>
              <a:rPr lang="en-US" altLang="en-US" dirty="0" smtClean="0"/>
              <a:t>brings the menu into the appropriate range for grades K-5, as well as the other grade</a:t>
            </a:r>
            <a:r>
              <a:rPr lang="en-US" altLang="en-US" baseline="0" dirty="0" smtClean="0"/>
              <a:t> groups</a:t>
            </a:r>
            <a:r>
              <a:rPr lang="en-US" altLang="en-US" dirty="0" smtClean="0"/>
              <a:t>. In this case, the peanut butter would not provide the full serving of meat/meat alternate so it would have to be served as an “extra” item (not counted for OVS).</a:t>
            </a:r>
          </a:p>
        </p:txBody>
      </p:sp>
      <p:sp>
        <p:nvSpPr>
          <p:cNvPr id="464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79701" indent="-299886">
              <a:defRPr>
                <a:solidFill>
                  <a:schemeClr val="tx1"/>
                </a:solidFill>
                <a:latin typeface="Calibri" panose="020F0502020204030204" pitchFamily="34" charset="0"/>
                <a:cs typeface="Arial" panose="020B0604020202020204" pitchFamily="34" charset="0"/>
              </a:defRPr>
            </a:lvl2pPr>
            <a:lvl3pPr marL="1199541" indent="-239908">
              <a:defRPr>
                <a:solidFill>
                  <a:schemeClr val="tx1"/>
                </a:solidFill>
                <a:latin typeface="Calibri" panose="020F0502020204030204" pitchFamily="34" charset="0"/>
                <a:cs typeface="Arial" panose="020B0604020202020204" pitchFamily="34" charset="0"/>
              </a:defRPr>
            </a:lvl3pPr>
            <a:lvl4pPr marL="1679356" indent="-239908">
              <a:defRPr>
                <a:solidFill>
                  <a:schemeClr val="tx1"/>
                </a:solidFill>
                <a:latin typeface="Calibri" panose="020F0502020204030204" pitchFamily="34" charset="0"/>
                <a:cs typeface="Arial" panose="020B0604020202020204" pitchFamily="34" charset="0"/>
              </a:defRPr>
            </a:lvl4pPr>
            <a:lvl5pPr marL="2159173" indent="-239908">
              <a:defRPr>
                <a:solidFill>
                  <a:schemeClr val="tx1"/>
                </a:solidFill>
                <a:latin typeface="Calibri" panose="020F0502020204030204" pitchFamily="34" charset="0"/>
                <a:cs typeface="Arial" panose="020B0604020202020204" pitchFamily="34" charset="0"/>
              </a:defRPr>
            </a:lvl5pPr>
            <a:lvl6pPr marL="2638990" indent="-23990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118805" indent="-23990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98622" indent="-23990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78437" indent="-23990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F9896DD0-742E-4BAA-B6A1-EA640DC232BB}" type="slidenum">
              <a:rPr lang="en-US" altLang="en-US"/>
              <a:pPr/>
              <a:t>136</a:t>
            </a:fld>
            <a:endParaRPr lang="en-US" altLang="en-US"/>
          </a:p>
        </p:txBody>
      </p:sp>
    </p:spTree>
    <p:extLst>
      <p:ext uri="{BB962C8B-B14F-4D97-AF65-F5344CB8AC3E}">
        <p14:creationId xmlns:p14="http://schemas.microsoft.com/office/powerpoint/2010/main" val="347583455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defTabSz="963857">
              <a:spcBef>
                <a:spcPts val="0"/>
              </a:spcBef>
            </a:pPr>
            <a:r>
              <a:rPr lang="en-US" sz="1000" dirty="0">
                <a:cs typeface="Arial" charset="0"/>
              </a:rPr>
              <a:t>The last dietary specification is trans fat. This standard is different than the others because it applies to </a:t>
            </a:r>
            <a:r>
              <a:rPr lang="en-US" sz="1000" b="1" dirty="0">
                <a:cs typeface="Arial" charset="0"/>
              </a:rPr>
              <a:t>all</a:t>
            </a:r>
            <a:r>
              <a:rPr lang="en-US" sz="1000" dirty="0">
                <a:cs typeface="Arial" charset="0"/>
              </a:rPr>
              <a:t> food products and ingredients used to prepare school meals, not the weekly average of school meals. Menu planners should develop food procurement specifications and recipes to meet this standard.</a:t>
            </a:r>
          </a:p>
          <a:p>
            <a:pPr marL="0" lvl="1" defTabSz="963857">
              <a:spcBef>
                <a:spcPts val="0"/>
              </a:spcBef>
            </a:pPr>
            <a:endParaRPr lang="en-US" sz="1000" dirty="0">
              <a:cs typeface="Arial" charset="0"/>
            </a:endParaRPr>
          </a:p>
          <a:p>
            <a:pPr marL="0" lvl="1" defTabSz="963857">
              <a:spcBef>
                <a:spcPts val="0"/>
              </a:spcBef>
            </a:pPr>
            <a:r>
              <a:rPr lang="en-US" sz="1000" dirty="0">
                <a:cs typeface="Arial" charset="0"/>
              </a:rPr>
              <a:t>The requirement applies only to </a:t>
            </a:r>
            <a:r>
              <a:rPr lang="en-US" sz="1000" b="1" dirty="0">
                <a:cs typeface="Arial" charset="0"/>
              </a:rPr>
              <a:t>artificial</a:t>
            </a:r>
            <a:r>
              <a:rPr lang="en-US" sz="1000" dirty="0">
                <a:cs typeface="Arial" charset="0"/>
              </a:rPr>
              <a:t> trans fat, not the naturally occurring trans fat found in products such as beef, lamb and dairy products. Schools must ensure that the nutrition label or manufacturer specifications for food products and ingredients used to prepare meals indicates zero grams of trans fat per serving. </a:t>
            </a:r>
            <a:r>
              <a:rPr lang="en-US" sz="1000" dirty="0"/>
              <a:t>The USDA trans fat standard uses the Food and Drug Administration's (FDA) definition of “zero trans fat” for food labeling, which allows manufacturers to claim “0” on the food label if the product contains less than 0.5 gram of trans fat per serving.</a:t>
            </a:r>
          </a:p>
          <a:p>
            <a:pPr marL="0" lvl="1" defTabSz="963857">
              <a:spcBef>
                <a:spcPts val="0"/>
              </a:spcBef>
            </a:pPr>
            <a:endParaRPr lang="en-US" sz="1000" dirty="0"/>
          </a:p>
          <a:p>
            <a:pPr marL="0" lvl="1" defTabSz="963857">
              <a:spcBef>
                <a:spcPts val="0"/>
              </a:spcBef>
            </a:pPr>
            <a:r>
              <a:rPr lang="en-US" sz="1000" dirty="0">
                <a:cs typeface="Arial" charset="0"/>
              </a:rPr>
              <a:t>When foods contain </a:t>
            </a:r>
            <a:r>
              <a:rPr lang="en-US" sz="1000" b="1" dirty="0">
                <a:cs typeface="Arial" charset="0"/>
              </a:rPr>
              <a:t>both</a:t>
            </a:r>
            <a:r>
              <a:rPr lang="en-US" sz="1000" dirty="0">
                <a:cs typeface="Arial" charset="0"/>
              </a:rPr>
              <a:t> added and naturally occurring fats, schools must obtain additional information from the manufacturer to determine if the artificial trans fat meets the requirements for zero (less than 0.5 grams) trans fat. </a:t>
            </a:r>
            <a:r>
              <a:rPr lang="en-US" sz="1000" dirty="0"/>
              <a:t>For </a:t>
            </a:r>
            <a:r>
              <a:rPr lang="en-US" sz="1000" dirty="0">
                <a:cs typeface="Arial" charset="0"/>
              </a:rPr>
              <a:t>example,</a:t>
            </a:r>
            <a:r>
              <a:rPr lang="en-US" sz="1000" dirty="0"/>
              <a:t> a burrito could have partially hydrogenated oil in the tortilla shell (artificial source), as well as trans fat from the beef (natural source).</a:t>
            </a:r>
          </a:p>
          <a:p>
            <a:pPr marL="0" lvl="1" defTabSz="963857">
              <a:spcBef>
                <a:spcPts val="0"/>
              </a:spcBef>
            </a:pPr>
            <a:endParaRPr lang="en-US" sz="1000" dirty="0">
              <a:cs typeface="Arial" charset="0"/>
            </a:endParaRPr>
          </a:p>
          <a:p>
            <a:pPr>
              <a:spcBef>
                <a:spcPts val="0"/>
              </a:spcBef>
            </a:pPr>
            <a:r>
              <a:rPr lang="en-US" sz="1000" b="1" dirty="0"/>
              <a:t>Ask participants: </a:t>
            </a:r>
            <a:r>
              <a:rPr lang="en-US" sz="1000" dirty="0"/>
              <a:t>Why do </a:t>
            </a:r>
            <a:r>
              <a:rPr lang="en-US" sz="1000" dirty="0">
                <a:cs typeface="Arial" charset="0"/>
              </a:rPr>
              <a:t>the USDA dietary specifications focus on reducing trans fat</a:t>
            </a:r>
            <a:r>
              <a:rPr lang="en-US" sz="1000" dirty="0"/>
              <a:t>? </a:t>
            </a:r>
          </a:p>
          <a:p>
            <a:pPr>
              <a:spcBef>
                <a:spcPts val="0"/>
              </a:spcBef>
            </a:pPr>
            <a:r>
              <a:rPr lang="en-US" sz="1000" dirty="0"/>
              <a:t>Trans fats are a type of saturated (solid) fat made from vegetable oils through the process of hydrogenation – a process used by food manufacturers to make products containing unsaturated fats solid at room temperature (i.e., more saturated) and therefore more resistant to becoming spoiled or rancid. Partial hydrogenation means that some of the unsaturated fat in the oil is converted to saturated fat. This results in the creation of</a:t>
            </a:r>
            <a:r>
              <a:rPr lang="en-US" sz="1000" b="1" dirty="0"/>
              <a:t> trans fats, </a:t>
            </a:r>
            <a:r>
              <a:rPr lang="en-US" sz="1000" dirty="0"/>
              <a:t>which cause significant health risks.</a:t>
            </a:r>
          </a:p>
          <a:p>
            <a:pPr>
              <a:spcBef>
                <a:spcPts val="0"/>
              </a:spcBef>
            </a:pPr>
            <a:endParaRPr lang="en-US" sz="1000" dirty="0"/>
          </a:p>
          <a:p>
            <a:pPr>
              <a:spcBef>
                <a:spcPts val="0"/>
              </a:spcBef>
            </a:pPr>
            <a:r>
              <a:rPr lang="en-US" sz="1000" dirty="0"/>
              <a:t>The Dietary Guidelines recommend keeping trans fats as low as possible because there is a very strong association between increased trans fats and increased risk of cardiovascular (heart) disease. Trans fats raise the “bad” LDL cholesterol, which increases this risk.</a:t>
            </a:r>
            <a:endParaRPr lang="en-US" sz="1000" dirty="0">
              <a:cs typeface="Arial" charset="0"/>
            </a:endParaRPr>
          </a:p>
        </p:txBody>
      </p:sp>
      <p:sp>
        <p:nvSpPr>
          <p:cNvPr id="134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501" eaLnBrk="0" hangingPunct="0">
              <a:defRPr>
                <a:solidFill>
                  <a:schemeClr val="tx1"/>
                </a:solidFill>
                <a:latin typeface="Arial" charset="0"/>
              </a:defRPr>
            </a:lvl1pPr>
            <a:lvl2pPr marL="769771" indent="-296065" defTabSz="965501" eaLnBrk="0" hangingPunct="0">
              <a:defRPr>
                <a:solidFill>
                  <a:schemeClr val="tx1"/>
                </a:solidFill>
                <a:latin typeface="Arial" charset="0"/>
              </a:defRPr>
            </a:lvl2pPr>
            <a:lvl3pPr marL="1184264" indent="-236853" defTabSz="965501" eaLnBrk="0" hangingPunct="0">
              <a:defRPr>
                <a:solidFill>
                  <a:schemeClr val="tx1"/>
                </a:solidFill>
                <a:latin typeface="Arial" charset="0"/>
              </a:defRPr>
            </a:lvl3pPr>
            <a:lvl4pPr marL="1657967" indent="-236853" defTabSz="965501" eaLnBrk="0" hangingPunct="0">
              <a:defRPr>
                <a:solidFill>
                  <a:schemeClr val="tx1"/>
                </a:solidFill>
                <a:latin typeface="Arial" charset="0"/>
              </a:defRPr>
            </a:lvl4pPr>
            <a:lvl5pPr marL="2131673" indent="-236853" defTabSz="965501" eaLnBrk="0" hangingPunct="0">
              <a:defRPr>
                <a:solidFill>
                  <a:schemeClr val="tx1"/>
                </a:solidFill>
                <a:latin typeface="Arial" charset="0"/>
              </a:defRPr>
            </a:lvl5pPr>
            <a:lvl6pPr marL="2605379" indent="-236853" defTabSz="965501" eaLnBrk="0" fontAlgn="base" hangingPunct="0">
              <a:spcBef>
                <a:spcPct val="0"/>
              </a:spcBef>
              <a:spcAft>
                <a:spcPct val="0"/>
              </a:spcAft>
              <a:defRPr>
                <a:solidFill>
                  <a:schemeClr val="tx1"/>
                </a:solidFill>
                <a:latin typeface="Arial" charset="0"/>
              </a:defRPr>
            </a:lvl6pPr>
            <a:lvl7pPr marL="3079081" indent="-236853" defTabSz="965501" eaLnBrk="0" fontAlgn="base" hangingPunct="0">
              <a:spcBef>
                <a:spcPct val="0"/>
              </a:spcBef>
              <a:spcAft>
                <a:spcPct val="0"/>
              </a:spcAft>
              <a:defRPr>
                <a:solidFill>
                  <a:schemeClr val="tx1"/>
                </a:solidFill>
                <a:latin typeface="Arial" charset="0"/>
              </a:defRPr>
            </a:lvl7pPr>
            <a:lvl8pPr marL="3552787" indent="-236853" defTabSz="965501" eaLnBrk="0" fontAlgn="base" hangingPunct="0">
              <a:spcBef>
                <a:spcPct val="0"/>
              </a:spcBef>
              <a:spcAft>
                <a:spcPct val="0"/>
              </a:spcAft>
              <a:defRPr>
                <a:solidFill>
                  <a:schemeClr val="tx1"/>
                </a:solidFill>
                <a:latin typeface="Arial" charset="0"/>
              </a:defRPr>
            </a:lvl8pPr>
            <a:lvl9pPr marL="4026493" indent="-236853" defTabSz="965501" eaLnBrk="0" fontAlgn="base" hangingPunct="0">
              <a:spcBef>
                <a:spcPct val="0"/>
              </a:spcBef>
              <a:spcAft>
                <a:spcPct val="0"/>
              </a:spcAft>
              <a:defRPr>
                <a:solidFill>
                  <a:schemeClr val="tx1"/>
                </a:solidFill>
                <a:latin typeface="Arial" charset="0"/>
              </a:defRPr>
            </a:lvl9pPr>
          </a:lstStyle>
          <a:p>
            <a:pPr eaLnBrk="1" hangingPunct="1"/>
            <a:fld id="{8BD9F779-ABA0-4C69-8E1D-83CF70451874}" type="slidenum">
              <a:rPr lang="en-US" smtClean="0"/>
              <a:pPr eaLnBrk="1" hangingPunct="1"/>
              <a:t>137</a:t>
            </a:fld>
            <a:endParaRPr lang="en-US" smtClean="0"/>
          </a:p>
        </p:txBody>
      </p:sp>
    </p:spTree>
    <p:extLst>
      <p:ext uri="{BB962C8B-B14F-4D97-AF65-F5344CB8AC3E}">
        <p14:creationId xmlns:p14="http://schemas.microsoft.com/office/powerpoint/2010/main" val="11722448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2">
              <a:defRPr/>
            </a:pPr>
            <a:r>
              <a:rPr lang="en-US" dirty="0" smtClean="0">
                <a:ea typeface="MS Gothic" charset="0"/>
                <a:cs typeface="Arial" pitchFamily="34" charset="0"/>
              </a:rPr>
              <a:t>Section 5 of the CSDE’s Menu Planning Guide for School Meals contains guidance on limiting calories, saturated fat, trans fats and sodium in school meals. It is available at the link indicated on this slide.</a:t>
            </a:r>
          </a:p>
          <a:p>
            <a:pPr marL="0" lvl="2">
              <a:defRPr/>
            </a:pPr>
            <a:endParaRPr lang="en-US" dirty="0">
              <a:ea typeface="MS Gothic" charset="0"/>
              <a:cs typeface="Arial" pitchFamily="34" charset="0"/>
            </a:endParaRPr>
          </a:p>
        </p:txBody>
      </p:sp>
      <p:sp>
        <p:nvSpPr>
          <p:cNvPr id="210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69771" indent="-296065">
              <a:defRPr>
                <a:solidFill>
                  <a:schemeClr val="tx1"/>
                </a:solidFill>
                <a:latin typeface="Calibri" panose="020F0502020204030204" pitchFamily="34" charset="0"/>
                <a:cs typeface="Arial" panose="020B0604020202020204" pitchFamily="34" charset="0"/>
              </a:defRPr>
            </a:lvl2pPr>
            <a:lvl3pPr marL="1184264" indent="-236853">
              <a:defRPr>
                <a:solidFill>
                  <a:schemeClr val="tx1"/>
                </a:solidFill>
                <a:latin typeface="Calibri" panose="020F0502020204030204" pitchFamily="34" charset="0"/>
                <a:cs typeface="Arial" panose="020B0604020202020204" pitchFamily="34" charset="0"/>
              </a:defRPr>
            </a:lvl3pPr>
            <a:lvl4pPr marL="1657967" indent="-236853">
              <a:defRPr>
                <a:solidFill>
                  <a:schemeClr val="tx1"/>
                </a:solidFill>
                <a:latin typeface="Calibri" panose="020F0502020204030204" pitchFamily="34" charset="0"/>
                <a:cs typeface="Arial" panose="020B0604020202020204" pitchFamily="34" charset="0"/>
              </a:defRPr>
            </a:lvl4pPr>
            <a:lvl5pPr marL="2131673" indent="-236853">
              <a:defRPr>
                <a:solidFill>
                  <a:schemeClr val="tx1"/>
                </a:solidFill>
                <a:latin typeface="Calibri" panose="020F0502020204030204" pitchFamily="34" charset="0"/>
                <a:cs typeface="Arial" panose="020B0604020202020204" pitchFamily="34" charset="0"/>
              </a:defRPr>
            </a:lvl5pPr>
            <a:lvl6pPr marL="2605379" indent="-2368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79081" indent="-2368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52787" indent="-2368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26493" indent="-2368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B0CC95B-B6B1-490F-B5F7-B03075CEEAAA}" type="slidenum">
              <a:rPr lang="en-US" altLang="en-US" smtClean="0"/>
              <a:pPr/>
              <a:t>138</a:t>
            </a:fld>
            <a:endParaRPr lang="en-US" altLang="en-US" smtClean="0"/>
          </a:p>
        </p:txBody>
      </p:sp>
    </p:spTree>
    <p:extLst>
      <p:ext uri="{BB962C8B-B14F-4D97-AF65-F5344CB8AC3E}">
        <p14:creationId xmlns:p14="http://schemas.microsoft.com/office/powerpoint/2010/main" val="396511101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2">
              <a:defRPr/>
            </a:pPr>
            <a:r>
              <a:rPr lang="en-US" dirty="0" smtClean="0">
                <a:ea typeface="MS Gothic" charset="0"/>
                <a:cs typeface="Arial" pitchFamily="34" charset="0"/>
              </a:rPr>
              <a:t>In addition, there are other useful resources for schools. Several of these are included in your Resources handout. </a:t>
            </a:r>
          </a:p>
          <a:p>
            <a:pPr marL="0" lvl="2">
              <a:defRPr/>
            </a:pPr>
            <a:endParaRPr lang="en-US" dirty="0" smtClean="0">
              <a:ea typeface="MS Gothic" charset="0"/>
              <a:cs typeface="Arial" pitchFamily="34" charset="0"/>
            </a:endParaRPr>
          </a:p>
          <a:p>
            <a:pPr marL="0" lvl="2">
              <a:defRPr/>
            </a:pPr>
            <a:endParaRPr lang="en-US" dirty="0">
              <a:ea typeface="MS Gothic" charset="0"/>
              <a:cs typeface="Arial" pitchFamily="34" charset="0"/>
            </a:endParaRPr>
          </a:p>
          <a:p>
            <a:pPr marL="0" lvl="2">
              <a:defRPr/>
            </a:pPr>
            <a:r>
              <a:rPr lang="en-US" b="1" dirty="0">
                <a:ea typeface="MS Gothic" charset="0"/>
                <a:cs typeface="Arial" pitchFamily="34" charset="0"/>
              </a:rPr>
              <a:t>INSTRUCTOR NOTES:</a:t>
            </a:r>
            <a:r>
              <a:rPr lang="en-US" dirty="0">
                <a:ea typeface="MS Gothic" charset="0"/>
                <a:cs typeface="Arial" pitchFamily="34" charset="0"/>
              </a:rPr>
              <a:t> </a:t>
            </a:r>
          </a:p>
          <a:p>
            <a:r>
              <a:rPr lang="en-US" dirty="0"/>
              <a:t>Hold up the Resources for School Meals handout. Remind participants that the bolded resources are key resources for schools to use.</a:t>
            </a:r>
            <a:endParaRPr lang="en-US" altLang="en-US" dirty="0"/>
          </a:p>
        </p:txBody>
      </p:sp>
      <p:sp>
        <p:nvSpPr>
          <p:cNvPr id="210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69771" indent="-296065">
              <a:defRPr>
                <a:solidFill>
                  <a:schemeClr val="tx1"/>
                </a:solidFill>
                <a:latin typeface="Calibri" panose="020F0502020204030204" pitchFamily="34" charset="0"/>
                <a:cs typeface="Arial" panose="020B0604020202020204" pitchFamily="34" charset="0"/>
              </a:defRPr>
            </a:lvl2pPr>
            <a:lvl3pPr marL="1184264" indent="-236853">
              <a:defRPr>
                <a:solidFill>
                  <a:schemeClr val="tx1"/>
                </a:solidFill>
                <a:latin typeface="Calibri" panose="020F0502020204030204" pitchFamily="34" charset="0"/>
                <a:cs typeface="Arial" panose="020B0604020202020204" pitchFamily="34" charset="0"/>
              </a:defRPr>
            </a:lvl3pPr>
            <a:lvl4pPr marL="1657967" indent="-236853">
              <a:defRPr>
                <a:solidFill>
                  <a:schemeClr val="tx1"/>
                </a:solidFill>
                <a:latin typeface="Calibri" panose="020F0502020204030204" pitchFamily="34" charset="0"/>
                <a:cs typeface="Arial" panose="020B0604020202020204" pitchFamily="34" charset="0"/>
              </a:defRPr>
            </a:lvl4pPr>
            <a:lvl5pPr marL="2131673" indent="-236853">
              <a:defRPr>
                <a:solidFill>
                  <a:schemeClr val="tx1"/>
                </a:solidFill>
                <a:latin typeface="Calibri" panose="020F0502020204030204" pitchFamily="34" charset="0"/>
                <a:cs typeface="Arial" panose="020B0604020202020204" pitchFamily="34" charset="0"/>
              </a:defRPr>
            </a:lvl5pPr>
            <a:lvl6pPr marL="2605379" indent="-2368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79081" indent="-2368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52787" indent="-2368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26493" indent="-2368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B0CC95B-B6B1-490F-B5F7-B03075CEEAAA}" type="slidenum">
              <a:rPr lang="en-US" altLang="en-US" smtClean="0"/>
              <a:pPr/>
              <a:t>139</a:t>
            </a:fld>
            <a:endParaRPr lang="en-US" altLang="en-US" smtClean="0"/>
          </a:p>
        </p:txBody>
      </p:sp>
    </p:spTree>
    <p:extLst>
      <p:ext uri="{BB962C8B-B14F-4D97-AF65-F5344CB8AC3E}">
        <p14:creationId xmlns:p14="http://schemas.microsoft.com/office/powerpoint/2010/main" val="39410844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dirty="0"/>
              <a:t>This slide shows an example of a </a:t>
            </a:r>
            <a:r>
              <a:rPr lang="en-US" dirty="0" smtClean="0"/>
              <a:t>breakfast menu </a:t>
            </a:r>
            <a:r>
              <a:rPr lang="en-US" dirty="0"/>
              <a:t>that does not meet the weekly requirements for </a:t>
            </a:r>
            <a:r>
              <a:rPr lang="en-US" dirty="0" smtClean="0"/>
              <a:t>grains for grades 9-12. </a:t>
            </a:r>
            <a:r>
              <a:rPr lang="en-US" dirty="0"/>
              <a:t>The menu planner offers three different sizes of grains </a:t>
            </a:r>
            <a:r>
              <a:rPr lang="en-US" dirty="0" smtClean="0"/>
              <a:t>each </a:t>
            </a:r>
            <a:r>
              <a:rPr lang="en-US" dirty="0"/>
              <a:t>day. While each choice provides at least the minimum </a:t>
            </a:r>
            <a:r>
              <a:rPr lang="en-US" b="1" dirty="0"/>
              <a:t>daily</a:t>
            </a:r>
            <a:r>
              <a:rPr lang="en-US" dirty="0"/>
              <a:t> requirement of </a:t>
            </a:r>
            <a:r>
              <a:rPr lang="en-US" dirty="0" smtClean="0"/>
              <a:t>1 </a:t>
            </a:r>
            <a:r>
              <a:rPr lang="en-US" dirty="0"/>
              <a:t>ounce equivalent, the weekly totals do not provide the minimum </a:t>
            </a:r>
            <a:r>
              <a:rPr lang="en-US" b="1" dirty="0"/>
              <a:t>weekly</a:t>
            </a:r>
            <a:r>
              <a:rPr lang="en-US" dirty="0"/>
              <a:t> requirement.</a:t>
            </a:r>
          </a:p>
          <a:p>
            <a:pPr>
              <a:spcBef>
                <a:spcPts val="0"/>
              </a:spcBef>
            </a:pPr>
            <a:endParaRPr lang="en-US" dirty="0"/>
          </a:p>
          <a:p>
            <a:pPr>
              <a:spcBef>
                <a:spcPts val="0"/>
              </a:spcBef>
            </a:pPr>
            <a:r>
              <a:rPr lang="en-US" dirty="0"/>
              <a:t>Remember that the weekly total is calculated based on the </a:t>
            </a:r>
            <a:r>
              <a:rPr lang="en-US" b="1" dirty="0"/>
              <a:t>smallest serving </a:t>
            </a:r>
            <a:r>
              <a:rPr lang="en-US" dirty="0"/>
              <a:t>(ounce equivalents) offered each day. In this </a:t>
            </a:r>
            <a:r>
              <a:rPr lang="en-US" dirty="0" smtClean="0"/>
              <a:t>example, </a:t>
            </a:r>
            <a:r>
              <a:rPr lang="en-US" dirty="0"/>
              <a:t>the weekly total of the smallest daily serving  (1.5 ounce equivalents on Monday, 1 ounce equivalent on Tuesday, 1.5 ounce equivalents on Wednesday, 2 ounce equivalents on Thursday and 2 ounce equivalents on Friday) is </a:t>
            </a:r>
            <a:r>
              <a:rPr lang="en-US" dirty="0" smtClean="0"/>
              <a:t>8 </a:t>
            </a:r>
            <a:r>
              <a:rPr lang="en-US" dirty="0"/>
              <a:t>ounce equivalents, which is less than the minimum required 9 ounce equivalents of grains </a:t>
            </a:r>
            <a:r>
              <a:rPr lang="en-US" dirty="0" smtClean="0"/>
              <a:t>for </a:t>
            </a:r>
            <a:r>
              <a:rPr lang="en-US" dirty="0"/>
              <a:t>grades </a:t>
            </a:r>
            <a:r>
              <a:rPr lang="en-US" dirty="0" smtClean="0"/>
              <a:t>9-12.</a:t>
            </a:r>
            <a:endParaRPr lang="en-US" dirty="0"/>
          </a:p>
        </p:txBody>
      </p:sp>
      <p:sp>
        <p:nvSpPr>
          <p:cNvPr id="4" name="Slide Number Placeholder 3"/>
          <p:cNvSpPr>
            <a:spLocks noGrp="1"/>
          </p:cNvSpPr>
          <p:nvPr>
            <p:ph type="sldNum" sz="quarter" idx="10"/>
          </p:nvPr>
        </p:nvSpPr>
        <p:spPr/>
        <p:txBody>
          <a:bodyPr/>
          <a:lstStyle/>
          <a:p>
            <a:fld id="{88B97D9A-3F99-4895-BB77-4498E3C0B8F1}" type="slidenum">
              <a:rPr lang="en-US" smtClean="0"/>
              <a:pPr/>
              <a:t>14</a:t>
            </a:fld>
            <a:endParaRPr lang="en-US"/>
          </a:p>
        </p:txBody>
      </p:sp>
    </p:spTree>
    <p:extLst>
      <p:ext uri="{BB962C8B-B14F-4D97-AF65-F5344CB8AC3E}">
        <p14:creationId xmlns:p14="http://schemas.microsoft.com/office/powerpoint/2010/main" val="84389142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2067" name="Notes Placeholder 2"/>
          <p:cNvSpPr>
            <a:spLocks noGrp="1"/>
          </p:cNvSpPr>
          <p:nvPr>
            <p:ph type="body" idx="1"/>
          </p:nvPr>
        </p:nvSpPr>
        <p:spPr bwMode="auto">
          <a:xfrm>
            <a:off x="732189" y="4561232"/>
            <a:ext cx="5850835" cy="455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0"/>
              </a:spcBef>
            </a:pPr>
            <a:r>
              <a:rPr lang="en-US" altLang="en-US" b="1" dirty="0" smtClean="0"/>
              <a:t>Ask participants: </a:t>
            </a:r>
            <a:r>
              <a:rPr lang="en-US" altLang="en-US" dirty="0" smtClean="0"/>
              <a:t>Before we begin, do you have any questions on the dietary specifications?</a:t>
            </a:r>
          </a:p>
          <a:p>
            <a:pPr eaLnBrk="1" hangingPunct="1">
              <a:spcBef>
                <a:spcPts val="0"/>
              </a:spcBef>
            </a:pPr>
            <a:endParaRPr lang="en-US" altLang="en-US" dirty="0" smtClean="0"/>
          </a:p>
          <a:p>
            <a:pPr>
              <a:spcBef>
                <a:spcPts val="0"/>
              </a:spcBef>
            </a:pPr>
            <a:r>
              <a:rPr lang="en-US" altLang="en-US" dirty="0" smtClean="0"/>
              <a:t>Now we will take a look at the requirements for offer versus serve (OVS) at breakfast. </a:t>
            </a:r>
            <a:endParaRPr lang="en-US" dirty="0" smtClean="0"/>
          </a:p>
          <a:p>
            <a:pPr>
              <a:spcBef>
                <a:spcPts val="0"/>
              </a:spcBef>
            </a:pPr>
            <a:r>
              <a:rPr lang="en-US" dirty="0" smtClean="0"/>
              <a:t>The CSDE’s handout, </a:t>
            </a:r>
            <a:r>
              <a:rPr lang="en-US" i="1" dirty="0" smtClean="0"/>
              <a:t>Offer versus Serve in the School Breakfast Program</a:t>
            </a:r>
            <a:r>
              <a:rPr lang="en-US" dirty="0" smtClean="0"/>
              <a:t>,  summarizes the requirements for OVS at breakfast. It is available on the CSDE’s Meal Pattern Web page</a:t>
            </a:r>
            <a:r>
              <a:rPr lang="en-US" dirty="0"/>
              <a:t>.</a:t>
            </a:r>
            <a:endParaRPr lang="en-US" dirty="0" smtClean="0"/>
          </a:p>
        </p:txBody>
      </p:sp>
      <p:sp>
        <p:nvSpPr>
          <p:cNvPr id="4720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0249">
              <a:spcBef>
                <a:spcPct val="30000"/>
              </a:spcBef>
              <a:defRPr sz="1300">
                <a:solidFill>
                  <a:schemeClr val="tx1"/>
                </a:solidFill>
                <a:latin typeface="Calibri" panose="020F0502020204030204" pitchFamily="34" charset="0"/>
              </a:defRPr>
            </a:lvl1pPr>
            <a:lvl2pPr marL="773553" indent="-297523" defTabSz="970249">
              <a:spcBef>
                <a:spcPct val="30000"/>
              </a:spcBef>
              <a:defRPr sz="1300">
                <a:solidFill>
                  <a:schemeClr val="tx1"/>
                </a:solidFill>
                <a:latin typeface="Calibri" panose="020F0502020204030204" pitchFamily="34" charset="0"/>
              </a:defRPr>
            </a:lvl2pPr>
            <a:lvl3pPr marL="1190083" indent="-238017" defTabSz="970249">
              <a:spcBef>
                <a:spcPct val="30000"/>
              </a:spcBef>
              <a:defRPr sz="1300">
                <a:solidFill>
                  <a:schemeClr val="tx1"/>
                </a:solidFill>
                <a:latin typeface="Calibri" panose="020F0502020204030204" pitchFamily="34" charset="0"/>
              </a:defRPr>
            </a:lvl3pPr>
            <a:lvl4pPr marL="1666115" indent="-238017" defTabSz="970249">
              <a:spcBef>
                <a:spcPct val="30000"/>
              </a:spcBef>
              <a:defRPr sz="1300">
                <a:solidFill>
                  <a:schemeClr val="tx1"/>
                </a:solidFill>
                <a:latin typeface="Calibri" panose="020F0502020204030204" pitchFamily="34" charset="0"/>
              </a:defRPr>
            </a:lvl4pPr>
            <a:lvl5pPr marL="2142149" indent="-238017" defTabSz="970249">
              <a:spcBef>
                <a:spcPct val="30000"/>
              </a:spcBef>
              <a:defRPr sz="1300">
                <a:solidFill>
                  <a:schemeClr val="tx1"/>
                </a:solidFill>
                <a:latin typeface="Calibri" panose="020F0502020204030204" pitchFamily="34" charset="0"/>
              </a:defRPr>
            </a:lvl5pPr>
            <a:lvl6pPr marL="2618183" indent="-238017" defTabSz="970249" eaLnBrk="0" fontAlgn="base" hangingPunct="0">
              <a:spcBef>
                <a:spcPct val="30000"/>
              </a:spcBef>
              <a:spcAft>
                <a:spcPct val="0"/>
              </a:spcAft>
              <a:defRPr sz="1300">
                <a:solidFill>
                  <a:schemeClr val="tx1"/>
                </a:solidFill>
                <a:latin typeface="Calibri" panose="020F0502020204030204" pitchFamily="34" charset="0"/>
              </a:defRPr>
            </a:lvl6pPr>
            <a:lvl7pPr marL="3094215" indent="-238017" defTabSz="970249" eaLnBrk="0" fontAlgn="base" hangingPunct="0">
              <a:spcBef>
                <a:spcPct val="30000"/>
              </a:spcBef>
              <a:spcAft>
                <a:spcPct val="0"/>
              </a:spcAft>
              <a:defRPr sz="1300">
                <a:solidFill>
                  <a:schemeClr val="tx1"/>
                </a:solidFill>
                <a:latin typeface="Calibri" panose="020F0502020204030204" pitchFamily="34" charset="0"/>
              </a:defRPr>
            </a:lvl7pPr>
            <a:lvl8pPr marL="3570248" indent="-238017" defTabSz="970249" eaLnBrk="0" fontAlgn="base" hangingPunct="0">
              <a:spcBef>
                <a:spcPct val="30000"/>
              </a:spcBef>
              <a:spcAft>
                <a:spcPct val="0"/>
              </a:spcAft>
              <a:defRPr sz="1300">
                <a:solidFill>
                  <a:schemeClr val="tx1"/>
                </a:solidFill>
                <a:latin typeface="Calibri" panose="020F0502020204030204" pitchFamily="34" charset="0"/>
              </a:defRPr>
            </a:lvl8pPr>
            <a:lvl9pPr marL="4046282" indent="-238017" defTabSz="970249"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75C962CB-8404-414A-87E5-70F2FA9E1FDF}" type="slidenum">
              <a:rPr lang="en-US" altLang="en-US">
                <a:latin typeface="Arial" panose="020B0604020202020204" pitchFamily="34" charset="0"/>
              </a:rPr>
              <a:pPr>
                <a:spcBef>
                  <a:spcPct val="0"/>
                </a:spcBef>
              </a:pPr>
              <a:t>140</a:t>
            </a:fld>
            <a:endParaRPr lang="en-US" altLang="en-US">
              <a:latin typeface="Arial" panose="020B0604020202020204" pitchFamily="34" charset="0"/>
            </a:endParaRPr>
          </a:p>
        </p:txBody>
      </p:sp>
    </p:spTree>
    <p:extLst>
      <p:ext uri="{BB962C8B-B14F-4D97-AF65-F5344CB8AC3E}">
        <p14:creationId xmlns:p14="http://schemas.microsoft.com/office/powerpoint/2010/main" val="66895822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8265" defTabSz="968595" eaLnBrk="1" fontAlgn="auto" hangingPunct="1">
              <a:spcBef>
                <a:spcPts val="0"/>
              </a:spcBef>
              <a:spcAft>
                <a:spcPts val="0"/>
              </a:spcAft>
              <a:defRPr/>
            </a:pPr>
            <a:r>
              <a:rPr lang="en-US" dirty="0" smtClean="0">
                <a:cs typeface="Arial" charset="0"/>
              </a:rPr>
              <a:t>OVS </a:t>
            </a:r>
            <a:r>
              <a:rPr lang="en-US" dirty="0" smtClean="0"/>
              <a:t>is </a:t>
            </a:r>
            <a:r>
              <a:rPr lang="en-US" dirty="0"/>
              <a:t>a concept that applies to menu planning and the determination of reimbursable school </a:t>
            </a:r>
            <a:r>
              <a:rPr lang="en-US" dirty="0" smtClean="0"/>
              <a:t>meals. </a:t>
            </a:r>
            <a:r>
              <a:rPr lang="en-US" dirty="0"/>
              <a:t>The goals of OVS are to minimize plate waste </a:t>
            </a:r>
            <a:r>
              <a:rPr lang="en-US" dirty="0" smtClean="0"/>
              <a:t>and </a:t>
            </a:r>
            <a:r>
              <a:rPr lang="en-US" dirty="0"/>
              <a:t>food costs </a:t>
            </a:r>
            <a:r>
              <a:rPr lang="en-US" dirty="0" smtClean="0"/>
              <a:t>by allowing </a:t>
            </a:r>
            <a:r>
              <a:rPr lang="en-US" dirty="0"/>
              <a:t>students to select the foods they prefer to </a:t>
            </a:r>
            <a:r>
              <a:rPr lang="en-US" dirty="0" smtClean="0"/>
              <a:t>eat, and </a:t>
            </a:r>
            <a:r>
              <a:rPr lang="en-US" dirty="0"/>
              <a:t>encourage schools to offer more food choices. </a:t>
            </a:r>
            <a:endParaRPr lang="en-US" dirty="0" smtClean="0"/>
          </a:p>
          <a:p>
            <a:pPr marL="8265" defTabSz="968595" eaLnBrk="1" fontAlgn="auto" hangingPunct="1">
              <a:spcBef>
                <a:spcPts val="0"/>
              </a:spcBef>
              <a:spcAft>
                <a:spcPts val="0"/>
              </a:spcAft>
              <a:defRPr/>
            </a:pPr>
            <a:endParaRPr lang="en-US" dirty="0" smtClean="0"/>
          </a:p>
          <a:p>
            <a:pPr marL="8265" defTabSz="968595" eaLnBrk="1" fontAlgn="auto" hangingPunct="1">
              <a:spcBef>
                <a:spcPts val="0"/>
              </a:spcBef>
              <a:spcAft>
                <a:spcPts val="0"/>
              </a:spcAft>
              <a:defRPr/>
            </a:pPr>
            <a:r>
              <a:rPr lang="en-US" dirty="0" smtClean="0"/>
              <a:t>At breakfast, OVS </a:t>
            </a:r>
            <a:r>
              <a:rPr lang="en-US" dirty="0"/>
              <a:t>allows students to decline a certain number of food </a:t>
            </a:r>
            <a:r>
              <a:rPr lang="en-US" dirty="0" smtClean="0"/>
              <a:t>items in </a:t>
            </a:r>
            <a:r>
              <a:rPr lang="en-US" dirty="0"/>
              <a:t>the </a:t>
            </a:r>
            <a:r>
              <a:rPr lang="en-US" dirty="0" smtClean="0"/>
              <a:t>meal.</a:t>
            </a:r>
            <a:r>
              <a:rPr lang="en-US" dirty="0"/>
              <a:t> </a:t>
            </a:r>
            <a:r>
              <a:rPr lang="en-US" dirty="0" smtClean="0">
                <a:cs typeface="Arial" charset="0"/>
              </a:rPr>
              <a:t>The following criteria apply to OVS:</a:t>
            </a:r>
          </a:p>
          <a:p>
            <a:pPr marL="8265" defTabSz="968595" eaLnBrk="1" fontAlgn="auto" hangingPunct="1">
              <a:spcBef>
                <a:spcPts val="0"/>
              </a:spcBef>
              <a:spcAft>
                <a:spcPts val="0"/>
              </a:spcAft>
              <a:defRPr/>
            </a:pPr>
            <a:endParaRPr lang="en-US" dirty="0" smtClean="0">
              <a:cs typeface="Arial" charset="0"/>
            </a:endParaRPr>
          </a:p>
          <a:p>
            <a:pPr marL="186774" indent="-178511" defTabSz="968595" eaLnBrk="1" fontAlgn="auto" hangingPunct="1">
              <a:spcBef>
                <a:spcPts val="0"/>
              </a:spcBef>
              <a:spcAft>
                <a:spcPts val="0"/>
              </a:spcAft>
              <a:buFont typeface="Arial" panose="020B0604020202020204" pitchFamily="34" charset="0"/>
              <a:buChar char="•"/>
              <a:defRPr/>
            </a:pPr>
            <a:r>
              <a:rPr lang="en-US" dirty="0" smtClean="0"/>
              <a:t>OVS is optional in the SBP for all grades.</a:t>
            </a:r>
          </a:p>
          <a:p>
            <a:pPr marL="186774" indent="-178511" defTabSz="968595" eaLnBrk="1" fontAlgn="auto" hangingPunct="1">
              <a:spcBef>
                <a:spcPts val="0"/>
              </a:spcBef>
              <a:spcAft>
                <a:spcPts val="0"/>
              </a:spcAft>
              <a:buFont typeface="Arial" panose="020B0604020202020204" pitchFamily="34" charset="0"/>
              <a:buChar char="•"/>
              <a:defRPr/>
            </a:pPr>
            <a:endParaRPr lang="en-US" dirty="0" smtClean="0"/>
          </a:p>
          <a:p>
            <a:pPr marL="186774" indent="-178511" defTabSz="968595" eaLnBrk="1" fontAlgn="auto" hangingPunct="1">
              <a:spcBef>
                <a:spcPts val="0"/>
              </a:spcBef>
              <a:spcAft>
                <a:spcPts val="0"/>
              </a:spcAft>
              <a:buFont typeface="Arial" panose="020B0604020202020204" pitchFamily="34" charset="0"/>
              <a:buChar char="•"/>
              <a:defRPr/>
            </a:pPr>
            <a:r>
              <a:rPr lang="en-US" dirty="0" smtClean="0"/>
              <a:t>Meals </a:t>
            </a:r>
            <a:r>
              <a:rPr lang="en-US" dirty="0"/>
              <a:t>must include </a:t>
            </a:r>
            <a:r>
              <a:rPr lang="en-US" b="1" dirty="0"/>
              <a:t>at least </a:t>
            </a:r>
            <a:r>
              <a:rPr lang="en-US" b="1" dirty="0" smtClean="0"/>
              <a:t>four </a:t>
            </a:r>
            <a:r>
              <a:rPr lang="en-US" b="1" dirty="0"/>
              <a:t>items </a:t>
            </a:r>
            <a:r>
              <a:rPr lang="en-US" dirty="0"/>
              <a:t>from the three </a:t>
            </a:r>
            <a:r>
              <a:rPr lang="en-US" dirty="0" smtClean="0"/>
              <a:t>required </a:t>
            </a:r>
            <a:r>
              <a:rPr lang="en-US" dirty="0"/>
              <a:t>food components </a:t>
            </a:r>
            <a:r>
              <a:rPr lang="en-US" dirty="0" smtClean="0"/>
              <a:t>(</a:t>
            </a:r>
            <a:r>
              <a:rPr lang="en-US" dirty="0"/>
              <a:t>milk, </a:t>
            </a:r>
            <a:r>
              <a:rPr lang="en-US" dirty="0" smtClean="0"/>
              <a:t>fruits and grains). A </a:t>
            </a:r>
            <a:r>
              <a:rPr lang="en-US" dirty="0"/>
              <a:t>food item is a specific food offered </a:t>
            </a:r>
            <a:r>
              <a:rPr lang="en-US" dirty="0" smtClean="0"/>
              <a:t>within </a:t>
            </a:r>
            <a:r>
              <a:rPr lang="en-US" dirty="0"/>
              <a:t>the food </a:t>
            </a:r>
            <a:r>
              <a:rPr lang="en-US" dirty="0" smtClean="0"/>
              <a:t>components.</a:t>
            </a:r>
          </a:p>
          <a:p>
            <a:pPr marL="186774" indent="-178511" defTabSz="968595" eaLnBrk="1" fontAlgn="auto" hangingPunct="1">
              <a:spcBef>
                <a:spcPts val="0"/>
              </a:spcBef>
              <a:spcAft>
                <a:spcPts val="0"/>
              </a:spcAft>
              <a:buFont typeface="Arial" panose="020B0604020202020204" pitchFamily="34" charset="0"/>
              <a:buChar char="•"/>
              <a:defRPr/>
            </a:pPr>
            <a:endParaRPr lang="en-US" dirty="0" smtClean="0"/>
          </a:p>
          <a:p>
            <a:pPr marL="186774" indent="-178511" defTabSz="968595" eaLnBrk="1" fontAlgn="auto" hangingPunct="1">
              <a:spcBef>
                <a:spcPts val="0"/>
              </a:spcBef>
              <a:spcAft>
                <a:spcPts val="0"/>
              </a:spcAft>
              <a:buFont typeface="Arial" panose="020B0604020202020204" pitchFamily="34" charset="0"/>
              <a:buChar char="•"/>
              <a:defRPr/>
            </a:pPr>
            <a:r>
              <a:rPr lang="en-US" dirty="0" smtClean="0"/>
              <a:t>Students </a:t>
            </a:r>
            <a:r>
              <a:rPr lang="en-US" dirty="0"/>
              <a:t>must select </a:t>
            </a:r>
            <a:r>
              <a:rPr lang="en-US" b="1" dirty="0"/>
              <a:t>at least three food items </a:t>
            </a:r>
            <a:r>
              <a:rPr lang="en-US" dirty="0" smtClean="0"/>
              <a:t>including at least ½ cup of fruit (or vegetable substitutions, if offered). </a:t>
            </a:r>
            <a:r>
              <a:rPr lang="en-US" dirty="0"/>
              <a:t>Students can </a:t>
            </a:r>
            <a:r>
              <a:rPr lang="en-US" dirty="0" smtClean="0"/>
              <a:t>take</a:t>
            </a:r>
            <a:r>
              <a:rPr lang="en-US" dirty="0"/>
              <a:t> </a:t>
            </a:r>
            <a:r>
              <a:rPr lang="en-US" dirty="0" smtClean="0"/>
              <a:t>½ </a:t>
            </a:r>
            <a:r>
              <a:rPr lang="en-US" dirty="0"/>
              <a:t>cup of </a:t>
            </a:r>
            <a:r>
              <a:rPr lang="en-US" dirty="0" smtClean="0"/>
              <a:t>fruits or ½ </a:t>
            </a:r>
            <a:r>
              <a:rPr lang="en-US" dirty="0"/>
              <a:t>cup of vegetables offered in place of </a:t>
            </a:r>
            <a:r>
              <a:rPr lang="en-US" dirty="0" smtClean="0"/>
              <a:t>fruits or any combination of ½ cup of fruits and vegetables, e.g., ¼ </a:t>
            </a:r>
            <a:r>
              <a:rPr lang="en-US" dirty="0"/>
              <a:t>cup of tomato salsa and ¼ cup of </a:t>
            </a:r>
            <a:r>
              <a:rPr lang="en-US" dirty="0" smtClean="0"/>
              <a:t>oranges or ½ </a:t>
            </a:r>
            <a:r>
              <a:rPr lang="en-US" dirty="0"/>
              <a:t>cup of </a:t>
            </a:r>
            <a:r>
              <a:rPr lang="en-US" dirty="0" smtClean="0"/>
              <a:t>salsa </a:t>
            </a:r>
            <a:r>
              <a:rPr lang="en-US" dirty="0"/>
              <a:t>made with tomatoes and pineapple. </a:t>
            </a:r>
            <a:endParaRPr lang="en-US" dirty="0" smtClean="0"/>
          </a:p>
          <a:p>
            <a:pPr marL="186774" indent="-178511" defTabSz="968595" eaLnBrk="1" fontAlgn="auto" hangingPunct="1">
              <a:spcBef>
                <a:spcPts val="0"/>
              </a:spcBef>
              <a:spcAft>
                <a:spcPts val="0"/>
              </a:spcAft>
              <a:buFont typeface="Arial" panose="020B0604020202020204" pitchFamily="34" charset="0"/>
              <a:buChar char="•"/>
              <a:defRPr/>
            </a:pPr>
            <a:endParaRPr lang="en-US" dirty="0"/>
          </a:p>
          <a:p>
            <a:pPr marL="186774" indent="-178511" defTabSz="968595" eaLnBrk="1" fontAlgn="auto" hangingPunct="1">
              <a:spcBef>
                <a:spcPts val="0"/>
              </a:spcBef>
              <a:spcAft>
                <a:spcPts val="0"/>
              </a:spcAft>
              <a:buFont typeface="Arial" panose="020B0604020202020204" pitchFamily="34" charset="0"/>
              <a:buChar char="•"/>
              <a:defRPr/>
            </a:pPr>
            <a:r>
              <a:rPr lang="en-US" dirty="0" smtClean="0"/>
              <a:t>The </a:t>
            </a:r>
            <a:r>
              <a:rPr lang="en-US" dirty="0"/>
              <a:t>meal must be priced as a </a:t>
            </a:r>
            <a:r>
              <a:rPr lang="en-US" dirty="0" smtClean="0"/>
              <a:t>unit (minimum of four food items). </a:t>
            </a:r>
            <a:r>
              <a:rPr lang="en-US" dirty="0" smtClean="0">
                <a:cs typeface="Arial" charset="0"/>
              </a:rPr>
              <a:t>The </a:t>
            </a:r>
            <a:r>
              <a:rPr lang="en-US" dirty="0">
                <a:cs typeface="Arial" charset="0"/>
              </a:rPr>
              <a:t>meal price is the same if a student declines a food </a:t>
            </a:r>
            <a:r>
              <a:rPr lang="en-US" dirty="0" smtClean="0">
                <a:cs typeface="Arial" charset="0"/>
              </a:rPr>
              <a:t>item.</a:t>
            </a:r>
          </a:p>
        </p:txBody>
      </p:sp>
      <p:sp>
        <p:nvSpPr>
          <p:cNvPr id="473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0249">
              <a:spcBef>
                <a:spcPct val="30000"/>
              </a:spcBef>
              <a:defRPr sz="1300">
                <a:solidFill>
                  <a:schemeClr val="tx1"/>
                </a:solidFill>
                <a:latin typeface="Calibri" panose="020F0502020204030204" pitchFamily="34" charset="0"/>
              </a:defRPr>
            </a:lvl1pPr>
            <a:lvl2pPr marL="773553" indent="-297523" defTabSz="970249">
              <a:spcBef>
                <a:spcPct val="30000"/>
              </a:spcBef>
              <a:defRPr sz="1300">
                <a:solidFill>
                  <a:schemeClr val="tx1"/>
                </a:solidFill>
                <a:latin typeface="Calibri" panose="020F0502020204030204" pitchFamily="34" charset="0"/>
              </a:defRPr>
            </a:lvl2pPr>
            <a:lvl3pPr marL="1190083" indent="-238017" defTabSz="970249">
              <a:spcBef>
                <a:spcPct val="30000"/>
              </a:spcBef>
              <a:defRPr sz="1300">
                <a:solidFill>
                  <a:schemeClr val="tx1"/>
                </a:solidFill>
                <a:latin typeface="Calibri" panose="020F0502020204030204" pitchFamily="34" charset="0"/>
              </a:defRPr>
            </a:lvl3pPr>
            <a:lvl4pPr marL="1666115" indent="-238017" defTabSz="970249">
              <a:spcBef>
                <a:spcPct val="30000"/>
              </a:spcBef>
              <a:defRPr sz="1300">
                <a:solidFill>
                  <a:schemeClr val="tx1"/>
                </a:solidFill>
                <a:latin typeface="Calibri" panose="020F0502020204030204" pitchFamily="34" charset="0"/>
              </a:defRPr>
            </a:lvl4pPr>
            <a:lvl5pPr marL="2142149" indent="-238017" defTabSz="970249">
              <a:spcBef>
                <a:spcPct val="30000"/>
              </a:spcBef>
              <a:defRPr sz="1300">
                <a:solidFill>
                  <a:schemeClr val="tx1"/>
                </a:solidFill>
                <a:latin typeface="Calibri" panose="020F0502020204030204" pitchFamily="34" charset="0"/>
              </a:defRPr>
            </a:lvl5pPr>
            <a:lvl6pPr marL="2618183" indent="-238017" defTabSz="970249" eaLnBrk="0" fontAlgn="base" hangingPunct="0">
              <a:spcBef>
                <a:spcPct val="30000"/>
              </a:spcBef>
              <a:spcAft>
                <a:spcPct val="0"/>
              </a:spcAft>
              <a:defRPr sz="1300">
                <a:solidFill>
                  <a:schemeClr val="tx1"/>
                </a:solidFill>
                <a:latin typeface="Calibri" panose="020F0502020204030204" pitchFamily="34" charset="0"/>
              </a:defRPr>
            </a:lvl6pPr>
            <a:lvl7pPr marL="3094215" indent="-238017" defTabSz="970249" eaLnBrk="0" fontAlgn="base" hangingPunct="0">
              <a:spcBef>
                <a:spcPct val="30000"/>
              </a:spcBef>
              <a:spcAft>
                <a:spcPct val="0"/>
              </a:spcAft>
              <a:defRPr sz="1300">
                <a:solidFill>
                  <a:schemeClr val="tx1"/>
                </a:solidFill>
                <a:latin typeface="Calibri" panose="020F0502020204030204" pitchFamily="34" charset="0"/>
              </a:defRPr>
            </a:lvl7pPr>
            <a:lvl8pPr marL="3570248" indent="-238017" defTabSz="970249" eaLnBrk="0" fontAlgn="base" hangingPunct="0">
              <a:spcBef>
                <a:spcPct val="30000"/>
              </a:spcBef>
              <a:spcAft>
                <a:spcPct val="0"/>
              </a:spcAft>
              <a:defRPr sz="1300">
                <a:solidFill>
                  <a:schemeClr val="tx1"/>
                </a:solidFill>
                <a:latin typeface="Calibri" panose="020F0502020204030204" pitchFamily="34" charset="0"/>
              </a:defRPr>
            </a:lvl8pPr>
            <a:lvl9pPr marL="4046282" indent="-238017" defTabSz="970249"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BB24F610-D1A7-4CB8-A2DE-23D925721AD9}" type="slidenum">
              <a:rPr lang="en-US" altLang="en-US">
                <a:latin typeface="Arial" panose="020B0604020202020204" pitchFamily="34" charset="0"/>
              </a:rPr>
              <a:pPr>
                <a:spcBef>
                  <a:spcPct val="0"/>
                </a:spcBef>
              </a:pPr>
              <a:t>141</a:t>
            </a:fld>
            <a:endParaRPr lang="en-US" altLang="en-US">
              <a:latin typeface="Arial" panose="020B0604020202020204" pitchFamily="34" charset="0"/>
            </a:endParaRPr>
          </a:p>
        </p:txBody>
      </p:sp>
    </p:spTree>
    <p:extLst>
      <p:ext uri="{BB962C8B-B14F-4D97-AF65-F5344CB8AC3E}">
        <p14:creationId xmlns:p14="http://schemas.microsoft.com/office/powerpoint/2010/main" val="211728204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Autofit/>
          </a:bodyPr>
          <a:lstStyle/>
          <a:p>
            <a:pPr eaLnBrk="1" fontAlgn="auto" hangingPunct="1">
              <a:spcBef>
                <a:spcPts val="0"/>
              </a:spcBef>
              <a:spcAft>
                <a:spcPts val="0"/>
              </a:spcAft>
              <a:defRPr/>
            </a:pPr>
            <a:r>
              <a:rPr lang="en-US" dirty="0" smtClean="0"/>
              <a:t>To </a:t>
            </a:r>
            <a:r>
              <a:rPr lang="en-US" dirty="0"/>
              <a:t>count as a food item under OVS, students must take </a:t>
            </a:r>
            <a:r>
              <a:rPr lang="en-US" b="1" dirty="0"/>
              <a:t>at least the daily minimum </a:t>
            </a:r>
            <a:r>
              <a:rPr lang="en-US" dirty="0"/>
              <a:t>required by the meal </a:t>
            </a:r>
            <a:r>
              <a:rPr lang="en-US" dirty="0" smtClean="0"/>
              <a:t>pattern, except for the fruits component (including vegetable substitutions). Students must take at least ½ cup of fruits, which is less than the full daily component of 1 cup.</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smtClean="0"/>
              <a:t>Students cannot take less than 1 ounce equivalent of grains (or meat/meat alternates as grain substitutions).</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Students can’t take less than 1 </a:t>
            </a:r>
            <a:r>
              <a:rPr lang="en-US" dirty="0" smtClean="0"/>
              <a:t>cup (8 fluid ounces) of milk.</a:t>
            </a:r>
            <a:endParaRPr lang="en-US" dirty="0"/>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smtClean="0"/>
          </a:p>
          <a:p>
            <a:pPr marL="178511" indent="-178511" eaLnBrk="1" fontAlgn="auto" hangingPunct="1">
              <a:spcBef>
                <a:spcPts val="0"/>
              </a:spcBef>
              <a:spcAft>
                <a:spcPts val="0"/>
              </a:spcAft>
              <a:buFont typeface="Arial" pitchFamily="34" charset="0"/>
              <a:buChar char="•"/>
              <a:defRPr/>
            </a:pPr>
            <a:endParaRPr lang="en-US" dirty="0" smtClean="0"/>
          </a:p>
          <a:p>
            <a:pPr eaLnBrk="1" fontAlgn="auto" hangingPunct="1">
              <a:spcBef>
                <a:spcPts val="0"/>
              </a:spcBef>
              <a:spcAft>
                <a:spcPts val="0"/>
              </a:spcAft>
              <a:defRPr/>
            </a:pPr>
            <a:r>
              <a:rPr lang="en-US" dirty="0" smtClean="0"/>
              <a:t> </a:t>
            </a:r>
          </a:p>
        </p:txBody>
      </p:sp>
      <p:sp>
        <p:nvSpPr>
          <p:cNvPr id="5099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73553" indent="-297523">
              <a:spcBef>
                <a:spcPct val="30000"/>
              </a:spcBef>
              <a:defRPr sz="1300">
                <a:solidFill>
                  <a:schemeClr val="tx1"/>
                </a:solidFill>
                <a:latin typeface="Calibri" panose="020F0502020204030204" pitchFamily="34" charset="0"/>
              </a:defRPr>
            </a:lvl2pPr>
            <a:lvl3pPr marL="1190083" indent="-238017">
              <a:spcBef>
                <a:spcPct val="30000"/>
              </a:spcBef>
              <a:defRPr sz="1300">
                <a:solidFill>
                  <a:schemeClr val="tx1"/>
                </a:solidFill>
                <a:latin typeface="Calibri" panose="020F0502020204030204" pitchFamily="34" charset="0"/>
              </a:defRPr>
            </a:lvl3pPr>
            <a:lvl4pPr marL="1666115" indent="-238017">
              <a:spcBef>
                <a:spcPct val="30000"/>
              </a:spcBef>
              <a:defRPr sz="1300">
                <a:solidFill>
                  <a:schemeClr val="tx1"/>
                </a:solidFill>
                <a:latin typeface="Calibri" panose="020F0502020204030204" pitchFamily="34" charset="0"/>
              </a:defRPr>
            </a:lvl4pPr>
            <a:lvl5pPr marL="2142149" indent="-238017">
              <a:spcBef>
                <a:spcPct val="30000"/>
              </a:spcBef>
              <a:defRPr sz="1300">
                <a:solidFill>
                  <a:schemeClr val="tx1"/>
                </a:solidFill>
                <a:latin typeface="Calibri" panose="020F0502020204030204" pitchFamily="34" charset="0"/>
              </a:defRPr>
            </a:lvl5pPr>
            <a:lvl6pPr marL="2618183" indent="-238017" eaLnBrk="0" fontAlgn="base" hangingPunct="0">
              <a:spcBef>
                <a:spcPct val="30000"/>
              </a:spcBef>
              <a:spcAft>
                <a:spcPct val="0"/>
              </a:spcAft>
              <a:defRPr sz="1300">
                <a:solidFill>
                  <a:schemeClr val="tx1"/>
                </a:solidFill>
                <a:latin typeface="Calibri" panose="020F0502020204030204" pitchFamily="34" charset="0"/>
              </a:defRPr>
            </a:lvl6pPr>
            <a:lvl7pPr marL="3094215" indent="-238017" eaLnBrk="0" fontAlgn="base" hangingPunct="0">
              <a:spcBef>
                <a:spcPct val="30000"/>
              </a:spcBef>
              <a:spcAft>
                <a:spcPct val="0"/>
              </a:spcAft>
              <a:defRPr sz="1300">
                <a:solidFill>
                  <a:schemeClr val="tx1"/>
                </a:solidFill>
                <a:latin typeface="Calibri" panose="020F0502020204030204" pitchFamily="34" charset="0"/>
              </a:defRPr>
            </a:lvl7pPr>
            <a:lvl8pPr marL="3570248" indent="-238017" eaLnBrk="0" fontAlgn="base" hangingPunct="0">
              <a:spcBef>
                <a:spcPct val="30000"/>
              </a:spcBef>
              <a:spcAft>
                <a:spcPct val="0"/>
              </a:spcAft>
              <a:defRPr sz="1300">
                <a:solidFill>
                  <a:schemeClr val="tx1"/>
                </a:solidFill>
                <a:latin typeface="Calibri" panose="020F0502020204030204" pitchFamily="34" charset="0"/>
              </a:defRPr>
            </a:lvl8pPr>
            <a:lvl9pPr marL="4046282" indent="-23801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239B8A04-ED3C-45FC-9BBC-072685EB72CD}" type="slidenum">
              <a:rPr lang="en-US" altLang="en-US"/>
              <a:pPr>
                <a:spcBef>
                  <a:spcPct val="0"/>
                </a:spcBef>
              </a:pPr>
              <a:t>142</a:t>
            </a:fld>
            <a:endParaRPr lang="en-US" altLang="en-US"/>
          </a:p>
        </p:txBody>
      </p:sp>
    </p:spTree>
    <p:extLst>
      <p:ext uri="{BB962C8B-B14F-4D97-AF65-F5344CB8AC3E}">
        <p14:creationId xmlns:p14="http://schemas.microsoft.com/office/powerpoint/2010/main" val="425494255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a:ln/>
        </p:spPr>
      </p:sp>
      <p:sp>
        <p:nvSpPr>
          <p:cNvPr id="151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8265" defTabSz="968595" eaLnBrk="1" fontAlgn="auto" hangingPunct="1">
              <a:spcBef>
                <a:spcPts val="0"/>
              </a:spcBef>
              <a:spcAft>
                <a:spcPts val="0"/>
              </a:spcAft>
              <a:defRPr/>
            </a:pPr>
            <a:r>
              <a:rPr lang="en-US" dirty="0" smtClean="0">
                <a:cs typeface="Arial" charset="0"/>
              </a:rPr>
              <a:t>It is important to understand the difference between food </a:t>
            </a:r>
            <a:r>
              <a:rPr lang="en-US" b="1" dirty="0" smtClean="0">
                <a:cs typeface="Arial" charset="0"/>
              </a:rPr>
              <a:t>components</a:t>
            </a:r>
            <a:r>
              <a:rPr lang="en-US" dirty="0" smtClean="0">
                <a:cs typeface="Arial" charset="0"/>
              </a:rPr>
              <a:t> and food </a:t>
            </a:r>
            <a:r>
              <a:rPr lang="en-US" b="1" dirty="0" smtClean="0">
                <a:cs typeface="Arial" charset="0"/>
              </a:rPr>
              <a:t>items</a:t>
            </a:r>
            <a:r>
              <a:rPr lang="en-US" dirty="0" smtClean="0">
                <a:cs typeface="Arial" charset="0"/>
              </a:rPr>
              <a:t>. These terms are often used interchangeably but they do not mean the same thing. </a:t>
            </a:r>
          </a:p>
          <a:p>
            <a:pPr marL="8265" defTabSz="968595" eaLnBrk="1" fontAlgn="auto" hangingPunct="1">
              <a:spcBef>
                <a:spcPts val="0"/>
              </a:spcBef>
              <a:spcAft>
                <a:spcPts val="0"/>
              </a:spcAft>
              <a:defRPr/>
            </a:pPr>
            <a:endParaRPr lang="en-US" dirty="0" smtClean="0">
              <a:cs typeface="Arial" charset="0"/>
            </a:endParaRPr>
          </a:p>
          <a:p>
            <a:pPr marL="8265" defTabSz="968595" eaLnBrk="1" fontAlgn="auto" hangingPunct="1">
              <a:spcBef>
                <a:spcPts val="0"/>
              </a:spcBef>
              <a:spcAft>
                <a:spcPts val="0"/>
              </a:spcAft>
              <a:defRPr/>
            </a:pPr>
            <a:r>
              <a:rPr lang="en-US" dirty="0" smtClean="0">
                <a:cs typeface="Arial" charset="0"/>
              </a:rPr>
              <a:t>They are also different for breakfast than lunch because breakfast uses food items for offer versus serve but lunch uses food components for offer versus serve.</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A </a:t>
            </a:r>
            <a:r>
              <a:rPr lang="en-US" b="1" dirty="0" smtClean="0"/>
              <a:t>food component</a:t>
            </a:r>
            <a:r>
              <a:rPr lang="en-US" dirty="0" smtClean="0"/>
              <a:t> is one of the three food groups that comprise reimbursable breakfasts, including:</a:t>
            </a:r>
          </a:p>
          <a:p>
            <a:pPr marL="178511" indent="-178511" eaLnBrk="1" fontAlgn="auto" hangingPunct="1">
              <a:spcBef>
                <a:spcPts val="623"/>
              </a:spcBef>
              <a:spcAft>
                <a:spcPts val="0"/>
              </a:spcAft>
              <a:buFont typeface="Arial" panose="020B0604020202020204" pitchFamily="34" charset="0"/>
              <a:buChar char="•"/>
              <a:defRPr/>
            </a:pPr>
            <a:r>
              <a:rPr lang="en-US" dirty="0" smtClean="0"/>
              <a:t>grains (with optional meat/meat alternate as grains substitution):</a:t>
            </a:r>
          </a:p>
          <a:p>
            <a:pPr marL="178511" indent="-178511" eaLnBrk="1" fontAlgn="auto" hangingPunct="1">
              <a:spcBef>
                <a:spcPts val="0"/>
              </a:spcBef>
              <a:spcAft>
                <a:spcPts val="0"/>
              </a:spcAft>
              <a:buFont typeface="Arial" panose="020B0604020202020204" pitchFamily="34" charset="0"/>
              <a:buChar char="•"/>
              <a:defRPr/>
            </a:pPr>
            <a:r>
              <a:rPr lang="en-US" dirty="0" smtClean="0"/>
              <a:t>fruits (with optional vegetable substitutions);</a:t>
            </a:r>
          </a:p>
          <a:p>
            <a:pPr marL="178511" indent="-178511" eaLnBrk="1" fontAlgn="auto" hangingPunct="1">
              <a:spcBef>
                <a:spcPts val="0"/>
              </a:spcBef>
              <a:spcAft>
                <a:spcPts val="0"/>
              </a:spcAft>
              <a:buFont typeface="Arial" panose="020B0604020202020204" pitchFamily="34" charset="0"/>
              <a:buChar char="•"/>
              <a:defRPr/>
            </a:pPr>
            <a:r>
              <a:rPr lang="en-US" dirty="0" smtClean="0"/>
              <a:t>and milk).</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 Schools must always offer all three food components in at least the minimum required amounts. </a:t>
            </a:r>
          </a:p>
          <a:p>
            <a:pPr eaLnBrk="1" fontAlgn="auto" hangingPunct="1">
              <a:spcBef>
                <a:spcPts val="0"/>
              </a:spcBef>
              <a:spcAft>
                <a:spcPts val="0"/>
              </a:spcAft>
              <a:defRPr/>
            </a:pPr>
            <a:endParaRPr lang="en-US" dirty="0" smtClean="0"/>
          </a:p>
          <a:p>
            <a:pPr marL="8265" defTabSz="968595" eaLnBrk="1" fontAlgn="auto" hangingPunct="1">
              <a:spcBef>
                <a:spcPts val="0"/>
              </a:spcBef>
              <a:spcAft>
                <a:spcPts val="0"/>
              </a:spcAft>
              <a:defRPr/>
            </a:pPr>
            <a:endParaRPr lang="en-US" dirty="0" smtClean="0">
              <a:cs typeface="Arial" charset="0"/>
            </a:endParaRPr>
          </a:p>
          <a:p>
            <a:pPr marL="8265" defTabSz="968595" eaLnBrk="1" fontAlgn="auto" hangingPunct="1">
              <a:spcBef>
                <a:spcPts val="0"/>
              </a:spcBef>
              <a:spcAft>
                <a:spcPts val="0"/>
              </a:spcAft>
              <a:defRPr/>
            </a:pPr>
            <a:endParaRPr lang="en-US" dirty="0" smtClean="0">
              <a:cs typeface="Arial" charset="0"/>
            </a:endParaRPr>
          </a:p>
          <a:p>
            <a:pPr marL="8265" defTabSz="968595" eaLnBrk="1" fontAlgn="auto" hangingPunct="1">
              <a:spcBef>
                <a:spcPts val="0"/>
              </a:spcBef>
              <a:spcAft>
                <a:spcPts val="0"/>
              </a:spcAft>
              <a:defRPr/>
            </a:pPr>
            <a:endParaRPr lang="en-US" dirty="0" smtClean="0">
              <a:cs typeface="Arial" charset="0"/>
            </a:endParaRPr>
          </a:p>
        </p:txBody>
      </p:sp>
      <p:sp>
        <p:nvSpPr>
          <p:cNvPr id="151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647" eaLnBrk="0" hangingPunct="0">
              <a:defRPr>
                <a:solidFill>
                  <a:schemeClr val="tx1"/>
                </a:solidFill>
                <a:latin typeface="Arial" charset="0"/>
              </a:defRPr>
            </a:lvl1pPr>
            <a:lvl2pPr marL="741983" indent="-285377" defTabSz="930647" eaLnBrk="0" hangingPunct="0">
              <a:defRPr>
                <a:solidFill>
                  <a:schemeClr val="tx1"/>
                </a:solidFill>
                <a:latin typeface="Arial" charset="0"/>
              </a:defRPr>
            </a:lvl2pPr>
            <a:lvl3pPr marL="1141511" indent="-228302" defTabSz="930647" eaLnBrk="0" hangingPunct="0">
              <a:defRPr>
                <a:solidFill>
                  <a:schemeClr val="tx1"/>
                </a:solidFill>
                <a:latin typeface="Arial" charset="0"/>
              </a:defRPr>
            </a:lvl3pPr>
            <a:lvl4pPr marL="1598115" indent="-228302" defTabSz="930647" eaLnBrk="0" hangingPunct="0">
              <a:defRPr>
                <a:solidFill>
                  <a:schemeClr val="tx1"/>
                </a:solidFill>
                <a:latin typeface="Arial" charset="0"/>
              </a:defRPr>
            </a:lvl4pPr>
            <a:lvl5pPr marL="2054720" indent="-228302" defTabSz="930647" eaLnBrk="0" hangingPunct="0">
              <a:defRPr>
                <a:solidFill>
                  <a:schemeClr val="tx1"/>
                </a:solidFill>
                <a:latin typeface="Arial" charset="0"/>
              </a:defRPr>
            </a:lvl5pPr>
            <a:lvl6pPr marL="2511325" indent="-228302" defTabSz="930647" eaLnBrk="0" fontAlgn="base" hangingPunct="0">
              <a:spcBef>
                <a:spcPct val="0"/>
              </a:spcBef>
              <a:spcAft>
                <a:spcPct val="0"/>
              </a:spcAft>
              <a:defRPr>
                <a:solidFill>
                  <a:schemeClr val="tx1"/>
                </a:solidFill>
                <a:latin typeface="Arial" charset="0"/>
              </a:defRPr>
            </a:lvl6pPr>
            <a:lvl7pPr marL="2967926" indent="-228302" defTabSz="930647" eaLnBrk="0" fontAlgn="base" hangingPunct="0">
              <a:spcBef>
                <a:spcPct val="0"/>
              </a:spcBef>
              <a:spcAft>
                <a:spcPct val="0"/>
              </a:spcAft>
              <a:defRPr>
                <a:solidFill>
                  <a:schemeClr val="tx1"/>
                </a:solidFill>
                <a:latin typeface="Arial" charset="0"/>
              </a:defRPr>
            </a:lvl7pPr>
            <a:lvl8pPr marL="3424531" indent="-228302" defTabSz="930647" eaLnBrk="0" fontAlgn="base" hangingPunct="0">
              <a:spcBef>
                <a:spcPct val="0"/>
              </a:spcBef>
              <a:spcAft>
                <a:spcPct val="0"/>
              </a:spcAft>
              <a:defRPr>
                <a:solidFill>
                  <a:schemeClr val="tx1"/>
                </a:solidFill>
                <a:latin typeface="Arial" charset="0"/>
              </a:defRPr>
            </a:lvl8pPr>
            <a:lvl9pPr marL="3881136" indent="-228302" defTabSz="930647" eaLnBrk="0" fontAlgn="base" hangingPunct="0">
              <a:spcBef>
                <a:spcPct val="0"/>
              </a:spcBef>
              <a:spcAft>
                <a:spcPct val="0"/>
              </a:spcAft>
              <a:defRPr>
                <a:solidFill>
                  <a:schemeClr val="tx1"/>
                </a:solidFill>
                <a:latin typeface="Arial" charset="0"/>
              </a:defRPr>
            </a:lvl9pPr>
          </a:lstStyle>
          <a:p>
            <a:pPr eaLnBrk="1" hangingPunct="1"/>
            <a:fld id="{5AB37C3C-AEAC-421E-9A35-2BCD72D7BD0A}" type="slidenum">
              <a:rPr lang="en-US" smtClean="0"/>
              <a:pPr eaLnBrk="1" hangingPunct="1"/>
              <a:t>143</a:t>
            </a:fld>
            <a:endParaRPr lang="en-US" smtClean="0"/>
          </a:p>
        </p:txBody>
      </p:sp>
    </p:spTree>
    <p:extLst>
      <p:ext uri="{BB962C8B-B14F-4D97-AF65-F5344CB8AC3E}">
        <p14:creationId xmlns:p14="http://schemas.microsoft.com/office/powerpoint/2010/main" val="109743265"/>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a:ln/>
        </p:spPr>
      </p:sp>
      <p:sp>
        <p:nvSpPr>
          <p:cNvPr id="151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smtClean="0"/>
              <a:t>Let’s look at some examples. How many food items are provided by a whole-grain </a:t>
            </a:r>
            <a:br>
              <a:rPr lang="en-US" altLang="en-US" dirty="0" smtClean="0"/>
            </a:br>
            <a:r>
              <a:rPr lang="en-US" altLang="en-US" dirty="0" smtClean="0"/>
              <a:t>2-ounce bagel?</a:t>
            </a:r>
          </a:p>
          <a:p>
            <a:pPr eaLnBrk="1" hangingPunct="1">
              <a:spcBef>
                <a:spcPct val="0"/>
              </a:spcBef>
            </a:pPr>
            <a:endParaRPr lang="en-US" altLang="en-US" dirty="0"/>
          </a:p>
          <a:p>
            <a:pPr eaLnBrk="1" hangingPunct="1">
              <a:spcBef>
                <a:spcPct val="0"/>
              </a:spcBef>
            </a:pPr>
            <a:r>
              <a:rPr lang="en-US" altLang="en-US" dirty="0" smtClean="0"/>
              <a:t>A 2-ounce bagel is </a:t>
            </a:r>
            <a:r>
              <a:rPr lang="en-US" altLang="en-US" b="1" dirty="0" smtClean="0"/>
              <a:t>one food component </a:t>
            </a:r>
            <a:r>
              <a:rPr lang="en-US" altLang="en-US" dirty="0" smtClean="0"/>
              <a:t>(grains) that contains </a:t>
            </a:r>
            <a:r>
              <a:rPr lang="en-US" altLang="en-US" b="1" dirty="0" smtClean="0"/>
              <a:t>two food items </a:t>
            </a:r>
            <a:r>
              <a:rPr lang="en-US" altLang="en-US" dirty="0" smtClean="0"/>
              <a:t>(two grains) for OVS.</a:t>
            </a:r>
          </a:p>
          <a:p>
            <a:pPr marL="8265" defTabSz="968595" eaLnBrk="1" hangingPunct="1"/>
            <a:endParaRPr lang="en-US" dirty="0" smtClean="0">
              <a:cs typeface="Arial" charset="0"/>
            </a:endParaRPr>
          </a:p>
          <a:p>
            <a:pPr marL="8265" defTabSz="968595" eaLnBrk="1" hangingPunct="1"/>
            <a:endParaRPr lang="en-US" dirty="0" smtClean="0">
              <a:cs typeface="Arial" charset="0"/>
            </a:endParaRPr>
          </a:p>
          <a:p>
            <a:pPr marL="8265" defTabSz="968595" eaLnBrk="1" hangingPunct="1"/>
            <a:endParaRPr lang="en-US" dirty="0" smtClean="0">
              <a:cs typeface="Arial" charset="0"/>
            </a:endParaRPr>
          </a:p>
        </p:txBody>
      </p:sp>
      <p:sp>
        <p:nvSpPr>
          <p:cNvPr id="151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0249" eaLnBrk="0" hangingPunct="0">
              <a:defRPr>
                <a:solidFill>
                  <a:schemeClr val="tx1"/>
                </a:solidFill>
                <a:latin typeface="Arial" charset="0"/>
              </a:defRPr>
            </a:lvl1pPr>
            <a:lvl2pPr marL="773553" indent="-297523" defTabSz="970249" eaLnBrk="0" hangingPunct="0">
              <a:defRPr>
                <a:solidFill>
                  <a:schemeClr val="tx1"/>
                </a:solidFill>
                <a:latin typeface="Arial" charset="0"/>
              </a:defRPr>
            </a:lvl2pPr>
            <a:lvl3pPr marL="1190083" indent="-238017" defTabSz="970249" eaLnBrk="0" hangingPunct="0">
              <a:defRPr>
                <a:solidFill>
                  <a:schemeClr val="tx1"/>
                </a:solidFill>
                <a:latin typeface="Arial" charset="0"/>
              </a:defRPr>
            </a:lvl3pPr>
            <a:lvl4pPr marL="1666115" indent="-238017" defTabSz="970249" eaLnBrk="0" hangingPunct="0">
              <a:defRPr>
                <a:solidFill>
                  <a:schemeClr val="tx1"/>
                </a:solidFill>
                <a:latin typeface="Arial" charset="0"/>
              </a:defRPr>
            </a:lvl4pPr>
            <a:lvl5pPr marL="2142149" indent="-238017" defTabSz="970249" eaLnBrk="0" hangingPunct="0">
              <a:defRPr>
                <a:solidFill>
                  <a:schemeClr val="tx1"/>
                </a:solidFill>
                <a:latin typeface="Arial" charset="0"/>
              </a:defRPr>
            </a:lvl5pPr>
            <a:lvl6pPr marL="2618183" indent="-238017" defTabSz="970249" eaLnBrk="0" fontAlgn="base" hangingPunct="0">
              <a:spcBef>
                <a:spcPct val="0"/>
              </a:spcBef>
              <a:spcAft>
                <a:spcPct val="0"/>
              </a:spcAft>
              <a:defRPr>
                <a:solidFill>
                  <a:schemeClr val="tx1"/>
                </a:solidFill>
                <a:latin typeface="Arial" charset="0"/>
              </a:defRPr>
            </a:lvl6pPr>
            <a:lvl7pPr marL="3094215" indent="-238017" defTabSz="970249" eaLnBrk="0" fontAlgn="base" hangingPunct="0">
              <a:spcBef>
                <a:spcPct val="0"/>
              </a:spcBef>
              <a:spcAft>
                <a:spcPct val="0"/>
              </a:spcAft>
              <a:defRPr>
                <a:solidFill>
                  <a:schemeClr val="tx1"/>
                </a:solidFill>
                <a:latin typeface="Arial" charset="0"/>
              </a:defRPr>
            </a:lvl7pPr>
            <a:lvl8pPr marL="3570248" indent="-238017" defTabSz="970249" eaLnBrk="0" fontAlgn="base" hangingPunct="0">
              <a:spcBef>
                <a:spcPct val="0"/>
              </a:spcBef>
              <a:spcAft>
                <a:spcPct val="0"/>
              </a:spcAft>
              <a:defRPr>
                <a:solidFill>
                  <a:schemeClr val="tx1"/>
                </a:solidFill>
                <a:latin typeface="Arial" charset="0"/>
              </a:defRPr>
            </a:lvl8pPr>
            <a:lvl9pPr marL="4046282" indent="-238017" defTabSz="970249" eaLnBrk="0" fontAlgn="base" hangingPunct="0">
              <a:spcBef>
                <a:spcPct val="0"/>
              </a:spcBef>
              <a:spcAft>
                <a:spcPct val="0"/>
              </a:spcAft>
              <a:defRPr>
                <a:solidFill>
                  <a:schemeClr val="tx1"/>
                </a:solidFill>
                <a:latin typeface="Arial" charset="0"/>
              </a:defRPr>
            </a:lvl9pPr>
          </a:lstStyle>
          <a:p>
            <a:pPr eaLnBrk="1" hangingPunct="1"/>
            <a:fld id="{5AB37C3C-AEAC-421E-9A35-2BCD72D7BD0A}" type="slidenum">
              <a:rPr lang="en-US" smtClean="0"/>
              <a:pPr eaLnBrk="1" hangingPunct="1"/>
              <a:t>144</a:t>
            </a:fld>
            <a:endParaRPr lang="en-US" smtClean="0"/>
          </a:p>
        </p:txBody>
      </p:sp>
    </p:spTree>
    <p:extLst>
      <p:ext uri="{BB962C8B-B14F-4D97-AF65-F5344CB8AC3E}">
        <p14:creationId xmlns:p14="http://schemas.microsoft.com/office/powerpoint/2010/main" val="393785385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a:ln/>
        </p:spPr>
      </p:sp>
      <p:sp>
        <p:nvSpPr>
          <p:cNvPr id="151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t>How many food items are </a:t>
            </a:r>
            <a:r>
              <a:rPr lang="en-US" altLang="en-US" dirty="0" smtClean="0"/>
              <a:t>provided </a:t>
            </a:r>
            <a:r>
              <a:rPr lang="en-US" altLang="en-US" dirty="0"/>
              <a:t>by a </a:t>
            </a:r>
            <a:r>
              <a:rPr lang="en-US" altLang="en-US" dirty="0" smtClean="0"/>
              <a:t>variety </a:t>
            </a:r>
            <a:r>
              <a:rPr lang="en-US" altLang="en-US" dirty="0"/>
              <a:t>of assorted fruit choices that includes four separate ½-cup </a:t>
            </a:r>
            <a:r>
              <a:rPr lang="en-US" altLang="en-US" dirty="0" smtClean="0"/>
              <a:t>servings of fruit?</a:t>
            </a:r>
          </a:p>
          <a:p>
            <a:pPr eaLnBrk="1" hangingPunct="1">
              <a:spcBef>
                <a:spcPct val="0"/>
              </a:spcBef>
            </a:pPr>
            <a:endParaRPr lang="en-US" altLang="en-US" dirty="0" smtClean="0"/>
          </a:p>
          <a:p>
            <a:pPr eaLnBrk="1" hangingPunct="1">
              <a:spcBef>
                <a:spcPct val="0"/>
              </a:spcBef>
            </a:pPr>
            <a:r>
              <a:rPr lang="en-US" altLang="en-US" dirty="0" smtClean="0"/>
              <a:t>Offering </a:t>
            </a:r>
            <a:r>
              <a:rPr lang="en-US" altLang="en-US" baseline="0" dirty="0" smtClean="0"/>
              <a:t>a variety of assorted fruit choices that includes f</a:t>
            </a:r>
            <a:r>
              <a:rPr lang="en-US" altLang="en-US" dirty="0" smtClean="0"/>
              <a:t>our separate ½-cup servings of blueberries, grapes, apple and orange slices</a:t>
            </a:r>
            <a:r>
              <a:rPr lang="en-US" altLang="en-US" baseline="0" dirty="0" smtClean="0"/>
              <a:t> </a:t>
            </a:r>
            <a:r>
              <a:rPr lang="en-US" altLang="en-US" dirty="0" smtClean="0"/>
              <a:t>is</a:t>
            </a:r>
            <a:r>
              <a:rPr lang="en-US" altLang="en-US" baseline="0" dirty="0" smtClean="0"/>
              <a:t> </a:t>
            </a:r>
            <a:r>
              <a:rPr lang="en-US" altLang="en-US" b="1" dirty="0" smtClean="0"/>
              <a:t>one food component </a:t>
            </a:r>
            <a:r>
              <a:rPr lang="en-US" altLang="en-US" dirty="0" smtClean="0"/>
              <a:t>(fruits) that contains</a:t>
            </a:r>
            <a:r>
              <a:rPr lang="en-US" altLang="en-US" baseline="0" dirty="0" smtClean="0"/>
              <a:t> four </a:t>
            </a:r>
            <a:r>
              <a:rPr lang="en-US" altLang="en-US" b="1" dirty="0" smtClean="0"/>
              <a:t>food items </a:t>
            </a:r>
            <a:r>
              <a:rPr lang="en-US" altLang="en-US" dirty="0" smtClean="0"/>
              <a:t>(four fruits) for OVS  at breakfast.</a:t>
            </a:r>
          </a:p>
          <a:p>
            <a:pPr marL="8295" defTabSz="972320" eaLnBrk="1" hangingPunct="1"/>
            <a:endParaRPr lang="en-US" dirty="0" smtClean="0">
              <a:cs typeface="Arial" charset="0"/>
            </a:endParaRPr>
          </a:p>
          <a:p>
            <a:pPr marL="8295" defTabSz="972320" eaLnBrk="1" hangingPunct="1"/>
            <a:endParaRPr lang="en-US" dirty="0" smtClean="0">
              <a:cs typeface="Arial" charset="0"/>
            </a:endParaRPr>
          </a:p>
          <a:p>
            <a:pPr marL="8295" defTabSz="972320" eaLnBrk="1" hangingPunct="1"/>
            <a:endParaRPr lang="en-US" dirty="0" smtClean="0">
              <a:cs typeface="Arial" charset="0"/>
            </a:endParaRPr>
          </a:p>
        </p:txBody>
      </p:sp>
      <p:sp>
        <p:nvSpPr>
          <p:cNvPr id="151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980" eaLnBrk="0" hangingPunct="0">
              <a:defRPr>
                <a:solidFill>
                  <a:schemeClr val="tx1"/>
                </a:solidFill>
                <a:latin typeface="Arial" charset="0"/>
              </a:defRPr>
            </a:lvl1pPr>
            <a:lvl2pPr marL="776529" indent="-298665" defTabSz="973980" eaLnBrk="0" hangingPunct="0">
              <a:defRPr>
                <a:solidFill>
                  <a:schemeClr val="tx1"/>
                </a:solidFill>
                <a:latin typeface="Arial" charset="0"/>
              </a:defRPr>
            </a:lvl2pPr>
            <a:lvl3pPr marL="1194659" indent="-238932" defTabSz="973980" eaLnBrk="0" hangingPunct="0">
              <a:defRPr>
                <a:solidFill>
                  <a:schemeClr val="tx1"/>
                </a:solidFill>
                <a:latin typeface="Arial" charset="0"/>
              </a:defRPr>
            </a:lvl3pPr>
            <a:lvl4pPr marL="1672524" indent="-238932" defTabSz="973980" eaLnBrk="0" hangingPunct="0">
              <a:defRPr>
                <a:solidFill>
                  <a:schemeClr val="tx1"/>
                </a:solidFill>
                <a:latin typeface="Arial" charset="0"/>
              </a:defRPr>
            </a:lvl4pPr>
            <a:lvl5pPr marL="2150388" indent="-238932" defTabSz="973980" eaLnBrk="0" hangingPunct="0">
              <a:defRPr>
                <a:solidFill>
                  <a:schemeClr val="tx1"/>
                </a:solidFill>
                <a:latin typeface="Arial" charset="0"/>
              </a:defRPr>
            </a:lvl5pPr>
            <a:lvl6pPr marL="2628251" indent="-238932" defTabSz="973980" eaLnBrk="0" fontAlgn="base" hangingPunct="0">
              <a:spcBef>
                <a:spcPct val="0"/>
              </a:spcBef>
              <a:spcAft>
                <a:spcPct val="0"/>
              </a:spcAft>
              <a:defRPr>
                <a:solidFill>
                  <a:schemeClr val="tx1"/>
                </a:solidFill>
                <a:latin typeface="Arial" charset="0"/>
              </a:defRPr>
            </a:lvl6pPr>
            <a:lvl7pPr marL="3106116" indent="-238932" defTabSz="973980" eaLnBrk="0" fontAlgn="base" hangingPunct="0">
              <a:spcBef>
                <a:spcPct val="0"/>
              </a:spcBef>
              <a:spcAft>
                <a:spcPct val="0"/>
              </a:spcAft>
              <a:defRPr>
                <a:solidFill>
                  <a:schemeClr val="tx1"/>
                </a:solidFill>
                <a:latin typeface="Arial" charset="0"/>
              </a:defRPr>
            </a:lvl7pPr>
            <a:lvl8pPr marL="3583978" indent="-238932" defTabSz="973980" eaLnBrk="0" fontAlgn="base" hangingPunct="0">
              <a:spcBef>
                <a:spcPct val="0"/>
              </a:spcBef>
              <a:spcAft>
                <a:spcPct val="0"/>
              </a:spcAft>
              <a:defRPr>
                <a:solidFill>
                  <a:schemeClr val="tx1"/>
                </a:solidFill>
                <a:latin typeface="Arial" charset="0"/>
              </a:defRPr>
            </a:lvl8pPr>
            <a:lvl9pPr marL="4061844" indent="-238932" defTabSz="973980" eaLnBrk="0" fontAlgn="base" hangingPunct="0">
              <a:spcBef>
                <a:spcPct val="0"/>
              </a:spcBef>
              <a:spcAft>
                <a:spcPct val="0"/>
              </a:spcAft>
              <a:defRPr>
                <a:solidFill>
                  <a:schemeClr val="tx1"/>
                </a:solidFill>
                <a:latin typeface="Arial" charset="0"/>
              </a:defRPr>
            </a:lvl9pPr>
          </a:lstStyle>
          <a:p>
            <a:pPr eaLnBrk="1" hangingPunct="1"/>
            <a:fld id="{5AB37C3C-AEAC-421E-9A35-2BCD72D7BD0A}" type="slidenum">
              <a:rPr lang="en-US" smtClean="0"/>
              <a:pPr eaLnBrk="1" hangingPunct="1"/>
              <a:t>145</a:t>
            </a:fld>
            <a:endParaRPr lang="en-US" smtClean="0"/>
          </a:p>
        </p:txBody>
      </p:sp>
    </p:spTree>
    <p:extLst>
      <p:ext uri="{BB962C8B-B14F-4D97-AF65-F5344CB8AC3E}">
        <p14:creationId xmlns:p14="http://schemas.microsoft.com/office/powerpoint/2010/main" val="336864758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a:ln/>
        </p:spPr>
      </p:sp>
      <p:sp>
        <p:nvSpPr>
          <p:cNvPr id="151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smtClean="0"/>
              <a:t>How </a:t>
            </a:r>
            <a:r>
              <a:rPr lang="en-US" altLang="en-US" dirty="0"/>
              <a:t>many food items are provided by a </a:t>
            </a:r>
            <a:r>
              <a:rPr lang="en-US" altLang="en-US" dirty="0" smtClean="0"/>
              <a:t>school-made smoothie containing 1 cup of  milk and ½ cup of fruit?</a:t>
            </a:r>
            <a:endParaRPr lang="en-US" altLang="en-US" dirty="0"/>
          </a:p>
          <a:p>
            <a:pPr eaLnBrk="1" hangingPunct="1">
              <a:spcBef>
                <a:spcPct val="0"/>
              </a:spcBef>
            </a:pPr>
            <a:endParaRPr lang="en-US" altLang="en-US" dirty="0" smtClean="0"/>
          </a:p>
          <a:p>
            <a:pPr eaLnBrk="1" hangingPunct="1">
              <a:spcBef>
                <a:spcPct val="0"/>
              </a:spcBef>
            </a:pPr>
            <a:r>
              <a:rPr lang="en-US" altLang="en-US" dirty="0" smtClean="0"/>
              <a:t>A school-made milk (1 </a:t>
            </a:r>
            <a:r>
              <a:rPr lang="en-US" altLang="en-US" dirty="0"/>
              <a:t>cup) and fruit (½ cup) smoothie is </a:t>
            </a:r>
            <a:r>
              <a:rPr lang="en-US" altLang="en-US" b="1" dirty="0"/>
              <a:t>two food components </a:t>
            </a:r>
            <a:r>
              <a:rPr lang="en-US" altLang="en-US" dirty="0" smtClean="0"/>
              <a:t>(milk and </a:t>
            </a:r>
            <a:r>
              <a:rPr lang="en-US" altLang="en-US" dirty="0"/>
              <a:t>fruit) that contains </a:t>
            </a:r>
            <a:r>
              <a:rPr lang="en-US" altLang="en-US" b="1" dirty="0"/>
              <a:t>two food items </a:t>
            </a:r>
            <a:r>
              <a:rPr lang="en-US" altLang="en-US" dirty="0"/>
              <a:t>(one milk and one fruit) for OVS.</a:t>
            </a:r>
          </a:p>
          <a:p>
            <a:pPr marL="8265" defTabSz="968595" eaLnBrk="1" hangingPunct="1"/>
            <a:endParaRPr lang="en-US" dirty="0" smtClean="0">
              <a:cs typeface="Arial" charset="0"/>
            </a:endParaRPr>
          </a:p>
          <a:p>
            <a:pPr marL="8265" defTabSz="968595" eaLnBrk="1" hangingPunct="1"/>
            <a:endParaRPr lang="en-US" dirty="0" smtClean="0">
              <a:cs typeface="Arial" charset="0"/>
            </a:endParaRPr>
          </a:p>
          <a:p>
            <a:pPr marL="8265" defTabSz="968595" eaLnBrk="1" hangingPunct="1"/>
            <a:endParaRPr lang="en-US" dirty="0" smtClean="0">
              <a:cs typeface="Arial" charset="0"/>
            </a:endParaRPr>
          </a:p>
        </p:txBody>
      </p:sp>
      <p:sp>
        <p:nvSpPr>
          <p:cNvPr id="151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0249" eaLnBrk="0" hangingPunct="0">
              <a:defRPr>
                <a:solidFill>
                  <a:schemeClr val="tx1"/>
                </a:solidFill>
                <a:latin typeface="Arial" charset="0"/>
              </a:defRPr>
            </a:lvl1pPr>
            <a:lvl2pPr marL="773553" indent="-297523" defTabSz="970249" eaLnBrk="0" hangingPunct="0">
              <a:defRPr>
                <a:solidFill>
                  <a:schemeClr val="tx1"/>
                </a:solidFill>
                <a:latin typeface="Arial" charset="0"/>
              </a:defRPr>
            </a:lvl2pPr>
            <a:lvl3pPr marL="1190083" indent="-238017" defTabSz="970249" eaLnBrk="0" hangingPunct="0">
              <a:defRPr>
                <a:solidFill>
                  <a:schemeClr val="tx1"/>
                </a:solidFill>
                <a:latin typeface="Arial" charset="0"/>
              </a:defRPr>
            </a:lvl3pPr>
            <a:lvl4pPr marL="1666115" indent="-238017" defTabSz="970249" eaLnBrk="0" hangingPunct="0">
              <a:defRPr>
                <a:solidFill>
                  <a:schemeClr val="tx1"/>
                </a:solidFill>
                <a:latin typeface="Arial" charset="0"/>
              </a:defRPr>
            </a:lvl4pPr>
            <a:lvl5pPr marL="2142149" indent="-238017" defTabSz="970249" eaLnBrk="0" hangingPunct="0">
              <a:defRPr>
                <a:solidFill>
                  <a:schemeClr val="tx1"/>
                </a:solidFill>
                <a:latin typeface="Arial" charset="0"/>
              </a:defRPr>
            </a:lvl5pPr>
            <a:lvl6pPr marL="2618183" indent="-238017" defTabSz="970249" eaLnBrk="0" fontAlgn="base" hangingPunct="0">
              <a:spcBef>
                <a:spcPct val="0"/>
              </a:spcBef>
              <a:spcAft>
                <a:spcPct val="0"/>
              </a:spcAft>
              <a:defRPr>
                <a:solidFill>
                  <a:schemeClr val="tx1"/>
                </a:solidFill>
                <a:latin typeface="Arial" charset="0"/>
              </a:defRPr>
            </a:lvl6pPr>
            <a:lvl7pPr marL="3094215" indent="-238017" defTabSz="970249" eaLnBrk="0" fontAlgn="base" hangingPunct="0">
              <a:spcBef>
                <a:spcPct val="0"/>
              </a:spcBef>
              <a:spcAft>
                <a:spcPct val="0"/>
              </a:spcAft>
              <a:defRPr>
                <a:solidFill>
                  <a:schemeClr val="tx1"/>
                </a:solidFill>
                <a:latin typeface="Arial" charset="0"/>
              </a:defRPr>
            </a:lvl7pPr>
            <a:lvl8pPr marL="3570248" indent="-238017" defTabSz="970249" eaLnBrk="0" fontAlgn="base" hangingPunct="0">
              <a:spcBef>
                <a:spcPct val="0"/>
              </a:spcBef>
              <a:spcAft>
                <a:spcPct val="0"/>
              </a:spcAft>
              <a:defRPr>
                <a:solidFill>
                  <a:schemeClr val="tx1"/>
                </a:solidFill>
                <a:latin typeface="Arial" charset="0"/>
              </a:defRPr>
            </a:lvl8pPr>
            <a:lvl9pPr marL="4046282" indent="-238017" defTabSz="970249" eaLnBrk="0" fontAlgn="base" hangingPunct="0">
              <a:spcBef>
                <a:spcPct val="0"/>
              </a:spcBef>
              <a:spcAft>
                <a:spcPct val="0"/>
              </a:spcAft>
              <a:defRPr>
                <a:solidFill>
                  <a:schemeClr val="tx1"/>
                </a:solidFill>
                <a:latin typeface="Arial" charset="0"/>
              </a:defRPr>
            </a:lvl9pPr>
          </a:lstStyle>
          <a:p>
            <a:pPr eaLnBrk="1" hangingPunct="1"/>
            <a:fld id="{5AB37C3C-AEAC-421E-9A35-2BCD72D7BD0A}" type="slidenum">
              <a:rPr lang="en-US" smtClean="0"/>
              <a:pPr eaLnBrk="1" hangingPunct="1"/>
              <a:t>146</a:t>
            </a:fld>
            <a:endParaRPr lang="en-US" smtClean="0"/>
          </a:p>
        </p:txBody>
      </p:sp>
    </p:spTree>
    <p:extLst>
      <p:ext uri="{BB962C8B-B14F-4D97-AF65-F5344CB8AC3E}">
        <p14:creationId xmlns:p14="http://schemas.microsoft.com/office/powerpoint/2010/main" val="42782583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a:ln/>
        </p:spPr>
      </p:sp>
      <p:sp>
        <p:nvSpPr>
          <p:cNvPr id="151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t>How many food items are provided by a school-made </a:t>
            </a:r>
            <a:r>
              <a:rPr lang="en-US" altLang="en-US" dirty="0" smtClean="0"/>
              <a:t>yogurt parfait containing ½ </a:t>
            </a:r>
            <a:r>
              <a:rPr lang="en-US" altLang="en-US" dirty="0"/>
              <a:t>cup of </a:t>
            </a:r>
            <a:r>
              <a:rPr lang="en-US" altLang="en-US" dirty="0" smtClean="0"/>
              <a:t>yogurt, ½ </a:t>
            </a:r>
            <a:r>
              <a:rPr lang="en-US" altLang="en-US" dirty="0"/>
              <a:t>cup of </a:t>
            </a:r>
            <a:r>
              <a:rPr lang="en-US" altLang="en-US" dirty="0" smtClean="0"/>
              <a:t>fruit and ½ cup of granola?</a:t>
            </a:r>
            <a:endParaRPr lang="en-US" altLang="en-US" dirty="0"/>
          </a:p>
          <a:p>
            <a:pPr eaLnBrk="1" hangingPunct="1">
              <a:spcBef>
                <a:spcPct val="0"/>
              </a:spcBef>
            </a:pPr>
            <a:endParaRPr lang="en-US" altLang="en-US" dirty="0" smtClean="0"/>
          </a:p>
          <a:p>
            <a:pPr eaLnBrk="1" hangingPunct="1">
              <a:spcBef>
                <a:spcPct val="0"/>
              </a:spcBef>
            </a:pPr>
            <a:r>
              <a:rPr lang="en-US" altLang="en-US" dirty="0" smtClean="0"/>
              <a:t>A yogurt (½ cup) and fruit (½ cup) parfait with granola (¼ cup) is </a:t>
            </a:r>
            <a:r>
              <a:rPr lang="en-US" altLang="en-US" b="1" dirty="0" smtClean="0"/>
              <a:t>two food components </a:t>
            </a:r>
            <a:r>
              <a:rPr lang="en-US" altLang="en-US" dirty="0" smtClean="0"/>
              <a:t>(grains and fruit) that contains </a:t>
            </a:r>
            <a:r>
              <a:rPr lang="en-US" altLang="en-US" b="1" dirty="0" smtClean="0"/>
              <a:t>three food items </a:t>
            </a:r>
            <a:r>
              <a:rPr lang="en-US" altLang="en-US" dirty="0" smtClean="0"/>
              <a:t>(two grains and one fruit) for OVS. The two grains are from the granola and </a:t>
            </a:r>
            <a:r>
              <a:rPr lang="en-US" altLang="en-US" dirty="0"/>
              <a:t>the yogurt (meat/meat alternate as grain substitution).</a:t>
            </a:r>
            <a:endParaRPr lang="en-US" altLang="en-US" b="0" dirty="0" smtClean="0"/>
          </a:p>
          <a:p>
            <a:pPr marL="8265" defTabSz="968595" eaLnBrk="1" hangingPunct="1"/>
            <a:endParaRPr lang="en-US" dirty="0" smtClean="0">
              <a:cs typeface="Arial" charset="0"/>
            </a:endParaRPr>
          </a:p>
          <a:p>
            <a:pPr marL="8265" defTabSz="968595" eaLnBrk="1" hangingPunct="1"/>
            <a:endParaRPr lang="en-US" dirty="0" smtClean="0">
              <a:cs typeface="Arial" charset="0"/>
            </a:endParaRPr>
          </a:p>
          <a:p>
            <a:pPr marL="8265" defTabSz="968595" eaLnBrk="1" hangingPunct="1"/>
            <a:endParaRPr lang="en-US" dirty="0" smtClean="0">
              <a:cs typeface="Arial" charset="0"/>
            </a:endParaRPr>
          </a:p>
        </p:txBody>
      </p:sp>
      <p:sp>
        <p:nvSpPr>
          <p:cNvPr id="151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0249" eaLnBrk="0" hangingPunct="0">
              <a:defRPr>
                <a:solidFill>
                  <a:schemeClr val="tx1"/>
                </a:solidFill>
                <a:latin typeface="Arial" charset="0"/>
              </a:defRPr>
            </a:lvl1pPr>
            <a:lvl2pPr marL="773553" indent="-297523" defTabSz="970249" eaLnBrk="0" hangingPunct="0">
              <a:defRPr>
                <a:solidFill>
                  <a:schemeClr val="tx1"/>
                </a:solidFill>
                <a:latin typeface="Arial" charset="0"/>
              </a:defRPr>
            </a:lvl2pPr>
            <a:lvl3pPr marL="1190083" indent="-238017" defTabSz="970249" eaLnBrk="0" hangingPunct="0">
              <a:defRPr>
                <a:solidFill>
                  <a:schemeClr val="tx1"/>
                </a:solidFill>
                <a:latin typeface="Arial" charset="0"/>
              </a:defRPr>
            </a:lvl3pPr>
            <a:lvl4pPr marL="1666115" indent="-238017" defTabSz="970249" eaLnBrk="0" hangingPunct="0">
              <a:defRPr>
                <a:solidFill>
                  <a:schemeClr val="tx1"/>
                </a:solidFill>
                <a:latin typeface="Arial" charset="0"/>
              </a:defRPr>
            </a:lvl4pPr>
            <a:lvl5pPr marL="2142149" indent="-238017" defTabSz="970249" eaLnBrk="0" hangingPunct="0">
              <a:defRPr>
                <a:solidFill>
                  <a:schemeClr val="tx1"/>
                </a:solidFill>
                <a:latin typeface="Arial" charset="0"/>
              </a:defRPr>
            </a:lvl5pPr>
            <a:lvl6pPr marL="2618183" indent="-238017" defTabSz="970249" eaLnBrk="0" fontAlgn="base" hangingPunct="0">
              <a:spcBef>
                <a:spcPct val="0"/>
              </a:spcBef>
              <a:spcAft>
                <a:spcPct val="0"/>
              </a:spcAft>
              <a:defRPr>
                <a:solidFill>
                  <a:schemeClr val="tx1"/>
                </a:solidFill>
                <a:latin typeface="Arial" charset="0"/>
              </a:defRPr>
            </a:lvl6pPr>
            <a:lvl7pPr marL="3094215" indent="-238017" defTabSz="970249" eaLnBrk="0" fontAlgn="base" hangingPunct="0">
              <a:spcBef>
                <a:spcPct val="0"/>
              </a:spcBef>
              <a:spcAft>
                <a:spcPct val="0"/>
              </a:spcAft>
              <a:defRPr>
                <a:solidFill>
                  <a:schemeClr val="tx1"/>
                </a:solidFill>
                <a:latin typeface="Arial" charset="0"/>
              </a:defRPr>
            </a:lvl7pPr>
            <a:lvl8pPr marL="3570248" indent="-238017" defTabSz="970249" eaLnBrk="0" fontAlgn="base" hangingPunct="0">
              <a:spcBef>
                <a:spcPct val="0"/>
              </a:spcBef>
              <a:spcAft>
                <a:spcPct val="0"/>
              </a:spcAft>
              <a:defRPr>
                <a:solidFill>
                  <a:schemeClr val="tx1"/>
                </a:solidFill>
                <a:latin typeface="Arial" charset="0"/>
              </a:defRPr>
            </a:lvl8pPr>
            <a:lvl9pPr marL="4046282" indent="-238017" defTabSz="970249" eaLnBrk="0" fontAlgn="base" hangingPunct="0">
              <a:spcBef>
                <a:spcPct val="0"/>
              </a:spcBef>
              <a:spcAft>
                <a:spcPct val="0"/>
              </a:spcAft>
              <a:defRPr>
                <a:solidFill>
                  <a:schemeClr val="tx1"/>
                </a:solidFill>
                <a:latin typeface="Arial" charset="0"/>
              </a:defRPr>
            </a:lvl9pPr>
          </a:lstStyle>
          <a:p>
            <a:pPr eaLnBrk="1" hangingPunct="1"/>
            <a:fld id="{5AB37C3C-AEAC-421E-9A35-2BCD72D7BD0A}" type="slidenum">
              <a:rPr lang="en-US" smtClean="0"/>
              <a:pPr eaLnBrk="1" hangingPunct="1"/>
              <a:t>147</a:t>
            </a:fld>
            <a:endParaRPr lang="en-US" smtClean="0"/>
          </a:p>
        </p:txBody>
      </p:sp>
    </p:spTree>
    <p:extLst>
      <p:ext uri="{BB962C8B-B14F-4D97-AF65-F5344CB8AC3E}">
        <p14:creationId xmlns:p14="http://schemas.microsoft.com/office/powerpoint/2010/main" val="3836694367"/>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talk about OVS, we need to understand how menu planning decisions affect the allowable selections for a reimbursable breakfast.</a:t>
            </a:r>
          </a:p>
        </p:txBody>
      </p:sp>
      <p:sp>
        <p:nvSpPr>
          <p:cNvPr id="4" name="Slide Number Placeholder 3"/>
          <p:cNvSpPr>
            <a:spLocks noGrp="1"/>
          </p:cNvSpPr>
          <p:nvPr>
            <p:ph type="sldNum" sz="quarter" idx="10"/>
          </p:nvPr>
        </p:nvSpPr>
        <p:spPr/>
        <p:txBody>
          <a:bodyPr/>
          <a:lstStyle/>
          <a:p>
            <a:fld id="{7DD1F08A-40B1-4294-9284-77F1089FBA4E}" type="slidenum">
              <a:rPr lang="en-US" altLang="en-US" smtClean="0"/>
              <a:pPr/>
              <a:t>148</a:t>
            </a:fld>
            <a:endParaRPr lang="en-US" altLang="en-US"/>
          </a:p>
        </p:txBody>
      </p:sp>
    </p:spTree>
    <p:extLst>
      <p:ext uri="{BB962C8B-B14F-4D97-AF65-F5344CB8AC3E}">
        <p14:creationId xmlns:p14="http://schemas.microsoft.com/office/powerpoint/2010/main" val="380534676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smtClean="0"/>
              <a:t>This slide shows the difference between meals </a:t>
            </a:r>
            <a:r>
              <a:rPr lang="en-US" dirty="0"/>
              <a:t>without OVS and meals with </a:t>
            </a:r>
            <a:r>
              <a:rPr lang="en-US" dirty="0" smtClean="0"/>
              <a:t>OVS. Without </a:t>
            </a:r>
            <a:r>
              <a:rPr lang="en-US" dirty="0"/>
              <a:t>OVS, schools must offer at least three food items from the three meal pattern components and </a:t>
            </a:r>
            <a:r>
              <a:rPr lang="en-US" dirty="0" smtClean="0"/>
              <a:t>students </a:t>
            </a:r>
            <a:r>
              <a:rPr lang="en-US" dirty="0"/>
              <a:t>must select all three. </a:t>
            </a:r>
            <a:r>
              <a:rPr lang="en-US" dirty="0" smtClean="0"/>
              <a:t>There is no option to decline any food items.</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smtClean="0"/>
              <a:t>To </a:t>
            </a:r>
            <a:r>
              <a:rPr lang="en-US" dirty="0"/>
              <a:t>implement the OVS option in the SBP, schools must offer a </a:t>
            </a:r>
            <a:r>
              <a:rPr lang="en-US" b="1" dirty="0"/>
              <a:t>minimum of four food items </a:t>
            </a:r>
            <a:r>
              <a:rPr lang="en-US" dirty="0"/>
              <a:t>from the three food </a:t>
            </a:r>
            <a:r>
              <a:rPr lang="en-US" dirty="0" smtClean="0"/>
              <a:t>components including:</a:t>
            </a:r>
            <a:endParaRPr lang="en-US" dirty="0"/>
          </a:p>
          <a:p>
            <a:pPr eaLnBrk="1" fontAlgn="auto" hangingPunct="1">
              <a:spcBef>
                <a:spcPts val="0"/>
              </a:spcBef>
              <a:spcAft>
                <a:spcPts val="0"/>
              </a:spcAft>
              <a:defRPr/>
            </a:pPr>
            <a:endParaRPr lang="en-US" dirty="0"/>
          </a:p>
          <a:p>
            <a:pPr marL="179198" indent="-179198" eaLnBrk="1" fontAlgn="auto" hangingPunct="1">
              <a:spcBef>
                <a:spcPts val="0"/>
              </a:spcBef>
              <a:spcAft>
                <a:spcPts val="0"/>
              </a:spcAft>
              <a:buFont typeface="Arial" pitchFamily="34" charset="0"/>
              <a:buChar char="•"/>
              <a:defRPr/>
            </a:pPr>
            <a:r>
              <a:rPr lang="en-US" dirty="0" smtClean="0"/>
              <a:t>milk;</a:t>
            </a:r>
          </a:p>
          <a:p>
            <a:pPr marL="179198" indent="-179198" eaLnBrk="1" fontAlgn="auto" hangingPunct="1">
              <a:spcBef>
                <a:spcPts val="0"/>
              </a:spcBef>
              <a:spcAft>
                <a:spcPts val="0"/>
              </a:spcAft>
              <a:buFont typeface="Arial" pitchFamily="34" charset="0"/>
              <a:buChar char="•"/>
              <a:defRPr/>
            </a:pPr>
            <a:r>
              <a:rPr lang="en-US" dirty="0"/>
              <a:t>f</a:t>
            </a:r>
            <a:r>
              <a:rPr lang="en-US" dirty="0" smtClean="0"/>
              <a:t>ruits (or vegetable substitutions);</a:t>
            </a:r>
          </a:p>
          <a:p>
            <a:pPr marL="179198" indent="-179198" eaLnBrk="1" fontAlgn="auto" hangingPunct="1">
              <a:spcBef>
                <a:spcPts val="0"/>
              </a:spcBef>
              <a:spcAft>
                <a:spcPts val="0"/>
              </a:spcAft>
              <a:buFont typeface="Arial" pitchFamily="34" charset="0"/>
              <a:buChar char="•"/>
              <a:defRPr/>
            </a:pPr>
            <a:r>
              <a:rPr lang="en-US" dirty="0" smtClean="0"/>
              <a:t>grains (1 ounce equivalent); and</a:t>
            </a:r>
          </a:p>
          <a:p>
            <a:pPr marL="179198" indent="-179198" eaLnBrk="1" fontAlgn="auto" hangingPunct="1">
              <a:spcBef>
                <a:spcPts val="0"/>
              </a:spcBef>
              <a:spcAft>
                <a:spcPts val="0"/>
              </a:spcAft>
              <a:buFont typeface="Arial" pitchFamily="34" charset="0"/>
              <a:buChar char="•"/>
              <a:defRPr/>
            </a:pPr>
            <a:r>
              <a:rPr lang="en-US" dirty="0" smtClean="0"/>
              <a:t>an additional food item, e.g., 1 ounce equivalent of grains, 1 </a:t>
            </a:r>
            <a:r>
              <a:rPr lang="en-US" dirty="0"/>
              <a:t>ounce equivalent of meat/meat alternate as a grain </a:t>
            </a:r>
            <a:r>
              <a:rPr lang="en-US" dirty="0" smtClean="0"/>
              <a:t>substitution </a:t>
            </a:r>
            <a:r>
              <a:rPr lang="en-US" dirty="0"/>
              <a:t>or ½ cup of </a:t>
            </a:r>
            <a:r>
              <a:rPr lang="en-US" dirty="0" smtClean="0"/>
              <a:t>fruit. </a:t>
            </a:r>
            <a:r>
              <a:rPr lang="en-US" dirty="0"/>
              <a:t>The fourth food item cannot be another serving of milk. </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For </a:t>
            </a:r>
            <a:r>
              <a:rPr lang="en-US" dirty="0"/>
              <a:t>a reimbursable meal, students must select at least three food </a:t>
            </a:r>
            <a:r>
              <a:rPr lang="en-US" dirty="0" smtClean="0"/>
              <a:t>items including at least ½ cup of fruit. The selections of the other food items besides fruit  </a:t>
            </a:r>
            <a:r>
              <a:rPr lang="en-US" dirty="0"/>
              <a:t>must be </a:t>
            </a:r>
            <a:r>
              <a:rPr lang="en-US" dirty="0" smtClean="0"/>
              <a:t>the </a:t>
            </a:r>
            <a:r>
              <a:rPr lang="en-US" dirty="0"/>
              <a:t>minimum required </a:t>
            </a:r>
            <a:r>
              <a:rPr lang="en-US" dirty="0" smtClean="0"/>
              <a:t>daily serving size.</a:t>
            </a:r>
            <a:endParaRPr lang="en-US" dirty="0"/>
          </a:p>
        </p:txBody>
      </p:sp>
      <p:sp>
        <p:nvSpPr>
          <p:cNvPr id="478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76529" indent="-298665">
              <a:spcBef>
                <a:spcPct val="30000"/>
              </a:spcBef>
              <a:defRPr sz="1300">
                <a:solidFill>
                  <a:schemeClr val="tx1"/>
                </a:solidFill>
                <a:latin typeface="Calibri" panose="020F0502020204030204" pitchFamily="34" charset="0"/>
              </a:defRPr>
            </a:lvl2pPr>
            <a:lvl3pPr marL="1194659" indent="-238932">
              <a:spcBef>
                <a:spcPct val="30000"/>
              </a:spcBef>
              <a:defRPr sz="1300">
                <a:solidFill>
                  <a:schemeClr val="tx1"/>
                </a:solidFill>
                <a:latin typeface="Calibri" panose="020F0502020204030204" pitchFamily="34" charset="0"/>
              </a:defRPr>
            </a:lvl3pPr>
            <a:lvl4pPr marL="1672524" indent="-238932">
              <a:spcBef>
                <a:spcPct val="30000"/>
              </a:spcBef>
              <a:defRPr sz="1300">
                <a:solidFill>
                  <a:schemeClr val="tx1"/>
                </a:solidFill>
                <a:latin typeface="Calibri" panose="020F0502020204030204" pitchFamily="34" charset="0"/>
              </a:defRPr>
            </a:lvl4pPr>
            <a:lvl5pPr marL="2150388" indent="-238932">
              <a:spcBef>
                <a:spcPct val="30000"/>
              </a:spcBef>
              <a:defRPr sz="1300">
                <a:solidFill>
                  <a:schemeClr val="tx1"/>
                </a:solidFill>
                <a:latin typeface="Calibri" panose="020F0502020204030204" pitchFamily="34" charset="0"/>
              </a:defRPr>
            </a:lvl5pPr>
            <a:lvl6pPr marL="2628251" indent="-238932" eaLnBrk="0" fontAlgn="base" hangingPunct="0">
              <a:spcBef>
                <a:spcPct val="30000"/>
              </a:spcBef>
              <a:spcAft>
                <a:spcPct val="0"/>
              </a:spcAft>
              <a:defRPr sz="1300">
                <a:solidFill>
                  <a:schemeClr val="tx1"/>
                </a:solidFill>
                <a:latin typeface="Calibri" panose="020F0502020204030204" pitchFamily="34" charset="0"/>
              </a:defRPr>
            </a:lvl6pPr>
            <a:lvl7pPr marL="3106116" indent="-238932" eaLnBrk="0" fontAlgn="base" hangingPunct="0">
              <a:spcBef>
                <a:spcPct val="30000"/>
              </a:spcBef>
              <a:spcAft>
                <a:spcPct val="0"/>
              </a:spcAft>
              <a:defRPr sz="1300">
                <a:solidFill>
                  <a:schemeClr val="tx1"/>
                </a:solidFill>
                <a:latin typeface="Calibri" panose="020F0502020204030204" pitchFamily="34" charset="0"/>
              </a:defRPr>
            </a:lvl7pPr>
            <a:lvl8pPr marL="3583978" indent="-238932" eaLnBrk="0" fontAlgn="base" hangingPunct="0">
              <a:spcBef>
                <a:spcPct val="30000"/>
              </a:spcBef>
              <a:spcAft>
                <a:spcPct val="0"/>
              </a:spcAft>
              <a:defRPr sz="1300">
                <a:solidFill>
                  <a:schemeClr val="tx1"/>
                </a:solidFill>
                <a:latin typeface="Calibri" panose="020F0502020204030204" pitchFamily="34" charset="0"/>
              </a:defRPr>
            </a:lvl8pPr>
            <a:lvl9pPr marL="4061844" indent="-238932"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FB2FC77B-0AB3-430E-99FC-FFF7D8A9CB90}" type="slidenum">
              <a:rPr lang="en-US" altLang="en-US"/>
              <a:pPr>
                <a:spcBef>
                  <a:spcPct val="0"/>
                </a:spcBef>
              </a:pPr>
              <a:t>149</a:t>
            </a:fld>
            <a:endParaRPr lang="en-US" altLang="en-US"/>
          </a:p>
        </p:txBody>
      </p:sp>
    </p:spTree>
    <p:extLst>
      <p:ext uri="{BB962C8B-B14F-4D97-AF65-F5344CB8AC3E}">
        <p14:creationId xmlns:p14="http://schemas.microsoft.com/office/powerpoint/2010/main" val="33389565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a:xfrm>
            <a:off x="732189" y="4561232"/>
            <a:ext cx="5850835" cy="4559587"/>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578" lvl="1" indent="-6578" defTabSz="963857">
              <a:spcBef>
                <a:spcPts val="0"/>
              </a:spcBef>
              <a:defRPr/>
            </a:pPr>
            <a:r>
              <a:rPr lang="en-US" dirty="0"/>
              <a:t>In addition to the required meal pattern components, lunches must also meet what the USDA </a:t>
            </a:r>
            <a:r>
              <a:rPr lang="en-US" dirty="0" smtClean="0"/>
              <a:t>calls dietary </a:t>
            </a:r>
            <a:r>
              <a:rPr lang="en-US" dirty="0"/>
              <a:t>specifications (</a:t>
            </a:r>
            <a:r>
              <a:rPr lang="en-US" b="1" dirty="0"/>
              <a:t>nutrition standards</a:t>
            </a:r>
            <a:r>
              <a:rPr lang="en-US" dirty="0" smtClean="0"/>
              <a:t>). This </a:t>
            </a:r>
            <a:r>
              <a:rPr lang="en-US" dirty="0"/>
              <a:t>chart shows the dietary specifications for </a:t>
            </a:r>
            <a:r>
              <a:rPr lang="en-US" dirty="0" smtClean="0"/>
              <a:t>breakfast. These </a:t>
            </a:r>
            <a:r>
              <a:rPr lang="en-US" dirty="0"/>
              <a:t>nutrition standards are based on the </a:t>
            </a:r>
            <a:r>
              <a:rPr lang="en-US" b="1" dirty="0"/>
              <a:t>weekly average </a:t>
            </a:r>
            <a:r>
              <a:rPr lang="en-US" dirty="0"/>
              <a:t>of all meals served, whether for a five-day or seven-day week.</a:t>
            </a:r>
          </a:p>
          <a:p>
            <a:pPr marL="6578" lvl="1" indent="-6578" defTabSz="963857">
              <a:spcBef>
                <a:spcPts val="0"/>
              </a:spcBef>
              <a:defRPr/>
            </a:pPr>
            <a:endParaRPr lang="en-US" dirty="0"/>
          </a:p>
          <a:p>
            <a:pPr marL="6578" lvl="1" indent="-6578" defTabSz="963857">
              <a:spcBef>
                <a:spcPts val="0"/>
              </a:spcBef>
              <a:defRPr/>
            </a:pPr>
            <a:r>
              <a:rPr lang="en-US" dirty="0"/>
              <a:t>The weekly dietary specifications include calories, saturated fat and sodium. In addition, all foods and ingredients used in school meals must contain zero grams of trans fat.</a:t>
            </a:r>
          </a:p>
          <a:p>
            <a:pPr marL="6578" lvl="1" indent="-6578" defTabSz="963857">
              <a:spcBef>
                <a:spcPts val="0"/>
              </a:spcBef>
              <a:defRPr/>
            </a:pPr>
            <a:r>
              <a:rPr lang="en-US" dirty="0"/>
              <a:t> </a:t>
            </a:r>
          </a:p>
          <a:p>
            <a:pPr marL="6578" lvl="1" indent="-6578" defTabSz="963857">
              <a:spcBef>
                <a:spcPts val="0"/>
              </a:spcBef>
              <a:defRPr/>
            </a:pPr>
            <a:r>
              <a:rPr lang="en-US" dirty="0"/>
              <a:t>We will look at these nutrition standards in more detail later on, but we need to keep them in mind as we think about the types of food served in each meal pattern component.</a:t>
            </a:r>
          </a:p>
          <a:p>
            <a:pPr marL="6578" lvl="1" indent="-6578" defTabSz="963857">
              <a:spcBef>
                <a:spcPts val="0"/>
              </a:spcBef>
              <a:defRPr/>
            </a:pPr>
            <a:endParaRPr lang="en-US" dirty="0"/>
          </a:p>
          <a:p>
            <a:pPr marL="6578" lvl="1" indent="-6578" defTabSz="963857">
              <a:spcBef>
                <a:spcPts val="0"/>
              </a:spcBef>
              <a:defRPr/>
            </a:pPr>
            <a:endParaRPr lang="en-US" dirty="0"/>
          </a:p>
          <a:p>
            <a:pPr marL="6578" lvl="1" indent="-6578" defTabSz="963857">
              <a:spcBef>
                <a:spcPts val="0"/>
              </a:spcBef>
              <a:defRPr/>
            </a:pPr>
            <a:r>
              <a:rPr lang="en-US" b="1" dirty="0"/>
              <a:t>INSTRUCTOR NOTES:</a:t>
            </a:r>
            <a:r>
              <a:rPr lang="en-US" dirty="0"/>
              <a:t>  Do not review this slide in any detail. It will be addressed later on</a:t>
            </a:r>
            <a:r>
              <a:rPr lang="en-US" dirty="0" smtClean="0"/>
              <a:t>.</a:t>
            </a:r>
            <a:endParaRPr lang="en-US" dirty="0"/>
          </a:p>
        </p:txBody>
      </p:sp>
      <p:sp>
        <p:nvSpPr>
          <p:cNvPr id="343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0249">
              <a:spcBef>
                <a:spcPct val="30000"/>
              </a:spcBef>
              <a:defRPr sz="1300">
                <a:solidFill>
                  <a:schemeClr val="tx1"/>
                </a:solidFill>
                <a:latin typeface="Calibri" panose="020F0502020204030204" pitchFamily="34" charset="0"/>
              </a:defRPr>
            </a:lvl1pPr>
            <a:lvl2pPr marL="773553" indent="-297523" defTabSz="970249">
              <a:spcBef>
                <a:spcPct val="30000"/>
              </a:spcBef>
              <a:defRPr sz="1300">
                <a:solidFill>
                  <a:schemeClr val="tx1"/>
                </a:solidFill>
                <a:latin typeface="Calibri" panose="020F0502020204030204" pitchFamily="34" charset="0"/>
              </a:defRPr>
            </a:lvl2pPr>
            <a:lvl3pPr marL="1190083" indent="-238017" defTabSz="970249">
              <a:spcBef>
                <a:spcPct val="30000"/>
              </a:spcBef>
              <a:defRPr sz="1300">
                <a:solidFill>
                  <a:schemeClr val="tx1"/>
                </a:solidFill>
                <a:latin typeface="Calibri" panose="020F0502020204030204" pitchFamily="34" charset="0"/>
              </a:defRPr>
            </a:lvl3pPr>
            <a:lvl4pPr marL="1666115" indent="-238017" defTabSz="970249">
              <a:spcBef>
                <a:spcPct val="30000"/>
              </a:spcBef>
              <a:defRPr sz="1300">
                <a:solidFill>
                  <a:schemeClr val="tx1"/>
                </a:solidFill>
                <a:latin typeface="Calibri" panose="020F0502020204030204" pitchFamily="34" charset="0"/>
              </a:defRPr>
            </a:lvl4pPr>
            <a:lvl5pPr marL="2142149" indent="-238017" defTabSz="970249">
              <a:spcBef>
                <a:spcPct val="30000"/>
              </a:spcBef>
              <a:defRPr sz="1300">
                <a:solidFill>
                  <a:schemeClr val="tx1"/>
                </a:solidFill>
                <a:latin typeface="Calibri" panose="020F0502020204030204" pitchFamily="34" charset="0"/>
              </a:defRPr>
            </a:lvl5pPr>
            <a:lvl6pPr marL="2618183" indent="-238017" defTabSz="970249" eaLnBrk="0" fontAlgn="base" hangingPunct="0">
              <a:spcBef>
                <a:spcPct val="30000"/>
              </a:spcBef>
              <a:spcAft>
                <a:spcPct val="0"/>
              </a:spcAft>
              <a:defRPr sz="1300">
                <a:solidFill>
                  <a:schemeClr val="tx1"/>
                </a:solidFill>
                <a:latin typeface="Calibri" panose="020F0502020204030204" pitchFamily="34" charset="0"/>
              </a:defRPr>
            </a:lvl6pPr>
            <a:lvl7pPr marL="3094215" indent="-238017" defTabSz="970249" eaLnBrk="0" fontAlgn="base" hangingPunct="0">
              <a:spcBef>
                <a:spcPct val="30000"/>
              </a:spcBef>
              <a:spcAft>
                <a:spcPct val="0"/>
              </a:spcAft>
              <a:defRPr sz="1300">
                <a:solidFill>
                  <a:schemeClr val="tx1"/>
                </a:solidFill>
                <a:latin typeface="Calibri" panose="020F0502020204030204" pitchFamily="34" charset="0"/>
              </a:defRPr>
            </a:lvl7pPr>
            <a:lvl8pPr marL="3570248" indent="-238017" defTabSz="970249" eaLnBrk="0" fontAlgn="base" hangingPunct="0">
              <a:spcBef>
                <a:spcPct val="30000"/>
              </a:spcBef>
              <a:spcAft>
                <a:spcPct val="0"/>
              </a:spcAft>
              <a:defRPr sz="1300">
                <a:solidFill>
                  <a:schemeClr val="tx1"/>
                </a:solidFill>
                <a:latin typeface="Calibri" panose="020F0502020204030204" pitchFamily="34" charset="0"/>
              </a:defRPr>
            </a:lvl8pPr>
            <a:lvl9pPr marL="4046282" indent="-238017" defTabSz="970249"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D4BDE5EC-C13E-484C-AFDF-73FD6F68CB1A}" type="slidenum">
              <a:rPr lang="en-US" altLang="en-US">
                <a:latin typeface="Arial" panose="020B0604020202020204" pitchFamily="34" charset="0"/>
              </a:rPr>
              <a:pPr>
                <a:spcBef>
                  <a:spcPct val="0"/>
                </a:spcBef>
              </a:pPr>
              <a:t>15</a:t>
            </a:fld>
            <a:endParaRPr lang="en-US" altLang="en-US" dirty="0">
              <a:latin typeface="Arial" panose="020B0604020202020204" pitchFamily="34" charset="0"/>
            </a:endParaRPr>
          </a:p>
        </p:txBody>
      </p:sp>
    </p:spTree>
    <p:extLst>
      <p:ext uri="{BB962C8B-B14F-4D97-AF65-F5344CB8AC3E}">
        <p14:creationId xmlns:p14="http://schemas.microsoft.com/office/powerpoint/2010/main" val="217702952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9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This slide shows the acceptable options menu planning for OVS.</a:t>
            </a:r>
          </a:p>
          <a:p>
            <a:pPr eaLnBrk="1" hangingPunct="1">
              <a:spcBef>
                <a:spcPct val="0"/>
              </a:spcBef>
            </a:pPr>
            <a:endParaRPr lang="en-US" altLang="en-US" dirty="0" smtClean="0"/>
          </a:p>
          <a:p>
            <a:pPr eaLnBrk="1" hangingPunct="1">
              <a:spcBef>
                <a:spcPct val="0"/>
              </a:spcBef>
            </a:pPr>
            <a:r>
              <a:rPr lang="en-US" altLang="en-US" dirty="0" smtClean="0"/>
              <a:t>Meals must always include at least four food items from three food components: milk; fruits (or vegetable substitutions); and grains (with optional meat/meat alternate as grains substitution). Schools can choose to substitute a meat/meat alternate in place of grains after the minimum daily grains requirement (1 ounce equivalent) is met. </a:t>
            </a:r>
          </a:p>
          <a:p>
            <a:pPr eaLnBrk="1" hangingPunct="1">
              <a:spcBef>
                <a:spcPct val="0"/>
              </a:spcBef>
            </a:pPr>
            <a:endParaRPr lang="en-US" altLang="en-US" dirty="0" smtClean="0"/>
          </a:p>
          <a:p>
            <a:pPr lvl="0"/>
            <a:r>
              <a:rPr lang="en-US" dirty="0" smtClean="0"/>
              <a:t>Acceptable menus include:</a:t>
            </a:r>
          </a:p>
          <a:p>
            <a:pPr marL="179198" indent="-179198">
              <a:buFont typeface="Arial" panose="020B0604020202020204" pitchFamily="34" charset="0"/>
              <a:buChar char="•"/>
            </a:pPr>
            <a:r>
              <a:rPr lang="en-US" dirty="0" smtClean="0"/>
              <a:t>two </a:t>
            </a:r>
            <a:r>
              <a:rPr lang="en-US" dirty="0"/>
              <a:t>grains (or one grain and one meat/meat alternate substitution), fruits </a:t>
            </a:r>
            <a:r>
              <a:rPr lang="en-US" altLang="en-US" dirty="0"/>
              <a:t>(or vegetable substitutions); </a:t>
            </a:r>
            <a:r>
              <a:rPr lang="en-US" dirty="0" smtClean="0"/>
              <a:t>and </a:t>
            </a:r>
            <a:r>
              <a:rPr lang="en-US" dirty="0"/>
              <a:t>milk; or</a:t>
            </a:r>
          </a:p>
          <a:p>
            <a:pPr marL="179198" indent="-179198">
              <a:spcBef>
                <a:spcPts val="0"/>
              </a:spcBef>
              <a:buFont typeface="Arial" panose="020B0604020202020204" pitchFamily="34" charset="0"/>
              <a:buChar char="•"/>
            </a:pPr>
            <a:r>
              <a:rPr lang="en-US" dirty="0"/>
              <a:t>one grain, two fruits (or vegetable substitutions) and milk.</a:t>
            </a:r>
          </a:p>
          <a:p>
            <a:pPr eaLnBrk="1" hangingPunct="1">
              <a:spcBef>
                <a:spcPct val="0"/>
              </a:spcBef>
            </a:pPr>
            <a:endParaRPr lang="en-US" altLang="en-US" dirty="0" smtClean="0"/>
          </a:p>
          <a:p>
            <a:pPr eaLnBrk="1" hangingPunct="1">
              <a:spcBef>
                <a:spcPct val="0"/>
              </a:spcBef>
            </a:pPr>
            <a:r>
              <a:rPr lang="en-US" altLang="en-US" dirty="0" smtClean="0"/>
              <a:t>The four food items can include two </a:t>
            </a:r>
            <a:r>
              <a:rPr lang="en-US" altLang="en-US" dirty="0">
                <a:cs typeface="Arial" panose="020B0604020202020204" pitchFamily="34" charset="0"/>
              </a:rPr>
              <a:t>servings </a:t>
            </a:r>
            <a:r>
              <a:rPr lang="en-US" altLang="en-US" dirty="0" smtClean="0"/>
              <a:t>of grains or two </a:t>
            </a:r>
            <a:r>
              <a:rPr lang="en-US" altLang="en-US" dirty="0">
                <a:cs typeface="Arial" panose="020B0604020202020204" pitchFamily="34" charset="0"/>
              </a:rPr>
              <a:t>servings </a:t>
            </a:r>
            <a:r>
              <a:rPr lang="en-US" altLang="en-US" dirty="0" smtClean="0"/>
              <a:t>of </a:t>
            </a:r>
            <a:r>
              <a:rPr lang="en-US" altLang="en-US" dirty="0"/>
              <a:t>fruits </a:t>
            </a:r>
            <a:r>
              <a:rPr lang="en-US" altLang="en-US" dirty="0" smtClean="0"/>
              <a:t>but not two </a:t>
            </a:r>
            <a:r>
              <a:rPr lang="en-US" altLang="en-US" dirty="0">
                <a:cs typeface="Arial" panose="020B0604020202020204" pitchFamily="34" charset="0"/>
              </a:rPr>
              <a:t>servings </a:t>
            </a:r>
            <a:r>
              <a:rPr lang="en-US" altLang="en-US" dirty="0" smtClean="0"/>
              <a:t>of milk. </a:t>
            </a:r>
            <a:r>
              <a:rPr lang="en-US" altLang="en-US" dirty="0" smtClean="0">
                <a:cs typeface="Arial" panose="020B0604020202020204" pitchFamily="34" charset="0"/>
              </a:rPr>
              <a:t>Under OVS, double servings are allowed for both the</a:t>
            </a:r>
            <a:r>
              <a:rPr lang="en-US" altLang="en-US" dirty="0"/>
              <a:t> fruits </a:t>
            </a:r>
            <a:r>
              <a:rPr lang="en-US" altLang="en-US" dirty="0" smtClean="0">
                <a:cs typeface="Arial" panose="020B0604020202020204" pitchFamily="34" charset="0"/>
              </a:rPr>
              <a:t>and the grains component, e.g., two servings of the same food item such as two servings of cereal or two servings of applesauce. Credited meat/meat alternates may also be in double servings when substituted for grains (</a:t>
            </a:r>
            <a:r>
              <a:rPr lang="en-US" altLang="en-US" dirty="0" smtClean="0"/>
              <a:t>after the minimum daily grains requirement (1 ounce equivalent) is met. </a:t>
            </a:r>
          </a:p>
          <a:p>
            <a:pPr eaLnBrk="1" hangingPunct="1">
              <a:spcBef>
                <a:spcPct val="0"/>
              </a:spcBef>
            </a:pPr>
            <a:endParaRPr lang="en-US" altLang="en-US" dirty="0" smtClean="0"/>
          </a:p>
          <a:p>
            <a:pPr eaLnBrk="1" hangingPunct="1">
              <a:spcBef>
                <a:spcPct val="0"/>
              </a:spcBef>
            </a:pPr>
            <a:r>
              <a:rPr lang="en-US" altLang="en-US" dirty="0" smtClean="0"/>
              <a:t>Schools can also choose to offer more than four food items. </a:t>
            </a:r>
          </a:p>
          <a:p>
            <a:pPr eaLnBrk="1" hangingPunct="1">
              <a:spcBef>
                <a:spcPct val="0"/>
              </a:spcBef>
            </a:pPr>
            <a:endParaRPr lang="en-US" altLang="en-US" dirty="0" smtClean="0"/>
          </a:p>
          <a:p>
            <a:pPr eaLnBrk="1" hangingPunct="1">
              <a:spcBef>
                <a:spcPct val="0"/>
              </a:spcBef>
            </a:pPr>
            <a:endParaRPr lang="en-US" altLang="en-US" dirty="0" smtClean="0"/>
          </a:p>
          <a:p>
            <a:pPr eaLnBrk="1" hangingPunct="1">
              <a:spcBef>
                <a:spcPct val="0"/>
              </a:spcBef>
            </a:pPr>
            <a:endParaRPr lang="en-US" altLang="en-US" dirty="0" smtClean="0"/>
          </a:p>
        </p:txBody>
      </p:sp>
      <p:sp>
        <p:nvSpPr>
          <p:cNvPr id="479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76529" indent="-298665">
              <a:spcBef>
                <a:spcPct val="30000"/>
              </a:spcBef>
              <a:defRPr sz="1300">
                <a:solidFill>
                  <a:schemeClr val="tx1"/>
                </a:solidFill>
                <a:latin typeface="Calibri" panose="020F0502020204030204" pitchFamily="34" charset="0"/>
              </a:defRPr>
            </a:lvl2pPr>
            <a:lvl3pPr marL="1194659" indent="-238932">
              <a:spcBef>
                <a:spcPct val="30000"/>
              </a:spcBef>
              <a:defRPr sz="1300">
                <a:solidFill>
                  <a:schemeClr val="tx1"/>
                </a:solidFill>
                <a:latin typeface="Calibri" panose="020F0502020204030204" pitchFamily="34" charset="0"/>
              </a:defRPr>
            </a:lvl3pPr>
            <a:lvl4pPr marL="1672524" indent="-238932">
              <a:spcBef>
                <a:spcPct val="30000"/>
              </a:spcBef>
              <a:defRPr sz="1300">
                <a:solidFill>
                  <a:schemeClr val="tx1"/>
                </a:solidFill>
                <a:latin typeface="Calibri" panose="020F0502020204030204" pitchFamily="34" charset="0"/>
              </a:defRPr>
            </a:lvl4pPr>
            <a:lvl5pPr marL="2150388" indent="-238932">
              <a:spcBef>
                <a:spcPct val="30000"/>
              </a:spcBef>
              <a:defRPr sz="1300">
                <a:solidFill>
                  <a:schemeClr val="tx1"/>
                </a:solidFill>
                <a:latin typeface="Calibri" panose="020F0502020204030204" pitchFamily="34" charset="0"/>
              </a:defRPr>
            </a:lvl5pPr>
            <a:lvl6pPr marL="2628251" indent="-238932" eaLnBrk="0" fontAlgn="base" hangingPunct="0">
              <a:spcBef>
                <a:spcPct val="30000"/>
              </a:spcBef>
              <a:spcAft>
                <a:spcPct val="0"/>
              </a:spcAft>
              <a:defRPr sz="1300">
                <a:solidFill>
                  <a:schemeClr val="tx1"/>
                </a:solidFill>
                <a:latin typeface="Calibri" panose="020F0502020204030204" pitchFamily="34" charset="0"/>
              </a:defRPr>
            </a:lvl6pPr>
            <a:lvl7pPr marL="3106116" indent="-238932" eaLnBrk="0" fontAlgn="base" hangingPunct="0">
              <a:spcBef>
                <a:spcPct val="30000"/>
              </a:spcBef>
              <a:spcAft>
                <a:spcPct val="0"/>
              </a:spcAft>
              <a:defRPr sz="1300">
                <a:solidFill>
                  <a:schemeClr val="tx1"/>
                </a:solidFill>
                <a:latin typeface="Calibri" panose="020F0502020204030204" pitchFamily="34" charset="0"/>
              </a:defRPr>
            </a:lvl7pPr>
            <a:lvl8pPr marL="3583978" indent="-238932" eaLnBrk="0" fontAlgn="base" hangingPunct="0">
              <a:spcBef>
                <a:spcPct val="30000"/>
              </a:spcBef>
              <a:spcAft>
                <a:spcPct val="0"/>
              </a:spcAft>
              <a:defRPr sz="1300">
                <a:solidFill>
                  <a:schemeClr val="tx1"/>
                </a:solidFill>
                <a:latin typeface="Calibri" panose="020F0502020204030204" pitchFamily="34" charset="0"/>
              </a:defRPr>
            </a:lvl8pPr>
            <a:lvl9pPr marL="4061844" indent="-238932"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0470E5D9-E9BA-4044-9A1F-767E28A4E5AD}" type="slidenum">
              <a:rPr lang="en-US" altLang="en-US"/>
              <a:pPr>
                <a:spcBef>
                  <a:spcPct val="0"/>
                </a:spcBef>
              </a:pPr>
              <a:t>150</a:t>
            </a:fld>
            <a:endParaRPr lang="en-US" altLang="en-US"/>
          </a:p>
        </p:txBody>
      </p:sp>
    </p:spTree>
    <p:extLst>
      <p:ext uri="{BB962C8B-B14F-4D97-AF65-F5344CB8AC3E}">
        <p14:creationId xmlns:p14="http://schemas.microsoft.com/office/powerpoint/2010/main" val="3113353894"/>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2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52065" eaLnBrk="1" hangingPunct="1">
              <a:spcBef>
                <a:spcPct val="0"/>
              </a:spcBef>
              <a:defRPr/>
            </a:pPr>
            <a:r>
              <a:rPr lang="en-US" dirty="0" smtClean="0"/>
              <a:t>The menu offerings </a:t>
            </a:r>
            <a:r>
              <a:rPr lang="en-US" baseline="0" dirty="0" smtClean="0"/>
              <a:t>are what determine the allowable selections for a reimbursable meal.</a:t>
            </a:r>
            <a:endParaRPr lang="en-US" dirty="0" smtClean="0"/>
          </a:p>
          <a:p>
            <a:pPr eaLnBrk="1" hangingPunct="1">
              <a:spcBef>
                <a:spcPct val="0"/>
              </a:spcBef>
            </a:pPr>
            <a:endParaRPr lang="en-US" altLang="en-US" b="1" dirty="0" smtClean="0"/>
          </a:p>
          <a:p>
            <a:pPr eaLnBrk="1" hangingPunct="1">
              <a:spcBef>
                <a:spcPct val="0"/>
              </a:spcBef>
            </a:pPr>
            <a:r>
              <a:rPr lang="en-US" altLang="en-US" b="1" dirty="0" smtClean="0"/>
              <a:t>The way the food items are offered may affect the selections the student takes in order to have a reimbursable meal under OVS. </a:t>
            </a:r>
            <a:r>
              <a:rPr lang="en-US" altLang="en-US" dirty="0" smtClean="0"/>
              <a:t>These are important considerations for the menu planner.</a:t>
            </a:r>
          </a:p>
          <a:p>
            <a:pPr eaLnBrk="1" hangingPunct="1">
              <a:spcBef>
                <a:spcPct val="0"/>
              </a:spcBef>
            </a:pPr>
            <a:endParaRPr lang="en-US" altLang="en-US" dirty="0" smtClean="0"/>
          </a:p>
          <a:p>
            <a:pPr eaLnBrk="1" hangingPunct="1">
              <a:spcBef>
                <a:spcPct val="0"/>
              </a:spcBef>
            </a:pPr>
            <a:endParaRPr lang="en-US" altLang="en-US" dirty="0" smtClean="0"/>
          </a:p>
        </p:txBody>
      </p:sp>
      <p:sp>
        <p:nvSpPr>
          <p:cNvPr id="4925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73553" indent="-297523">
              <a:spcBef>
                <a:spcPct val="30000"/>
              </a:spcBef>
              <a:defRPr sz="1300">
                <a:solidFill>
                  <a:schemeClr val="tx1"/>
                </a:solidFill>
                <a:latin typeface="Calibri" panose="020F0502020204030204" pitchFamily="34" charset="0"/>
              </a:defRPr>
            </a:lvl2pPr>
            <a:lvl3pPr marL="1190083" indent="-238017">
              <a:spcBef>
                <a:spcPct val="30000"/>
              </a:spcBef>
              <a:defRPr sz="1300">
                <a:solidFill>
                  <a:schemeClr val="tx1"/>
                </a:solidFill>
                <a:latin typeface="Calibri" panose="020F0502020204030204" pitchFamily="34" charset="0"/>
              </a:defRPr>
            </a:lvl3pPr>
            <a:lvl4pPr marL="1666115" indent="-238017">
              <a:spcBef>
                <a:spcPct val="30000"/>
              </a:spcBef>
              <a:defRPr sz="1300">
                <a:solidFill>
                  <a:schemeClr val="tx1"/>
                </a:solidFill>
                <a:latin typeface="Calibri" panose="020F0502020204030204" pitchFamily="34" charset="0"/>
              </a:defRPr>
            </a:lvl4pPr>
            <a:lvl5pPr marL="2142149" indent="-238017">
              <a:spcBef>
                <a:spcPct val="30000"/>
              </a:spcBef>
              <a:defRPr sz="1300">
                <a:solidFill>
                  <a:schemeClr val="tx1"/>
                </a:solidFill>
                <a:latin typeface="Calibri" panose="020F0502020204030204" pitchFamily="34" charset="0"/>
              </a:defRPr>
            </a:lvl5pPr>
            <a:lvl6pPr marL="2618183" indent="-238017" eaLnBrk="0" fontAlgn="base" hangingPunct="0">
              <a:spcBef>
                <a:spcPct val="30000"/>
              </a:spcBef>
              <a:spcAft>
                <a:spcPct val="0"/>
              </a:spcAft>
              <a:defRPr sz="1300">
                <a:solidFill>
                  <a:schemeClr val="tx1"/>
                </a:solidFill>
                <a:latin typeface="Calibri" panose="020F0502020204030204" pitchFamily="34" charset="0"/>
              </a:defRPr>
            </a:lvl6pPr>
            <a:lvl7pPr marL="3094215" indent="-238017" eaLnBrk="0" fontAlgn="base" hangingPunct="0">
              <a:spcBef>
                <a:spcPct val="30000"/>
              </a:spcBef>
              <a:spcAft>
                <a:spcPct val="0"/>
              </a:spcAft>
              <a:defRPr sz="1300">
                <a:solidFill>
                  <a:schemeClr val="tx1"/>
                </a:solidFill>
                <a:latin typeface="Calibri" panose="020F0502020204030204" pitchFamily="34" charset="0"/>
              </a:defRPr>
            </a:lvl7pPr>
            <a:lvl8pPr marL="3570248" indent="-238017" eaLnBrk="0" fontAlgn="base" hangingPunct="0">
              <a:spcBef>
                <a:spcPct val="30000"/>
              </a:spcBef>
              <a:spcAft>
                <a:spcPct val="0"/>
              </a:spcAft>
              <a:defRPr sz="1300">
                <a:solidFill>
                  <a:schemeClr val="tx1"/>
                </a:solidFill>
                <a:latin typeface="Calibri" panose="020F0502020204030204" pitchFamily="34" charset="0"/>
              </a:defRPr>
            </a:lvl8pPr>
            <a:lvl9pPr marL="4046282" indent="-23801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9E976AB0-9636-4D9E-BC9E-098B03E65167}" type="slidenum">
              <a:rPr lang="en-US" altLang="en-US"/>
              <a:pPr>
                <a:spcBef>
                  <a:spcPct val="0"/>
                </a:spcBef>
              </a:pPr>
              <a:t>151</a:t>
            </a:fld>
            <a:endParaRPr lang="en-US" altLang="en-US"/>
          </a:p>
        </p:txBody>
      </p:sp>
    </p:spTree>
    <p:extLst>
      <p:ext uri="{BB962C8B-B14F-4D97-AF65-F5344CB8AC3E}">
        <p14:creationId xmlns:p14="http://schemas.microsoft.com/office/powerpoint/2010/main" val="238652911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xfrm>
            <a:off x="732189" y="4561233"/>
            <a:ext cx="5850835" cy="455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smtClean="0"/>
              <a:t>The menu planner determines </a:t>
            </a:r>
            <a:r>
              <a:rPr lang="en-US" altLang="en-US" b="1" dirty="0" smtClean="0"/>
              <a:t>how</a:t>
            </a:r>
            <a:r>
              <a:rPr lang="en-US" altLang="en-US" dirty="0" smtClean="0"/>
              <a:t> to offer the food items. This determines how food items credit toward</a:t>
            </a:r>
            <a:r>
              <a:rPr lang="en-US" altLang="en-US" baseline="0" dirty="0" smtClean="0"/>
              <a:t> a students required selections for OVS</a:t>
            </a:r>
            <a:r>
              <a:rPr lang="en-US" altLang="en-US" dirty="0" smtClean="0"/>
              <a:t>.</a:t>
            </a:r>
          </a:p>
          <a:p>
            <a:pPr eaLnBrk="1" hangingPunct="1">
              <a:spcBef>
                <a:spcPct val="0"/>
              </a:spcBef>
            </a:pPr>
            <a:endParaRPr lang="en-US" altLang="en-US" dirty="0" smtClean="0"/>
          </a:p>
          <a:p>
            <a:pPr eaLnBrk="1" hangingPunct="1">
              <a:spcBef>
                <a:spcPct val="0"/>
              </a:spcBef>
            </a:pPr>
            <a:r>
              <a:rPr lang="en-US" altLang="en-US" dirty="0" smtClean="0"/>
              <a:t>Consistency is important to help minimize confusion among students and staff. Menu planners should be consistent in how they plan and credit food items for breakfast menus. For example, if meat/meat alternates are served, choose whether to credit them as a grain substitute or extra food, and then do this consistently.</a:t>
            </a:r>
          </a:p>
          <a:p>
            <a:pPr eaLnBrk="1" hangingPunct="1">
              <a:spcBef>
                <a:spcPct val="0"/>
              </a:spcBef>
            </a:pPr>
            <a:endParaRPr lang="en-US" altLang="en-US" dirty="0" smtClean="0"/>
          </a:p>
          <a:p>
            <a:pPr eaLnBrk="1" hangingPunct="1">
              <a:spcBef>
                <a:spcPct val="0"/>
              </a:spcBef>
            </a:pPr>
            <a:r>
              <a:rPr lang="en-US" altLang="en-US" dirty="0" smtClean="0"/>
              <a:t>It is also important that the menu planner </a:t>
            </a:r>
            <a:r>
              <a:rPr lang="en-US" altLang="en-US" b="1" dirty="0" smtClean="0"/>
              <a:t>clearly communicates </a:t>
            </a:r>
            <a:r>
              <a:rPr lang="en-US" altLang="en-US" dirty="0" smtClean="0"/>
              <a:t>this information to the school food service staff and students.</a:t>
            </a:r>
          </a:p>
        </p:txBody>
      </p:sp>
      <p:sp>
        <p:nvSpPr>
          <p:cNvPr id="108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0249" eaLnBrk="0" hangingPunct="0">
              <a:defRPr>
                <a:solidFill>
                  <a:schemeClr val="tx1"/>
                </a:solidFill>
                <a:latin typeface="Arial" charset="0"/>
              </a:defRPr>
            </a:lvl1pPr>
            <a:lvl2pPr marL="773553" indent="-297523" defTabSz="970249" eaLnBrk="0" hangingPunct="0">
              <a:defRPr>
                <a:solidFill>
                  <a:schemeClr val="tx1"/>
                </a:solidFill>
                <a:latin typeface="Arial" charset="0"/>
              </a:defRPr>
            </a:lvl2pPr>
            <a:lvl3pPr marL="1190083" indent="-238017" defTabSz="970249" eaLnBrk="0" hangingPunct="0">
              <a:defRPr>
                <a:solidFill>
                  <a:schemeClr val="tx1"/>
                </a:solidFill>
                <a:latin typeface="Arial" charset="0"/>
              </a:defRPr>
            </a:lvl3pPr>
            <a:lvl4pPr marL="1666115" indent="-238017" defTabSz="970249" eaLnBrk="0" hangingPunct="0">
              <a:defRPr>
                <a:solidFill>
                  <a:schemeClr val="tx1"/>
                </a:solidFill>
                <a:latin typeface="Arial" charset="0"/>
              </a:defRPr>
            </a:lvl4pPr>
            <a:lvl5pPr marL="2142149" indent="-238017" defTabSz="970249" eaLnBrk="0" hangingPunct="0">
              <a:defRPr>
                <a:solidFill>
                  <a:schemeClr val="tx1"/>
                </a:solidFill>
                <a:latin typeface="Arial" charset="0"/>
              </a:defRPr>
            </a:lvl5pPr>
            <a:lvl6pPr marL="2618183" indent="-238017" defTabSz="970249" eaLnBrk="0" fontAlgn="base" hangingPunct="0">
              <a:spcBef>
                <a:spcPct val="0"/>
              </a:spcBef>
              <a:spcAft>
                <a:spcPct val="0"/>
              </a:spcAft>
              <a:defRPr>
                <a:solidFill>
                  <a:schemeClr val="tx1"/>
                </a:solidFill>
                <a:latin typeface="Arial" charset="0"/>
              </a:defRPr>
            </a:lvl6pPr>
            <a:lvl7pPr marL="3094215" indent="-238017" defTabSz="970249" eaLnBrk="0" fontAlgn="base" hangingPunct="0">
              <a:spcBef>
                <a:spcPct val="0"/>
              </a:spcBef>
              <a:spcAft>
                <a:spcPct val="0"/>
              </a:spcAft>
              <a:defRPr>
                <a:solidFill>
                  <a:schemeClr val="tx1"/>
                </a:solidFill>
                <a:latin typeface="Arial" charset="0"/>
              </a:defRPr>
            </a:lvl7pPr>
            <a:lvl8pPr marL="3570248" indent="-238017" defTabSz="970249" eaLnBrk="0" fontAlgn="base" hangingPunct="0">
              <a:spcBef>
                <a:spcPct val="0"/>
              </a:spcBef>
              <a:spcAft>
                <a:spcPct val="0"/>
              </a:spcAft>
              <a:defRPr>
                <a:solidFill>
                  <a:schemeClr val="tx1"/>
                </a:solidFill>
                <a:latin typeface="Arial" charset="0"/>
              </a:defRPr>
            </a:lvl8pPr>
            <a:lvl9pPr marL="4046282" indent="-238017" defTabSz="970249" eaLnBrk="0" fontAlgn="base" hangingPunct="0">
              <a:spcBef>
                <a:spcPct val="0"/>
              </a:spcBef>
              <a:spcAft>
                <a:spcPct val="0"/>
              </a:spcAft>
              <a:defRPr>
                <a:solidFill>
                  <a:schemeClr val="tx1"/>
                </a:solidFill>
                <a:latin typeface="Arial" charset="0"/>
              </a:defRPr>
            </a:lvl9pPr>
          </a:lstStyle>
          <a:p>
            <a:pPr eaLnBrk="1" hangingPunct="1"/>
            <a:fld id="{7D723C12-3DCD-4613-A32C-A952B93D299A}" type="slidenum">
              <a:rPr lang="en-US" smtClean="0"/>
              <a:pPr eaLnBrk="1" hangingPunct="1"/>
              <a:t>152</a:t>
            </a:fld>
            <a:endParaRPr lang="en-US" smtClean="0"/>
          </a:p>
        </p:txBody>
      </p:sp>
    </p:spTree>
    <p:extLst>
      <p:ext uri="{BB962C8B-B14F-4D97-AF65-F5344CB8AC3E}">
        <p14:creationId xmlns:p14="http://schemas.microsoft.com/office/powerpoint/2010/main" val="320597803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a:t>Products that contain more than 1 ounce equivalent of grains or meat/meat alternates can count as more than one food item for OVS at breakfast if the additional amount of grains or meat/meat alternates equals the </a:t>
            </a:r>
            <a:r>
              <a:rPr lang="en-US" b="1" dirty="0"/>
              <a:t>full 1 ounce equivalen</a:t>
            </a:r>
            <a:r>
              <a:rPr lang="en-US" dirty="0"/>
              <a:t>t. </a:t>
            </a:r>
          </a:p>
          <a:p>
            <a:pPr eaLnBrk="1" fontAlgn="auto" hangingPunct="1">
              <a:spcBef>
                <a:spcPts val="0"/>
              </a:spcBef>
              <a:spcAft>
                <a:spcPts val="0"/>
              </a:spcAft>
              <a:defRPr/>
            </a:pPr>
            <a:endParaRPr lang="en-US" dirty="0"/>
          </a:p>
          <a:p>
            <a:pPr eaLnBrk="1" hangingPunct="1">
              <a:spcBef>
                <a:spcPct val="0"/>
              </a:spcBef>
            </a:pPr>
            <a:r>
              <a:rPr lang="en-US" altLang="en-US" dirty="0"/>
              <a:t>Amounts less than 1 full </a:t>
            </a:r>
            <a:r>
              <a:rPr lang="en-US" dirty="0"/>
              <a:t>ounce equivalent </a:t>
            </a:r>
            <a:r>
              <a:rPr lang="en-US" altLang="en-US" dirty="0"/>
              <a:t>do not count as a food item for OVS. When counting grains and meat/meat alternates as a food item for OVS, menu planners must </a:t>
            </a:r>
            <a:r>
              <a:rPr lang="en-US" altLang="en-US" b="1" dirty="0"/>
              <a:t>round down </a:t>
            </a:r>
            <a:r>
              <a:rPr lang="en-US" altLang="en-US" dirty="0"/>
              <a:t>to the nearest whole number of ounce equivalents. For example, a muffin that contains 1 ½ ounce equivalents of grains counts as only one food item </a:t>
            </a:r>
            <a:r>
              <a:rPr lang="en-US" altLang="en-US" dirty="0" smtClean="0"/>
              <a:t>(one </a:t>
            </a:r>
            <a:r>
              <a:rPr lang="en-US" altLang="en-US" dirty="0"/>
              <a:t>grain) for OVS. </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This slide shows how the menu planner could credit a muffin containing 2 ounce equivalents of grains as two food items (two grains), and a muffin containing 3 ounce equivalents of grains as three food items (three grains).</a:t>
            </a:r>
          </a:p>
          <a:p>
            <a:endParaRPr lang="en-US" dirty="0"/>
          </a:p>
        </p:txBody>
      </p:sp>
      <p:sp>
        <p:nvSpPr>
          <p:cNvPr id="4" name="Slide Number Placeholder 3"/>
          <p:cNvSpPr>
            <a:spLocks noGrp="1"/>
          </p:cNvSpPr>
          <p:nvPr>
            <p:ph type="sldNum" sz="quarter" idx="10"/>
          </p:nvPr>
        </p:nvSpPr>
        <p:spPr/>
        <p:txBody>
          <a:bodyPr/>
          <a:lstStyle/>
          <a:p>
            <a:fld id="{7DD1F08A-40B1-4294-9284-77F1089FBA4E}" type="slidenum">
              <a:rPr lang="en-US" altLang="en-US" smtClean="0"/>
              <a:pPr/>
              <a:t>153</a:t>
            </a:fld>
            <a:endParaRPr lang="en-US" altLang="en-US"/>
          </a:p>
        </p:txBody>
      </p:sp>
    </p:spTree>
    <p:extLst>
      <p:ext uri="{BB962C8B-B14F-4D97-AF65-F5344CB8AC3E}">
        <p14:creationId xmlns:p14="http://schemas.microsoft.com/office/powerpoint/2010/main" val="1301986554"/>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smtClean="0"/>
              <a:t>Another example</a:t>
            </a:r>
            <a:r>
              <a:rPr lang="en-US" baseline="0" dirty="0" smtClean="0"/>
              <a:t> is an </a:t>
            </a:r>
            <a:r>
              <a:rPr lang="en-US" dirty="0" smtClean="0"/>
              <a:t>omelet containing 2 ounce equivalents of meat/meat alternate as a grains substitution, which the menu planner can credit as two food items (two grain substitutions). </a:t>
            </a:r>
            <a:r>
              <a:rPr lang="en-US" dirty="0"/>
              <a:t>One egg provides 2 ounce equivalents of meat/meat alternate. </a:t>
            </a:r>
            <a:endParaRPr lang="en-US" dirty="0" smtClean="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smtClean="0"/>
              <a:t>The menu planner could also choose to offer the omelet as an “extra” food item.</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smtClean="0"/>
              <a:t> </a:t>
            </a:r>
          </a:p>
          <a:p>
            <a:endParaRPr lang="en-US" dirty="0"/>
          </a:p>
        </p:txBody>
      </p:sp>
      <p:sp>
        <p:nvSpPr>
          <p:cNvPr id="4" name="Slide Number Placeholder 3"/>
          <p:cNvSpPr>
            <a:spLocks noGrp="1"/>
          </p:cNvSpPr>
          <p:nvPr>
            <p:ph type="sldNum" sz="quarter" idx="10"/>
          </p:nvPr>
        </p:nvSpPr>
        <p:spPr/>
        <p:txBody>
          <a:bodyPr/>
          <a:lstStyle/>
          <a:p>
            <a:fld id="{7DD1F08A-40B1-4294-9284-77F1089FBA4E}" type="slidenum">
              <a:rPr lang="en-US" altLang="en-US" smtClean="0"/>
              <a:pPr/>
              <a:t>154</a:t>
            </a:fld>
            <a:endParaRPr lang="en-US" altLang="en-US"/>
          </a:p>
        </p:txBody>
      </p:sp>
    </p:spTree>
    <p:extLst>
      <p:ext uri="{BB962C8B-B14F-4D97-AF65-F5344CB8AC3E}">
        <p14:creationId xmlns:p14="http://schemas.microsoft.com/office/powerpoint/2010/main" val="3324519112"/>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xfrm>
            <a:off x="732189" y="4561233"/>
            <a:ext cx="5850835" cy="455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defTabSz="959632" eaLnBrk="1" hangingPunct="1">
              <a:spcBef>
                <a:spcPct val="0"/>
              </a:spcBef>
              <a:defRPr/>
            </a:pPr>
            <a:r>
              <a:rPr lang="en-US" altLang="en-US" dirty="0">
                <a:sym typeface="Wingdings" panose="05000000000000000000" pitchFamily="2" charset="2"/>
              </a:rPr>
              <a:t>The menu planner decides whether to count 1 cup of fruit as one item or two items.</a:t>
            </a:r>
          </a:p>
          <a:p>
            <a:pPr marL="0" lvl="1" defTabSz="959632" eaLnBrk="1" hangingPunct="1">
              <a:spcBef>
                <a:spcPct val="0"/>
              </a:spcBef>
              <a:defRPr/>
            </a:pPr>
            <a:endParaRPr lang="en-US" altLang="en-US" dirty="0">
              <a:sym typeface="Wingdings" panose="05000000000000000000" pitchFamily="2" charset="2"/>
            </a:endParaRPr>
          </a:p>
          <a:p>
            <a:pPr marL="0" lvl="1" eaLnBrk="1" hangingPunct="1">
              <a:spcBef>
                <a:spcPct val="0"/>
              </a:spcBef>
              <a:defRPr/>
            </a:pPr>
            <a:r>
              <a:rPr lang="en-US" altLang="en-US" dirty="0" smtClean="0">
                <a:sym typeface="Wingdings" panose="05000000000000000000" pitchFamily="2" charset="2"/>
              </a:rPr>
              <a:t>Foods </a:t>
            </a:r>
            <a:r>
              <a:rPr lang="en-US" altLang="en-US" dirty="0">
                <a:sym typeface="Wingdings" panose="05000000000000000000" pitchFamily="2" charset="2"/>
              </a:rPr>
              <a:t>that are offered in large enough quantities can credit as two food </a:t>
            </a:r>
            <a:r>
              <a:rPr lang="en-US" altLang="en-US" dirty="0" smtClean="0">
                <a:sym typeface="Wingdings" panose="05000000000000000000" pitchFamily="2" charset="2"/>
              </a:rPr>
              <a:t>items. For example, an apple that is large </a:t>
            </a:r>
            <a:r>
              <a:rPr lang="en-US" altLang="en-US" dirty="0">
                <a:sym typeface="Wingdings" panose="05000000000000000000" pitchFamily="2" charset="2"/>
              </a:rPr>
              <a:t>enough to credit for 1 </a:t>
            </a:r>
            <a:r>
              <a:rPr lang="en-US" altLang="en-US" dirty="0" smtClean="0">
                <a:sym typeface="Wingdings" panose="05000000000000000000" pitchFamily="2" charset="2"/>
              </a:rPr>
              <a:t>cup of fruit, based on the Food Buying Guide, can </a:t>
            </a:r>
            <a:r>
              <a:rPr lang="en-US" altLang="en-US" dirty="0">
                <a:sym typeface="Wingdings" panose="05000000000000000000" pitchFamily="2" charset="2"/>
              </a:rPr>
              <a:t>credit as two food items. </a:t>
            </a:r>
            <a:endParaRPr lang="en-US" altLang="en-US" dirty="0" smtClean="0">
              <a:sym typeface="Wingdings" panose="05000000000000000000" pitchFamily="2" charset="2"/>
            </a:endParaRPr>
          </a:p>
          <a:p>
            <a:pPr marL="0" lvl="1" eaLnBrk="1" hangingPunct="1">
              <a:spcBef>
                <a:spcPct val="0"/>
              </a:spcBef>
              <a:defRPr/>
            </a:pPr>
            <a:endParaRPr lang="en-US" altLang="en-US" dirty="0">
              <a:sym typeface="Wingdings" panose="05000000000000000000" pitchFamily="2" charset="2"/>
            </a:endParaRPr>
          </a:p>
          <a:p>
            <a:pPr marL="0" lvl="1" eaLnBrk="1" hangingPunct="1">
              <a:spcBef>
                <a:spcPct val="0"/>
              </a:spcBef>
              <a:defRPr/>
            </a:pPr>
            <a:r>
              <a:rPr lang="en-US" altLang="en-US" dirty="0" smtClean="0">
                <a:sym typeface="Wingdings" panose="05000000000000000000" pitchFamily="2" charset="2"/>
              </a:rPr>
              <a:t>This </a:t>
            </a:r>
            <a:r>
              <a:rPr lang="en-US" altLang="en-US" dirty="0">
                <a:sym typeface="Wingdings" panose="05000000000000000000" pitchFamily="2" charset="2"/>
              </a:rPr>
              <a:t>practice is at the discretion of the menu planner and must be clearly communicated to staff and students to minimize confusion and ensure students are selecting reimbursable meals. The USDA allows these decisions for maximum flexibility. </a:t>
            </a:r>
            <a:endParaRPr lang="en-US" altLang="en-US" dirty="0" smtClean="0">
              <a:sym typeface="Wingdings" panose="05000000000000000000" pitchFamily="2" charset="2"/>
            </a:endParaRPr>
          </a:p>
          <a:p>
            <a:pPr marL="0" lvl="1" eaLnBrk="1" hangingPunct="1">
              <a:spcBef>
                <a:spcPct val="0"/>
              </a:spcBef>
              <a:defRPr/>
            </a:pPr>
            <a:endParaRPr lang="en-US" altLang="en-US" dirty="0">
              <a:sym typeface="Wingdings" panose="05000000000000000000" pitchFamily="2" charset="2"/>
            </a:endParaRPr>
          </a:p>
          <a:p>
            <a:pPr marL="0" lvl="1" defTabSz="977807">
              <a:spcBef>
                <a:spcPts val="0"/>
              </a:spcBef>
              <a:defRPr/>
            </a:pPr>
            <a:r>
              <a:rPr lang="en-US" altLang="en-US" dirty="0" smtClean="0">
                <a:sym typeface="Wingdings" panose="05000000000000000000" pitchFamily="2" charset="2"/>
              </a:rPr>
              <a:t>One example of when you might want to count 1 cup of fruit as one item is an apple. The </a:t>
            </a:r>
            <a:r>
              <a:rPr lang="en-US" altLang="en-US" i="1" dirty="0" smtClean="0">
                <a:sym typeface="Wingdings" panose="05000000000000000000" pitchFamily="2" charset="2"/>
              </a:rPr>
              <a:t>Food Buying Guide </a:t>
            </a:r>
            <a:r>
              <a:rPr lang="en-US" altLang="en-US" dirty="0" smtClean="0">
                <a:sym typeface="Wingdings" panose="05000000000000000000" pitchFamily="2" charset="2"/>
              </a:rPr>
              <a:t>indicates that one 125-138 count apple credits as 1 cup of fruit. However, one banana (150 count</a:t>
            </a:r>
            <a:r>
              <a:rPr lang="en-US" altLang="en-US" dirty="0">
                <a:sym typeface="Wingdings" panose="05000000000000000000" pitchFamily="2" charset="2"/>
              </a:rPr>
              <a:t>) credits </a:t>
            </a:r>
            <a:r>
              <a:rPr lang="en-US" altLang="en-US" dirty="0" smtClean="0">
                <a:sym typeface="Wingdings" panose="05000000000000000000" pitchFamily="2" charset="2"/>
              </a:rPr>
              <a:t>as ½ cup of fruit and most oranges (</a:t>
            </a:r>
            <a:r>
              <a:rPr lang="en-US" dirty="0" smtClean="0">
                <a:cs typeface="Arial" pitchFamily="34" charset="0"/>
              </a:rPr>
              <a:t>138-count)</a:t>
            </a:r>
            <a:r>
              <a:rPr lang="en-US" altLang="en-US" dirty="0">
                <a:sym typeface="Wingdings" panose="05000000000000000000" pitchFamily="2" charset="2"/>
              </a:rPr>
              <a:t> credits as ½ cup of </a:t>
            </a:r>
            <a:r>
              <a:rPr lang="en-US" altLang="en-US" dirty="0" smtClean="0">
                <a:sym typeface="Wingdings" panose="05000000000000000000" pitchFamily="2" charset="2"/>
              </a:rPr>
              <a:t>fruit (a </a:t>
            </a:r>
            <a:r>
              <a:rPr lang="en-US" dirty="0" smtClean="0">
                <a:cs typeface="Arial" pitchFamily="34" charset="0"/>
              </a:rPr>
              <a:t>125-count </a:t>
            </a:r>
            <a:r>
              <a:rPr lang="en-US" dirty="0">
                <a:cs typeface="Arial" pitchFamily="34" charset="0"/>
              </a:rPr>
              <a:t>orange or 113-count orange equals 5/8 cup of </a:t>
            </a:r>
            <a:r>
              <a:rPr lang="en-US" dirty="0" smtClean="0">
                <a:cs typeface="Arial" pitchFamily="34" charset="0"/>
              </a:rPr>
              <a:t>fruit</a:t>
            </a:r>
            <a:r>
              <a:rPr lang="en-US" dirty="0" smtClean="0">
                <a:sym typeface="Wingdings" panose="05000000000000000000" pitchFamily="2" charset="2"/>
              </a:rPr>
              <a:t>)</a:t>
            </a:r>
            <a:r>
              <a:rPr lang="en-US" dirty="0" smtClean="0">
                <a:cs typeface="Arial" pitchFamily="34" charset="0"/>
              </a:rPr>
              <a:t>. </a:t>
            </a:r>
            <a:r>
              <a:rPr lang="en-US" altLang="en-US" dirty="0" smtClean="0">
                <a:sym typeface="Wingdings" panose="05000000000000000000" pitchFamily="2" charset="2"/>
              </a:rPr>
              <a:t>If you are serving assorted fresh fruit choices, it could be confusing to staff and students to say that one apple equals two fruits, while one banana and one orange equal 1 fruit. It would be simpler to count all fresh fruit choices as one fruit.</a:t>
            </a:r>
          </a:p>
          <a:p>
            <a:pPr marL="0" lvl="1" defTabSz="977807">
              <a:spcBef>
                <a:spcPts val="0"/>
              </a:spcBef>
              <a:defRPr/>
            </a:pPr>
            <a:endParaRPr lang="en-US" altLang="en-US" dirty="0">
              <a:sym typeface="Wingdings" panose="05000000000000000000" pitchFamily="2" charset="2"/>
            </a:endParaRPr>
          </a:p>
          <a:p>
            <a:pPr marL="0" lvl="1" defTabSz="959632" eaLnBrk="1" hangingPunct="1">
              <a:spcBef>
                <a:spcPct val="0"/>
              </a:spcBef>
              <a:defRPr/>
            </a:pPr>
            <a:endParaRPr lang="en-US" altLang="en-US" dirty="0">
              <a:sym typeface="Wingdings" panose="05000000000000000000" pitchFamily="2" charset="2"/>
            </a:endParaRPr>
          </a:p>
          <a:p>
            <a:pPr defTabSz="959632" eaLnBrk="1" hangingPunct="1">
              <a:spcBef>
                <a:spcPct val="0"/>
              </a:spcBef>
              <a:defRPr/>
            </a:pPr>
            <a:endParaRPr lang="en-US" altLang="en-US" dirty="0" smtClean="0">
              <a:latin typeface="+mj-lt"/>
              <a:sym typeface="Wingdings" panose="05000000000000000000" pitchFamily="2" charset="2"/>
            </a:endParaRPr>
          </a:p>
          <a:p>
            <a:pPr defTabSz="959632" eaLnBrk="1" hangingPunct="1">
              <a:spcBef>
                <a:spcPct val="0"/>
              </a:spcBef>
              <a:defRPr/>
            </a:pPr>
            <a:endParaRPr lang="en-US" altLang="en-US" dirty="0" smtClean="0">
              <a:latin typeface="+mj-lt"/>
              <a:sym typeface="Wingdings" panose="05000000000000000000" pitchFamily="2" charset="2"/>
            </a:endParaRPr>
          </a:p>
          <a:p>
            <a:pPr defTabSz="959632" eaLnBrk="1" hangingPunct="1">
              <a:spcBef>
                <a:spcPct val="0"/>
              </a:spcBef>
              <a:defRPr/>
            </a:pPr>
            <a:endParaRPr lang="en-US" altLang="en-US" dirty="0" smtClean="0">
              <a:latin typeface="+mj-lt"/>
              <a:sym typeface="Wingdings" panose="05000000000000000000" pitchFamily="2" charset="2"/>
            </a:endParaRPr>
          </a:p>
          <a:p>
            <a:pPr eaLnBrk="1" hangingPunct="1">
              <a:spcBef>
                <a:spcPct val="0"/>
              </a:spcBef>
            </a:pPr>
            <a:endParaRPr lang="en-US" altLang="en-US" dirty="0" smtClean="0">
              <a:latin typeface="+mj-lt"/>
            </a:endParaRPr>
          </a:p>
          <a:p>
            <a:pPr eaLnBrk="1" hangingPunct="1">
              <a:spcBef>
                <a:spcPct val="0"/>
              </a:spcBef>
            </a:pPr>
            <a:endParaRPr lang="en-US" altLang="en-US" dirty="0" smtClean="0">
              <a:latin typeface="+mj-lt"/>
            </a:endParaRPr>
          </a:p>
        </p:txBody>
      </p:sp>
      <p:sp>
        <p:nvSpPr>
          <p:cNvPr id="108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958" eaLnBrk="0" hangingPunct="0">
              <a:defRPr>
                <a:solidFill>
                  <a:schemeClr val="tx1"/>
                </a:solidFill>
                <a:latin typeface="Arial" charset="0"/>
              </a:defRPr>
            </a:lvl1pPr>
            <a:lvl2pPr marL="779701" indent="-299886" defTabSz="977958" eaLnBrk="0" hangingPunct="0">
              <a:defRPr>
                <a:solidFill>
                  <a:schemeClr val="tx1"/>
                </a:solidFill>
                <a:latin typeface="Arial" charset="0"/>
              </a:defRPr>
            </a:lvl2pPr>
            <a:lvl3pPr marL="1199541" indent="-239908" defTabSz="977958" eaLnBrk="0" hangingPunct="0">
              <a:defRPr>
                <a:solidFill>
                  <a:schemeClr val="tx1"/>
                </a:solidFill>
                <a:latin typeface="Arial" charset="0"/>
              </a:defRPr>
            </a:lvl3pPr>
            <a:lvl4pPr marL="1679356" indent="-239908" defTabSz="977958" eaLnBrk="0" hangingPunct="0">
              <a:defRPr>
                <a:solidFill>
                  <a:schemeClr val="tx1"/>
                </a:solidFill>
                <a:latin typeface="Arial" charset="0"/>
              </a:defRPr>
            </a:lvl4pPr>
            <a:lvl5pPr marL="2159173" indent="-239908" defTabSz="977958" eaLnBrk="0" hangingPunct="0">
              <a:defRPr>
                <a:solidFill>
                  <a:schemeClr val="tx1"/>
                </a:solidFill>
                <a:latin typeface="Arial" charset="0"/>
              </a:defRPr>
            </a:lvl5pPr>
            <a:lvl6pPr marL="2638990" indent="-239908" defTabSz="977958" eaLnBrk="0" fontAlgn="base" hangingPunct="0">
              <a:spcBef>
                <a:spcPct val="0"/>
              </a:spcBef>
              <a:spcAft>
                <a:spcPct val="0"/>
              </a:spcAft>
              <a:defRPr>
                <a:solidFill>
                  <a:schemeClr val="tx1"/>
                </a:solidFill>
                <a:latin typeface="Arial" charset="0"/>
              </a:defRPr>
            </a:lvl6pPr>
            <a:lvl7pPr marL="3118805" indent="-239908" defTabSz="977958" eaLnBrk="0" fontAlgn="base" hangingPunct="0">
              <a:spcBef>
                <a:spcPct val="0"/>
              </a:spcBef>
              <a:spcAft>
                <a:spcPct val="0"/>
              </a:spcAft>
              <a:defRPr>
                <a:solidFill>
                  <a:schemeClr val="tx1"/>
                </a:solidFill>
                <a:latin typeface="Arial" charset="0"/>
              </a:defRPr>
            </a:lvl7pPr>
            <a:lvl8pPr marL="3598622" indent="-239908" defTabSz="977958" eaLnBrk="0" fontAlgn="base" hangingPunct="0">
              <a:spcBef>
                <a:spcPct val="0"/>
              </a:spcBef>
              <a:spcAft>
                <a:spcPct val="0"/>
              </a:spcAft>
              <a:defRPr>
                <a:solidFill>
                  <a:schemeClr val="tx1"/>
                </a:solidFill>
                <a:latin typeface="Arial" charset="0"/>
              </a:defRPr>
            </a:lvl8pPr>
            <a:lvl9pPr marL="4078437" indent="-239908" defTabSz="977958" eaLnBrk="0" fontAlgn="base" hangingPunct="0">
              <a:spcBef>
                <a:spcPct val="0"/>
              </a:spcBef>
              <a:spcAft>
                <a:spcPct val="0"/>
              </a:spcAft>
              <a:defRPr>
                <a:solidFill>
                  <a:schemeClr val="tx1"/>
                </a:solidFill>
                <a:latin typeface="Arial" charset="0"/>
              </a:defRPr>
            </a:lvl9pPr>
          </a:lstStyle>
          <a:p>
            <a:pPr eaLnBrk="1" hangingPunct="1"/>
            <a:fld id="{7D723C12-3DCD-4613-A32C-A952B93D299A}" type="slidenum">
              <a:rPr lang="en-US" smtClean="0"/>
              <a:pPr eaLnBrk="1" hangingPunct="1"/>
              <a:t>155</a:t>
            </a:fld>
            <a:endParaRPr lang="en-US" smtClean="0"/>
          </a:p>
        </p:txBody>
      </p:sp>
    </p:spTree>
    <p:extLst>
      <p:ext uri="{BB962C8B-B14F-4D97-AF65-F5344CB8AC3E}">
        <p14:creationId xmlns:p14="http://schemas.microsoft.com/office/powerpoint/2010/main" val="3205978037"/>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3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fontAlgn="auto" hangingPunct="1">
              <a:spcBef>
                <a:spcPts val="0"/>
              </a:spcBef>
              <a:spcAft>
                <a:spcPts val="0"/>
              </a:spcAft>
              <a:defRPr/>
            </a:pPr>
            <a:r>
              <a:rPr lang="en-US" dirty="0"/>
              <a:t>This slide shows an example of counting one serving (1 cup) of fruit as </a:t>
            </a:r>
            <a:r>
              <a:rPr lang="en-US" dirty="0" smtClean="0"/>
              <a:t>two items</a:t>
            </a:r>
            <a:r>
              <a:rPr lang="en-US" dirty="0"/>
              <a:t>. This </a:t>
            </a:r>
            <a:r>
              <a:rPr lang="en-US" dirty="0" smtClean="0"/>
              <a:t>meal includes four items that meet the minimum required serving sizes and meal components for the SBP:</a:t>
            </a:r>
          </a:p>
          <a:p>
            <a:pPr eaLnBrk="1" fontAlgn="auto" hangingPunct="1">
              <a:spcBef>
                <a:spcPts val="0"/>
              </a:spcBef>
              <a:spcAft>
                <a:spcPts val="0"/>
              </a:spcAft>
              <a:defRPr/>
            </a:pPr>
            <a:endParaRPr lang="en-US" dirty="0" smtClean="0"/>
          </a:p>
          <a:p>
            <a:pPr marL="657063" lvl="1" indent="-179198" eaLnBrk="1" fontAlgn="auto" hangingPunct="1">
              <a:spcBef>
                <a:spcPts val="0"/>
              </a:spcBef>
              <a:spcAft>
                <a:spcPts val="0"/>
              </a:spcAft>
              <a:buFont typeface="Symbol" pitchFamily="18" charset="2"/>
              <a:buChar char="·"/>
              <a:defRPr/>
            </a:pPr>
            <a:r>
              <a:rPr lang="en-US" dirty="0" smtClean="0"/>
              <a:t>two grains from 2.4</a:t>
            </a:r>
            <a:r>
              <a:rPr lang="en-US" baseline="0" dirty="0" smtClean="0"/>
              <a:t> </a:t>
            </a:r>
            <a:r>
              <a:rPr lang="en-US" dirty="0" smtClean="0"/>
              <a:t>ounces of whole-grain waffles (2 ounce equivalents);</a:t>
            </a:r>
          </a:p>
          <a:p>
            <a:pPr marL="657063" lvl="1" indent="-179198" eaLnBrk="1" fontAlgn="auto" hangingPunct="1">
              <a:spcBef>
                <a:spcPts val="0"/>
              </a:spcBef>
              <a:spcAft>
                <a:spcPts val="0"/>
              </a:spcAft>
              <a:buFont typeface="Symbol" pitchFamily="18" charset="2"/>
              <a:buChar char="·"/>
              <a:defRPr/>
            </a:pPr>
            <a:r>
              <a:rPr lang="en-US" dirty="0" smtClean="0"/>
              <a:t>two fruits from 1 cup of blueberries; and </a:t>
            </a:r>
          </a:p>
          <a:p>
            <a:pPr marL="657063" lvl="1" indent="-179198" eaLnBrk="1" fontAlgn="auto" hangingPunct="1">
              <a:spcBef>
                <a:spcPts val="0"/>
              </a:spcBef>
              <a:spcAft>
                <a:spcPts val="0"/>
              </a:spcAft>
              <a:buFont typeface="Symbol" pitchFamily="18" charset="2"/>
              <a:buChar char="·"/>
              <a:defRPr/>
            </a:pPr>
            <a:r>
              <a:rPr lang="en-US" dirty="0" smtClean="0"/>
              <a:t>one milk from choice of 1 cup of fat-free unflavored or favored milk or low-fat unflavored milk.</a:t>
            </a:r>
          </a:p>
          <a:p>
            <a:pPr marL="0" lvl="1" eaLnBrk="1" fontAlgn="auto" hangingPunct="1">
              <a:spcBef>
                <a:spcPts val="0"/>
              </a:spcBef>
              <a:spcAft>
                <a:spcPts val="0"/>
              </a:spcAft>
              <a:defRPr/>
            </a:pPr>
            <a:endParaRPr lang="en-US" dirty="0" smtClean="0"/>
          </a:p>
          <a:p>
            <a:pPr marL="0" lvl="1" eaLnBrk="1" fontAlgn="auto" hangingPunct="1">
              <a:spcBef>
                <a:spcPts val="0"/>
              </a:spcBef>
              <a:spcAft>
                <a:spcPts val="0"/>
              </a:spcAft>
              <a:defRPr/>
            </a:pPr>
            <a:r>
              <a:rPr lang="en-US" dirty="0" smtClean="0"/>
              <a:t>In this menu, the menu planner has chosen to count the 1 cup of blueberries as </a:t>
            </a:r>
            <a:r>
              <a:rPr lang="en-US" b="1" dirty="0" smtClean="0"/>
              <a:t>two</a:t>
            </a:r>
            <a:r>
              <a:rPr lang="en-US" b="1" baseline="0" dirty="0" smtClean="0"/>
              <a:t> </a:t>
            </a:r>
            <a:r>
              <a:rPr lang="en-US" b="1" dirty="0" smtClean="0"/>
              <a:t>food items </a:t>
            </a:r>
            <a:r>
              <a:rPr lang="en-US" dirty="0" smtClean="0"/>
              <a:t>instead of one. This is acceptable because the total serving size is one cup, i.e., two ½-cup servings. At breakfast, foods that are planned and offered in large enough quantities can credit as two food items.</a:t>
            </a:r>
          </a:p>
          <a:p>
            <a:pPr eaLnBrk="1" fontAlgn="auto" hangingPunct="1">
              <a:spcBef>
                <a:spcPts val="0"/>
              </a:spcBef>
              <a:spcAft>
                <a:spcPts val="0"/>
              </a:spcAft>
              <a:defRPr/>
            </a:pPr>
            <a:endParaRPr lang="en-US" dirty="0" smtClean="0"/>
          </a:p>
          <a:p>
            <a:pPr defTabSz="955729" eaLnBrk="1" hangingPunct="1">
              <a:spcBef>
                <a:spcPct val="0"/>
              </a:spcBef>
              <a:defRPr/>
            </a:pPr>
            <a:r>
              <a:rPr lang="en-US" altLang="en-US" dirty="0" smtClean="0"/>
              <a:t>A student could select the blueberries</a:t>
            </a:r>
            <a:r>
              <a:rPr lang="en-US" altLang="en-US" baseline="0" dirty="0" smtClean="0"/>
              <a:t> </a:t>
            </a:r>
            <a:r>
              <a:rPr lang="en-US" altLang="en-US" dirty="0" smtClean="0"/>
              <a:t>and milk </a:t>
            </a:r>
            <a:r>
              <a:rPr lang="en-US" dirty="0" smtClean="0"/>
              <a:t>(three food items including</a:t>
            </a:r>
            <a:r>
              <a:rPr lang="en-US" baseline="0" dirty="0" smtClean="0"/>
              <a:t> two fruits and one milk</a:t>
            </a:r>
            <a:r>
              <a:rPr lang="en-US" dirty="0" smtClean="0"/>
              <a:t>) for a reimbursable meal.</a:t>
            </a:r>
          </a:p>
          <a:p>
            <a:pPr eaLnBrk="1" hangingPunct="1">
              <a:spcBef>
                <a:spcPct val="0"/>
              </a:spcBef>
            </a:pPr>
            <a:endParaRPr lang="en-US" altLang="en-US" dirty="0" smtClean="0"/>
          </a:p>
        </p:txBody>
      </p:sp>
      <p:sp>
        <p:nvSpPr>
          <p:cNvPr id="4833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76529" indent="-298665">
              <a:spcBef>
                <a:spcPct val="30000"/>
              </a:spcBef>
              <a:defRPr sz="1300">
                <a:solidFill>
                  <a:schemeClr val="tx1"/>
                </a:solidFill>
                <a:latin typeface="Calibri" panose="020F0502020204030204" pitchFamily="34" charset="0"/>
              </a:defRPr>
            </a:lvl2pPr>
            <a:lvl3pPr marL="1194659" indent="-238932">
              <a:spcBef>
                <a:spcPct val="30000"/>
              </a:spcBef>
              <a:defRPr sz="1300">
                <a:solidFill>
                  <a:schemeClr val="tx1"/>
                </a:solidFill>
                <a:latin typeface="Calibri" panose="020F0502020204030204" pitchFamily="34" charset="0"/>
              </a:defRPr>
            </a:lvl3pPr>
            <a:lvl4pPr marL="1672524" indent="-238932">
              <a:spcBef>
                <a:spcPct val="30000"/>
              </a:spcBef>
              <a:defRPr sz="1300">
                <a:solidFill>
                  <a:schemeClr val="tx1"/>
                </a:solidFill>
                <a:latin typeface="Calibri" panose="020F0502020204030204" pitchFamily="34" charset="0"/>
              </a:defRPr>
            </a:lvl4pPr>
            <a:lvl5pPr marL="2150388" indent="-238932">
              <a:spcBef>
                <a:spcPct val="30000"/>
              </a:spcBef>
              <a:defRPr sz="1300">
                <a:solidFill>
                  <a:schemeClr val="tx1"/>
                </a:solidFill>
                <a:latin typeface="Calibri" panose="020F0502020204030204" pitchFamily="34" charset="0"/>
              </a:defRPr>
            </a:lvl5pPr>
            <a:lvl6pPr marL="2628251" indent="-238932" eaLnBrk="0" fontAlgn="base" hangingPunct="0">
              <a:spcBef>
                <a:spcPct val="30000"/>
              </a:spcBef>
              <a:spcAft>
                <a:spcPct val="0"/>
              </a:spcAft>
              <a:defRPr sz="1300">
                <a:solidFill>
                  <a:schemeClr val="tx1"/>
                </a:solidFill>
                <a:latin typeface="Calibri" panose="020F0502020204030204" pitchFamily="34" charset="0"/>
              </a:defRPr>
            </a:lvl6pPr>
            <a:lvl7pPr marL="3106116" indent="-238932" eaLnBrk="0" fontAlgn="base" hangingPunct="0">
              <a:spcBef>
                <a:spcPct val="30000"/>
              </a:spcBef>
              <a:spcAft>
                <a:spcPct val="0"/>
              </a:spcAft>
              <a:defRPr sz="1300">
                <a:solidFill>
                  <a:schemeClr val="tx1"/>
                </a:solidFill>
                <a:latin typeface="Calibri" panose="020F0502020204030204" pitchFamily="34" charset="0"/>
              </a:defRPr>
            </a:lvl7pPr>
            <a:lvl8pPr marL="3583978" indent="-238932" eaLnBrk="0" fontAlgn="base" hangingPunct="0">
              <a:spcBef>
                <a:spcPct val="30000"/>
              </a:spcBef>
              <a:spcAft>
                <a:spcPct val="0"/>
              </a:spcAft>
              <a:defRPr sz="1300">
                <a:solidFill>
                  <a:schemeClr val="tx1"/>
                </a:solidFill>
                <a:latin typeface="Calibri" panose="020F0502020204030204" pitchFamily="34" charset="0"/>
              </a:defRPr>
            </a:lvl8pPr>
            <a:lvl9pPr marL="4061844" indent="-238932"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C1E73F7D-935D-4BE2-9425-C7101EB27BE4}" type="slidenum">
              <a:rPr lang="en-US" altLang="en-US"/>
              <a:pPr>
                <a:spcBef>
                  <a:spcPct val="0"/>
                </a:spcBef>
              </a:pPr>
              <a:t>156</a:t>
            </a:fld>
            <a:endParaRPr lang="en-US" altLang="en-US"/>
          </a:p>
        </p:txBody>
      </p:sp>
    </p:spTree>
    <p:extLst>
      <p:ext uri="{BB962C8B-B14F-4D97-AF65-F5344CB8AC3E}">
        <p14:creationId xmlns:p14="http://schemas.microsoft.com/office/powerpoint/2010/main" val="4220155688"/>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3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fontAlgn="auto" hangingPunct="1">
              <a:spcBef>
                <a:spcPts val="0"/>
              </a:spcBef>
              <a:spcAft>
                <a:spcPts val="0"/>
              </a:spcAft>
              <a:defRPr/>
            </a:pPr>
            <a:r>
              <a:rPr lang="en-US" dirty="0" smtClean="0"/>
              <a:t>This slide shows an example of counting one serving (1 cup) of fruit as one item. This meal includes four items that meet the minimum required serving sizes and meal components for the SBP:</a:t>
            </a:r>
          </a:p>
          <a:p>
            <a:pPr eaLnBrk="1" fontAlgn="auto" hangingPunct="1">
              <a:spcBef>
                <a:spcPts val="0"/>
              </a:spcBef>
              <a:spcAft>
                <a:spcPts val="0"/>
              </a:spcAft>
              <a:defRPr/>
            </a:pPr>
            <a:endParaRPr lang="en-US" dirty="0" smtClean="0"/>
          </a:p>
          <a:p>
            <a:pPr marL="657063" lvl="1" indent="-179198" eaLnBrk="1" fontAlgn="auto" hangingPunct="1">
              <a:spcBef>
                <a:spcPts val="0"/>
              </a:spcBef>
              <a:spcAft>
                <a:spcPts val="0"/>
              </a:spcAft>
              <a:buFont typeface="Symbol" pitchFamily="18" charset="2"/>
              <a:buChar char="·"/>
              <a:defRPr/>
            </a:pPr>
            <a:r>
              <a:rPr lang="en-US" dirty="0" smtClean="0"/>
              <a:t>two grains from 2.4</a:t>
            </a:r>
            <a:r>
              <a:rPr lang="en-US" baseline="0" dirty="0" smtClean="0"/>
              <a:t> </a:t>
            </a:r>
            <a:r>
              <a:rPr lang="en-US" dirty="0" smtClean="0"/>
              <a:t>ounces of whole-grain waffles (2 ounce equivalents);</a:t>
            </a:r>
          </a:p>
          <a:p>
            <a:pPr marL="657063" lvl="1" indent="-179198" eaLnBrk="1" fontAlgn="auto" hangingPunct="1">
              <a:spcBef>
                <a:spcPts val="0"/>
              </a:spcBef>
              <a:spcAft>
                <a:spcPts val="0"/>
              </a:spcAft>
              <a:buFont typeface="Symbol" pitchFamily="18" charset="2"/>
              <a:buChar char="·"/>
              <a:defRPr/>
            </a:pPr>
            <a:r>
              <a:rPr lang="en-US" dirty="0" smtClean="0"/>
              <a:t>one fruit from 1 cup of blueberries; and </a:t>
            </a:r>
          </a:p>
          <a:p>
            <a:pPr marL="657063" lvl="1" indent="-179198" eaLnBrk="1" fontAlgn="auto" hangingPunct="1">
              <a:spcBef>
                <a:spcPts val="0"/>
              </a:spcBef>
              <a:spcAft>
                <a:spcPts val="0"/>
              </a:spcAft>
              <a:buFont typeface="Symbol" pitchFamily="18" charset="2"/>
              <a:buChar char="·"/>
              <a:defRPr/>
            </a:pPr>
            <a:r>
              <a:rPr lang="en-US" dirty="0" smtClean="0"/>
              <a:t>One milk from choice of 1 cup of fat-free unflavored or favored milk or low-fat unflavored milk.</a:t>
            </a:r>
          </a:p>
          <a:p>
            <a:pPr marL="0" lvl="1" eaLnBrk="1" fontAlgn="auto" hangingPunct="1">
              <a:spcBef>
                <a:spcPts val="0"/>
              </a:spcBef>
              <a:spcAft>
                <a:spcPts val="0"/>
              </a:spcAft>
              <a:defRPr/>
            </a:pPr>
            <a:endParaRPr lang="en-US" dirty="0" smtClean="0"/>
          </a:p>
          <a:p>
            <a:pPr marL="0" lvl="1" eaLnBrk="1" fontAlgn="auto" hangingPunct="1">
              <a:spcBef>
                <a:spcPts val="0"/>
              </a:spcBef>
              <a:spcAft>
                <a:spcPts val="0"/>
              </a:spcAft>
              <a:defRPr/>
            </a:pPr>
            <a:r>
              <a:rPr lang="en-US" dirty="0" smtClean="0"/>
              <a:t>In this menu, the menu planner has chosen to count the 1 cup of blueberries as </a:t>
            </a:r>
            <a:r>
              <a:rPr lang="en-US" b="1" dirty="0" smtClean="0"/>
              <a:t>one food item</a:t>
            </a:r>
            <a:r>
              <a:rPr lang="en-US" dirty="0" smtClean="0"/>
              <a:t>. </a:t>
            </a:r>
            <a:r>
              <a:rPr lang="en-US" baseline="0" dirty="0" smtClean="0"/>
              <a:t> If the student selects the same two items as before, the </a:t>
            </a:r>
            <a:r>
              <a:rPr lang="en-US" dirty="0" smtClean="0"/>
              <a:t>meal is not reimbursable because the student </a:t>
            </a:r>
            <a:r>
              <a:rPr lang="en-US" baseline="0" dirty="0" smtClean="0"/>
              <a:t>has only two food items. </a:t>
            </a:r>
          </a:p>
          <a:p>
            <a:pPr marL="0" lvl="1" eaLnBrk="1" fontAlgn="auto" hangingPunct="1">
              <a:spcBef>
                <a:spcPts val="0"/>
              </a:spcBef>
              <a:spcAft>
                <a:spcPts val="0"/>
              </a:spcAft>
              <a:defRPr/>
            </a:pPr>
            <a:endParaRPr lang="en-US" dirty="0" smtClean="0"/>
          </a:p>
          <a:p>
            <a:pPr marL="0" lvl="1" eaLnBrk="1" fontAlgn="auto" hangingPunct="1">
              <a:spcBef>
                <a:spcPts val="0"/>
              </a:spcBef>
              <a:spcAft>
                <a:spcPts val="0"/>
              </a:spcAft>
              <a:defRPr/>
            </a:pPr>
            <a:r>
              <a:rPr lang="en-US" baseline="0" dirty="0" smtClean="0"/>
              <a:t>This example shows why it is advantageous to count the 1 cup of fruit as two food items, either 1 cup of the same fruit or two ½ cups of different fruits.</a:t>
            </a:r>
            <a:endParaRPr lang="en-US" dirty="0" smtClean="0"/>
          </a:p>
          <a:p>
            <a:pPr eaLnBrk="1" hangingPunct="1">
              <a:spcBef>
                <a:spcPct val="0"/>
              </a:spcBef>
            </a:pPr>
            <a:endParaRPr lang="en-US" altLang="en-US" dirty="0" smtClean="0"/>
          </a:p>
        </p:txBody>
      </p:sp>
      <p:sp>
        <p:nvSpPr>
          <p:cNvPr id="4833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76529" indent="-298665">
              <a:spcBef>
                <a:spcPct val="30000"/>
              </a:spcBef>
              <a:defRPr sz="1300">
                <a:solidFill>
                  <a:schemeClr val="tx1"/>
                </a:solidFill>
                <a:latin typeface="Calibri" panose="020F0502020204030204" pitchFamily="34" charset="0"/>
              </a:defRPr>
            </a:lvl2pPr>
            <a:lvl3pPr marL="1194659" indent="-238932">
              <a:spcBef>
                <a:spcPct val="30000"/>
              </a:spcBef>
              <a:defRPr sz="1300">
                <a:solidFill>
                  <a:schemeClr val="tx1"/>
                </a:solidFill>
                <a:latin typeface="Calibri" panose="020F0502020204030204" pitchFamily="34" charset="0"/>
              </a:defRPr>
            </a:lvl3pPr>
            <a:lvl4pPr marL="1672524" indent="-238932">
              <a:spcBef>
                <a:spcPct val="30000"/>
              </a:spcBef>
              <a:defRPr sz="1300">
                <a:solidFill>
                  <a:schemeClr val="tx1"/>
                </a:solidFill>
                <a:latin typeface="Calibri" panose="020F0502020204030204" pitchFamily="34" charset="0"/>
              </a:defRPr>
            </a:lvl4pPr>
            <a:lvl5pPr marL="2150388" indent="-238932">
              <a:spcBef>
                <a:spcPct val="30000"/>
              </a:spcBef>
              <a:defRPr sz="1300">
                <a:solidFill>
                  <a:schemeClr val="tx1"/>
                </a:solidFill>
                <a:latin typeface="Calibri" panose="020F0502020204030204" pitchFamily="34" charset="0"/>
              </a:defRPr>
            </a:lvl5pPr>
            <a:lvl6pPr marL="2628251" indent="-238932" eaLnBrk="0" fontAlgn="base" hangingPunct="0">
              <a:spcBef>
                <a:spcPct val="30000"/>
              </a:spcBef>
              <a:spcAft>
                <a:spcPct val="0"/>
              </a:spcAft>
              <a:defRPr sz="1300">
                <a:solidFill>
                  <a:schemeClr val="tx1"/>
                </a:solidFill>
                <a:latin typeface="Calibri" panose="020F0502020204030204" pitchFamily="34" charset="0"/>
              </a:defRPr>
            </a:lvl6pPr>
            <a:lvl7pPr marL="3106116" indent="-238932" eaLnBrk="0" fontAlgn="base" hangingPunct="0">
              <a:spcBef>
                <a:spcPct val="30000"/>
              </a:spcBef>
              <a:spcAft>
                <a:spcPct val="0"/>
              </a:spcAft>
              <a:defRPr sz="1300">
                <a:solidFill>
                  <a:schemeClr val="tx1"/>
                </a:solidFill>
                <a:latin typeface="Calibri" panose="020F0502020204030204" pitchFamily="34" charset="0"/>
              </a:defRPr>
            </a:lvl7pPr>
            <a:lvl8pPr marL="3583978" indent="-238932" eaLnBrk="0" fontAlgn="base" hangingPunct="0">
              <a:spcBef>
                <a:spcPct val="30000"/>
              </a:spcBef>
              <a:spcAft>
                <a:spcPct val="0"/>
              </a:spcAft>
              <a:defRPr sz="1300">
                <a:solidFill>
                  <a:schemeClr val="tx1"/>
                </a:solidFill>
                <a:latin typeface="Calibri" panose="020F0502020204030204" pitchFamily="34" charset="0"/>
              </a:defRPr>
            </a:lvl8pPr>
            <a:lvl9pPr marL="4061844" indent="-238932"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C1E73F7D-935D-4BE2-9425-C7101EB27BE4}" type="slidenum">
              <a:rPr lang="en-US" altLang="en-US"/>
              <a:pPr>
                <a:spcBef>
                  <a:spcPct val="0"/>
                </a:spcBef>
              </a:pPr>
              <a:t>157</a:t>
            </a:fld>
            <a:endParaRPr lang="en-US" altLang="en-US"/>
          </a:p>
        </p:txBody>
      </p:sp>
    </p:spTree>
    <p:extLst>
      <p:ext uri="{BB962C8B-B14F-4D97-AF65-F5344CB8AC3E}">
        <p14:creationId xmlns:p14="http://schemas.microsoft.com/office/powerpoint/2010/main" val="3688830600"/>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a:xfrm>
            <a:off x="1773238" y="720725"/>
            <a:ext cx="4289425" cy="3216275"/>
          </a:xfrm>
          <a:ln/>
        </p:spPr>
      </p:sp>
      <p:sp>
        <p:nvSpPr>
          <p:cNvPr id="151555" name="Notes Placeholder 2"/>
          <p:cNvSpPr>
            <a:spLocks noGrp="1"/>
          </p:cNvSpPr>
          <p:nvPr>
            <p:ph type="body" idx="1"/>
          </p:nvPr>
        </p:nvSpPr>
        <p:spPr>
          <a:xfrm>
            <a:off x="715617" y="4092316"/>
            <a:ext cx="5852160" cy="432054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pPr>
            <a:r>
              <a:rPr lang="en-US" dirty="0" smtClean="0"/>
              <a:t>The simplest method</a:t>
            </a:r>
            <a:r>
              <a:rPr lang="en-US" baseline="0" dirty="0" smtClean="0"/>
              <a:t> of helping students choose the required ½-cup serving of fruits (or </a:t>
            </a:r>
            <a:r>
              <a:rPr lang="en-US" dirty="0"/>
              <a:t>vegetable substitutions) for OVS is to offer all fruits (and vegetable </a:t>
            </a:r>
            <a:r>
              <a:rPr lang="en-US" dirty="0" smtClean="0"/>
              <a:t>substitutions) </a:t>
            </a:r>
            <a:r>
              <a:rPr lang="en-US" dirty="0"/>
              <a:t>at breakfast in ½-cup portions.</a:t>
            </a:r>
          </a:p>
          <a:p>
            <a:pPr>
              <a:spcBef>
                <a:spcPts val="0"/>
              </a:spcBef>
            </a:pPr>
            <a:endParaRPr lang="en-US" dirty="0"/>
          </a:p>
        </p:txBody>
      </p:sp>
      <p:sp>
        <p:nvSpPr>
          <p:cNvPr id="151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0249" eaLnBrk="0" hangingPunct="0">
              <a:defRPr>
                <a:solidFill>
                  <a:schemeClr val="tx1"/>
                </a:solidFill>
                <a:latin typeface="Arial" charset="0"/>
              </a:defRPr>
            </a:lvl1pPr>
            <a:lvl2pPr marL="773553" indent="-297523" defTabSz="970249" eaLnBrk="0" hangingPunct="0">
              <a:defRPr>
                <a:solidFill>
                  <a:schemeClr val="tx1"/>
                </a:solidFill>
                <a:latin typeface="Arial" charset="0"/>
              </a:defRPr>
            </a:lvl2pPr>
            <a:lvl3pPr marL="1190083" indent="-238017" defTabSz="970249" eaLnBrk="0" hangingPunct="0">
              <a:defRPr>
                <a:solidFill>
                  <a:schemeClr val="tx1"/>
                </a:solidFill>
                <a:latin typeface="Arial" charset="0"/>
              </a:defRPr>
            </a:lvl3pPr>
            <a:lvl4pPr marL="1666115" indent="-238017" defTabSz="970249" eaLnBrk="0" hangingPunct="0">
              <a:defRPr>
                <a:solidFill>
                  <a:schemeClr val="tx1"/>
                </a:solidFill>
                <a:latin typeface="Arial" charset="0"/>
              </a:defRPr>
            </a:lvl4pPr>
            <a:lvl5pPr marL="2142149" indent="-238017" defTabSz="970249" eaLnBrk="0" hangingPunct="0">
              <a:defRPr>
                <a:solidFill>
                  <a:schemeClr val="tx1"/>
                </a:solidFill>
                <a:latin typeface="Arial" charset="0"/>
              </a:defRPr>
            </a:lvl5pPr>
            <a:lvl6pPr marL="2618183" indent="-238017" defTabSz="970249" eaLnBrk="0" fontAlgn="base" hangingPunct="0">
              <a:spcBef>
                <a:spcPct val="0"/>
              </a:spcBef>
              <a:spcAft>
                <a:spcPct val="0"/>
              </a:spcAft>
              <a:defRPr>
                <a:solidFill>
                  <a:schemeClr val="tx1"/>
                </a:solidFill>
                <a:latin typeface="Arial" charset="0"/>
              </a:defRPr>
            </a:lvl6pPr>
            <a:lvl7pPr marL="3094215" indent="-238017" defTabSz="970249" eaLnBrk="0" fontAlgn="base" hangingPunct="0">
              <a:spcBef>
                <a:spcPct val="0"/>
              </a:spcBef>
              <a:spcAft>
                <a:spcPct val="0"/>
              </a:spcAft>
              <a:defRPr>
                <a:solidFill>
                  <a:schemeClr val="tx1"/>
                </a:solidFill>
                <a:latin typeface="Arial" charset="0"/>
              </a:defRPr>
            </a:lvl7pPr>
            <a:lvl8pPr marL="3570248" indent="-238017" defTabSz="970249" eaLnBrk="0" fontAlgn="base" hangingPunct="0">
              <a:spcBef>
                <a:spcPct val="0"/>
              </a:spcBef>
              <a:spcAft>
                <a:spcPct val="0"/>
              </a:spcAft>
              <a:defRPr>
                <a:solidFill>
                  <a:schemeClr val="tx1"/>
                </a:solidFill>
                <a:latin typeface="Arial" charset="0"/>
              </a:defRPr>
            </a:lvl8pPr>
            <a:lvl9pPr marL="4046282" indent="-238017" defTabSz="970249" eaLnBrk="0" fontAlgn="base" hangingPunct="0">
              <a:spcBef>
                <a:spcPct val="0"/>
              </a:spcBef>
              <a:spcAft>
                <a:spcPct val="0"/>
              </a:spcAft>
              <a:defRPr>
                <a:solidFill>
                  <a:schemeClr val="tx1"/>
                </a:solidFill>
                <a:latin typeface="Arial" charset="0"/>
              </a:defRPr>
            </a:lvl9pPr>
          </a:lstStyle>
          <a:p>
            <a:pPr eaLnBrk="1" hangingPunct="1"/>
            <a:fld id="{5AB37C3C-AEAC-421E-9A35-2BCD72D7BD0A}" type="slidenum">
              <a:rPr lang="en-US" smtClean="0"/>
              <a:pPr eaLnBrk="1" hangingPunct="1"/>
              <a:t>158</a:t>
            </a:fld>
            <a:endParaRPr lang="en-US" smtClean="0"/>
          </a:p>
        </p:txBody>
      </p:sp>
    </p:spTree>
    <p:extLst>
      <p:ext uri="{BB962C8B-B14F-4D97-AF65-F5344CB8AC3E}">
        <p14:creationId xmlns:p14="http://schemas.microsoft.com/office/powerpoint/2010/main" val="3216195737"/>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a:xfrm>
            <a:off x="1773238" y="720725"/>
            <a:ext cx="4289425" cy="3216275"/>
          </a:xfrm>
          <a:ln/>
        </p:spPr>
      </p:sp>
      <p:sp>
        <p:nvSpPr>
          <p:cNvPr id="151555" name="Notes Placeholder 2"/>
          <p:cNvSpPr>
            <a:spLocks noGrp="1"/>
          </p:cNvSpPr>
          <p:nvPr>
            <p:ph type="body" idx="1"/>
          </p:nvPr>
        </p:nvSpPr>
        <p:spPr>
          <a:xfrm>
            <a:off x="715617" y="4092316"/>
            <a:ext cx="5852160" cy="432054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8265" defTabSz="968595">
              <a:spcBef>
                <a:spcPts val="0"/>
              </a:spcBef>
            </a:pPr>
            <a:r>
              <a:rPr lang="en-US" dirty="0" smtClean="0"/>
              <a:t>As we saw earlier when we reviewed the fruits component, </a:t>
            </a:r>
            <a:r>
              <a:rPr lang="en-US" dirty="0"/>
              <a:t>n</a:t>
            </a:r>
            <a:r>
              <a:rPr lang="en-US" dirty="0" smtClean="0"/>
              <a:t>o </a:t>
            </a:r>
            <a:r>
              <a:rPr lang="en-US" dirty="0"/>
              <a:t>more than </a:t>
            </a:r>
            <a:r>
              <a:rPr lang="en-US" b="1" dirty="0" smtClean="0"/>
              <a:t>half</a:t>
            </a:r>
            <a:r>
              <a:rPr lang="en-US" dirty="0" smtClean="0"/>
              <a:t> of </a:t>
            </a:r>
            <a:r>
              <a:rPr lang="en-US" dirty="0"/>
              <a:t>the daily </a:t>
            </a:r>
            <a:r>
              <a:rPr lang="en-US" dirty="0" smtClean="0"/>
              <a:t>fruit </a:t>
            </a:r>
            <a:r>
              <a:rPr lang="en-US" dirty="0"/>
              <a:t>offerings can come from </a:t>
            </a:r>
            <a:r>
              <a:rPr lang="en-US" dirty="0" smtClean="0"/>
              <a:t>juice. </a:t>
            </a:r>
            <a:r>
              <a:rPr lang="en-US" dirty="0"/>
              <a:t>If a school </a:t>
            </a:r>
            <a:r>
              <a:rPr lang="en-US" dirty="0" smtClean="0"/>
              <a:t>serves </a:t>
            </a:r>
            <a:r>
              <a:rPr lang="en-US" b="1" dirty="0" smtClean="0"/>
              <a:t>the required 1 </a:t>
            </a:r>
            <a:r>
              <a:rPr lang="en-US" b="1" dirty="0"/>
              <a:t>cup of fruits </a:t>
            </a:r>
            <a:r>
              <a:rPr lang="en-US" dirty="0"/>
              <a:t>daily, </a:t>
            </a:r>
            <a:r>
              <a:rPr lang="en-US" dirty="0" smtClean="0"/>
              <a:t>then no more than ½ cup of juice can be offered to students daily. </a:t>
            </a:r>
          </a:p>
          <a:p>
            <a:pPr marL="8265" defTabSz="968595">
              <a:spcBef>
                <a:spcPts val="0"/>
              </a:spcBef>
            </a:pPr>
            <a:endParaRPr lang="en-US" dirty="0" smtClean="0"/>
          </a:p>
          <a:p>
            <a:pPr marL="8265" defTabSz="968595">
              <a:spcBef>
                <a:spcPts val="0"/>
              </a:spcBef>
            </a:pPr>
            <a:r>
              <a:rPr lang="en-US" dirty="0" smtClean="0"/>
              <a:t>Therefore, if the</a:t>
            </a:r>
            <a:r>
              <a:rPr lang="en-US" baseline="0" dirty="0" smtClean="0"/>
              <a:t> </a:t>
            </a:r>
            <a:r>
              <a:rPr lang="en-US" dirty="0" smtClean="0"/>
              <a:t>menu offers a variety of ½-cup fruit and juice choices and allows students to select two choices to meet the</a:t>
            </a:r>
            <a:r>
              <a:rPr lang="en-US" baseline="0" dirty="0" smtClean="0"/>
              <a:t> daily 1 cup requirements</a:t>
            </a:r>
            <a:r>
              <a:rPr lang="en-US" dirty="0" smtClean="0"/>
              <a:t>, students can select only </a:t>
            </a:r>
            <a:r>
              <a:rPr lang="en-US" b="1" dirty="0" smtClean="0">
                <a:solidFill>
                  <a:schemeClr val="tx1"/>
                </a:solidFill>
              </a:rPr>
              <a:t>one </a:t>
            </a:r>
            <a:r>
              <a:rPr lang="en-US" b="1" dirty="0" smtClean="0"/>
              <a:t>juice</a:t>
            </a:r>
            <a:r>
              <a:rPr lang="en-US" dirty="0" smtClean="0"/>
              <a:t> (½-cup serving)</a:t>
            </a:r>
            <a:r>
              <a:rPr lang="en-US" baseline="0" dirty="0" smtClean="0"/>
              <a:t> to comply with the weekly juice limit (½ cup </a:t>
            </a:r>
            <a:r>
              <a:rPr lang="en-US" dirty="0" smtClean="0"/>
              <a:t>of juice </a:t>
            </a:r>
            <a:r>
              <a:rPr lang="en-US" baseline="0" dirty="0" smtClean="0"/>
              <a:t>is half of 1 cup </a:t>
            </a:r>
            <a:r>
              <a:rPr lang="en-US" dirty="0" smtClean="0"/>
              <a:t>of fruit</a:t>
            </a:r>
            <a:r>
              <a:rPr lang="en-US" baseline="0" dirty="0" smtClean="0"/>
              <a:t>).</a:t>
            </a:r>
            <a:endParaRPr lang="en-US" dirty="0" smtClean="0"/>
          </a:p>
          <a:p>
            <a:pPr marL="8265" defTabSz="968595">
              <a:spcBef>
                <a:spcPts val="0"/>
              </a:spcBef>
            </a:pPr>
            <a:endParaRPr lang="en-US" dirty="0" smtClean="0"/>
          </a:p>
          <a:p>
            <a:pPr marL="8265" defTabSz="968595">
              <a:spcBef>
                <a:spcPts val="0"/>
              </a:spcBef>
            </a:pPr>
            <a:r>
              <a:rPr lang="en-US" dirty="0" smtClean="0"/>
              <a:t>Students</a:t>
            </a:r>
            <a:r>
              <a:rPr lang="en-US" baseline="0" dirty="0" smtClean="0"/>
              <a:t> cannot be allowed to select two ½-cup servings of juice (1 cup total) unless the </a:t>
            </a:r>
            <a:r>
              <a:rPr lang="en-US" dirty="0" smtClean="0"/>
              <a:t>menu </a:t>
            </a:r>
            <a:r>
              <a:rPr lang="en-US" dirty="0"/>
              <a:t>planner offers 2 cups of fruits </a:t>
            </a:r>
            <a:r>
              <a:rPr lang="en-US" dirty="0" smtClean="0"/>
              <a:t>daily ( 1 cup of juice is half of 2 cups of fruit).</a:t>
            </a:r>
            <a:endParaRPr lang="en-US" dirty="0"/>
          </a:p>
          <a:p>
            <a:pPr marL="178511" indent="-178511">
              <a:spcBef>
                <a:spcPts val="0"/>
              </a:spcBef>
              <a:buFont typeface="Arial" panose="020B0604020202020204" pitchFamily="34" charset="0"/>
              <a:buChar char="•"/>
            </a:pPr>
            <a:endParaRPr lang="en-US" dirty="0" smtClean="0"/>
          </a:p>
        </p:txBody>
      </p:sp>
      <p:sp>
        <p:nvSpPr>
          <p:cNvPr id="151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0249" eaLnBrk="0" hangingPunct="0">
              <a:defRPr>
                <a:solidFill>
                  <a:schemeClr val="tx1"/>
                </a:solidFill>
                <a:latin typeface="Arial" charset="0"/>
              </a:defRPr>
            </a:lvl1pPr>
            <a:lvl2pPr marL="773553" indent="-297523" defTabSz="970249" eaLnBrk="0" hangingPunct="0">
              <a:defRPr>
                <a:solidFill>
                  <a:schemeClr val="tx1"/>
                </a:solidFill>
                <a:latin typeface="Arial" charset="0"/>
              </a:defRPr>
            </a:lvl2pPr>
            <a:lvl3pPr marL="1190083" indent="-238017" defTabSz="970249" eaLnBrk="0" hangingPunct="0">
              <a:defRPr>
                <a:solidFill>
                  <a:schemeClr val="tx1"/>
                </a:solidFill>
                <a:latin typeface="Arial" charset="0"/>
              </a:defRPr>
            </a:lvl3pPr>
            <a:lvl4pPr marL="1666115" indent="-238017" defTabSz="970249" eaLnBrk="0" hangingPunct="0">
              <a:defRPr>
                <a:solidFill>
                  <a:schemeClr val="tx1"/>
                </a:solidFill>
                <a:latin typeface="Arial" charset="0"/>
              </a:defRPr>
            </a:lvl4pPr>
            <a:lvl5pPr marL="2142149" indent="-238017" defTabSz="970249" eaLnBrk="0" hangingPunct="0">
              <a:defRPr>
                <a:solidFill>
                  <a:schemeClr val="tx1"/>
                </a:solidFill>
                <a:latin typeface="Arial" charset="0"/>
              </a:defRPr>
            </a:lvl5pPr>
            <a:lvl6pPr marL="2618183" indent="-238017" defTabSz="970249" eaLnBrk="0" fontAlgn="base" hangingPunct="0">
              <a:spcBef>
                <a:spcPct val="0"/>
              </a:spcBef>
              <a:spcAft>
                <a:spcPct val="0"/>
              </a:spcAft>
              <a:defRPr>
                <a:solidFill>
                  <a:schemeClr val="tx1"/>
                </a:solidFill>
                <a:latin typeface="Arial" charset="0"/>
              </a:defRPr>
            </a:lvl6pPr>
            <a:lvl7pPr marL="3094215" indent="-238017" defTabSz="970249" eaLnBrk="0" fontAlgn="base" hangingPunct="0">
              <a:spcBef>
                <a:spcPct val="0"/>
              </a:spcBef>
              <a:spcAft>
                <a:spcPct val="0"/>
              </a:spcAft>
              <a:defRPr>
                <a:solidFill>
                  <a:schemeClr val="tx1"/>
                </a:solidFill>
                <a:latin typeface="Arial" charset="0"/>
              </a:defRPr>
            </a:lvl7pPr>
            <a:lvl8pPr marL="3570248" indent="-238017" defTabSz="970249" eaLnBrk="0" fontAlgn="base" hangingPunct="0">
              <a:spcBef>
                <a:spcPct val="0"/>
              </a:spcBef>
              <a:spcAft>
                <a:spcPct val="0"/>
              </a:spcAft>
              <a:defRPr>
                <a:solidFill>
                  <a:schemeClr val="tx1"/>
                </a:solidFill>
                <a:latin typeface="Arial" charset="0"/>
              </a:defRPr>
            </a:lvl8pPr>
            <a:lvl9pPr marL="4046282" indent="-238017" defTabSz="970249" eaLnBrk="0" fontAlgn="base" hangingPunct="0">
              <a:spcBef>
                <a:spcPct val="0"/>
              </a:spcBef>
              <a:spcAft>
                <a:spcPct val="0"/>
              </a:spcAft>
              <a:defRPr>
                <a:solidFill>
                  <a:schemeClr val="tx1"/>
                </a:solidFill>
                <a:latin typeface="Arial" charset="0"/>
              </a:defRPr>
            </a:lvl9pPr>
          </a:lstStyle>
          <a:p>
            <a:pPr eaLnBrk="1" hangingPunct="1"/>
            <a:fld id="{5AB37C3C-AEAC-421E-9A35-2BCD72D7BD0A}" type="slidenum">
              <a:rPr lang="en-US" smtClean="0"/>
              <a:pPr eaLnBrk="1" hangingPunct="1"/>
              <a:t>159</a:t>
            </a:fld>
            <a:endParaRPr lang="en-US" smtClean="0"/>
          </a:p>
        </p:txBody>
      </p:sp>
    </p:spTree>
    <p:extLst>
      <p:ext uri="{BB962C8B-B14F-4D97-AF65-F5344CB8AC3E}">
        <p14:creationId xmlns:p14="http://schemas.microsoft.com/office/powerpoint/2010/main" val="5275765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4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cs typeface="Times New Roman" panose="02020603050405020304" pitchFamily="18" charset="0"/>
              </a:rPr>
              <a:t>Let’s look at each of the meal pattern components for breakfast in more detail, starting with milk.</a:t>
            </a:r>
            <a:endParaRPr lang="en-US" altLang="en-US" dirty="0" smtClean="0"/>
          </a:p>
          <a:p>
            <a:endParaRPr lang="en-US" altLang="en-US" dirty="0" smtClean="0"/>
          </a:p>
        </p:txBody>
      </p:sp>
      <p:sp>
        <p:nvSpPr>
          <p:cNvPr id="3440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69771" indent="-296065">
              <a:defRPr>
                <a:solidFill>
                  <a:schemeClr val="tx1"/>
                </a:solidFill>
                <a:latin typeface="Calibri" panose="020F0502020204030204" pitchFamily="34" charset="0"/>
                <a:cs typeface="Arial" panose="020B0604020202020204" pitchFamily="34" charset="0"/>
              </a:defRPr>
            </a:lvl2pPr>
            <a:lvl3pPr marL="1184264" indent="-236853">
              <a:defRPr>
                <a:solidFill>
                  <a:schemeClr val="tx1"/>
                </a:solidFill>
                <a:latin typeface="Calibri" panose="020F0502020204030204" pitchFamily="34" charset="0"/>
                <a:cs typeface="Arial" panose="020B0604020202020204" pitchFamily="34" charset="0"/>
              </a:defRPr>
            </a:lvl3pPr>
            <a:lvl4pPr marL="1657967" indent="-236853">
              <a:defRPr>
                <a:solidFill>
                  <a:schemeClr val="tx1"/>
                </a:solidFill>
                <a:latin typeface="Calibri" panose="020F0502020204030204" pitchFamily="34" charset="0"/>
                <a:cs typeface="Arial" panose="020B0604020202020204" pitchFamily="34" charset="0"/>
              </a:defRPr>
            </a:lvl4pPr>
            <a:lvl5pPr marL="2131673" indent="-236853">
              <a:defRPr>
                <a:solidFill>
                  <a:schemeClr val="tx1"/>
                </a:solidFill>
                <a:latin typeface="Calibri" panose="020F0502020204030204" pitchFamily="34" charset="0"/>
                <a:cs typeface="Arial" panose="020B0604020202020204" pitchFamily="34" charset="0"/>
              </a:defRPr>
            </a:lvl5pPr>
            <a:lvl6pPr marL="2605379" indent="-2368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79081" indent="-2368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52787" indent="-2368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26493" indent="-2368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C2D578F-BF87-4CEC-B757-D90E488F02D5}" type="slidenum">
              <a:rPr lang="en-US" altLang="en-US"/>
              <a:pPr/>
              <a:t>16</a:t>
            </a:fld>
            <a:endParaRPr lang="en-US" altLang="en-US"/>
          </a:p>
        </p:txBody>
      </p:sp>
    </p:spTree>
    <p:extLst>
      <p:ext uri="{BB962C8B-B14F-4D97-AF65-F5344CB8AC3E}">
        <p14:creationId xmlns:p14="http://schemas.microsoft.com/office/powerpoint/2010/main" val="2500968888"/>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dirty="0" smtClean="0"/>
              <a:t>This</a:t>
            </a:r>
            <a:r>
              <a:rPr lang="en-US" baseline="0" dirty="0" smtClean="0"/>
              <a:t> slide shows sample language that can be used when the menu planner offers all fruits (and </a:t>
            </a:r>
            <a:r>
              <a:rPr lang="en-US" dirty="0"/>
              <a:t>vegetable substitutions) </a:t>
            </a:r>
            <a:r>
              <a:rPr lang="en-US" baseline="0" dirty="0" smtClean="0"/>
              <a:t>in ½-cup servings and allows students to take a total of 1 cup (the minimum daily fruits requirement for breakfast). The menu planner must communicate to students that no more than one juice (½ cup ) can be selected.</a:t>
            </a:r>
          </a:p>
          <a:p>
            <a:pPr>
              <a:spcBef>
                <a:spcPts val="0"/>
              </a:spcBef>
            </a:pPr>
            <a:endParaRPr lang="en-US" baseline="0" dirty="0" smtClean="0"/>
          </a:p>
          <a:p>
            <a:pPr>
              <a:spcBef>
                <a:spcPts val="0"/>
              </a:spcBef>
            </a:pPr>
            <a:r>
              <a:rPr lang="en-US" baseline="0" dirty="0" smtClean="0"/>
              <a:t>Students can choose either two fruits or one fruit and one juice. They cannot select two servings of juice, as this would exceed the limit of no more than half of weekly fruit offerings.</a:t>
            </a:r>
          </a:p>
          <a:p>
            <a:pPr>
              <a:spcBef>
                <a:spcPts val="0"/>
              </a:spcBef>
            </a:pPr>
            <a:endParaRPr lang="en-US" baseline="0" dirty="0" smtClean="0"/>
          </a:p>
          <a:p>
            <a:pPr>
              <a:spcBef>
                <a:spcPts val="0"/>
              </a:spcBef>
            </a:pPr>
            <a:r>
              <a:rPr lang="en-US" dirty="0"/>
              <a:t>If a school served </a:t>
            </a:r>
            <a:r>
              <a:rPr lang="en-US" b="1" dirty="0"/>
              <a:t>more than 1 cup of fruits </a:t>
            </a:r>
            <a:r>
              <a:rPr lang="en-US" dirty="0"/>
              <a:t>daily, the maximum amount of juice that can be served also increases</a:t>
            </a:r>
            <a:r>
              <a:rPr lang="en-US" dirty="0" smtClean="0"/>
              <a:t>.</a:t>
            </a:r>
            <a:r>
              <a:rPr lang="en-US" dirty="0"/>
              <a:t> </a:t>
            </a:r>
            <a:r>
              <a:rPr lang="en-US" dirty="0" smtClean="0"/>
              <a:t>For example, if the menu planner offers 2 cups of fruits daily, then 1 cup (8 fluid ounces) of juice could be served daily</a:t>
            </a:r>
            <a:r>
              <a:rPr lang="en-US" baseline="0" dirty="0" smtClean="0"/>
              <a:t> because this would meet the weekly limit of no more than half. </a:t>
            </a:r>
            <a:endParaRPr lang="en-US" dirty="0" smtClean="0"/>
          </a:p>
          <a:p>
            <a:pPr>
              <a:spcBef>
                <a:spcPts val="0"/>
              </a:spcBef>
            </a:pPr>
            <a:endParaRPr lang="en-US" dirty="0"/>
          </a:p>
        </p:txBody>
      </p:sp>
      <p:sp>
        <p:nvSpPr>
          <p:cNvPr id="4" name="Slide Number Placeholder 3"/>
          <p:cNvSpPr>
            <a:spLocks noGrp="1"/>
          </p:cNvSpPr>
          <p:nvPr>
            <p:ph type="sldNum" sz="quarter" idx="10"/>
          </p:nvPr>
        </p:nvSpPr>
        <p:spPr/>
        <p:txBody>
          <a:bodyPr/>
          <a:lstStyle/>
          <a:p>
            <a:fld id="{7DD1F08A-40B1-4294-9284-77F1089FBA4E}" type="slidenum">
              <a:rPr lang="en-US" altLang="en-US" smtClean="0"/>
              <a:pPr/>
              <a:t>160</a:t>
            </a:fld>
            <a:endParaRPr lang="en-US" altLang="en-US"/>
          </a:p>
        </p:txBody>
      </p:sp>
    </p:spTree>
    <p:extLst>
      <p:ext uri="{BB962C8B-B14F-4D97-AF65-F5344CB8AC3E}">
        <p14:creationId xmlns:p14="http://schemas.microsoft.com/office/powerpoint/2010/main" val="4058520923"/>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xfrm>
            <a:off x="732189" y="4561233"/>
            <a:ext cx="5850835" cy="455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pPr>
            <a:r>
              <a:rPr lang="en-US" dirty="0" smtClean="0"/>
              <a:t>With </a:t>
            </a:r>
            <a:r>
              <a:rPr lang="en-US" dirty="0"/>
              <a:t>OVS, you can see how important it is to communicate information to students about the </a:t>
            </a:r>
            <a:r>
              <a:rPr lang="en-US" dirty="0" smtClean="0"/>
              <a:t>menu choices and what they are allowed to select for a reimbursable meal.</a:t>
            </a:r>
            <a:endParaRPr lang="en-US" dirty="0"/>
          </a:p>
          <a:p>
            <a:pPr>
              <a:spcBef>
                <a:spcPts val="0"/>
              </a:spcBef>
            </a:pPr>
            <a:endParaRPr lang="en-US" dirty="0" smtClean="0">
              <a:cs typeface="Arial" charset="0"/>
            </a:endParaRPr>
          </a:p>
          <a:p>
            <a:pPr>
              <a:spcBef>
                <a:spcPts val="0"/>
              </a:spcBef>
            </a:pPr>
            <a:r>
              <a:rPr lang="en-US" dirty="0" smtClean="0">
                <a:cs typeface="Arial" charset="0"/>
              </a:rPr>
              <a:t>The USDA requires schools to identify the foods that are part of the reimbursable meal near or at the beginning of all serving lines. </a:t>
            </a:r>
            <a:r>
              <a:rPr lang="en-US" altLang="en-US" dirty="0"/>
              <a:t>If schools offer </a:t>
            </a:r>
            <a:r>
              <a:rPr lang="en-US" altLang="en-US" b="1" dirty="0"/>
              <a:t>choices</a:t>
            </a:r>
            <a:r>
              <a:rPr lang="en-US" altLang="en-US" dirty="0"/>
              <a:t> of food items within the components, the menu must indicate what choices or combination of choices are available each day and what students may </a:t>
            </a:r>
            <a:r>
              <a:rPr lang="en-US" altLang="en-US" dirty="0" smtClean="0"/>
              <a:t>select. </a:t>
            </a:r>
            <a:r>
              <a:rPr lang="en-US" dirty="0" smtClean="0">
                <a:cs typeface="Arial" charset="0"/>
              </a:rPr>
              <a:t>These requirements apply to all schools, including those that implement family-style meal service. In this case, you may consider options like table tents or posters.</a:t>
            </a:r>
          </a:p>
          <a:p>
            <a:pPr eaLnBrk="1" hangingPunct="1">
              <a:spcBef>
                <a:spcPts val="0"/>
              </a:spcBef>
            </a:pPr>
            <a:endParaRPr lang="en-US" dirty="0" smtClean="0">
              <a:cs typeface="Arial" charset="0"/>
            </a:endParaRPr>
          </a:p>
          <a:p>
            <a:pPr>
              <a:spcBef>
                <a:spcPts val="0"/>
              </a:spcBef>
            </a:pPr>
            <a:r>
              <a:rPr lang="en-US" dirty="0" smtClean="0">
                <a:cs typeface="Arial" charset="0"/>
              </a:rPr>
              <a:t>Schools </a:t>
            </a:r>
            <a:r>
              <a:rPr lang="en-US" dirty="0">
                <a:cs typeface="Arial" charset="0"/>
              </a:rPr>
              <a:t>have discretion as to how to identify the foods that are part of the reimbursable </a:t>
            </a:r>
            <a:r>
              <a:rPr lang="en-US" dirty="0" smtClean="0">
                <a:cs typeface="Arial" charset="0"/>
              </a:rPr>
              <a:t>meal depending on their menu, facilities, layout, age of children and other considerations.  Some examples include </a:t>
            </a:r>
            <a:r>
              <a:rPr lang="en-US" dirty="0" smtClean="0"/>
              <a:t>posters</a:t>
            </a:r>
            <a:r>
              <a:rPr lang="en-US" dirty="0"/>
              <a:t>, plastic frames, plastic </a:t>
            </a:r>
            <a:r>
              <a:rPr lang="en-US" dirty="0" smtClean="0"/>
              <a:t>frames, static </a:t>
            </a:r>
            <a:r>
              <a:rPr lang="en-US" dirty="0"/>
              <a:t>clings or signs on sneeze guards or serving areas above the food items. </a:t>
            </a:r>
            <a:endParaRPr lang="en-US" dirty="0" smtClean="0">
              <a:cs typeface="Arial" charset="0"/>
            </a:endParaRPr>
          </a:p>
          <a:p>
            <a:pPr>
              <a:spcBef>
                <a:spcPts val="0"/>
              </a:spcBef>
            </a:pPr>
            <a:endParaRPr lang="en-US" dirty="0">
              <a:cs typeface="Arial" charset="0"/>
            </a:endParaRPr>
          </a:p>
          <a:p>
            <a:pPr>
              <a:spcBef>
                <a:spcPts val="0"/>
              </a:spcBef>
            </a:pPr>
            <a:r>
              <a:rPr lang="en-US" dirty="0">
                <a:cs typeface="Arial" charset="0"/>
              </a:rPr>
              <a:t>This requirement is to ensure that students understand the components of the reimbursable meal and do not make unintentional purchases of a la carte foods.  This signage is also very important when schools implement </a:t>
            </a:r>
            <a:r>
              <a:rPr lang="en-US" dirty="0" smtClean="0">
                <a:cs typeface="Arial" charset="0"/>
              </a:rPr>
              <a:t>OVS.</a:t>
            </a:r>
            <a:endParaRPr lang="en-US" dirty="0">
              <a:cs typeface="Arial" charset="0"/>
            </a:endParaRPr>
          </a:p>
          <a:p>
            <a:pPr>
              <a:spcBef>
                <a:spcPts val="0"/>
              </a:spcBef>
            </a:pPr>
            <a:endParaRPr lang="en-US" dirty="0">
              <a:cs typeface="Arial" charset="0"/>
            </a:endParaRPr>
          </a:p>
          <a:p>
            <a:pPr>
              <a:spcBef>
                <a:spcPts val="0"/>
              </a:spcBef>
            </a:pPr>
            <a:r>
              <a:rPr lang="en-US" b="1" dirty="0" smtClean="0"/>
              <a:t>Ask </a:t>
            </a:r>
            <a:r>
              <a:rPr lang="en-US" b="1" dirty="0"/>
              <a:t>Participants: </a:t>
            </a:r>
            <a:r>
              <a:rPr lang="en-US" dirty="0"/>
              <a:t>What </a:t>
            </a:r>
            <a:r>
              <a:rPr lang="en-US" dirty="0" smtClean="0"/>
              <a:t>signage </a:t>
            </a:r>
            <a:r>
              <a:rPr lang="en-US" dirty="0"/>
              <a:t>strategies do you use to help implement OVS </a:t>
            </a:r>
            <a:r>
              <a:rPr lang="en-US" dirty="0" smtClean="0"/>
              <a:t>at breakfast in </a:t>
            </a:r>
            <a:r>
              <a:rPr lang="en-US" dirty="0"/>
              <a:t>your schools?</a:t>
            </a:r>
          </a:p>
          <a:p>
            <a:pPr>
              <a:spcBef>
                <a:spcPts val="0"/>
              </a:spcBef>
            </a:pPr>
            <a:endParaRPr lang="en-US" dirty="0" smtClean="0">
              <a:cs typeface="Arial" charset="0"/>
            </a:endParaRPr>
          </a:p>
          <a:p>
            <a:pPr>
              <a:spcBef>
                <a:spcPts val="0"/>
              </a:spcBef>
            </a:pPr>
            <a:endParaRPr lang="en-US" dirty="0" smtClean="0">
              <a:cs typeface="Arial" charset="0"/>
            </a:endParaRPr>
          </a:p>
        </p:txBody>
      </p:sp>
      <p:sp>
        <p:nvSpPr>
          <p:cNvPr id="108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0249" eaLnBrk="0" hangingPunct="0">
              <a:defRPr>
                <a:solidFill>
                  <a:schemeClr val="tx1"/>
                </a:solidFill>
                <a:latin typeface="Arial" charset="0"/>
              </a:defRPr>
            </a:lvl1pPr>
            <a:lvl2pPr marL="773553" indent="-297523" defTabSz="970249" eaLnBrk="0" hangingPunct="0">
              <a:defRPr>
                <a:solidFill>
                  <a:schemeClr val="tx1"/>
                </a:solidFill>
                <a:latin typeface="Arial" charset="0"/>
              </a:defRPr>
            </a:lvl2pPr>
            <a:lvl3pPr marL="1190083" indent="-238017" defTabSz="970249" eaLnBrk="0" hangingPunct="0">
              <a:defRPr>
                <a:solidFill>
                  <a:schemeClr val="tx1"/>
                </a:solidFill>
                <a:latin typeface="Arial" charset="0"/>
              </a:defRPr>
            </a:lvl3pPr>
            <a:lvl4pPr marL="1666115" indent="-238017" defTabSz="970249" eaLnBrk="0" hangingPunct="0">
              <a:defRPr>
                <a:solidFill>
                  <a:schemeClr val="tx1"/>
                </a:solidFill>
                <a:latin typeface="Arial" charset="0"/>
              </a:defRPr>
            </a:lvl4pPr>
            <a:lvl5pPr marL="2142149" indent="-238017" defTabSz="970249" eaLnBrk="0" hangingPunct="0">
              <a:defRPr>
                <a:solidFill>
                  <a:schemeClr val="tx1"/>
                </a:solidFill>
                <a:latin typeface="Arial" charset="0"/>
              </a:defRPr>
            </a:lvl5pPr>
            <a:lvl6pPr marL="2618183" indent="-238017" defTabSz="970249" eaLnBrk="0" fontAlgn="base" hangingPunct="0">
              <a:spcBef>
                <a:spcPct val="0"/>
              </a:spcBef>
              <a:spcAft>
                <a:spcPct val="0"/>
              </a:spcAft>
              <a:defRPr>
                <a:solidFill>
                  <a:schemeClr val="tx1"/>
                </a:solidFill>
                <a:latin typeface="Arial" charset="0"/>
              </a:defRPr>
            </a:lvl6pPr>
            <a:lvl7pPr marL="3094215" indent="-238017" defTabSz="970249" eaLnBrk="0" fontAlgn="base" hangingPunct="0">
              <a:spcBef>
                <a:spcPct val="0"/>
              </a:spcBef>
              <a:spcAft>
                <a:spcPct val="0"/>
              </a:spcAft>
              <a:defRPr>
                <a:solidFill>
                  <a:schemeClr val="tx1"/>
                </a:solidFill>
                <a:latin typeface="Arial" charset="0"/>
              </a:defRPr>
            </a:lvl7pPr>
            <a:lvl8pPr marL="3570248" indent="-238017" defTabSz="970249" eaLnBrk="0" fontAlgn="base" hangingPunct="0">
              <a:spcBef>
                <a:spcPct val="0"/>
              </a:spcBef>
              <a:spcAft>
                <a:spcPct val="0"/>
              </a:spcAft>
              <a:defRPr>
                <a:solidFill>
                  <a:schemeClr val="tx1"/>
                </a:solidFill>
                <a:latin typeface="Arial" charset="0"/>
              </a:defRPr>
            </a:lvl8pPr>
            <a:lvl9pPr marL="4046282" indent="-238017" defTabSz="970249" eaLnBrk="0" fontAlgn="base" hangingPunct="0">
              <a:spcBef>
                <a:spcPct val="0"/>
              </a:spcBef>
              <a:spcAft>
                <a:spcPct val="0"/>
              </a:spcAft>
              <a:defRPr>
                <a:solidFill>
                  <a:schemeClr val="tx1"/>
                </a:solidFill>
                <a:latin typeface="Arial" charset="0"/>
              </a:defRPr>
            </a:lvl9pPr>
          </a:lstStyle>
          <a:p>
            <a:pPr eaLnBrk="1" hangingPunct="1"/>
            <a:fld id="{7D723C12-3DCD-4613-A32C-A952B93D299A}" type="slidenum">
              <a:rPr lang="en-US" smtClean="0"/>
              <a:pPr eaLnBrk="1" hangingPunct="1"/>
              <a:t>161</a:t>
            </a:fld>
            <a:endParaRPr lang="en-US" smtClean="0"/>
          </a:p>
        </p:txBody>
      </p:sp>
    </p:spTree>
    <p:extLst>
      <p:ext uri="{BB962C8B-B14F-4D97-AF65-F5344CB8AC3E}">
        <p14:creationId xmlns:p14="http://schemas.microsoft.com/office/powerpoint/2010/main" val="3205978037"/>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5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cs typeface="Arial" charset="0"/>
              </a:rPr>
              <a:t>This slide shows an example </a:t>
            </a:r>
            <a:r>
              <a:rPr lang="en-US" dirty="0">
                <a:cs typeface="Arial" charset="0"/>
              </a:rPr>
              <a:t>of </a:t>
            </a:r>
            <a:r>
              <a:rPr lang="en-US" dirty="0" smtClean="0">
                <a:cs typeface="Arial" charset="0"/>
              </a:rPr>
              <a:t>signage. </a:t>
            </a:r>
            <a:r>
              <a:rPr lang="en-US" altLang="en-US" dirty="0" smtClean="0"/>
              <a:t>Here is a simple breakfast menu that offers choices and includes five food items:</a:t>
            </a:r>
          </a:p>
          <a:p>
            <a:pPr eaLnBrk="1" hangingPunct="1">
              <a:spcBef>
                <a:spcPct val="0"/>
              </a:spcBef>
            </a:pPr>
            <a:endParaRPr lang="en-US" altLang="en-US" dirty="0" smtClean="0"/>
          </a:p>
          <a:p>
            <a:pPr marL="179198" indent="-179198" eaLnBrk="1" hangingPunct="1">
              <a:spcBef>
                <a:spcPct val="0"/>
              </a:spcBef>
              <a:buFont typeface="Arial" panose="020B0604020202020204" pitchFamily="34" charset="0"/>
              <a:buChar char="•"/>
            </a:pPr>
            <a:r>
              <a:rPr lang="en-US" altLang="en-US" dirty="0"/>
              <a:t>c</a:t>
            </a:r>
            <a:r>
              <a:rPr lang="en-US" altLang="en-US" dirty="0" smtClean="0"/>
              <a:t>hoice of two grains with meat/meat alternate substitutions;</a:t>
            </a:r>
          </a:p>
          <a:p>
            <a:pPr marL="179198" indent="-179198" eaLnBrk="1" hangingPunct="1">
              <a:spcBef>
                <a:spcPct val="0"/>
              </a:spcBef>
              <a:buFont typeface="Arial" panose="020B0604020202020204" pitchFamily="34" charset="0"/>
              <a:buChar char="•"/>
            </a:pPr>
            <a:r>
              <a:rPr lang="en-US" altLang="en-US" dirty="0"/>
              <a:t>choice of two </a:t>
            </a:r>
            <a:r>
              <a:rPr lang="en-US" altLang="en-US" dirty="0" smtClean="0"/>
              <a:t>fruits; and</a:t>
            </a:r>
          </a:p>
          <a:p>
            <a:pPr marL="179198" indent="-179198" eaLnBrk="1" hangingPunct="1">
              <a:spcBef>
                <a:spcPct val="0"/>
              </a:spcBef>
              <a:buFont typeface="Arial" panose="020B0604020202020204" pitchFamily="34" charset="0"/>
              <a:buChar char="•"/>
            </a:pPr>
            <a:r>
              <a:rPr lang="en-US" altLang="en-US" dirty="0" smtClean="0"/>
              <a:t>one milk choice</a:t>
            </a:r>
          </a:p>
          <a:p>
            <a:pPr eaLnBrk="1" hangingPunct="1">
              <a:spcBef>
                <a:spcPct val="0"/>
              </a:spcBef>
            </a:pPr>
            <a:endParaRPr lang="en-US" altLang="en-US" dirty="0" smtClean="0"/>
          </a:p>
          <a:p>
            <a:pPr eaLnBrk="1" hangingPunct="1">
              <a:spcBef>
                <a:spcPct val="0"/>
              </a:spcBef>
            </a:pPr>
            <a:r>
              <a:rPr lang="en-US" altLang="en-US" dirty="0" smtClean="0"/>
              <a:t>In</a:t>
            </a:r>
            <a:r>
              <a:rPr lang="en-US" altLang="en-US" baseline="0" dirty="0" smtClean="0"/>
              <a:t> this example:</a:t>
            </a:r>
          </a:p>
          <a:p>
            <a:pPr marL="179198" indent="-179198" eaLnBrk="1" hangingPunct="1">
              <a:spcBef>
                <a:spcPct val="0"/>
              </a:spcBef>
              <a:buFont typeface="Arial" panose="020B0604020202020204" pitchFamily="34" charset="0"/>
              <a:buChar char="•"/>
            </a:pPr>
            <a:r>
              <a:rPr lang="en-US" altLang="en-US" baseline="0" dirty="0" smtClean="0"/>
              <a:t>all grains (and </a:t>
            </a:r>
            <a:r>
              <a:rPr lang="en-US" altLang="en-US" dirty="0" smtClean="0"/>
              <a:t>meat/meat alternate substitutions</a:t>
            </a:r>
            <a:r>
              <a:rPr lang="en-US" altLang="en-US" baseline="0" dirty="0" smtClean="0"/>
              <a:t>) are offered in serving sizes of at least 1 ounce equivalent; and </a:t>
            </a:r>
          </a:p>
          <a:p>
            <a:pPr marL="179198" indent="-179198" eaLnBrk="1" hangingPunct="1">
              <a:spcBef>
                <a:spcPct val="0"/>
              </a:spcBef>
              <a:buFont typeface="Arial" panose="020B0604020202020204" pitchFamily="34" charset="0"/>
              <a:buChar char="•"/>
            </a:pPr>
            <a:r>
              <a:rPr lang="en-US" altLang="en-US" baseline="0" dirty="0" smtClean="0"/>
              <a:t>all fruits and juices are offered in ½-cup servings.</a:t>
            </a:r>
          </a:p>
          <a:p>
            <a:pPr marL="179198" indent="-179198" eaLnBrk="1" hangingPunct="1">
              <a:spcBef>
                <a:spcPct val="0"/>
              </a:spcBef>
              <a:buFont typeface="Arial" panose="020B0604020202020204" pitchFamily="34" charset="0"/>
              <a:buChar char="•"/>
            </a:pPr>
            <a:endParaRPr lang="en-US" altLang="en-US" baseline="0" dirty="0" smtClean="0"/>
          </a:p>
          <a:p>
            <a:pPr eaLnBrk="1" hangingPunct="1">
              <a:spcBef>
                <a:spcPct val="0"/>
              </a:spcBef>
            </a:pPr>
            <a:r>
              <a:rPr lang="en-US" altLang="en-US" baseline="0" dirty="0" smtClean="0"/>
              <a:t>The menu tells students that they must select three or more items including fruit. It also specifies the limit for fruit juice, i.e., students can choose two fruits or one fruit and one juice.</a:t>
            </a:r>
            <a:endParaRPr lang="en-US" altLang="en-US" dirty="0" smtClean="0"/>
          </a:p>
        </p:txBody>
      </p:sp>
      <p:sp>
        <p:nvSpPr>
          <p:cNvPr id="4956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76529" indent="-298665">
              <a:spcBef>
                <a:spcPct val="30000"/>
              </a:spcBef>
              <a:defRPr sz="1300">
                <a:solidFill>
                  <a:schemeClr val="tx1"/>
                </a:solidFill>
                <a:latin typeface="Calibri" panose="020F0502020204030204" pitchFamily="34" charset="0"/>
              </a:defRPr>
            </a:lvl2pPr>
            <a:lvl3pPr marL="1194659" indent="-238932">
              <a:spcBef>
                <a:spcPct val="30000"/>
              </a:spcBef>
              <a:defRPr sz="1300">
                <a:solidFill>
                  <a:schemeClr val="tx1"/>
                </a:solidFill>
                <a:latin typeface="Calibri" panose="020F0502020204030204" pitchFamily="34" charset="0"/>
              </a:defRPr>
            </a:lvl3pPr>
            <a:lvl4pPr marL="1672524" indent="-238932">
              <a:spcBef>
                <a:spcPct val="30000"/>
              </a:spcBef>
              <a:defRPr sz="1300">
                <a:solidFill>
                  <a:schemeClr val="tx1"/>
                </a:solidFill>
                <a:latin typeface="Calibri" panose="020F0502020204030204" pitchFamily="34" charset="0"/>
              </a:defRPr>
            </a:lvl4pPr>
            <a:lvl5pPr marL="2150388" indent="-238932">
              <a:spcBef>
                <a:spcPct val="30000"/>
              </a:spcBef>
              <a:defRPr sz="1300">
                <a:solidFill>
                  <a:schemeClr val="tx1"/>
                </a:solidFill>
                <a:latin typeface="Calibri" panose="020F0502020204030204" pitchFamily="34" charset="0"/>
              </a:defRPr>
            </a:lvl5pPr>
            <a:lvl6pPr marL="2628251" indent="-238932" eaLnBrk="0" fontAlgn="base" hangingPunct="0">
              <a:spcBef>
                <a:spcPct val="30000"/>
              </a:spcBef>
              <a:spcAft>
                <a:spcPct val="0"/>
              </a:spcAft>
              <a:defRPr sz="1300">
                <a:solidFill>
                  <a:schemeClr val="tx1"/>
                </a:solidFill>
                <a:latin typeface="Calibri" panose="020F0502020204030204" pitchFamily="34" charset="0"/>
              </a:defRPr>
            </a:lvl6pPr>
            <a:lvl7pPr marL="3106116" indent="-238932" eaLnBrk="0" fontAlgn="base" hangingPunct="0">
              <a:spcBef>
                <a:spcPct val="30000"/>
              </a:spcBef>
              <a:spcAft>
                <a:spcPct val="0"/>
              </a:spcAft>
              <a:defRPr sz="1300">
                <a:solidFill>
                  <a:schemeClr val="tx1"/>
                </a:solidFill>
                <a:latin typeface="Calibri" panose="020F0502020204030204" pitchFamily="34" charset="0"/>
              </a:defRPr>
            </a:lvl7pPr>
            <a:lvl8pPr marL="3583978" indent="-238932" eaLnBrk="0" fontAlgn="base" hangingPunct="0">
              <a:spcBef>
                <a:spcPct val="30000"/>
              </a:spcBef>
              <a:spcAft>
                <a:spcPct val="0"/>
              </a:spcAft>
              <a:defRPr sz="1300">
                <a:solidFill>
                  <a:schemeClr val="tx1"/>
                </a:solidFill>
                <a:latin typeface="Calibri" panose="020F0502020204030204" pitchFamily="34" charset="0"/>
              </a:defRPr>
            </a:lvl8pPr>
            <a:lvl9pPr marL="4061844" indent="-238932"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483BD27F-059D-4D74-806C-267A62720AC3}" type="slidenum">
              <a:rPr lang="en-US" altLang="en-US"/>
              <a:pPr>
                <a:spcBef>
                  <a:spcPct val="0"/>
                </a:spcBef>
              </a:pPr>
              <a:t>162</a:t>
            </a:fld>
            <a:endParaRPr lang="en-US" altLang="en-US"/>
          </a:p>
        </p:txBody>
      </p:sp>
    </p:spTree>
    <p:extLst>
      <p:ext uri="{BB962C8B-B14F-4D97-AF65-F5344CB8AC3E}">
        <p14:creationId xmlns:p14="http://schemas.microsoft.com/office/powerpoint/2010/main" val="151203596"/>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9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cs typeface="Arial" charset="0"/>
              </a:rPr>
              <a:t>B</a:t>
            </a:r>
            <a:r>
              <a:rPr lang="en-US" dirty="0" smtClean="0"/>
              <a:t>est practice is to provide </a:t>
            </a:r>
            <a:r>
              <a:rPr lang="en-US" dirty="0"/>
              <a:t>signage </a:t>
            </a:r>
            <a:r>
              <a:rPr lang="en-US" b="1" dirty="0" smtClean="0"/>
              <a:t>throughout</a:t>
            </a:r>
            <a:r>
              <a:rPr lang="en-US" dirty="0" smtClean="0"/>
              <a:t> the serving </a:t>
            </a:r>
            <a:r>
              <a:rPr lang="en-US" dirty="0"/>
              <a:t>line to guide students as they make their selections. </a:t>
            </a:r>
            <a:br>
              <a:rPr lang="en-US" dirty="0"/>
            </a:br>
            <a:endParaRPr lang="en-US" dirty="0"/>
          </a:p>
          <a:p>
            <a:endParaRPr lang="en-US" dirty="0" smtClean="0"/>
          </a:p>
        </p:txBody>
      </p:sp>
      <p:sp>
        <p:nvSpPr>
          <p:cNvPr id="349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73553" indent="-297523">
              <a:defRPr>
                <a:solidFill>
                  <a:schemeClr val="tx1"/>
                </a:solidFill>
                <a:latin typeface="Calibri" panose="020F0502020204030204" pitchFamily="34" charset="0"/>
                <a:cs typeface="Arial" panose="020B0604020202020204" pitchFamily="34" charset="0"/>
              </a:defRPr>
            </a:lvl2pPr>
            <a:lvl3pPr marL="1190083" indent="-238017">
              <a:defRPr>
                <a:solidFill>
                  <a:schemeClr val="tx1"/>
                </a:solidFill>
                <a:latin typeface="Calibri" panose="020F0502020204030204" pitchFamily="34" charset="0"/>
                <a:cs typeface="Arial" panose="020B0604020202020204" pitchFamily="34" charset="0"/>
              </a:defRPr>
            </a:lvl3pPr>
            <a:lvl4pPr marL="1666115" indent="-238017">
              <a:defRPr>
                <a:solidFill>
                  <a:schemeClr val="tx1"/>
                </a:solidFill>
                <a:latin typeface="Calibri" panose="020F0502020204030204" pitchFamily="34" charset="0"/>
                <a:cs typeface="Arial" panose="020B0604020202020204" pitchFamily="34" charset="0"/>
              </a:defRPr>
            </a:lvl4pPr>
            <a:lvl5pPr marL="2142149" indent="-238017">
              <a:defRPr>
                <a:solidFill>
                  <a:schemeClr val="tx1"/>
                </a:solidFill>
                <a:latin typeface="Calibri" panose="020F0502020204030204" pitchFamily="34" charset="0"/>
                <a:cs typeface="Arial" panose="020B0604020202020204" pitchFamily="34" charset="0"/>
              </a:defRPr>
            </a:lvl5pPr>
            <a:lvl6pPr marL="2618183" indent="-2380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94215" indent="-2380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70248" indent="-2380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46282" indent="-2380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05E9A7FA-DF1B-4DB4-88DA-B0BA99F02DF8}" type="slidenum">
              <a:rPr lang="en-US" smtClean="0"/>
              <a:pPr/>
              <a:t>163</a:t>
            </a:fld>
            <a:endParaRPr lang="en-US" smtClean="0"/>
          </a:p>
        </p:txBody>
      </p:sp>
    </p:spTree>
    <p:extLst>
      <p:ext uri="{BB962C8B-B14F-4D97-AF65-F5344CB8AC3E}">
        <p14:creationId xmlns:p14="http://schemas.microsoft.com/office/powerpoint/2010/main" val="2474780976"/>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xfrm>
            <a:off x="732189" y="4561233"/>
            <a:ext cx="5850835" cy="455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52065" eaLnBrk="1" hangingPunct="1">
              <a:spcBef>
                <a:spcPct val="0"/>
              </a:spcBef>
              <a:defRPr/>
            </a:pPr>
            <a:r>
              <a:rPr lang="en-US" altLang="en-US" dirty="0" smtClean="0">
                <a:latin typeface="+mj-lt"/>
                <a:sym typeface="Wingdings" panose="05000000000000000000" pitchFamily="2" charset="2"/>
              </a:rPr>
              <a:t>The</a:t>
            </a:r>
            <a:r>
              <a:rPr lang="en-US" altLang="en-US" baseline="0" dirty="0" smtClean="0">
                <a:latin typeface="+mj-lt"/>
                <a:sym typeface="Wingdings" panose="05000000000000000000" pitchFamily="2" charset="2"/>
              </a:rPr>
              <a:t> m</a:t>
            </a:r>
            <a:r>
              <a:rPr lang="en-US" altLang="en-US" dirty="0" smtClean="0">
                <a:latin typeface="+mj-lt"/>
                <a:sym typeface="Wingdings" panose="05000000000000000000" pitchFamily="2" charset="2"/>
              </a:rPr>
              <a:t>enu planner decides whether to allow students to select duplicate food items such as two pieces of toast or two servings of fruit.</a:t>
            </a:r>
            <a:r>
              <a:rPr lang="en-US" altLang="en-US" baseline="0" dirty="0" smtClean="0">
                <a:latin typeface="+mj-lt"/>
                <a:sym typeface="Wingdings" panose="05000000000000000000" pitchFamily="2" charset="2"/>
              </a:rPr>
              <a:t> </a:t>
            </a:r>
            <a:r>
              <a:rPr lang="en-US" altLang="en-US" dirty="0" smtClean="0">
                <a:latin typeface="+mj-lt"/>
                <a:sym typeface="Wingdings" panose="05000000000000000000" pitchFamily="2" charset="2"/>
              </a:rPr>
              <a:t>The</a:t>
            </a:r>
            <a:r>
              <a:rPr lang="en-US" altLang="en-US" baseline="0" dirty="0" smtClean="0">
                <a:latin typeface="+mj-lt"/>
                <a:sym typeface="Wingdings" panose="05000000000000000000" pitchFamily="2" charset="2"/>
              </a:rPr>
              <a:t> m</a:t>
            </a:r>
            <a:r>
              <a:rPr lang="en-US" altLang="en-US" dirty="0" smtClean="0">
                <a:latin typeface="+mj-lt"/>
                <a:sym typeface="Wingdings" panose="05000000000000000000" pitchFamily="2" charset="2"/>
              </a:rPr>
              <a:t>enu planner</a:t>
            </a:r>
            <a:r>
              <a:rPr lang="en-US" altLang="en-US" baseline="0" dirty="0" smtClean="0">
                <a:latin typeface="+mj-lt"/>
                <a:sym typeface="Wingdings" panose="05000000000000000000" pitchFamily="2" charset="2"/>
              </a:rPr>
              <a:t> cannot allow students to select two serving of </a:t>
            </a:r>
            <a:r>
              <a:rPr lang="en-US" altLang="en-US" dirty="0" smtClean="0">
                <a:latin typeface="+mj-lt"/>
                <a:sym typeface="Wingdings" panose="05000000000000000000" pitchFamily="2" charset="2"/>
              </a:rPr>
              <a:t>milk.</a:t>
            </a:r>
          </a:p>
          <a:p>
            <a:pPr defTabSz="952065" eaLnBrk="1" hangingPunct="1">
              <a:spcBef>
                <a:spcPct val="0"/>
              </a:spcBef>
              <a:defRPr/>
            </a:pPr>
            <a:endParaRPr lang="en-US" altLang="en-US" dirty="0" smtClean="0">
              <a:latin typeface="+mj-lt"/>
              <a:sym typeface="Wingdings" panose="05000000000000000000" pitchFamily="2" charset="2"/>
            </a:endParaRPr>
          </a:p>
          <a:p>
            <a:pPr defTabSz="952065" eaLnBrk="1" hangingPunct="1">
              <a:spcBef>
                <a:spcPct val="0"/>
              </a:spcBef>
              <a:defRPr/>
            </a:pPr>
            <a:r>
              <a:rPr lang="en-US" altLang="en-US" dirty="0" smtClean="0">
                <a:latin typeface="+mj-lt"/>
                <a:sym typeface="Wingdings" panose="05000000000000000000" pitchFamily="2" charset="2"/>
              </a:rPr>
              <a:t>This information must be clearly communicated to staff</a:t>
            </a:r>
            <a:r>
              <a:rPr lang="en-US" altLang="en-US" baseline="0" dirty="0" smtClean="0">
                <a:latin typeface="+mj-lt"/>
                <a:sym typeface="Wingdings" panose="05000000000000000000" pitchFamily="2" charset="2"/>
              </a:rPr>
              <a:t> and </a:t>
            </a:r>
            <a:r>
              <a:rPr lang="en-US" altLang="en-US" dirty="0">
                <a:sym typeface="Wingdings" panose="05000000000000000000" pitchFamily="2" charset="2"/>
              </a:rPr>
              <a:t>students, through the menu and other signage. </a:t>
            </a:r>
            <a:endParaRPr lang="en-US" altLang="en-US" dirty="0" smtClean="0">
              <a:latin typeface="+mj-lt"/>
              <a:sym typeface="Wingdings" panose="05000000000000000000" pitchFamily="2" charset="2"/>
            </a:endParaRPr>
          </a:p>
          <a:p>
            <a:pPr defTabSz="952065" eaLnBrk="1" hangingPunct="1">
              <a:spcBef>
                <a:spcPct val="0"/>
              </a:spcBef>
              <a:defRPr/>
            </a:pPr>
            <a:endParaRPr lang="en-US" altLang="en-US" dirty="0" smtClean="0">
              <a:latin typeface="+mj-lt"/>
              <a:sym typeface="Wingdings" panose="05000000000000000000" pitchFamily="2" charset="2"/>
            </a:endParaRPr>
          </a:p>
          <a:p>
            <a:pPr defTabSz="952065" eaLnBrk="1" hangingPunct="1">
              <a:spcBef>
                <a:spcPct val="0"/>
              </a:spcBef>
              <a:defRPr/>
            </a:pPr>
            <a:endParaRPr lang="en-US" altLang="en-US" dirty="0" smtClean="0">
              <a:latin typeface="+mj-lt"/>
              <a:sym typeface="Wingdings" panose="05000000000000000000" pitchFamily="2" charset="2"/>
            </a:endParaRPr>
          </a:p>
          <a:p>
            <a:pPr eaLnBrk="1" hangingPunct="1">
              <a:spcBef>
                <a:spcPct val="0"/>
              </a:spcBef>
            </a:pPr>
            <a:endParaRPr lang="en-US" altLang="en-US" dirty="0" smtClean="0">
              <a:latin typeface="+mj-lt"/>
            </a:endParaRPr>
          </a:p>
          <a:p>
            <a:pPr eaLnBrk="1" hangingPunct="1">
              <a:spcBef>
                <a:spcPct val="0"/>
              </a:spcBef>
            </a:pPr>
            <a:endParaRPr lang="en-US" altLang="en-US" dirty="0" smtClean="0">
              <a:latin typeface="+mj-lt"/>
            </a:endParaRPr>
          </a:p>
        </p:txBody>
      </p:sp>
      <p:sp>
        <p:nvSpPr>
          <p:cNvPr id="108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0249" eaLnBrk="0" hangingPunct="0">
              <a:defRPr>
                <a:solidFill>
                  <a:schemeClr val="tx1"/>
                </a:solidFill>
                <a:latin typeface="Arial" charset="0"/>
              </a:defRPr>
            </a:lvl1pPr>
            <a:lvl2pPr marL="773553" indent="-297523" defTabSz="970249" eaLnBrk="0" hangingPunct="0">
              <a:defRPr>
                <a:solidFill>
                  <a:schemeClr val="tx1"/>
                </a:solidFill>
                <a:latin typeface="Arial" charset="0"/>
              </a:defRPr>
            </a:lvl2pPr>
            <a:lvl3pPr marL="1190083" indent="-238017" defTabSz="970249" eaLnBrk="0" hangingPunct="0">
              <a:defRPr>
                <a:solidFill>
                  <a:schemeClr val="tx1"/>
                </a:solidFill>
                <a:latin typeface="Arial" charset="0"/>
              </a:defRPr>
            </a:lvl3pPr>
            <a:lvl4pPr marL="1666115" indent="-238017" defTabSz="970249" eaLnBrk="0" hangingPunct="0">
              <a:defRPr>
                <a:solidFill>
                  <a:schemeClr val="tx1"/>
                </a:solidFill>
                <a:latin typeface="Arial" charset="0"/>
              </a:defRPr>
            </a:lvl4pPr>
            <a:lvl5pPr marL="2142149" indent="-238017" defTabSz="970249" eaLnBrk="0" hangingPunct="0">
              <a:defRPr>
                <a:solidFill>
                  <a:schemeClr val="tx1"/>
                </a:solidFill>
                <a:latin typeface="Arial" charset="0"/>
              </a:defRPr>
            </a:lvl5pPr>
            <a:lvl6pPr marL="2618183" indent="-238017" defTabSz="970249" eaLnBrk="0" fontAlgn="base" hangingPunct="0">
              <a:spcBef>
                <a:spcPct val="0"/>
              </a:spcBef>
              <a:spcAft>
                <a:spcPct val="0"/>
              </a:spcAft>
              <a:defRPr>
                <a:solidFill>
                  <a:schemeClr val="tx1"/>
                </a:solidFill>
                <a:latin typeface="Arial" charset="0"/>
              </a:defRPr>
            </a:lvl6pPr>
            <a:lvl7pPr marL="3094215" indent="-238017" defTabSz="970249" eaLnBrk="0" fontAlgn="base" hangingPunct="0">
              <a:spcBef>
                <a:spcPct val="0"/>
              </a:spcBef>
              <a:spcAft>
                <a:spcPct val="0"/>
              </a:spcAft>
              <a:defRPr>
                <a:solidFill>
                  <a:schemeClr val="tx1"/>
                </a:solidFill>
                <a:latin typeface="Arial" charset="0"/>
              </a:defRPr>
            </a:lvl7pPr>
            <a:lvl8pPr marL="3570248" indent="-238017" defTabSz="970249" eaLnBrk="0" fontAlgn="base" hangingPunct="0">
              <a:spcBef>
                <a:spcPct val="0"/>
              </a:spcBef>
              <a:spcAft>
                <a:spcPct val="0"/>
              </a:spcAft>
              <a:defRPr>
                <a:solidFill>
                  <a:schemeClr val="tx1"/>
                </a:solidFill>
                <a:latin typeface="Arial" charset="0"/>
              </a:defRPr>
            </a:lvl8pPr>
            <a:lvl9pPr marL="4046282" indent="-238017" defTabSz="970249" eaLnBrk="0" fontAlgn="base" hangingPunct="0">
              <a:spcBef>
                <a:spcPct val="0"/>
              </a:spcBef>
              <a:spcAft>
                <a:spcPct val="0"/>
              </a:spcAft>
              <a:defRPr>
                <a:solidFill>
                  <a:schemeClr val="tx1"/>
                </a:solidFill>
                <a:latin typeface="Arial" charset="0"/>
              </a:defRPr>
            </a:lvl9pPr>
          </a:lstStyle>
          <a:p>
            <a:pPr eaLnBrk="1" hangingPunct="1"/>
            <a:fld id="{7D723C12-3DCD-4613-A32C-A952B93D299A}" type="slidenum">
              <a:rPr lang="en-US" smtClean="0"/>
              <a:pPr eaLnBrk="1" hangingPunct="1"/>
              <a:t>164</a:t>
            </a:fld>
            <a:endParaRPr lang="en-US" smtClean="0"/>
          </a:p>
        </p:txBody>
      </p:sp>
    </p:spTree>
    <p:extLst>
      <p:ext uri="{BB962C8B-B14F-4D97-AF65-F5344CB8AC3E}">
        <p14:creationId xmlns:p14="http://schemas.microsoft.com/office/powerpoint/2010/main" val="3205978037"/>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smtClean="0"/>
              <a:t>This </a:t>
            </a:r>
            <a:r>
              <a:rPr lang="en-US" dirty="0"/>
              <a:t>sample breakfast menu </a:t>
            </a:r>
            <a:r>
              <a:rPr lang="en-US" dirty="0" smtClean="0"/>
              <a:t>shows </a:t>
            </a:r>
            <a:r>
              <a:rPr lang="en-US" dirty="0"/>
              <a:t>how the menu planner could communicate the OVS requirements when breakfast includes meat/meat alternates as grain </a:t>
            </a:r>
            <a:r>
              <a:rPr lang="en-US" dirty="0" smtClean="0"/>
              <a:t>substitutions</a:t>
            </a:r>
            <a:r>
              <a:rPr lang="en-US" dirty="0"/>
              <a:t>. This menu includes </a:t>
            </a:r>
            <a:r>
              <a:rPr lang="en-US" dirty="0" smtClean="0"/>
              <a:t>five food </a:t>
            </a:r>
            <a:r>
              <a:rPr lang="en-US" dirty="0"/>
              <a:t>items and is planned to allow students to select from several choices within each meal pattern component, including meat/meat alternates as grain </a:t>
            </a:r>
            <a:r>
              <a:rPr lang="en-US" dirty="0" smtClean="0"/>
              <a:t>substitutions</a:t>
            </a:r>
            <a:r>
              <a:rPr lang="en-US" dirty="0"/>
              <a:t>. Students can select</a:t>
            </a:r>
            <a:r>
              <a:rPr lang="en-US" dirty="0" smtClean="0"/>
              <a:t>:</a:t>
            </a:r>
          </a:p>
          <a:p>
            <a:pPr eaLnBrk="1" fontAlgn="auto" hangingPunct="1">
              <a:spcBef>
                <a:spcPts val="0"/>
              </a:spcBef>
              <a:spcAft>
                <a:spcPts val="0"/>
              </a:spcAft>
              <a:defRPr/>
            </a:pPr>
            <a:endParaRPr lang="en-US" dirty="0"/>
          </a:p>
          <a:p>
            <a:pPr marL="178511" indent="-178511" eaLnBrk="1" fontAlgn="auto" hangingPunct="1">
              <a:spcBef>
                <a:spcPts val="0"/>
              </a:spcBef>
              <a:spcAft>
                <a:spcPts val="0"/>
              </a:spcAft>
              <a:buFont typeface="Arial" pitchFamily="34" charset="0"/>
              <a:buChar char="•"/>
              <a:defRPr/>
            </a:pPr>
            <a:r>
              <a:rPr lang="en-US" dirty="0"/>
              <a:t>one food item from the milk component (1 cup each</a:t>
            </a:r>
            <a:r>
              <a:rPr lang="en-US" dirty="0" smtClean="0"/>
              <a:t>); </a:t>
            </a:r>
            <a:endParaRPr lang="en-US" dirty="0"/>
          </a:p>
          <a:p>
            <a:pPr marL="178511" indent="-178511" eaLnBrk="1" fontAlgn="auto" hangingPunct="1">
              <a:spcBef>
                <a:spcPts val="0"/>
              </a:spcBef>
              <a:spcAft>
                <a:spcPts val="0"/>
              </a:spcAft>
              <a:buFont typeface="Arial" pitchFamily="34" charset="0"/>
              <a:buChar char="•"/>
              <a:defRPr/>
            </a:pPr>
            <a:r>
              <a:rPr lang="en-US" dirty="0"/>
              <a:t>t</a:t>
            </a:r>
            <a:r>
              <a:rPr lang="en-US" dirty="0" smtClean="0"/>
              <a:t>wo food items </a:t>
            </a:r>
            <a:r>
              <a:rPr lang="en-US" dirty="0"/>
              <a:t>from the fruits component (½ cup </a:t>
            </a:r>
            <a:r>
              <a:rPr lang="en-US" dirty="0" smtClean="0"/>
              <a:t>each for 1 cup total); </a:t>
            </a:r>
            <a:r>
              <a:rPr lang="en-US" dirty="0"/>
              <a:t>and </a:t>
            </a:r>
          </a:p>
          <a:p>
            <a:pPr marL="178511" indent="-178511" eaLnBrk="1" fontAlgn="auto" hangingPunct="1">
              <a:spcBef>
                <a:spcPts val="0"/>
              </a:spcBef>
              <a:spcAft>
                <a:spcPts val="0"/>
              </a:spcAft>
              <a:buFont typeface="Arial" pitchFamily="34" charset="0"/>
              <a:buChar char="•"/>
              <a:defRPr/>
            </a:pPr>
            <a:r>
              <a:rPr lang="en-US" dirty="0"/>
              <a:t>two food items from the grains and meat/meat alternates components combined </a:t>
            </a:r>
            <a:r>
              <a:rPr lang="en-US" dirty="0" smtClean="0"/>
              <a:t/>
            </a:r>
            <a:br>
              <a:rPr lang="en-US" dirty="0" smtClean="0"/>
            </a:br>
            <a:r>
              <a:rPr lang="en-US" dirty="0" smtClean="0"/>
              <a:t>(</a:t>
            </a:r>
            <a:r>
              <a:rPr lang="en-US" dirty="0"/>
              <a:t>1 ounce equivalent </a:t>
            </a:r>
            <a:r>
              <a:rPr lang="en-US" dirty="0" smtClean="0"/>
              <a:t>each for a total of </a:t>
            </a:r>
            <a:r>
              <a:rPr lang="en-US" dirty="0"/>
              <a:t>2 ounce </a:t>
            </a:r>
            <a:r>
              <a:rPr lang="en-US" dirty="0" smtClean="0"/>
              <a:t>equivalents), </a:t>
            </a:r>
            <a:r>
              <a:rPr lang="en-US" dirty="0"/>
              <a:t>including meat/meat alternates as grains </a:t>
            </a:r>
            <a:r>
              <a:rPr lang="en-US" dirty="0" smtClean="0"/>
              <a:t>substitutions. This could be one grain and one </a:t>
            </a:r>
            <a:r>
              <a:rPr lang="en-US" dirty="0"/>
              <a:t>meat/meat </a:t>
            </a:r>
            <a:r>
              <a:rPr lang="en-US" dirty="0" smtClean="0"/>
              <a:t>alternate, two grains or </a:t>
            </a:r>
            <a:r>
              <a:rPr lang="en-US" dirty="0"/>
              <a:t>two meat/meat </a:t>
            </a:r>
            <a:r>
              <a:rPr lang="en-US" dirty="0" smtClean="0"/>
              <a:t>alternates. </a:t>
            </a:r>
            <a:endParaRPr lang="en-US" dirty="0"/>
          </a:p>
          <a:p>
            <a:pPr eaLnBrk="1" fontAlgn="auto" hangingPunct="1">
              <a:spcBef>
                <a:spcPts val="0"/>
              </a:spcBef>
              <a:spcAft>
                <a:spcPts val="0"/>
              </a:spcAft>
              <a:defRPr/>
            </a:pPr>
            <a:r>
              <a:rPr lang="en-US" dirty="0"/>
              <a:t> </a:t>
            </a:r>
          </a:p>
          <a:p>
            <a:pPr eaLnBrk="1" fontAlgn="auto" hangingPunct="1">
              <a:spcBef>
                <a:spcPts val="0"/>
              </a:spcBef>
              <a:spcAft>
                <a:spcPts val="0"/>
              </a:spcAft>
              <a:defRPr/>
            </a:pPr>
            <a:r>
              <a:rPr lang="en-US" dirty="0"/>
              <a:t>The menu clearly communicates that students are allowed to select all </a:t>
            </a:r>
            <a:r>
              <a:rPr lang="en-US" dirty="0" smtClean="0"/>
              <a:t>five food </a:t>
            </a:r>
            <a:r>
              <a:rPr lang="en-US" dirty="0"/>
              <a:t>items but must select at least three food items including </a:t>
            </a:r>
            <a:r>
              <a:rPr lang="en-US" dirty="0" smtClean="0"/>
              <a:t>one serving (½ cup) </a:t>
            </a:r>
            <a:r>
              <a:rPr lang="en-US" dirty="0"/>
              <a:t>of fruit. </a:t>
            </a:r>
          </a:p>
          <a:p>
            <a:pPr eaLnBrk="1" fontAlgn="auto" hangingPunct="1">
              <a:spcBef>
                <a:spcPts val="0"/>
              </a:spcBef>
              <a:spcAft>
                <a:spcPts val="0"/>
              </a:spcAft>
              <a:defRPr/>
            </a:pPr>
            <a:endParaRPr lang="en-US" b="1" dirty="0"/>
          </a:p>
          <a:p>
            <a:pPr eaLnBrk="1" fontAlgn="auto" hangingPunct="1">
              <a:spcBef>
                <a:spcPts val="0"/>
              </a:spcBef>
              <a:spcAft>
                <a:spcPts val="0"/>
              </a:spcAft>
              <a:defRPr/>
            </a:pPr>
            <a:r>
              <a:rPr lang="en-US" dirty="0" smtClean="0"/>
              <a:t>In </a:t>
            </a:r>
            <a:r>
              <a:rPr lang="en-US" dirty="0"/>
              <a:t>this example, students </a:t>
            </a:r>
            <a:r>
              <a:rPr lang="en-US" b="1" dirty="0"/>
              <a:t>could select duplicate food items </a:t>
            </a:r>
            <a:r>
              <a:rPr lang="en-US" dirty="0"/>
              <a:t>from the grains </a:t>
            </a:r>
            <a:r>
              <a:rPr lang="en-US" dirty="0" smtClean="0"/>
              <a:t>component (including meat/meat alternate substitutions) </a:t>
            </a:r>
            <a:r>
              <a:rPr lang="en-US" dirty="0"/>
              <a:t>such as two bagels or two cheese sticks because the menu is </a:t>
            </a:r>
            <a:r>
              <a:rPr lang="en-US" b="1" dirty="0"/>
              <a:t>planned to allow two choices </a:t>
            </a:r>
            <a:r>
              <a:rPr lang="en-US" dirty="0"/>
              <a:t>(two food items).</a:t>
            </a:r>
          </a:p>
          <a:p>
            <a:pPr eaLnBrk="1" fontAlgn="auto" hangingPunct="1">
              <a:spcBef>
                <a:spcPts val="0"/>
              </a:spcBef>
              <a:spcAft>
                <a:spcPts val="0"/>
              </a:spcAft>
              <a:defRPr/>
            </a:pPr>
            <a:endParaRPr lang="en-US" dirty="0"/>
          </a:p>
        </p:txBody>
      </p:sp>
      <p:sp>
        <p:nvSpPr>
          <p:cNvPr id="5048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73553" indent="-297523">
              <a:spcBef>
                <a:spcPct val="30000"/>
              </a:spcBef>
              <a:defRPr sz="1300">
                <a:solidFill>
                  <a:schemeClr val="tx1"/>
                </a:solidFill>
                <a:latin typeface="Calibri" panose="020F0502020204030204" pitchFamily="34" charset="0"/>
              </a:defRPr>
            </a:lvl2pPr>
            <a:lvl3pPr marL="1190083" indent="-238017">
              <a:spcBef>
                <a:spcPct val="30000"/>
              </a:spcBef>
              <a:defRPr sz="1300">
                <a:solidFill>
                  <a:schemeClr val="tx1"/>
                </a:solidFill>
                <a:latin typeface="Calibri" panose="020F0502020204030204" pitchFamily="34" charset="0"/>
              </a:defRPr>
            </a:lvl3pPr>
            <a:lvl4pPr marL="1666115" indent="-238017">
              <a:spcBef>
                <a:spcPct val="30000"/>
              </a:spcBef>
              <a:defRPr sz="1300">
                <a:solidFill>
                  <a:schemeClr val="tx1"/>
                </a:solidFill>
                <a:latin typeface="Calibri" panose="020F0502020204030204" pitchFamily="34" charset="0"/>
              </a:defRPr>
            </a:lvl4pPr>
            <a:lvl5pPr marL="2142149" indent="-238017">
              <a:spcBef>
                <a:spcPct val="30000"/>
              </a:spcBef>
              <a:defRPr sz="1300">
                <a:solidFill>
                  <a:schemeClr val="tx1"/>
                </a:solidFill>
                <a:latin typeface="Calibri" panose="020F0502020204030204" pitchFamily="34" charset="0"/>
              </a:defRPr>
            </a:lvl5pPr>
            <a:lvl6pPr marL="2618183" indent="-238017" eaLnBrk="0" fontAlgn="base" hangingPunct="0">
              <a:spcBef>
                <a:spcPct val="30000"/>
              </a:spcBef>
              <a:spcAft>
                <a:spcPct val="0"/>
              </a:spcAft>
              <a:defRPr sz="1300">
                <a:solidFill>
                  <a:schemeClr val="tx1"/>
                </a:solidFill>
                <a:latin typeface="Calibri" panose="020F0502020204030204" pitchFamily="34" charset="0"/>
              </a:defRPr>
            </a:lvl6pPr>
            <a:lvl7pPr marL="3094215" indent="-238017" eaLnBrk="0" fontAlgn="base" hangingPunct="0">
              <a:spcBef>
                <a:spcPct val="30000"/>
              </a:spcBef>
              <a:spcAft>
                <a:spcPct val="0"/>
              </a:spcAft>
              <a:defRPr sz="1300">
                <a:solidFill>
                  <a:schemeClr val="tx1"/>
                </a:solidFill>
                <a:latin typeface="Calibri" panose="020F0502020204030204" pitchFamily="34" charset="0"/>
              </a:defRPr>
            </a:lvl7pPr>
            <a:lvl8pPr marL="3570248" indent="-238017" eaLnBrk="0" fontAlgn="base" hangingPunct="0">
              <a:spcBef>
                <a:spcPct val="30000"/>
              </a:spcBef>
              <a:spcAft>
                <a:spcPct val="0"/>
              </a:spcAft>
              <a:defRPr sz="1300">
                <a:solidFill>
                  <a:schemeClr val="tx1"/>
                </a:solidFill>
                <a:latin typeface="Calibri" panose="020F0502020204030204" pitchFamily="34" charset="0"/>
              </a:defRPr>
            </a:lvl8pPr>
            <a:lvl9pPr marL="4046282" indent="-23801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0E835DF9-68B4-402F-B7EB-E1FC980D5DE0}" type="slidenum">
              <a:rPr lang="en-US" altLang="en-US"/>
              <a:pPr>
                <a:spcBef>
                  <a:spcPct val="0"/>
                </a:spcBef>
              </a:pPr>
              <a:t>165</a:t>
            </a:fld>
            <a:endParaRPr lang="en-US" altLang="en-US"/>
          </a:p>
        </p:txBody>
      </p:sp>
    </p:spTree>
    <p:extLst>
      <p:ext uri="{BB962C8B-B14F-4D97-AF65-F5344CB8AC3E}">
        <p14:creationId xmlns:p14="http://schemas.microsoft.com/office/powerpoint/2010/main" val="3541142765"/>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5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dirty="0" smtClean="0"/>
              <a:t>In </a:t>
            </a:r>
            <a:r>
              <a:rPr lang="en-US" altLang="en-US" dirty="0"/>
              <a:t>this example, the student has chosen three food </a:t>
            </a:r>
            <a:r>
              <a:rPr lang="en-US" altLang="en-US" dirty="0" smtClean="0"/>
              <a:t>items, including ½ cup of fruit and two other food items.</a:t>
            </a:r>
          </a:p>
          <a:p>
            <a:pPr defTabSz="955729" eaLnBrk="1" hangingPunct="1">
              <a:spcBef>
                <a:spcPct val="0"/>
              </a:spcBef>
              <a:defRPr/>
            </a:pPr>
            <a:endParaRPr lang="en-US" altLang="en-US" dirty="0" smtClean="0"/>
          </a:p>
          <a:p>
            <a:pPr eaLnBrk="1" hangingPunct="1">
              <a:spcBef>
                <a:spcPct val="0"/>
              </a:spcBef>
            </a:pPr>
            <a:r>
              <a:rPr lang="en-US" altLang="en-US" dirty="0" smtClean="0"/>
              <a:t>A student could select two yogurts (</a:t>
            </a:r>
            <a:r>
              <a:rPr lang="en-US" altLang="en-US" b="1" dirty="0" smtClean="0"/>
              <a:t>duplicate food items, i.e., two meat/meat alternates as grain substitutes</a:t>
            </a:r>
            <a:r>
              <a:rPr lang="en-US" altLang="en-US" dirty="0" smtClean="0"/>
              <a:t>)</a:t>
            </a:r>
            <a:r>
              <a:rPr lang="en-US" altLang="en-US" baseline="0" dirty="0" smtClean="0"/>
              <a:t> and</a:t>
            </a:r>
            <a:r>
              <a:rPr lang="en-US" altLang="en-US" dirty="0" smtClean="0"/>
              <a:t> juice (one</a:t>
            </a:r>
            <a:r>
              <a:rPr lang="en-US" altLang="en-US" baseline="0" dirty="0" smtClean="0"/>
              <a:t> fruit) </a:t>
            </a:r>
            <a:r>
              <a:rPr lang="en-US" altLang="en-US" dirty="0" smtClean="0"/>
              <a:t>for a reimbursable breakfast because the menu is </a:t>
            </a:r>
            <a:r>
              <a:rPr lang="en-US" altLang="en-US" b="1" dirty="0" smtClean="0"/>
              <a:t>planned</a:t>
            </a:r>
            <a:r>
              <a:rPr lang="en-US" altLang="en-US" dirty="0" smtClean="0"/>
              <a:t> to allow two choices (two food items) from the grains (with meat/meat alternates substitutions) component.</a:t>
            </a:r>
          </a:p>
          <a:p>
            <a:pPr eaLnBrk="1" hangingPunct="1">
              <a:spcBef>
                <a:spcPct val="0"/>
              </a:spcBef>
            </a:pPr>
            <a:endParaRPr lang="en-US" altLang="en-US" dirty="0" smtClean="0"/>
          </a:p>
        </p:txBody>
      </p:sp>
      <p:sp>
        <p:nvSpPr>
          <p:cNvPr id="5058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76529" indent="-298665">
              <a:spcBef>
                <a:spcPct val="30000"/>
              </a:spcBef>
              <a:defRPr sz="1300">
                <a:solidFill>
                  <a:schemeClr val="tx1"/>
                </a:solidFill>
                <a:latin typeface="Calibri" panose="020F0502020204030204" pitchFamily="34" charset="0"/>
              </a:defRPr>
            </a:lvl2pPr>
            <a:lvl3pPr marL="1194659" indent="-238932">
              <a:spcBef>
                <a:spcPct val="30000"/>
              </a:spcBef>
              <a:defRPr sz="1300">
                <a:solidFill>
                  <a:schemeClr val="tx1"/>
                </a:solidFill>
                <a:latin typeface="Calibri" panose="020F0502020204030204" pitchFamily="34" charset="0"/>
              </a:defRPr>
            </a:lvl3pPr>
            <a:lvl4pPr marL="1672524" indent="-238932">
              <a:spcBef>
                <a:spcPct val="30000"/>
              </a:spcBef>
              <a:defRPr sz="1300">
                <a:solidFill>
                  <a:schemeClr val="tx1"/>
                </a:solidFill>
                <a:latin typeface="Calibri" panose="020F0502020204030204" pitchFamily="34" charset="0"/>
              </a:defRPr>
            </a:lvl4pPr>
            <a:lvl5pPr marL="2150388" indent="-238932">
              <a:spcBef>
                <a:spcPct val="30000"/>
              </a:spcBef>
              <a:defRPr sz="1300">
                <a:solidFill>
                  <a:schemeClr val="tx1"/>
                </a:solidFill>
                <a:latin typeface="Calibri" panose="020F0502020204030204" pitchFamily="34" charset="0"/>
              </a:defRPr>
            </a:lvl5pPr>
            <a:lvl6pPr marL="2628251" indent="-238932" eaLnBrk="0" fontAlgn="base" hangingPunct="0">
              <a:spcBef>
                <a:spcPct val="30000"/>
              </a:spcBef>
              <a:spcAft>
                <a:spcPct val="0"/>
              </a:spcAft>
              <a:defRPr sz="1300">
                <a:solidFill>
                  <a:schemeClr val="tx1"/>
                </a:solidFill>
                <a:latin typeface="Calibri" panose="020F0502020204030204" pitchFamily="34" charset="0"/>
              </a:defRPr>
            </a:lvl6pPr>
            <a:lvl7pPr marL="3106116" indent="-238932" eaLnBrk="0" fontAlgn="base" hangingPunct="0">
              <a:spcBef>
                <a:spcPct val="30000"/>
              </a:spcBef>
              <a:spcAft>
                <a:spcPct val="0"/>
              </a:spcAft>
              <a:defRPr sz="1300">
                <a:solidFill>
                  <a:schemeClr val="tx1"/>
                </a:solidFill>
                <a:latin typeface="Calibri" panose="020F0502020204030204" pitchFamily="34" charset="0"/>
              </a:defRPr>
            </a:lvl7pPr>
            <a:lvl8pPr marL="3583978" indent="-238932" eaLnBrk="0" fontAlgn="base" hangingPunct="0">
              <a:spcBef>
                <a:spcPct val="30000"/>
              </a:spcBef>
              <a:spcAft>
                <a:spcPct val="0"/>
              </a:spcAft>
              <a:defRPr sz="1300">
                <a:solidFill>
                  <a:schemeClr val="tx1"/>
                </a:solidFill>
                <a:latin typeface="Calibri" panose="020F0502020204030204" pitchFamily="34" charset="0"/>
              </a:defRPr>
            </a:lvl8pPr>
            <a:lvl9pPr marL="4061844" indent="-238932"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7F7DFBBF-20DA-4130-A15A-FE16354609E9}" type="slidenum">
              <a:rPr lang="en-US" altLang="en-US"/>
              <a:pPr>
                <a:spcBef>
                  <a:spcPct val="0"/>
                </a:spcBef>
              </a:pPr>
              <a:t>166</a:t>
            </a:fld>
            <a:endParaRPr lang="en-US" altLang="en-US"/>
          </a:p>
        </p:txBody>
      </p:sp>
    </p:spTree>
    <p:extLst>
      <p:ext uri="{BB962C8B-B14F-4D97-AF65-F5344CB8AC3E}">
        <p14:creationId xmlns:p14="http://schemas.microsoft.com/office/powerpoint/2010/main" val="134399897"/>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6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In this example, the student has chosen three food </a:t>
            </a:r>
            <a:r>
              <a:rPr lang="en-US" altLang="en-US" dirty="0" smtClean="0"/>
              <a:t>items.</a:t>
            </a:r>
            <a:endParaRPr lang="en-US" altLang="en-US" dirty="0"/>
          </a:p>
          <a:p>
            <a:pPr eaLnBrk="1" hangingPunct="1">
              <a:spcBef>
                <a:spcPct val="0"/>
              </a:spcBef>
            </a:pPr>
            <a:endParaRPr lang="en-US" altLang="en-US" dirty="0" smtClean="0"/>
          </a:p>
          <a:p>
            <a:pPr eaLnBrk="1" hangingPunct="1">
              <a:spcBef>
                <a:spcPct val="0"/>
              </a:spcBef>
            </a:pPr>
            <a:r>
              <a:rPr lang="en-US" altLang="en-US" dirty="0" smtClean="0"/>
              <a:t>A student could select two pieces of toast (</a:t>
            </a:r>
            <a:r>
              <a:rPr lang="en-US" altLang="en-US" b="1" dirty="0" smtClean="0"/>
              <a:t>duplicate food items, i.e., two grains</a:t>
            </a:r>
            <a:r>
              <a:rPr lang="en-US" altLang="en-US" dirty="0" smtClean="0"/>
              <a:t>) and apple (fruit) for a reimbursable breakfast because the menu is </a:t>
            </a:r>
            <a:r>
              <a:rPr lang="en-US" altLang="en-US" b="1" dirty="0" smtClean="0"/>
              <a:t>planned</a:t>
            </a:r>
            <a:r>
              <a:rPr lang="en-US" altLang="en-US" dirty="0" smtClean="0"/>
              <a:t> to allow two choices (two food items) from the grains (with meat/meat alternates substitutions) component.</a:t>
            </a:r>
          </a:p>
          <a:p>
            <a:pPr eaLnBrk="1" hangingPunct="1">
              <a:spcBef>
                <a:spcPct val="0"/>
              </a:spcBef>
            </a:pPr>
            <a:endParaRPr lang="en-US" altLang="en-US" dirty="0" smtClean="0"/>
          </a:p>
          <a:p>
            <a:pPr eaLnBrk="1" hangingPunct="1">
              <a:spcBef>
                <a:spcPct val="0"/>
              </a:spcBef>
            </a:pPr>
            <a:endParaRPr lang="en-US" altLang="en-US" dirty="0" smtClean="0"/>
          </a:p>
        </p:txBody>
      </p:sp>
      <p:sp>
        <p:nvSpPr>
          <p:cNvPr id="5068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76529" indent="-298665">
              <a:spcBef>
                <a:spcPct val="30000"/>
              </a:spcBef>
              <a:defRPr sz="1300">
                <a:solidFill>
                  <a:schemeClr val="tx1"/>
                </a:solidFill>
                <a:latin typeface="Calibri" panose="020F0502020204030204" pitchFamily="34" charset="0"/>
              </a:defRPr>
            </a:lvl2pPr>
            <a:lvl3pPr marL="1194659" indent="-238932">
              <a:spcBef>
                <a:spcPct val="30000"/>
              </a:spcBef>
              <a:defRPr sz="1300">
                <a:solidFill>
                  <a:schemeClr val="tx1"/>
                </a:solidFill>
                <a:latin typeface="Calibri" panose="020F0502020204030204" pitchFamily="34" charset="0"/>
              </a:defRPr>
            </a:lvl3pPr>
            <a:lvl4pPr marL="1672524" indent="-238932">
              <a:spcBef>
                <a:spcPct val="30000"/>
              </a:spcBef>
              <a:defRPr sz="1300">
                <a:solidFill>
                  <a:schemeClr val="tx1"/>
                </a:solidFill>
                <a:latin typeface="Calibri" panose="020F0502020204030204" pitchFamily="34" charset="0"/>
              </a:defRPr>
            </a:lvl4pPr>
            <a:lvl5pPr marL="2150388" indent="-238932">
              <a:spcBef>
                <a:spcPct val="30000"/>
              </a:spcBef>
              <a:defRPr sz="1300">
                <a:solidFill>
                  <a:schemeClr val="tx1"/>
                </a:solidFill>
                <a:latin typeface="Calibri" panose="020F0502020204030204" pitchFamily="34" charset="0"/>
              </a:defRPr>
            </a:lvl5pPr>
            <a:lvl6pPr marL="2628251" indent="-238932" eaLnBrk="0" fontAlgn="base" hangingPunct="0">
              <a:spcBef>
                <a:spcPct val="30000"/>
              </a:spcBef>
              <a:spcAft>
                <a:spcPct val="0"/>
              </a:spcAft>
              <a:defRPr sz="1300">
                <a:solidFill>
                  <a:schemeClr val="tx1"/>
                </a:solidFill>
                <a:latin typeface="Calibri" panose="020F0502020204030204" pitchFamily="34" charset="0"/>
              </a:defRPr>
            </a:lvl6pPr>
            <a:lvl7pPr marL="3106116" indent="-238932" eaLnBrk="0" fontAlgn="base" hangingPunct="0">
              <a:spcBef>
                <a:spcPct val="30000"/>
              </a:spcBef>
              <a:spcAft>
                <a:spcPct val="0"/>
              </a:spcAft>
              <a:defRPr sz="1300">
                <a:solidFill>
                  <a:schemeClr val="tx1"/>
                </a:solidFill>
                <a:latin typeface="Calibri" panose="020F0502020204030204" pitchFamily="34" charset="0"/>
              </a:defRPr>
            </a:lvl7pPr>
            <a:lvl8pPr marL="3583978" indent="-238932" eaLnBrk="0" fontAlgn="base" hangingPunct="0">
              <a:spcBef>
                <a:spcPct val="30000"/>
              </a:spcBef>
              <a:spcAft>
                <a:spcPct val="0"/>
              </a:spcAft>
              <a:defRPr sz="1300">
                <a:solidFill>
                  <a:schemeClr val="tx1"/>
                </a:solidFill>
                <a:latin typeface="Calibri" panose="020F0502020204030204" pitchFamily="34" charset="0"/>
              </a:defRPr>
            </a:lvl8pPr>
            <a:lvl9pPr marL="4061844" indent="-238932"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D2FBDC51-ACBD-47B3-9E4C-77472F0D0746}" type="slidenum">
              <a:rPr lang="en-US" altLang="en-US"/>
              <a:pPr>
                <a:spcBef>
                  <a:spcPct val="0"/>
                </a:spcBef>
              </a:pPr>
              <a:t>167</a:t>
            </a:fld>
            <a:endParaRPr lang="en-US" altLang="en-US"/>
          </a:p>
        </p:txBody>
      </p:sp>
    </p:spTree>
    <p:extLst>
      <p:ext uri="{BB962C8B-B14F-4D97-AF65-F5344CB8AC3E}">
        <p14:creationId xmlns:p14="http://schemas.microsoft.com/office/powerpoint/2010/main" val="404407859"/>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6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In this example, the student has chosen three food items.</a:t>
            </a:r>
          </a:p>
          <a:p>
            <a:pPr eaLnBrk="1" hangingPunct="1">
              <a:spcBef>
                <a:spcPct val="0"/>
              </a:spcBef>
            </a:pPr>
            <a:endParaRPr lang="en-US" altLang="en-US" dirty="0" smtClean="0"/>
          </a:p>
          <a:p>
            <a:pPr eaLnBrk="1" hangingPunct="1">
              <a:spcBef>
                <a:spcPct val="0"/>
              </a:spcBef>
            </a:pPr>
            <a:r>
              <a:rPr lang="en-US" altLang="en-US" dirty="0" smtClean="0"/>
              <a:t>A student could select two apples (</a:t>
            </a:r>
            <a:r>
              <a:rPr lang="en-US" altLang="en-US" b="1" dirty="0" smtClean="0"/>
              <a:t>duplicate food items, i.e., two fruits</a:t>
            </a:r>
            <a:r>
              <a:rPr lang="en-US" altLang="en-US" dirty="0" smtClean="0"/>
              <a:t>) and milk because the menu is </a:t>
            </a:r>
            <a:r>
              <a:rPr lang="en-US" altLang="en-US" b="1" dirty="0" smtClean="0"/>
              <a:t>planned</a:t>
            </a:r>
            <a:r>
              <a:rPr lang="en-US" altLang="en-US" dirty="0" smtClean="0"/>
              <a:t> to allow any two choices (two food items) from the fruits component.</a:t>
            </a:r>
          </a:p>
          <a:p>
            <a:pPr eaLnBrk="1" hangingPunct="1">
              <a:spcBef>
                <a:spcPct val="0"/>
              </a:spcBef>
            </a:pPr>
            <a:endParaRPr lang="en-US" altLang="en-US" dirty="0"/>
          </a:p>
          <a:p>
            <a:pPr eaLnBrk="1" hangingPunct="1">
              <a:spcBef>
                <a:spcPct val="0"/>
              </a:spcBef>
            </a:pPr>
            <a:endParaRPr lang="en-US" altLang="en-US" dirty="0" smtClean="0"/>
          </a:p>
          <a:p>
            <a:pPr eaLnBrk="1" hangingPunct="1">
              <a:spcBef>
                <a:spcPct val="0"/>
              </a:spcBef>
            </a:pPr>
            <a:endParaRPr lang="en-US" altLang="en-US" dirty="0" smtClean="0"/>
          </a:p>
        </p:txBody>
      </p:sp>
      <p:sp>
        <p:nvSpPr>
          <p:cNvPr id="5068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76529" indent="-298665">
              <a:spcBef>
                <a:spcPct val="30000"/>
              </a:spcBef>
              <a:defRPr sz="1300">
                <a:solidFill>
                  <a:schemeClr val="tx1"/>
                </a:solidFill>
                <a:latin typeface="Calibri" panose="020F0502020204030204" pitchFamily="34" charset="0"/>
              </a:defRPr>
            </a:lvl2pPr>
            <a:lvl3pPr marL="1194659" indent="-238932">
              <a:spcBef>
                <a:spcPct val="30000"/>
              </a:spcBef>
              <a:defRPr sz="1300">
                <a:solidFill>
                  <a:schemeClr val="tx1"/>
                </a:solidFill>
                <a:latin typeface="Calibri" panose="020F0502020204030204" pitchFamily="34" charset="0"/>
              </a:defRPr>
            </a:lvl3pPr>
            <a:lvl4pPr marL="1672524" indent="-238932">
              <a:spcBef>
                <a:spcPct val="30000"/>
              </a:spcBef>
              <a:defRPr sz="1300">
                <a:solidFill>
                  <a:schemeClr val="tx1"/>
                </a:solidFill>
                <a:latin typeface="Calibri" panose="020F0502020204030204" pitchFamily="34" charset="0"/>
              </a:defRPr>
            </a:lvl4pPr>
            <a:lvl5pPr marL="2150388" indent="-238932">
              <a:spcBef>
                <a:spcPct val="30000"/>
              </a:spcBef>
              <a:defRPr sz="1300">
                <a:solidFill>
                  <a:schemeClr val="tx1"/>
                </a:solidFill>
                <a:latin typeface="Calibri" panose="020F0502020204030204" pitchFamily="34" charset="0"/>
              </a:defRPr>
            </a:lvl5pPr>
            <a:lvl6pPr marL="2628251" indent="-238932" eaLnBrk="0" fontAlgn="base" hangingPunct="0">
              <a:spcBef>
                <a:spcPct val="30000"/>
              </a:spcBef>
              <a:spcAft>
                <a:spcPct val="0"/>
              </a:spcAft>
              <a:defRPr sz="1300">
                <a:solidFill>
                  <a:schemeClr val="tx1"/>
                </a:solidFill>
                <a:latin typeface="Calibri" panose="020F0502020204030204" pitchFamily="34" charset="0"/>
              </a:defRPr>
            </a:lvl6pPr>
            <a:lvl7pPr marL="3106116" indent="-238932" eaLnBrk="0" fontAlgn="base" hangingPunct="0">
              <a:spcBef>
                <a:spcPct val="30000"/>
              </a:spcBef>
              <a:spcAft>
                <a:spcPct val="0"/>
              </a:spcAft>
              <a:defRPr sz="1300">
                <a:solidFill>
                  <a:schemeClr val="tx1"/>
                </a:solidFill>
                <a:latin typeface="Calibri" panose="020F0502020204030204" pitchFamily="34" charset="0"/>
              </a:defRPr>
            </a:lvl7pPr>
            <a:lvl8pPr marL="3583978" indent="-238932" eaLnBrk="0" fontAlgn="base" hangingPunct="0">
              <a:spcBef>
                <a:spcPct val="30000"/>
              </a:spcBef>
              <a:spcAft>
                <a:spcPct val="0"/>
              </a:spcAft>
              <a:defRPr sz="1300">
                <a:solidFill>
                  <a:schemeClr val="tx1"/>
                </a:solidFill>
                <a:latin typeface="Calibri" panose="020F0502020204030204" pitchFamily="34" charset="0"/>
              </a:defRPr>
            </a:lvl8pPr>
            <a:lvl9pPr marL="4061844" indent="-238932"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D2FBDC51-ACBD-47B3-9E4C-77472F0D0746}" type="slidenum">
              <a:rPr lang="en-US" altLang="en-US"/>
              <a:pPr>
                <a:spcBef>
                  <a:spcPct val="0"/>
                </a:spcBef>
              </a:pPr>
              <a:t>168</a:t>
            </a:fld>
            <a:endParaRPr lang="en-US" altLang="en-US"/>
          </a:p>
        </p:txBody>
      </p:sp>
    </p:spTree>
    <p:extLst>
      <p:ext uri="{BB962C8B-B14F-4D97-AF65-F5344CB8AC3E}">
        <p14:creationId xmlns:p14="http://schemas.microsoft.com/office/powerpoint/2010/main" val="1345725715"/>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5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A student could NOT select two servings of juice because </a:t>
            </a:r>
            <a:r>
              <a:rPr lang="en-US" dirty="0"/>
              <a:t>no more than </a:t>
            </a:r>
            <a:r>
              <a:rPr lang="en-US" b="1" dirty="0"/>
              <a:t>half</a:t>
            </a:r>
            <a:r>
              <a:rPr lang="en-US" dirty="0"/>
              <a:t> of the </a:t>
            </a:r>
            <a:r>
              <a:rPr lang="en-US" dirty="0" smtClean="0"/>
              <a:t>fruit </a:t>
            </a:r>
            <a:r>
              <a:rPr lang="en-US" dirty="0"/>
              <a:t>offerings can come from juice</a:t>
            </a:r>
            <a:r>
              <a:rPr lang="en-US" altLang="en-US" dirty="0" smtClean="0"/>
              <a:t>. Since this menu offers 1 cup of fruit, allowing selections of two juices provides 1 cup of juice, which exceeds the limit of no more than half.</a:t>
            </a:r>
          </a:p>
        </p:txBody>
      </p:sp>
      <p:sp>
        <p:nvSpPr>
          <p:cNvPr id="5058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76529" indent="-298665">
              <a:spcBef>
                <a:spcPct val="30000"/>
              </a:spcBef>
              <a:defRPr sz="1300">
                <a:solidFill>
                  <a:schemeClr val="tx1"/>
                </a:solidFill>
                <a:latin typeface="Calibri" panose="020F0502020204030204" pitchFamily="34" charset="0"/>
              </a:defRPr>
            </a:lvl2pPr>
            <a:lvl3pPr marL="1194659" indent="-238932">
              <a:spcBef>
                <a:spcPct val="30000"/>
              </a:spcBef>
              <a:defRPr sz="1300">
                <a:solidFill>
                  <a:schemeClr val="tx1"/>
                </a:solidFill>
                <a:latin typeface="Calibri" panose="020F0502020204030204" pitchFamily="34" charset="0"/>
              </a:defRPr>
            </a:lvl3pPr>
            <a:lvl4pPr marL="1672524" indent="-238932">
              <a:spcBef>
                <a:spcPct val="30000"/>
              </a:spcBef>
              <a:defRPr sz="1300">
                <a:solidFill>
                  <a:schemeClr val="tx1"/>
                </a:solidFill>
                <a:latin typeface="Calibri" panose="020F0502020204030204" pitchFamily="34" charset="0"/>
              </a:defRPr>
            </a:lvl4pPr>
            <a:lvl5pPr marL="2150388" indent="-238932">
              <a:spcBef>
                <a:spcPct val="30000"/>
              </a:spcBef>
              <a:defRPr sz="1300">
                <a:solidFill>
                  <a:schemeClr val="tx1"/>
                </a:solidFill>
                <a:latin typeface="Calibri" panose="020F0502020204030204" pitchFamily="34" charset="0"/>
              </a:defRPr>
            </a:lvl5pPr>
            <a:lvl6pPr marL="2628251" indent="-238932" eaLnBrk="0" fontAlgn="base" hangingPunct="0">
              <a:spcBef>
                <a:spcPct val="30000"/>
              </a:spcBef>
              <a:spcAft>
                <a:spcPct val="0"/>
              </a:spcAft>
              <a:defRPr sz="1300">
                <a:solidFill>
                  <a:schemeClr val="tx1"/>
                </a:solidFill>
                <a:latin typeface="Calibri" panose="020F0502020204030204" pitchFamily="34" charset="0"/>
              </a:defRPr>
            </a:lvl6pPr>
            <a:lvl7pPr marL="3106116" indent="-238932" eaLnBrk="0" fontAlgn="base" hangingPunct="0">
              <a:spcBef>
                <a:spcPct val="30000"/>
              </a:spcBef>
              <a:spcAft>
                <a:spcPct val="0"/>
              </a:spcAft>
              <a:defRPr sz="1300">
                <a:solidFill>
                  <a:schemeClr val="tx1"/>
                </a:solidFill>
                <a:latin typeface="Calibri" panose="020F0502020204030204" pitchFamily="34" charset="0"/>
              </a:defRPr>
            </a:lvl7pPr>
            <a:lvl8pPr marL="3583978" indent="-238932" eaLnBrk="0" fontAlgn="base" hangingPunct="0">
              <a:spcBef>
                <a:spcPct val="30000"/>
              </a:spcBef>
              <a:spcAft>
                <a:spcPct val="0"/>
              </a:spcAft>
              <a:defRPr sz="1300">
                <a:solidFill>
                  <a:schemeClr val="tx1"/>
                </a:solidFill>
                <a:latin typeface="Calibri" panose="020F0502020204030204" pitchFamily="34" charset="0"/>
              </a:defRPr>
            </a:lvl8pPr>
            <a:lvl9pPr marL="4061844" indent="-238932"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7F7DFBBF-20DA-4130-A15A-FE16354609E9}" type="slidenum">
              <a:rPr lang="en-US" altLang="en-US"/>
              <a:pPr>
                <a:spcBef>
                  <a:spcPct val="0"/>
                </a:spcBef>
              </a:pPr>
              <a:t>169</a:t>
            </a:fld>
            <a:endParaRPr lang="en-US" altLang="en-US"/>
          </a:p>
        </p:txBody>
      </p:sp>
    </p:spTree>
    <p:extLst>
      <p:ext uri="{BB962C8B-B14F-4D97-AF65-F5344CB8AC3E}">
        <p14:creationId xmlns:p14="http://schemas.microsoft.com/office/powerpoint/2010/main" val="11471771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5091" name="Notes Placeholder 2"/>
          <p:cNvSpPr>
            <a:spLocks noGrp="1"/>
          </p:cNvSpPr>
          <p:nvPr>
            <p:ph type="body" idx="1"/>
          </p:nvPr>
        </p:nvSpPr>
        <p:spPr bwMode="auto">
          <a:xfrm>
            <a:off x="732189" y="4561232"/>
            <a:ext cx="5850835" cy="455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defTabSz="968595">
              <a:spcBef>
                <a:spcPct val="0"/>
              </a:spcBef>
            </a:pPr>
            <a:r>
              <a:rPr lang="en-US" altLang="en-US" dirty="0" smtClean="0"/>
              <a:t>This chart shows the daily and weekly milk requirements for each grade group over a five-day and seven-day week. </a:t>
            </a:r>
          </a:p>
          <a:p>
            <a:pPr marL="0" lvl="1" defTabSz="968595">
              <a:spcBef>
                <a:spcPct val="0"/>
              </a:spcBef>
            </a:pPr>
            <a:endParaRPr lang="en-US" altLang="en-US" dirty="0" smtClean="0">
              <a:cs typeface="Arial" panose="020B0604020202020204" pitchFamily="34" charset="0"/>
            </a:endParaRPr>
          </a:p>
          <a:p>
            <a:pPr marL="0" lvl="1" defTabSz="968595">
              <a:spcBef>
                <a:spcPct val="0"/>
              </a:spcBef>
            </a:pPr>
            <a:r>
              <a:rPr lang="en-US" altLang="en-US" dirty="0" smtClean="0">
                <a:cs typeface="Arial" panose="020B0604020202020204" pitchFamily="34" charset="0"/>
              </a:rPr>
              <a:t>The </a:t>
            </a:r>
            <a:r>
              <a:rPr lang="en-US" altLang="en-US" b="1" dirty="0" smtClean="0">
                <a:cs typeface="Arial" panose="020B0604020202020204" pitchFamily="34" charset="0"/>
              </a:rPr>
              <a:t>daily</a:t>
            </a:r>
            <a:r>
              <a:rPr lang="en-US" altLang="en-US" dirty="0" smtClean="0">
                <a:cs typeface="Arial" panose="020B0604020202020204" pitchFamily="34" charset="0"/>
              </a:rPr>
              <a:t> requirement is 1 cup for all grades. </a:t>
            </a:r>
            <a:r>
              <a:rPr lang="en-US" altLang="en-US" dirty="0" smtClean="0"/>
              <a:t>The </a:t>
            </a:r>
            <a:r>
              <a:rPr lang="en-US" altLang="en-US" b="1" dirty="0" smtClean="0"/>
              <a:t>weekly</a:t>
            </a:r>
            <a:r>
              <a:rPr lang="en-US" altLang="en-US" dirty="0" smtClean="0"/>
              <a:t> milk quantity is 5 cups for a five-day week and 7 cups for a seven-day week.</a:t>
            </a:r>
            <a:r>
              <a:rPr lang="en-US" altLang="en-US" dirty="0">
                <a:cs typeface="Arial" panose="020B0604020202020204" pitchFamily="34" charset="0"/>
              </a:rPr>
              <a:t> </a:t>
            </a:r>
            <a:r>
              <a:rPr lang="en-US" altLang="en-US" dirty="0" smtClean="0"/>
              <a:t>These are the minimum requirements. Larger amounts of milk may be served if meals do not exceed the weekly limits for calories, saturated fat and sodium.</a:t>
            </a:r>
            <a:endParaRPr lang="en-US" altLang="en-US" dirty="0" smtClean="0">
              <a:cs typeface="Times New Roman" panose="02020603050405020304" pitchFamily="18" charset="0"/>
            </a:endParaRPr>
          </a:p>
          <a:p>
            <a:pPr defTabSz="968595" eaLnBrk="1" hangingPunct="1">
              <a:spcBef>
                <a:spcPct val="0"/>
              </a:spcBef>
            </a:pPr>
            <a:endParaRPr lang="en-US" altLang="en-US" dirty="0">
              <a:cs typeface="Times New Roman" panose="02020603050405020304" pitchFamily="18" charset="0"/>
            </a:endParaRPr>
          </a:p>
          <a:p>
            <a:pPr>
              <a:spcBef>
                <a:spcPts val="0"/>
              </a:spcBef>
              <a:defRPr/>
            </a:pPr>
            <a:r>
              <a:rPr lang="en-US" kern="0" dirty="0"/>
              <a:t>Schools must offer at least </a:t>
            </a:r>
            <a:r>
              <a:rPr lang="en-US" b="1" kern="0" dirty="0"/>
              <a:t>two different </a:t>
            </a:r>
            <a:r>
              <a:rPr lang="en-US" kern="0" dirty="0"/>
              <a:t>milk choices, which include flavor variety and fat content. For example:</a:t>
            </a:r>
          </a:p>
          <a:p>
            <a:pPr marL="178511" indent="-178511">
              <a:spcBef>
                <a:spcPts val="623"/>
              </a:spcBef>
              <a:buFont typeface="Arial" panose="020B0604020202020204" pitchFamily="34" charset="0"/>
              <a:buChar char="•"/>
              <a:defRPr/>
            </a:pPr>
            <a:r>
              <a:rPr lang="en-US" kern="0" dirty="0"/>
              <a:t>fat-free milk and fat-free chocolate milk;</a:t>
            </a:r>
          </a:p>
          <a:p>
            <a:pPr marL="178511" indent="-178511">
              <a:spcBef>
                <a:spcPts val="0"/>
              </a:spcBef>
              <a:buFont typeface="Arial" panose="020B0604020202020204" pitchFamily="34" charset="0"/>
              <a:buChar char="•"/>
              <a:defRPr/>
            </a:pPr>
            <a:r>
              <a:rPr lang="en-US" kern="0" dirty="0"/>
              <a:t>low-fat milk and skim milk; or</a:t>
            </a:r>
          </a:p>
          <a:p>
            <a:pPr marL="178511" indent="-178511">
              <a:spcBef>
                <a:spcPts val="0"/>
              </a:spcBef>
              <a:buFont typeface="Arial" panose="020B0604020202020204" pitchFamily="34" charset="0"/>
              <a:buChar char="•"/>
              <a:defRPr/>
            </a:pPr>
            <a:r>
              <a:rPr lang="en-US" kern="0" dirty="0"/>
              <a:t>nonfat milk, low-fat plain milk and fat-free chocolate and strawberry milk.</a:t>
            </a:r>
          </a:p>
          <a:p>
            <a:pPr defTabSz="968595" eaLnBrk="1" hangingPunct="1">
              <a:spcBef>
                <a:spcPct val="0"/>
              </a:spcBef>
            </a:pPr>
            <a:endParaRPr lang="en-US" altLang="en-US" dirty="0" smtClean="0">
              <a:cs typeface="Times New Roman" panose="02020603050405020304" pitchFamily="18" charset="0"/>
            </a:endParaRPr>
          </a:p>
          <a:p>
            <a:pPr defTabSz="968595" eaLnBrk="1" hangingPunct="1">
              <a:spcBef>
                <a:spcPct val="0"/>
              </a:spcBef>
            </a:pPr>
            <a:endParaRPr lang="en-US" altLang="en-US" dirty="0" smtClean="0">
              <a:cs typeface="Times New Roman" panose="02020603050405020304" pitchFamily="18" charset="0"/>
            </a:endParaRPr>
          </a:p>
          <a:p>
            <a:pPr defTabSz="968595" eaLnBrk="1" hangingPunct="1">
              <a:spcBef>
                <a:spcPct val="0"/>
              </a:spcBef>
            </a:pPr>
            <a:endParaRPr lang="en-US" altLang="en-US" dirty="0">
              <a:cs typeface="Times New Roman" panose="02020603050405020304" pitchFamily="18" charset="0"/>
            </a:endParaRPr>
          </a:p>
          <a:p>
            <a:pPr marL="0" lvl="1" defTabSz="970097" eaLnBrk="1" fontAlgn="auto" hangingPunct="1">
              <a:spcBef>
                <a:spcPts val="0"/>
              </a:spcBef>
              <a:spcAft>
                <a:spcPts val="0"/>
              </a:spcAft>
              <a:defRPr/>
            </a:pPr>
            <a:r>
              <a:rPr lang="en-US" b="1" dirty="0"/>
              <a:t>INSTRUCTOR NOTES:</a:t>
            </a:r>
            <a:r>
              <a:rPr lang="en-US" dirty="0"/>
              <a:t> If there are no participants from RCCIs, do not review the information for seven-day weeks.</a:t>
            </a:r>
          </a:p>
          <a:p>
            <a:pPr defTabSz="968595" eaLnBrk="1" hangingPunct="1">
              <a:spcBef>
                <a:spcPct val="0"/>
              </a:spcBef>
            </a:pPr>
            <a:endParaRPr lang="en-US" altLang="en-US" dirty="0" smtClean="0">
              <a:cs typeface="Times New Roman" panose="02020603050405020304" pitchFamily="18" charset="0"/>
            </a:endParaRPr>
          </a:p>
          <a:p>
            <a:pPr marL="0" lvl="1" defTabSz="968595">
              <a:spcBef>
                <a:spcPct val="0"/>
              </a:spcBef>
            </a:pPr>
            <a:endParaRPr lang="en-US" altLang="en-US" dirty="0" smtClean="0"/>
          </a:p>
        </p:txBody>
      </p:sp>
      <p:sp>
        <p:nvSpPr>
          <p:cNvPr id="345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0249">
              <a:spcBef>
                <a:spcPct val="30000"/>
              </a:spcBef>
              <a:defRPr sz="1300">
                <a:solidFill>
                  <a:schemeClr val="tx1"/>
                </a:solidFill>
                <a:latin typeface="Calibri" panose="020F0502020204030204" pitchFamily="34" charset="0"/>
              </a:defRPr>
            </a:lvl1pPr>
            <a:lvl2pPr marL="773553" indent="-297523" defTabSz="970249">
              <a:spcBef>
                <a:spcPct val="30000"/>
              </a:spcBef>
              <a:defRPr sz="1300">
                <a:solidFill>
                  <a:schemeClr val="tx1"/>
                </a:solidFill>
                <a:latin typeface="Calibri" panose="020F0502020204030204" pitchFamily="34" charset="0"/>
              </a:defRPr>
            </a:lvl2pPr>
            <a:lvl3pPr marL="1190083" indent="-238017" defTabSz="970249">
              <a:spcBef>
                <a:spcPct val="30000"/>
              </a:spcBef>
              <a:defRPr sz="1300">
                <a:solidFill>
                  <a:schemeClr val="tx1"/>
                </a:solidFill>
                <a:latin typeface="Calibri" panose="020F0502020204030204" pitchFamily="34" charset="0"/>
              </a:defRPr>
            </a:lvl3pPr>
            <a:lvl4pPr marL="1666115" indent="-238017" defTabSz="970249">
              <a:spcBef>
                <a:spcPct val="30000"/>
              </a:spcBef>
              <a:defRPr sz="1300">
                <a:solidFill>
                  <a:schemeClr val="tx1"/>
                </a:solidFill>
                <a:latin typeface="Calibri" panose="020F0502020204030204" pitchFamily="34" charset="0"/>
              </a:defRPr>
            </a:lvl4pPr>
            <a:lvl5pPr marL="2142149" indent="-238017" defTabSz="970249">
              <a:spcBef>
                <a:spcPct val="30000"/>
              </a:spcBef>
              <a:defRPr sz="1300">
                <a:solidFill>
                  <a:schemeClr val="tx1"/>
                </a:solidFill>
                <a:latin typeface="Calibri" panose="020F0502020204030204" pitchFamily="34" charset="0"/>
              </a:defRPr>
            </a:lvl5pPr>
            <a:lvl6pPr marL="2618183" indent="-238017" defTabSz="970249" eaLnBrk="0" fontAlgn="base" hangingPunct="0">
              <a:spcBef>
                <a:spcPct val="30000"/>
              </a:spcBef>
              <a:spcAft>
                <a:spcPct val="0"/>
              </a:spcAft>
              <a:defRPr sz="1300">
                <a:solidFill>
                  <a:schemeClr val="tx1"/>
                </a:solidFill>
                <a:latin typeface="Calibri" panose="020F0502020204030204" pitchFamily="34" charset="0"/>
              </a:defRPr>
            </a:lvl6pPr>
            <a:lvl7pPr marL="3094215" indent="-238017" defTabSz="970249" eaLnBrk="0" fontAlgn="base" hangingPunct="0">
              <a:spcBef>
                <a:spcPct val="30000"/>
              </a:spcBef>
              <a:spcAft>
                <a:spcPct val="0"/>
              </a:spcAft>
              <a:defRPr sz="1300">
                <a:solidFill>
                  <a:schemeClr val="tx1"/>
                </a:solidFill>
                <a:latin typeface="Calibri" panose="020F0502020204030204" pitchFamily="34" charset="0"/>
              </a:defRPr>
            </a:lvl7pPr>
            <a:lvl8pPr marL="3570248" indent="-238017" defTabSz="970249" eaLnBrk="0" fontAlgn="base" hangingPunct="0">
              <a:spcBef>
                <a:spcPct val="30000"/>
              </a:spcBef>
              <a:spcAft>
                <a:spcPct val="0"/>
              </a:spcAft>
              <a:defRPr sz="1300">
                <a:solidFill>
                  <a:schemeClr val="tx1"/>
                </a:solidFill>
                <a:latin typeface="Calibri" panose="020F0502020204030204" pitchFamily="34" charset="0"/>
              </a:defRPr>
            </a:lvl8pPr>
            <a:lvl9pPr marL="4046282" indent="-238017" defTabSz="970249"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C7F7F80D-9755-44A1-A686-BB3D5724E079}" type="slidenum">
              <a:rPr lang="en-US" altLang="en-US">
                <a:latin typeface="Arial" panose="020B0604020202020204" pitchFamily="34" charset="0"/>
              </a:rPr>
              <a:pPr>
                <a:spcBef>
                  <a:spcPct val="0"/>
                </a:spcBef>
              </a:pPr>
              <a:t>17</a:t>
            </a:fld>
            <a:endParaRPr lang="en-US" altLang="en-US">
              <a:latin typeface="Arial" panose="020B0604020202020204" pitchFamily="34" charset="0"/>
            </a:endParaRPr>
          </a:p>
        </p:txBody>
      </p:sp>
    </p:spTree>
    <p:extLst>
      <p:ext uri="{BB962C8B-B14F-4D97-AF65-F5344CB8AC3E}">
        <p14:creationId xmlns:p14="http://schemas.microsoft.com/office/powerpoint/2010/main" val="2382330934"/>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smtClean="0"/>
              <a:t>This </a:t>
            </a:r>
            <a:r>
              <a:rPr lang="en-US" dirty="0"/>
              <a:t>sample breakfast menu </a:t>
            </a:r>
            <a:r>
              <a:rPr lang="en-US" dirty="0" smtClean="0"/>
              <a:t>shows </a:t>
            </a:r>
            <a:r>
              <a:rPr lang="en-US" dirty="0"/>
              <a:t>how the menu planner could communicate the OVS requirements when breakfast includes meat/meat alternates as grain </a:t>
            </a:r>
            <a:r>
              <a:rPr lang="en-US" dirty="0" smtClean="0"/>
              <a:t>substitutions</a:t>
            </a:r>
            <a:r>
              <a:rPr lang="en-US" dirty="0"/>
              <a:t>. This menu includes </a:t>
            </a:r>
            <a:r>
              <a:rPr lang="en-US" dirty="0" smtClean="0"/>
              <a:t>five food </a:t>
            </a:r>
            <a:r>
              <a:rPr lang="en-US" dirty="0"/>
              <a:t>items and is planned to allow students to select from several choices within each meal pattern component, including meat/meat alternates as grain </a:t>
            </a:r>
            <a:r>
              <a:rPr lang="en-US" dirty="0" smtClean="0"/>
              <a:t>substitution. </a:t>
            </a:r>
            <a:r>
              <a:rPr lang="en-US" dirty="0"/>
              <a:t>Students can </a:t>
            </a:r>
            <a:r>
              <a:rPr lang="en-US" dirty="0" smtClean="0"/>
              <a:t>select:</a:t>
            </a:r>
          </a:p>
          <a:p>
            <a:pPr eaLnBrk="1" fontAlgn="auto" hangingPunct="1">
              <a:spcBef>
                <a:spcPts val="0"/>
              </a:spcBef>
              <a:spcAft>
                <a:spcPts val="0"/>
              </a:spcAft>
              <a:defRPr/>
            </a:pPr>
            <a:endParaRPr lang="en-US" dirty="0"/>
          </a:p>
          <a:p>
            <a:pPr marL="178511" indent="-178511" eaLnBrk="1" fontAlgn="auto" hangingPunct="1">
              <a:spcBef>
                <a:spcPts val="0"/>
              </a:spcBef>
              <a:spcAft>
                <a:spcPts val="0"/>
              </a:spcAft>
              <a:buFont typeface="Arial" pitchFamily="34" charset="0"/>
              <a:buChar char="•"/>
              <a:defRPr/>
            </a:pPr>
            <a:r>
              <a:rPr lang="en-US" dirty="0"/>
              <a:t>one food item from the milk component (1 cup each</a:t>
            </a:r>
            <a:r>
              <a:rPr lang="en-US" dirty="0" smtClean="0"/>
              <a:t>);</a:t>
            </a:r>
            <a:endParaRPr lang="en-US" dirty="0"/>
          </a:p>
          <a:p>
            <a:pPr marL="178511" indent="-178511" eaLnBrk="1" fontAlgn="auto" hangingPunct="1">
              <a:spcBef>
                <a:spcPts val="0"/>
              </a:spcBef>
              <a:spcAft>
                <a:spcPts val="0"/>
              </a:spcAft>
              <a:buFont typeface="Arial" pitchFamily="34" charset="0"/>
              <a:buChar char="•"/>
              <a:defRPr/>
            </a:pPr>
            <a:r>
              <a:rPr lang="en-US" dirty="0"/>
              <a:t>t</a:t>
            </a:r>
            <a:r>
              <a:rPr lang="en-US" dirty="0" smtClean="0"/>
              <a:t>wo food items </a:t>
            </a:r>
            <a:r>
              <a:rPr lang="en-US" dirty="0"/>
              <a:t>from the fruits component (½ cup </a:t>
            </a:r>
            <a:r>
              <a:rPr lang="en-US" dirty="0" smtClean="0"/>
              <a:t>each for 1 cup total); </a:t>
            </a:r>
            <a:endParaRPr lang="en-US" dirty="0"/>
          </a:p>
          <a:p>
            <a:pPr marL="178511" indent="-178511" eaLnBrk="1" fontAlgn="auto" hangingPunct="1">
              <a:spcBef>
                <a:spcPts val="0"/>
              </a:spcBef>
              <a:spcAft>
                <a:spcPts val="0"/>
              </a:spcAft>
              <a:buFont typeface="Arial" pitchFamily="34" charset="0"/>
              <a:buChar char="•"/>
              <a:defRPr/>
            </a:pPr>
            <a:r>
              <a:rPr lang="en-US" dirty="0"/>
              <a:t>one food </a:t>
            </a:r>
            <a:r>
              <a:rPr lang="en-US" dirty="0" smtClean="0"/>
              <a:t>item from </a:t>
            </a:r>
            <a:r>
              <a:rPr lang="en-US" dirty="0"/>
              <a:t>the grains component (1 ounce equivalent each); and</a:t>
            </a:r>
          </a:p>
          <a:p>
            <a:pPr marL="178511" indent="-178511" eaLnBrk="1" fontAlgn="auto" hangingPunct="1">
              <a:spcBef>
                <a:spcPts val="0"/>
              </a:spcBef>
              <a:spcAft>
                <a:spcPts val="0"/>
              </a:spcAft>
              <a:buFont typeface="Arial" pitchFamily="34" charset="0"/>
              <a:buChar char="•"/>
              <a:defRPr/>
            </a:pPr>
            <a:r>
              <a:rPr lang="en-US" dirty="0"/>
              <a:t>one food </a:t>
            </a:r>
            <a:r>
              <a:rPr lang="en-US" dirty="0" smtClean="0"/>
              <a:t>item </a:t>
            </a:r>
            <a:r>
              <a:rPr lang="en-US" dirty="0"/>
              <a:t>from the meat/meat alternates component as a grains </a:t>
            </a:r>
            <a:r>
              <a:rPr lang="en-US" dirty="0" smtClean="0"/>
              <a:t>substitution (1 </a:t>
            </a:r>
            <a:r>
              <a:rPr lang="en-US" dirty="0"/>
              <a:t>ounce equivalent each).</a:t>
            </a:r>
          </a:p>
          <a:p>
            <a:pPr eaLnBrk="1" fontAlgn="auto" hangingPunct="1">
              <a:spcBef>
                <a:spcPts val="0"/>
              </a:spcBef>
              <a:spcAft>
                <a:spcPts val="0"/>
              </a:spcAft>
              <a:defRPr/>
            </a:pPr>
            <a:r>
              <a:rPr lang="en-US" dirty="0"/>
              <a:t> </a:t>
            </a:r>
          </a:p>
          <a:p>
            <a:pPr eaLnBrk="1" fontAlgn="auto" hangingPunct="1">
              <a:spcBef>
                <a:spcPts val="0"/>
              </a:spcBef>
              <a:spcAft>
                <a:spcPts val="0"/>
              </a:spcAft>
              <a:defRPr/>
            </a:pPr>
            <a:r>
              <a:rPr lang="en-US" dirty="0"/>
              <a:t>This menu clearly communicates that students are </a:t>
            </a:r>
            <a:r>
              <a:rPr lang="en-US" b="1" dirty="0"/>
              <a:t>allowed to select all five </a:t>
            </a:r>
            <a:r>
              <a:rPr lang="en-US" dirty="0"/>
              <a:t>food items </a:t>
            </a:r>
            <a:r>
              <a:rPr lang="en-US" dirty="0" smtClean="0"/>
              <a:t>but </a:t>
            </a:r>
            <a:r>
              <a:rPr lang="en-US" dirty="0"/>
              <a:t>must select </a:t>
            </a:r>
            <a:r>
              <a:rPr lang="en-US" b="1" dirty="0"/>
              <a:t>at least three </a:t>
            </a:r>
            <a:r>
              <a:rPr lang="en-US" dirty="0"/>
              <a:t>food items including </a:t>
            </a:r>
            <a:r>
              <a:rPr lang="en-US" dirty="0" smtClean="0"/>
              <a:t>at least one </a:t>
            </a:r>
            <a:r>
              <a:rPr lang="en-US" dirty="0"/>
              <a:t>serving (½ cup) of fruit. </a:t>
            </a:r>
          </a:p>
          <a:p>
            <a:pPr eaLnBrk="1" fontAlgn="auto" hangingPunct="1">
              <a:spcBef>
                <a:spcPts val="0"/>
              </a:spcBef>
              <a:spcAft>
                <a:spcPts val="0"/>
              </a:spcAft>
              <a:defRPr/>
            </a:pPr>
            <a:endParaRPr lang="en-US" b="1" dirty="0"/>
          </a:p>
          <a:p>
            <a:pPr eaLnBrk="1" fontAlgn="auto" hangingPunct="1">
              <a:spcBef>
                <a:spcPts val="0"/>
              </a:spcBef>
              <a:spcAft>
                <a:spcPts val="0"/>
              </a:spcAft>
              <a:defRPr/>
            </a:pPr>
            <a:r>
              <a:rPr lang="en-US" dirty="0" smtClean="0"/>
              <a:t>In </a:t>
            </a:r>
            <a:r>
              <a:rPr lang="en-US" dirty="0"/>
              <a:t>this example, students </a:t>
            </a:r>
            <a:r>
              <a:rPr lang="en-US" b="1" dirty="0"/>
              <a:t>cannot</a:t>
            </a:r>
            <a:r>
              <a:rPr lang="en-US" dirty="0"/>
              <a:t> select duplicate food items </a:t>
            </a:r>
            <a:r>
              <a:rPr lang="en-US" dirty="0" smtClean="0"/>
              <a:t>from the grains (and meat/meat alternates as grain substitutions) component, such as </a:t>
            </a:r>
            <a:r>
              <a:rPr lang="en-US" dirty="0"/>
              <a:t>two yogurts or two bagels because the menu is planned to allow only </a:t>
            </a:r>
            <a:r>
              <a:rPr lang="en-US" b="1" dirty="0"/>
              <a:t>one choice </a:t>
            </a:r>
            <a:r>
              <a:rPr lang="en-US" dirty="0"/>
              <a:t>(food item) from each </a:t>
            </a:r>
            <a:r>
              <a:rPr lang="en-US" dirty="0" smtClean="0"/>
              <a:t>component. However, they could select duplicate </a:t>
            </a:r>
            <a:r>
              <a:rPr lang="en-US" dirty="0"/>
              <a:t>food </a:t>
            </a:r>
            <a:r>
              <a:rPr lang="en-US" dirty="0" smtClean="0"/>
              <a:t>items from the fruits component, such as two servings of canned fruit or two servings of whole fruit, because the menu planner allows </a:t>
            </a:r>
            <a:r>
              <a:rPr lang="en-US" b="1" dirty="0" smtClean="0"/>
              <a:t>two</a:t>
            </a:r>
            <a:r>
              <a:rPr lang="en-US" dirty="0" smtClean="0"/>
              <a:t> </a:t>
            </a:r>
            <a:r>
              <a:rPr lang="en-US" b="1" dirty="0" smtClean="0"/>
              <a:t>choices </a:t>
            </a:r>
            <a:r>
              <a:rPr lang="en-US" dirty="0" smtClean="0"/>
              <a:t>from the fruits category.</a:t>
            </a:r>
            <a:endParaRPr lang="en-US" dirty="0"/>
          </a:p>
          <a:p>
            <a:pPr eaLnBrk="1" fontAlgn="auto" hangingPunct="1">
              <a:spcBef>
                <a:spcPts val="0"/>
              </a:spcBef>
              <a:spcAft>
                <a:spcPts val="0"/>
              </a:spcAft>
              <a:defRPr/>
            </a:pPr>
            <a:endParaRPr lang="en-US" dirty="0"/>
          </a:p>
        </p:txBody>
      </p:sp>
      <p:sp>
        <p:nvSpPr>
          <p:cNvPr id="5027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73553" indent="-297523">
              <a:spcBef>
                <a:spcPct val="30000"/>
              </a:spcBef>
              <a:defRPr sz="1300">
                <a:solidFill>
                  <a:schemeClr val="tx1"/>
                </a:solidFill>
                <a:latin typeface="Calibri" panose="020F0502020204030204" pitchFamily="34" charset="0"/>
              </a:defRPr>
            </a:lvl2pPr>
            <a:lvl3pPr marL="1190083" indent="-238017">
              <a:spcBef>
                <a:spcPct val="30000"/>
              </a:spcBef>
              <a:defRPr sz="1300">
                <a:solidFill>
                  <a:schemeClr val="tx1"/>
                </a:solidFill>
                <a:latin typeface="Calibri" panose="020F0502020204030204" pitchFamily="34" charset="0"/>
              </a:defRPr>
            </a:lvl3pPr>
            <a:lvl4pPr marL="1666115" indent="-238017">
              <a:spcBef>
                <a:spcPct val="30000"/>
              </a:spcBef>
              <a:defRPr sz="1300">
                <a:solidFill>
                  <a:schemeClr val="tx1"/>
                </a:solidFill>
                <a:latin typeface="Calibri" panose="020F0502020204030204" pitchFamily="34" charset="0"/>
              </a:defRPr>
            </a:lvl4pPr>
            <a:lvl5pPr marL="2142149" indent="-238017">
              <a:spcBef>
                <a:spcPct val="30000"/>
              </a:spcBef>
              <a:defRPr sz="1300">
                <a:solidFill>
                  <a:schemeClr val="tx1"/>
                </a:solidFill>
                <a:latin typeface="Calibri" panose="020F0502020204030204" pitchFamily="34" charset="0"/>
              </a:defRPr>
            </a:lvl5pPr>
            <a:lvl6pPr marL="2618183" indent="-238017" eaLnBrk="0" fontAlgn="base" hangingPunct="0">
              <a:spcBef>
                <a:spcPct val="30000"/>
              </a:spcBef>
              <a:spcAft>
                <a:spcPct val="0"/>
              </a:spcAft>
              <a:defRPr sz="1300">
                <a:solidFill>
                  <a:schemeClr val="tx1"/>
                </a:solidFill>
                <a:latin typeface="Calibri" panose="020F0502020204030204" pitchFamily="34" charset="0"/>
              </a:defRPr>
            </a:lvl6pPr>
            <a:lvl7pPr marL="3094215" indent="-238017" eaLnBrk="0" fontAlgn="base" hangingPunct="0">
              <a:spcBef>
                <a:spcPct val="30000"/>
              </a:spcBef>
              <a:spcAft>
                <a:spcPct val="0"/>
              </a:spcAft>
              <a:defRPr sz="1300">
                <a:solidFill>
                  <a:schemeClr val="tx1"/>
                </a:solidFill>
                <a:latin typeface="Calibri" panose="020F0502020204030204" pitchFamily="34" charset="0"/>
              </a:defRPr>
            </a:lvl7pPr>
            <a:lvl8pPr marL="3570248" indent="-238017" eaLnBrk="0" fontAlgn="base" hangingPunct="0">
              <a:spcBef>
                <a:spcPct val="30000"/>
              </a:spcBef>
              <a:spcAft>
                <a:spcPct val="0"/>
              </a:spcAft>
              <a:defRPr sz="1300">
                <a:solidFill>
                  <a:schemeClr val="tx1"/>
                </a:solidFill>
                <a:latin typeface="Calibri" panose="020F0502020204030204" pitchFamily="34" charset="0"/>
              </a:defRPr>
            </a:lvl8pPr>
            <a:lvl9pPr marL="4046282" indent="-23801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E62286A0-BC9F-4353-A626-AD00E266B715}" type="slidenum">
              <a:rPr lang="en-US" altLang="en-US"/>
              <a:pPr>
                <a:spcBef>
                  <a:spcPct val="0"/>
                </a:spcBef>
              </a:pPr>
              <a:t>170</a:t>
            </a:fld>
            <a:endParaRPr lang="en-US" altLang="en-US"/>
          </a:p>
        </p:txBody>
      </p:sp>
    </p:spTree>
    <p:extLst>
      <p:ext uri="{BB962C8B-B14F-4D97-AF65-F5344CB8AC3E}">
        <p14:creationId xmlns:p14="http://schemas.microsoft.com/office/powerpoint/2010/main" val="2137078038"/>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5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This slide shows an example of a student selection from Sample Breakfast Menu 2</a:t>
            </a:r>
            <a:r>
              <a:rPr lang="en-US" altLang="en-US" dirty="0"/>
              <a:t>. In this example, the student has chosen only two food items</a:t>
            </a:r>
            <a:r>
              <a:rPr lang="en-US" altLang="en-US" dirty="0" smtClean="0"/>
              <a:t>.</a:t>
            </a:r>
          </a:p>
          <a:p>
            <a:pPr eaLnBrk="1" hangingPunct="1">
              <a:spcBef>
                <a:spcPct val="0"/>
              </a:spcBef>
            </a:pPr>
            <a:endParaRPr lang="en-US" altLang="en-US" dirty="0" smtClean="0"/>
          </a:p>
          <a:p>
            <a:pPr eaLnBrk="1" hangingPunct="1">
              <a:spcBef>
                <a:spcPct val="0"/>
              </a:spcBef>
            </a:pPr>
            <a:r>
              <a:rPr lang="en-US" altLang="en-US" dirty="0" smtClean="0"/>
              <a:t>A student could not select two </a:t>
            </a:r>
            <a:r>
              <a:rPr lang="en-US" altLang="en-US" b="0" dirty="0" smtClean="0"/>
              <a:t>yogurts (duplicate food items)</a:t>
            </a:r>
            <a:r>
              <a:rPr lang="en-US" altLang="en-US" b="0" baseline="0" dirty="0" smtClean="0"/>
              <a:t> and </a:t>
            </a:r>
            <a:r>
              <a:rPr lang="en-US" altLang="en-US" dirty="0" smtClean="0"/>
              <a:t>juice for a reimbursable breakfast because the menu is </a:t>
            </a:r>
            <a:r>
              <a:rPr lang="en-US" altLang="en-US" b="1" dirty="0" smtClean="0"/>
              <a:t>planned</a:t>
            </a:r>
            <a:r>
              <a:rPr lang="en-US" altLang="en-US" dirty="0" smtClean="0"/>
              <a:t> to allow only one choice (one food item) from the grains (with meat/meat alternates substitutions) component.</a:t>
            </a:r>
          </a:p>
          <a:p>
            <a:pPr eaLnBrk="1" hangingPunct="1">
              <a:spcBef>
                <a:spcPct val="0"/>
              </a:spcBef>
            </a:pPr>
            <a:endParaRPr lang="en-US" altLang="en-US" dirty="0" smtClean="0"/>
          </a:p>
        </p:txBody>
      </p:sp>
      <p:sp>
        <p:nvSpPr>
          <p:cNvPr id="5058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76529" indent="-298665">
              <a:spcBef>
                <a:spcPct val="30000"/>
              </a:spcBef>
              <a:defRPr sz="1300">
                <a:solidFill>
                  <a:schemeClr val="tx1"/>
                </a:solidFill>
                <a:latin typeface="Calibri" panose="020F0502020204030204" pitchFamily="34" charset="0"/>
              </a:defRPr>
            </a:lvl2pPr>
            <a:lvl3pPr marL="1194659" indent="-238932">
              <a:spcBef>
                <a:spcPct val="30000"/>
              </a:spcBef>
              <a:defRPr sz="1300">
                <a:solidFill>
                  <a:schemeClr val="tx1"/>
                </a:solidFill>
                <a:latin typeface="Calibri" panose="020F0502020204030204" pitchFamily="34" charset="0"/>
              </a:defRPr>
            </a:lvl3pPr>
            <a:lvl4pPr marL="1672524" indent="-238932">
              <a:spcBef>
                <a:spcPct val="30000"/>
              </a:spcBef>
              <a:defRPr sz="1300">
                <a:solidFill>
                  <a:schemeClr val="tx1"/>
                </a:solidFill>
                <a:latin typeface="Calibri" panose="020F0502020204030204" pitchFamily="34" charset="0"/>
              </a:defRPr>
            </a:lvl4pPr>
            <a:lvl5pPr marL="2150388" indent="-238932">
              <a:spcBef>
                <a:spcPct val="30000"/>
              </a:spcBef>
              <a:defRPr sz="1300">
                <a:solidFill>
                  <a:schemeClr val="tx1"/>
                </a:solidFill>
                <a:latin typeface="Calibri" panose="020F0502020204030204" pitchFamily="34" charset="0"/>
              </a:defRPr>
            </a:lvl5pPr>
            <a:lvl6pPr marL="2628251" indent="-238932" eaLnBrk="0" fontAlgn="base" hangingPunct="0">
              <a:spcBef>
                <a:spcPct val="30000"/>
              </a:spcBef>
              <a:spcAft>
                <a:spcPct val="0"/>
              </a:spcAft>
              <a:defRPr sz="1300">
                <a:solidFill>
                  <a:schemeClr val="tx1"/>
                </a:solidFill>
                <a:latin typeface="Calibri" panose="020F0502020204030204" pitchFamily="34" charset="0"/>
              </a:defRPr>
            </a:lvl6pPr>
            <a:lvl7pPr marL="3106116" indent="-238932" eaLnBrk="0" fontAlgn="base" hangingPunct="0">
              <a:spcBef>
                <a:spcPct val="30000"/>
              </a:spcBef>
              <a:spcAft>
                <a:spcPct val="0"/>
              </a:spcAft>
              <a:defRPr sz="1300">
                <a:solidFill>
                  <a:schemeClr val="tx1"/>
                </a:solidFill>
                <a:latin typeface="Calibri" panose="020F0502020204030204" pitchFamily="34" charset="0"/>
              </a:defRPr>
            </a:lvl7pPr>
            <a:lvl8pPr marL="3583978" indent="-238932" eaLnBrk="0" fontAlgn="base" hangingPunct="0">
              <a:spcBef>
                <a:spcPct val="30000"/>
              </a:spcBef>
              <a:spcAft>
                <a:spcPct val="0"/>
              </a:spcAft>
              <a:defRPr sz="1300">
                <a:solidFill>
                  <a:schemeClr val="tx1"/>
                </a:solidFill>
                <a:latin typeface="Calibri" panose="020F0502020204030204" pitchFamily="34" charset="0"/>
              </a:defRPr>
            </a:lvl8pPr>
            <a:lvl9pPr marL="4061844" indent="-238932"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7F7DFBBF-20DA-4130-A15A-FE16354609E9}" type="slidenum">
              <a:rPr lang="en-US" altLang="en-US"/>
              <a:pPr>
                <a:spcBef>
                  <a:spcPct val="0"/>
                </a:spcBef>
              </a:pPr>
              <a:t>171</a:t>
            </a:fld>
            <a:endParaRPr lang="en-US" altLang="en-US"/>
          </a:p>
        </p:txBody>
      </p:sp>
    </p:spTree>
    <p:extLst>
      <p:ext uri="{BB962C8B-B14F-4D97-AF65-F5344CB8AC3E}">
        <p14:creationId xmlns:p14="http://schemas.microsoft.com/office/powerpoint/2010/main" val="535522006"/>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6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In this example, the student has chosen only two food items.</a:t>
            </a:r>
          </a:p>
          <a:p>
            <a:pPr eaLnBrk="1" hangingPunct="1">
              <a:spcBef>
                <a:spcPct val="0"/>
              </a:spcBef>
            </a:pPr>
            <a:endParaRPr lang="en-US" altLang="en-US" dirty="0" smtClean="0"/>
          </a:p>
          <a:p>
            <a:pPr eaLnBrk="1" hangingPunct="1">
              <a:spcBef>
                <a:spcPct val="0"/>
              </a:spcBef>
            </a:pPr>
            <a:r>
              <a:rPr lang="en-US" altLang="en-US" dirty="0" smtClean="0"/>
              <a:t>A student could NOT select two pieces of toast (duplicate food items) as two grain items and apple (fruit) for a reimbursable breakfast because the menu is </a:t>
            </a:r>
            <a:r>
              <a:rPr lang="en-US" altLang="en-US" b="1" dirty="0" smtClean="0"/>
              <a:t>planned</a:t>
            </a:r>
            <a:r>
              <a:rPr lang="en-US" altLang="en-US" dirty="0" smtClean="0"/>
              <a:t> to only allow </a:t>
            </a:r>
            <a:r>
              <a:rPr lang="en-US" altLang="en-US" b="1" dirty="0" smtClean="0"/>
              <a:t>one choice </a:t>
            </a:r>
            <a:r>
              <a:rPr lang="en-US" altLang="en-US" dirty="0" smtClean="0"/>
              <a:t>(one food item) from the grains (with meat/meat alternates substitutions) component.</a:t>
            </a:r>
          </a:p>
          <a:p>
            <a:pPr eaLnBrk="1" hangingPunct="1">
              <a:spcBef>
                <a:spcPct val="0"/>
              </a:spcBef>
            </a:pPr>
            <a:endParaRPr lang="en-US" altLang="en-US" dirty="0" smtClean="0"/>
          </a:p>
          <a:p>
            <a:pPr eaLnBrk="1" hangingPunct="1">
              <a:spcBef>
                <a:spcPct val="0"/>
              </a:spcBef>
            </a:pPr>
            <a:endParaRPr lang="en-US" altLang="en-US" dirty="0" smtClean="0"/>
          </a:p>
          <a:p>
            <a:pPr eaLnBrk="1" hangingPunct="1">
              <a:spcBef>
                <a:spcPct val="0"/>
              </a:spcBef>
            </a:pPr>
            <a:endParaRPr lang="en-US" altLang="en-US" dirty="0" smtClean="0"/>
          </a:p>
          <a:p>
            <a:pPr eaLnBrk="1" hangingPunct="1">
              <a:spcBef>
                <a:spcPct val="0"/>
              </a:spcBef>
            </a:pPr>
            <a:endParaRPr lang="en-US" altLang="en-US" dirty="0" smtClean="0"/>
          </a:p>
        </p:txBody>
      </p:sp>
      <p:sp>
        <p:nvSpPr>
          <p:cNvPr id="5068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76529" indent="-298665">
              <a:spcBef>
                <a:spcPct val="30000"/>
              </a:spcBef>
              <a:defRPr sz="1300">
                <a:solidFill>
                  <a:schemeClr val="tx1"/>
                </a:solidFill>
                <a:latin typeface="Calibri" panose="020F0502020204030204" pitchFamily="34" charset="0"/>
              </a:defRPr>
            </a:lvl2pPr>
            <a:lvl3pPr marL="1194659" indent="-238932">
              <a:spcBef>
                <a:spcPct val="30000"/>
              </a:spcBef>
              <a:defRPr sz="1300">
                <a:solidFill>
                  <a:schemeClr val="tx1"/>
                </a:solidFill>
                <a:latin typeface="Calibri" panose="020F0502020204030204" pitchFamily="34" charset="0"/>
              </a:defRPr>
            </a:lvl3pPr>
            <a:lvl4pPr marL="1672524" indent="-238932">
              <a:spcBef>
                <a:spcPct val="30000"/>
              </a:spcBef>
              <a:defRPr sz="1300">
                <a:solidFill>
                  <a:schemeClr val="tx1"/>
                </a:solidFill>
                <a:latin typeface="Calibri" panose="020F0502020204030204" pitchFamily="34" charset="0"/>
              </a:defRPr>
            </a:lvl4pPr>
            <a:lvl5pPr marL="2150388" indent="-238932">
              <a:spcBef>
                <a:spcPct val="30000"/>
              </a:spcBef>
              <a:defRPr sz="1300">
                <a:solidFill>
                  <a:schemeClr val="tx1"/>
                </a:solidFill>
                <a:latin typeface="Calibri" panose="020F0502020204030204" pitchFamily="34" charset="0"/>
              </a:defRPr>
            </a:lvl5pPr>
            <a:lvl6pPr marL="2628251" indent="-238932" eaLnBrk="0" fontAlgn="base" hangingPunct="0">
              <a:spcBef>
                <a:spcPct val="30000"/>
              </a:spcBef>
              <a:spcAft>
                <a:spcPct val="0"/>
              </a:spcAft>
              <a:defRPr sz="1300">
                <a:solidFill>
                  <a:schemeClr val="tx1"/>
                </a:solidFill>
                <a:latin typeface="Calibri" panose="020F0502020204030204" pitchFamily="34" charset="0"/>
              </a:defRPr>
            </a:lvl6pPr>
            <a:lvl7pPr marL="3106116" indent="-238932" eaLnBrk="0" fontAlgn="base" hangingPunct="0">
              <a:spcBef>
                <a:spcPct val="30000"/>
              </a:spcBef>
              <a:spcAft>
                <a:spcPct val="0"/>
              </a:spcAft>
              <a:defRPr sz="1300">
                <a:solidFill>
                  <a:schemeClr val="tx1"/>
                </a:solidFill>
                <a:latin typeface="Calibri" panose="020F0502020204030204" pitchFamily="34" charset="0"/>
              </a:defRPr>
            </a:lvl7pPr>
            <a:lvl8pPr marL="3583978" indent="-238932" eaLnBrk="0" fontAlgn="base" hangingPunct="0">
              <a:spcBef>
                <a:spcPct val="30000"/>
              </a:spcBef>
              <a:spcAft>
                <a:spcPct val="0"/>
              </a:spcAft>
              <a:defRPr sz="1300">
                <a:solidFill>
                  <a:schemeClr val="tx1"/>
                </a:solidFill>
                <a:latin typeface="Calibri" panose="020F0502020204030204" pitchFamily="34" charset="0"/>
              </a:defRPr>
            </a:lvl8pPr>
            <a:lvl9pPr marL="4061844" indent="-238932"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D2FBDC51-ACBD-47B3-9E4C-77472F0D0746}" type="slidenum">
              <a:rPr lang="en-US" altLang="en-US"/>
              <a:pPr>
                <a:spcBef>
                  <a:spcPct val="0"/>
                </a:spcBef>
              </a:pPr>
              <a:t>172</a:t>
            </a:fld>
            <a:endParaRPr lang="en-US" altLang="en-US"/>
          </a:p>
        </p:txBody>
      </p:sp>
    </p:spTree>
    <p:extLst>
      <p:ext uri="{BB962C8B-B14F-4D97-AF65-F5344CB8AC3E}">
        <p14:creationId xmlns:p14="http://schemas.microsoft.com/office/powerpoint/2010/main" val="1931159277"/>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6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In this example, the student has chosen </a:t>
            </a:r>
            <a:r>
              <a:rPr lang="en-US" altLang="en-US" dirty="0" smtClean="0"/>
              <a:t>three food </a:t>
            </a:r>
            <a:r>
              <a:rPr lang="en-US" altLang="en-US" dirty="0"/>
              <a:t>items</a:t>
            </a:r>
            <a:r>
              <a:rPr lang="en-US" altLang="en-US" dirty="0" smtClean="0"/>
              <a:t>.</a:t>
            </a:r>
          </a:p>
          <a:p>
            <a:pPr eaLnBrk="1" hangingPunct="1">
              <a:spcBef>
                <a:spcPct val="0"/>
              </a:spcBef>
            </a:pPr>
            <a:endParaRPr lang="en-US" altLang="en-US" dirty="0"/>
          </a:p>
          <a:p>
            <a:pPr eaLnBrk="1" hangingPunct="1">
              <a:spcBef>
                <a:spcPct val="0"/>
              </a:spcBef>
            </a:pPr>
            <a:r>
              <a:rPr lang="en-US" altLang="en-US" dirty="0" smtClean="0"/>
              <a:t>A student could select two apples (</a:t>
            </a:r>
            <a:r>
              <a:rPr lang="en-US" altLang="en-US" b="1" dirty="0" smtClean="0"/>
              <a:t>duplicate food items, i.e., two fruits</a:t>
            </a:r>
            <a:r>
              <a:rPr lang="en-US" altLang="en-US" dirty="0" smtClean="0"/>
              <a:t>) and milk because this menu is </a:t>
            </a:r>
            <a:r>
              <a:rPr lang="en-US" altLang="en-US" b="1" dirty="0" smtClean="0"/>
              <a:t>planned</a:t>
            </a:r>
            <a:r>
              <a:rPr lang="en-US" altLang="en-US" dirty="0" smtClean="0"/>
              <a:t> to allow any two choices (two food items) from the fruits component.</a:t>
            </a:r>
          </a:p>
          <a:p>
            <a:pPr eaLnBrk="1" hangingPunct="1">
              <a:spcBef>
                <a:spcPct val="0"/>
              </a:spcBef>
            </a:pPr>
            <a:endParaRPr lang="en-US" altLang="en-US" dirty="0" smtClean="0"/>
          </a:p>
          <a:p>
            <a:pPr eaLnBrk="1" hangingPunct="1">
              <a:spcBef>
                <a:spcPct val="0"/>
              </a:spcBef>
            </a:pPr>
            <a:endParaRPr lang="en-US" altLang="en-US" dirty="0" smtClean="0"/>
          </a:p>
        </p:txBody>
      </p:sp>
      <p:sp>
        <p:nvSpPr>
          <p:cNvPr id="5068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76529" indent="-298665">
              <a:spcBef>
                <a:spcPct val="30000"/>
              </a:spcBef>
              <a:defRPr sz="1300">
                <a:solidFill>
                  <a:schemeClr val="tx1"/>
                </a:solidFill>
                <a:latin typeface="Calibri" panose="020F0502020204030204" pitchFamily="34" charset="0"/>
              </a:defRPr>
            </a:lvl2pPr>
            <a:lvl3pPr marL="1194659" indent="-238932">
              <a:spcBef>
                <a:spcPct val="30000"/>
              </a:spcBef>
              <a:defRPr sz="1300">
                <a:solidFill>
                  <a:schemeClr val="tx1"/>
                </a:solidFill>
                <a:latin typeface="Calibri" panose="020F0502020204030204" pitchFamily="34" charset="0"/>
              </a:defRPr>
            </a:lvl3pPr>
            <a:lvl4pPr marL="1672524" indent="-238932">
              <a:spcBef>
                <a:spcPct val="30000"/>
              </a:spcBef>
              <a:defRPr sz="1300">
                <a:solidFill>
                  <a:schemeClr val="tx1"/>
                </a:solidFill>
                <a:latin typeface="Calibri" panose="020F0502020204030204" pitchFamily="34" charset="0"/>
              </a:defRPr>
            </a:lvl4pPr>
            <a:lvl5pPr marL="2150388" indent="-238932">
              <a:spcBef>
                <a:spcPct val="30000"/>
              </a:spcBef>
              <a:defRPr sz="1300">
                <a:solidFill>
                  <a:schemeClr val="tx1"/>
                </a:solidFill>
                <a:latin typeface="Calibri" panose="020F0502020204030204" pitchFamily="34" charset="0"/>
              </a:defRPr>
            </a:lvl5pPr>
            <a:lvl6pPr marL="2628251" indent="-238932" eaLnBrk="0" fontAlgn="base" hangingPunct="0">
              <a:spcBef>
                <a:spcPct val="30000"/>
              </a:spcBef>
              <a:spcAft>
                <a:spcPct val="0"/>
              </a:spcAft>
              <a:defRPr sz="1300">
                <a:solidFill>
                  <a:schemeClr val="tx1"/>
                </a:solidFill>
                <a:latin typeface="Calibri" panose="020F0502020204030204" pitchFamily="34" charset="0"/>
              </a:defRPr>
            </a:lvl6pPr>
            <a:lvl7pPr marL="3106116" indent="-238932" eaLnBrk="0" fontAlgn="base" hangingPunct="0">
              <a:spcBef>
                <a:spcPct val="30000"/>
              </a:spcBef>
              <a:spcAft>
                <a:spcPct val="0"/>
              </a:spcAft>
              <a:defRPr sz="1300">
                <a:solidFill>
                  <a:schemeClr val="tx1"/>
                </a:solidFill>
                <a:latin typeface="Calibri" panose="020F0502020204030204" pitchFamily="34" charset="0"/>
              </a:defRPr>
            </a:lvl7pPr>
            <a:lvl8pPr marL="3583978" indent="-238932" eaLnBrk="0" fontAlgn="base" hangingPunct="0">
              <a:spcBef>
                <a:spcPct val="30000"/>
              </a:spcBef>
              <a:spcAft>
                <a:spcPct val="0"/>
              </a:spcAft>
              <a:defRPr sz="1300">
                <a:solidFill>
                  <a:schemeClr val="tx1"/>
                </a:solidFill>
                <a:latin typeface="Calibri" panose="020F0502020204030204" pitchFamily="34" charset="0"/>
              </a:defRPr>
            </a:lvl8pPr>
            <a:lvl9pPr marL="4061844" indent="-238932"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D2FBDC51-ACBD-47B3-9E4C-77472F0D0746}" type="slidenum">
              <a:rPr lang="en-US" altLang="en-US"/>
              <a:pPr>
                <a:spcBef>
                  <a:spcPct val="0"/>
                </a:spcBef>
              </a:pPr>
              <a:t>173</a:t>
            </a:fld>
            <a:endParaRPr lang="en-US" altLang="en-US"/>
          </a:p>
        </p:txBody>
      </p:sp>
    </p:spTree>
    <p:extLst>
      <p:ext uri="{BB962C8B-B14F-4D97-AF65-F5344CB8AC3E}">
        <p14:creationId xmlns:p14="http://schemas.microsoft.com/office/powerpoint/2010/main" val="773147435"/>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0"/>
              </a:spcBef>
            </a:pPr>
            <a:r>
              <a:rPr lang="en-US" dirty="0" smtClean="0"/>
              <a:t>Now we’re going to test your skill at identifying reimbursable meals under OVS. Let’s </a:t>
            </a:r>
            <a:r>
              <a:rPr lang="en-US" dirty="0"/>
              <a:t>play Meal or No Meal! Take out worksheet 4</a:t>
            </a:r>
            <a:r>
              <a:rPr lang="en-US" dirty="0" smtClean="0"/>
              <a:t> </a:t>
            </a:r>
            <a:r>
              <a:rPr lang="en-US" dirty="0"/>
              <a:t>– Meal or No Meal</a:t>
            </a:r>
            <a:r>
              <a:rPr lang="en-US" dirty="0" smtClean="0"/>
              <a:t>.</a:t>
            </a:r>
          </a:p>
          <a:p>
            <a:pPr>
              <a:spcBef>
                <a:spcPts val="0"/>
              </a:spcBef>
            </a:pPr>
            <a:endParaRPr lang="en-US" dirty="0"/>
          </a:p>
          <a:p>
            <a:pPr>
              <a:spcBef>
                <a:spcPts val="0"/>
              </a:spcBef>
            </a:pPr>
            <a:r>
              <a:rPr lang="en-US" dirty="0" smtClean="0"/>
              <a:t>As a group, we will review some planned breakfast menus and various student selections to see if the student</a:t>
            </a:r>
            <a:r>
              <a:rPr lang="en-US" baseline="0" dirty="0" smtClean="0"/>
              <a:t> choices are reimbursable meals.</a:t>
            </a:r>
            <a:r>
              <a:rPr lang="en-US" dirty="0"/>
              <a:t> </a:t>
            </a:r>
            <a:r>
              <a:rPr lang="en-US" baseline="0" dirty="0" smtClean="0"/>
              <a:t>You will see several </a:t>
            </a:r>
            <a:r>
              <a:rPr lang="en-US" dirty="0" smtClean="0"/>
              <a:t>breakfast </a:t>
            </a:r>
            <a:r>
              <a:rPr lang="en-US" baseline="0" dirty="0" smtClean="0"/>
              <a:t>menus that are all planned to meet the meal pattern requirements. There are no </a:t>
            </a:r>
            <a:r>
              <a:rPr lang="en-US" dirty="0" smtClean="0"/>
              <a:t>tricks here – </a:t>
            </a:r>
            <a:r>
              <a:rPr lang="en-US" baseline="0" dirty="0" smtClean="0"/>
              <a:t>each menu includes all required components in the minimum required</a:t>
            </a:r>
            <a:r>
              <a:rPr lang="en-US" dirty="0" smtClean="0"/>
              <a:t> serving sizes for lunch</a:t>
            </a:r>
            <a:r>
              <a:rPr lang="en-US" baseline="0" dirty="0" smtClean="0"/>
              <a:t>. </a:t>
            </a:r>
          </a:p>
          <a:p>
            <a:pPr>
              <a:spcBef>
                <a:spcPts val="0"/>
              </a:spcBef>
            </a:pPr>
            <a:endParaRPr lang="en-US" baseline="0" dirty="0" smtClean="0"/>
          </a:p>
          <a:p>
            <a:pPr>
              <a:spcBef>
                <a:spcPts val="0"/>
              </a:spcBef>
            </a:pPr>
            <a:r>
              <a:rPr lang="en-US" dirty="0" smtClean="0"/>
              <a:t>For each of the breakfast selections, you need to indicate  “meal” or “no meal.” </a:t>
            </a:r>
          </a:p>
          <a:p>
            <a:pPr>
              <a:spcBef>
                <a:spcPts val="0"/>
              </a:spcBef>
            </a:pPr>
            <a:endParaRPr lang="en-US" dirty="0"/>
          </a:p>
          <a:p>
            <a:pPr>
              <a:spcBef>
                <a:spcPts val="0"/>
              </a:spcBef>
            </a:pPr>
            <a:r>
              <a:rPr lang="en-US" dirty="0"/>
              <a:t>Note that for this activity, we are only looking at the </a:t>
            </a:r>
            <a:r>
              <a:rPr lang="en-US" b="1" dirty="0"/>
              <a:t>DAILY</a:t>
            </a:r>
            <a:r>
              <a:rPr lang="en-US" dirty="0"/>
              <a:t> requirements and are not concerned with the weekly </a:t>
            </a:r>
            <a:r>
              <a:rPr lang="en-US" dirty="0" smtClean="0"/>
              <a:t>requirements.</a:t>
            </a:r>
            <a:endParaRPr lang="en-US" dirty="0"/>
          </a:p>
          <a:p>
            <a:pPr>
              <a:spcBef>
                <a:spcPts val="0"/>
              </a:spcBef>
            </a:pPr>
            <a:endParaRPr lang="en-US" dirty="0"/>
          </a:p>
          <a:p>
            <a:pPr>
              <a:spcBef>
                <a:spcPts val="0"/>
              </a:spcBef>
            </a:pPr>
            <a:r>
              <a:rPr lang="en-US" b="1" dirty="0" smtClean="0"/>
              <a:t>INSTRUCTOR NOTES:</a:t>
            </a:r>
            <a:r>
              <a:rPr lang="en-US" dirty="0" smtClean="0"/>
              <a:t> </a:t>
            </a:r>
            <a:endParaRPr lang="en-US" dirty="0"/>
          </a:p>
          <a:p>
            <a:pPr marL="178511" lvl="2" indent="-178511">
              <a:spcBef>
                <a:spcPts val="0"/>
              </a:spcBef>
              <a:buFont typeface="Arial" panose="020B0604020202020204" pitchFamily="34" charset="0"/>
              <a:buChar char="•"/>
            </a:pPr>
            <a:r>
              <a:rPr lang="en-US" dirty="0" smtClean="0"/>
              <a:t>Do </a:t>
            </a:r>
            <a:r>
              <a:rPr lang="en-US" dirty="0"/>
              <a:t>this activity with all participants together as one large group. Have participants take out worksheet 4 – Meal or No Meal</a:t>
            </a:r>
            <a:r>
              <a:rPr lang="en-US" dirty="0" smtClean="0"/>
              <a:t>.</a:t>
            </a:r>
          </a:p>
          <a:p>
            <a:pPr marL="178511" lvl="2" indent="-178511">
              <a:spcBef>
                <a:spcPts val="0"/>
              </a:spcBef>
              <a:buFont typeface="Arial" panose="020B0604020202020204" pitchFamily="34" charset="0"/>
              <a:buChar char="•"/>
            </a:pPr>
            <a:r>
              <a:rPr lang="en-US" dirty="0" smtClean="0"/>
              <a:t>For </a:t>
            </a:r>
            <a:r>
              <a:rPr lang="en-US" dirty="0"/>
              <a:t>each meal, participants will indicate either “meal” or “no meal.” Tell participants that they just have a few seconds to decide the answer, just as cashiers do when students come through the lunch line. </a:t>
            </a:r>
            <a:endParaRPr lang="en-US" dirty="0" smtClean="0"/>
          </a:p>
          <a:p>
            <a:pPr marL="178511" lvl="2" indent="-178511">
              <a:spcBef>
                <a:spcPts val="0"/>
              </a:spcBef>
              <a:buFont typeface="Arial" panose="020B0604020202020204" pitchFamily="34" charset="0"/>
              <a:buChar char="•"/>
            </a:pPr>
            <a:r>
              <a:rPr lang="en-US" dirty="0" smtClean="0"/>
              <a:t>After </a:t>
            </a:r>
            <a:r>
              <a:rPr lang="en-US" dirty="0"/>
              <a:t>they have answered, click to bring in the answer on the slide. Refer to answer key for worksheet 4.</a:t>
            </a:r>
            <a:endParaRPr lang="en-US" dirty="0">
              <a:ea typeface="MS Gothic" charset="0"/>
              <a:cs typeface="Arial" pitchFamily="34" charset="0"/>
            </a:endParaRPr>
          </a:p>
        </p:txBody>
      </p:sp>
      <p:sp>
        <p:nvSpPr>
          <p:cNvPr id="4" name="Slide Number Placeholder 3"/>
          <p:cNvSpPr>
            <a:spLocks noGrp="1"/>
          </p:cNvSpPr>
          <p:nvPr>
            <p:ph type="sldNum" sz="quarter" idx="10"/>
          </p:nvPr>
        </p:nvSpPr>
        <p:spPr/>
        <p:txBody>
          <a:bodyPr/>
          <a:lstStyle/>
          <a:p>
            <a:fld id="{88B97D9A-3F99-4895-BB77-4498E3C0B8F1}" type="slidenum">
              <a:rPr lang="en-US" smtClean="0"/>
              <a:pPr/>
              <a:t>174</a:t>
            </a:fld>
            <a:endParaRPr lang="en-US"/>
          </a:p>
        </p:txBody>
      </p:sp>
    </p:spTree>
    <p:extLst>
      <p:ext uri="{BB962C8B-B14F-4D97-AF65-F5344CB8AC3E}">
        <p14:creationId xmlns:p14="http://schemas.microsoft.com/office/powerpoint/2010/main" val="3877015843"/>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eaLnBrk="1" fontAlgn="auto" hangingPunct="1">
              <a:spcBef>
                <a:spcPts val="0"/>
              </a:spcBef>
              <a:spcAft>
                <a:spcPts val="0"/>
              </a:spcAft>
              <a:defRPr/>
            </a:pPr>
            <a:r>
              <a:rPr lang="en-US" dirty="0"/>
              <a:t>This meal is planned to include </a:t>
            </a:r>
            <a:r>
              <a:rPr lang="en-US" b="1" dirty="0" smtClean="0"/>
              <a:t>five </a:t>
            </a:r>
            <a:r>
              <a:rPr lang="en-US" dirty="0" smtClean="0"/>
              <a:t>food items:</a:t>
            </a:r>
            <a:endParaRPr lang="en-US" dirty="0"/>
          </a:p>
          <a:p>
            <a:pPr eaLnBrk="1" fontAlgn="auto" hangingPunct="1">
              <a:spcBef>
                <a:spcPts val="0"/>
              </a:spcBef>
              <a:spcAft>
                <a:spcPts val="0"/>
              </a:spcAft>
              <a:defRPr/>
            </a:pPr>
            <a:endParaRPr lang="en-US" dirty="0"/>
          </a:p>
          <a:p>
            <a:pPr marL="178511" indent="-178511" eaLnBrk="1" fontAlgn="auto" hangingPunct="1">
              <a:spcBef>
                <a:spcPts val="0"/>
              </a:spcBef>
              <a:spcAft>
                <a:spcPts val="0"/>
              </a:spcAft>
              <a:buFont typeface="Arial" pitchFamily="34" charset="0"/>
              <a:buChar char="•"/>
              <a:defRPr/>
            </a:pPr>
            <a:r>
              <a:rPr lang="en-US" dirty="0"/>
              <a:t>t</a:t>
            </a:r>
            <a:r>
              <a:rPr lang="en-US" dirty="0" smtClean="0"/>
              <a:t>wo grains</a:t>
            </a:r>
            <a:r>
              <a:rPr lang="en-US" baseline="0" dirty="0" smtClean="0"/>
              <a:t> from the</a:t>
            </a:r>
            <a:r>
              <a:rPr lang="en-US" dirty="0" smtClean="0"/>
              <a:t> 2-ounce </a:t>
            </a:r>
            <a:r>
              <a:rPr lang="en-US" dirty="0"/>
              <a:t>whole-grain bagel </a:t>
            </a:r>
            <a:r>
              <a:rPr lang="en-US" dirty="0" smtClean="0"/>
              <a:t>(2 ounce equivalents);</a:t>
            </a:r>
          </a:p>
          <a:p>
            <a:pPr marL="178511" indent="-178511" eaLnBrk="1" fontAlgn="auto" hangingPunct="1">
              <a:spcBef>
                <a:spcPts val="0"/>
              </a:spcBef>
              <a:spcAft>
                <a:spcPts val="0"/>
              </a:spcAft>
              <a:buFont typeface="Arial" pitchFamily="34" charset="0"/>
              <a:buChar char="•"/>
              <a:defRPr/>
            </a:pPr>
            <a:r>
              <a:rPr lang="en-US" dirty="0"/>
              <a:t>t</a:t>
            </a:r>
            <a:r>
              <a:rPr lang="en-US" dirty="0" smtClean="0"/>
              <a:t>wo fruits </a:t>
            </a:r>
            <a:r>
              <a:rPr lang="en-US" baseline="0" dirty="0" smtClean="0"/>
              <a:t>from </a:t>
            </a:r>
            <a:r>
              <a:rPr lang="en-US" dirty="0" smtClean="0"/>
              <a:t>½ cup of fresh orange (one fruit) and ½ cup of fresh banana (one fruit); and </a:t>
            </a:r>
          </a:p>
          <a:p>
            <a:pPr marL="178511" indent="-178511" eaLnBrk="1" fontAlgn="auto" hangingPunct="1">
              <a:spcBef>
                <a:spcPts val="0"/>
              </a:spcBef>
              <a:spcAft>
                <a:spcPts val="0"/>
              </a:spcAft>
              <a:buFont typeface="Arial" pitchFamily="34" charset="0"/>
              <a:buChar char="•"/>
              <a:defRPr/>
            </a:pPr>
            <a:r>
              <a:rPr lang="en-US" dirty="0"/>
              <a:t>o</a:t>
            </a:r>
            <a:r>
              <a:rPr lang="en-US" dirty="0" smtClean="0"/>
              <a:t>ne milk </a:t>
            </a:r>
            <a:r>
              <a:rPr lang="en-US" baseline="0" dirty="0" smtClean="0"/>
              <a:t>from the</a:t>
            </a:r>
            <a:r>
              <a:rPr lang="en-US" dirty="0" smtClean="0"/>
              <a:t> choice </a:t>
            </a:r>
            <a:r>
              <a:rPr lang="en-US" dirty="0"/>
              <a:t>of 1 cup of fat-free unflavored or favored milk or low-fat unflavored </a:t>
            </a:r>
            <a:r>
              <a:rPr lang="en-US" dirty="0" smtClean="0"/>
              <a:t>milk.</a:t>
            </a:r>
            <a:endParaRPr lang="en-US" dirty="0"/>
          </a:p>
          <a:p>
            <a:pPr eaLnBrk="1" fontAlgn="auto" hangingPunct="1">
              <a:spcBef>
                <a:spcPts val="0"/>
              </a:spcBef>
              <a:spcAft>
                <a:spcPts val="0"/>
              </a:spcAft>
              <a:defRPr/>
            </a:pPr>
            <a:endParaRPr lang="en-US" dirty="0"/>
          </a:p>
        </p:txBody>
      </p:sp>
      <p:sp>
        <p:nvSpPr>
          <p:cNvPr id="519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73553" indent="-297523">
              <a:spcBef>
                <a:spcPct val="30000"/>
              </a:spcBef>
              <a:defRPr sz="1300">
                <a:solidFill>
                  <a:schemeClr val="tx1"/>
                </a:solidFill>
                <a:latin typeface="Calibri" panose="020F0502020204030204" pitchFamily="34" charset="0"/>
              </a:defRPr>
            </a:lvl2pPr>
            <a:lvl3pPr marL="1190083" indent="-238017">
              <a:spcBef>
                <a:spcPct val="30000"/>
              </a:spcBef>
              <a:defRPr sz="1300">
                <a:solidFill>
                  <a:schemeClr val="tx1"/>
                </a:solidFill>
                <a:latin typeface="Calibri" panose="020F0502020204030204" pitchFamily="34" charset="0"/>
              </a:defRPr>
            </a:lvl3pPr>
            <a:lvl4pPr marL="1666115" indent="-238017">
              <a:spcBef>
                <a:spcPct val="30000"/>
              </a:spcBef>
              <a:defRPr sz="1300">
                <a:solidFill>
                  <a:schemeClr val="tx1"/>
                </a:solidFill>
                <a:latin typeface="Calibri" panose="020F0502020204030204" pitchFamily="34" charset="0"/>
              </a:defRPr>
            </a:lvl4pPr>
            <a:lvl5pPr marL="2142149" indent="-238017">
              <a:spcBef>
                <a:spcPct val="30000"/>
              </a:spcBef>
              <a:defRPr sz="1300">
                <a:solidFill>
                  <a:schemeClr val="tx1"/>
                </a:solidFill>
                <a:latin typeface="Calibri" panose="020F0502020204030204" pitchFamily="34" charset="0"/>
              </a:defRPr>
            </a:lvl5pPr>
            <a:lvl6pPr marL="2618183" indent="-238017" eaLnBrk="0" fontAlgn="base" hangingPunct="0">
              <a:spcBef>
                <a:spcPct val="30000"/>
              </a:spcBef>
              <a:spcAft>
                <a:spcPct val="0"/>
              </a:spcAft>
              <a:defRPr sz="1300">
                <a:solidFill>
                  <a:schemeClr val="tx1"/>
                </a:solidFill>
                <a:latin typeface="Calibri" panose="020F0502020204030204" pitchFamily="34" charset="0"/>
              </a:defRPr>
            </a:lvl6pPr>
            <a:lvl7pPr marL="3094215" indent="-238017" eaLnBrk="0" fontAlgn="base" hangingPunct="0">
              <a:spcBef>
                <a:spcPct val="30000"/>
              </a:spcBef>
              <a:spcAft>
                <a:spcPct val="0"/>
              </a:spcAft>
              <a:defRPr sz="1300">
                <a:solidFill>
                  <a:schemeClr val="tx1"/>
                </a:solidFill>
                <a:latin typeface="Calibri" panose="020F0502020204030204" pitchFamily="34" charset="0"/>
              </a:defRPr>
            </a:lvl7pPr>
            <a:lvl8pPr marL="3570248" indent="-238017" eaLnBrk="0" fontAlgn="base" hangingPunct="0">
              <a:spcBef>
                <a:spcPct val="30000"/>
              </a:spcBef>
              <a:spcAft>
                <a:spcPct val="0"/>
              </a:spcAft>
              <a:defRPr sz="1300">
                <a:solidFill>
                  <a:schemeClr val="tx1"/>
                </a:solidFill>
                <a:latin typeface="Calibri" panose="020F0502020204030204" pitchFamily="34" charset="0"/>
              </a:defRPr>
            </a:lvl8pPr>
            <a:lvl9pPr marL="4046282" indent="-23801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F0F5C10E-C244-4B68-8387-68FC5AFCFBFE}" type="slidenum">
              <a:rPr lang="en-US" altLang="en-US"/>
              <a:pPr>
                <a:spcBef>
                  <a:spcPct val="0"/>
                </a:spcBef>
              </a:pPr>
              <a:t>175</a:t>
            </a:fld>
            <a:endParaRPr lang="en-US" altLang="en-US"/>
          </a:p>
        </p:txBody>
      </p:sp>
    </p:spTree>
    <p:extLst>
      <p:ext uri="{BB962C8B-B14F-4D97-AF65-F5344CB8AC3E}">
        <p14:creationId xmlns:p14="http://schemas.microsoft.com/office/powerpoint/2010/main" val="3285247881"/>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1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The student selects the 2-ounce bagel and orange. Is this a reimbursable meal?</a:t>
            </a:r>
          </a:p>
          <a:p>
            <a:pPr eaLnBrk="1" hangingPunct="1">
              <a:spcBef>
                <a:spcPct val="0"/>
              </a:spcBef>
            </a:pPr>
            <a:endParaRPr lang="en-US" altLang="en-US" dirty="0" smtClean="0"/>
          </a:p>
          <a:p>
            <a:pPr eaLnBrk="1" hangingPunct="1">
              <a:spcBef>
                <a:spcPct val="0"/>
              </a:spcBef>
            </a:pPr>
            <a:r>
              <a:rPr lang="en-US" altLang="en-US" dirty="0" smtClean="0"/>
              <a:t>Yes. The selected meal contains three food items:</a:t>
            </a:r>
            <a:r>
              <a:rPr lang="en-US" altLang="en-US" baseline="0" dirty="0" smtClean="0"/>
              <a:t> </a:t>
            </a:r>
          </a:p>
          <a:p>
            <a:pPr eaLnBrk="1" hangingPunct="1">
              <a:spcBef>
                <a:spcPct val="0"/>
              </a:spcBef>
            </a:pPr>
            <a:endParaRPr lang="en-US" altLang="en-US" baseline="0" dirty="0" smtClean="0"/>
          </a:p>
          <a:p>
            <a:pPr marL="178511" indent="-178511" eaLnBrk="1" hangingPunct="1">
              <a:spcBef>
                <a:spcPct val="0"/>
              </a:spcBef>
              <a:buFont typeface="Arial" panose="020B0604020202020204" pitchFamily="34" charset="0"/>
              <a:buChar char="•"/>
            </a:pPr>
            <a:r>
              <a:rPr lang="en-US" altLang="en-US" dirty="0" smtClean="0"/>
              <a:t>two grains from the 2-ounce bagel</a:t>
            </a:r>
            <a:r>
              <a:rPr lang="en-US" altLang="en-US" baseline="0" dirty="0" smtClean="0"/>
              <a:t> (</a:t>
            </a:r>
            <a:r>
              <a:rPr lang="en-US" altLang="en-US" dirty="0" smtClean="0"/>
              <a:t>2 ounce equivalents); and </a:t>
            </a:r>
          </a:p>
          <a:p>
            <a:pPr marL="178511" indent="-178511" eaLnBrk="1" hangingPunct="1">
              <a:spcBef>
                <a:spcPct val="0"/>
              </a:spcBef>
              <a:buFont typeface="Arial" panose="020B0604020202020204" pitchFamily="34" charset="0"/>
              <a:buChar char="•"/>
            </a:pPr>
            <a:r>
              <a:rPr lang="en-US" altLang="en-US" dirty="0" smtClean="0"/>
              <a:t>one fruit (½ cup of fruit).</a:t>
            </a:r>
          </a:p>
        </p:txBody>
      </p:sp>
      <p:sp>
        <p:nvSpPr>
          <p:cNvPr id="521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73553" indent="-297523">
              <a:spcBef>
                <a:spcPct val="30000"/>
              </a:spcBef>
              <a:defRPr sz="1300">
                <a:solidFill>
                  <a:schemeClr val="tx1"/>
                </a:solidFill>
                <a:latin typeface="Calibri" panose="020F0502020204030204" pitchFamily="34" charset="0"/>
              </a:defRPr>
            </a:lvl2pPr>
            <a:lvl3pPr marL="1190083" indent="-238017">
              <a:spcBef>
                <a:spcPct val="30000"/>
              </a:spcBef>
              <a:defRPr sz="1300">
                <a:solidFill>
                  <a:schemeClr val="tx1"/>
                </a:solidFill>
                <a:latin typeface="Calibri" panose="020F0502020204030204" pitchFamily="34" charset="0"/>
              </a:defRPr>
            </a:lvl3pPr>
            <a:lvl4pPr marL="1666115" indent="-238017">
              <a:spcBef>
                <a:spcPct val="30000"/>
              </a:spcBef>
              <a:defRPr sz="1300">
                <a:solidFill>
                  <a:schemeClr val="tx1"/>
                </a:solidFill>
                <a:latin typeface="Calibri" panose="020F0502020204030204" pitchFamily="34" charset="0"/>
              </a:defRPr>
            </a:lvl4pPr>
            <a:lvl5pPr marL="2142149" indent="-238017">
              <a:spcBef>
                <a:spcPct val="30000"/>
              </a:spcBef>
              <a:defRPr sz="1300">
                <a:solidFill>
                  <a:schemeClr val="tx1"/>
                </a:solidFill>
                <a:latin typeface="Calibri" panose="020F0502020204030204" pitchFamily="34" charset="0"/>
              </a:defRPr>
            </a:lvl5pPr>
            <a:lvl6pPr marL="2618183" indent="-238017" eaLnBrk="0" fontAlgn="base" hangingPunct="0">
              <a:spcBef>
                <a:spcPct val="30000"/>
              </a:spcBef>
              <a:spcAft>
                <a:spcPct val="0"/>
              </a:spcAft>
              <a:defRPr sz="1300">
                <a:solidFill>
                  <a:schemeClr val="tx1"/>
                </a:solidFill>
                <a:latin typeface="Calibri" panose="020F0502020204030204" pitchFamily="34" charset="0"/>
              </a:defRPr>
            </a:lvl6pPr>
            <a:lvl7pPr marL="3094215" indent="-238017" eaLnBrk="0" fontAlgn="base" hangingPunct="0">
              <a:spcBef>
                <a:spcPct val="30000"/>
              </a:spcBef>
              <a:spcAft>
                <a:spcPct val="0"/>
              </a:spcAft>
              <a:defRPr sz="1300">
                <a:solidFill>
                  <a:schemeClr val="tx1"/>
                </a:solidFill>
                <a:latin typeface="Calibri" panose="020F0502020204030204" pitchFamily="34" charset="0"/>
              </a:defRPr>
            </a:lvl7pPr>
            <a:lvl8pPr marL="3570248" indent="-238017" eaLnBrk="0" fontAlgn="base" hangingPunct="0">
              <a:spcBef>
                <a:spcPct val="30000"/>
              </a:spcBef>
              <a:spcAft>
                <a:spcPct val="0"/>
              </a:spcAft>
              <a:defRPr sz="1300">
                <a:solidFill>
                  <a:schemeClr val="tx1"/>
                </a:solidFill>
                <a:latin typeface="Calibri" panose="020F0502020204030204" pitchFamily="34" charset="0"/>
              </a:defRPr>
            </a:lvl8pPr>
            <a:lvl9pPr marL="4046282" indent="-23801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FEED3ADD-A135-4F17-A835-2F7D5FC092F8}" type="slidenum">
              <a:rPr lang="en-US" altLang="en-US"/>
              <a:pPr>
                <a:spcBef>
                  <a:spcPct val="0"/>
                </a:spcBef>
              </a:pPr>
              <a:t>176</a:t>
            </a:fld>
            <a:endParaRPr lang="en-US" altLang="en-US"/>
          </a:p>
        </p:txBody>
      </p:sp>
    </p:spTree>
    <p:extLst>
      <p:ext uri="{BB962C8B-B14F-4D97-AF65-F5344CB8AC3E}">
        <p14:creationId xmlns:p14="http://schemas.microsoft.com/office/powerpoint/2010/main" val="2716498578"/>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3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The student selects the 2-ounce bagel and milk. Is this a reimbursable meal?</a:t>
            </a:r>
          </a:p>
          <a:p>
            <a:pPr eaLnBrk="1" hangingPunct="1">
              <a:spcBef>
                <a:spcPct val="0"/>
              </a:spcBef>
            </a:pPr>
            <a:endParaRPr lang="en-US" dirty="0" smtClean="0"/>
          </a:p>
          <a:p>
            <a:pPr eaLnBrk="1" hangingPunct="1">
              <a:spcBef>
                <a:spcPct val="0"/>
              </a:spcBef>
            </a:pPr>
            <a:r>
              <a:rPr lang="en-US" dirty="0" smtClean="0"/>
              <a:t>No</a:t>
            </a:r>
            <a:r>
              <a:rPr lang="en-US" dirty="0"/>
              <a:t>. The selected meal contains three food items (two grains and one milk) but </a:t>
            </a:r>
            <a:r>
              <a:rPr lang="en-US" dirty="0" smtClean="0"/>
              <a:t>is </a:t>
            </a:r>
            <a:r>
              <a:rPr lang="en-US" dirty="0"/>
              <a:t>missing </a:t>
            </a:r>
            <a:r>
              <a:rPr lang="en-US" dirty="0" smtClean="0"/>
              <a:t>at least ½ </a:t>
            </a:r>
            <a:r>
              <a:rPr lang="en-US" dirty="0"/>
              <a:t>cup of fruit. </a:t>
            </a:r>
          </a:p>
          <a:p>
            <a:pPr eaLnBrk="1" hangingPunct="1">
              <a:spcBef>
                <a:spcPct val="0"/>
              </a:spcBef>
            </a:pPr>
            <a:endParaRPr lang="en-US" altLang="en-US" dirty="0" smtClean="0"/>
          </a:p>
        </p:txBody>
      </p:sp>
      <p:sp>
        <p:nvSpPr>
          <p:cNvPr id="523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73553" indent="-297523">
              <a:spcBef>
                <a:spcPct val="30000"/>
              </a:spcBef>
              <a:defRPr sz="1300">
                <a:solidFill>
                  <a:schemeClr val="tx1"/>
                </a:solidFill>
                <a:latin typeface="Calibri" panose="020F0502020204030204" pitchFamily="34" charset="0"/>
              </a:defRPr>
            </a:lvl2pPr>
            <a:lvl3pPr marL="1190083" indent="-238017">
              <a:spcBef>
                <a:spcPct val="30000"/>
              </a:spcBef>
              <a:defRPr sz="1300">
                <a:solidFill>
                  <a:schemeClr val="tx1"/>
                </a:solidFill>
                <a:latin typeface="Calibri" panose="020F0502020204030204" pitchFamily="34" charset="0"/>
              </a:defRPr>
            </a:lvl3pPr>
            <a:lvl4pPr marL="1666115" indent="-238017">
              <a:spcBef>
                <a:spcPct val="30000"/>
              </a:spcBef>
              <a:defRPr sz="1300">
                <a:solidFill>
                  <a:schemeClr val="tx1"/>
                </a:solidFill>
                <a:latin typeface="Calibri" panose="020F0502020204030204" pitchFamily="34" charset="0"/>
              </a:defRPr>
            </a:lvl4pPr>
            <a:lvl5pPr marL="2142149" indent="-238017">
              <a:spcBef>
                <a:spcPct val="30000"/>
              </a:spcBef>
              <a:defRPr sz="1300">
                <a:solidFill>
                  <a:schemeClr val="tx1"/>
                </a:solidFill>
                <a:latin typeface="Calibri" panose="020F0502020204030204" pitchFamily="34" charset="0"/>
              </a:defRPr>
            </a:lvl5pPr>
            <a:lvl6pPr marL="2618183" indent="-238017" eaLnBrk="0" fontAlgn="base" hangingPunct="0">
              <a:spcBef>
                <a:spcPct val="30000"/>
              </a:spcBef>
              <a:spcAft>
                <a:spcPct val="0"/>
              </a:spcAft>
              <a:defRPr sz="1300">
                <a:solidFill>
                  <a:schemeClr val="tx1"/>
                </a:solidFill>
                <a:latin typeface="Calibri" panose="020F0502020204030204" pitchFamily="34" charset="0"/>
              </a:defRPr>
            </a:lvl6pPr>
            <a:lvl7pPr marL="3094215" indent="-238017" eaLnBrk="0" fontAlgn="base" hangingPunct="0">
              <a:spcBef>
                <a:spcPct val="30000"/>
              </a:spcBef>
              <a:spcAft>
                <a:spcPct val="0"/>
              </a:spcAft>
              <a:defRPr sz="1300">
                <a:solidFill>
                  <a:schemeClr val="tx1"/>
                </a:solidFill>
                <a:latin typeface="Calibri" panose="020F0502020204030204" pitchFamily="34" charset="0"/>
              </a:defRPr>
            </a:lvl7pPr>
            <a:lvl8pPr marL="3570248" indent="-238017" eaLnBrk="0" fontAlgn="base" hangingPunct="0">
              <a:spcBef>
                <a:spcPct val="30000"/>
              </a:spcBef>
              <a:spcAft>
                <a:spcPct val="0"/>
              </a:spcAft>
              <a:defRPr sz="1300">
                <a:solidFill>
                  <a:schemeClr val="tx1"/>
                </a:solidFill>
                <a:latin typeface="Calibri" panose="020F0502020204030204" pitchFamily="34" charset="0"/>
              </a:defRPr>
            </a:lvl8pPr>
            <a:lvl9pPr marL="4046282" indent="-23801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179B2B98-0AE7-497C-9BB3-6CD0D8F27956}" type="slidenum">
              <a:rPr lang="en-US" altLang="en-US"/>
              <a:pPr>
                <a:spcBef>
                  <a:spcPct val="0"/>
                </a:spcBef>
              </a:pPr>
              <a:t>177</a:t>
            </a:fld>
            <a:endParaRPr lang="en-US" altLang="en-US"/>
          </a:p>
        </p:txBody>
      </p:sp>
    </p:spTree>
    <p:extLst>
      <p:ext uri="{BB962C8B-B14F-4D97-AF65-F5344CB8AC3E}">
        <p14:creationId xmlns:p14="http://schemas.microsoft.com/office/powerpoint/2010/main" val="178428311"/>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1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The student selects the 2-ounce </a:t>
            </a:r>
            <a:r>
              <a:rPr lang="en-US" altLang="en-US" dirty="0" smtClean="0"/>
              <a:t>bagel, banana and milk. </a:t>
            </a:r>
            <a:r>
              <a:rPr lang="en-US" altLang="en-US" dirty="0"/>
              <a:t>Is this a reimbursable meal?</a:t>
            </a:r>
          </a:p>
          <a:p>
            <a:pPr eaLnBrk="1" hangingPunct="1">
              <a:spcBef>
                <a:spcPct val="0"/>
              </a:spcBef>
            </a:pPr>
            <a:endParaRPr lang="en-US" altLang="en-US" dirty="0" smtClean="0"/>
          </a:p>
          <a:p>
            <a:pPr eaLnBrk="1" hangingPunct="1">
              <a:spcBef>
                <a:spcPct val="0"/>
              </a:spcBef>
            </a:pPr>
            <a:r>
              <a:rPr lang="en-US" altLang="en-US" dirty="0" smtClean="0"/>
              <a:t>Yes. The selected meal contains four food items, including two grains from the </a:t>
            </a:r>
            <a:br>
              <a:rPr lang="en-US" altLang="en-US" dirty="0" smtClean="0"/>
            </a:br>
            <a:r>
              <a:rPr lang="en-US" altLang="en-US" dirty="0" smtClean="0"/>
              <a:t>2-ounce bagel (2 ounce equivalents), one</a:t>
            </a:r>
            <a:r>
              <a:rPr lang="en-US" altLang="en-US" baseline="0" dirty="0" smtClean="0"/>
              <a:t> fruit from the </a:t>
            </a:r>
            <a:r>
              <a:rPr lang="en-US" altLang="en-US" dirty="0" smtClean="0"/>
              <a:t>½ cup of fruit and one milk.</a:t>
            </a:r>
          </a:p>
        </p:txBody>
      </p:sp>
      <p:sp>
        <p:nvSpPr>
          <p:cNvPr id="521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73553" indent="-297523">
              <a:spcBef>
                <a:spcPct val="30000"/>
              </a:spcBef>
              <a:defRPr sz="1300">
                <a:solidFill>
                  <a:schemeClr val="tx1"/>
                </a:solidFill>
                <a:latin typeface="Calibri" panose="020F0502020204030204" pitchFamily="34" charset="0"/>
              </a:defRPr>
            </a:lvl2pPr>
            <a:lvl3pPr marL="1190083" indent="-238017">
              <a:spcBef>
                <a:spcPct val="30000"/>
              </a:spcBef>
              <a:defRPr sz="1300">
                <a:solidFill>
                  <a:schemeClr val="tx1"/>
                </a:solidFill>
                <a:latin typeface="Calibri" panose="020F0502020204030204" pitchFamily="34" charset="0"/>
              </a:defRPr>
            </a:lvl3pPr>
            <a:lvl4pPr marL="1666115" indent="-238017">
              <a:spcBef>
                <a:spcPct val="30000"/>
              </a:spcBef>
              <a:defRPr sz="1300">
                <a:solidFill>
                  <a:schemeClr val="tx1"/>
                </a:solidFill>
                <a:latin typeface="Calibri" panose="020F0502020204030204" pitchFamily="34" charset="0"/>
              </a:defRPr>
            </a:lvl4pPr>
            <a:lvl5pPr marL="2142149" indent="-238017">
              <a:spcBef>
                <a:spcPct val="30000"/>
              </a:spcBef>
              <a:defRPr sz="1300">
                <a:solidFill>
                  <a:schemeClr val="tx1"/>
                </a:solidFill>
                <a:latin typeface="Calibri" panose="020F0502020204030204" pitchFamily="34" charset="0"/>
              </a:defRPr>
            </a:lvl5pPr>
            <a:lvl6pPr marL="2618183" indent="-238017" eaLnBrk="0" fontAlgn="base" hangingPunct="0">
              <a:spcBef>
                <a:spcPct val="30000"/>
              </a:spcBef>
              <a:spcAft>
                <a:spcPct val="0"/>
              </a:spcAft>
              <a:defRPr sz="1300">
                <a:solidFill>
                  <a:schemeClr val="tx1"/>
                </a:solidFill>
                <a:latin typeface="Calibri" panose="020F0502020204030204" pitchFamily="34" charset="0"/>
              </a:defRPr>
            </a:lvl6pPr>
            <a:lvl7pPr marL="3094215" indent="-238017" eaLnBrk="0" fontAlgn="base" hangingPunct="0">
              <a:spcBef>
                <a:spcPct val="30000"/>
              </a:spcBef>
              <a:spcAft>
                <a:spcPct val="0"/>
              </a:spcAft>
              <a:defRPr sz="1300">
                <a:solidFill>
                  <a:schemeClr val="tx1"/>
                </a:solidFill>
                <a:latin typeface="Calibri" panose="020F0502020204030204" pitchFamily="34" charset="0"/>
              </a:defRPr>
            </a:lvl7pPr>
            <a:lvl8pPr marL="3570248" indent="-238017" eaLnBrk="0" fontAlgn="base" hangingPunct="0">
              <a:spcBef>
                <a:spcPct val="30000"/>
              </a:spcBef>
              <a:spcAft>
                <a:spcPct val="0"/>
              </a:spcAft>
              <a:defRPr sz="1300">
                <a:solidFill>
                  <a:schemeClr val="tx1"/>
                </a:solidFill>
                <a:latin typeface="Calibri" panose="020F0502020204030204" pitchFamily="34" charset="0"/>
              </a:defRPr>
            </a:lvl8pPr>
            <a:lvl9pPr marL="4046282" indent="-23801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FEED3ADD-A135-4F17-A835-2F7D5FC092F8}" type="slidenum">
              <a:rPr lang="en-US" altLang="en-US"/>
              <a:pPr>
                <a:spcBef>
                  <a:spcPct val="0"/>
                </a:spcBef>
              </a:pPr>
              <a:t>178</a:t>
            </a:fld>
            <a:endParaRPr lang="en-US" altLang="en-US"/>
          </a:p>
        </p:txBody>
      </p:sp>
    </p:spTree>
    <p:extLst>
      <p:ext uri="{BB962C8B-B14F-4D97-AF65-F5344CB8AC3E}">
        <p14:creationId xmlns:p14="http://schemas.microsoft.com/office/powerpoint/2010/main" val="2866844549"/>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1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The student selects the orange and milk. Is this a reimbursable meal?</a:t>
            </a:r>
          </a:p>
          <a:p>
            <a:pPr eaLnBrk="1" hangingPunct="1">
              <a:spcBef>
                <a:spcPct val="0"/>
              </a:spcBef>
            </a:pPr>
            <a:endParaRPr lang="en-US" altLang="en-US" dirty="0" smtClean="0"/>
          </a:p>
          <a:p>
            <a:pPr eaLnBrk="1" hangingPunct="1">
              <a:spcBef>
                <a:spcPct val="0"/>
              </a:spcBef>
            </a:pPr>
            <a:r>
              <a:rPr lang="en-US" altLang="en-US" dirty="0" smtClean="0"/>
              <a:t>No. The selected meal contains two food items: one fruit (½ cup of fruit) and</a:t>
            </a:r>
            <a:r>
              <a:rPr lang="en-US" altLang="en-US" baseline="0" dirty="0" smtClean="0"/>
              <a:t> </a:t>
            </a:r>
            <a:r>
              <a:rPr lang="en-US" altLang="en-US" dirty="0" smtClean="0"/>
              <a:t>milk. Students must select a minimum of three food items including at least ½ cup of fruit. The student must select at least one other food item to make a reimbursable meal.</a:t>
            </a:r>
          </a:p>
        </p:txBody>
      </p:sp>
      <p:sp>
        <p:nvSpPr>
          <p:cNvPr id="521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73553" indent="-297523">
              <a:spcBef>
                <a:spcPct val="30000"/>
              </a:spcBef>
              <a:defRPr sz="1300">
                <a:solidFill>
                  <a:schemeClr val="tx1"/>
                </a:solidFill>
                <a:latin typeface="Calibri" panose="020F0502020204030204" pitchFamily="34" charset="0"/>
              </a:defRPr>
            </a:lvl2pPr>
            <a:lvl3pPr marL="1190083" indent="-238017">
              <a:spcBef>
                <a:spcPct val="30000"/>
              </a:spcBef>
              <a:defRPr sz="1300">
                <a:solidFill>
                  <a:schemeClr val="tx1"/>
                </a:solidFill>
                <a:latin typeface="Calibri" panose="020F0502020204030204" pitchFamily="34" charset="0"/>
              </a:defRPr>
            </a:lvl3pPr>
            <a:lvl4pPr marL="1666115" indent="-238017">
              <a:spcBef>
                <a:spcPct val="30000"/>
              </a:spcBef>
              <a:defRPr sz="1300">
                <a:solidFill>
                  <a:schemeClr val="tx1"/>
                </a:solidFill>
                <a:latin typeface="Calibri" panose="020F0502020204030204" pitchFamily="34" charset="0"/>
              </a:defRPr>
            </a:lvl4pPr>
            <a:lvl5pPr marL="2142149" indent="-238017">
              <a:spcBef>
                <a:spcPct val="30000"/>
              </a:spcBef>
              <a:defRPr sz="1300">
                <a:solidFill>
                  <a:schemeClr val="tx1"/>
                </a:solidFill>
                <a:latin typeface="Calibri" panose="020F0502020204030204" pitchFamily="34" charset="0"/>
              </a:defRPr>
            </a:lvl5pPr>
            <a:lvl6pPr marL="2618183" indent="-238017" eaLnBrk="0" fontAlgn="base" hangingPunct="0">
              <a:spcBef>
                <a:spcPct val="30000"/>
              </a:spcBef>
              <a:spcAft>
                <a:spcPct val="0"/>
              </a:spcAft>
              <a:defRPr sz="1300">
                <a:solidFill>
                  <a:schemeClr val="tx1"/>
                </a:solidFill>
                <a:latin typeface="Calibri" panose="020F0502020204030204" pitchFamily="34" charset="0"/>
              </a:defRPr>
            </a:lvl6pPr>
            <a:lvl7pPr marL="3094215" indent="-238017" eaLnBrk="0" fontAlgn="base" hangingPunct="0">
              <a:spcBef>
                <a:spcPct val="30000"/>
              </a:spcBef>
              <a:spcAft>
                <a:spcPct val="0"/>
              </a:spcAft>
              <a:defRPr sz="1300">
                <a:solidFill>
                  <a:schemeClr val="tx1"/>
                </a:solidFill>
                <a:latin typeface="Calibri" panose="020F0502020204030204" pitchFamily="34" charset="0"/>
              </a:defRPr>
            </a:lvl7pPr>
            <a:lvl8pPr marL="3570248" indent="-238017" eaLnBrk="0" fontAlgn="base" hangingPunct="0">
              <a:spcBef>
                <a:spcPct val="30000"/>
              </a:spcBef>
              <a:spcAft>
                <a:spcPct val="0"/>
              </a:spcAft>
              <a:defRPr sz="1300">
                <a:solidFill>
                  <a:schemeClr val="tx1"/>
                </a:solidFill>
                <a:latin typeface="Calibri" panose="020F0502020204030204" pitchFamily="34" charset="0"/>
              </a:defRPr>
            </a:lvl8pPr>
            <a:lvl9pPr marL="4046282" indent="-23801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FEED3ADD-A135-4F17-A835-2F7D5FC092F8}" type="slidenum">
              <a:rPr lang="en-US" altLang="en-US"/>
              <a:pPr>
                <a:spcBef>
                  <a:spcPct val="0"/>
                </a:spcBef>
              </a:pPr>
              <a:t>179</a:t>
            </a:fld>
            <a:endParaRPr lang="en-US" altLang="en-US"/>
          </a:p>
        </p:txBody>
      </p:sp>
    </p:spTree>
    <p:extLst>
      <p:ext uri="{BB962C8B-B14F-4D97-AF65-F5344CB8AC3E}">
        <p14:creationId xmlns:p14="http://schemas.microsoft.com/office/powerpoint/2010/main" val="28668445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defTabSz="963857">
              <a:spcBef>
                <a:spcPts val="0"/>
              </a:spcBef>
            </a:pPr>
            <a:r>
              <a:rPr lang="en-US" altLang="en-US" dirty="0">
                <a:cs typeface="Arial" panose="020B0604020202020204" pitchFamily="34" charset="0"/>
              </a:rPr>
              <a:t>The </a:t>
            </a:r>
            <a:r>
              <a:rPr lang="en-US" altLang="en-US" b="1" dirty="0">
                <a:cs typeface="Arial" panose="020B0604020202020204" pitchFamily="34" charset="0"/>
              </a:rPr>
              <a:t>daily</a:t>
            </a:r>
            <a:r>
              <a:rPr lang="en-US" altLang="en-US" dirty="0">
                <a:cs typeface="Arial" panose="020B0604020202020204" pitchFamily="34" charset="0"/>
              </a:rPr>
              <a:t> requirement is 1 cup for all grades. </a:t>
            </a:r>
            <a:r>
              <a:rPr lang="en-US" altLang="en-US" dirty="0"/>
              <a:t>The </a:t>
            </a:r>
            <a:r>
              <a:rPr lang="en-US" altLang="en-US" b="1" dirty="0"/>
              <a:t>weekly</a:t>
            </a:r>
            <a:r>
              <a:rPr lang="en-US" altLang="en-US" dirty="0"/>
              <a:t> milk quantity is 5 cups for a five-day week and 7 cups for a seven-day week.</a:t>
            </a:r>
            <a:r>
              <a:rPr lang="en-US" altLang="en-US" dirty="0">
                <a:cs typeface="Arial" panose="020B0604020202020204" pitchFamily="34" charset="0"/>
              </a:rPr>
              <a:t> </a:t>
            </a:r>
            <a:r>
              <a:rPr lang="en-US" altLang="en-US" dirty="0"/>
              <a:t>These are the minimum requirements. Larger amounts of milk may be served if meals do not exceed the weekly limits for calories, saturated fat and sodium.</a:t>
            </a:r>
            <a:endParaRPr lang="en-US" altLang="en-US" dirty="0">
              <a:cs typeface="Times New Roman" panose="02020603050405020304" pitchFamily="18" charset="0"/>
            </a:endParaRPr>
          </a:p>
          <a:p>
            <a:pPr defTabSz="963857">
              <a:spcBef>
                <a:spcPts val="0"/>
              </a:spcBef>
            </a:pPr>
            <a:endParaRPr lang="en-US" altLang="en-US" dirty="0">
              <a:cs typeface="Times New Roman" panose="02020603050405020304" pitchFamily="18" charset="0"/>
            </a:endParaRPr>
          </a:p>
          <a:p>
            <a:pPr>
              <a:spcBef>
                <a:spcPts val="0"/>
              </a:spcBef>
              <a:defRPr/>
            </a:pPr>
            <a:r>
              <a:rPr lang="en-US" kern="0" dirty="0"/>
              <a:t>Schools must offer at least </a:t>
            </a:r>
            <a:r>
              <a:rPr lang="en-US" b="1" kern="0" dirty="0"/>
              <a:t>two different </a:t>
            </a:r>
            <a:r>
              <a:rPr lang="en-US" kern="0" dirty="0"/>
              <a:t>milk choices, which include flavor variety and fat content. For example:</a:t>
            </a:r>
          </a:p>
          <a:p>
            <a:pPr marL="177640" indent="-177640">
              <a:spcBef>
                <a:spcPts val="0"/>
              </a:spcBef>
              <a:buFont typeface="Arial" panose="020B0604020202020204" pitchFamily="34" charset="0"/>
              <a:buChar char="•"/>
              <a:defRPr/>
            </a:pPr>
            <a:r>
              <a:rPr lang="en-US" kern="0" dirty="0"/>
              <a:t>fat-free milk and fat-free chocolate milk;</a:t>
            </a:r>
          </a:p>
          <a:p>
            <a:pPr marL="177640" indent="-177640">
              <a:spcBef>
                <a:spcPts val="0"/>
              </a:spcBef>
              <a:buFont typeface="Arial" panose="020B0604020202020204" pitchFamily="34" charset="0"/>
              <a:buChar char="•"/>
              <a:defRPr/>
            </a:pPr>
            <a:r>
              <a:rPr lang="en-US" kern="0" dirty="0"/>
              <a:t>low-fat milk and skim milk; or</a:t>
            </a:r>
          </a:p>
          <a:p>
            <a:pPr marL="177640" indent="-177640">
              <a:spcBef>
                <a:spcPts val="0"/>
              </a:spcBef>
              <a:buFont typeface="Arial" panose="020B0604020202020204" pitchFamily="34" charset="0"/>
              <a:buChar char="•"/>
              <a:defRPr/>
            </a:pPr>
            <a:r>
              <a:rPr lang="en-US" kern="0" dirty="0"/>
              <a:t>nonfat milk, low-fat plain milk and fat-free chocolate and strawberry milk.</a:t>
            </a:r>
          </a:p>
          <a:p>
            <a:pPr>
              <a:spcBef>
                <a:spcPts val="0"/>
              </a:spcBef>
              <a:defRPr/>
            </a:pPr>
            <a:endParaRPr lang="en-US" kern="0" dirty="0" smtClean="0"/>
          </a:p>
          <a:p>
            <a:pPr>
              <a:spcBef>
                <a:spcPts val="0"/>
              </a:spcBef>
              <a:defRPr/>
            </a:pPr>
            <a:r>
              <a:rPr lang="en-US" kern="0" dirty="0" smtClean="0"/>
              <a:t>Allowable milk options for school meals include:</a:t>
            </a:r>
          </a:p>
          <a:p>
            <a:pPr marL="177640" lvl="1" indent="-177640" defTabSz="592131">
              <a:spcBef>
                <a:spcPts val="0"/>
              </a:spcBef>
              <a:buFont typeface="Arial" panose="020B0604020202020204" pitchFamily="34" charset="0"/>
              <a:buChar char="•"/>
              <a:defRPr/>
            </a:pPr>
            <a:r>
              <a:rPr lang="en-US" kern="0" dirty="0" smtClean="0"/>
              <a:t>Fat-free (unflavored or flavored), also called “nonfat” or “skim” milk;</a:t>
            </a:r>
          </a:p>
          <a:p>
            <a:pPr marL="177640" lvl="1" indent="-177640" defTabSz="592131">
              <a:spcBef>
                <a:spcPts val="0"/>
              </a:spcBef>
              <a:buFont typeface="Arial" panose="020B0604020202020204" pitchFamily="34" charset="0"/>
              <a:buChar char="•"/>
              <a:defRPr/>
            </a:pPr>
            <a:r>
              <a:rPr lang="en-US" kern="0" dirty="0" smtClean="0"/>
              <a:t>Low-fat (unflavored only);</a:t>
            </a:r>
          </a:p>
          <a:p>
            <a:pPr marL="177640" lvl="1" indent="-177640" defTabSz="592131">
              <a:spcBef>
                <a:spcPts val="0"/>
              </a:spcBef>
              <a:buFont typeface="Arial" panose="020B0604020202020204" pitchFamily="34" charset="0"/>
              <a:buChar char="•"/>
              <a:defRPr/>
            </a:pPr>
            <a:r>
              <a:rPr lang="en-US" kern="0" dirty="0" smtClean="0"/>
              <a:t>Lactose-reduced or lactose-free fat-free (unflavored or flavored); and</a:t>
            </a:r>
          </a:p>
          <a:p>
            <a:pPr marL="177640" lvl="1" indent="-177640" defTabSz="592131">
              <a:spcBef>
                <a:spcPts val="0"/>
              </a:spcBef>
              <a:buFont typeface="Arial" panose="020B0604020202020204" pitchFamily="34" charset="0"/>
              <a:buChar char="•"/>
              <a:defRPr/>
            </a:pPr>
            <a:r>
              <a:rPr lang="en-US" kern="0" dirty="0" smtClean="0"/>
              <a:t>Lactose-reduced or lactose-free low-fat (unflavored only).</a:t>
            </a:r>
            <a:endParaRPr lang="en-US" kern="0" dirty="0"/>
          </a:p>
          <a:p>
            <a:pPr>
              <a:spcBef>
                <a:spcPts val="0"/>
              </a:spcBef>
              <a:defRPr/>
            </a:pPr>
            <a:endParaRPr lang="en-US" kern="0" dirty="0" smtClean="0"/>
          </a:p>
          <a:p>
            <a:pPr>
              <a:spcBef>
                <a:spcPts val="0"/>
              </a:spcBef>
              <a:defRPr/>
            </a:pPr>
            <a:r>
              <a:rPr lang="en-US" kern="0" dirty="0" smtClean="0"/>
              <a:t>Whole </a:t>
            </a:r>
            <a:r>
              <a:rPr lang="en-US" kern="0" dirty="0"/>
              <a:t>milk and reduced fat (2%) milk </a:t>
            </a:r>
            <a:r>
              <a:rPr lang="en-US" b="1" kern="0" dirty="0"/>
              <a:t>cannot</a:t>
            </a:r>
            <a:r>
              <a:rPr lang="en-US" kern="0" dirty="0"/>
              <a:t> be served. The only exemption is dietary accommodations for disabled children whose disability results in a special dietary need, documented by a medical statement signed by a licensed physician. </a:t>
            </a:r>
          </a:p>
          <a:p>
            <a:pPr>
              <a:spcBef>
                <a:spcPts val="0"/>
              </a:spcBef>
              <a:defRPr/>
            </a:pPr>
            <a:endParaRPr lang="en-US" kern="0" dirty="0" smtClean="0"/>
          </a:p>
          <a:p>
            <a:pPr>
              <a:spcBef>
                <a:spcPts val="0"/>
              </a:spcBef>
              <a:defRPr/>
            </a:pPr>
            <a:r>
              <a:rPr lang="en-US" kern="0" dirty="0" smtClean="0"/>
              <a:t>The </a:t>
            </a:r>
            <a:r>
              <a:rPr lang="en-US" kern="0" dirty="0"/>
              <a:t>milk </a:t>
            </a:r>
            <a:r>
              <a:rPr lang="en-US" kern="0" dirty="0" smtClean="0"/>
              <a:t>requirements also </a:t>
            </a:r>
            <a:r>
              <a:rPr lang="en-US" kern="0" dirty="0"/>
              <a:t>apply to children ages 3-4 (preschoolers) </a:t>
            </a:r>
            <a:r>
              <a:rPr lang="en-US" kern="0" dirty="0" smtClean="0"/>
              <a:t>in the NSLP.</a:t>
            </a:r>
          </a:p>
          <a:p>
            <a:pPr lvl="1" indent="-236853" defTabSz="592131">
              <a:buFont typeface="Calibri" pitchFamily="34" charset="0"/>
              <a:buChar char="•"/>
              <a:defRPr/>
            </a:pPr>
            <a:endParaRPr lang="en-US" kern="0" dirty="0"/>
          </a:p>
          <a:p>
            <a:pPr lvl="1" indent="-236853" defTabSz="592131">
              <a:buFont typeface="Calibri" pitchFamily="34" charset="0"/>
              <a:buChar char="•"/>
              <a:defRPr/>
            </a:pPr>
            <a:endParaRPr lang="en-US" kern="0" dirty="0" smtClean="0"/>
          </a:p>
          <a:p>
            <a:pPr lvl="1" indent="-236853" defTabSz="592131">
              <a:buFont typeface="Calibri" pitchFamily="34" charset="0"/>
              <a:buChar char="•"/>
              <a:defRPr/>
            </a:pPr>
            <a:endParaRPr lang="en-US" kern="0" dirty="0"/>
          </a:p>
          <a:p>
            <a:pPr lvl="1" indent="-236853" defTabSz="592131">
              <a:buFont typeface="Calibri" pitchFamily="34" charset="0"/>
              <a:buChar char="•"/>
              <a:defRPr/>
            </a:pPr>
            <a:endParaRPr lang="en-US" kern="0" dirty="0" smtClean="0"/>
          </a:p>
          <a:p>
            <a:pPr lvl="1" indent="-236853" defTabSz="592131">
              <a:buFont typeface="Calibri" pitchFamily="34" charset="0"/>
              <a:buChar char="•"/>
              <a:defRPr/>
            </a:pPr>
            <a:endParaRPr lang="en-US" kern="0" dirty="0" smtClean="0"/>
          </a:p>
          <a:p>
            <a:pPr>
              <a:spcBef>
                <a:spcPts val="1245"/>
              </a:spcBef>
              <a:defRPr/>
            </a:pPr>
            <a:endParaRPr lang="en-US" kern="0" dirty="0" smtClean="0"/>
          </a:p>
          <a:p>
            <a:pPr marL="0" lvl="1" defTabSz="963857"/>
            <a:endParaRPr lang="en-US" dirty="0" smtClean="0"/>
          </a:p>
        </p:txBody>
      </p:sp>
      <p:sp>
        <p:nvSpPr>
          <p:cNvPr id="122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501" eaLnBrk="0" hangingPunct="0">
              <a:defRPr>
                <a:solidFill>
                  <a:schemeClr val="tx1"/>
                </a:solidFill>
                <a:latin typeface="Arial" charset="0"/>
              </a:defRPr>
            </a:lvl1pPr>
            <a:lvl2pPr marL="769771" indent="-296065" defTabSz="965501" eaLnBrk="0" hangingPunct="0">
              <a:defRPr>
                <a:solidFill>
                  <a:schemeClr val="tx1"/>
                </a:solidFill>
                <a:latin typeface="Arial" charset="0"/>
              </a:defRPr>
            </a:lvl2pPr>
            <a:lvl3pPr marL="1184264" indent="-236853" defTabSz="965501" eaLnBrk="0" hangingPunct="0">
              <a:defRPr>
                <a:solidFill>
                  <a:schemeClr val="tx1"/>
                </a:solidFill>
                <a:latin typeface="Arial" charset="0"/>
              </a:defRPr>
            </a:lvl3pPr>
            <a:lvl4pPr marL="1657967" indent="-236853" defTabSz="965501" eaLnBrk="0" hangingPunct="0">
              <a:defRPr>
                <a:solidFill>
                  <a:schemeClr val="tx1"/>
                </a:solidFill>
                <a:latin typeface="Arial" charset="0"/>
              </a:defRPr>
            </a:lvl4pPr>
            <a:lvl5pPr marL="2131673" indent="-236853" defTabSz="965501" eaLnBrk="0" hangingPunct="0">
              <a:defRPr>
                <a:solidFill>
                  <a:schemeClr val="tx1"/>
                </a:solidFill>
                <a:latin typeface="Arial" charset="0"/>
              </a:defRPr>
            </a:lvl5pPr>
            <a:lvl6pPr marL="2605379" indent="-236853" defTabSz="965501" eaLnBrk="0" fontAlgn="base" hangingPunct="0">
              <a:spcBef>
                <a:spcPct val="0"/>
              </a:spcBef>
              <a:spcAft>
                <a:spcPct val="0"/>
              </a:spcAft>
              <a:defRPr>
                <a:solidFill>
                  <a:schemeClr val="tx1"/>
                </a:solidFill>
                <a:latin typeface="Arial" charset="0"/>
              </a:defRPr>
            </a:lvl6pPr>
            <a:lvl7pPr marL="3079081" indent="-236853" defTabSz="965501" eaLnBrk="0" fontAlgn="base" hangingPunct="0">
              <a:spcBef>
                <a:spcPct val="0"/>
              </a:spcBef>
              <a:spcAft>
                <a:spcPct val="0"/>
              </a:spcAft>
              <a:defRPr>
                <a:solidFill>
                  <a:schemeClr val="tx1"/>
                </a:solidFill>
                <a:latin typeface="Arial" charset="0"/>
              </a:defRPr>
            </a:lvl7pPr>
            <a:lvl8pPr marL="3552787" indent="-236853" defTabSz="965501" eaLnBrk="0" fontAlgn="base" hangingPunct="0">
              <a:spcBef>
                <a:spcPct val="0"/>
              </a:spcBef>
              <a:spcAft>
                <a:spcPct val="0"/>
              </a:spcAft>
              <a:defRPr>
                <a:solidFill>
                  <a:schemeClr val="tx1"/>
                </a:solidFill>
                <a:latin typeface="Arial" charset="0"/>
              </a:defRPr>
            </a:lvl8pPr>
            <a:lvl9pPr marL="4026493" indent="-236853" defTabSz="965501" eaLnBrk="0" fontAlgn="base" hangingPunct="0">
              <a:spcBef>
                <a:spcPct val="0"/>
              </a:spcBef>
              <a:spcAft>
                <a:spcPct val="0"/>
              </a:spcAft>
              <a:defRPr>
                <a:solidFill>
                  <a:schemeClr val="tx1"/>
                </a:solidFill>
                <a:latin typeface="Arial" charset="0"/>
              </a:defRPr>
            </a:lvl9pPr>
          </a:lstStyle>
          <a:p>
            <a:pPr eaLnBrk="1" hangingPunct="1"/>
            <a:fld id="{8C08D8B7-9100-4074-82CA-74CDB35697B0}" type="slidenum">
              <a:rPr lang="en-US" smtClean="0"/>
              <a:pPr eaLnBrk="1" hangingPunct="1"/>
              <a:t>18</a:t>
            </a:fld>
            <a:endParaRPr lang="en-US" smtClean="0"/>
          </a:p>
        </p:txBody>
      </p:sp>
    </p:spTree>
    <p:extLst>
      <p:ext uri="{BB962C8B-B14F-4D97-AF65-F5344CB8AC3E}">
        <p14:creationId xmlns:p14="http://schemas.microsoft.com/office/powerpoint/2010/main" val="2882902316"/>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1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The student selects the </a:t>
            </a:r>
            <a:r>
              <a:rPr lang="en-US" altLang="en-US" dirty="0" smtClean="0"/>
              <a:t>orange, banana and milk. </a:t>
            </a:r>
            <a:r>
              <a:rPr lang="en-US" altLang="en-US" dirty="0"/>
              <a:t>Is this a reimbursable meal?</a:t>
            </a:r>
          </a:p>
          <a:p>
            <a:pPr eaLnBrk="1" hangingPunct="1">
              <a:spcBef>
                <a:spcPct val="0"/>
              </a:spcBef>
            </a:pPr>
            <a:endParaRPr lang="en-US" altLang="en-US" dirty="0" smtClean="0"/>
          </a:p>
          <a:p>
            <a:pPr defTabSz="952065" eaLnBrk="1" hangingPunct="1">
              <a:spcBef>
                <a:spcPct val="0"/>
              </a:spcBef>
              <a:defRPr/>
            </a:pPr>
            <a:r>
              <a:rPr lang="en-US" altLang="en-US" dirty="0" smtClean="0"/>
              <a:t>Yes. The selected meal contains three food items (two fruits and one milk). </a:t>
            </a:r>
          </a:p>
        </p:txBody>
      </p:sp>
      <p:sp>
        <p:nvSpPr>
          <p:cNvPr id="521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73553" indent="-297523">
              <a:spcBef>
                <a:spcPct val="30000"/>
              </a:spcBef>
              <a:defRPr sz="1300">
                <a:solidFill>
                  <a:schemeClr val="tx1"/>
                </a:solidFill>
                <a:latin typeface="Calibri" panose="020F0502020204030204" pitchFamily="34" charset="0"/>
              </a:defRPr>
            </a:lvl2pPr>
            <a:lvl3pPr marL="1190083" indent="-238017">
              <a:spcBef>
                <a:spcPct val="30000"/>
              </a:spcBef>
              <a:defRPr sz="1300">
                <a:solidFill>
                  <a:schemeClr val="tx1"/>
                </a:solidFill>
                <a:latin typeface="Calibri" panose="020F0502020204030204" pitchFamily="34" charset="0"/>
              </a:defRPr>
            </a:lvl3pPr>
            <a:lvl4pPr marL="1666115" indent="-238017">
              <a:spcBef>
                <a:spcPct val="30000"/>
              </a:spcBef>
              <a:defRPr sz="1300">
                <a:solidFill>
                  <a:schemeClr val="tx1"/>
                </a:solidFill>
                <a:latin typeface="Calibri" panose="020F0502020204030204" pitchFamily="34" charset="0"/>
              </a:defRPr>
            </a:lvl4pPr>
            <a:lvl5pPr marL="2142149" indent="-238017">
              <a:spcBef>
                <a:spcPct val="30000"/>
              </a:spcBef>
              <a:defRPr sz="1300">
                <a:solidFill>
                  <a:schemeClr val="tx1"/>
                </a:solidFill>
                <a:latin typeface="Calibri" panose="020F0502020204030204" pitchFamily="34" charset="0"/>
              </a:defRPr>
            </a:lvl5pPr>
            <a:lvl6pPr marL="2618183" indent="-238017" eaLnBrk="0" fontAlgn="base" hangingPunct="0">
              <a:spcBef>
                <a:spcPct val="30000"/>
              </a:spcBef>
              <a:spcAft>
                <a:spcPct val="0"/>
              </a:spcAft>
              <a:defRPr sz="1300">
                <a:solidFill>
                  <a:schemeClr val="tx1"/>
                </a:solidFill>
                <a:latin typeface="Calibri" panose="020F0502020204030204" pitchFamily="34" charset="0"/>
              </a:defRPr>
            </a:lvl6pPr>
            <a:lvl7pPr marL="3094215" indent="-238017" eaLnBrk="0" fontAlgn="base" hangingPunct="0">
              <a:spcBef>
                <a:spcPct val="30000"/>
              </a:spcBef>
              <a:spcAft>
                <a:spcPct val="0"/>
              </a:spcAft>
              <a:defRPr sz="1300">
                <a:solidFill>
                  <a:schemeClr val="tx1"/>
                </a:solidFill>
                <a:latin typeface="Calibri" panose="020F0502020204030204" pitchFamily="34" charset="0"/>
              </a:defRPr>
            </a:lvl7pPr>
            <a:lvl8pPr marL="3570248" indent="-238017" eaLnBrk="0" fontAlgn="base" hangingPunct="0">
              <a:spcBef>
                <a:spcPct val="30000"/>
              </a:spcBef>
              <a:spcAft>
                <a:spcPct val="0"/>
              </a:spcAft>
              <a:defRPr sz="1300">
                <a:solidFill>
                  <a:schemeClr val="tx1"/>
                </a:solidFill>
                <a:latin typeface="Calibri" panose="020F0502020204030204" pitchFamily="34" charset="0"/>
              </a:defRPr>
            </a:lvl8pPr>
            <a:lvl9pPr marL="4046282" indent="-23801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FEED3ADD-A135-4F17-A835-2F7D5FC092F8}" type="slidenum">
              <a:rPr lang="en-US" altLang="en-US"/>
              <a:pPr>
                <a:spcBef>
                  <a:spcPct val="0"/>
                </a:spcBef>
              </a:pPr>
              <a:t>180</a:t>
            </a:fld>
            <a:endParaRPr lang="en-US" altLang="en-US"/>
          </a:p>
        </p:txBody>
      </p:sp>
    </p:spTree>
    <p:extLst>
      <p:ext uri="{BB962C8B-B14F-4D97-AF65-F5344CB8AC3E}">
        <p14:creationId xmlns:p14="http://schemas.microsoft.com/office/powerpoint/2010/main" val="2781776839"/>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eaLnBrk="1" fontAlgn="auto" hangingPunct="1">
              <a:spcBef>
                <a:spcPts val="0"/>
              </a:spcBef>
              <a:spcAft>
                <a:spcPts val="0"/>
              </a:spcAft>
              <a:defRPr/>
            </a:pPr>
            <a:r>
              <a:rPr lang="en-US" dirty="0"/>
              <a:t>This meal is planned to include </a:t>
            </a:r>
            <a:r>
              <a:rPr lang="en-US" b="1" dirty="0" smtClean="0"/>
              <a:t>five </a:t>
            </a:r>
            <a:r>
              <a:rPr lang="en-US" dirty="0" smtClean="0"/>
              <a:t>food items:</a:t>
            </a:r>
            <a:endParaRPr lang="en-US" dirty="0"/>
          </a:p>
          <a:p>
            <a:pPr eaLnBrk="1" fontAlgn="auto" hangingPunct="1">
              <a:spcBef>
                <a:spcPts val="0"/>
              </a:spcBef>
              <a:spcAft>
                <a:spcPts val="0"/>
              </a:spcAft>
              <a:defRPr/>
            </a:pPr>
            <a:endParaRPr lang="en-US" dirty="0"/>
          </a:p>
          <a:p>
            <a:pPr marL="178511" indent="-178511" defTabSz="952065" eaLnBrk="1" fontAlgn="auto" hangingPunct="1">
              <a:spcBef>
                <a:spcPts val="0"/>
              </a:spcBef>
              <a:spcAft>
                <a:spcPts val="0"/>
              </a:spcAft>
              <a:buFont typeface="Arial" pitchFamily="34" charset="0"/>
              <a:buChar char="•"/>
              <a:defRPr/>
            </a:pPr>
            <a:r>
              <a:rPr lang="en-US" dirty="0" smtClean="0"/>
              <a:t>Two grains </a:t>
            </a:r>
            <a:r>
              <a:rPr lang="en-US" dirty="0"/>
              <a:t>from</a:t>
            </a:r>
            <a:r>
              <a:rPr lang="en-US" baseline="0" dirty="0" smtClean="0"/>
              <a:t> </a:t>
            </a:r>
            <a:r>
              <a:rPr lang="en-US" dirty="0" smtClean="0"/>
              <a:t>2.4 ounces whole-grain waffles (1.2 ounces of waffles provide </a:t>
            </a:r>
            <a:br>
              <a:rPr lang="en-US" dirty="0" smtClean="0"/>
            </a:br>
            <a:r>
              <a:rPr lang="en-US" dirty="0" smtClean="0"/>
              <a:t>1 ounce equivalent</a:t>
            </a:r>
            <a:r>
              <a:rPr lang="en-US" baseline="0" dirty="0" smtClean="0"/>
              <a:t> </a:t>
            </a:r>
            <a:r>
              <a:rPr lang="en-US" altLang="en-US" dirty="0" smtClean="0"/>
              <a:t>therefore 2.4 ounces provide two grain items)</a:t>
            </a:r>
            <a:r>
              <a:rPr lang="en-US" dirty="0" smtClean="0"/>
              <a:t>;</a:t>
            </a:r>
            <a:endParaRPr lang="en-US" dirty="0"/>
          </a:p>
          <a:p>
            <a:pPr marL="178511" indent="-178511" eaLnBrk="1" fontAlgn="auto" hangingPunct="1">
              <a:spcBef>
                <a:spcPts val="0"/>
              </a:spcBef>
              <a:spcAft>
                <a:spcPts val="0"/>
              </a:spcAft>
              <a:buFont typeface="Arial" pitchFamily="34" charset="0"/>
              <a:buChar char="•"/>
              <a:defRPr/>
            </a:pPr>
            <a:r>
              <a:rPr lang="en-US" dirty="0"/>
              <a:t>two fruits from ½ cup of </a:t>
            </a:r>
            <a:r>
              <a:rPr lang="en-US" dirty="0" smtClean="0"/>
              <a:t>orange juice (one </a:t>
            </a:r>
            <a:r>
              <a:rPr lang="en-US" dirty="0"/>
              <a:t>fruit) and ½ cup of grapes </a:t>
            </a:r>
            <a:r>
              <a:rPr lang="en-US" dirty="0" smtClean="0"/>
              <a:t>(</a:t>
            </a:r>
            <a:r>
              <a:rPr lang="en-US" dirty="0"/>
              <a:t>one fruit); and </a:t>
            </a:r>
          </a:p>
          <a:p>
            <a:pPr marL="178511" indent="-178511" eaLnBrk="1" fontAlgn="auto" hangingPunct="1">
              <a:spcBef>
                <a:spcPts val="0"/>
              </a:spcBef>
              <a:spcAft>
                <a:spcPts val="0"/>
              </a:spcAft>
              <a:buFont typeface="Arial" pitchFamily="34" charset="0"/>
              <a:buChar char="•"/>
              <a:defRPr/>
            </a:pPr>
            <a:r>
              <a:rPr lang="en-US" dirty="0"/>
              <a:t>one milk from </a:t>
            </a:r>
            <a:r>
              <a:rPr lang="en-US" dirty="0" smtClean="0"/>
              <a:t>choice </a:t>
            </a:r>
            <a:r>
              <a:rPr lang="en-US" dirty="0"/>
              <a:t>of 1 cup of fat-free unflavored or favored milk or low-fat unflavored </a:t>
            </a:r>
            <a:r>
              <a:rPr lang="en-US" dirty="0" smtClean="0"/>
              <a:t>milk.</a:t>
            </a:r>
            <a:endParaRPr lang="en-US" dirty="0"/>
          </a:p>
          <a:p>
            <a:pPr lvl="1"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p:txBody>
      </p:sp>
      <p:sp>
        <p:nvSpPr>
          <p:cNvPr id="528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73553" indent="-297523">
              <a:spcBef>
                <a:spcPct val="30000"/>
              </a:spcBef>
              <a:defRPr sz="1300">
                <a:solidFill>
                  <a:schemeClr val="tx1"/>
                </a:solidFill>
                <a:latin typeface="Calibri" panose="020F0502020204030204" pitchFamily="34" charset="0"/>
              </a:defRPr>
            </a:lvl2pPr>
            <a:lvl3pPr marL="1190083" indent="-238017">
              <a:spcBef>
                <a:spcPct val="30000"/>
              </a:spcBef>
              <a:defRPr sz="1300">
                <a:solidFill>
                  <a:schemeClr val="tx1"/>
                </a:solidFill>
                <a:latin typeface="Calibri" panose="020F0502020204030204" pitchFamily="34" charset="0"/>
              </a:defRPr>
            </a:lvl3pPr>
            <a:lvl4pPr marL="1666115" indent="-238017">
              <a:spcBef>
                <a:spcPct val="30000"/>
              </a:spcBef>
              <a:defRPr sz="1300">
                <a:solidFill>
                  <a:schemeClr val="tx1"/>
                </a:solidFill>
                <a:latin typeface="Calibri" panose="020F0502020204030204" pitchFamily="34" charset="0"/>
              </a:defRPr>
            </a:lvl4pPr>
            <a:lvl5pPr marL="2142149" indent="-238017">
              <a:spcBef>
                <a:spcPct val="30000"/>
              </a:spcBef>
              <a:defRPr sz="1300">
                <a:solidFill>
                  <a:schemeClr val="tx1"/>
                </a:solidFill>
                <a:latin typeface="Calibri" panose="020F0502020204030204" pitchFamily="34" charset="0"/>
              </a:defRPr>
            </a:lvl5pPr>
            <a:lvl6pPr marL="2618183" indent="-238017" eaLnBrk="0" fontAlgn="base" hangingPunct="0">
              <a:spcBef>
                <a:spcPct val="30000"/>
              </a:spcBef>
              <a:spcAft>
                <a:spcPct val="0"/>
              </a:spcAft>
              <a:defRPr sz="1300">
                <a:solidFill>
                  <a:schemeClr val="tx1"/>
                </a:solidFill>
                <a:latin typeface="Calibri" panose="020F0502020204030204" pitchFamily="34" charset="0"/>
              </a:defRPr>
            </a:lvl6pPr>
            <a:lvl7pPr marL="3094215" indent="-238017" eaLnBrk="0" fontAlgn="base" hangingPunct="0">
              <a:spcBef>
                <a:spcPct val="30000"/>
              </a:spcBef>
              <a:spcAft>
                <a:spcPct val="0"/>
              </a:spcAft>
              <a:defRPr sz="1300">
                <a:solidFill>
                  <a:schemeClr val="tx1"/>
                </a:solidFill>
                <a:latin typeface="Calibri" panose="020F0502020204030204" pitchFamily="34" charset="0"/>
              </a:defRPr>
            </a:lvl7pPr>
            <a:lvl8pPr marL="3570248" indent="-238017" eaLnBrk="0" fontAlgn="base" hangingPunct="0">
              <a:spcBef>
                <a:spcPct val="30000"/>
              </a:spcBef>
              <a:spcAft>
                <a:spcPct val="0"/>
              </a:spcAft>
              <a:defRPr sz="1300">
                <a:solidFill>
                  <a:schemeClr val="tx1"/>
                </a:solidFill>
                <a:latin typeface="Calibri" panose="020F0502020204030204" pitchFamily="34" charset="0"/>
              </a:defRPr>
            </a:lvl8pPr>
            <a:lvl9pPr marL="4046282" indent="-23801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D499BC74-3832-4406-98AF-3D19C9ED0FE6}" type="slidenum">
              <a:rPr lang="en-US" altLang="en-US"/>
              <a:pPr>
                <a:spcBef>
                  <a:spcPct val="0"/>
                </a:spcBef>
              </a:pPr>
              <a:t>181</a:t>
            </a:fld>
            <a:endParaRPr lang="en-US" altLang="en-US"/>
          </a:p>
        </p:txBody>
      </p:sp>
    </p:spTree>
    <p:extLst>
      <p:ext uri="{BB962C8B-B14F-4D97-AF65-F5344CB8AC3E}">
        <p14:creationId xmlns:p14="http://schemas.microsoft.com/office/powerpoint/2010/main" val="369622498"/>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0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The student selects the </a:t>
            </a:r>
            <a:r>
              <a:rPr lang="en-US" altLang="en-US" dirty="0" smtClean="0"/>
              <a:t>waffles and </a:t>
            </a:r>
            <a:r>
              <a:rPr lang="en-US" altLang="en-US" dirty="0"/>
              <a:t>orange juice. Is this a reimbursable meal</a:t>
            </a:r>
            <a:r>
              <a:rPr lang="en-US" altLang="en-US" dirty="0" smtClean="0"/>
              <a:t>?</a:t>
            </a:r>
          </a:p>
          <a:p>
            <a:pPr eaLnBrk="1" hangingPunct="1">
              <a:spcBef>
                <a:spcPct val="0"/>
              </a:spcBef>
            </a:pPr>
            <a:endParaRPr lang="en-US" altLang="en-US" dirty="0"/>
          </a:p>
          <a:p>
            <a:pPr eaLnBrk="1" hangingPunct="1">
              <a:spcBef>
                <a:spcPct val="0"/>
              </a:spcBef>
            </a:pPr>
            <a:r>
              <a:rPr lang="en-US" altLang="en-US" dirty="0" smtClean="0"/>
              <a:t>Yes</a:t>
            </a:r>
            <a:r>
              <a:rPr lang="en-US" altLang="en-US" dirty="0"/>
              <a:t>. The selected meal contains </a:t>
            </a:r>
            <a:r>
              <a:rPr lang="en-US" altLang="en-US" dirty="0" smtClean="0"/>
              <a:t>three food </a:t>
            </a:r>
            <a:r>
              <a:rPr lang="en-US" altLang="en-US" dirty="0"/>
              <a:t>items </a:t>
            </a:r>
            <a:r>
              <a:rPr lang="en-US" altLang="en-US" dirty="0" smtClean="0"/>
              <a:t>(two grains and one fruit).</a:t>
            </a:r>
            <a:endParaRPr lang="en-US" altLang="en-US" dirty="0"/>
          </a:p>
          <a:p>
            <a:pPr eaLnBrk="1" hangingPunct="1">
              <a:spcBef>
                <a:spcPct val="0"/>
              </a:spcBef>
            </a:pPr>
            <a:endParaRPr lang="en-US" altLang="en-US" dirty="0"/>
          </a:p>
          <a:p>
            <a:pPr eaLnBrk="1" hangingPunct="1">
              <a:spcBef>
                <a:spcPct val="0"/>
              </a:spcBef>
            </a:pPr>
            <a:endParaRPr lang="en-US" altLang="en-US" dirty="0" smtClean="0"/>
          </a:p>
        </p:txBody>
      </p:sp>
      <p:sp>
        <p:nvSpPr>
          <p:cNvPr id="530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73553" indent="-297523">
              <a:spcBef>
                <a:spcPct val="30000"/>
              </a:spcBef>
              <a:defRPr sz="1300">
                <a:solidFill>
                  <a:schemeClr val="tx1"/>
                </a:solidFill>
                <a:latin typeface="Calibri" panose="020F0502020204030204" pitchFamily="34" charset="0"/>
              </a:defRPr>
            </a:lvl2pPr>
            <a:lvl3pPr marL="1190083" indent="-238017">
              <a:spcBef>
                <a:spcPct val="30000"/>
              </a:spcBef>
              <a:defRPr sz="1300">
                <a:solidFill>
                  <a:schemeClr val="tx1"/>
                </a:solidFill>
                <a:latin typeface="Calibri" panose="020F0502020204030204" pitchFamily="34" charset="0"/>
              </a:defRPr>
            </a:lvl3pPr>
            <a:lvl4pPr marL="1666115" indent="-238017">
              <a:spcBef>
                <a:spcPct val="30000"/>
              </a:spcBef>
              <a:defRPr sz="1300">
                <a:solidFill>
                  <a:schemeClr val="tx1"/>
                </a:solidFill>
                <a:latin typeface="Calibri" panose="020F0502020204030204" pitchFamily="34" charset="0"/>
              </a:defRPr>
            </a:lvl4pPr>
            <a:lvl5pPr marL="2142149" indent="-238017">
              <a:spcBef>
                <a:spcPct val="30000"/>
              </a:spcBef>
              <a:defRPr sz="1300">
                <a:solidFill>
                  <a:schemeClr val="tx1"/>
                </a:solidFill>
                <a:latin typeface="Calibri" panose="020F0502020204030204" pitchFamily="34" charset="0"/>
              </a:defRPr>
            </a:lvl5pPr>
            <a:lvl6pPr marL="2618183" indent="-238017" eaLnBrk="0" fontAlgn="base" hangingPunct="0">
              <a:spcBef>
                <a:spcPct val="30000"/>
              </a:spcBef>
              <a:spcAft>
                <a:spcPct val="0"/>
              </a:spcAft>
              <a:defRPr sz="1300">
                <a:solidFill>
                  <a:schemeClr val="tx1"/>
                </a:solidFill>
                <a:latin typeface="Calibri" panose="020F0502020204030204" pitchFamily="34" charset="0"/>
              </a:defRPr>
            </a:lvl6pPr>
            <a:lvl7pPr marL="3094215" indent="-238017" eaLnBrk="0" fontAlgn="base" hangingPunct="0">
              <a:spcBef>
                <a:spcPct val="30000"/>
              </a:spcBef>
              <a:spcAft>
                <a:spcPct val="0"/>
              </a:spcAft>
              <a:defRPr sz="1300">
                <a:solidFill>
                  <a:schemeClr val="tx1"/>
                </a:solidFill>
                <a:latin typeface="Calibri" panose="020F0502020204030204" pitchFamily="34" charset="0"/>
              </a:defRPr>
            </a:lvl7pPr>
            <a:lvl8pPr marL="3570248" indent="-238017" eaLnBrk="0" fontAlgn="base" hangingPunct="0">
              <a:spcBef>
                <a:spcPct val="30000"/>
              </a:spcBef>
              <a:spcAft>
                <a:spcPct val="0"/>
              </a:spcAft>
              <a:defRPr sz="1300">
                <a:solidFill>
                  <a:schemeClr val="tx1"/>
                </a:solidFill>
                <a:latin typeface="Calibri" panose="020F0502020204030204" pitchFamily="34" charset="0"/>
              </a:defRPr>
            </a:lvl8pPr>
            <a:lvl9pPr marL="4046282" indent="-23801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CF14AB4B-8439-44B0-BBF7-F7E295D19909}" type="slidenum">
              <a:rPr lang="en-US" altLang="en-US"/>
              <a:pPr>
                <a:spcBef>
                  <a:spcPct val="0"/>
                </a:spcBef>
              </a:pPr>
              <a:t>182</a:t>
            </a:fld>
            <a:endParaRPr lang="en-US" altLang="en-US"/>
          </a:p>
        </p:txBody>
      </p:sp>
    </p:spTree>
    <p:extLst>
      <p:ext uri="{BB962C8B-B14F-4D97-AF65-F5344CB8AC3E}">
        <p14:creationId xmlns:p14="http://schemas.microsoft.com/office/powerpoint/2010/main" val="874566898"/>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The student selects the </a:t>
            </a:r>
            <a:r>
              <a:rPr lang="en-US" altLang="en-US" dirty="0" smtClean="0"/>
              <a:t>waffles and </a:t>
            </a:r>
            <a:r>
              <a:rPr lang="en-US" altLang="en-US" dirty="0"/>
              <a:t>milk. Is this a reimbursable meal</a:t>
            </a:r>
            <a:r>
              <a:rPr lang="en-US" altLang="en-US" dirty="0" smtClean="0"/>
              <a:t>?</a:t>
            </a:r>
          </a:p>
          <a:p>
            <a:pPr eaLnBrk="1" hangingPunct="1">
              <a:spcBef>
                <a:spcPct val="0"/>
              </a:spcBef>
            </a:pPr>
            <a:endParaRPr lang="en-US" altLang="en-US" dirty="0"/>
          </a:p>
          <a:p>
            <a:pPr eaLnBrk="1" hangingPunct="1">
              <a:spcBef>
                <a:spcPct val="0"/>
              </a:spcBef>
            </a:pPr>
            <a:r>
              <a:rPr lang="en-US" dirty="0"/>
              <a:t>No. The selected meal contains </a:t>
            </a:r>
            <a:r>
              <a:rPr lang="en-US" dirty="0" smtClean="0"/>
              <a:t>three food </a:t>
            </a:r>
            <a:r>
              <a:rPr lang="en-US" dirty="0"/>
              <a:t>items </a:t>
            </a:r>
            <a:r>
              <a:rPr lang="en-US" dirty="0" smtClean="0"/>
              <a:t>(two grains and milk) </a:t>
            </a:r>
            <a:r>
              <a:rPr lang="en-US" dirty="0"/>
              <a:t>but </a:t>
            </a:r>
            <a:r>
              <a:rPr lang="en-US" dirty="0" smtClean="0"/>
              <a:t>is </a:t>
            </a:r>
            <a:r>
              <a:rPr lang="en-US" dirty="0"/>
              <a:t>missing </a:t>
            </a:r>
            <a:r>
              <a:rPr lang="en-US" dirty="0" smtClean="0"/>
              <a:t>at least ½ </a:t>
            </a:r>
            <a:r>
              <a:rPr lang="en-US" dirty="0"/>
              <a:t>cup of fruit. </a:t>
            </a:r>
            <a:endParaRPr lang="en-US" dirty="0" smtClean="0"/>
          </a:p>
          <a:p>
            <a:pPr eaLnBrk="1" hangingPunct="1">
              <a:spcBef>
                <a:spcPct val="0"/>
              </a:spcBef>
            </a:pPr>
            <a:endParaRPr lang="en-US" dirty="0"/>
          </a:p>
          <a:p>
            <a:pPr eaLnBrk="1" hangingPunct="1">
              <a:spcBef>
                <a:spcPct val="0"/>
              </a:spcBef>
            </a:pPr>
            <a:endParaRPr lang="en-US" altLang="en-US" dirty="0"/>
          </a:p>
          <a:p>
            <a:pPr eaLnBrk="1" hangingPunct="1">
              <a:spcBef>
                <a:spcPct val="0"/>
              </a:spcBef>
            </a:pPr>
            <a:endParaRPr lang="en-US" altLang="en-US" dirty="0" smtClean="0"/>
          </a:p>
        </p:txBody>
      </p:sp>
      <p:sp>
        <p:nvSpPr>
          <p:cNvPr id="532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73553" indent="-297523">
              <a:spcBef>
                <a:spcPct val="30000"/>
              </a:spcBef>
              <a:defRPr sz="1300">
                <a:solidFill>
                  <a:schemeClr val="tx1"/>
                </a:solidFill>
                <a:latin typeface="Calibri" panose="020F0502020204030204" pitchFamily="34" charset="0"/>
              </a:defRPr>
            </a:lvl2pPr>
            <a:lvl3pPr marL="1190083" indent="-238017">
              <a:spcBef>
                <a:spcPct val="30000"/>
              </a:spcBef>
              <a:defRPr sz="1300">
                <a:solidFill>
                  <a:schemeClr val="tx1"/>
                </a:solidFill>
                <a:latin typeface="Calibri" panose="020F0502020204030204" pitchFamily="34" charset="0"/>
              </a:defRPr>
            </a:lvl3pPr>
            <a:lvl4pPr marL="1666115" indent="-238017">
              <a:spcBef>
                <a:spcPct val="30000"/>
              </a:spcBef>
              <a:defRPr sz="1300">
                <a:solidFill>
                  <a:schemeClr val="tx1"/>
                </a:solidFill>
                <a:latin typeface="Calibri" panose="020F0502020204030204" pitchFamily="34" charset="0"/>
              </a:defRPr>
            </a:lvl4pPr>
            <a:lvl5pPr marL="2142149" indent="-238017">
              <a:spcBef>
                <a:spcPct val="30000"/>
              </a:spcBef>
              <a:defRPr sz="1300">
                <a:solidFill>
                  <a:schemeClr val="tx1"/>
                </a:solidFill>
                <a:latin typeface="Calibri" panose="020F0502020204030204" pitchFamily="34" charset="0"/>
              </a:defRPr>
            </a:lvl5pPr>
            <a:lvl6pPr marL="2618183" indent="-238017" eaLnBrk="0" fontAlgn="base" hangingPunct="0">
              <a:spcBef>
                <a:spcPct val="30000"/>
              </a:spcBef>
              <a:spcAft>
                <a:spcPct val="0"/>
              </a:spcAft>
              <a:defRPr sz="1300">
                <a:solidFill>
                  <a:schemeClr val="tx1"/>
                </a:solidFill>
                <a:latin typeface="Calibri" panose="020F0502020204030204" pitchFamily="34" charset="0"/>
              </a:defRPr>
            </a:lvl6pPr>
            <a:lvl7pPr marL="3094215" indent="-238017" eaLnBrk="0" fontAlgn="base" hangingPunct="0">
              <a:spcBef>
                <a:spcPct val="30000"/>
              </a:spcBef>
              <a:spcAft>
                <a:spcPct val="0"/>
              </a:spcAft>
              <a:defRPr sz="1300">
                <a:solidFill>
                  <a:schemeClr val="tx1"/>
                </a:solidFill>
                <a:latin typeface="Calibri" panose="020F0502020204030204" pitchFamily="34" charset="0"/>
              </a:defRPr>
            </a:lvl7pPr>
            <a:lvl8pPr marL="3570248" indent="-238017" eaLnBrk="0" fontAlgn="base" hangingPunct="0">
              <a:spcBef>
                <a:spcPct val="30000"/>
              </a:spcBef>
              <a:spcAft>
                <a:spcPct val="0"/>
              </a:spcAft>
              <a:defRPr sz="1300">
                <a:solidFill>
                  <a:schemeClr val="tx1"/>
                </a:solidFill>
                <a:latin typeface="Calibri" panose="020F0502020204030204" pitchFamily="34" charset="0"/>
              </a:defRPr>
            </a:lvl8pPr>
            <a:lvl9pPr marL="4046282" indent="-23801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DD5FA8FA-D0A7-4612-BD87-52E02DFFCC8F}" type="slidenum">
              <a:rPr lang="en-US" altLang="en-US"/>
              <a:pPr>
                <a:spcBef>
                  <a:spcPct val="0"/>
                </a:spcBef>
              </a:pPr>
              <a:t>183</a:t>
            </a:fld>
            <a:endParaRPr lang="en-US" altLang="en-US"/>
          </a:p>
        </p:txBody>
      </p:sp>
    </p:spTree>
    <p:extLst>
      <p:ext uri="{BB962C8B-B14F-4D97-AF65-F5344CB8AC3E}">
        <p14:creationId xmlns:p14="http://schemas.microsoft.com/office/powerpoint/2010/main" val="3611224985"/>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3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The student selects the orange juice and milk. Is this a reimbursable meal?</a:t>
            </a:r>
          </a:p>
          <a:p>
            <a:pPr eaLnBrk="1" hangingPunct="1">
              <a:spcBef>
                <a:spcPct val="0"/>
              </a:spcBef>
            </a:pPr>
            <a:endParaRPr lang="en-US" altLang="en-US" dirty="0"/>
          </a:p>
          <a:p>
            <a:pPr eaLnBrk="1" hangingPunct="1">
              <a:spcBef>
                <a:spcPct val="0"/>
              </a:spcBef>
            </a:pPr>
            <a:r>
              <a:rPr lang="en-US" altLang="en-US" dirty="0"/>
              <a:t>No. The selected meal contains </a:t>
            </a:r>
            <a:r>
              <a:rPr lang="en-US" altLang="en-US" dirty="0" smtClean="0"/>
              <a:t>only two food items (one fruit and one milk</a:t>
            </a:r>
            <a:r>
              <a:rPr lang="en-US" altLang="en-US" dirty="0"/>
              <a:t>). The student must select at least one other food item to make a reimbursable meal</a:t>
            </a:r>
            <a:r>
              <a:rPr lang="en-US" altLang="en-US" dirty="0" smtClean="0"/>
              <a:t>.</a:t>
            </a:r>
          </a:p>
          <a:p>
            <a:pPr eaLnBrk="1" hangingPunct="1">
              <a:spcBef>
                <a:spcPct val="0"/>
              </a:spcBef>
            </a:pPr>
            <a:endParaRPr lang="en-US" altLang="en-US" dirty="0"/>
          </a:p>
          <a:p>
            <a:pPr eaLnBrk="1" hangingPunct="1">
              <a:spcBef>
                <a:spcPct val="0"/>
              </a:spcBef>
            </a:pPr>
            <a:endParaRPr lang="en-US" altLang="en-US" dirty="0" smtClean="0"/>
          </a:p>
          <a:p>
            <a:pPr eaLnBrk="1" hangingPunct="1">
              <a:spcBef>
                <a:spcPct val="0"/>
              </a:spcBef>
            </a:pPr>
            <a:endParaRPr lang="en-US" altLang="en-US" dirty="0" smtClean="0"/>
          </a:p>
        </p:txBody>
      </p:sp>
      <p:sp>
        <p:nvSpPr>
          <p:cNvPr id="533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73553" indent="-297523">
              <a:spcBef>
                <a:spcPct val="30000"/>
              </a:spcBef>
              <a:defRPr sz="1300">
                <a:solidFill>
                  <a:schemeClr val="tx1"/>
                </a:solidFill>
                <a:latin typeface="Calibri" panose="020F0502020204030204" pitchFamily="34" charset="0"/>
              </a:defRPr>
            </a:lvl2pPr>
            <a:lvl3pPr marL="1190083" indent="-238017">
              <a:spcBef>
                <a:spcPct val="30000"/>
              </a:spcBef>
              <a:defRPr sz="1300">
                <a:solidFill>
                  <a:schemeClr val="tx1"/>
                </a:solidFill>
                <a:latin typeface="Calibri" panose="020F0502020204030204" pitchFamily="34" charset="0"/>
              </a:defRPr>
            </a:lvl3pPr>
            <a:lvl4pPr marL="1666115" indent="-238017">
              <a:spcBef>
                <a:spcPct val="30000"/>
              </a:spcBef>
              <a:defRPr sz="1300">
                <a:solidFill>
                  <a:schemeClr val="tx1"/>
                </a:solidFill>
                <a:latin typeface="Calibri" panose="020F0502020204030204" pitchFamily="34" charset="0"/>
              </a:defRPr>
            </a:lvl4pPr>
            <a:lvl5pPr marL="2142149" indent="-238017">
              <a:spcBef>
                <a:spcPct val="30000"/>
              </a:spcBef>
              <a:defRPr sz="1300">
                <a:solidFill>
                  <a:schemeClr val="tx1"/>
                </a:solidFill>
                <a:latin typeface="Calibri" panose="020F0502020204030204" pitchFamily="34" charset="0"/>
              </a:defRPr>
            </a:lvl5pPr>
            <a:lvl6pPr marL="2618183" indent="-238017" eaLnBrk="0" fontAlgn="base" hangingPunct="0">
              <a:spcBef>
                <a:spcPct val="30000"/>
              </a:spcBef>
              <a:spcAft>
                <a:spcPct val="0"/>
              </a:spcAft>
              <a:defRPr sz="1300">
                <a:solidFill>
                  <a:schemeClr val="tx1"/>
                </a:solidFill>
                <a:latin typeface="Calibri" panose="020F0502020204030204" pitchFamily="34" charset="0"/>
              </a:defRPr>
            </a:lvl6pPr>
            <a:lvl7pPr marL="3094215" indent="-238017" eaLnBrk="0" fontAlgn="base" hangingPunct="0">
              <a:spcBef>
                <a:spcPct val="30000"/>
              </a:spcBef>
              <a:spcAft>
                <a:spcPct val="0"/>
              </a:spcAft>
              <a:defRPr sz="1300">
                <a:solidFill>
                  <a:schemeClr val="tx1"/>
                </a:solidFill>
                <a:latin typeface="Calibri" panose="020F0502020204030204" pitchFamily="34" charset="0"/>
              </a:defRPr>
            </a:lvl7pPr>
            <a:lvl8pPr marL="3570248" indent="-238017" eaLnBrk="0" fontAlgn="base" hangingPunct="0">
              <a:spcBef>
                <a:spcPct val="30000"/>
              </a:spcBef>
              <a:spcAft>
                <a:spcPct val="0"/>
              </a:spcAft>
              <a:defRPr sz="1300">
                <a:solidFill>
                  <a:schemeClr val="tx1"/>
                </a:solidFill>
                <a:latin typeface="Calibri" panose="020F0502020204030204" pitchFamily="34" charset="0"/>
              </a:defRPr>
            </a:lvl8pPr>
            <a:lvl9pPr marL="4046282" indent="-23801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6EBD68FE-B7A0-46BE-BB92-8DD12F01DEED}" type="slidenum">
              <a:rPr lang="en-US" altLang="en-US"/>
              <a:pPr>
                <a:spcBef>
                  <a:spcPct val="0"/>
                </a:spcBef>
              </a:pPr>
              <a:t>184</a:t>
            </a:fld>
            <a:endParaRPr lang="en-US" altLang="en-US"/>
          </a:p>
        </p:txBody>
      </p:sp>
    </p:spTree>
    <p:extLst>
      <p:ext uri="{BB962C8B-B14F-4D97-AF65-F5344CB8AC3E}">
        <p14:creationId xmlns:p14="http://schemas.microsoft.com/office/powerpoint/2010/main" val="57925058"/>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3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The student selects the grapes, orange juice and milk. Is this a reimbursable meal?</a:t>
            </a:r>
          </a:p>
          <a:p>
            <a:pPr eaLnBrk="1" hangingPunct="1">
              <a:spcBef>
                <a:spcPct val="0"/>
              </a:spcBef>
            </a:pPr>
            <a:endParaRPr lang="en-US" altLang="en-US" dirty="0"/>
          </a:p>
          <a:p>
            <a:pPr eaLnBrk="1" hangingPunct="1">
              <a:spcBef>
                <a:spcPct val="0"/>
              </a:spcBef>
            </a:pPr>
            <a:r>
              <a:rPr lang="en-US" altLang="en-US" dirty="0"/>
              <a:t>Yes. The selected meal three food items (two fruits and one milk). </a:t>
            </a:r>
          </a:p>
          <a:p>
            <a:pPr eaLnBrk="1" hangingPunct="1">
              <a:spcBef>
                <a:spcPct val="0"/>
              </a:spcBef>
            </a:pPr>
            <a:endParaRPr lang="en-US" altLang="en-US" dirty="0" smtClean="0"/>
          </a:p>
        </p:txBody>
      </p:sp>
      <p:sp>
        <p:nvSpPr>
          <p:cNvPr id="533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73553" indent="-297523">
              <a:spcBef>
                <a:spcPct val="30000"/>
              </a:spcBef>
              <a:defRPr sz="1300">
                <a:solidFill>
                  <a:schemeClr val="tx1"/>
                </a:solidFill>
                <a:latin typeface="Calibri" panose="020F0502020204030204" pitchFamily="34" charset="0"/>
              </a:defRPr>
            </a:lvl2pPr>
            <a:lvl3pPr marL="1190083" indent="-238017">
              <a:spcBef>
                <a:spcPct val="30000"/>
              </a:spcBef>
              <a:defRPr sz="1300">
                <a:solidFill>
                  <a:schemeClr val="tx1"/>
                </a:solidFill>
                <a:latin typeface="Calibri" panose="020F0502020204030204" pitchFamily="34" charset="0"/>
              </a:defRPr>
            </a:lvl3pPr>
            <a:lvl4pPr marL="1666115" indent="-238017">
              <a:spcBef>
                <a:spcPct val="30000"/>
              </a:spcBef>
              <a:defRPr sz="1300">
                <a:solidFill>
                  <a:schemeClr val="tx1"/>
                </a:solidFill>
                <a:latin typeface="Calibri" panose="020F0502020204030204" pitchFamily="34" charset="0"/>
              </a:defRPr>
            </a:lvl4pPr>
            <a:lvl5pPr marL="2142149" indent="-238017">
              <a:spcBef>
                <a:spcPct val="30000"/>
              </a:spcBef>
              <a:defRPr sz="1300">
                <a:solidFill>
                  <a:schemeClr val="tx1"/>
                </a:solidFill>
                <a:latin typeface="Calibri" panose="020F0502020204030204" pitchFamily="34" charset="0"/>
              </a:defRPr>
            </a:lvl5pPr>
            <a:lvl6pPr marL="2618183" indent="-238017" eaLnBrk="0" fontAlgn="base" hangingPunct="0">
              <a:spcBef>
                <a:spcPct val="30000"/>
              </a:spcBef>
              <a:spcAft>
                <a:spcPct val="0"/>
              </a:spcAft>
              <a:defRPr sz="1300">
                <a:solidFill>
                  <a:schemeClr val="tx1"/>
                </a:solidFill>
                <a:latin typeface="Calibri" panose="020F0502020204030204" pitchFamily="34" charset="0"/>
              </a:defRPr>
            </a:lvl6pPr>
            <a:lvl7pPr marL="3094215" indent="-238017" eaLnBrk="0" fontAlgn="base" hangingPunct="0">
              <a:spcBef>
                <a:spcPct val="30000"/>
              </a:spcBef>
              <a:spcAft>
                <a:spcPct val="0"/>
              </a:spcAft>
              <a:defRPr sz="1300">
                <a:solidFill>
                  <a:schemeClr val="tx1"/>
                </a:solidFill>
                <a:latin typeface="Calibri" panose="020F0502020204030204" pitchFamily="34" charset="0"/>
              </a:defRPr>
            </a:lvl7pPr>
            <a:lvl8pPr marL="3570248" indent="-238017" eaLnBrk="0" fontAlgn="base" hangingPunct="0">
              <a:spcBef>
                <a:spcPct val="30000"/>
              </a:spcBef>
              <a:spcAft>
                <a:spcPct val="0"/>
              </a:spcAft>
              <a:defRPr sz="1300">
                <a:solidFill>
                  <a:schemeClr val="tx1"/>
                </a:solidFill>
                <a:latin typeface="Calibri" panose="020F0502020204030204" pitchFamily="34" charset="0"/>
              </a:defRPr>
            </a:lvl8pPr>
            <a:lvl9pPr marL="4046282" indent="-23801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6EBD68FE-B7A0-46BE-BB92-8DD12F01DEED}" type="slidenum">
              <a:rPr lang="en-US" altLang="en-US"/>
              <a:pPr>
                <a:spcBef>
                  <a:spcPct val="0"/>
                </a:spcBef>
              </a:pPr>
              <a:t>185</a:t>
            </a:fld>
            <a:endParaRPr lang="en-US" altLang="en-US"/>
          </a:p>
        </p:txBody>
      </p:sp>
    </p:spTree>
    <p:extLst>
      <p:ext uri="{BB962C8B-B14F-4D97-AF65-F5344CB8AC3E}">
        <p14:creationId xmlns:p14="http://schemas.microsoft.com/office/powerpoint/2010/main" val="1678047692"/>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eaLnBrk="1" fontAlgn="auto" hangingPunct="1">
              <a:spcBef>
                <a:spcPts val="0"/>
              </a:spcBef>
              <a:spcAft>
                <a:spcPts val="0"/>
              </a:spcAft>
              <a:defRPr/>
            </a:pPr>
            <a:r>
              <a:rPr lang="en-US" dirty="0"/>
              <a:t>This meal is planned to include </a:t>
            </a:r>
            <a:r>
              <a:rPr lang="en-US" b="1" dirty="0"/>
              <a:t>five </a:t>
            </a:r>
            <a:r>
              <a:rPr lang="en-US" dirty="0"/>
              <a:t>food items:</a:t>
            </a:r>
          </a:p>
          <a:p>
            <a:pPr eaLnBrk="1" fontAlgn="auto" hangingPunct="1">
              <a:spcBef>
                <a:spcPts val="0"/>
              </a:spcBef>
              <a:spcAft>
                <a:spcPts val="0"/>
              </a:spcAft>
              <a:defRPr/>
            </a:pPr>
            <a:endParaRPr lang="en-US" dirty="0"/>
          </a:p>
          <a:p>
            <a:pPr marL="178511" indent="-178511" eaLnBrk="1" fontAlgn="auto" hangingPunct="1">
              <a:spcBef>
                <a:spcPts val="0"/>
              </a:spcBef>
              <a:spcAft>
                <a:spcPts val="0"/>
              </a:spcAft>
              <a:buFont typeface="Arial" pitchFamily="34" charset="0"/>
              <a:buChar char="•"/>
              <a:defRPr/>
            </a:pPr>
            <a:r>
              <a:rPr lang="en-US" dirty="0"/>
              <a:t>two fruits from ½ cup of orange wedges (one fruit) and ½ cup of pureed strawberries in the smoothie (one fruit);</a:t>
            </a:r>
          </a:p>
          <a:p>
            <a:pPr marL="178511" indent="-178511" eaLnBrk="1" fontAlgn="auto" hangingPunct="1">
              <a:spcBef>
                <a:spcPts val="0"/>
              </a:spcBef>
              <a:spcAft>
                <a:spcPts val="0"/>
              </a:spcAft>
              <a:buFont typeface="Arial" pitchFamily="34" charset="0"/>
              <a:buChar char="•"/>
              <a:defRPr/>
            </a:pPr>
            <a:r>
              <a:rPr lang="en-US" dirty="0"/>
              <a:t>two grains – one grain from the ½ cup of yogurt as a meat/meat alternate substitution and one grain from 2-ounce corn muffin; and</a:t>
            </a:r>
          </a:p>
          <a:p>
            <a:pPr marL="178511" indent="-178511" eaLnBrk="1" fontAlgn="auto" hangingPunct="1">
              <a:spcBef>
                <a:spcPts val="0"/>
              </a:spcBef>
              <a:spcAft>
                <a:spcPts val="0"/>
              </a:spcAft>
              <a:buFont typeface="Arial" pitchFamily="34" charset="0"/>
              <a:buChar char="•"/>
              <a:defRPr/>
            </a:pPr>
            <a:r>
              <a:rPr lang="en-US" dirty="0"/>
              <a:t>one milk from choice of 1 cup of fat-free unflavored or favored milk or low-fat unflavored milk.</a:t>
            </a:r>
          </a:p>
          <a:p>
            <a:pPr>
              <a:spcBef>
                <a:spcPts val="0"/>
              </a:spcBef>
              <a:spcAft>
                <a:spcPts val="0"/>
              </a:spcAft>
            </a:pPr>
            <a:endParaRPr lang="en-US" dirty="0"/>
          </a:p>
          <a:p>
            <a:pPr marL="0" lvl="1">
              <a:spcBef>
                <a:spcPts val="0"/>
              </a:spcBef>
              <a:spcAft>
                <a:spcPts val="0"/>
              </a:spcAft>
            </a:pPr>
            <a:r>
              <a:rPr lang="en-US" dirty="0"/>
              <a:t>Remember that c</a:t>
            </a:r>
            <a:r>
              <a:rPr lang="en-US" dirty="0" smtClean="0"/>
              <a:t>orn </a:t>
            </a:r>
            <a:r>
              <a:rPr lang="en-US" dirty="0"/>
              <a:t>muffins credit based on 1.2 ounces weight equals 1 ounce equivalent</a:t>
            </a:r>
            <a:r>
              <a:rPr lang="en-US" dirty="0" smtClean="0"/>
              <a:t>. All other muffins credit based on </a:t>
            </a:r>
            <a:r>
              <a:rPr lang="en-US" dirty="0"/>
              <a:t>2 ounces weight equaling 1 ounce equivalent of </a:t>
            </a:r>
            <a:r>
              <a:rPr lang="en-US" dirty="0" smtClean="0"/>
              <a:t>grains.</a:t>
            </a:r>
            <a:endParaRPr lang="en-US" dirty="0"/>
          </a:p>
          <a:p>
            <a:pPr>
              <a:spcBef>
                <a:spcPts val="0"/>
              </a:spcBef>
              <a:spcAft>
                <a:spcPts val="0"/>
              </a:spcAft>
            </a:pPr>
            <a:endParaRPr lang="en-US" dirty="0" smtClean="0"/>
          </a:p>
          <a:p>
            <a:pPr>
              <a:spcBef>
                <a:spcPts val="0"/>
              </a:spcBef>
              <a:spcAft>
                <a:spcPts val="0"/>
              </a:spcAft>
            </a:pPr>
            <a:r>
              <a:rPr lang="en-US" dirty="0" smtClean="0"/>
              <a:t>Pureed </a:t>
            </a:r>
            <a:r>
              <a:rPr lang="en-US" dirty="0"/>
              <a:t>fruit in</a:t>
            </a:r>
            <a:r>
              <a:rPr lang="en-US" i="1" dirty="0"/>
              <a:t> </a:t>
            </a:r>
            <a:r>
              <a:rPr lang="en-US" dirty="0"/>
              <a:t>school-made</a:t>
            </a:r>
            <a:r>
              <a:rPr lang="en-US" i="1" dirty="0"/>
              <a:t> </a:t>
            </a:r>
            <a:r>
              <a:rPr lang="en-US" dirty="0"/>
              <a:t>smoothies credits only as </a:t>
            </a:r>
            <a:r>
              <a:rPr lang="en-US" b="1" dirty="0"/>
              <a:t>juice</a:t>
            </a:r>
            <a:r>
              <a:rPr lang="en-US" dirty="0"/>
              <a:t> toward the daily and weekly meal pattern requirements for fruits. Menu planners must include these amounts in the calculation of the weekly juice limits at breakfast.</a:t>
            </a:r>
          </a:p>
          <a:p>
            <a:pPr>
              <a:spcBef>
                <a:spcPts val="0"/>
              </a:spcBef>
              <a:spcAft>
                <a:spcPts val="0"/>
              </a:spcAft>
            </a:pPr>
            <a:endParaRPr lang="en-US" dirty="0"/>
          </a:p>
          <a:p>
            <a:pPr>
              <a:spcBef>
                <a:spcPts val="0"/>
              </a:spcBef>
              <a:spcAft>
                <a:spcPts val="0"/>
              </a:spcAft>
            </a:pPr>
            <a:r>
              <a:rPr lang="en-US" dirty="0"/>
              <a:t>The milk in this smoothie does not credit because it is less than 1 cup. Remember that the milk in smoothies credits toward the fluid milk requirement only if it includes the </a:t>
            </a:r>
            <a:r>
              <a:rPr lang="en-US" b="1" dirty="0"/>
              <a:t>full 1-cup serving. </a:t>
            </a:r>
            <a:r>
              <a:rPr lang="en-US" dirty="0"/>
              <a:t>When smoothies are offered on the serving line in school meal programs, the fluid milk component must also be offered on the serving line to meet the requirement for a variety of milk options.</a:t>
            </a:r>
          </a:p>
          <a:p>
            <a:pPr lvl="1"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p:txBody>
      </p:sp>
      <p:sp>
        <p:nvSpPr>
          <p:cNvPr id="528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73553" indent="-297523">
              <a:spcBef>
                <a:spcPct val="30000"/>
              </a:spcBef>
              <a:defRPr sz="1300">
                <a:solidFill>
                  <a:schemeClr val="tx1"/>
                </a:solidFill>
                <a:latin typeface="Calibri" panose="020F0502020204030204" pitchFamily="34" charset="0"/>
              </a:defRPr>
            </a:lvl2pPr>
            <a:lvl3pPr marL="1190083" indent="-238017">
              <a:spcBef>
                <a:spcPct val="30000"/>
              </a:spcBef>
              <a:defRPr sz="1300">
                <a:solidFill>
                  <a:schemeClr val="tx1"/>
                </a:solidFill>
                <a:latin typeface="Calibri" panose="020F0502020204030204" pitchFamily="34" charset="0"/>
              </a:defRPr>
            </a:lvl3pPr>
            <a:lvl4pPr marL="1666115" indent="-238017">
              <a:spcBef>
                <a:spcPct val="30000"/>
              </a:spcBef>
              <a:defRPr sz="1300">
                <a:solidFill>
                  <a:schemeClr val="tx1"/>
                </a:solidFill>
                <a:latin typeface="Calibri" panose="020F0502020204030204" pitchFamily="34" charset="0"/>
              </a:defRPr>
            </a:lvl4pPr>
            <a:lvl5pPr marL="2142149" indent="-238017">
              <a:spcBef>
                <a:spcPct val="30000"/>
              </a:spcBef>
              <a:defRPr sz="1300">
                <a:solidFill>
                  <a:schemeClr val="tx1"/>
                </a:solidFill>
                <a:latin typeface="Calibri" panose="020F0502020204030204" pitchFamily="34" charset="0"/>
              </a:defRPr>
            </a:lvl5pPr>
            <a:lvl6pPr marL="2618183" indent="-238017" eaLnBrk="0" fontAlgn="base" hangingPunct="0">
              <a:spcBef>
                <a:spcPct val="30000"/>
              </a:spcBef>
              <a:spcAft>
                <a:spcPct val="0"/>
              </a:spcAft>
              <a:defRPr sz="1300">
                <a:solidFill>
                  <a:schemeClr val="tx1"/>
                </a:solidFill>
                <a:latin typeface="Calibri" panose="020F0502020204030204" pitchFamily="34" charset="0"/>
              </a:defRPr>
            </a:lvl6pPr>
            <a:lvl7pPr marL="3094215" indent="-238017" eaLnBrk="0" fontAlgn="base" hangingPunct="0">
              <a:spcBef>
                <a:spcPct val="30000"/>
              </a:spcBef>
              <a:spcAft>
                <a:spcPct val="0"/>
              </a:spcAft>
              <a:defRPr sz="1300">
                <a:solidFill>
                  <a:schemeClr val="tx1"/>
                </a:solidFill>
                <a:latin typeface="Calibri" panose="020F0502020204030204" pitchFamily="34" charset="0"/>
              </a:defRPr>
            </a:lvl7pPr>
            <a:lvl8pPr marL="3570248" indent="-238017" eaLnBrk="0" fontAlgn="base" hangingPunct="0">
              <a:spcBef>
                <a:spcPct val="30000"/>
              </a:spcBef>
              <a:spcAft>
                <a:spcPct val="0"/>
              </a:spcAft>
              <a:defRPr sz="1300">
                <a:solidFill>
                  <a:schemeClr val="tx1"/>
                </a:solidFill>
                <a:latin typeface="Calibri" panose="020F0502020204030204" pitchFamily="34" charset="0"/>
              </a:defRPr>
            </a:lvl8pPr>
            <a:lvl9pPr marL="4046282" indent="-23801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D499BC74-3832-4406-98AF-3D19C9ED0FE6}" type="slidenum">
              <a:rPr lang="en-US" altLang="en-US"/>
              <a:pPr>
                <a:spcBef>
                  <a:spcPct val="0"/>
                </a:spcBef>
              </a:pPr>
              <a:t>186</a:t>
            </a:fld>
            <a:endParaRPr lang="en-US" altLang="en-US"/>
          </a:p>
        </p:txBody>
      </p:sp>
    </p:spTree>
    <p:extLst>
      <p:ext uri="{BB962C8B-B14F-4D97-AF65-F5344CB8AC3E}">
        <p14:creationId xmlns:p14="http://schemas.microsoft.com/office/powerpoint/2010/main" val="683067580"/>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7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The student selects the </a:t>
            </a:r>
            <a:r>
              <a:rPr lang="en-US" altLang="en-US" dirty="0" smtClean="0"/>
              <a:t>corn muffin</a:t>
            </a:r>
            <a:r>
              <a:rPr lang="en-US" altLang="en-US" baseline="0" dirty="0" smtClean="0"/>
              <a:t> </a:t>
            </a:r>
            <a:r>
              <a:rPr lang="en-US" altLang="en-US" dirty="0" smtClean="0"/>
              <a:t>and smoothie. </a:t>
            </a:r>
            <a:r>
              <a:rPr lang="en-US" altLang="en-US" dirty="0"/>
              <a:t>Is this a reimbursable meal</a:t>
            </a:r>
            <a:r>
              <a:rPr lang="en-US" altLang="en-US" dirty="0" smtClean="0"/>
              <a:t>?</a:t>
            </a:r>
          </a:p>
          <a:p>
            <a:pPr eaLnBrk="1" hangingPunct="1">
              <a:spcBef>
                <a:spcPct val="0"/>
              </a:spcBef>
            </a:pPr>
            <a:endParaRPr lang="en-US" altLang="en-US" dirty="0"/>
          </a:p>
          <a:p>
            <a:pPr eaLnBrk="1" hangingPunct="1">
              <a:spcBef>
                <a:spcPct val="0"/>
              </a:spcBef>
            </a:pPr>
            <a:r>
              <a:rPr lang="en-US" altLang="en-US" dirty="0"/>
              <a:t>Yes. The selected meal contains </a:t>
            </a:r>
            <a:r>
              <a:rPr lang="en-US" altLang="en-US" dirty="0" smtClean="0"/>
              <a:t>three food </a:t>
            </a:r>
            <a:r>
              <a:rPr lang="en-US" altLang="en-US" dirty="0"/>
              <a:t>items, </a:t>
            </a:r>
            <a:r>
              <a:rPr lang="en-US" altLang="en-US" dirty="0" smtClean="0"/>
              <a:t>including:</a:t>
            </a:r>
          </a:p>
          <a:p>
            <a:pPr eaLnBrk="1" hangingPunct="1">
              <a:spcBef>
                <a:spcPct val="0"/>
              </a:spcBef>
            </a:pPr>
            <a:endParaRPr lang="en-US" altLang="en-US" dirty="0" smtClean="0"/>
          </a:p>
          <a:p>
            <a:pPr marL="178511" indent="-178511" eaLnBrk="1" hangingPunct="1">
              <a:spcBef>
                <a:spcPct val="0"/>
              </a:spcBef>
              <a:buFont typeface="Arial" panose="020B0604020202020204" pitchFamily="34" charset="0"/>
              <a:buChar char="•"/>
            </a:pPr>
            <a:r>
              <a:rPr lang="en-US" altLang="en-US" dirty="0" smtClean="0"/>
              <a:t>two grains, including one grain </a:t>
            </a:r>
            <a:r>
              <a:rPr lang="en-US" altLang="en-US" dirty="0"/>
              <a:t>from the 2-ounce </a:t>
            </a:r>
            <a:r>
              <a:rPr lang="en-US" altLang="en-US" dirty="0" smtClean="0"/>
              <a:t>corn muffin (1 </a:t>
            </a:r>
            <a:r>
              <a:rPr lang="en-US" altLang="en-US" dirty="0"/>
              <a:t>ounce </a:t>
            </a:r>
            <a:r>
              <a:rPr lang="en-US" altLang="en-US" dirty="0" smtClean="0"/>
              <a:t>equivalent) and one grain from the ½ cup of yogurt (1 ounce equivalent) in the smoothie, which is a meat/meat alternate as a grain substitution;</a:t>
            </a:r>
            <a:r>
              <a:rPr lang="en-US" altLang="en-US" baseline="0" dirty="0" smtClean="0"/>
              <a:t> and </a:t>
            </a:r>
            <a:r>
              <a:rPr lang="en-US" altLang="en-US" dirty="0" smtClean="0"/>
              <a:t> </a:t>
            </a:r>
          </a:p>
          <a:p>
            <a:pPr marL="178511" indent="-178511" eaLnBrk="1" hangingPunct="1">
              <a:spcBef>
                <a:spcPct val="0"/>
              </a:spcBef>
              <a:buFont typeface="Arial" panose="020B0604020202020204" pitchFamily="34" charset="0"/>
              <a:buChar char="•"/>
            </a:pPr>
            <a:r>
              <a:rPr lang="en-US" altLang="en-US" dirty="0" smtClean="0"/>
              <a:t>one fruit from the ½ cup of pureed strawberries in the smoothie. </a:t>
            </a:r>
          </a:p>
          <a:p>
            <a:pPr eaLnBrk="1" hangingPunct="1">
              <a:spcBef>
                <a:spcPct val="0"/>
              </a:spcBef>
            </a:pPr>
            <a:endParaRPr lang="en-US" altLang="en-US" dirty="0"/>
          </a:p>
          <a:p>
            <a:pPr eaLnBrk="1" hangingPunct="1">
              <a:spcBef>
                <a:spcPct val="0"/>
              </a:spcBef>
            </a:pPr>
            <a:endParaRPr lang="en-US" altLang="en-US" dirty="0"/>
          </a:p>
          <a:p>
            <a:pPr eaLnBrk="1" hangingPunct="1">
              <a:spcBef>
                <a:spcPct val="0"/>
              </a:spcBef>
            </a:pPr>
            <a:endParaRPr lang="en-US" altLang="en-US" dirty="0" smtClean="0"/>
          </a:p>
        </p:txBody>
      </p:sp>
      <p:sp>
        <p:nvSpPr>
          <p:cNvPr id="537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73553" indent="-297523">
              <a:spcBef>
                <a:spcPct val="30000"/>
              </a:spcBef>
              <a:defRPr sz="1300">
                <a:solidFill>
                  <a:schemeClr val="tx1"/>
                </a:solidFill>
                <a:latin typeface="Calibri" panose="020F0502020204030204" pitchFamily="34" charset="0"/>
              </a:defRPr>
            </a:lvl2pPr>
            <a:lvl3pPr marL="1190083" indent="-238017">
              <a:spcBef>
                <a:spcPct val="30000"/>
              </a:spcBef>
              <a:defRPr sz="1300">
                <a:solidFill>
                  <a:schemeClr val="tx1"/>
                </a:solidFill>
                <a:latin typeface="Calibri" panose="020F0502020204030204" pitchFamily="34" charset="0"/>
              </a:defRPr>
            </a:lvl3pPr>
            <a:lvl4pPr marL="1666115" indent="-238017">
              <a:spcBef>
                <a:spcPct val="30000"/>
              </a:spcBef>
              <a:defRPr sz="1300">
                <a:solidFill>
                  <a:schemeClr val="tx1"/>
                </a:solidFill>
                <a:latin typeface="Calibri" panose="020F0502020204030204" pitchFamily="34" charset="0"/>
              </a:defRPr>
            </a:lvl4pPr>
            <a:lvl5pPr marL="2142149" indent="-238017">
              <a:spcBef>
                <a:spcPct val="30000"/>
              </a:spcBef>
              <a:defRPr sz="1300">
                <a:solidFill>
                  <a:schemeClr val="tx1"/>
                </a:solidFill>
                <a:latin typeface="Calibri" panose="020F0502020204030204" pitchFamily="34" charset="0"/>
              </a:defRPr>
            </a:lvl5pPr>
            <a:lvl6pPr marL="2618183" indent="-238017" eaLnBrk="0" fontAlgn="base" hangingPunct="0">
              <a:spcBef>
                <a:spcPct val="30000"/>
              </a:spcBef>
              <a:spcAft>
                <a:spcPct val="0"/>
              </a:spcAft>
              <a:defRPr sz="1300">
                <a:solidFill>
                  <a:schemeClr val="tx1"/>
                </a:solidFill>
                <a:latin typeface="Calibri" panose="020F0502020204030204" pitchFamily="34" charset="0"/>
              </a:defRPr>
            </a:lvl6pPr>
            <a:lvl7pPr marL="3094215" indent="-238017" eaLnBrk="0" fontAlgn="base" hangingPunct="0">
              <a:spcBef>
                <a:spcPct val="30000"/>
              </a:spcBef>
              <a:spcAft>
                <a:spcPct val="0"/>
              </a:spcAft>
              <a:defRPr sz="1300">
                <a:solidFill>
                  <a:schemeClr val="tx1"/>
                </a:solidFill>
                <a:latin typeface="Calibri" panose="020F0502020204030204" pitchFamily="34" charset="0"/>
              </a:defRPr>
            </a:lvl7pPr>
            <a:lvl8pPr marL="3570248" indent="-238017" eaLnBrk="0" fontAlgn="base" hangingPunct="0">
              <a:spcBef>
                <a:spcPct val="30000"/>
              </a:spcBef>
              <a:spcAft>
                <a:spcPct val="0"/>
              </a:spcAft>
              <a:defRPr sz="1300">
                <a:solidFill>
                  <a:schemeClr val="tx1"/>
                </a:solidFill>
                <a:latin typeface="Calibri" panose="020F0502020204030204" pitchFamily="34" charset="0"/>
              </a:defRPr>
            </a:lvl8pPr>
            <a:lvl9pPr marL="4046282" indent="-23801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442B41D4-DA38-43D4-86EA-E907F22121BE}" type="slidenum">
              <a:rPr lang="en-US" altLang="en-US"/>
              <a:pPr>
                <a:spcBef>
                  <a:spcPct val="0"/>
                </a:spcBef>
              </a:pPr>
              <a:t>187</a:t>
            </a:fld>
            <a:endParaRPr lang="en-US" altLang="en-US"/>
          </a:p>
        </p:txBody>
      </p:sp>
    </p:spTree>
    <p:extLst>
      <p:ext uri="{BB962C8B-B14F-4D97-AF65-F5344CB8AC3E}">
        <p14:creationId xmlns:p14="http://schemas.microsoft.com/office/powerpoint/2010/main" val="3162689153"/>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7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The student selects the </a:t>
            </a:r>
            <a:r>
              <a:rPr lang="en-US" altLang="en-US" dirty="0" smtClean="0"/>
              <a:t>corn muffin</a:t>
            </a:r>
            <a:r>
              <a:rPr lang="en-US" altLang="en-US" baseline="0" dirty="0" smtClean="0"/>
              <a:t> </a:t>
            </a:r>
            <a:r>
              <a:rPr lang="en-US" altLang="en-US" dirty="0" smtClean="0"/>
              <a:t>and smoothie. </a:t>
            </a:r>
            <a:r>
              <a:rPr lang="en-US" altLang="en-US" dirty="0"/>
              <a:t>Is this a reimbursable meal</a:t>
            </a:r>
            <a:r>
              <a:rPr lang="en-US" altLang="en-US" dirty="0" smtClean="0"/>
              <a:t>?</a:t>
            </a:r>
          </a:p>
          <a:p>
            <a:pPr eaLnBrk="1" hangingPunct="1">
              <a:spcBef>
                <a:spcPct val="0"/>
              </a:spcBef>
            </a:pPr>
            <a:endParaRPr lang="en-US" altLang="en-US" dirty="0"/>
          </a:p>
          <a:p>
            <a:pPr eaLnBrk="1" hangingPunct="1">
              <a:spcBef>
                <a:spcPct val="0"/>
              </a:spcBef>
            </a:pPr>
            <a:r>
              <a:rPr lang="en-US" altLang="en-US" dirty="0"/>
              <a:t>Yes. The selected meal contains </a:t>
            </a:r>
            <a:r>
              <a:rPr lang="en-US" altLang="en-US" dirty="0" smtClean="0"/>
              <a:t>three food </a:t>
            </a:r>
            <a:r>
              <a:rPr lang="en-US" altLang="en-US" dirty="0"/>
              <a:t>items, </a:t>
            </a:r>
            <a:r>
              <a:rPr lang="en-US" altLang="en-US" dirty="0" smtClean="0"/>
              <a:t>including:</a:t>
            </a:r>
          </a:p>
          <a:p>
            <a:pPr eaLnBrk="1" hangingPunct="1">
              <a:spcBef>
                <a:spcPct val="0"/>
              </a:spcBef>
            </a:pPr>
            <a:endParaRPr lang="en-US" altLang="en-US" dirty="0" smtClean="0"/>
          </a:p>
          <a:p>
            <a:pPr marL="178511" indent="-178511" eaLnBrk="1" hangingPunct="1">
              <a:spcBef>
                <a:spcPct val="0"/>
              </a:spcBef>
              <a:buFont typeface="Arial" panose="020B0604020202020204" pitchFamily="34" charset="0"/>
              <a:buChar char="•"/>
            </a:pPr>
            <a:r>
              <a:rPr lang="en-US" altLang="en-US" dirty="0" smtClean="0"/>
              <a:t>one grain from the ½ cup of yogurt (1 ounce equivalent) in the smoothie, which is a meat/meat alternate as a grain substitution);</a:t>
            </a:r>
            <a:r>
              <a:rPr lang="en-US" altLang="en-US" baseline="0" dirty="0" smtClean="0"/>
              <a:t> and </a:t>
            </a:r>
            <a:r>
              <a:rPr lang="en-US" altLang="en-US" dirty="0" smtClean="0"/>
              <a:t> </a:t>
            </a:r>
          </a:p>
          <a:p>
            <a:pPr marL="178511" indent="-178511" eaLnBrk="1" hangingPunct="1">
              <a:spcBef>
                <a:spcPct val="0"/>
              </a:spcBef>
              <a:buFont typeface="Arial" panose="020B0604020202020204" pitchFamily="34" charset="0"/>
              <a:buChar char="•"/>
            </a:pPr>
            <a:r>
              <a:rPr lang="en-US" altLang="en-US" dirty="0" smtClean="0"/>
              <a:t>two fruits from the ½ cup of pureed strawberries in the smoothie and the ½ cup of sliced oranges. </a:t>
            </a:r>
          </a:p>
          <a:p>
            <a:pPr eaLnBrk="1" hangingPunct="1">
              <a:spcBef>
                <a:spcPct val="0"/>
              </a:spcBef>
            </a:pPr>
            <a:endParaRPr lang="en-US" altLang="en-US" dirty="0"/>
          </a:p>
          <a:p>
            <a:pPr eaLnBrk="1" hangingPunct="1">
              <a:spcBef>
                <a:spcPct val="0"/>
              </a:spcBef>
            </a:pPr>
            <a:endParaRPr lang="en-US" altLang="en-US" dirty="0"/>
          </a:p>
          <a:p>
            <a:pPr eaLnBrk="1" hangingPunct="1">
              <a:spcBef>
                <a:spcPct val="0"/>
              </a:spcBef>
            </a:pPr>
            <a:endParaRPr lang="en-US" altLang="en-US" dirty="0" smtClean="0"/>
          </a:p>
        </p:txBody>
      </p:sp>
      <p:sp>
        <p:nvSpPr>
          <p:cNvPr id="537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73553" indent="-297523">
              <a:spcBef>
                <a:spcPct val="30000"/>
              </a:spcBef>
              <a:defRPr sz="1300">
                <a:solidFill>
                  <a:schemeClr val="tx1"/>
                </a:solidFill>
                <a:latin typeface="Calibri" panose="020F0502020204030204" pitchFamily="34" charset="0"/>
              </a:defRPr>
            </a:lvl2pPr>
            <a:lvl3pPr marL="1190083" indent="-238017">
              <a:spcBef>
                <a:spcPct val="30000"/>
              </a:spcBef>
              <a:defRPr sz="1300">
                <a:solidFill>
                  <a:schemeClr val="tx1"/>
                </a:solidFill>
                <a:latin typeface="Calibri" panose="020F0502020204030204" pitchFamily="34" charset="0"/>
              </a:defRPr>
            </a:lvl3pPr>
            <a:lvl4pPr marL="1666115" indent="-238017">
              <a:spcBef>
                <a:spcPct val="30000"/>
              </a:spcBef>
              <a:defRPr sz="1300">
                <a:solidFill>
                  <a:schemeClr val="tx1"/>
                </a:solidFill>
                <a:latin typeface="Calibri" panose="020F0502020204030204" pitchFamily="34" charset="0"/>
              </a:defRPr>
            </a:lvl4pPr>
            <a:lvl5pPr marL="2142149" indent="-238017">
              <a:spcBef>
                <a:spcPct val="30000"/>
              </a:spcBef>
              <a:defRPr sz="1300">
                <a:solidFill>
                  <a:schemeClr val="tx1"/>
                </a:solidFill>
                <a:latin typeface="Calibri" panose="020F0502020204030204" pitchFamily="34" charset="0"/>
              </a:defRPr>
            </a:lvl5pPr>
            <a:lvl6pPr marL="2618183" indent="-238017" eaLnBrk="0" fontAlgn="base" hangingPunct="0">
              <a:spcBef>
                <a:spcPct val="30000"/>
              </a:spcBef>
              <a:spcAft>
                <a:spcPct val="0"/>
              </a:spcAft>
              <a:defRPr sz="1300">
                <a:solidFill>
                  <a:schemeClr val="tx1"/>
                </a:solidFill>
                <a:latin typeface="Calibri" panose="020F0502020204030204" pitchFamily="34" charset="0"/>
              </a:defRPr>
            </a:lvl6pPr>
            <a:lvl7pPr marL="3094215" indent="-238017" eaLnBrk="0" fontAlgn="base" hangingPunct="0">
              <a:spcBef>
                <a:spcPct val="30000"/>
              </a:spcBef>
              <a:spcAft>
                <a:spcPct val="0"/>
              </a:spcAft>
              <a:defRPr sz="1300">
                <a:solidFill>
                  <a:schemeClr val="tx1"/>
                </a:solidFill>
                <a:latin typeface="Calibri" panose="020F0502020204030204" pitchFamily="34" charset="0"/>
              </a:defRPr>
            </a:lvl7pPr>
            <a:lvl8pPr marL="3570248" indent="-238017" eaLnBrk="0" fontAlgn="base" hangingPunct="0">
              <a:spcBef>
                <a:spcPct val="30000"/>
              </a:spcBef>
              <a:spcAft>
                <a:spcPct val="0"/>
              </a:spcAft>
              <a:defRPr sz="1300">
                <a:solidFill>
                  <a:schemeClr val="tx1"/>
                </a:solidFill>
                <a:latin typeface="Calibri" panose="020F0502020204030204" pitchFamily="34" charset="0"/>
              </a:defRPr>
            </a:lvl8pPr>
            <a:lvl9pPr marL="4046282" indent="-23801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442B41D4-DA38-43D4-86EA-E907F22121BE}" type="slidenum">
              <a:rPr lang="en-US" altLang="en-US"/>
              <a:pPr>
                <a:spcBef>
                  <a:spcPct val="0"/>
                </a:spcBef>
              </a:pPr>
              <a:t>188</a:t>
            </a:fld>
            <a:endParaRPr lang="en-US" altLang="en-US"/>
          </a:p>
        </p:txBody>
      </p:sp>
    </p:spTree>
    <p:extLst>
      <p:ext uri="{BB962C8B-B14F-4D97-AF65-F5344CB8AC3E}">
        <p14:creationId xmlns:p14="http://schemas.microsoft.com/office/powerpoint/2010/main" val="3563167558"/>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7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The student selects the </a:t>
            </a:r>
            <a:r>
              <a:rPr lang="en-US" altLang="en-US" dirty="0" smtClean="0"/>
              <a:t>smoothie. </a:t>
            </a:r>
            <a:r>
              <a:rPr lang="en-US" altLang="en-US" dirty="0"/>
              <a:t>Is this a reimbursable meal</a:t>
            </a:r>
            <a:r>
              <a:rPr lang="en-US" altLang="en-US" dirty="0" smtClean="0"/>
              <a:t>?</a:t>
            </a:r>
          </a:p>
          <a:p>
            <a:pPr eaLnBrk="1" hangingPunct="1">
              <a:spcBef>
                <a:spcPct val="0"/>
              </a:spcBef>
            </a:pPr>
            <a:endParaRPr lang="en-US" altLang="en-US" dirty="0"/>
          </a:p>
          <a:p>
            <a:pPr eaLnBrk="1" hangingPunct="1">
              <a:spcBef>
                <a:spcPct val="0"/>
              </a:spcBef>
            </a:pPr>
            <a:r>
              <a:rPr lang="en-US" altLang="en-US" dirty="0" smtClean="0"/>
              <a:t>No. </a:t>
            </a:r>
            <a:r>
              <a:rPr lang="en-US" altLang="en-US" dirty="0"/>
              <a:t>The selected meal contains </a:t>
            </a:r>
            <a:r>
              <a:rPr lang="en-US" altLang="en-US" dirty="0" smtClean="0"/>
              <a:t>only two food items, including:</a:t>
            </a:r>
          </a:p>
          <a:p>
            <a:pPr eaLnBrk="1" hangingPunct="1">
              <a:spcBef>
                <a:spcPct val="0"/>
              </a:spcBef>
            </a:pPr>
            <a:endParaRPr lang="en-US" altLang="en-US" dirty="0" smtClean="0"/>
          </a:p>
          <a:p>
            <a:pPr marL="178511" indent="-178511" eaLnBrk="1" hangingPunct="1">
              <a:spcBef>
                <a:spcPct val="0"/>
              </a:spcBef>
              <a:buFont typeface="Arial" panose="020B0604020202020204" pitchFamily="34" charset="0"/>
              <a:buChar char="•"/>
            </a:pPr>
            <a:r>
              <a:rPr lang="en-US" altLang="en-US" dirty="0" smtClean="0"/>
              <a:t>one grain from the ½ cup of yogurt (1 ounce equivalent) in the smoothie, which is a meat/meat alternate as a grain substitution;</a:t>
            </a:r>
            <a:r>
              <a:rPr lang="en-US" altLang="en-US" baseline="0" dirty="0" smtClean="0"/>
              <a:t> and </a:t>
            </a:r>
            <a:r>
              <a:rPr lang="en-US" altLang="en-US" dirty="0" smtClean="0"/>
              <a:t> </a:t>
            </a:r>
          </a:p>
          <a:p>
            <a:pPr marL="178511" indent="-178511" eaLnBrk="1" hangingPunct="1">
              <a:spcBef>
                <a:spcPct val="0"/>
              </a:spcBef>
              <a:buFont typeface="Arial" panose="020B0604020202020204" pitchFamily="34" charset="0"/>
              <a:buChar char="•"/>
            </a:pPr>
            <a:r>
              <a:rPr lang="en-US" altLang="en-US" dirty="0" smtClean="0"/>
              <a:t>one fruit from the ½ cup of pureed strawberries in the smoothie. </a:t>
            </a:r>
          </a:p>
          <a:p>
            <a:pPr eaLnBrk="1" hangingPunct="1">
              <a:spcBef>
                <a:spcPct val="0"/>
              </a:spcBef>
            </a:pPr>
            <a:endParaRPr lang="en-US" altLang="en-US" dirty="0"/>
          </a:p>
          <a:p>
            <a:pPr eaLnBrk="1" hangingPunct="1">
              <a:spcBef>
                <a:spcPct val="0"/>
              </a:spcBef>
            </a:pPr>
            <a:endParaRPr lang="en-US" altLang="en-US" dirty="0"/>
          </a:p>
          <a:p>
            <a:pPr eaLnBrk="1" hangingPunct="1">
              <a:spcBef>
                <a:spcPct val="0"/>
              </a:spcBef>
            </a:pPr>
            <a:endParaRPr lang="en-US" altLang="en-US" dirty="0" smtClean="0"/>
          </a:p>
        </p:txBody>
      </p:sp>
      <p:sp>
        <p:nvSpPr>
          <p:cNvPr id="537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73553" indent="-297523">
              <a:spcBef>
                <a:spcPct val="30000"/>
              </a:spcBef>
              <a:defRPr sz="1300">
                <a:solidFill>
                  <a:schemeClr val="tx1"/>
                </a:solidFill>
                <a:latin typeface="Calibri" panose="020F0502020204030204" pitchFamily="34" charset="0"/>
              </a:defRPr>
            </a:lvl2pPr>
            <a:lvl3pPr marL="1190083" indent="-238017">
              <a:spcBef>
                <a:spcPct val="30000"/>
              </a:spcBef>
              <a:defRPr sz="1300">
                <a:solidFill>
                  <a:schemeClr val="tx1"/>
                </a:solidFill>
                <a:latin typeface="Calibri" panose="020F0502020204030204" pitchFamily="34" charset="0"/>
              </a:defRPr>
            </a:lvl3pPr>
            <a:lvl4pPr marL="1666115" indent="-238017">
              <a:spcBef>
                <a:spcPct val="30000"/>
              </a:spcBef>
              <a:defRPr sz="1300">
                <a:solidFill>
                  <a:schemeClr val="tx1"/>
                </a:solidFill>
                <a:latin typeface="Calibri" panose="020F0502020204030204" pitchFamily="34" charset="0"/>
              </a:defRPr>
            </a:lvl4pPr>
            <a:lvl5pPr marL="2142149" indent="-238017">
              <a:spcBef>
                <a:spcPct val="30000"/>
              </a:spcBef>
              <a:defRPr sz="1300">
                <a:solidFill>
                  <a:schemeClr val="tx1"/>
                </a:solidFill>
                <a:latin typeface="Calibri" panose="020F0502020204030204" pitchFamily="34" charset="0"/>
              </a:defRPr>
            </a:lvl5pPr>
            <a:lvl6pPr marL="2618183" indent="-238017" eaLnBrk="0" fontAlgn="base" hangingPunct="0">
              <a:spcBef>
                <a:spcPct val="30000"/>
              </a:spcBef>
              <a:spcAft>
                <a:spcPct val="0"/>
              </a:spcAft>
              <a:defRPr sz="1300">
                <a:solidFill>
                  <a:schemeClr val="tx1"/>
                </a:solidFill>
                <a:latin typeface="Calibri" panose="020F0502020204030204" pitchFamily="34" charset="0"/>
              </a:defRPr>
            </a:lvl6pPr>
            <a:lvl7pPr marL="3094215" indent="-238017" eaLnBrk="0" fontAlgn="base" hangingPunct="0">
              <a:spcBef>
                <a:spcPct val="30000"/>
              </a:spcBef>
              <a:spcAft>
                <a:spcPct val="0"/>
              </a:spcAft>
              <a:defRPr sz="1300">
                <a:solidFill>
                  <a:schemeClr val="tx1"/>
                </a:solidFill>
                <a:latin typeface="Calibri" panose="020F0502020204030204" pitchFamily="34" charset="0"/>
              </a:defRPr>
            </a:lvl7pPr>
            <a:lvl8pPr marL="3570248" indent="-238017" eaLnBrk="0" fontAlgn="base" hangingPunct="0">
              <a:spcBef>
                <a:spcPct val="30000"/>
              </a:spcBef>
              <a:spcAft>
                <a:spcPct val="0"/>
              </a:spcAft>
              <a:defRPr sz="1300">
                <a:solidFill>
                  <a:schemeClr val="tx1"/>
                </a:solidFill>
                <a:latin typeface="Calibri" panose="020F0502020204030204" pitchFamily="34" charset="0"/>
              </a:defRPr>
            </a:lvl8pPr>
            <a:lvl9pPr marL="4046282" indent="-23801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442B41D4-DA38-43D4-86EA-E907F22121BE}" type="slidenum">
              <a:rPr lang="en-US" altLang="en-US"/>
              <a:pPr>
                <a:spcBef>
                  <a:spcPct val="0"/>
                </a:spcBef>
              </a:pPr>
              <a:t>189</a:t>
            </a:fld>
            <a:endParaRPr lang="en-US" altLang="en-US"/>
          </a:p>
        </p:txBody>
      </p:sp>
    </p:spTree>
    <p:extLst>
      <p:ext uri="{BB962C8B-B14F-4D97-AF65-F5344CB8AC3E}">
        <p14:creationId xmlns:p14="http://schemas.microsoft.com/office/powerpoint/2010/main" val="22064648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defTabSz="963857">
              <a:spcBef>
                <a:spcPts val="0"/>
              </a:spcBef>
            </a:pPr>
            <a:r>
              <a:rPr lang="en-US" sz="1000" dirty="0"/>
              <a:t>As a reminder, milk substitutions are </a:t>
            </a:r>
            <a:r>
              <a:rPr lang="en-US" sz="1000" b="1" dirty="0"/>
              <a:t>required</a:t>
            </a:r>
            <a:r>
              <a:rPr lang="en-US" sz="1000" dirty="0"/>
              <a:t> for children with disabilities, based on a medical statement from a recognized medical authority. These  substitutions do </a:t>
            </a:r>
            <a:r>
              <a:rPr lang="en-US" sz="1000" b="1" dirty="0"/>
              <a:t>not</a:t>
            </a:r>
            <a:r>
              <a:rPr lang="en-US" sz="1000" dirty="0"/>
              <a:t> need to meet the meal pattern requirements for milk.</a:t>
            </a:r>
          </a:p>
          <a:p>
            <a:pPr marL="0" lvl="1" defTabSz="963857">
              <a:spcBef>
                <a:spcPts val="0"/>
              </a:spcBef>
            </a:pPr>
            <a:endParaRPr lang="en-US" sz="1000" b="1" dirty="0"/>
          </a:p>
          <a:p>
            <a:pPr marL="0" lvl="1" defTabSz="963857">
              <a:spcBef>
                <a:spcPts val="0"/>
              </a:spcBef>
            </a:pPr>
            <a:r>
              <a:rPr lang="en-US" sz="1000" dirty="0"/>
              <a:t>Schools have the </a:t>
            </a:r>
            <a:r>
              <a:rPr lang="en-US" sz="1000" b="1" dirty="0"/>
              <a:t>option </a:t>
            </a:r>
            <a:r>
              <a:rPr lang="en-US" sz="1000" dirty="0"/>
              <a:t>to offer milk substitutions for children without disabilities based on a </a:t>
            </a:r>
            <a:r>
              <a:rPr lang="en-US" sz="1000" b="1" dirty="0"/>
              <a:t>written parent/guardian request </a:t>
            </a:r>
            <a:r>
              <a:rPr lang="en-US" sz="1000" dirty="0"/>
              <a:t>that</a:t>
            </a:r>
            <a:r>
              <a:rPr lang="en-US" sz="1000" b="1" dirty="0"/>
              <a:t> </a:t>
            </a:r>
            <a:r>
              <a:rPr lang="en-US" sz="1000" dirty="0"/>
              <a:t>identifies the medical or other special dietary need that restricts the child’s diet. If schools choose to allow milk substitutions for children without disabilities, they must offer one or more of the following: </a:t>
            </a:r>
          </a:p>
          <a:p>
            <a:pPr marL="177640" lvl="1" indent="-177640" defTabSz="963857">
              <a:spcBef>
                <a:spcPts val="0"/>
              </a:spcBef>
              <a:buFont typeface="Arial" panose="020B0604020202020204" pitchFamily="34" charset="0"/>
              <a:buChar char="•"/>
            </a:pPr>
            <a:r>
              <a:rPr lang="en-US" sz="1000" dirty="0"/>
              <a:t>lactose-free or lactose-reduced milk (unflavored low-fat or unflavored/flavored fat-free); and  </a:t>
            </a:r>
          </a:p>
          <a:p>
            <a:pPr marL="177640" lvl="1" indent="-177640" defTabSz="963857">
              <a:spcBef>
                <a:spcPts val="0"/>
              </a:spcBef>
              <a:buFont typeface="Arial" panose="020B0604020202020204" pitchFamily="34" charset="0"/>
              <a:buChar char="•"/>
            </a:pPr>
            <a:r>
              <a:rPr lang="en-US" sz="1000" dirty="0"/>
              <a:t>nondairy milk substitutes that meet the USDA nutrition standards for fluid milk substitutes.</a:t>
            </a:r>
          </a:p>
          <a:p>
            <a:pPr marL="0" lvl="1" defTabSz="963857">
              <a:spcBef>
                <a:spcPts val="0"/>
              </a:spcBef>
            </a:pPr>
            <a:endParaRPr lang="en-US" sz="1000" dirty="0"/>
          </a:p>
          <a:p>
            <a:pPr marL="0" lvl="1" defTabSz="963857">
              <a:spcBef>
                <a:spcPts val="0"/>
              </a:spcBef>
            </a:pPr>
            <a:r>
              <a:rPr lang="en-US" sz="1000" dirty="0"/>
              <a:t>Milk substitutes </a:t>
            </a:r>
            <a:r>
              <a:rPr lang="en-US" sz="1000" b="1" dirty="0"/>
              <a:t>must</a:t>
            </a:r>
            <a:r>
              <a:rPr lang="en-US" sz="1000" dirty="0"/>
              <a:t> meet the USDA nutrition standards for fluid milk substitutes. They must also be included in the weekly averages for the dietary specifications.</a:t>
            </a:r>
          </a:p>
          <a:p>
            <a:pPr marL="0" lvl="1" defTabSz="963857">
              <a:spcBef>
                <a:spcPts val="0"/>
              </a:spcBef>
            </a:pPr>
            <a:endParaRPr lang="en-US" sz="1000" dirty="0"/>
          </a:p>
          <a:p>
            <a:pPr marL="0" lvl="1" defTabSz="963857">
              <a:spcBef>
                <a:spcPts val="0"/>
              </a:spcBef>
            </a:pPr>
            <a:r>
              <a:rPr lang="en-US" sz="1000" dirty="0"/>
              <a:t>Schools should have a </a:t>
            </a:r>
            <a:r>
              <a:rPr lang="en-US" sz="1000" b="1" dirty="0"/>
              <a:t>written policy </a:t>
            </a:r>
            <a:r>
              <a:rPr lang="en-US" sz="1000" dirty="0"/>
              <a:t>for milk substitutions that is communicated to parents. Implementation of this policy must be consistent throughout the district.</a:t>
            </a:r>
          </a:p>
          <a:p>
            <a:pPr marL="0" lvl="1" defTabSz="963857">
              <a:spcBef>
                <a:spcPts val="0"/>
              </a:spcBef>
            </a:pPr>
            <a:endParaRPr lang="en-US" sz="1000" dirty="0"/>
          </a:p>
          <a:p>
            <a:pPr marL="0" lvl="1" defTabSz="963857">
              <a:spcBef>
                <a:spcPts val="0"/>
              </a:spcBef>
            </a:pPr>
            <a:r>
              <a:rPr lang="en-US" sz="1000" b="1" dirty="0"/>
              <a:t>INSTRUCTOR NOTES: </a:t>
            </a:r>
            <a:r>
              <a:rPr lang="en-US" sz="1000" dirty="0"/>
              <a:t>A recognized medical authority is a state-licensed health care professional authorized to write medical prescriptions under state law, and recognized by the State Department of Public Health. In Connecticut,</a:t>
            </a:r>
            <a:r>
              <a:rPr lang="en-US" sz="1000" b="1" dirty="0"/>
              <a:t> </a:t>
            </a:r>
            <a:r>
              <a:rPr lang="en-US" sz="1000" dirty="0"/>
              <a:t>recognized medical authorities include physicians, physician assistants, doctors of osteopathy and advanced practice registered nurses (APRNs), i.e., nurse practitioners, clinical nurse specialists and certified nurse anesthetists who are licensed as APRNs. Child Nutrition Programs cannot accept medical statements that are not signed by one of the preceding recognized medical authorities. More information on the requirements for milk substitutions is available in the CSDE’s handout, </a:t>
            </a:r>
            <a:r>
              <a:rPr lang="en-US" sz="1000" i="1" dirty="0"/>
              <a:t>Allowable Milk Substitutions for Nondisabled Children in the USDA School Nutrition Programs</a:t>
            </a:r>
            <a:r>
              <a:rPr lang="en-US" sz="1000" dirty="0"/>
              <a:t>. It is available on the Web site shown on the bottom of this slide. Remind participants that the yellow bar at the bottom of the slide indicates a link to a resource reading the content addressed in that slide.</a:t>
            </a:r>
          </a:p>
          <a:p>
            <a:pPr marL="0" lvl="1" defTabSz="929062">
              <a:spcBef>
                <a:spcPts val="0"/>
              </a:spcBef>
            </a:pPr>
            <a:endParaRPr lang="en-US" sz="1000" dirty="0"/>
          </a:p>
        </p:txBody>
      </p:sp>
      <p:sp>
        <p:nvSpPr>
          <p:cNvPr id="122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647" eaLnBrk="0" hangingPunct="0">
              <a:defRPr>
                <a:solidFill>
                  <a:schemeClr val="tx1"/>
                </a:solidFill>
                <a:latin typeface="Arial" charset="0"/>
              </a:defRPr>
            </a:lvl1pPr>
            <a:lvl2pPr marL="741983" indent="-285377" defTabSz="930647" eaLnBrk="0" hangingPunct="0">
              <a:defRPr>
                <a:solidFill>
                  <a:schemeClr val="tx1"/>
                </a:solidFill>
                <a:latin typeface="Arial" charset="0"/>
              </a:defRPr>
            </a:lvl2pPr>
            <a:lvl3pPr marL="1141511" indent="-228302" defTabSz="930647" eaLnBrk="0" hangingPunct="0">
              <a:defRPr>
                <a:solidFill>
                  <a:schemeClr val="tx1"/>
                </a:solidFill>
                <a:latin typeface="Arial" charset="0"/>
              </a:defRPr>
            </a:lvl3pPr>
            <a:lvl4pPr marL="1598115" indent="-228302" defTabSz="930647" eaLnBrk="0" hangingPunct="0">
              <a:defRPr>
                <a:solidFill>
                  <a:schemeClr val="tx1"/>
                </a:solidFill>
                <a:latin typeface="Arial" charset="0"/>
              </a:defRPr>
            </a:lvl4pPr>
            <a:lvl5pPr marL="2054720" indent="-228302" defTabSz="930647" eaLnBrk="0" hangingPunct="0">
              <a:defRPr>
                <a:solidFill>
                  <a:schemeClr val="tx1"/>
                </a:solidFill>
                <a:latin typeface="Arial" charset="0"/>
              </a:defRPr>
            </a:lvl5pPr>
            <a:lvl6pPr marL="2511325" indent="-228302" defTabSz="930647" eaLnBrk="0" fontAlgn="base" hangingPunct="0">
              <a:spcBef>
                <a:spcPct val="0"/>
              </a:spcBef>
              <a:spcAft>
                <a:spcPct val="0"/>
              </a:spcAft>
              <a:defRPr>
                <a:solidFill>
                  <a:schemeClr val="tx1"/>
                </a:solidFill>
                <a:latin typeface="Arial" charset="0"/>
              </a:defRPr>
            </a:lvl6pPr>
            <a:lvl7pPr marL="2967926" indent="-228302" defTabSz="930647" eaLnBrk="0" fontAlgn="base" hangingPunct="0">
              <a:spcBef>
                <a:spcPct val="0"/>
              </a:spcBef>
              <a:spcAft>
                <a:spcPct val="0"/>
              </a:spcAft>
              <a:defRPr>
                <a:solidFill>
                  <a:schemeClr val="tx1"/>
                </a:solidFill>
                <a:latin typeface="Arial" charset="0"/>
              </a:defRPr>
            </a:lvl7pPr>
            <a:lvl8pPr marL="3424531" indent="-228302" defTabSz="930647" eaLnBrk="0" fontAlgn="base" hangingPunct="0">
              <a:spcBef>
                <a:spcPct val="0"/>
              </a:spcBef>
              <a:spcAft>
                <a:spcPct val="0"/>
              </a:spcAft>
              <a:defRPr>
                <a:solidFill>
                  <a:schemeClr val="tx1"/>
                </a:solidFill>
                <a:latin typeface="Arial" charset="0"/>
              </a:defRPr>
            </a:lvl8pPr>
            <a:lvl9pPr marL="3881136" indent="-228302" defTabSz="930647" eaLnBrk="0" fontAlgn="base" hangingPunct="0">
              <a:spcBef>
                <a:spcPct val="0"/>
              </a:spcBef>
              <a:spcAft>
                <a:spcPct val="0"/>
              </a:spcAft>
              <a:defRPr>
                <a:solidFill>
                  <a:schemeClr val="tx1"/>
                </a:solidFill>
                <a:latin typeface="Arial" charset="0"/>
              </a:defRPr>
            </a:lvl9pPr>
          </a:lstStyle>
          <a:p>
            <a:pPr eaLnBrk="1" hangingPunct="1"/>
            <a:fld id="{8C08D8B7-9100-4074-82CA-74CDB35697B0}" type="slidenum">
              <a:rPr lang="en-US" smtClean="0"/>
              <a:pPr eaLnBrk="1" hangingPunct="1"/>
              <a:t>19</a:t>
            </a:fld>
            <a:endParaRPr lang="en-US" smtClean="0"/>
          </a:p>
        </p:txBody>
      </p:sp>
    </p:spTree>
    <p:extLst>
      <p:ext uri="{BB962C8B-B14F-4D97-AF65-F5344CB8AC3E}">
        <p14:creationId xmlns:p14="http://schemas.microsoft.com/office/powerpoint/2010/main" val="414010847"/>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7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The student selects the smoothie and milk. Is this a reimbursable meal?</a:t>
            </a:r>
          </a:p>
          <a:p>
            <a:pPr eaLnBrk="1" hangingPunct="1">
              <a:spcBef>
                <a:spcPct val="0"/>
              </a:spcBef>
            </a:pPr>
            <a:endParaRPr lang="en-US" altLang="en-US" dirty="0"/>
          </a:p>
          <a:p>
            <a:pPr eaLnBrk="1" hangingPunct="1">
              <a:spcBef>
                <a:spcPct val="0"/>
              </a:spcBef>
            </a:pPr>
            <a:r>
              <a:rPr lang="en-US" altLang="en-US" dirty="0"/>
              <a:t>Yes. The selected meal contains </a:t>
            </a:r>
            <a:r>
              <a:rPr lang="en-US" altLang="en-US" dirty="0" smtClean="0"/>
              <a:t>three food </a:t>
            </a:r>
            <a:r>
              <a:rPr lang="en-US" altLang="en-US" dirty="0"/>
              <a:t>items, </a:t>
            </a:r>
            <a:r>
              <a:rPr lang="en-US" altLang="en-US" dirty="0" smtClean="0"/>
              <a:t>including:</a:t>
            </a:r>
          </a:p>
          <a:p>
            <a:pPr eaLnBrk="1" hangingPunct="1">
              <a:spcBef>
                <a:spcPct val="0"/>
              </a:spcBef>
            </a:pPr>
            <a:endParaRPr lang="en-US" altLang="en-US" dirty="0" smtClean="0"/>
          </a:p>
          <a:p>
            <a:pPr marL="178511" indent="-178511" eaLnBrk="1" hangingPunct="1">
              <a:spcBef>
                <a:spcPct val="0"/>
              </a:spcBef>
              <a:buFont typeface="Arial" panose="020B0604020202020204" pitchFamily="34" charset="0"/>
              <a:buChar char="•"/>
            </a:pPr>
            <a:r>
              <a:rPr lang="en-US" altLang="en-US" dirty="0" smtClean="0"/>
              <a:t>one grain from the ½ cup of yogurt (1 ounce equivalent) in the smoothie, which is a meat/meat alternate as a grain substitution);</a:t>
            </a:r>
            <a:r>
              <a:rPr lang="en-US" altLang="en-US" baseline="0" dirty="0" smtClean="0"/>
              <a:t> </a:t>
            </a:r>
            <a:endParaRPr lang="en-US" altLang="en-US" dirty="0" smtClean="0"/>
          </a:p>
          <a:p>
            <a:pPr marL="178511" indent="-178511" eaLnBrk="1" hangingPunct="1">
              <a:spcBef>
                <a:spcPct val="0"/>
              </a:spcBef>
              <a:buFont typeface="Arial" panose="020B0604020202020204" pitchFamily="34" charset="0"/>
              <a:buChar char="•"/>
            </a:pPr>
            <a:r>
              <a:rPr lang="en-US" altLang="en-US" dirty="0" smtClean="0"/>
              <a:t>one fruit from the ½ cup of pureed strawberries in the smoothie;</a:t>
            </a:r>
            <a:r>
              <a:rPr lang="en-US" altLang="en-US" baseline="0" dirty="0" smtClean="0"/>
              <a:t> and</a:t>
            </a:r>
          </a:p>
          <a:p>
            <a:pPr marL="178511" indent="-178511" eaLnBrk="1" hangingPunct="1">
              <a:spcBef>
                <a:spcPct val="0"/>
              </a:spcBef>
              <a:buFont typeface="Arial" panose="020B0604020202020204" pitchFamily="34" charset="0"/>
              <a:buChar char="•"/>
            </a:pPr>
            <a:r>
              <a:rPr lang="en-US" altLang="en-US" baseline="0" dirty="0" smtClean="0"/>
              <a:t>one milk</a:t>
            </a:r>
            <a:r>
              <a:rPr lang="en-US" altLang="en-US" dirty="0" smtClean="0"/>
              <a:t> </a:t>
            </a:r>
          </a:p>
          <a:p>
            <a:pPr eaLnBrk="1" hangingPunct="1">
              <a:spcBef>
                <a:spcPct val="0"/>
              </a:spcBef>
            </a:pPr>
            <a:endParaRPr lang="en-US" altLang="en-US" dirty="0"/>
          </a:p>
          <a:p>
            <a:pPr eaLnBrk="1" hangingPunct="1">
              <a:spcBef>
                <a:spcPct val="0"/>
              </a:spcBef>
            </a:pPr>
            <a:endParaRPr lang="en-US" altLang="en-US" dirty="0"/>
          </a:p>
          <a:p>
            <a:pPr eaLnBrk="1" hangingPunct="1">
              <a:spcBef>
                <a:spcPct val="0"/>
              </a:spcBef>
            </a:pPr>
            <a:endParaRPr lang="en-US" altLang="en-US" dirty="0" smtClean="0"/>
          </a:p>
        </p:txBody>
      </p:sp>
      <p:sp>
        <p:nvSpPr>
          <p:cNvPr id="537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73553" indent="-297523">
              <a:spcBef>
                <a:spcPct val="30000"/>
              </a:spcBef>
              <a:defRPr sz="1300">
                <a:solidFill>
                  <a:schemeClr val="tx1"/>
                </a:solidFill>
                <a:latin typeface="Calibri" panose="020F0502020204030204" pitchFamily="34" charset="0"/>
              </a:defRPr>
            </a:lvl2pPr>
            <a:lvl3pPr marL="1190083" indent="-238017">
              <a:spcBef>
                <a:spcPct val="30000"/>
              </a:spcBef>
              <a:defRPr sz="1300">
                <a:solidFill>
                  <a:schemeClr val="tx1"/>
                </a:solidFill>
                <a:latin typeface="Calibri" panose="020F0502020204030204" pitchFamily="34" charset="0"/>
              </a:defRPr>
            </a:lvl3pPr>
            <a:lvl4pPr marL="1666115" indent="-238017">
              <a:spcBef>
                <a:spcPct val="30000"/>
              </a:spcBef>
              <a:defRPr sz="1300">
                <a:solidFill>
                  <a:schemeClr val="tx1"/>
                </a:solidFill>
                <a:latin typeface="Calibri" panose="020F0502020204030204" pitchFamily="34" charset="0"/>
              </a:defRPr>
            </a:lvl4pPr>
            <a:lvl5pPr marL="2142149" indent="-238017">
              <a:spcBef>
                <a:spcPct val="30000"/>
              </a:spcBef>
              <a:defRPr sz="1300">
                <a:solidFill>
                  <a:schemeClr val="tx1"/>
                </a:solidFill>
                <a:latin typeface="Calibri" panose="020F0502020204030204" pitchFamily="34" charset="0"/>
              </a:defRPr>
            </a:lvl5pPr>
            <a:lvl6pPr marL="2618183" indent="-238017" eaLnBrk="0" fontAlgn="base" hangingPunct="0">
              <a:spcBef>
                <a:spcPct val="30000"/>
              </a:spcBef>
              <a:spcAft>
                <a:spcPct val="0"/>
              </a:spcAft>
              <a:defRPr sz="1300">
                <a:solidFill>
                  <a:schemeClr val="tx1"/>
                </a:solidFill>
                <a:latin typeface="Calibri" panose="020F0502020204030204" pitchFamily="34" charset="0"/>
              </a:defRPr>
            </a:lvl6pPr>
            <a:lvl7pPr marL="3094215" indent="-238017" eaLnBrk="0" fontAlgn="base" hangingPunct="0">
              <a:spcBef>
                <a:spcPct val="30000"/>
              </a:spcBef>
              <a:spcAft>
                <a:spcPct val="0"/>
              </a:spcAft>
              <a:defRPr sz="1300">
                <a:solidFill>
                  <a:schemeClr val="tx1"/>
                </a:solidFill>
                <a:latin typeface="Calibri" panose="020F0502020204030204" pitchFamily="34" charset="0"/>
              </a:defRPr>
            </a:lvl7pPr>
            <a:lvl8pPr marL="3570248" indent="-238017" eaLnBrk="0" fontAlgn="base" hangingPunct="0">
              <a:spcBef>
                <a:spcPct val="30000"/>
              </a:spcBef>
              <a:spcAft>
                <a:spcPct val="0"/>
              </a:spcAft>
              <a:defRPr sz="1300">
                <a:solidFill>
                  <a:schemeClr val="tx1"/>
                </a:solidFill>
                <a:latin typeface="Calibri" panose="020F0502020204030204" pitchFamily="34" charset="0"/>
              </a:defRPr>
            </a:lvl8pPr>
            <a:lvl9pPr marL="4046282" indent="-23801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442B41D4-DA38-43D4-86EA-E907F22121BE}" type="slidenum">
              <a:rPr lang="en-US" altLang="en-US"/>
              <a:pPr>
                <a:spcBef>
                  <a:spcPct val="0"/>
                </a:spcBef>
              </a:pPr>
              <a:t>190</a:t>
            </a:fld>
            <a:endParaRPr lang="en-US" altLang="en-US"/>
          </a:p>
        </p:txBody>
      </p:sp>
    </p:spTree>
    <p:extLst>
      <p:ext uri="{BB962C8B-B14F-4D97-AF65-F5344CB8AC3E}">
        <p14:creationId xmlns:p14="http://schemas.microsoft.com/office/powerpoint/2010/main" val="3816850034"/>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eaLnBrk="1" fontAlgn="auto" hangingPunct="1">
              <a:spcBef>
                <a:spcPts val="0"/>
              </a:spcBef>
              <a:spcAft>
                <a:spcPts val="0"/>
              </a:spcAft>
              <a:defRPr/>
            </a:pPr>
            <a:r>
              <a:rPr lang="en-US" dirty="0"/>
              <a:t>This meal is planned to include </a:t>
            </a:r>
            <a:r>
              <a:rPr lang="en-US" b="1" dirty="0"/>
              <a:t>four</a:t>
            </a:r>
            <a:r>
              <a:rPr lang="en-US" dirty="0"/>
              <a:t> food items that meet the minimum required serving sizes and meal components for the SBP:</a:t>
            </a:r>
          </a:p>
          <a:p>
            <a:pPr eaLnBrk="1" fontAlgn="auto" hangingPunct="1">
              <a:spcBef>
                <a:spcPts val="0"/>
              </a:spcBef>
              <a:spcAft>
                <a:spcPts val="0"/>
              </a:spcAft>
              <a:defRPr/>
            </a:pPr>
            <a:endParaRPr lang="en-US" dirty="0"/>
          </a:p>
          <a:p>
            <a:pPr marL="178511" indent="-178511" eaLnBrk="1" fontAlgn="auto" hangingPunct="1">
              <a:spcBef>
                <a:spcPts val="0"/>
              </a:spcBef>
              <a:spcAft>
                <a:spcPts val="0"/>
              </a:spcAft>
              <a:buFont typeface="Arial" pitchFamily="34" charset="0"/>
              <a:buChar char="•"/>
              <a:defRPr/>
            </a:pPr>
            <a:r>
              <a:rPr lang="en-US" dirty="0"/>
              <a:t>t</a:t>
            </a:r>
            <a:r>
              <a:rPr lang="en-US" dirty="0" smtClean="0"/>
              <a:t>wo grains from the 2-ounce whole-grain </a:t>
            </a:r>
            <a:r>
              <a:rPr lang="en-US" dirty="0"/>
              <a:t>blueberry muffin (one </a:t>
            </a:r>
            <a:r>
              <a:rPr lang="en-US" dirty="0" smtClean="0"/>
              <a:t>grain) 1 cup of whole-grain </a:t>
            </a:r>
            <a:r>
              <a:rPr lang="en-US" dirty="0"/>
              <a:t>flaked cereal </a:t>
            </a:r>
            <a:r>
              <a:rPr lang="en-US" dirty="0" smtClean="0"/>
              <a:t>(one grain); </a:t>
            </a:r>
          </a:p>
          <a:p>
            <a:pPr marL="178511" indent="-178511" eaLnBrk="1" fontAlgn="auto" hangingPunct="1">
              <a:spcBef>
                <a:spcPts val="0"/>
              </a:spcBef>
              <a:spcAft>
                <a:spcPts val="0"/>
              </a:spcAft>
              <a:buFont typeface="Arial" pitchFamily="34" charset="0"/>
              <a:buChar char="•"/>
              <a:defRPr/>
            </a:pPr>
            <a:r>
              <a:rPr lang="en-US" dirty="0" smtClean="0"/>
              <a:t>one fruit from the ½ cup of kiwi slices; and </a:t>
            </a:r>
          </a:p>
          <a:p>
            <a:pPr marL="178511" indent="-178511" eaLnBrk="1" fontAlgn="auto" hangingPunct="1">
              <a:spcBef>
                <a:spcPts val="0"/>
              </a:spcBef>
              <a:spcAft>
                <a:spcPts val="0"/>
              </a:spcAft>
              <a:buFont typeface="Arial" pitchFamily="34" charset="0"/>
              <a:buChar char="•"/>
              <a:defRPr/>
            </a:pPr>
            <a:r>
              <a:rPr lang="en-US" dirty="0" smtClean="0"/>
              <a:t>one milk from the choice of 1 cup of fat-free unflavored or favored milk or low-fat unflavored milk (1 milk).</a:t>
            </a:r>
          </a:p>
          <a:p>
            <a:pPr marL="654544" lvl="1" indent="-178511" eaLnBrk="1" fontAlgn="auto" hangingPunct="1">
              <a:spcBef>
                <a:spcPts val="0"/>
              </a:spcBef>
              <a:spcAft>
                <a:spcPts val="0"/>
              </a:spcAft>
              <a:buFont typeface="Symbol" pitchFamily="18" charset="2"/>
              <a:buChar char="·"/>
              <a:defRPr/>
            </a:pPr>
            <a:endParaRPr lang="en-US" dirty="0"/>
          </a:p>
          <a:p>
            <a:pPr marL="0" lvl="1" eaLnBrk="1" fontAlgn="auto" hangingPunct="1">
              <a:spcBef>
                <a:spcPts val="0"/>
              </a:spcBef>
              <a:spcAft>
                <a:spcPts val="0"/>
              </a:spcAft>
              <a:defRPr/>
            </a:pPr>
            <a:r>
              <a:rPr lang="en-US" dirty="0" smtClean="0"/>
              <a:t>Remember that all muffins </a:t>
            </a:r>
            <a:r>
              <a:rPr lang="en-US" dirty="0"/>
              <a:t>except corn muffins credit based on 2 ounces weight equaling 1 ounce equivalent of grains. Corn muffins credit based on </a:t>
            </a:r>
            <a:r>
              <a:rPr lang="en-US" dirty="0" smtClean="0"/>
              <a:t>1.2 ounces </a:t>
            </a:r>
            <a:r>
              <a:rPr lang="en-US" dirty="0"/>
              <a:t>weight equals 1 ounce equivalent</a:t>
            </a:r>
            <a:r>
              <a:rPr lang="en-US" dirty="0" smtClean="0"/>
              <a:t>.</a:t>
            </a:r>
          </a:p>
          <a:p>
            <a:pPr marL="0" lvl="1" eaLnBrk="1" fontAlgn="auto" hangingPunct="1">
              <a:spcBef>
                <a:spcPts val="0"/>
              </a:spcBef>
              <a:spcAft>
                <a:spcPts val="0"/>
              </a:spcAft>
              <a:defRPr/>
            </a:pPr>
            <a:endParaRPr lang="en-US" dirty="0"/>
          </a:p>
          <a:p>
            <a:pPr marL="0" lvl="1" eaLnBrk="1" fontAlgn="auto" hangingPunct="1">
              <a:spcBef>
                <a:spcPts val="0"/>
              </a:spcBef>
              <a:spcAft>
                <a:spcPts val="0"/>
              </a:spcAft>
              <a:defRPr/>
            </a:pPr>
            <a:r>
              <a:rPr lang="en-US" dirty="0" smtClean="0"/>
              <a:t>Note that the menu </a:t>
            </a:r>
            <a:r>
              <a:rPr lang="en-US" dirty="0"/>
              <a:t>planner </a:t>
            </a:r>
            <a:r>
              <a:rPr lang="en-US" dirty="0" smtClean="0"/>
              <a:t>chose to count the 1 cup-serving of kiwi as </a:t>
            </a:r>
            <a:r>
              <a:rPr lang="en-US" dirty="0"/>
              <a:t>one </a:t>
            </a:r>
            <a:r>
              <a:rPr lang="en-US" dirty="0" smtClean="0"/>
              <a:t>food item. The </a:t>
            </a:r>
            <a:r>
              <a:rPr lang="en-US" dirty="0"/>
              <a:t>menu planner </a:t>
            </a:r>
            <a:r>
              <a:rPr lang="en-US" dirty="0" smtClean="0"/>
              <a:t>could also have chosen to count the 1 cup kiwi as two food items (two ½-cup servings of fruit).</a:t>
            </a:r>
            <a:endParaRPr lang="en-US" dirty="0"/>
          </a:p>
          <a:p>
            <a:pPr eaLnBrk="1" fontAlgn="auto" hangingPunct="1">
              <a:spcBef>
                <a:spcPts val="0"/>
              </a:spcBef>
              <a:spcAft>
                <a:spcPts val="0"/>
              </a:spcAft>
              <a:defRPr/>
            </a:pPr>
            <a:endParaRPr lang="en-US" dirty="0"/>
          </a:p>
        </p:txBody>
      </p:sp>
      <p:sp>
        <p:nvSpPr>
          <p:cNvPr id="535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73553" indent="-297523">
              <a:spcBef>
                <a:spcPct val="30000"/>
              </a:spcBef>
              <a:defRPr sz="1300">
                <a:solidFill>
                  <a:schemeClr val="tx1"/>
                </a:solidFill>
                <a:latin typeface="Calibri" panose="020F0502020204030204" pitchFamily="34" charset="0"/>
              </a:defRPr>
            </a:lvl2pPr>
            <a:lvl3pPr marL="1190083" indent="-238017">
              <a:spcBef>
                <a:spcPct val="30000"/>
              </a:spcBef>
              <a:defRPr sz="1300">
                <a:solidFill>
                  <a:schemeClr val="tx1"/>
                </a:solidFill>
                <a:latin typeface="Calibri" panose="020F0502020204030204" pitchFamily="34" charset="0"/>
              </a:defRPr>
            </a:lvl3pPr>
            <a:lvl4pPr marL="1666115" indent="-238017">
              <a:spcBef>
                <a:spcPct val="30000"/>
              </a:spcBef>
              <a:defRPr sz="1300">
                <a:solidFill>
                  <a:schemeClr val="tx1"/>
                </a:solidFill>
                <a:latin typeface="Calibri" panose="020F0502020204030204" pitchFamily="34" charset="0"/>
              </a:defRPr>
            </a:lvl4pPr>
            <a:lvl5pPr marL="2142149" indent="-238017">
              <a:spcBef>
                <a:spcPct val="30000"/>
              </a:spcBef>
              <a:defRPr sz="1300">
                <a:solidFill>
                  <a:schemeClr val="tx1"/>
                </a:solidFill>
                <a:latin typeface="Calibri" panose="020F0502020204030204" pitchFamily="34" charset="0"/>
              </a:defRPr>
            </a:lvl5pPr>
            <a:lvl6pPr marL="2618183" indent="-238017" eaLnBrk="0" fontAlgn="base" hangingPunct="0">
              <a:spcBef>
                <a:spcPct val="30000"/>
              </a:spcBef>
              <a:spcAft>
                <a:spcPct val="0"/>
              </a:spcAft>
              <a:defRPr sz="1300">
                <a:solidFill>
                  <a:schemeClr val="tx1"/>
                </a:solidFill>
                <a:latin typeface="Calibri" panose="020F0502020204030204" pitchFamily="34" charset="0"/>
              </a:defRPr>
            </a:lvl6pPr>
            <a:lvl7pPr marL="3094215" indent="-238017" eaLnBrk="0" fontAlgn="base" hangingPunct="0">
              <a:spcBef>
                <a:spcPct val="30000"/>
              </a:spcBef>
              <a:spcAft>
                <a:spcPct val="0"/>
              </a:spcAft>
              <a:defRPr sz="1300">
                <a:solidFill>
                  <a:schemeClr val="tx1"/>
                </a:solidFill>
                <a:latin typeface="Calibri" panose="020F0502020204030204" pitchFamily="34" charset="0"/>
              </a:defRPr>
            </a:lvl7pPr>
            <a:lvl8pPr marL="3570248" indent="-238017" eaLnBrk="0" fontAlgn="base" hangingPunct="0">
              <a:spcBef>
                <a:spcPct val="30000"/>
              </a:spcBef>
              <a:spcAft>
                <a:spcPct val="0"/>
              </a:spcAft>
              <a:defRPr sz="1300">
                <a:solidFill>
                  <a:schemeClr val="tx1"/>
                </a:solidFill>
                <a:latin typeface="Calibri" panose="020F0502020204030204" pitchFamily="34" charset="0"/>
              </a:defRPr>
            </a:lvl8pPr>
            <a:lvl9pPr marL="4046282" indent="-23801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C3C92366-F721-4BD2-9D9E-F6CCFDA9AF89}" type="slidenum">
              <a:rPr lang="en-US" altLang="en-US"/>
              <a:pPr>
                <a:spcBef>
                  <a:spcPct val="0"/>
                </a:spcBef>
              </a:pPr>
              <a:t>191</a:t>
            </a:fld>
            <a:endParaRPr lang="en-US" altLang="en-US"/>
          </a:p>
        </p:txBody>
      </p:sp>
    </p:spTree>
    <p:extLst>
      <p:ext uri="{BB962C8B-B14F-4D97-AF65-F5344CB8AC3E}">
        <p14:creationId xmlns:p14="http://schemas.microsoft.com/office/powerpoint/2010/main" val="444420392"/>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7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The student selects the muffin, kiwi and milk. Is this a reimbursable meal</a:t>
            </a:r>
            <a:r>
              <a:rPr lang="en-US" altLang="en-US" dirty="0" smtClean="0"/>
              <a:t>?</a:t>
            </a:r>
          </a:p>
          <a:p>
            <a:pPr eaLnBrk="1" hangingPunct="1">
              <a:spcBef>
                <a:spcPct val="0"/>
              </a:spcBef>
            </a:pPr>
            <a:endParaRPr lang="en-US" altLang="en-US" dirty="0"/>
          </a:p>
          <a:p>
            <a:pPr eaLnBrk="1" hangingPunct="1">
              <a:spcBef>
                <a:spcPct val="0"/>
              </a:spcBef>
            </a:pPr>
            <a:r>
              <a:rPr lang="en-US" altLang="en-US" dirty="0"/>
              <a:t>Yes. The selected meal contains </a:t>
            </a:r>
            <a:r>
              <a:rPr lang="en-US" altLang="en-US" dirty="0" smtClean="0"/>
              <a:t>three food </a:t>
            </a:r>
            <a:r>
              <a:rPr lang="en-US" altLang="en-US" dirty="0"/>
              <a:t>items, including </a:t>
            </a:r>
            <a:r>
              <a:rPr lang="en-US" altLang="en-US" dirty="0" smtClean="0"/>
              <a:t>one grain </a:t>
            </a:r>
            <a:r>
              <a:rPr lang="en-US" altLang="en-US" dirty="0"/>
              <a:t>from the 2-ounce </a:t>
            </a:r>
            <a:r>
              <a:rPr lang="en-US" altLang="en-US" dirty="0" smtClean="0"/>
              <a:t>muffin (1 </a:t>
            </a:r>
            <a:r>
              <a:rPr lang="en-US" altLang="en-US" dirty="0"/>
              <a:t>ounce </a:t>
            </a:r>
            <a:r>
              <a:rPr lang="en-US" altLang="en-US" dirty="0" smtClean="0"/>
              <a:t>equivalent), one fruit from the ½ cup of kiwi </a:t>
            </a:r>
            <a:r>
              <a:rPr lang="en-US" altLang="en-US" dirty="0"/>
              <a:t>and </a:t>
            </a:r>
            <a:r>
              <a:rPr lang="en-US" altLang="en-US" dirty="0" smtClean="0"/>
              <a:t>one milk</a:t>
            </a:r>
            <a:r>
              <a:rPr lang="en-US" altLang="en-US" dirty="0"/>
              <a:t>. </a:t>
            </a:r>
            <a:endParaRPr lang="en-US" altLang="en-US" dirty="0" smtClean="0"/>
          </a:p>
          <a:p>
            <a:pPr eaLnBrk="1" hangingPunct="1">
              <a:spcBef>
                <a:spcPct val="0"/>
              </a:spcBef>
            </a:pPr>
            <a:endParaRPr lang="en-US" altLang="en-US" dirty="0"/>
          </a:p>
          <a:p>
            <a:pPr eaLnBrk="1" hangingPunct="1">
              <a:spcBef>
                <a:spcPct val="0"/>
              </a:spcBef>
            </a:pPr>
            <a:endParaRPr lang="en-US" altLang="en-US" dirty="0"/>
          </a:p>
          <a:p>
            <a:pPr eaLnBrk="1" hangingPunct="1">
              <a:spcBef>
                <a:spcPct val="0"/>
              </a:spcBef>
            </a:pPr>
            <a:endParaRPr lang="en-US" altLang="en-US" dirty="0" smtClean="0"/>
          </a:p>
        </p:txBody>
      </p:sp>
      <p:sp>
        <p:nvSpPr>
          <p:cNvPr id="537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73553" indent="-297523">
              <a:spcBef>
                <a:spcPct val="30000"/>
              </a:spcBef>
              <a:defRPr sz="1300">
                <a:solidFill>
                  <a:schemeClr val="tx1"/>
                </a:solidFill>
                <a:latin typeface="Calibri" panose="020F0502020204030204" pitchFamily="34" charset="0"/>
              </a:defRPr>
            </a:lvl2pPr>
            <a:lvl3pPr marL="1190083" indent="-238017">
              <a:spcBef>
                <a:spcPct val="30000"/>
              </a:spcBef>
              <a:defRPr sz="1300">
                <a:solidFill>
                  <a:schemeClr val="tx1"/>
                </a:solidFill>
                <a:latin typeface="Calibri" panose="020F0502020204030204" pitchFamily="34" charset="0"/>
              </a:defRPr>
            </a:lvl3pPr>
            <a:lvl4pPr marL="1666115" indent="-238017">
              <a:spcBef>
                <a:spcPct val="30000"/>
              </a:spcBef>
              <a:defRPr sz="1300">
                <a:solidFill>
                  <a:schemeClr val="tx1"/>
                </a:solidFill>
                <a:latin typeface="Calibri" panose="020F0502020204030204" pitchFamily="34" charset="0"/>
              </a:defRPr>
            </a:lvl4pPr>
            <a:lvl5pPr marL="2142149" indent="-238017">
              <a:spcBef>
                <a:spcPct val="30000"/>
              </a:spcBef>
              <a:defRPr sz="1300">
                <a:solidFill>
                  <a:schemeClr val="tx1"/>
                </a:solidFill>
                <a:latin typeface="Calibri" panose="020F0502020204030204" pitchFamily="34" charset="0"/>
              </a:defRPr>
            </a:lvl5pPr>
            <a:lvl6pPr marL="2618183" indent="-238017" eaLnBrk="0" fontAlgn="base" hangingPunct="0">
              <a:spcBef>
                <a:spcPct val="30000"/>
              </a:spcBef>
              <a:spcAft>
                <a:spcPct val="0"/>
              </a:spcAft>
              <a:defRPr sz="1300">
                <a:solidFill>
                  <a:schemeClr val="tx1"/>
                </a:solidFill>
                <a:latin typeface="Calibri" panose="020F0502020204030204" pitchFamily="34" charset="0"/>
              </a:defRPr>
            </a:lvl6pPr>
            <a:lvl7pPr marL="3094215" indent="-238017" eaLnBrk="0" fontAlgn="base" hangingPunct="0">
              <a:spcBef>
                <a:spcPct val="30000"/>
              </a:spcBef>
              <a:spcAft>
                <a:spcPct val="0"/>
              </a:spcAft>
              <a:defRPr sz="1300">
                <a:solidFill>
                  <a:schemeClr val="tx1"/>
                </a:solidFill>
                <a:latin typeface="Calibri" panose="020F0502020204030204" pitchFamily="34" charset="0"/>
              </a:defRPr>
            </a:lvl7pPr>
            <a:lvl8pPr marL="3570248" indent="-238017" eaLnBrk="0" fontAlgn="base" hangingPunct="0">
              <a:spcBef>
                <a:spcPct val="30000"/>
              </a:spcBef>
              <a:spcAft>
                <a:spcPct val="0"/>
              </a:spcAft>
              <a:defRPr sz="1300">
                <a:solidFill>
                  <a:schemeClr val="tx1"/>
                </a:solidFill>
                <a:latin typeface="Calibri" panose="020F0502020204030204" pitchFamily="34" charset="0"/>
              </a:defRPr>
            </a:lvl8pPr>
            <a:lvl9pPr marL="4046282" indent="-23801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442B41D4-DA38-43D4-86EA-E907F22121BE}" type="slidenum">
              <a:rPr lang="en-US" altLang="en-US"/>
              <a:pPr>
                <a:spcBef>
                  <a:spcPct val="0"/>
                </a:spcBef>
              </a:pPr>
              <a:t>192</a:t>
            </a:fld>
            <a:endParaRPr lang="en-US" altLang="en-US"/>
          </a:p>
        </p:txBody>
      </p:sp>
    </p:spTree>
    <p:extLst>
      <p:ext uri="{BB962C8B-B14F-4D97-AF65-F5344CB8AC3E}">
        <p14:creationId xmlns:p14="http://schemas.microsoft.com/office/powerpoint/2010/main" val="825318020"/>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9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The student selects </a:t>
            </a:r>
            <a:r>
              <a:rPr lang="en-US" altLang="en-US" dirty="0" smtClean="0"/>
              <a:t>the muffin, cereal and </a:t>
            </a:r>
            <a:r>
              <a:rPr lang="en-US" altLang="en-US" dirty="0"/>
              <a:t>milk. Is this a reimbursable meal?</a:t>
            </a:r>
          </a:p>
          <a:p>
            <a:pPr eaLnBrk="1" hangingPunct="1">
              <a:spcBef>
                <a:spcPct val="0"/>
              </a:spcBef>
            </a:pPr>
            <a:endParaRPr lang="en-US" dirty="0"/>
          </a:p>
          <a:p>
            <a:pPr eaLnBrk="1" hangingPunct="1">
              <a:spcBef>
                <a:spcPct val="0"/>
              </a:spcBef>
            </a:pPr>
            <a:r>
              <a:rPr lang="en-US" dirty="0"/>
              <a:t>No. The selected meal contains three food </a:t>
            </a:r>
            <a:r>
              <a:rPr lang="en-US" dirty="0" smtClean="0"/>
              <a:t>items:</a:t>
            </a:r>
            <a:r>
              <a:rPr lang="en-US" baseline="0" dirty="0" smtClean="0"/>
              <a:t> </a:t>
            </a:r>
            <a:r>
              <a:rPr lang="en-US" dirty="0" smtClean="0"/>
              <a:t>two </a:t>
            </a:r>
            <a:r>
              <a:rPr lang="en-US" dirty="0"/>
              <a:t>grains </a:t>
            </a:r>
            <a:r>
              <a:rPr lang="en-US" dirty="0" smtClean="0"/>
              <a:t>from the muffin (1 ounce equivalent) and the cereal (1 ounce equivalent)</a:t>
            </a:r>
            <a:r>
              <a:rPr lang="en-US" baseline="0" dirty="0" smtClean="0"/>
              <a:t> </a:t>
            </a:r>
            <a:r>
              <a:rPr lang="en-US" dirty="0" smtClean="0"/>
              <a:t>and one milk, </a:t>
            </a:r>
            <a:r>
              <a:rPr lang="en-US" dirty="0"/>
              <a:t>but </a:t>
            </a:r>
            <a:r>
              <a:rPr lang="en-US" dirty="0" smtClean="0"/>
              <a:t>is missing at least </a:t>
            </a:r>
            <a:br>
              <a:rPr lang="en-US" dirty="0" smtClean="0"/>
            </a:br>
            <a:r>
              <a:rPr lang="en-US" dirty="0" smtClean="0"/>
              <a:t>½ </a:t>
            </a:r>
            <a:r>
              <a:rPr lang="en-US" dirty="0"/>
              <a:t>cup of fruit. </a:t>
            </a:r>
            <a:endParaRPr lang="en-US" dirty="0" smtClean="0"/>
          </a:p>
          <a:p>
            <a:pPr eaLnBrk="1" hangingPunct="1">
              <a:spcBef>
                <a:spcPct val="0"/>
              </a:spcBef>
            </a:pPr>
            <a:endParaRPr lang="en-US" dirty="0"/>
          </a:p>
          <a:p>
            <a:pPr eaLnBrk="1" hangingPunct="1">
              <a:spcBef>
                <a:spcPct val="0"/>
              </a:spcBef>
            </a:pPr>
            <a:endParaRPr lang="en-US" dirty="0"/>
          </a:p>
          <a:p>
            <a:pPr eaLnBrk="1" hangingPunct="1">
              <a:spcBef>
                <a:spcPct val="0"/>
              </a:spcBef>
            </a:pPr>
            <a:endParaRPr lang="en-US" altLang="en-US" dirty="0" smtClean="0"/>
          </a:p>
        </p:txBody>
      </p:sp>
      <p:sp>
        <p:nvSpPr>
          <p:cNvPr id="539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73553" indent="-297523">
              <a:spcBef>
                <a:spcPct val="30000"/>
              </a:spcBef>
              <a:defRPr sz="1300">
                <a:solidFill>
                  <a:schemeClr val="tx1"/>
                </a:solidFill>
                <a:latin typeface="Calibri" panose="020F0502020204030204" pitchFamily="34" charset="0"/>
              </a:defRPr>
            </a:lvl2pPr>
            <a:lvl3pPr marL="1190083" indent="-238017">
              <a:spcBef>
                <a:spcPct val="30000"/>
              </a:spcBef>
              <a:defRPr sz="1300">
                <a:solidFill>
                  <a:schemeClr val="tx1"/>
                </a:solidFill>
                <a:latin typeface="Calibri" panose="020F0502020204030204" pitchFamily="34" charset="0"/>
              </a:defRPr>
            </a:lvl3pPr>
            <a:lvl4pPr marL="1666115" indent="-238017">
              <a:spcBef>
                <a:spcPct val="30000"/>
              </a:spcBef>
              <a:defRPr sz="1300">
                <a:solidFill>
                  <a:schemeClr val="tx1"/>
                </a:solidFill>
                <a:latin typeface="Calibri" panose="020F0502020204030204" pitchFamily="34" charset="0"/>
              </a:defRPr>
            </a:lvl4pPr>
            <a:lvl5pPr marL="2142149" indent="-238017">
              <a:spcBef>
                <a:spcPct val="30000"/>
              </a:spcBef>
              <a:defRPr sz="1300">
                <a:solidFill>
                  <a:schemeClr val="tx1"/>
                </a:solidFill>
                <a:latin typeface="Calibri" panose="020F0502020204030204" pitchFamily="34" charset="0"/>
              </a:defRPr>
            </a:lvl5pPr>
            <a:lvl6pPr marL="2618183" indent="-238017" eaLnBrk="0" fontAlgn="base" hangingPunct="0">
              <a:spcBef>
                <a:spcPct val="30000"/>
              </a:spcBef>
              <a:spcAft>
                <a:spcPct val="0"/>
              </a:spcAft>
              <a:defRPr sz="1300">
                <a:solidFill>
                  <a:schemeClr val="tx1"/>
                </a:solidFill>
                <a:latin typeface="Calibri" panose="020F0502020204030204" pitchFamily="34" charset="0"/>
              </a:defRPr>
            </a:lvl6pPr>
            <a:lvl7pPr marL="3094215" indent="-238017" eaLnBrk="0" fontAlgn="base" hangingPunct="0">
              <a:spcBef>
                <a:spcPct val="30000"/>
              </a:spcBef>
              <a:spcAft>
                <a:spcPct val="0"/>
              </a:spcAft>
              <a:defRPr sz="1300">
                <a:solidFill>
                  <a:schemeClr val="tx1"/>
                </a:solidFill>
                <a:latin typeface="Calibri" panose="020F0502020204030204" pitchFamily="34" charset="0"/>
              </a:defRPr>
            </a:lvl7pPr>
            <a:lvl8pPr marL="3570248" indent="-238017" eaLnBrk="0" fontAlgn="base" hangingPunct="0">
              <a:spcBef>
                <a:spcPct val="30000"/>
              </a:spcBef>
              <a:spcAft>
                <a:spcPct val="0"/>
              </a:spcAft>
              <a:defRPr sz="1300">
                <a:solidFill>
                  <a:schemeClr val="tx1"/>
                </a:solidFill>
                <a:latin typeface="Calibri" panose="020F0502020204030204" pitchFamily="34" charset="0"/>
              </a:defRPr>
            </a:lvl8pPr>
            <a:lvl9pPr marL="4046282" indent="-23801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B612765C-4B92-4540-9A83-416D4D78731A}" type="slidenum">
              <a:rPr lang="en-US" altLang="en-US"/>
              <a:pPr>
                <a:spcBef>
                  <a:spcPct val="0"/>
                </a:spcBef>
              </a:pPr>
              <a:t>193</a:t>
            </a:fld>
            <a:endParaRPr lang="en-US" altLang="en-US"/>
          </a:p>
        </p:txBody>
      </p:sp>
    </p:spTree>
    <p:extLst>
      <p:ext uri="{BB962C8B-B14F-4D97-AF65-F5344CB8AC3E}">
        <p14:creationId xmlns:p14="http://schemas.microsoft.com/office/powerpoint/2010/main" val="2879240672"/>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1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dirty="0"/>
              <a:t>The student selects the muffin and kiwi. Is this a reimbursable meal?</a:t>
            </a:r>
          </a:p>
          <a:p>
            <a:pPr eaLnBrk="1" hangingPunct="1">
              <a:spcBef>
                <a:spcPct val="0"/>
              </a:spcBef>
              <a:defRPr/>
            </a:pPr>
            <a:endParaRPr lang="en-US" altLang="en-US" dirty="0"/>
          </a:p>
          <a:p>
            <a:pPr eaLnBrk="1" hangingPunct="1">
              <a:spcBef>
                <a:spcPct val="0"/>
              </a:spcBef>
            </a:pPr>
            <a:r>
              <a:rPr lang="en-US" altLang="en-US" dirty="0"/>
              <a:t>No. The selected meal contains only two food item (one grain and one fruit). The </a:t>
            </a:r>
            <a:br>
              <a:rPr lang="en-US" altLang="en-US" dirty="0"/>
            </a:br>
            <a:r>
              <a:rPr lang="en-US" altLang="en-US" dirty="0"/>
              <a:t>2-ounce muffin counts as only 1 ounce equivalent, and therefore as only one grain item.</a:t>
            </a:r>
          </a:p>
          <a:p>
            <a:pPr eaLnBrk="1" hangingPunct="1">
              <a:spcBef>
                <a:spcPct val="0"/>
              </a:spcBef>
            </a:pPr>
            <a:endParaRPr lang="en-US" altLang="en-US" dirty="0"/>
          </a:p>
          <a:p>
            <a:pPr eaLnBrk="1" hangingPunct="1">
              <a:spcBef>
                <a:spcPct val="0"/>
              </a:spcBef>
            </a:pPr>
            <a:r>
              <a:rPr lang="en-US" altLang="en-US" dirty="0"/>
              <a:t>The student must select at least one other food item to make a reimbursable </a:t>
            </a:r>
            <a:r>
              <a:rPr lang="en-US" altLang="en-US" dirty="0" smtClean="0"/>
              <a:t>meal.</a:t>
            </a:r>
            <a:endParaRPr lang="en-US" altLang="en-US" dirty="0"/>
          </a:p>
          <a:p>
            <a:pPr defTabSz="952065" eaLnBrk="1" hangingPunct="1">
              <a:spcBef>
                <a:spcPct val="0"/>
              </a:spcBef>
              <a:defRPr/>
            </a:pPr>
            <a:endParaRPr lang="en-US" altLang="en-US" dirty="0" smtClean="0"/>
          </a:p>
          <a:p>
            <a:pPr eaLnBrk="1" hangingPunct="1">
              <a:spcBef>
                <a:spcPct val="0"/>
              </a:spcBef>
            </a:pPr>
            <a:endParaRPr lang="en-US" altLang="en-US" dirty="0" smtClean="0"/>
          </a:p>
        </p:txBody>
      </p:sp>
      <p:sp>
        <p:nvSpPr>
          <p:cNvPr id="541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73553" indent="-297523">
              <a:spcBef>
                <a:spcPct val="30000"/>
              </a:spcBef>
              <a:defRPr sz="1300">
                <a:solidFill>
                  <a:schemeClr val="tx1"/>
                </a:solidFill>
                <a:latin typeface="Calibri" panose="020F0502020204030204" pitchFamily="34" charset="0"/>
              </a:defRPr>
            </a:lvl2pPr>
            <a:lvl3pPr marL="1190083" indent="-238017">
              <a:spcBef>
                <a:spcPct val="30000"/>
              </a:spcBef>
              <a:defRPr sz="1300">
                <a:solidFill>
                  <a:schemeClr val="tx1"/>
                </a:solidFill>
                <a:latin typeface="Calibri" panose="020F0502020204030204" pitchFamily="34" charset="0"/>
              </a:defRPr>
            </a:lvl3pPr>
            <a:lvl4pPr marL="1666115" indent="-238017">
              <a:spcBef>
                <a:spcPct val="30000"/>
              </a:spcBef>
              <a:defRPr sz="1300">
                <a:solidFill>
                  <a:schemeClr val="tx1"/>
                </a:solidFill>
                <a:latin typeface="Calibri" panose="020F0502020204030204" pitchFamily="34" charset="0"/>
              </a:defRPr>
            </a:lvl4pPr>
            <a:lvl5pPr marL="2142149" indent="-238017">
              <a:spcBef>
                <a:spcPct val="30000"/>
              </a:spcBef>
              <a:defRPr sz="1300">
                <a:solidFill>
                  <a:schemeClr val="tx1"/>
                </a:solidFill>
                <a:latin typeface="Calibri" panose="020F0502020204030204" pitchFamily="34" charset="0"/>
              </a:defRPr>
            </a:lvl5pPr>
            <a:lvl6pPr marL="2618183" indent="-238017" eaLnBrk="0" fontAlgn="base" hangingPunct="0">
              <a:spcBef>
                <a:spcPct val="30000"/>
              </a:spcBef>
              <a:spcAft>
                <a:spcPct val="0"/>
              </a:spcAft>
              <a:defRPr sz="1300">
                <a:solidFill>
                  <a:schemeClr val="tx1"/>
                </a:solidFill>
                <a:latin typeface="Calibri" panose="020F0502020204030204" pitchFamily="34" charset="0"/>
              </a:defRPr>
            </a:lvl6pPr>
            <a:lvl7pPr marL="3094215" indent="-238017" eaLnBrk="0" fontAlgn="base" hangingPunct="0">
              <a:spcBef>
                <a:spcPct val="30000"/>
              </a:spcBef>
              <a:spcAft>
                <a:spcPct val="0"/>
              </a:spcAft>
              <a:defRPr sz="1300">
                <a:solidFill>
                  <a:schemeClr val="tx1"/>
                </a:solidFill>
                <a:latin typeface="Calibri" panose="020F0502020204030204" pitchFamily="34" charset="0"/>
              </a:defRPr>
            </a:lvl7pPr>
            <a:lvl8pPr marL="3570248" indent="-238017" eaLnBrk="0" fontAlgn="base" hangingPunct="0">
              <a:spcBef>
                <a:spcPct val="30000"/>
              </a:spcBef>
              <a:spcAft>
                <a:spcPct val="0"/>
              </a:spcAft>
              <a:defRPr sz="1300">
                <a:solidFill>
                  <a:schemeClr val="tx1"/>
                </a:solidFill>
                <a:latin typeface="Calibri" panose="020F0502020204030204" pitchFamily="34" charset="0"/>
              </a:defRPr>
            </a:lvl8pPr>
            <a:lvl9pPr marL="4046282" indent="-23801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CCE7A4C7-4B74-4054-8DF1-2BF467D81338}" type="slidenum">
              <a:rPr lang="en-US" altLang="en-US"/>
              <a:pPr>
                <a:spcBef>
                  <a:spcPct val="0"/>
                </a:spcBef>
              </a:pPr>
              <a:t>194</a:t>
            </a:fld>
            <a:endParaRPr lang="en-US" altLang="en-US"/>
          </a:p>
        </p:txBody>
      </p:sp>
    </p:spTree>
    <p:extLst>
      <p:ext uri="{BB962C8B-B14F-4D97-AF65-F5344CB8AC3E}">
        <p14:creationId xmlns:p14="http://schemas.microsoft.com/office/powerpoint/2010/main" val="3442956121"/>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3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The student selects the muffin and cereal. Is this a reimbursable meal?</a:t>
            </a:r>
          </a:p>
          <a:p>
            <a:pPr eaLnBrk="1" hangingPunct="1">
              <a:spcBef>
                <a:spcPct val="0"/>
              </a:spcBef>
            </a:pPr>
            <a:endParaRPr lang="en-US" altLang="en-US" dirty="0" smtClean="0"/>
          </a:p>
          <a:p>
            <a:pPr eaLnBrk="1" hangingPunct="1">
              <a:spcBef>
                <a:spcPct val="0"/>
              </a:spcBef>
            </a:pPr>
            <a:r>
              <a:rPr lang="en-US" dirty="0" smtClean="0"/>
              <a:t>No. The selected meal contains only two food items (two grains) and is missing ½ cup of fruit. </a:t>
            </a:r>
          </a:p>
          <a:p>
            <a:pPr eaLnBrk="1" hangingPunct="1">
              <a:spcBef>
                <a:spcPct val="0"/>
              </a:spcBef>
            </a:pPr>
            <a:endParaRPr lang="en-US" altLang="en-US" dirty="0" smtClean="0"/>
          </a:p>
        </p:txBody>
      </p:sp>
      <p:sp>
        <p:nvSpPr>
          <p:cNvPr id="543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73553" indent="-297523">
              <a:spcBef>
                <a:spcPct val="30000"/>
              </a:spcBef>
              <a:defRPr sz="1300">
                <a:solidFill>
                  <a:schemeClr val="tx1"/>
                </a:solidFill>
                <a:latin typeface="Calibri" panose="020F0502020204030204" pitchFamily="34" charset="0"/>
              </a:defRPr>
            </a:lvl2pPr>
            <a:lvl3pPr marL="1190083" indent="-238017">
              <a:spcBef>
                <a:spcPct val="30000"/>
              </a:spcBef>
              <a:defRPr sz="1300">
                <a:solidFill>
                  <a:schemeClr val="tx1"/>
                </a:solidFill>
                <a:latin typeface="Calibri" panose="020F0502020204030204" pitchFamily="34" charset="0"/>
              </a:defRPr>
            </a:lvl3pPr>
            <a:lvl4pPr marL="1666115" indent="-238017">
              <a:spcBef>
                <a:spcPct val="30000"/>
              </a:spcBef>
              <a:defRPr sz="1300">
                <a:solidFill>
                  <a:schemeClr val="tx1"/>
                </a:solidFill>
                <a:latin typeface="Calibri" panose="020F0502020204030204" pitchFamily="34" charset="0"/>
              </a:defRPr>
            </a:lvl4pPr>
            <a:lvl5pPr marL="2142149" indent="-238017">
              <a:spcBef>
                <a:spcPct val="30000"/>
              </a:spcBef>
              <a:defRPr sz="1300">
                <a:solidFill>
                  <a:schemeClr val="tx1"/>
                </a:solidFill>
                <a:latin typeface="Calibri" panose="020F0502020204030204" pitchFamily="34" charset="0"/>
              </a:defRPr>
            </a:lvl5pPr>
            <a:lvl6pPr marL="2618183" indent="-238017" eaLnBrk="0" fontAlgn="base" hangingPunct="0">
              <a:spcBef>
                <a:spcPct val="30000"/>
              </a:spcBef>
              <a:spcAft>
                <a:spcPct val="0"/>
              </a:spcAft>
              <a:defRPr sz="1300">
                <a:solidFill>
                  <a:schemeClr val="tx1"/>
                </a:solidFill>
                <a:latin typeface="Calibri" panose="020F0502020204030204" pitchFamily="34" charset="0"/>
              </a:defRPr>
            </a:lvl6pPr>
            <a:lvl7pPr marL="3094215" indent="-238017" eaLnBrk="0" fontAlgn="base" hangingPunct="0">
              <a:spcBef>
                <a:spcPct val="30000"/>
              </a:spcBef>
              <a:spcAft>
                <a:spcPct val="0"/>
              </a:spcAft>
              <a:defRPr sz="1300">
                <a:solidFill>
                  <a:schemeClr val="tx1"/>
                </a:solidFill>
                <a:latin typeface="Calibri" panose="020F0502020204030204" pitchFamily="34" charset="0"/>
              </a:defRPr>
            </a:lvl7pPr>
            <a:lvl8pPr marL="3570248" indent="-238017" eaLnBrk="0" fontAlgn="base" hangingPunct="0">
              <a:spcBef>
                <a:spcPct val="30000"/>
              </a:spcBef>
              <a:spcAft>
                <a:spcPct val="0"/>
              </a:spcAft>
              <a:defRPr sz="1300">
                <a:solidFill>
                  <a:schemeClr val="tx1"/>
                </a:solidFill>
                <a:latin typeface="Calibri" panose="020F0502020204030204" pitchFamily="34" charset="0"/>
              </a:defRPr>
            </a:lvl8pPr>
            <a:lvl9pPr marL="4046282" indent="-23801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25908AAD-7B52-4D30-A1B7-E92891A522D7}" type="slidenum">
              <a:rPr lang="en-US" altLang="en-US"/>
              <a:pPr>
                <a:spcBef>
                  <a:spcPct val="0"/>
                </a:spcBef>
              </a:pPr>
              <a:t>195</a:t>
            </a:fld>
            <a:endParaRPr lang="en-US" altLang="en-US"/>
          </a:p>
        </p:txBody>
      </p:sp>
    </p:spTree>
    <p:extLst>
      <p:ext uri="{BB962C8B-B14F-4D97-AF65-F5344CB8AC3E}">
        <p14:creationId xmlns:p14="http://schemas.microsoft.com/office/powerpoint/2010/main" val="2224488873"/>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5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The student selects the muffin and milk. Is this a reimbursable meal</a:t>
            </a:r>
            <a:r>
              <a:rPr lang="en-US" altLang="en-US" dirty="0" smtClean="0"/>
              <a:t>?</a:t>
            </a:r>
          </a:p>
          <a:p>
            <a:pPr eaLnBrk="1" hangingPunct="1">
              <a:spcBef>
                <a:spcPct val="0"/>
              </a:spcBef>
            </a:pPr>
            <a:endParaRPr lang="en-US" altLang="en-US" dirty="0" smtClean="0"/>
          </a:p>
          <a:p>
            <a:pPr eaLnBrk="1" hangingPunct="1">
              <a:spcBef>
                <a:spcPct val="0"/>
              </a:spcBef>
            </a:pPr>
            <a:r>
              <a:rPr lang="en-US" dirty="0" smtClean="0"/>
              <a:t>No. The selected meal contains only two food items (one grain</a:t>
            </a:r>
            <a:r>
              <a:rPr lang="en-US" baseline="0" dirty="0" smtClean="0"/>
              <a:t> and one milk</a:t>
            </a:r>
            <a:r>
              <a:rPr lang="en-US" dirty="0" smtClean="0"/>
              <a:t>) and is missing at least ½ cup of fruit. </a:t>
            </a:r>
          </a:p>
          <a:p>
            <a:pPr eaLnBrk="1" hangingPunct="1">
              <a:spcBef>
                <a:spcPct val="0"/>
              </a:spcBef>
            </a:pPr>
            <a:endParaRPr lang="en-US" altLang="en-US" dirty="0" smtClean="0"/>
          </a:p>
          <a:p>
            <a:pPr eaLnBrk="1" hangingPunct="1">
              <a:spcBef>
                <a:spcPct val="0"/>
              </a:spcBef>
            </a:pPr>
            <a:endParaRPr lang="en-US" altLang="en-US" dirty="0"/>
          </a:p>
          <a:p>
            <a:pPr eaLnBrk="1" hangingPunct="1">
              <a:spcBef>
                <a:spcPct val="0"/>
              </a:spcBef>
            </a:pPr>
            <a:endParaRPr lang="en-US" altLang="en-US" dirty="0" smtClean="0"/>
          </a:p>
        </p:txBody>
      </p:sp>
      <p:sp>
        <p:nvSpPr>
          <p:cNvPr id="545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73553" indent="-297523">
              <a:spcBef>
                <a:spcPct val="30000"/>
              </a:spcBef>
              <a:defRPr sz="1300">
                <a:solidFill>
                  <a:schemeClr val="tx1"/>
                </a:solidFill>
                <a:latin typeface="Calibri" panose="020F0502020204030204" pitchFamily="34" charset="0"/>
              </a:defRPr>
            </a:lvl2pPr>
            <a:lvl3pPr marL="1190083" indent="-238017">
              <a:spcBef>
                <a:spcPct val="30000"/>
              </a:spcBef>
              <a:defRPr sz="1300">
                <a:solidFill>
                  <a:schemeClr val="tx1"/>
                </a:solidFill>
                <a:latin typeface="Calibri" panose="020F0502020204030204" pitchFamily="34" charset="0"/>
              </a:defRPr>
            </a:lvl3pPr>
            <a:lvl4pPr marL="1666115" indent="-238017">
              <a:spcBef>
                <a:spcPct val="30000"/>
              </a:spcBef>
              <a:defRPr sz="1300">
                <a:solidFill>
                  <a:schemeClr val="tx1"/>
                </a:solidFill>
                <a:latin typeface="Calibri" panose="020F0502020204030204" pitchFamily="34" charset="0"/>
              </a:defRPr>
            </a:lvl4pPr>
            <a:lvl5pPr marL="2142149" indent="-238017">
              <a:spcBef>
                <a:spcPct val="30000"/>
              </a:spcBef>
              <a:defRPr sz="1300">
                <a:solidFill>
                  <a:schemeClr val="tx1"/>
                </a:solidFill>
                <a:latin typeface="Calibri" panose="020F0502020204030204" pitchFamily="34" charset="0"/>
              </a:defRPr>
            </a:lvl5pPr>
            <a:lvl6pPr marL="2618183" indent="-238017" eaLnBrk="0" fontAlgn="base" hangingPunct="0">
              <a:spcBef>
                <a:spcPct val="30000"/>
              </a:spcBef>
              <a:spcAft>
                <a:spcPct val="0"/>
              </a:spcAft>
              <a:defRPr sz="1300">
                <a:solidFill>
                  <a:schemeClr val="tx1"/>
                </a:solidFill>
                <a:latin typeface="Calibri" panose="020F0502020204030204" pitchFamily="34" charset="0"/>
              </a:defRPr>
            </a:lvl6pPr>
            <a:lvl7pPr marL="3094215" indent="-238017" eaLnBrk="0" fontAlgn="base" hangingPunct="0">
              <a:spcBef>
                <a:spcPct val="30000"/>
              </a:spcBef>
              <a:spcAft>
                <a:spcPct val="0"/>
              </a:spcAft>
              <a:defRPr sz="1300">
                <a:solidFill>
                  <a:schemeClr val="tx1"/>
                </a:solidFill>
                <a:latin typeface="Calibri" panose="020F0502020204030204" pitchFamily="34" charset="0"/>
              </a:defRPr>
            </a:lvl7pPr>
            <a:lvl8pPr marL="3570248" indent="-238017" eaLnBrk="0" fontAlgn="base" hangingPunct="0">
              <a:spcBef>
                <a:spcPct val="30000"/>
              </a:spcBef>
              <a:spcAft>
                <a:spcPct val="0"/>
              </a:spcAft>
              <a:defRPr sz="1300">
                <a:solidFill>
                  <a:schemeClr val="tx1"/>
                </a:solidFill>
                <a:latin typeface="Calibri" panose="020F0502020204030204" pitchFamily="34" charset="0"/>
              </a:defRPr>
            </a:lvl8pPr>
            <a:lvl9pPr marL="4046282" indent="-23801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0D1037C9-875F-40EA-B117-D687D334B1D9}" type="slidenum">
              <a:rPr lang="en-US" altLang="en-US"/>
              <a:pPr>
                <a:spcBef>
                  <a:spcPct val="0"/>
                </a:spcBef>
              </a:pPr>
              <a:t>196</a:t>
            </a:fld>
            <a:endParaRPr lang="en-US" altLang="en-US"/>
          </a:p>
        </p:txBody>
      </p:sp>
    </p:spTree>
    <p:extLst>
      <p:ext uri="{BB962C8B-B14F-4D97-AF65-F5344CB8AC3E}">
        <p14:creationId xmlns:p14="http://schemas.microsoft.com/office/powerpoint/2010/main" val="1249316272"/>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eaLnBrk="1" fontAlgn="auto" hangingPunct="1">
              <a:spcBef>
                <a:spcPts val="0"/>
              </a:spcBef>
              <a:spcAft>
                <a:spcPts val="0"/>
              </a:spcAft>
              <a:defRPr/>
            </a:pPr>
            <a:r>
              <a:rPr lang="en-US" dirty="0"/>
              <a:t>This meal is planned to include </a:t>
            </a:r>
            <a:r>
              <a:rPr lang="en-US" b="1" dirty="0"/>
              <a:t>four</a:t>
            </a:r>
            <a:r>
              <a:rPr lang="en-US" dirty="0"/>
              <a:t> </a:t>
            </a:r>
            <a:r>
              <a:rPr lang="en-US" dirty="0" smtClean="0"/>
              <a:t>food</a:t>
            </a:r>
            <a:r>
              <a:rPr lang="en-US" baseline="0" dirty="0" smtClean="0"/>
              <a:t> items</a:t>
            </a:r>
            <a:r>
              <a:rPr lang="en-US" dirty="0" smtClean="0"/>
              <a:t>:</a:t>
            </a:r>
            <a:endParaRPr lang="en-US" dirty="0"/>
          </a:p>
          <a:p>
            <a:pPr eaLnBrk="1" fontAlgn="auto" hangingPunct="1">
              <a:spcBef>
                <a:spcPts val="0"/>
              </a:spcBef>
              <a:spcAft>
                <a:spcPts val="0"/>
              </a:spcAft>
              <a:defRPr/>
            </a:pPr>
            <a:endParaRPr lang="en-US" dirty="0"/>
          </a:p>
          <a:p>
            <a:pPr marL="178511" indent="-178511" eaLnBrk="1" fontAlgn="auto" hangingPunct="1">
              <a:spcBef>
                <a:spcPts val="0"/>
              </a:spcBef>
              <a:spcAft>
                <a:spcPts val="0"/>
              </a:spcAft>
              <a:buFont typeface="Arial" pitchFamily="34" charset="0"/>
              <a:buChar char="•"/>
              <a:defRPr/>
            </a:pPr>
            <a:r>
              <a:rPr lang="en-US" dirty="0" smtClean="0"/>
              <a:t>two grains from ½</a:t>
            </a:r>
            <a:r>
              <a:rPr lang="en-US" baseline="0" dirty="0" smtClean="0"/>
              <a:t> </a:t>
            </a:r>
            <a:r>
              <a:rPr lang="en-US" dirty="0" smtClean="0"/>
              <a:t>cup </a:t>
            </a:r>
            <a:r>
              <a:rPr lang="en-US" dirty="0"/>
              <a:t>of </a:t>
            </a:r>
            <a:r>
              <a:rPr lang="en-US" dirty="0" smtClean="0"/>
              <a:t>blueberry </a:t>
            </a:r>
            <a:r>
              <a:rPr lang="en-US" dirty="0"/>
              <a:t>yogurt </a:t>
            </a:r>
            <a:r>
              <a:rPr lang="en-US" dirty="0" smtClean="0"/>
              <a:t>(meat/meat </a:t>
            </a:r>
            <a:r>
              <a:rPr lang="en-US" dirty="0"/>
              <a:t>alternate </a:t>
            </a:r>
            <a:r>
              <a:rPr lang="en-US" dirty="0" smtClean="0"/>
              <a:t>substitution that counts as one grain)</a:t>
            </a:r>
            <a:r>
              <a:rPr lang="en-US" baseline="0" dirty="0" smtClean="0"/>
              <a:t> and </a:t>
            </a:r>
            <a:r>
              <a:rPr lang="en-US" dirty="0" smtClean="0"/>
              <a:t>¼ </a:t>
            </a:r>
            <a:r>
              <a:rPr lang="en-US" dirty="0"/>
              <a:t>cup of </a:t>
            </a:r>
            <a:r>
              <a:rPr lang="en-US" dirty="0" smtClean="0"/>
              <a:t>granola (one  </a:t>
            </a:r>
            <a:r>
              <a:rPr lang="en-US" dirty="0"/>
              <a:t>grain); </a:t>
            </a:r>
          </a:p>
          <a:p>
            <a:pPr marL="178511" indent="-178511" eaLnBrk="1" fontAlgn="auto" hangingPunct="1">
              <a:spcBef>
                <a:spcPts val="0"/>
              </a:spcBef>
              <a:spcAft>
                <a:spcPts val="0"/>
              </a:spcAft>
              <a:buFont typeface="Arial" pitchFamily="34" charset="0"/>
              <a:buChar char="•"/>
              <a:defRPr/>
            </a:pPr>
            <a:r>
              <a:rPr lang="en-US" dirty="0" smtClean="0"/>
              <a:t>one fruit from 1 </a:t>
            </a:r>
            <a:r>
              <a:rPr lang="en-US" dirty="0"/>
              <a:t>cup of </a:t>
            </a:r>
            <a:r>
              <a:rPr lang="en-US" dirty="0" smtClean="0"/>
              <a:t>sliced strawberries; </a:t>
            </a:r>
            <a:r>
              <a:rPr lang="en-US" dirty="0"/>
              <a:t>and </a:t>
            </a:r>
            <a:endParaRPr lang="en-US" dirty="0" smtClean="0"/>
          </a:p>
          <a:p>
            <a:pPr marL="178511" indent="-178511" eaLnBrk="1" fontAlgn="auto" hangingPunct="1">
              <a:spcBef>
                <a:spcPts val="0"/>
              </a:spcBef>
              <a:spcAft>
                <a:spcPts val="0"/>
              </a:spcAft>
              <a:buFont typeface="Arial" pitchFamily="34" charset="0"/>
              <a:buChar char="•"/>
              <a:defRPr/>
            </a:pPr>
            <a:r>
              <a:rPr lang="en-US" dirty="0" smtClean="0"/>
              <a:t>one milk from choice </a:t>
            </a:r>
            <a:r>
              <a:rPr lang="en-US" dirty="0"/>
              <a:t>of 1 cup of fat-free unflavored or favored milk or low-fat unflavored </a:t>
            </a:r>
            <a:r>
              <a:rPr lang="en-US" dirty="0" smtClean="0"/>
              <a:t>milk.</a:t>
            </a:r>
          </a:p>
          <a:p>
            <a:pPr marL="178511" indent="-178511" eaLnBrk="1" fontAlgn="auto" hangingPunct="1">
              <a:spcBef>
                <a:spcPts val="0"/>
              </a:spcBef>
              <a:spcAft>
                <a:spcPts val="0"/>
              </a:spcAft>
              <a:buFont typeface="Arial" pitchFamily="34" charset="0"/>
              <a:buChar char="•"/>
              <a:defRPr/>
            </a:pPr>
            <a:endParaRPr lang="en-US" dirty="0"/>
          </a:p>
          <a:p>
            <a:pPr marL="0" lvl="1" eaLnBrk="1" fontAlgn="auto" hangingPunct="1">
              <a:spcBef>
                <a:spcPts val="0"/>
              </a:spcBef>
              <a:spcAft>
                <a:spcPts val="0"/>
              </a:spcAft>
              <a:defRPr/>
            </a:pPr>
            <a:r>
              <a:rPr lang="en-US" dirty="0"/>
              <a:t>Note that the menu planner </a:t>
            </a:r>
            <a:r>
              <a:rPr lang="en-US" dirty="0" smtClean="0"/>
              <a:t>chose to count the </a:t>
            </a:r>
            <a:r>
              <a:rPr lang="en-US" dirty="0"/>
              <a:t>1 cup-serving of </a:t>
            </a:r>
            <a:r>
              <a:rPr lang="en-US" dirty="0" smtClean="0"/>
              <a:t>strawberries as </a:t>
            </a:r>
            <a:r>
              <a:rPr lang="en-US" dirty="0"/>
              <a:t>one food item. The menu planner could also have chosen to count the 1 cup </a:t>
            </a:r>
            <a:r>
              <a:rPr lang="en-US" dirty="0" smtClean="0"/>
              <a:t>of </a:t>
            </a:r>
            <a:r>
              <a:rPr lang="en-US" dirty="0"/>
              <a:t>strawberries </a:t>
            </a:r>
            <a:r>
              <a:rPr lang="en-US" dirty="0" smtClean="0"/>
              <a:t>as </a:t>
            </a:r>
            <a:r>
              <a:rPr lang="en-US" dirty="0"/>
              <a:t>two food items (two </a:t>
            </a:r>
            <a:r>
              <a:rPr lang="en-US" dirty="0" smtClean="0"/>
              <a:t>½-</a:t>
            </a:r>
            <a:r>
              <a:rPr lang="en-US" dirty="0"/>
              <a:t>cup servings of fruit</a:t>
            </a:r>
            <a:r>
              <a:rPr lang="en-US" dirty="0" smtClean="0"/>
              <a:t>).</a:t>
            </a:r>
          </a:p>
          <a:p>
            <a:pPr marL="0" lvl="1" eaLnBrk="1" fontAlgn="auto" hangingPunct="1">
              <a:spcBef>
                <a:spcPts val="0"/>
              </a:spcBef>
              <a:spcAft>
                <a:spcPts val="0"/>
              </a:spcAft>
              <a:defRPr/>
            </a:pPr>
            <a:endParaRPr lang="en-US" dirty="0"/>
          </a:p>
          <a:p>
            <a:pPr marL="0" lvl="1" eaLnBrk="1" fontAlgn="auto" hangingPunct="1">
              <a:spcBef>
                <a:spcPts val="0"/>
              </a:spcBef>
              <a:spcAft>
                <a:spcPts val="0"/>
              </a:spcAft>
              <a:defRPr/>
            </a:pPr>
            <a:r>
              <a:rPr lang="en-US" dirty="0" smtClean="0"/>
              <a:t>Remember that ¼ cup of granola cereal provides 1 ounce equivalent of grains.</a:t>
            </a:r>
            <a:endParaRPr lang="en-US" dirty="0"/>
          </a:p>
          <a:p>
            <a:pPr marL="0" lvl="1" eaLnBrk="1" fontAlgn="auto" hangingPunct="1">
              <a:spcBef>
                <a:spcPts val="0"/>
              </a:spcBef>
              <a:spcAft>
                <a:spcPts val="0"/>
              </a:spcAft>
              <a:defRPr/>
            </a:pPr>
            <a:endParaRPr lang="en-US" dirty="0"/>
          </a:p>
          <a:p>
            <a:pPr marL="178511" indent="-178511" eaLnBrk="1" fontAlgn="auto" hangingPunct="1">
              <a:spcBef>
                <a:spcPts val="0"/>
              </a:spcBef>
              <a:spcAft>
                <a:spcPts val="0"/>
              </a:spcAft>
              <a:buFont typeface="Arial" pitchFamily="34" charset="0"/>
              <a:buChar char="•"/>
              <a:defRPr/>
            </a:pPr>
            <a:endParaRPr lang="en-US" dirty="0"/>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smtClean="0"/>
          </a:p>
        </p:txBody>
      </p:sp>
      <p:sp>
        <p:nvSpPr>
          <p:cNvPr id="546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73553" indent="-297523">
              <a:spcBef>
                <a:spcPct val="30000"/>
              </a:spcBef>
              <a:defRPr sz="1300">
                <a:solidFill>
                  <a:schemeClr val="tx1"/>
                </a:solidFill>
                <a:latin typeface="Calibri" panose="020F0502020204030204" pitchFamily="34" charset="0"/>
              </a:defRPr>
            </a:lvl2pPr>
            <a:lvl3pPr marL="1190083" indent="-238017">
              <a:spcBef>
                <a:spcPct val="30000"/>
              </a:spcBef>
              <a:defRPr sz="1300">
                <a:solidFill>
                  <a:schemeClr val="tx1"/>
                </a:solidFill>
                <a:latin typeface="Calibri" panose="020F0502020204030204" pitchFamily="34" charset="0"/>
              </a:defRPr>
            </a:lvl3pPr>
            <a:lvl4pPr marL="1666115" indent="-238017">
              <a:spcBef>
                <a:spcPct val="30000"/>
              </a:spcBef>
              <a:defRPr sz="1300">
                <a:solidFill>
                  <a:schemeClr val="tx1"/>
                </a:solidFill>
                <a:latin typeface="Calibri" panose="020F0502020204030204" pitchFamily="34" charset="0"/>
              </a:defRPr>
            </a:lvl4pPr>
            <a:lvl5pPr marL="2142149" indent="-238017">
              <a:spcBef>
                <a:spcPct val="30000"/>
              </a:spcBef>
              <a:defRPr sz="1300">
                <a:solidFill>
                  <a:schemeClr val="tx1"/>
                </a:solidFill>
                <a:latin typeface="Calibri" panose="020F0502020204030204" pitchFamily="34" charset="0"/>
              </a:defRPr>
            </a:lvl5pPr>
            <a:lvl6pPr marL="2618183" indent="-238017" eaLnBrk="0" fontAlgn="base" hangingPunct="0">
              <a:spcBef>
                <a:spcPct val="30000"/>
              </a:spcBef>
              <a:spcAft>
                <a:spcPct val="0"/>
              </a:spcAft>
              <a:defRPr sz="1300">
                <a:solidFill>
                  <a:schemeClr val="tx1"/>
                </a:solidFill>
                <a:latin typeface="Calibri" panose="020F0502020204030204" pitchFamily="34" charset="0"/>
              </a:defRPr>
            </a:lvl6pPr>
            <a:lvl7pPr marL="3094215" indent="-238017" eaLnBrk="0" fontAlgn="base" hangingPunct="0">
              <a:spcBef>
                <a:spcPct val="30000"/>
              </a:spcBef>
              <a:spcAft>
                <a:spcPct val="0"/>
              </a:spcAft>
              <a:defRPr sz="1300">
                <a:solidFill>
                  <a:schemeClr val="tx1"/>
                </a:solidFill>
                <a:latin typeface="Calibri" panose="020F0502020204030204" pitchFamily="34" charset="0"/>
              </a:defRPr>
            </a:lvl7pPr>
            <a:lvl8pPr marL="3570248" indent="-238017" eaLnBrk="0" fontAlgn="base" hangingPunct="0">
              <a:spcBef>
                <a:spcPct val="30000"/>
              </a:spcBef>
              <a:spcAft>
                <a:spcPct val="0"/>
              </a:spcAft>
              <a:defRPr sz="1300">
                <a:solidFill>
                  <a:schemeClr val="tx1"/>
                </a:solidFill>
                <a:latin typeface="Calibri" panose="020F0502020204030204" pitchFamily="34" charset="0"/>
              </a:defRPr>
            </a:lvl8pPr>
            <a:lvl9pPr marL="4046282" indent="-23801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A900A6B5-2F73-46E4-92E9-F8563B38A943}" type="slidenum">
              <a:rPr lang="en-US" altLang="en-US"/>
              <a:pPr>
                <a:spcBef>
                  <a:spcPct val="0"/>
                </a:spcBef>
              </a:pPr>
              <a:t>197</a:t>
            </a:fld>
            <a:endParaRPr lang="en-US" altLang="en-US"/>
          </a:p>
        </p:txBody>
      </p:sp>
    </p:spTree>
    <p:extLst>
      <p:ext uri="{BB962C8B-B14F-4D97-AF65-F5344CB8AC3E}">
        <p14:creationId xmlns:p14="http://schemas.microsoft.com/office/powerpoint/2010/main" val="4238807775"/>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8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52065" eaLnBrk="1" hangingPunct="1">
              <a:spcBef>
                <a:spcPct val="0"/>
              </a:spcBef>
              <a:defRPr/>
            </a:pPr>
            <a:r>
              <a:rPr lang="en-US" altLang="en-US" dirty="0" smtClean="0"/>
              <a:t>The student selects the granola, </a:t>
            </a:r>
            <a:r>
              <a:rPr lang="en-US" dirty="0" smtClean="0"/>
              <a:t>strawberries </a:t>
            </a:r>
            <a:r>
              <a:rPr lang="en-US" altLang="en-US" dirty="0" smtClean="0"/>
              <a:t>and milk. Is this a reimbursable meal?</a:t>
            </a:r>
          </a:p>
          <a:p>
            <a:pPr defTabSz="952065" eaLnBrk="1" hangingPunct="1">
              <a:spcBef>
                <a:spcPct val="0"/>
              </a:spcBef>
              <a:defRPr/>
            </a:pPr>
            <a:endParaRPr lang="en-US" altLang="en-US" dirty="0" smtClean="0"/>
          </a:p>
          <a:p>
            <a:pPr eaLnBrk="1" hangingPunct="1">
              <a:spcBef>
                <a:spcPct val="0"/>
              </a:spcBef>
              <a:defRPr/>
            </a:pPr>
            <a:r>
              <a:rPr lang="en-US" altLang="en-US" dirty="0" smtClean="0"/>
              <a:t>Yes. The selected meal contains three food items: </a:t>
            </a:r>
            <a:r>
              <a:rPr lang="en-US" dirty="0">
                <a:latin typeface="Calibri" panose="020F0502020204030204" pitchFamily="34" charset="0"/>
                <a:ea typeface="Times New Roman"/>
                <a:cs typeface="Arial"/>
              </a:rPr>
              <a:t>one grain, one fruit and </a:t>
            </a:r>
            <a:r>
              <a:rPr lang="en-US" altLang="en-US" dirty="0" smtClean="0">
                <a:latin typeface="Calibri" panose="020F0502020204030204" pitchFamily="34" charset="0"/>
                <a:cs typeface="Arial"/>
              </a:rPr>
              <a:t>one</a:t>
            </a:r>
            <a:r>
              <a:rPr lang="en-US" dirty="0" smtClean="0">
                <a:latin typeface="Calibri" panose="020F0502020204030204" pitchFamily="34" charset="0"/>
                <a:ea typeface="Times New Roman"/>
                <a:cs typeface="Arial"/>
              </a:rPr>
              <a:t> milk.</a:t>
            </a:r>
            <a:endParaRPr lang="en-US" altLang="en-US" dirty="0" smtClean="0"/>
          </a:p>
          <a:p>
            <a:pPr eaLnBrk="1" hangingPunct="1">
              <a:spcBef>
                <a:spcPct val="0"/>
              </a:spcBef>
            </a:pPr>
            <a:endParaRPr lang="en-US" altLang="en-US" dirty="0" smtClean="0"/>
          </a:p>
        </p:txBody>
      </p:sp>
      <p:sp>
        <p:nvSpPr>
          <p:cNvPr id="548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73553" indent="-297523">
              <a:spcBef>
                <a:spcPct val="30000"/>
              </a:spcBef>
              <a:defRPr sz="1300">
                <a:solidFill>
                  <a:schemeClr val="tx1"/>
                </a:solidFill>
                <a:latin typeface="Calibri" panose="020F0502020204030204" pitchFamily="34" charset="0"/>
              </a:defRPr>
            </a:lvl2pPr>
            <a:lvl3pPr marL="1190083" indent="-238017">
              <a:spcBef>
                <a:spcPct val="30000"/>
              </a:spcBef>
              <a:defRPr sz="1300">
                <a:solidFill>
                  <a:schemeClr val="tx1"/>
                </a:solidFill>
                <a:latin typeface="Calibri" panose="020F0502020204030204" pitchFamily="34" charset="0"/>
              </a:defRPr>
            </a:lvl3pPr>
            <a:lvl4pPr marL="1666115" indent="-238017">
              <a:spcBef>
                <a:spcPct val="30000"/>
              </a:spcBef>
              <a:defRPr sz="1300">
                <a:solidFill>
                  <a:schemeClr val="tx1"/>
                </a:solidFill>
                <a:latin typeface="Calibri" panose="020F0502020204030204" pitchFamily="34" charset="0"/>
              </a:defRPr>
            </a:lvl4pPr>
            <a:lvl5pPr marL="2142149" indent="-238017">
              <a:spcBef>
                <a:spcPct val="30000"/>
              </a:spcBef>
              <a:defRPr sz="1300">
                <a:solidFill>
                  <a:schemeClr val="tx1"/>
                </a:solidFill>
                <a:latin typeface="Calibri" panose="020F0502020204030204" pitchFamily="34" charset="0"/>
              </a:defRPr>
            </a:lvl5pPr>
            <a:lvl6pPr marL="2618183" indent="-238017" eaLnBrk="0" fontAlgn="base" hangingPunct="0">
              <a:spcBef>
                <a:spcPct val="30000"/>
              </a:spcBef>
              <a:spcAft>
                <a:spcPct val="0"/>
              </a:spcAft>
              <a:defRPr sz="1300">
                <a:solidFill>
                  <a:schemeClr val="tx1"/>
                </a:solidFill>
                <a:latin typeface="Calibri" panose="020F0502020204030204" pitchFamily="34" charset="0"/>
              </a:defRPr>
            </a:lvl6pPr>
            <a:lvl7pPr marL="3094215" indent="-238017" eaLnBrk="0" fontAlgn="base" hangingPunct="0">
              <a:spcBef>
                <a:spcPct val="30000"/>
              </a:spcBef>
              <a:spcAft>
                <a:spcPct val="0"/>
              </a:spcAft>
              <a:defRPr sz="1300">
                <a:solidFill>
                  <a:schemeClr val="tx1"/>
                </a:solidFill>
                <a:latin typeface="Calibri" panose="020F0502020204030204" pitchFamily="34" charset="0"/>
              </a:defRPr>
            </a:lvl7pPr>
            <a:lvl8pPr marL="3570248" indent="-238017" eaLnBrk="0" fontAlgn="base" hangingPunct="0">
              <a:spcBef>
                <a:spcPct val="30000"/>
              </a:spcBef>
              <a:spcAft>
                <a:spcPct val="0"/>
              </a:spcAft>
              <a:defRPr sz="1300">
                <a:solidFill>
                  <a:schemeClr val="tx1"/>
                </a:solidFill>
                <a:latin typeface="Calibri" panose="020F0502020204030204" pitchFamily="34" charset="0"/>
              </a:defRPr>
            </a:lvl8pPr>
            <a:lvl9pPr marL="4046282" indent="-23801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67947DA3-A24E-4504-BCFC-C737D2639B24}" type="slidenum">
              <a:rPr lang="en-US" altLang="en-US"/>
              <a:pPr>
                <a:spcBef>
                  <a:spcPct val="0"/>
                </a:spcBef>
              </a:pPr>
              <a:t>198</a:t>
            </a:fld>
            <a:endParaRPr lang="en-US" altLang="en-US"/>
          </a:p>
        </p:txBody>
      </p:sp>
    </p:spTree>
    <p:extLst>
      <p:ext uri="{BB962C8B-B14F-4D97-AF65-F5344CB8AC3E}">
        <p14:creationId xmlns:p14="http://schemas.microsoft.com/office/powerpoint/2010/main" val="2291760151"/>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0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52065" eaLnBrk="1" hangingPunct="1">
              <a:spcBef>
                <a:spcPct val="0"/>
              </a:spcBef>
              <a:defRPr/>
            </a:pPr>
            <a:r>
              <a:rPr lang="en-US" altLang="en-US" dirty="0" smtClean="0"/>
              <a:t>The student selects the yogurt, </a:t>
            </a:r>
            <a:r>
              <a:rPr lang="en-US" dirty="0" smtClean="0"/>
              <a:t>strawberries </a:t>
            </a:r>
            <a:r>
              <a:rPr lang="en-US" altLang="en-US" dirty="0" smtClean="0"/>
              <a:t>and milk. Is this a reimbursable meal?</a:t>
            </a:r>
          </a:p>
          <a:p>
            <a:pPr defTabSz="952065" eaLnBrk="1" hangingPunct="1">
              <a:spcBef>
                <a:spcPct val="0"/>
              </a:spcBef>
              <a:defRPr/>
            </a:pPr>
            <a:endParaRPr lang="en-US" altLang="en-US" dirty="0" smtClean="0"/>
          </a:p>
          <a:p>
            <a:pPr defTabSz="952065" eaLnBrk="1" hangingPunct="1">
              <a:spcBef>
                <a:spcPct val="0"/>
              </a:spcBef>
              <a:defRPr/>
            </a:pPr>
            <a:r>
              <a:rPr lang="en-US" altLang="en-US" dirty="0" smtClean="0"/>
              <a:t>Yes. The selected meal contains three food items</a:t>
            </a:r>
            <a:r>
              <a:rPr lang="en-US" altLang="en-US" baseline="0" dirty="0" smtClean="0"/>
              <a:t> (one </a:t>
            </a:r>
            <a:r>
              <a:rPr lang="en-US" altLang="en-US" dirty="0" smtClean="0"/>
              <a:t>grain</a:t>
            </a:r>
            <a:r>
              <a:rPr lang="en-US" altLang="en-US" baseline="0" dirty="0" smtClean="0"/>
              <a:t> from the yogurt as a meat/meat alternate substitution), one </a:t>
            </a:r>
            <a:r>
              <a:rPr lang="en-US" altLang="en-US" dirty="0" smtClean="0"/>
              <a:t>fruit (½ cup strawberries) and one milk.</a:t>
            </a:r>
          </a:p>
          <a:p>
            <a:pPr defTabSz="952065" eaLnBrk="1" hangingPunct="1">
              <a:spcBef>
                <a:spcPct val="0"/>
              </a:spcBef>
              <a:defRPr/>
            </a:pPr>
            <a:endParaRPr lang="en-US" altLang="en-US" dirty="0" smtClean="0"/>
          </a:p>
          <a:p>
            <a:pPr eaLnBrk="1" hangingPunct="1">
              <a:spcBef>
                <a:spcPct val="0"/>
              </a:spcBef>
            </a:pPr>
            <a:endParaRPr lang="en-US" altLang="en-US" dirty="0" smtClean="0"/>
          </a:p>
        </p:txBody>
      </p:sp>
      <p:sp>
        <p:nvSpPr>
          <p:cNvPr id="550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73553" indent="-297523">
              <a:spcBef>
                <a:spcPct val="30000"/>
              </a:spcBef>
              <a:defRPr sz="1300">
                <a:solidFill>
                  <a:schemeClr val="tx1"/>
                </a:solidFill>
                <a:latin typeface="Calibri" panose="020F0502020204030204" pitchFamily="34" charset="0"/>
              </a:defRPr>
            </a:lvl2pPr>
            <a:lvl3pPr marL="1190083" indent="-238017">
              <a:spcBef>
                <a:spcPct val="30000"/>
              </a:spcBef>
              <a:defRPr sz="1300">
                <a:solidFill>
                  <a:schemeClr val="tx1"/>
                </a:solidFill>
                <a:latin typeface="Calibri" panose="020F0502020204030204" pitchFamily="34" charset="0"/>
              </a:defRPr>
            </a:lvl3pPr>
            <a:lvl4pPr marL="1666115" indent="-238017">
              <a:spcBef>
                <a:spcPct val="30000"/>
              </a:spcBef>
              <a:defRPr sz="1300">
                <a:solidFill>
                  <a:schemeClr val="tx1"/>
                </a:solidFill>
                <a:latin typeface="Calibri" panose="020F0502020204030204" pitchFamily="34" charset="0"/>
              </a:defRPr>
            </a:lvl4pPr>
            <a:lvl5pPr marL="2142149" indent="-238017">
              <a:spcBef>
                <a:spcPct val="30000"/>
              </a:spcBef>
              <a:defRPr sz="1300">
                <a:solidFill>
                  <a:schemeClr val="tx1"/>
                </a:solidFill>
                <a:latin typeface="Calibri" panose="020F0502020204030204" pitchFamily="34" charset="0"/>
              </a:defRPr>
            </a:lvl5pPr>
            <a:lvl6pPr marL="2618183" indent="-238017" eaLnBrk="0" fontAlgn="base" hangingPunct="0">
              <a:spcBef>
                <a:spcPct val="30000"/>
              </a:spcBef>
              <a:spcAft>
                <a:spcPct val="0"/>
              </a:spcAft>
              <a:defRPr sz="1300">
                <a:solidFill>
                  <a:schemeClr val="tx1"/>
                </a:solidFill>
                <a:latin typeface="Calibri" panose="020F0502020204030204" pitchFamily="34" charset="0"/>
              </a:defRPr>
            </a:lvl6pPr>
            <a:lvl7pPr marL="3094215" indent="-238017" eaLnBrk="0" fontAlgn="base" hangingPunct="0">
              <a:spcBef>
                <a:spcPct val="30000"/>
              </a:spcBef>
              <a:spcAft>
                <a:spcPct val="0"/>
              </a:spcAft>
              <a:defRPr sz="1300">
                <a:solidFill>
                  <a:schemeClr val="tx1"/>
                </a:solidFill>
                <a:latin typeface="Calibri" panose="020F0502020204030204" pitchFamily="34" charset="0"/>
              </a:defRPr>
            </a:lvl7pPr>
            <a:lvl8pPr marL="3570248" indent="-238017" eaLnBrk="0" fontAlgn="base" hangingPunct="0">
              <a:spcBef>
                <a:spcPct val="30000"/>
              </a:spcBef>
              <a:spcAft>
                <a:spcPct val="0"/>
              </a:spcAft>
              <a:defRPr sz="1300">
                <a:solidFill>
                  <a:schemeClr val="tx1"/>
                </a:solidFill>
                <a:latin typeface="Calibri" panose="020F0502020204030204" pitchFamily="34" charset="0"/>
              </a:defRPr>
            </a:lvl8pPr>
            <a:lvl9pPr marL="4046282" indent="-23801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8FB7DBBC-62FF-42AE-BF7D-4EBA2CC907BF}" type="slidenum">
              <a:rPr lang="en-US" altLang="en-US"/>
              <a:pPr>
                <a:spcBef>
                  <a:spcPct val="0"/>
                </a:spcBef>
              </a:pPr>
              <a:t>199</a:t>
            </a:fld>
            <a:endParaRPr lang="en-US" altLang="en-US"/>
          </a:p>
        </p:txBody>
      </p:sp>
    </p:spTree>
    <p:extLst>
      <p:ext uri="{BB962C8B-B14F-4D97-AF65-F5344CB8AC3E}">
        <p14:creationId xmlns:p14="http://schemas.microsoft.com/office/powerpoint/2010/main" val="1706924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spcBef>
                <a:spcPts val="0"/>
              </a:spcBef>
            </a:pPr>
            <a:r>
              <a:rPr lang="en-US" dirty="0" smtClean="0"/>
              <a:t>Take a look at  your agenda. We have five main objectives for today’s workshop. This workshop is intended to help you:</a:t>
            </a:r>
          </a:p>
          <a:p>
            <a:pPr marL="178511" lvl="1" indent="-178511">
              <a:spcBef>
                <a:spcPts val="623"/>
              </a:spcBef>
              <a:buFont typeface="Arial" panose="020B0604020202020204" pitchFamily="34" charset="0"/>
              <a:buChar char="•"/>
            </a:pPr>
            <a:r>
              <a:rPr lang="en-US" dirty="0" smtClean="0"/>
              <a:t>understand the </a:t>
            </a:r>
            <a:r>
              <a:rPr lang="en-US" dirty="0"/>
              <a:t>meal pattern requirements for </a:t>
            </a:r>
            <a:r>
              <a:rPr lang="en-US" dirty="0" smtClean="0"/>
              <a:t>breakfast </a:t>
            </a:r>
            <a:r>
              <a:rPr lang="en-US" dirty="0"/>
              <a:t>including </a:t>
            </a:r>
            <a:r>
              <a:rPr lang="en-US" dirty="0" smtClean="0"/>
              <a:t>the meal pattern components, serving </a:t>
            </a:r>
            <a:r>
              <a:rPr lang="en-US" dirty="0"/>
              <a:t>sizes </a:t>
            </a:r>
            <a:r>
              <a:rPr lang="en-US" dirty="0" smtClean="0"/>
              <a:t>and specific crediting criteria;</a:t>
            </a:r>
            <a:endParaRPr lang="en-US" dirty="0"/>
          </a:p>
          <a:p>
            <a:pPr marL="178511" indent="-178511">
              <a:spcBef>
                <a:spcPts val="0"/>
              </a:spcBef>
              <a:buFont typeface="Arial" panose="020B0604020202020204" pitchFamily="34" charset="0"/>
              <a:buChar char="•"/>
            </a:pPr>
            <a:r>
              <a:rPr lang="en-US" dirty="0" smtClean="0"/>
              <a:t>identify noncreditable foods, i.e., foods that do not contribute to the meal pattern;</a:t>
            </a:r>
          </a:p>
          <a:p>
            <a:pPr marL="178511" indent="-178511">
              <a:spcBef>
                <a:spcPts val="0"/>
              </a:spcBef>
              <a:buFont typeface="Arial" panose="020B0604020202020204" pitchFamily="34" charset="0"/>
              <a:buChar char="•"/>
            </a:pPr>
            <a:r>
              <a:rPr lang="en-US" dirty="0"/>
              <a:t>understand the four dietary specifications (nutrition standards) that school </a:t>
            </a:r>
            <a:r>
              <a:rPr lang="en-US" dirty="0" smtClean="0"/>
              <a:t>breakfasts must meet and resources to help to </a:t>
            </a:r>
            <a:r>
              <a:rPr lang="en-US" dirty="0"/>
              <a:t>implement </a:t>
            </a:r>
            <a:r>
              <a:rPr lang="en-US" dirty="0" smtClean="0"/>
              <a:t>them; </a:t>
            </a:r>
            <a:endParaRPr lang="en-US" dirty="0"/>
          </a:p>
          <a:p>
            <a:pPr marL="178511" indent="-178511">
              <a:spcBef>
                <a:spcPts val="0"/>
              </a:spcBef>
              <a:buFont typeface="Arial" panose="020B0604020202020204" pitchFamily="34" charset="0"/>
              <a:buChar char="•"/>
            </a:pPr>
            <a:r>
              <a:rPr lang="en-US" dirty="0"/>
              <a:t>u</a:t>
            </a:r>
            <a:r>
              <a:rPr lang="en-US" dirty="0" smtClean="0"/>
              <a:t>nderstand how to implement Offer </a:t>
            </a:r>
            <a:r>
              <a:rPr lang="en-US" dirty="0"/>
              <a:t>versus Serve (OVS) </a:t>
            </a:r>
            <a:r>
              <a:rPr lang="en-US" dirty="0" smtClean="0"/>
              <a:t>and identify </a:t>
            </a:r>
            <a:r>
              <a:rPr lang="en-US" dirty="0"/>
              <a:t>reimbursable </a:t>
            </a:r>
            <a:r>
              <a:rPr lang="en-US" dirty="0" smtClean="0"/>
              <a:t>meals; and</a:t>
            </a:r>
          </a:p>
          <a:p>
            <a:pPr marL="178511" indent="-178511">
              <a:spcBef>
                <a:spcPts val="0"/>
              </a:spcBef>
              <a:buFont typeface="Arial" panose="020B0604020202020204" pitchFamily="34" charset="0"/>
              <a:buChar char="•"/>
            </a:pPr>
            <a:r>
              <a:rPr lang="en-US" smtClean="0"/>
              <a:t>gain </a:t>
            </a:r>
            <a:r>
              <a:rPr lang="en-US" dirty="0" smtClean="0"/>
              <a:t>confidence </a:t>
            </a:r>
            <a:r>
              <a:rPr lang="en-US" dirty="0"/>
              <a:t>in </a:t>
            </a:r>
            <a:r>
              <a:rPr lang="en-US" dirty="0" smtClean="0"/>
              <a:t>your ability </a:t>
            </a:r>
            <a:r>
              <a:rPr lang="en-US" dirty="0"/>
              <a:t>to provide staff </a:t>
            </a:r>
            <a:r>
              <a:rPr lang="en-US" dirty="0" smtClean="0"/>
              <a:t>training and communicate information about the SBP requirements to food service colleagues, school staff, students and families. </a:t>
            </a:r>
            <a:endParaRPr lang="en-US" dirty="0"/>
          </a:p>
          <a:p>
            <a:pPr>
              <a:spcBef>
                <a:spcPts val="0"/>
              </a:spcBef>
            </a:pPr>
            <a:endParaRPr lang="en-US" dirty="0"/>
          </a:p>
          <a:p>
            <a:pPr>
              <a:spcBef>
                <a:spcPts val="0"/>
              </a:spcBef>
            </a:pPr>
            <a:r>
              <a:rPr lang="en-US" dirty="0" smtClean="0"/>
              <a:t>Throughout the workshop, we will have several interactive activities to help you understand and apply the concepts you are learning today. </a:t>
            </a:r>
            <a:r>
              <a:rPr lang="en-US" dirty="0"/>
              <a:t>W</a:t>
            </a:r>
            <a:r>
              <a:rPr lang="en-US" dirty="0" smtClean="0"/>
              <a:t>e will also show you where to find resources that provide additional information. </a:t>
            </a:r>
          </a:p>
          <a:p>
            <a:pPr>
              <a:spcBef>
                <a:spcPts val="0"/>
              </a:spcBef>
            </a:pPr>
            <a:endParaRPr lang="en-US" dirty="0" smtClean="0"/>
          </a:p>
          <a:p>
            <a:pPr>
              <a:spcBef>
                <a:spcPts val="0"/>
              </a:spcBef>
            </a:pPr>
            <a:r>
              <a:rPr lang="en-US" b="1" dirty="0" smtClean="0"/>
              <a:t>INSTRUCTOR NOTES: </a:t>
            </a:r>
            <a:r>
              <a:rPr lang="en-US" dirty="0" smtClean="0"/>
              <a:t>Have participants take out their agenda handout.</a:t>
            </a:r>
          </a:p>
          <a:p>
            <a:pPr>
              <a:spcBef>
                <a:spcPts val="0"/>
              </a:spcBef>
            </a:pPr>
            <a:endParaRPr lang="en-US" dirty="0" smtClean="0"/>
          </a:p>
          <a:p>
            <a:pPr>
              <a:spcBef>
                <a:spcPts val="0"/>
              </a:spcBef>
            </a:pPr>
            <a:endParaRPr lang="en-US" dirty="0"/>
          </a:p>
        </p:txBody>
      </p:sp>
      <p:sp>
        <p:nvSpPr>
          <p:cNvPr id="4" name="Slide Number Placeholder 3"/>
          <p:cNvSpPr>
            <a:spLocks noGrp="1"/>
          </p:cNvSpPr>
          <p:nvPr>
            <p:ph type="sldNum" sz="quarter" idx="10"/>
          </p:nvPr>
        </p:nvSpPr>
        <p:spPr/>
        <p:txBody>
          <a:bodyPr/>
          <a:lstStyle/>
          <a:p>
            <a:fld id="{88B97D9A-3F99-4895-BB77-4498E3C0B8F1}" type="slidenum">
              <a:rPr lang="en-US" smtClean="0"/>
              <a:pPr/>
              <a:t>2</a:t>
            </a:fld>
            <a:endParaRPr lang="en-US"/>
          </a:p>
        </p:txBody>
      </p:sp>
    </p:spTree>
    <p:extLst>
      <p:ext uri="{BB962C8B-B14F-4D97-AF65-F5344CB8AC3E}">
        <p14:creationId xmlns:p14="http://schemas.microsoft.com/office/powerpoint/2010/main" val="32224698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575" eaLnBrk="0" hangingPunct="0">
              <a:defRPr sz="3600">
                <a:solidFill>
                  <a:schemeClr val="tx1"/>
                </a:solidFill>
                <a:latin typeface="Arial" pitchFamily="34" charset="0"/>
                <a:cs typeface="Times New Roman" pitchFamily="18" charset="0"/>
                <a:sym typeface="Monotype Sorts" pitchFamily="2" charset="2"/>
              </a:defRPr>
            </a:lvl1pPr>
            <a:lvl2pPr marL="741983" indent="-285377" defTabSz="938575" eaLnBrk="0" hangingPunct="0">
              <a:defRPr sz="3600">
                <a:solidFill>
                  <a:schemeClr val="tx1"/>
                </a:solidFill>
                <a:latin typeface="Arial" pitchFamily="34" charset="0"/>
                <a:cs typeface="Times New Roman" pitchFamily="18" charset="0"/>
                <a:sym typeface="Monotype Sorts" pitchFamily="2" charset="2"/>
              </a:defRPr>
            </a:lvl2pPr>
            <a:lvl3pPr marL="1141511" indent="-228302" defTabSz="938575" eaLnBrk="0" hangingPunct="0">
              <a:defRPr sz="3600">
                <a:solidFill>
                  <a:schemeClr val="tx1"/>
                </a:solidFill>
                <a:latin typeface="Arial" pitchFamily="34" charset="0"/>
                <a:cs typeface="Times New Roman" pitchFamily="18" charset="0"/>
                <a:sym typeface="Monotype Sorts" pitchFamily="2" charset="2"/>
              </a:defRPr>
            </a:lvl3pPr>
            <a:lvl4pPr marL="1598115" indent="-228302" defTabSz="938575" eaLnBrk="0" hangingPunct="0">
              <a:defRPr sz="3600">
                <a:solidFill>
                  <a:schemeClr val="tx1"/>
                </a:solidFill>
                <a:latin typeface="Arial" pitchFamily="34" charset="0"/>
                <a:cs typeface="Times New Roman" pitchFamily="18" charset="0"/>
                <a:sym typeface="Monotype Sorts" pitchFamily="2" charset="2"/>
              </a:defRPr>
            </a:lvl4pPr>
            <a:lvl5pPr marL="2054720" indent="-228302" defTabSz="938575" eaLnBrk="0" hangingPunct="0">
              <a:defRPr sz="3600">
                <a:solidFill>
                  <a:schemeClr val="tx1"/>
                </a:solidFill>
                <a:latin typeface="Arial" pitchFamily="34" charset="0"/>
                <a:cs typeface="Times New Roman" pitchFamily="18" charset="0"/>
                <a:sym typeface="Monotype Sorts" pitchFamily="2" charset="2"/>
              </a:defRPr>
            </a:lvl5pPr>
            <a:lvl6pPr marL="2511325" indent="-228302" algn="ctr" defTabSz="938575" eaLnBrk="0" fontAlgn="base" hangingPunct="0">
              <a:spcBef>
                <a:spcPct val="30000"/>
              </a:spcBef>
              <a:spcAft>
                <a:spcPct val="0"/>
              </a:spcAft>
              <a:defRPr sz="3600">
                <a:solidFill>
                  <a:schemeClr val="tx1"/>
                </a:solidFill>
                <a:latin typeface="Arial" pitchFamily="34" charset="0"/>
                <a:cs typeface="Times New Roman" pitchFamily="18" charset="0"/>
                <a:sym typeface="Monotype Sorts" pitchFamily="2" charset="2"/>
              </a:defRPr>
            </a:lvl6pPr>
            <a:lvl7pPr marL="2967926" indent="-228302" algn="ctr" defTabSz="938575" eaLnBrk="0" fontAlgn="base" hangingPunct="0">
              <a:spcBef>
                <a:spcPct val="30000"/>
              </a:spcBef>
              <a:spcAft>
                <a:spcPct val="0"/>
              </a:spcAft>
              <a:defRPr sz="3600">
                <a:solidFill>
                  <a:schemeClr val="tx1"/>
                </a:solidFill>
                <a:latin typeface="Arial" pitchFamily="34" charset="0"/>
                <a:cs typeface="Times New Roman" pitchFamily="18" charset="0"/>
                <a:sym typeface="Monotype Sorts" pitchFamily="2" charset="2"/>
              </a:defRPr>
            </a:lvl7pPr>
            <a:lvl8pPr marL="3424531" indent="-228302" algn="ctr" defTabSz="938575" eaLnBrk="0" fontAlgn="base" hangingPunct="0">
              <a:spcBef>
                <a:spcPct val="30000"/>
              </a:spcBef>
              <a:spcAft>
                <a:spcPct val="0"/>
              </a:spcAft>
              <a:defRPr sz="3600">
                <a:solidFill>
                  <a:schemeClr val="tx1"/>
                </a:solidFill>
                <a:latin typeface="Arial" pitchFamily="34" charset="0"/>
                <a:cs typeface="Times New Roman" pitchFamily="18" charset="0"/>
                <a:sym typeface="Monotype Sorts" pitchFamily="2" charset="2"/>
              </a:defRPr>
            </a:lvl8pPr>
            <a:lvl9pPr marL="3881136" indent="-228302" algn="ctr" defTabSz="938575" eaLnBrk="0" fontAlgn="base" hangingPunct="0">
              <a:spcBef>
                <a:spcPct val="30000"/>
              </a:spcBef>
              <a:spcAft>
                <a:spcPct val="0"/>
              </a:spcAft>
              <a:defRPr sz="3600">
                <a:solidFill>
                  <a:schemeClr val="tx1"/>
                </a:solidFill>
                <a:latin typeface="Arial" pitchFamily="34" charset="0"/>
                <a:cs typeface="Times New Roman" pitchFamily="18" charset="0"/>
                <a:sym typeface="Monotype Sorts" pitchFamily="2" charset="2"/>
              </a:defRPr>
            </a:lvl9pPr>
          </a:lstStyle>
          <a:p>
            <a:pPr eaLnBrk="1" hangingPunct="1"/>
            <a:fld id="{F060AEC7-B180-4C40-AAA4-4BAC0B26C654}" type="slidenum">
              <a:rPr lang="en-US" sz="1300">
                <a:latin typeface="Times New Roman" pitchFamily="18" charset="0"/>
              </a:rPr>
              <a:pPr eaLnBrk="1" hangingPunct="1"/>
              <a:t>20</a:t>
            </a:fld>
            <a:endParaRPr lang="en-US" sz="1300">
              <a:latin typeface="Times New Roman" pitchFamily="18" charset="0"/>
            </a:endParaRPr>
          </a:p>
        </p:txBody>
      </p:sp>
      <p:sp>
        <p:nvSpPr>
          <p:cNvPr id="309253" name="Rectangle 2"/>
          <p:cNvSpPr>
            <a:spLocks noGrp="1" noRot="1" noChangeAspect="1" noChangeArrowheads="1" noTextEdit="1"/>
          </p:cNvSpPr>
          <p:nvPr>
            <p:ph type="sldImg"/>
          </p:nvPr>
        </p:nvSpPr>
        <p:spPr>
          <a:xfrm>
            <a:off x="1220788" y="533400"/>
            <a:ext cx="4645025" cy="3484563"/>
          </a:xfrm>
          <a:ln/>
        </p:spPr>
      </p:sp>
      <p:sp>
        <p:nvSpPr>
          <p:cNvPr id="309254" name="Rectangle 3"/>
          <p:cNvSpPr>
            <a:spLocks noGrp="1" noChangeArrowheads="1"/>
          </p:cNvSpPr>
          <p:nvPr>
            <p:ph type="body" idx="1"/>
          </p:nvPr>
        </p:nvSpPr>
        <p:spPr>
          <a:xfrm>
            <a:off x="744543" y="4343414"/>
            <a:ext cx="5278437" cy="4289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buClr>
                <a:srgbClr val="FFFF00"/>
              </a:buClr>
            </a:pPr>
            <a:r>
              <a:rPr lang="en-US" dirty="0" smtClean="0"/>
              <a:t>As a reminder, juice and water cannot be offered as milk substitutes for nondisabled children. They do not have the same nutritional value as milk.</a:t>
            </a:r>
          </a:p>
          <a:p>
            <a:pPr>
              <a:buClr>
                <a:srgbClr val="FFFF00"/>
              </a:buClr>
            </a:pPr>
            <a:endParaRPr lang="en-US" dirty="0" smtClean="0"/>
          </a:p>
          <a:p>
            <a:pPr eaLnBrk="1" hangingPunct="1"/>
            <a:r>
              <a:rPr lang="en-US" dirty="0" smtClean="0"/>
              <a:t> </a:t>
            </a:r>
          </a:p>
        </p:txBody>
      </p:sp>
    </p:spTree>
    <p:extLst>
      <p:ext uri="{BB962C8B-B14F-4D97-AF65-F5344CB8AC3E}">
        <p14:creationId xmlns:p14="http://schemas.microsoft.com/office/powerpoint/2010/main" val="4128429845"/>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52065" eaLnBrk="1" hangingPunct="1">
              <a:spcBef>
                <a:spcPct val="0"/>
              </a:spcBef>
              <a:defRPr/>
            </a:pPr>
            <a:r>
              <a:rPr lang="en-US" altLang="en-US" dirty="0" smtClean="0"/>
              <a:t>The student selects the yogurt, granola and </a:t>
            </a:r>
            <a:r>
              <a:rPr lang="en-US" dirty="0" smtClean="0"/>
              <a:t>strawberries</a:t>
            </a:r>
            <a:r>
              <a:rPr lang="en-US" altLang="en-US" dirty="0" smtClean="0"/>
              <a:t>. Is this a reimbursable meal?</a:t>
            </a:r>
          </a:p>
          <a:p>
            <a:pPr defTabSz="952065" eaLnBrk="1" hangingPunct="1">
              <a:spcBef>
                <a:spcPct val="0"/>
              </a:spcBef>
              <a:defRPr/>
            </a:pPr>
            <a:endParaRPr lang="en-US" altLang="en-US" dirty="0" smtClean="0"/>
          </a:p>
          <a:p>
            <a:pPr defTabSz="952065" eaLnBrk="1" hangingPunct="1">
              <a:spcBef>
                <a:spcPct val="0"/>
              </a:spcBef>
              <a:defRPr/>
            </a:pPr>
            <a:r>
              <a:rPr lang="en-US" altLang="en-US" dirty="0" smtClean="0"/>
              <a:t>Yes. The selected meal contains three food items</a:t>
            </a:r>
            <a:r>
              <a:rPr lang="en-US" altLang="en-US" baseline="0" dirty="0" smtClean="0"/>
              <a:t> (two </a:t>
            </a:r>
            <a:r>
              <a:rPr lang="en-US" altLang="en-US" dirty="0" smtClean="0"/>
              <a:t>grains</a:t>
            </a:r>
            <a:r>
              <a:rPr lang="en-US" altLang="en-US" baseline="0" dirty="0" smtClean="0"/>
              <a:t> from the granola and the yogurt as a meat/meat alternate substitution</a:t>
            </a:r>
            <a:r>
              <a:rPr lang="en-US" altLang="en-US" dirty="0" smtClean="0"/>
              <a:t>) and</a:t>
            </a:r>
            <a:r>
              <a:rPr lang="en-US" altLang="en-US" baseline="0" dirty="0" smtClean="0"/>
              <a:t> one </a:t>
            </a:r>
            <a:r>
              <a:rPr lang="en-US" altLang="en-US" dirty="0" smtClean="0"/>
              <a:t>fruit (½ cup strawberries).</a:t>
            </a:r>
          </a:p>
          <a:p>
            <a:pPr defTabSz="952065" eaLnBrk="1" hangingPunct="1">
              <a:spcBef>
                <a:spcPct val="0"/>
              </a:spcBef>
              <a:defRPr/>
            </a:pPr>
            <a:endParaRPr lang="en-US" altLang="en-US" dirty="0" smtClean="0"/>
          </a:p>
          <a:p>
            <a:pPr eaLnBrk="1" hangingPunct="1">
              <a:spcBef>
                <a:spcPct val="0"/>
              </a:spcBef>
            </a:pPr>
            <a:endParaRPr lang="en-US" altLang="en-US" dirty="0" smtClean="0"/>
          </a:p>
        </p:txBody>
      </p:sp>
      <p:sp>
        <p:nvSpPr>
          <p:cNvPr id="552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73553" indent="-297523">
              <a:spcBef>
                <a:spcPct val="30000"/>
              </a:spcBef>
              <a:defRPr sz="1300">
                <a:solidFill>
                  <a:schemeClr val="tx1"/>
                </a:solidFill>
                <a:latin typeface="Calibri" panose="020F0502020204030204" pitchFamily="34" charset="0"/>
              </a:defRPr>
            </a:lvl2pPr>
            <a:lvl3pPr marL="1190083" indent="-238017">
              <a:spcBef>
                <a:spcPct val="30000"/>
              </a:spcBef>
              <a:defRPr sz="1300">
                <a:solidFill>
                  <a:schemeClr val="tx1"/>
                </a:solidFill>
                <a:latin typeface="Calibri" panose="020F0502020204030204" pitchFamily="34" charset="0"/>
              </a:defRPr>
            </a:lvl3pPr>
            <a:lvl4pPr marL="1666115" indent="-238017">
              <a:spcBef>
                <a:spcPct val="30000"/>
              </a:spcBef>
              <a:defRPr sz="1300">
                <a:solidFill>
                  <a:schemeClr val="tx1"/>
                </a:solidFill>
                <a:latin typeface="Calibri" panose="020F0502020204030204" pitchFamily="34" charset="0"/>
              </a:defRPr>
            </a:lvl4pPr>
            <a:lvl5pPr marL="2142149" indent="-238017">
              <a:spcBef>
                <a:spcPct val="30000"/>
              </a:spcBef>
              <a:defRPr sz="1300">
                <a:solidFill>
                  <a:schemeClr val="tx1"/>
                </a:solidFill>
                <a:latin typeface="Calibri" panose="020F0502020204030204" pitchFamily="34" charset="0"/>
              </a:defRPr>
            </a:lvl5pPr>
            <a:lvl6pPr marL="2618183" indent="-238017" eaLnBrk="0" fontAlgn="base" hangingPunct="0">
              <a:spcBef>
                <a:spcPct val="30000"/>
              </a:spcBef>
              <a:spcAft>
                <a:spcPct val="0"/>
              </a:spcAft>
              <a:defRPr sz="1300">
                <a:solidFill>
                  <a:schemeClr val="tx1"/>
                </a:solidFill>
                <a:latin typeface="Calibri" panose="020F0502020204030204" pitchFamily="34" charset="0"/>
              </a:defRPr>
            </a:lvl6pPr>
            <a:lvl7pPr marL="3094215" indent="-238017" eaLnBrk="0" fontAlgn="base" hangingPunct="0">
              <a:spcBef>
                <a:spcPct val="30000"/>
              </a:spcBef>
              <a:spcAft>
                <a:spcPct val="0"/>
              </a:spcAft>
              <a:defRPr sz="1300">
                <a:solidFill>
                  <a:schemeClr val="tx1"/>
                </a:solidFill>
                <a:latin typeface="Calibri" panose="020F0502020204030204" pitchFamily="34" charset="0"/>
              </a:defRPr>
            </a:lvl7pPr>
            <a:lvl8pPr marL="3570248" indent="-238017" eaLnBrk="0" fontAlgn="base" hangingPunct="0">
              <a:spcBef>
                <a:spcPct val="30000"/>
              </a:spcBef>
              <a:spcAft>
                <a:spcPct val="0"/>
              </a:spcAft>
              <a:defRPr sz="1300">
                <a:solidFill>
                  <a:schemeClr val="tx1"/>
                </a:solidFill>
                <a:latin typeface="Calibri" panose="020F0502020204030204" pitchFamily="34" charset="0"/>
              </a:defRPr>
            </a:lvl8pPr>
            <a:lvl9pPr marL="4046282" indent="-23801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39609B8B-645E-44DE-9ED8-466E4D214D40}" type="slidenum">
              <a:rPr lang="en-US" altLang="en-US"/>
              <a:pPr>
                <a:spcBef>
                  <a:spcPct val="0"/>
                </a:spcBef>
              </a:pPr>
              <a:t>200</a:t>
            </a:fld>
            <a:endParaRPr lang="en-US" altLang="en-US"/>
          </a:p>
        </p:txBody>
      </p:sp>
    </p:spTree>
    <p:extLst>
      <p:ext uri="{BB962C8B-B14F-4D97-AF65-F5344CB8AC3E}">
        <p14:creationId xmlns:p14="http://schemas.microsoft.com/office/powerpoint/2010/main" val="413693551"/>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5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52065" eaLnBrk="1" hangingPunct="1">
              <a:spcBef>
                <a:spcPct val="0"/>
              </a:spcBef>
              <a:defRPr/>
            </a:pPr>
            <a:r>
              <a:rPr lang="en-US" altLang="en-US" dirty="0" smtClean="0"/>
              <a:t>The student selects the yogurt and granola. Is this a reimbursable meal?</a:t>
            </a:r>
          </a:p>
          <a:p>
            <a:pPr defTabSz="952065" eaLnBrk="1" hangingPunct="1">
              <a:spcBef>
                <a:spcPct val="0"/>
              </a:spcBef>
              <a:defRPr/>
            </a:pPr>
            <a:endParaRPr lang="en-US" altLang="en-US" dirty="0" smtClean="0"/>
          </a:p>
          <a:p>
            <a:pPr defTabSz="952065" eaLnBrk="1" hangingPunct="1">
              <a:spcBef>
                <a:spcPct val="0"/>
              </a:spcBef>
              <a:defRPr/>
            </a:pPr>
            <a:r>
              <a:rPr lang="en-US" dirty="0" smtClean="0"/>
              <a:t>No. The selected meal contains only two food items (</a:t>
            </a:r>
            <a:r>
              <a:rPr lang="en-US" altLang="en-US" baseline="0" dirty="0" smtClean="0"/>
              <a:t>two </a:t>
            </a:r>
            <a:r>
              <a:rPr lang="en-US" altLang="en-US" dirty="0" smtClean="0"/>
              <a:t>grains</a:t>
            </a:r>
            <a:r>
              <a:rPr lang="en-US" altLang="en-US" baseline="0" dirty="0" smtClean="0"/>
              <a:t> from the granola and the yogurt as a meat/meat alternate substitution</a:t>
            </a:r>
            <a:r>
              <a:rPr lang="en-US" altLang="en-US" dirty="0" smtClean="0"/>
              <a:t>)</a:t>
            </a:r>
            <a:r>
              <a:rPr lang="en-US" altLang="en-US" baseline="0" dirty="0" smtClean="0"/>
              <a:t> </a:t>
            </a:r>
            <a:r>
              <a:rPr lang="en-US" dirty="0" smtClean="0"/>
              <a:t>and is missing ½ cup of fruit. </a:t>
            </a:r>
          </a:p>
          <a:p>
            <a:pPr defTabSz="952065" eaLnBrk="1" hangingPunct="1">
              <a:spcBef>
                <a:spcPct val="0"/>
              </a:spcBef>
              <a:defRPr/>
            </a:pPr>
            <a:endParaRPr lang="en-US" altLang="en-US" dirty="0" smtClean="0"/>
          </a:p>
          <a:p>
            <a:pPr eaLnBrk="1" hangingPunct="1">
              <a:spcBef>
                <a:spcPct val="0"/>
              </a:spcBef>
            </a:pPr>
            <a:endParaRPr lang="en-US" altLang="en-US" dirty="0" smtClean="0"/>
          </a:p>
        </p:txBody>
      </p:sp>
      <p:sp>
        <p:nvSpPr>
          <p:cNvPr id="555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73553" indent="-297523">
              <a:spcBef>
                <a:spcPct val="30000"/>
              </a:spcBef>
              <a:defRPr sz="1300">
                <a:solidFill>
                  <a:schemeClr val="tx1"/>
                </a:solidFill>
                <a:latin typeface="Calibri" panose="020F0502020204030204" pitchFamily="34" charset="0"/>
              </a:defRPr>
            </a:lvl2pPr>
            <a:lvl3pPr marL="1190083" indent="-238017">
              <a:spcBef>
                <a:spcPct val="30000"/>
              </a:spcBef>
              <a:defRPr sz="1300">
                <a:solidFill>
                  <a:schemeClr val="tx1"/>
                </a:solidFill>
                <a:latin typeface="Calibri" panose="020F0502020204030204" pitchFamily="34" charset="0"/>
              </a:defRPr>
            </a:lvl3pPr>
            <a:lvl4pPr marL="1666115" indent="-238017">
              <a:spcBef>
                <a:spcPct val="30000"/>
              </a:spcBef>
              <a:defRPr sz="1300">
                <a:solidFill>
                  <a:schemeClr val="tx1"/>
                </a:solidFill>
                <a:latin typeface="Calibri" panose="020F0502020204030204" pitchFamily="34" charset="0"/>
              </a:defRPr>
            </a:lvl4pPr>
            <a:lvl5pPr marL="2142149" indent="-238017">
              <a:spcBef>
                <a:spcPct val="30000"/>
              </a:spcBef>
              <a:defRPr sz="1300">
                <a:solidFill>
                  <a:schemeClr val="tx1"/>
                </a:solidFill>
                <a:latin typeface="Calibri" panose="020F0502020204030204" pitchFamily="34" charset="0"/>
              </a:defRPr>
            </a:lvl5pPr>
            <a:lvl6pPr marL="2618183" indent="-238017" eaLnBrk="0" fontAlgn="base" hangingPunct="0">
              <a:spcBef>
                <a:spcPct val="30000"/>
              </a:spcBef>
              <a:spcAft>
                <a:spcPct val="0"/>
              </a:spcAft>
              <a:defRPr sz="1300">
                <a:solidFill>
                  <a:schemeClr val="tx1"/>
                </a:solidFill>
                <a:latin typeface="Calibri" panose="020F0502020204030204" pitchFamily="34" charset="0"/>
              </a:defRPr>
            </a:lvl6pPr>
            <a:lvl7pPr marL="3094215" indent="-238017" eaLnBrk="0" fontAlgn="base" hangingPunct="0">
              <a:spcBef>
                <a:spcPct val="30000"/>
              </a:spcBef>
              <a:spcAft>
                <a:spcPct val="0"/>
              </a:spcAft>
              <a:defRPr sz="1300">
                <a:solidFill>
                  <a:schemeClr val="tx1"/>
                </a:solidFill>
                <a:latin typeface="Calibri" panose="020F0502020204030204" pitchFamily="34" charset="0"/>
              </a:defRPr>
            </a:lvl7pPr>
            <a:lvl8pPr marL="3570248" indent="-238017" eaLnBrk="0" fontAlgn="base" hangingPunct="0">
              <a:spcBef>
                <a:spcPct val="30000"/>
              </a:spcBef>
              <a:spcAft>
                <a:spcPct val="0"/>
              </a:spcAft>
              <a:defRPr sz="1300">
                <a:solidFill>
                  <a:schemeClr val="tx1"/>
                </a:solidFill>
                <a:latin typeface="Calibri" panose="020F0502020204030204" pitchFamily="34" charset="0"/>
              </a:defRPr>
            </a:lvl8pPr>
            <a:lvl9pPr marL="4046282" indent="-23801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6B7AF2D9-CF69-46CB-90B8-27DEE3A1FE0E}" type="slidenum">
              <a:rPr lang="en-US" altLang="en-US"/>
              <a:pPr>
                <a:spcBef>
                  <a:spcPct val="0"/>
                </a:spcBef>
              </a:pPr>
              <a:t>201</a:t>
            </a:fld>
            <a:endParaRPr lang="en-US" altLang="en-US"/>
          </a:p>
        </p:txBody>
      </p:sp>
    </p:spTree>
    <p:extLst>
      <p:ext uri="{BB962C8B-B14F-4D97-AF65-F5344CB8AC3E}">
        <p14:creationId xmlns:p14="http://schemas.microsoft.com/office/powerpoint/2010/main" val="1537758099"/>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Autofit/>
          </a:bodyPr>
          <a:lstStyle/>
          <a:p>
            <a:pPr eaLnBrk="1" fontAlgn="auto" hangingPunct="1">
              <a:spcBef>
                <a:spcPts val="0"/>
              </a:spcBef>
              <a:spcAft>
                <a:spcPts val="0"/>
              </a:spcAft>
              <a:defRPr/>
            </a:pPr>
            <a:r>
              <a:rPr lang="en-US" dirty="0"/>
              <a:t>This meal is planned to include </a:t>
            </a:r>
            <a:r>
              <a:rPr lang="en-US" b="1" dirty="0" smtClean="0"/>
              <a:t>four </a:t>
            </a:r>
            <a:r>
              <a:rPr lang="en-US" dirty="0" smtClean="0"/>
              <a:t>food items:</a:t>
            </a:r>
            <a:endParaRPr lang="en-US" dirty="0"/>
          </a:p>
          <a:p>
            <a:pPr marL="178511" indent="-178511" eaLnBrk="1" fontAlgn="auto" hangingPunct="1">
              <a:spcBef>
                <a:spcPts val="623"/>
              </a:spcBef>
              <a:spcAft>
                <a:spcPts val="0"/>
              </a:spcAft>
              <a:buFont typeface="Arial" pitchFamily="34" charset="0"/>
              <a:buChar char="•"/>
              <a:defRPr/>
            </a:pPr>
            <a:r>
              <a:rPr lang="en-US" altLang="en-US" dirty="0"/>
              <a:t>o</a:t>
            </a:r>
            <a:r>
              <a:rPr lang="en-US" altLang="en-US" dirty="0" smtClean="0"/>
              <a:t>ne </a:t>
            </a:r>
            <a:r>
              <a:rPr lang="en-US" dirty="0" smtClean="0"/>
              <a:t>grain </a:t>
            </a:r>
            <a:r>
              <a:rPr lang="en-US" dirty="0"/>
              <a:t>from one slice of </a:t>
            </a:r>
            <a:r>
              <a:rPr lang="en-US" altLang="en-US" dirty="0"/>
              <a:t>whole-wheat toast </a:t>
            </a:r>
            <a:r>
              <a:rPr lang="en-US" dirty="0"/>
              <a:t>(1 ounce equivalent) </a:t>
            </a:r>
            <a:endParaRPr lang="en-US" dirty="0" smtClean="0"/>
          </a:p>
          <a:p>
            <a:pPr marL="178511" indent="-178511" eaLnBrk="1" fontAlgn="auto" hangingPunct="1">
              <a:spcBef>
                <a:spcPts val="0"/>
              </a:spcBef>
              <a:spcAft>
                <a:spcPts val="0"/>
              </a:spcAft>
              <a:buFont typeface="Arial" pitchFamily="34" charset="0"/>
              <a:buChar char="•"/>
              <a:defRPr/>
            </a:pPr>
            <a:r>
              <a:rPr lang="en-US" dirty="0" smtClean="0"/>
              <a:t>two fruits from ½ cup of red apple and ½ cup of purple grapes; and </a:t>
            </a:r>
          </a:p>
          <a:p>
            <a:pPr marL="178511" indent="-178511" eaLnBrk="1" fontAlgn="auto" hangingPunct="1">
              <a:spcBef>
                <a:spcPts val="0"/>
              </a:spcBef>
              <a:spcAft>
                <a:spcPts val="0"/>
              </a:spcAft>
              <a:buFont typeface="Arial" pitchFamily="34" charset="0"/>
              <a:buChar char="•"/>
              <a:defRPr/>
            </a:pPr>
            <a:r>
              <a:rPr lang="en-US" dirty="0" smtClean="0"/>
              <a:t>one milk from choice of 1 cup of fat-free unflavored or favored milk or low-fat unflavored milk (1 milk).</a:t>
            </a:r>
          </a:p>
          <a:p>
            <a:pPr marL="178511" indent="-178511" eaLnBrk="1" fontAlgn="auto" hangingPunct="1">
              <a:spcBef>
                <a:spcPts val="0"/>
              </a:spcBef>
              <a:spcAft>
                <a:spcPts val="0"/>
              </a:spcAft>
              <a:buFont typeface="Arial" pitchFamily="34" charset="0"/>
              <a:buChar char="•"/>
              <a:defRPr/>
            </a:pPr>
            <a:endParaRPr lang="en-US" dirty="0" smtClean="0"/>
          </a:p>
          <a:p>
            <a:pPr eaLnBrk="1" fontAlgn="auto" hangingPunct="1">
              <a:spcBef>
                <a:spcPts val="0"/>
              </a:spcBef>
              <a:spcAft>
                <a:spcPts val="0"/>
              </a:spcAft>
              <a:defRPr/>
            </a:pPr>
            <a:r>
              <a:rPr lang="en-US" dirty="0" smtClean="0"/>
              <a:t>Note that in this example,</a:t>
            </a:r>
            <a:r>
              <a:rPr lang="en-US" baseline="0" dirty="0" smtClean="0"/>
              <a:t> the sunflower butter does </a:t>
            </a:r>
            <a:r>
              <a:rPr lang="en-US" b="1" baseline="0" dirty="0" smtClean="0"/>
              <a:t>not</a:t>
            </a:r>
            <a:r>
              <a:rPr lang="en-US" baseline="0" dirty="0" smtClean="0"/>
              <a:t> count as a food item because the menu planner chose to offer </a:t>
            </a:r>
            <a:r>
              <a:rPr lang="en-US" b="1" baseline="0" dirty="0" smtClean="0"/>
              <a:t>½ ounce </a:t>
            </a:r>
            <a:r>
              <a:rPr lang="en-US" baseline="0" dirty="0" smtClean="0"/>
              <a:t>(1 tablespoons), which is less than the full minimum required </a:t>
            </a:r>
            <a:r>
              <a:rPr lang="en-US" dirty="0"/>
              <a:t>daily serving </a:t>
            </a:r>
            <a:r>
              <a:rPr lang="en-US" baseline="0" dirty="0" smtClean="0"/>
              <a:t>of 1 ounce equivalent. </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smtClean="0"/>
              <a:t>Remember </a:t>
            </a:r>
            <a:r>
              <a:rPr lang="en-US" dirty="0"/>
              <a:t>that a</a:t>
            </a:r>
            <a:r>
              <a:rPr lang="en-US" altLang="en-US" dirty="0"/>
              <a:t>mounts less than 1 full ounce equivalent do not count as a food item for OVS. When counting grains and meat/meat alternates as a food item for OVS, menu planners must </a:t>
            </a:r>
            <a:r>
              <a:rPr lang="en-US" altLang="en-US" b="1" dirty="0"/>
              <a:t>round down </a:t>
            </a:r>
            <a:r>
              <a:rPr lang="en-US" altLang="en-US" dirty="0"/>
              <a:t>to the nearest whole number of ounce equivalents.  Since the </a:t>
            </a:r>
            <a:r>
              <a:rPr lang="en-US" dirty="0"/>
              <a:t>toast and </a:t>
            </a:r>
            <a:r>
              <a:rPr lang="en-US" altLang="en-US" dirty="0"/>
              <a:t>peanut butter </a:t>
            </a:r>
            <a:r>
              <a:rPr lang="en-US" dirty="0"/>
              <a:t>together provide </a:t>
            </a:r>
            <a:r>
              <a:rPr lang="en-US" b="1" dirty="0"/>
              <a:t>1 ½ ounce equivalents</a:t>
            </a:r>
            <a:r>
              <a:rPr lang="en-US" dirty="0"/>
              <a:t>, this rounds downs to 1 ounce </a:t>
            </a:r>
            <a:r>
              <a:rPr lang="en-US" altLang="en-US" dirty="0"/>
              <a:t>equivalent. </a:t>
            </a:r>
            <a:endParaRPr lang="en-US" altLang="en-US" dirty="0" smtClean="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smtClean="0"/>
              <a:t>The menu planner would have to serve</a:t>
            </a:r>
            <a:r>
              <a:rPr lang="en-US" dirty="0"/>
              <a:t> </a:t>
            </a:r>
            <a:r>
              <a:rPr lang="en-US" dirty="0" smtClean="0"/>
              <a:t>2 tablespoons of </a:t>
            </a:r>
            <a:r>
              <a:rPr lang="en-US" dirty="0"/>
              <a:t>sunflower </a:t>
            </a:r>
            <a:r>
              <a:rPr lang="en-US" dirty="0" smtClean="0"/>
              <a:t>butter to provide </a:t>
            </a:r>
            <a:br>
              <a:rPr lang="en-US" dirty="0" smtClean="0"/>
            </a:br>
            <a:r>
              <a:rPr lang="en-US" dirty="0" smtClean="0"/>
              <a:t>1 ounce equivalent and count as one food item (meat/meat alternate as grains substitution).</a:t>
            </a:r>
          </a:p>
        </p:txBody>
      </p:sp>
      <p:sp>
        <p:nvSpPr>
          <p:cNvPr id="556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73553" indent="-297523">
              <a:spcBef>
                <a:spcPct val="30000"/>
              </a:spcBef>
              <a:defRPr sz="1300">
                <a:solidFill>
                  <a:schemeClr val="tx1"/>
                </a:solidFill>
                <a:latin typeface="Calibri" panose="020F0502020204030204" pitchFamily="34" charset="0"/>
              </a:defRPr>
            </a:lvl2pPr>
            <a:lvl3pPr marL="1190083" indent="-238017">
              <a:spcBef>
                <a:spcPct val="30000"/>
              </a:spcBef>
              <a:defRPr sz="1300">
                <a:solidFill>
                  <a:schemeClr val="tx1"/>
                </a:solidFill>
                <a:latin typeface="Calibri" panose="020F0502020204030204" pitchFamily="34" charset="0"/>
              </a:defRPr>
            </a:lvl3pPr>
            <a:lvl4pPr marL="1666115" indent="-238017">
              <a:spcBef>
                <a:spcPct val="30000"/>
              </a:spcBef>
              <a:defRPr sz="1300">
                <a:solidFill>
                  <a:schemeClr val="tx1"/>
                </a:solidFill>
                <a:latin typeface="Calibri" panose="020F0502020204030204" pitchFamily="34" charset="0"/>
              </a:defRPr>
            </a:lvl4pPr>
            <a:lvl5pPr marL="2142149" indent="-238017">
              <a:spcBef>
                <a:spcPct val="30000"/>
              </a:spcBef>
              <a:defRPr sz="1300">
                <a:solidFill>
                  <a:schemeClr val="tx1"/>
                </a:solidFill>
                <a:latin typeface="Calibri" panose="020F0502020204030204" pitchFamily="34" charset="0"/>
              </a:defRPr>
            </a:lvl5pPr>
            <a:lvl6pPr marL="2618183" indent="-238017" eaLnBrk="0" fontAlgn="base" hangingPunct="0">
              <a:spcBef>
                <a:spcPct val="30000"/>
              </a:spcBef>
              <a:spcAft>
                <a:spcPct val="0"/>
              </a:spcAft>
              <a:defRPr sz="1300">
                <a:solidFill>
                  <a:schemeClr val="tx1"/>
                </a:solidFill>
                <a:latin typeface="Calibri" panose="020F0502020204030204" pitchFamily="34" charset="0"/>
              </a:defRPr>
            </a:lvl6pPr>
            <a:lvl7pPr marL="3094215" indent="-238017" eaLnBrk="0" fontAlgn="base" hangingPunct="0">
              <a:spcBef>
                <a:spcPct val="30000"/>
              </a:spcBef>
              <a:spcAft>
                <a:spcPct val="0"/>
              </a:spcAft>
              <a:defRPr sz="1300">
                <a:solidFill>
                  <a:schemeClr val="tx1"/>
                </a:solidFill>
                <a:latin typeface="Calibri" panose="020F0502020204030204" pitchFamily="34" charset="0"/>
              </a:defRPr>
            </a:lvl7pPr>
            <a:lvl8pPr marL="3570248" indent="-238017" eaLnBrk="0" fontAlgn="base" hangingPunct="0">
              <a:spcBef>
                <a:spcPct val="30000"/>
              </a:spcBef>
              <a:spcAft>
                <a:spcPct val="0"/>
              </a:spcAft>
              <a:defRPr sz="1300">
                <a:solidFill>
                  <a:schemeClr val="tx1"/>
                </a:solidFill>
                <a:latin typeface="Calibri" panose="020F0502020204030204" pitchFamily="34" charset="0"/>
              </a:defRPr>
            </a:lvl8pPr>
            <a:lvl9pPr marL="4046282" indent="-23801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A7A65DD2-C2E9-41E5-8E28-8300264ADC03}" type="slidenum">
              <a:rPr lang="en-US" altLang="en-US"/>
              <a:pPr>
                <a:spcBef>
                  <a:spcPct val="0"/>
                </a:spcBef>
              </a:pPr>
              <a:t>202</a:t>
            </a:fld>
            <a:endParaRPr lang="en-US" altLang="en-US"/>
          </a:p>
        </p:txBody>
      </p:sp>
    </p:spTree>
    <p:extLst>
      <p:ext uri="{BB962C8B-B14F-4D97-AF65-F5344CB8AC3E}">
        <p14:creationId xmlns:p14="http://schemas.microsoft.com/office/powerpoint/2010/main" val="414513541"/>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8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52065" eaLnBrk="1" hangingPunct="1">
              <a:spcBef>
                <a:spcPct val="0"/>
              </a:spcBef>
              <a:defRPr/>
            </a:pPr>
            <a:r>
              <a:rPr lang="en-US" altLang="en-US" dirty="0" smtClean="0"/>
              <a:t>The student selects the toast with sunflower butter and apple. Is this a reimbursable meal?</a:t>
            </a:r>
          </a:p>
          <a:p>
            <a:pPr defTabSz="952065" eaLnBrk="1" hangingPunct="1">
              <a:spcBef>
                <a:spcPct val="0"/>
              </a:spcBef>
              <a:defRPr/>
            </a:pPr>
            <a:endParaRPr lang="en-US" altLang="en-US" dirty="0" smtClean="0"/>
          </a:p>
          <a:p>
            <a:pPr defTabSz="952065" eaLnBrk="1" hangingPunct="1">
              <a:spcBef>
                <a:spcPct val="0"/>
              </a:spcBef>
              <a:defRPr/>
            </a:pPr>
            <a:r>
              <a:rPr lang="en-US" altLang="en-US" dirty="0" smtClean="0"/>
              <a:t>No. The selected meal contains only two</a:t>
            </a:r>
            <a:r>
              <a:rPr lang="en-US" altLang="en-US" baseline="0" dirty="0" smtClean="0"/>
              <a:t> </a:t>
            </a:r>
            <a:r>
              <a:rPr lang="en-US" altLang="en-US" dirty="0" smtClean="0"/>
              <a:t>food items:</a:t>
            </a:r>
            <a:r>
              <a:rPr lang="en-US" altLang="en-US" baseline="0" dirty="0" smtClean="0"/>
              <a:t> </a:t>
            </a:r>
            <a:r>
              <a:rPr lang="en-US" altLang="en-US" dirty="0" smtClean="0"/>
              <a:t>one grain</a:t>
            </a:r>
            <a:r>
              <a:rPr lang="en-US" altLang="en-US" baseline="0" dirty="0" smtClean="0"/>
              <a:t> from the toast and </a:t>
            </a:r>
            <a:r>
              <a:rPr lang="en-US" altLang="en-US" dirty="0" smtClean="0"/>
              <a:t>one fruit (½ cup of apple).</a:t>
            </a:r>
            <a:r>
              <a:rPr lang="en-US" altLang="en-US" baseline="0" dirty="0" smtClean="0"/>
              <a:t> </a:t>
            </a:r>
            <a:r>
              <a:rPr lang="en-US" altLang="en-US" dirty="0" smtClean="0"/>
              <a:t>The student must select at least one other food item to make a reimbursable meal.</a:t>
            </a:r>
          </a:p>
          <a:p>
            <a:pPr defTabSz="952065" eaLnBrk="1" hangingPunct="1">
              <a:spcBef>
                <a:spcPct val="0"/>
              </a:spcBef>
              <a:defRPr/>
            </a:pPr>
            <a:endParaRPr lang="en-US" altLang="en-US" dirty="0"/>
          </a:p>
          <a:p>
            <a:pPr eaLnBrk="1" fontAlgn="auto" hangingPunct="1">
              <a:spcBef>
                <a:spcPts val="0"/>
              </a:spcBef>
              <a:spcAft>
                <a:spcPts val="0"/>
              </a:spcAft>
              <a:defRPr/>
            </a:pPr>
            <a:r>
              <a:rPr lang="en-US" dirty="0" smtClean="0"/>
              <a:t>Remember that the </a:t>
            </a:r>
            <a:r>
              <a:rPr lang="en-US" dirty="0"/>
              <a:t>sunflower butter does </a:t>
            </a:r>
            <a:r>
              <a:rPr lang="en-US" b="1" dirty="0"/>
              <a:t>not</a:t>
            </a:r>
            <a:r>
              <a:rPr lang="en-US" dirty="0"/>
              <a:t> count as a food item because the menu planner choose to offer </a:t>
            </a:r>
            <a:r>
              <a:rPr lang="en-US" b="1" dirty="0"/>
              <a:t>½ ounce </a:t>
            </a:r>
            <a:r>
              <a:rPr lang="en-US" dirty="0"/>
              <a:t>(1 tablespoons), which is less than the </a:t>
            </a:r>
            <a:r>
              <a:rPr lang="en-US" b="1" dirty="0"/>
              <a:t>full minimum required serving of 1 ounce equivalent</a:t>
            </a:r>
            <a:r>
              <a:rPr lang="en-US" dirty="0"/>
              <a:t>. </a:t>
            </a:r>
          </a:p>
          <a:p>
            <a:pPr defTabSz="952065" eaLnBrk="1" hangingPunct="1">
              <a:spcBef>
                <a:spcPct val="0"/>
              </a:spcBef>
              <a:defRPr/>
            </a:pPr>
            <a:endParaRPr lang="en-US" altLang="en-US" dirty="0" smtClean="0"/>
          </a:p>
          <a:p>
            <a:pPr defTabSz="952065" eaLnBrk="1" hangingPunct="1">
              <a:spcBef>
                <a:spcPct val="0"/>
              </a:spcBef>
              <a:defRPr/>
            </a:pPr>
            <a:endParaRPr lang="en-US" altLang="en-US" dirty="0" smtClean="0"/>
          </a:p>
          <a:p>
            <a:pPr eaLnBrk="1" hangingPunct="1">
              <a:spcBef>
                <a:spcPct val="0"/>
              </a:spcBef>
            </a:pPr>
            <a:endParaRPr lang="en-US" altLang="en-US" dirty="0" smtClean="0"/>
          </a:p>
        </p:txBody>
      </p:sp>
      <p:sp>
        <p:nvSpPr>
          <p:cNvPr id="558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73553" indent="-297523">
              <a:spcBef>
                <a:spcPct val="30000"/>
              </a:spcBef>
              <a:defRPr sz="1300">
                <a:solidFill>
                  <a:schemeClr val="tx1"/>
                </a:solidFill>
                <a:latin typeface="Calibri" panose="020F0502020204030204" pitchFamily="34" charset="0"/>
              </a:defRPr>
            </a:lvl2pPr>
            <a:lvl3pPr marL="1190083" indent="-238017">
              <a:spcBef>
                <a:spcPct val="30000"/>
              </a:spcBef>
              <a:defRPr sz="1300">
                <a:solidFill>
                  <a:schemeClr val="tx1"/>
                </a:solidFill>
                <a:latin typeface="Calibri" panose="020F0502020204030204" pitchFamily="34" charset="0"/>
              </a:defRPr>
            </a:lvl3pPr>
            <a:lvl4pPr marL="1666115" indent="-238017">
              <a:spcBef>
                <a:spcPct val="30000"/>
              </a:spcBef>
              <a:defRPr sz="1300">
                <a:solidFill>
                  <a:schemeClr val="tx1"/>
                </a:solidFill>
                <a:latin typeface="Calibri" panose="020F0502020204030204" pitchFamily="34" charset="0"/>
              </a:defRPr>
            </a:lvl4pPr>
            <a:lvl5pPr marL="2142149" indent="-238017">
              <a:spcBef>
                <a:spcPct val="30000"/>
              </a:spcBef>
              <a:defRPr sz="1300">
                <a:solidFill>
                  <a:schemeClr val="tx1"/>
                </a:solidFill>
                <a:latin typeface="Calibri" panose="020F0502020204030204" pitchFamily="34" charset="0"/>
              </a:defRPr>
            </a:lvl5pPr>
            <a:lvl6pPr marL="2618183" indent="-238017" eaLnBrk="0" fontAlgn="base" hangingPunct="0">
              <a:spcBef>
                <a:spcPct val="30000"/>
              </a:spcBef>
              <a:spcAft>
                <a:spcPct val="0"/>
              </a:spcAft>
              <a:defRPr sz="1300">
                <a:solidFill>
                  <a:schemeClr val="tx1"/>
                </a:solidFill>
                <a:latin typeface="Calibri" panose="020F0502020204030204" pitchFamily="34" charset="0"/>
              </a:defRPr>
            </a:lvl6pPr>
            <a:lvl7pPr marL="3094215" indent="-238017" eaLnBrk="0" fontAlgn="base" hangingPunct="0">
              <a:spcBef>
                <a:spcPct val="30000"/>
              </a:spcBef>
              <a:spcAft>
                <a:spcPct val="0"/>
              </a:spcAft>
              <a:defRPr sz="1300">
                <a:solidFill>
                  <a:schemeClr val="tx1"/>
                </a:solidFill>
                <a:latin typeface="Calibri" panose="020F0502020204030204" pitchFamily="34" charset="0"/>
              </a:defRPr>
            </a:lvl7pPr>
            <a:lvl8pPr marL="3570248" indent="-238017" eaLnBrk="0" fontAlgn="base" hangingPunct="0">
              <a:spcBef>
                <a:spcPct val="30000"/>
              </a:spcBef>
              <a:spcAft>
                <a:spcPct val="0"/>
              </a:spcAft>
              <a:defRPr sz="1300">
                <a:solidFill>
                  <a:schemeClr val="tx1"/>
                </a:solidFill>
                <a:latin typeface="Calibri" panose="020F0502020204030204" pitchFamily="34" charset="0"/>
              </a:defRPr>
            </a:lvl8pPr>
            <a:lvl9pPr marL="4046282" indent="-23801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6AB2D4D9-BDA5-4487-95D1-052724D17E90}" type="slidenum">
              <a:rPr lang="en-US" altLang="en-US"/>
              <a:pPr>
                <a:spcBef>
                  <a:spcPct val="0"/>
                </a:spcBef>
              </a:pPr>
              <a:t>203</a:t>
            </a:fld>
            <a:endParaRPr lang="en-US" altLang="en-US"/>
          </a:p>
        </p:txBody>
      </p:sp>
    </p:spTree>
    <p:extLst>
      <p:ext uri="{BB962C8B-B14F-4D97-AF65-F5344CB8AC3E}">
        <p14:creationId xmlns:p14="http://schemas.microsoft.com/office/powerpoint/2010/main" val="100341069"/>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0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52065" eaLnBrk="1" hangingPunct="1">
              <a:spcBef>
                <a:spcPct val="0"/>
              </a:spcBef>
              <a:defRPr/>
            </a:pPr>
            <a:r>
              <a:rPr lang="en-US" altLang="en-US" dirty="0" smtClean="0"/>
              <a:t>The student selects the toast with sunflower butter and milk. Is this a reimbursable meal?</a:t>
            </a:r>
          </a:p>
          <a:p>
            <a:pPr defTabSz="952065" eaLnBrk="1" hangingPunct="1">
              <a:spcBef>
                <a:spcPct val="0"/>
              </a:spcBef>
              <a:defRPr/>
            </a:pPr>
            <a:endParaRPr lang="en-US" altLang="en-US" dirty="0" smtClean="0"/>
          </a:p>
          <a:p>
            <a:pPr eaLnBrk="1" hangingPunct="1">
              <a:spcBef>
                <a:spcPct val="0"/>
              </a:spcBef>
              <a:defRPr/>
            </a:pPr>
            <a:r>
              <a:rPr lang="en-US" dirty="0" smtClean="0"/>
              <a:t>No. The selected meal contains only two food items </a:t>
            </a:r>
            <a:r>
              <a:rPr lang="en-US" altLang="en-US" baseline="0" dirty="0" smtClean="0"/>
              <a:t>(one </a:t>
            </a:r>
            <a:r>
              <a:rPr lang="en-US" altLang="en-US" dirty="0" smtClean="0"/>
              <a:t>grain and milk)</a:t>
            </a:r>
            <a:r>
              <a:rPr lang="en-US" altLang="en-US" baseline="0" dirty="0" smtClean="0"/>
              <a:t> </a:t>
            </a:r>
            <a:r>
              <a:rPr lang="en-US" dirty="0" smtClean="0"/>
              <a:t>and is missing </a:t>
            </a:r>
            <a:r>
              <a:rPr lang="en-US" dirty="0"/>
              <a:t>at least ½ cup of fruit. </a:t>
            </a:r>
          </a:p>
          <a:p>
            <a:pPr defTabSz="952065" eaLnBrk="1" hangingPunct="1">
              <a:spcBef>
                <a:spcPct val="0"/>
              </a:spcBef>
              <a:defRPr/>
            </a:pPr>
            <a:endParaRPr lang="en-US" dirty="0"/>
          </a:p>
          <a:p>
            <a:pPr eaLnBrk="1" hangingPunct="1">
              <a:spcBef>
                <a:spcPct val="0"/>
              </a:spcBef>
              <a:defRPr/>
            </a:pPr>
            <a:r>
              <a:rPr lang="en-US" dirty="0"/>
              <a:t>Remember that the sunflower butter does </a:t>
            </a:r>
            <a:r>
              <a:rPr lang="en-US" b="1" dirty="0"/>
              <a:t>not</a:t>
            </a:r>
            <a:r>
              <a:rPr lang="en-US" dirty="0"/>
              <a:t> count as a food item because the menu planner choose to offer </a:t>
            </a:r>
            <a:r>
              <a:rPr lang="en-US" b="1" dirty="0"/>
              <a:t>½ ounce </a:t>
            </a:r>
            <a:r>
              <a:rPr lang="en-US" dirty="0"/>
              <a:t>(1 tablespoons), which is less than the </a:t>
            </a:r>
            <a:r>
              <a:rPr lang="en-US" b="1" dirty="0"/>
              <a:t>full minimum required serving of 1 ounce equivalent</a:t>
            </a:r>
            <a:r>
              <a:rPr lang="en-US" dirty="0"/>
              <a:t>. </a:t>
            </a:r>
          </a:p>
          <a:p>
            <a:pPr defTabSz="952065" eaLnBrk="1" hangingPunct="1">
              <a:spcBef>
                <a:spcPct val="0"/>
              </a:spcBef>
              <a:defRPr/>
            </a:pPr>
            <a:endParaRPr lang="en-US" dirty="0" smtClean="0"/>
          </a:p>
          <a:p>
            <a:pPr defTabSz="952065" eaLnBrk="1" hangingPunct="1">
              <a:spcBef>
                <a:spcPct val="0"/>
              </a:spcBef>
              <a:defRPr/>
            </a:pPr>
            <a:endParaRPr lang="en-US" altLang="en-US" dirty="0" smtClean="0"/>
          </a:p>
          <a:p>
            <a:pPr eaLnBrk="1" hangingPunct="1">
              <a:spcBef>
                <a:spcPct val="0"/>
              </a:spcBef>
            </a:pPr>
            <a:endParaRPr lang="en-US" altLang="en-US" dirty="0" smtClean="0"/>
          </a:p>
        </p:txBody>
      </p:sp>
      <p:sp>
        <p:nvSpPr>
          <p:cNvPr id="560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73553" indent="-297523">
              <a:spcBef>
                <a:spcPct val="30000"/>
              </a:spcBef>
              <a:defRPr sz="1300">
                <a:solidFill>
                  <a:schemeClr val="tx1"/>
                </a:solidFill>
                <a:latin typeface="Calibri" panose="020F0502020204030204" pitchFamily="34" charset="0"/>
              </a:defRPr>
            </a:lvl2pPr>
            <a:lvl3pPr marL="1190083" indent="-238017">
              <a:spcBef>
                <a:spcPct val="30000"/>
              </a:spcBef>
              <a:defRPr sz="1300">
                <a:solidFill>
                  <a:schemeClr val="tx1"/>
                </a:solidFill>
                <a:latin typeface="Calibri" panose="020F0502020204030204" pitchFamily="34" charset="0"/>
              </a:defRPr>
            </a:lvl3pPr>
            <a:lvl4pPr marL="1666115" indent="-238017">
              <a:spcBef>
                <a:spcPct val="30000"/>
              </a:spcBef>
              <a:defRPr sz="1300">
                <a:solidFill>
                  <a:schemeClr val="tx1"/>
                </a:solidFill>
                <a:latin typeface="Calibri" panose="020F0502020204030204" pitchFamily="34" charset="0"/>
              </a:defRPr>
            </a:lvl4pPr>
            <a:lvl5pPr marL="2142149" indent="-238017">
              <a:spcBef>
                <a:spcPct val="30000"/>
              </a:spcBef>
              <a:defRPr sz="1300">
                <a:solidFill>
                  <a:schemeClr val="tx1"/>
                </a:solidFill>
                <a:latin typeface="Calibri" panose="020F0502020204030204" pitchFamily="34" charset="0"/>
              </a:defRPr>
            </a:lvl5pPr>
            <a:lvl6pPr marL="2618183" indent="-238017" eaLnBrk="0" fontAlgn="base" hangingPunct="0">
              <a:spcBef>
                <a:spcPct val="30000"/>
              </a:spcBef>
              <a:spcAft>
                <a:spcPct val="0"/>
              </a:spcAft>
              <a:defRPr sz="1300">
                <a:solidFill>
                  <a:schemeClr val="tx1"/>
                </a:solidFill>
                <a:latin typeface="Calibri" panose="020F0502020204030204" pitchFamily="34" charset="0"/>
              </a:defRPr>
            </a:lvl6pPr>
            <a:lvl7pPr marL="3094215" indent="-238017" eaLnBrk="0" fontAlgn="base" hangingPunct="0">
              <a:spcBef>
                <a:spcPct val="30000"/>
              </a:spcBef>
              <a:spcAft>
                <a:spcPct val="0"/>
              </a:spcAft>
              <a:defRPr sz="1300">
                <a:solidFill>
                  <a:schemeClr val="tx1"/>
                </a:solidFill>
                <a:latin typeface="Calibri" panose="020F0502020204030204" pitchFamily="34" charset="0"/>
              </a:defRPr>
            </a:lvl7pPr>
            <a:lvl8pPr marL="3570248" indent="-238017" eaLnBrk="0" fontAlgn="base" hangingPunct="0">
              <a:spcBef>
                <a:spcPct val="30000"/>
              </a:spcBef>
              <a:spcAft>
                <a:spcPct val="0"/>
              </a:spcAft>
              <a:defRPr sz="1300">
                <a:solidFill>
                  <a:schemeClr val="tx1"/>
                </a:solidFill>
                <a:latin typeface="Calibri" panose="020F0502020204030204" pitchFamily="34" charset="0"/>
              </a:defRPr>
            </a:lvl8pPr>
            <a:lvl9pPr marL="4046282" indent="-23801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2D5FA08B-451C-429C-9DC0-4E991014C4A5}" type="slidenum">
              <a:rPr lang="en-US" altLang="en-US"/>
              <a:pPr>
                <a:spcBef>
                  <a:spcPct val="0"/>
                </a:spcBef>
              </a:pPr>
              <a:t>204</a:t>
            </a:fld>
            <a:endParaRPr lang="en-US" altLang="en-US"/>
          </a:p>
        </p:txBody>
      </p:sp>
    </p:spTree>
    <p:extLst>
      <p:ext uri="{BB962C8B-B14F-4D97-AF65-F5344CB8AC3E}">
        <p14:creationId xmlns:p14="http://schemas.microsoft.com/office/powerpoint/2010/main" val="1700860809"/>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2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52065" eaLnBrk="1" hangingPunct="1">
              <a:spcBef>
                <a:spcPct val="0"/>
              </a:spcBef>
              <a:defRPr/>
            </a:pPr>
            <a:r>
              <a:rPr lang="en-US" altLang="en-US" dirty="0" smtClean="0"/>
              <a:t>The student selects the toast with sunflower butter and grapes. Is this a reimbursable meal?</a:t>
            </a:r>
          </a:p>
          <a:p>
            <a:pPr defTabSz="952065" eaLnBrk="1" hangingPunct="1">
              <a:spcBef>
                <a:spcPct val="0"/>
              </a:spcBef>
              <a:defRPr/>
            </a:pPr>
            <a:endParaRPr lang="en-US" altLang="en-US" dirty="0" smtClean="0"/>
          </a:p>
          <a:p>
            <a:pPr defTabSz="952065" eaLnBrk="1" hangingPunct="1">
              <a:spcBef>
                <a:spcPct val="0"/>
              </a:spcBef>
              <a:defRPr/>
            </a:pPr>
            <a:r>
              <a:rPr lang="en-US" altLang="en-US" dirty="0" smtClean="0"/>
              <a:t>No. The selected meal contains only two</a:t>
            </a:r>
            <a:r>
              <a:rPr lang="en-US" altLang="en-US" baseline="0" dirty="0" smtClean="0"/>
              <a:t> </a:t>
            </a:r>
            <a:r>
              <a:rPr lang="en-US" altLang="en-US" dirty="0" smtClean="0"/>
              <a:t>food items:</a:t>
            </a:r>
            <a:r>
              <a:rPr lang="en-US" altLang="en-US" baseline="0" dirty="0" smtClean="0"/>
              <a:t> </a:t>
            </a:r>
            <a:r>
              <a:rPr lang="en-US" altLang="en-US" dirty="0" smtClean="0"/>
              <a:t>one grain</a:t>
            </a:r>
            <a:r>
              <a:rPr lang="en-US" altLang="en-US" baseline="0" dirty="0" smtClean="0"/>
              <a:t> from the toast and </a:t>
            </a:r>
            <a:r>
              <a:rPr lang="en-US" altLang="en-US" dirty="0" smtClean="0"/>
              <a:t>one fruit (grapes).</a:t>
            </a:r>
            <a:r>
              <a:rPr lang="en-US" altLang="en-US" baseline="0" dirty="0" smtClean="0"/>
              <a:t> </a:t>
            </a:r>
            <a:r>
              <a:rPr lang="en-US" altLang="en-US" dirty="0" smtClean="0"/>
              <a:t>The student must select at least one other food item to make a reimbursable meal.</a:t>
            </a:r>
          </a:p>
          <a:p>
            <a:pPr defTabSz="952065" eaLnBrk="1" hangingPunct="1">
              <a:spcBef>
                <a:spcPct val="0"/>
              </a:spcBef>
              <a:defRPr/>
            </a:pPr>
            <a:endParaRPr lang="en-US" altLang="en-US" dirty="0"/>
          </a:p>
          <a:p>
            <a:pPr eaLnBrk="1" hangingPunct="1">
              <a:spcBef>
                <a:spcPct val="0"/>
              </a:spcBef>
              <a:defRPr/>
            </a:pPr>
            <a:r>
              <a:rPr lang="en-US" dirty="0"/>
              <a:t>Remember that the sunflower butter does </a:t>
            </a:r>
            <a:r>
              <a:rPr lang="en-US" b="1" dirty="0"/>
              <a:t>not</a:t>
            </a:r>
            <a:r>
              <a:rPr lang="en-US" dirty="0"/>
              <a:t> count as a food item because the menu planner choose to offer </a:t>
            </a:r>
            <a:r>
              <a:rPr lang="en-US" b="1" dirty="0"/>
              <a:t>½ ounce </a:t>
            </a:r>
            <a:r>
              <a:rPr lang="en-US" dirty="0"/>
              <a:t>(1 tablespoons), which is less than the </a:t>
            </a:r>
            <a:r>
              <a:rPr lang="en-US" b="1" dirty="0"/>
              <a:t>full minimum required serving of 1 ounce equivalent</a:t>
            </a:r>
            <a:r>
              <a:rPr lang="en-US" dirty="0"/>
              <a:t>. </a:t>
            </a:r>
          </a:p>
          <a:p>
            <a:pPr defTabSz="952065" eaLnBrk="1" hangingPunct="1">
              <a:spcBef>
                <a:spcPct val="0"/>
              </a:spcBef>
              <a:defRPr/>
            </a:pPr>
            <a:endParaRPr lang="en-US" altLang="en-US" dirty="0" smtClean="0"/>
          </a:p>
          <a:p>
            <a:pPr defTabSz="952065" eaLnBrk="1" hangingPunct="1">
              <a:spcBef>
                <a:spcPct val="0"/>
              </a:spcBef>
              <a:defRPr/>
            </a:pPr>
            <a:endParaRPr lang="en-US" altLang="en-US" dirty="0" smtClean="0"/>
          </a:p>
          <a:p>
            <a:pPr defTabSz="952065" eaLnBrk="1" hangingPunct="1">
              <a:spcBef>
                <a:spcPct val="0"/>
              </a:spcBef>
              <a:defRPr/>
            </a:pPr>
            <a:endParaRPr lang="en-US" altLang="en-US" dirty="0" smtClean="0"/>
          </a:p>
          <a:p>
            <a:pPr eaLnBrk="1" hangingPunct="1">
              <a:spcBef>
                <a:spcPct val="0"/>
              </a:spcBef>
            </a:pPr>
            <a:endParaRPr lang="en-US" altLang="en-US" dirty="0" smtClean="0"/>
          </a:p>
          <a:p>
            <a:pPr defTabSz="952065" eaLnBrk="1" hangingPunct="1">
              <a:spcBef>
                <a:spcPct val="0"/>
              </a:spcBef>
              <a:defRPr/>
            </a:pPr>
            <a:endParaRPr lang="en-US" altLang="en-US" dirty="0" smtClean="0"/>
          </a:p>
          <a:p>
            <a:pPr eaLnBrk="1" hangingPunct="1">
              <a:spcBef>
                <a:spcPct val="0"/>
              </a:spcBef>
            </a:pPr>
            <a:endParaRPr lang="en-US" altLang="en-US" dirty="0" smtClean="0"/>
          </a:p>
        </p:txBody>
      </p:sp>
      <p:sp>
        <p:nvSpPr>
          <p:cNvPr id="562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73553" indent="-297523">
              <a:spcBef>
                <a:spcPct val="30000"/>
              </a:spcBef>
              <a:defRPr sz="1300">
                <a:solidFill>
                  <a:schemeClr val="tx1"/>
                </a:solidFill>
                <a:latin typeface="Calibri" panose="020F0502020204030204" pitchFamily="34" charset="0"/>
              </a:defRPr>
            </a:lvl2pPr>
            <a:lvl3pPr marL="1190083" indent="-238017">
              <a:spcBef>
                <a:spcPct val="30000"/>
              </a:spcBef>
              <a:defRPr sz="1300">
                <a:solidFill>
                  <a:schemeClr val="tx1"/>
                </a:solidFill>
                <a:latin typeface="Calibri" panose="020F0502020204030204" pitchFamily="34" charset="0"/>
              </a:defRPr>
            </a:lvl3pPr>
            <a:lvl4pPr marL="1666115" indent="-238017">
              <a:spcBef>
                <a:spcPct val="30000"/>
              </a:spcBef>
              <a:defRPr sz="1300">
                <a:solidFill>
                  <a:schemeClr val="tx1"/>
                </a:solidFill>
                <a:latin typeface="Calibri" panose="020F0502020204030204" pitchFamily="34" charset="0"/>
              </a:defRPr>
            </a:lvl4pPr>
            <a:lvl5pPr marL="2142149" indent="-238017">
              <a:spcBef>
                <a:spcPct val="30000"/>
              </a:spcBef>
              <a:defRPr sz="1300">
                <a:solidFill>
                  <a:schemeClr val="tx1"/>
                </a:solidFill>
                <a:latin typeface="Calibri" panose="020F0502020204030204" pitchFamily="34" charset="0"/>
              </a:defRPr>
            </a:lvl5pPr>
            <a:lvl6pPr marL="2618183" indent="-238017" eaLnBrk="0" fontAlgn="base" hangingPunct="0">
              <a:spcBef>
                <a:spcPct val="30000"/>
              </a:spcBef>
              <a:spcAft>
                <a:spcPct val="0"/>
              </a:spcAft>
              <a:defRPr sz="1300">
                <a:solidFill>
                  <a:schemeClr val="tx1"/>
                </a:solidFill>
                <a:latin typeface="Calibri" panose="020F0502020204030204" pitchFamily="34" charset="0"/>
              </a:defRPr>
            </a:lvl6pPr>
            <a:lvl7pPr marL="3094215" indent="-238017" eaLnBrk="0" fontAlgn="base" hangingPunct="0">
              <a:spcBef>
                <a:spcPct val="30000"/>
              </a:spcBef>
              <a:spcAft>
                <a:spcPct val="0"/>
              </a:spcAft>
              <a:defRPr sz="1300">
                <a:solidFill>
                  <a:schemeClr val="tx1"/>
                </a:solidFill>
                <a:latin typeface="Calibri" panose="020F0502020204030204" pitchFamily="34" charset="0"/>
              </a:defRPr>
            </a:lvl7pPr>
            <a:lvl8pPr marL="3570248" indent="-238017" eaLnBrk="0" fontAlgn="base" hangingPunct="0">
              <a:spcBef>
                <a:spcPct val="30000"/>
              </a:spcBef>
              <a:spcAft>
                <a:spcPct val="0"/>
              </a:spcAft>
              <a:defRPr sz="1300">
                <a:solidFill>
                  <a:schemeClr val="tx1"/>
                </a:solidFill>
                <a:latin typeface="Calibri" panose="020F0502020204030204" pitchFamily="34" charset="0"/>
              </a:defRPr>
            </a:lvl8pPr>
            <a:lvl9pPr marL="4046282" indent="-23801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926AF544-A5F8-42D3-AA51-5E3AAFAAFF6E}" type="slidenum">
              <a:rPr lang="en-US" altLang="en-US"/>
              <a:pPr>
                <a:spcBef>
                  <a:spcPct val="0"/>
                </a:spcBef>
              </a:pPr>
              <a:t>205</a:t>
            </a:fld>
            <a:endParaRPr lang="en-US" altLang="en-US"/>
          </a:p>
        </p:txBody>
      </p:sp>
    </p:spTree>
    <p:extLst>
      <p:ext uri="{BB962C8B-B14F-4D97-AF65-F5344CB8AC3E}">
        <p14:creationId xmlns:p14="http://schemas.microsoft.com/office/powerpoint/2010/main" val="3218856093"/>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4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52065" eaLnBrk="1" hangingPunct="1">
              <a:spcBef>
                <a:spcPct val="0"/>
              </a:spcBef>
              <a:defRPr/>
            </a:pPr>
            <a:r>
              <a:rPr lang="en-US" altLang="en-US" dirty="0" smtClean="0"/>
              <a:t>The student selects the apple, grapes and milk. Is this a reimbursable meal?</a:t>
            </a:r>
          </a:p>
          <a:p>
            <a:pPr eaLnBrk="1" hangingPunct="1">
              <a:spcBef>
                <a:spcPct val="0"/>
              </a:spcBef>
            </a:pPr>
            <a:endParaRPr lang="en-US" altLang="en-US" dirty="0" smtClean="0"/>
          </a:p>
          <a:p>
            <a:pPr eaLnBrk="1" hangingPunct="1">
              <a:spcBef>
                <a:spcPct val="0"/>
              </a:spcBef>
              <a:defRPr/>
            </a:pPr>
            <a:r>
              <a:rPr lang="en-US" altLang="en-US" dirty="0"/>
              <a:t>Yes. The selected meal contains three food items (two fruits and one milk). </a:t>
            </a:r>
          </a:p>
          <a:p>
            <a:pPr defTabSz="952065" eaLnBrk="1" hangingPunct="1">
              <a:spcBef>
                <a:spcPct val="0"/>
              </a:spcBef>
              <a:defRPr/>
            </a:pPr>
            <a:endParaRPr lang="en-US" altLang="en-US" dirty="0" smtClean="0"/>
          </a:p>
          <a:p>
            <a:pPr eaLnBrk="1" hangingPunct="1">
              <a:spcBef>
                <a:spcPct val="0"/>
              </a:spcBef>
            </a:pPr>
            <a:endParaRPr lang="en-US" altLang="en-US" dirty="0" smtClean="0"/>
          </a:p>
        </p:txBody>
      </p:sp>
      <p:sp>
        <p:nvSpPr>
          <p:cNvPr id="564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73553" indent="-297523">
              <a:spcBef>
                <a:spcPct val="30000"/>
              </a:spcBef>
              <a:defRPr sz="1300">
                <a:solidFill>
                  <a:schemeClr val="tx1"/>
                </a:solidFill>
                <a:latin typeface="Calibri" panose="020F0502020204030204" pitchFamily="34" charset="0"/>
              </a:defRPr>
            </a:lvl2pPr>
            <a:lvl3pPr marL="1190083" indent="-238017">
              <a:spcBef>
                <a:spcPct val="30000"/>
              </a:spcBef>
              <a:defRPr sz="1300">
                <a:solidFill>
                  <a:schemeClr val="tx1"/>
                </a:solidFill>
                <a:latin typeface="Calibri" panose="020F0502020204030204" pitchFamily="34" charset="0"/>
              </a:defRPr>
            </a:lvl3pPr>
            <a:lvl4pPr marL="1666115" indent="-238017">
              <a:spcBef>
                <a:spcPct val="30000"/>
              </a:spcBef>
              <a:defRPr sz="1300">
                <a:solidFill>
                  <a:schemeClr val="tx1"/>
                </a:solidFill>
                <a:latin typeface="Calibri" panose="020F0502020204030204" pitchFamily="34" charset="0"/>
              </a:defRPr>
            </a:lvl4pPr>
            <a:lvl5pPr marL="2142149" indent="-238017">
              <a:spcBef>
                <a:spcPct val="30000"/>
              </a:spcBef>
              <a:defRPr sz="1300">
                <a:solidFill>
                  <a:schemeClr val="tx1"/>
                </a:solidFill>
                <a:latin typeface="Calibri" panose="020F0502020204030204" pitchFamily="34" charset="0"/>
              </a:defRPr>
            </a:lvl5pPr>
            <a:lvl6pPr marL="2618183" indent="-238017" eaLnBrk="0" fontAlgn="base" hangingPunct="0">
              <a:spcBef>
                <a:spcPct val="30000"/>
              </a:spcBef>
              <a:spcAft>
                <a:spcPct val="0"/>
              </a:spcAft>
              <a:defRPr sz="1300">
                <a:solidFill>
                  <a:schemeClr val="tx1"/>
                </a:solidFill>
                <a:latin typeface="Calibri" panose="020F0502020204030204" pitchFamily="34" charset="0"/>
              </a:defRPr>
            </a:lvl6pPr>
            <a:lvl7pPr marL="3094215" indent="-238017" eaLnBrk="0" fontAlgn="base" hangingPunct="0">
              <a:spcBef>
                <a:spcPct val="30000"/>
              </a:spcBef>
              <a:spcAft>
                <a:spcPct val="0"/>
              </a:spcAft>
              <a:defRPr sz="1300">
                <a:solidFill>
                  <a:schemeClr val="tx1"/>
                </a:solidFill>
                <a:latin typeface="Calibri" panose="020F0502020204030204" pitchFamily="34" charset="0"/>
              </a:defRPr>
            </a:lvl7pPr>
            <a:lvl8pPr marL="3570248" indent="-238017" eaLnBrk="0" fontAlgn="base" hangingPunct="0">
              <a:spcBef>
                <a:spcPct val="30000"/>
              </a:spcBef>
              <a:spcAft>
                <a:spcPct val="0"/>
              </a:spcAft>
              <a:defRPr sz="1300">
                <a:solidFill>
                  <a:schemeClr val="tx1"/>
                </a:solidFill>
                <a:latin typeface="Calibri" panose="020F0502020204030204" pitchFamily="34" charset="0"/>
              </a:defRPr>
            </a:lvl8pPr>
            <a:lvl9pPr marL="4046282" indent="-23801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D3F965EE-A670-4536-BA68-090C3A64BB0E}" type="slidenum">
              <a:rPr lang="en-US" altLang="en-US"/>
              <a:pPr>
                <a:spcBef>
                  <a:spcPct val="0"/>
                </a:spcBef>
              </a:pPr>
              <a:t>206</a:t>
            </a:fld>
            <a:endParaRPr lang="en-US" altLang="en-US"/>
          </a:p>
        </p:txBody>
      </p:sp>
    </p:spTree>
    <p:extLst>
      <p:ext uri="{BB962C8B-B14F-4D97-AF65-F5344CB8AC3E}">
        <p14:creationId xmlns:p14="http://schemas.microsoft.com/office/powerpoint/2010/main" val="1352752904"/>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eaLnBrk="1" fontAlgn="auto" hangingPunct="1">
              <a:spcBef>
                <a:spcPts val="0"/>
              </a:spcBef>
              <a:spcAft>
                <a:spcPts val="0"/>
              </a:spcAft>
              <a:defRPr/>
            </a:pPr>
            <a:r>
              <a:rPr lang="en-US" dirty="0"/>
              <a:t>This meal is planned to include </a:t>
            </a:r>
            <a:r>
              <a:rPr lang="en-US" b="1" dirty="0" smtClean="0"/>
              <a:t>seven </a:t>
            </a:r>
            <a:r>
              <a:rPr lang="en-US" dirty="0" smtClean="0"/>
              <a:t>food </a:t>
            </a:r>
            <a:r>
              <a:rPr lang="en-US" dirty="0"/>
              <a:t>items </a:t>
            </a:r>
            <a:r>
              <a:rPr lang="en-US" dirty="0" smtClean="0"/>
              <a:t>:</a:t>
            </a:r>
            <a:endParaRPr lang="en-US" dirty="0"/>
          </a:p>
          <a:p>
            <a:pPr eaLnBrk="1" fontAlgn="auto" hangingPunct="1">
              <a:spcBef>
                <a:spcPts val="0"/>
              </a:spcBef>
              <a:spcAft>
                <a:spcPts val="0"/>
              </a:spcAft>
              <a:defRPr/>
            </a:pPr>
            <a:endParaRPr lang="en-US" dirty="0"/>
          </a:p>
          <a:p>
            <a:pPr marL="178511" indent="-178511" eaLnBrk="1" fontAlgn="auto" hangingPunct="1">
              <a:spcBef>
                <a:spcPts val="0"/>
              </a:spcBef>
              <a:spcAft>
                <a:spcPts val="0"/>
              </a:spcAft>
              <a:buFont typeface="Arial" pitchFamily="34" charset="0"/>
              <a:buChar char="•"/>
              <a:defRPr/>
            </a:pPr>
            <a:r>
              <a:rPr lang="en-US" dirty="0" smtClean="0"/>
              <a:t>four grains from the 2-ounce English</a:t>
            </a:r>
            <a:r>
              <a:rPr lang="en-US" baseline="0" dirty="0" smtClean="0"/>
              <a:t> </a:t>
            </a:r>
            <a:r>
              <a:rPr lang="en-US" dirty="0" smtClean="0"/>
              <a:t>muffin (two grains) and two grains from meat/meat alternate substitutions</a:t>
            </a:r>
            <a:r>
              <a:rPr lang="en-US" baseline="0" dirty="0" smtClean="0"/>
              <a:t> including ½ </a:t>
            </a:r>
            <a:r>
              <a:rPr lang="en-US" dirty="0" smtClean="0"/>
              <a:t>egg (one grain), ½ ounce of cheese </a:t>
            </a:r>
            <a:br>
              <a:rPr lang="en-US" dirty="0" smtClean="0"/>
            </a:br>
            <a:r>
              <a:rPr lang="en-US" dirty="0" smtClean="0"/>
              <a:t>(½ ounce equivalent,</a:t>
            </a:r>
            <a:r>
              <a:rPr lang="en-US" baseline="0" dirty="0" smtClean="0"/>
              <a:t> which equals ½ </a:t>
            </a:r>
            <a:r>
              <a:rPr lang="en-US" dirty="0" smtClean="0"/>
              <a:t>grain) and ½ ounce of ham </a:t>
            </a:r>
            <a:r>
              <a:rPr lang="en-US" dirty="0"/>
              <a:t>(½ ounce </a:t>
            </a:r>
            <a:r>
              <a:rPr lang="en-US" dirty="0" smtClean="0"/>
              <a:t>equivalent,</a:t>
            </a:r>
            <a:r>
              <a:rPr lang="en-US" baseline="0" dirty="0" smtClean="0"/>
              <a:t> which equals ½ gr</a:t>
            </a:r>
            <a:r>
              <a:rPr lang="en-US" dirty="0" smtClean="0"/>
              <a:t>ain);</a:t>
            </a:r>
          </a:p>
          <a:p>
            <a:pPr marL="178511" indent="-178511" eaLnBrk="1" fontAlgn="auto" hangingPunct="1">
              <a:spcBef>
                <a:spcPts val="0"/>
              </a:spcBef>
              <a:spcAft>
                <a:spcPts val="0"/>
              </a:spcAft>
              <a:buFont typeface="Arial" pitchFamily="34" charset="0"/>
              <a:buChar char="•"/>
              <a:defRPr/>
            </a:pPr>
            <a:r>
              <a:rPr lang="en-US" dirty="0" smtClean="0"/>
              <a:t>two fruits from 1 </a:t>
            </a:r>
            <a:r>
              <a:rPr lang="en-US" dirty="0"/>
              <a:t>cup of fruit </a:t>
            </a:r>
            <a:r>
              <a:rPr lang="en-US" dirty="0" smtClean="0"/>
              <a:t>salad (two ½-cup servings); </a:t>
            </a:r>
            <a:r>
              <a:rPr lang="en-US" dirty="0"/>
              <a:t>and </a:t>
            </a:r>
          </a:p>
          <a:p>
            <a:pPr marL="178511" indent="-178511" eaLnBrk="1" fontAlgn="auto" hangingPunct="1">
              <a:spcBef>
                <a:spcPts val="0"/>
              </a:spcBef>
              <a:spcAft>
                <a:spcPts val="0"/>
              </a:spcAft>
              <a:buFont typeface="Arial" pitchFamily="34" charset="0"/>
              <a:buChar char="•"/>
              <a:defRPr/>
            </a:pPr>
            <a:r>
              <a:rPr lang="en-US" dirty="0" smtClean="0"/>
              <a:t>one milk from choice </a:t>
            </a:r>
            <a:r>
              <a:rPr lang="en-US" dirty="0"/>
              <a:t>of 1 cup of fat-free unflavored or favored milk or low-fat unflavored </a:t>
            </a:r>
            <a:r>
              <a:rPr lang="en-US" dirty="0" smtClean="0"/>
              <a:t>milk.</a:t>
            </a:r>
            <a:endParaRPr lang="en-US" dirty="0"/>
          </a:p>
          <a:p>
            <a:pPr eaLnBrk="1" fontAlgn="auto" hangingPunct="1">
              <a:spcBef>
                <a:spcPts val="0"/>
              </a:spcBef>
              <a:spcAft>
                <a:spcPts val="0"/>
              </a:spcAft>
              <a:defRPr/>
            </a:pPr>
            <a:endParaRPr lang="en-US" dirty="0" smtClean="0"/>
          </a:p>
          <a:p>
            <a:pPr marL="0" lvl="1" eaLnBrk="1" fontAlgn="auto" hangingPunct="1">
              <a:spcBef>
                <a:spcPts val="0"/>
              </a:spcBef>
              <a:spcAft>
                <a:spcPts val="0"/>
              </a:spcAft>
              <a:defRPr/>
            </a:pPr>
            <a:r>
              <a:rPr lang="en-US" dirty="0"/>
              <a:t>Note that </a:t>
            </a:r>
            <a:r>
              <a:rPr lang="en-US" dirty="0" smtClean="0"/>
              <a:t>in this example, the </a:t>
            </a:r>
            <a:r>
              <a:rPr lang="en-US" dirty="0"/>
              <a:t>menu planner </a:t>
            </a:r>
            <a:r>
              <a:rPr lang="en-US" dirty="0" smtClean="0"/>
              <a:t>chose </a:t>
            </a:r>
            <a:r>
              <a:rPr lang="en-US" dirty="0"/>
              <a:t>to count the 1 cup-serving of </a:t>
            </a:r>
            <a:r>
              <a:rPr lang="en-US" dirty="0" smtClean="0"/>
              <a:t>fruit salad as two </a:t>
            </a:r>
            <a:r>
              <a:rPr lang="en-US" dirty="0"/>
              <a:t>food items (two ½-cup servings of fruit</a:t>
            </a:r>
            <a:r>
              <a:rPr lang="en-US" dirty="0" smtClean="0"/>
              <a:t>). </a:t>
            </a:r>
          </a:p>
          <a:p>
            <a:pPr marL="0" lvl="1" eaLnBrk="1" fontAlgn="auto" hangingPunct="1">
              <a:spcBef>
                <a:spcPts val="0"/>
              </a:spcBef>
              <a:spcAft>
                <a:spcPts val="0"/>
              </a:spcAft>
              <a:defRPr/>
            </a:pPr>
            <a:endParaRPr lang="en-US" dirty="0"/>
          </a:p>
          <a:p>
            <a:pPr marL="0" lvl="1" eaLnBrk="1" fontAlgn="auto" hangingPunct="1">
              <a:spcBef>
                <a:spcPts val="0"/>
              </a:spcBef>
              <a:spcAft>
                <a:spcPts val="0"/>
              </a:spcAft>
              <a:defRPr/>
            </a:pPr>
            <a:r>
              <a:rPr lang="en-US" dirty="0" smtClean="0"/>
              <a:t>In </a:t>
            </a:r>
            <a:r>
              <a:rPr lang="en-US" dirty="0"/>
              <a:t>this example, the menu planner choose to count the 1 cup-serving of fruit salad as two food items (two ½-cup servings of fruit). </a:t>
            </a:r>
            <a:r>
              <a:rPr lang="en-US" dirty="0" smtClean="0"/>
              <a:t> The </a:t>
            </a:r>
            <a:r>
              <a:rPr lang="en-US" dirty="0"/>
              <a:t>menu planner also could have chosen to count it as one food item. USDA allows this flexibility, but for practical purposes of increasing reimbursable meals, it makes the most sense to offer all fruits (and vegetable substitutions) in ½-cup </a:t>
            </a:r>
            <a:r>
              <a:rPr lang="en-US" dirty="0" smtClean="0"/>
              <a:t>servings and </a:t>
            </a:r>
            <a:r>
              <a:rPr lang="en-US" dirty="0"/>
              <a:t>count each one as one fruit item.</a:t>
            </a:r>
          </a:p>
          <a:p>
            <a:pPr marL="0" lvl="1" eaLnBrk="1" fontAlgn="auto" hangingPunct="1">
              <a:spcBef>
                <a:spcPts val="0"/>
              </a:spcBef>
              <a:spcAft>
                <a:spcPts val="0"/>
              </a:spcAft>
              <a:defRPr/>
            </a:pPr>
            <a:endParaRPr lang="en-US" dirty="0"/>
          </a:p>
          <a:p>
            <a:pPr marL="0" lvl="1" eaLnBrk="1" fontAlgn="auto" hangingPunct="1">
              <a:spcBef>
                <a:spcPts val="0"/>
              </a:spcBef>
              <a:spcAft>
                <a:spcPts val="0"/>
              </a:spcAft>
              <a:defRPr/>
            </a:pPr>
            <a:endParaRPr lang="en-US" dirty="0"/>
          </a:p>
        </p:txBody>
      </p:sp>
      <p:sp>
        <p:nvSpPr>
          <p:cNvPr id="565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73553" indent="-297523">
              <a:spcBef>
                <a:spcPct val="30000"/>
              </a:spcBef>
              <a:defRPr sz="1300">
                <a:solidFill>
                  <a:schemeClr val="tx1"/>
                </a:solidFill>
                <a:latin typeface="Calibri" panose="020F0502020204030204" pitchFamily="34" charset="0"/>
              </a:defRPr>
            </a:lvl2pPr>
            <a:lvl3pPr marL="1190083" indent="-238017">
              <a:spcBef>
                <a:spcPct val="30000"/>
              </a:spcBef>
              <a:defRPr sz="1300">
                <a:solidFill>
                  <a:schemeClr val="tx1"/>
                </a:solidFill>
                <a:latin typeface="Calibri" panose="020F0502020204030204" pitchFamily="34" charset="0"/>
              </a:defRPr>
            </a:lvl3pPr>
            <a:lvl4pPr marL="1666115" indent="-238017">
              <a:spcBef>
                <a:spcPct val="30000"/>
              </a:spcBef>
              <a:defRPr sz="1300">
                <a:solidFill>
                  <a:schemeClr val="tx1"/>
                </a:solidFill>
                <a:latin typeface="Calibri" panose="020F0502020204030204" pitchFamily="34" charset="0"/>
              </a:defRPr>
            </a:lvl4pPr>
            <a:lvl5pPr marL="2142149" indent="-238017">
              <a:spcBef>
                <a:spcPct val="30000"/>
              </a:spcBef>
              <a:defRPr sz="1300">
                <a:solidFill>
                  <a:schemeClr val="tx1"/>
                </a:solidFill>
                <a:latin typeface="Calibri" panose="020F0502020204030204" pitchFamily="34" charset="0"/>
              </a:defRPr>
            </a:lvl5pPr>
            <a:lvl6pPr marL="2618183" indent="-238017" eaLnBrk="0" fontAlgn="base" hangingPunct="0">
              <a:spcBef>
                <a:spcPct val="30000"/>
              </a:spcBef>
              <a:spcAft>
                <a:spcPct val="0"/>
              </a:spcAft>
              <a:defRPr sz="1300">
                <a:solidFill>
                  <a:schemeClr val="tx1"/>
                </a:solidFill>
                <a:latin typeface="Calibri" panose="020F0502020204030204" pitchFamily="34" charset="0"/>
              </a:defRPr>
            </a:lvl6pPr>
            <a:lvl7pPr marL="3094215" indent="-238017" eaLnBrk="0" fontAlgn="base" hangingPunct="0">
              <a:spcBef>
                <a:spcPct val="30000"/>
              </a:spcBef>
              <a:spcAft>
                <a:spcPct val="0"/>
              </a:spcAft>
              <a:defRPr sz="1300">
                <a:solidFill>
                  <a:schemeClr val="tx1"/>
                </a:solidFill>
                <a:latin typeface="Calibri" panose="020F0502020204030204" pitchFamily="34" charset="0"/>
              </a:defRPr>
            </a:lvl7pPr>
            <a:lvl8pPr marL="3570248" indent="-238017" eaLnBrk="0" fontAlgn="base" hangingPunct="0">
              <a:spcBef>
                <a:spcPct val="30000"/>
              </a:spcBef>
              <a:spcAft>
                <a:spcPct val="0"/>
              </a:spcAft>
              <a:defRPr sz="1300">
                <a:solidFill>
                  <a:schemeClr val="tx1"/>
                </a:solidFill>
                <a:latin typeface="Calibri" panose="020F0502020204030204" pitchFamily="34" charset="0"/>
              </a:defRPr>
            </a:lvl8pPr>
            <a:lvl9pPr marL="4046282" indent="-23801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59CC5C34-54DC-4A12-BD5E-148B8BBCA7BB}" type="slidenum">
              <a:rPr lang="en-US" altLang="en-US"/>
              <a:pPr>
                <a:spcBef>
                  <a:spcPct val="0"/>
                </a:spcBef>
              </a:pPr>
              <a:t>207</a:t>
            </a:fld>
            <a:endParaRPr lang="en-US" altLang="en-US"/>
          </a:p>
        </p:txBody>
      </p:sp>
    </p:spTree>
    <p:extLst>
      <p:ext uri="{BB962C8B-B14F-4D97-AF65-F5344CB8AC3E}">
        <p14:creationId xmlns:p14="http://schemas.microsoft.com/office/powerpoint/2010/main" val="74034720"/>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7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52065" eaLnBrk="1" hangingPunct="1">
              <a:spcBef>
                <a:spcPct val="0"/>
              </a:spcBef>
              <a:defRPr/>
            </a:pPr>
            <a:r>
              <a:rPr lang="en-US" altLang="en-US" dirty="0" smtClean="0"/>
              <a:t>The student selects the English muffin breakfast sandwich and milk. Is this a reimbursable meal?</a:t>
            </a:r>
          </a:p>
          <a:p>
            <a:pPr defTabSz="952065" eaLnBrk="1" hangingPunct="1">
              <a:spcBef>
                <a:spcPct val="0"/>
              </a:spcBef>
              <a:defRPr/>
            </a:pPr>
            <a:endParaRPr lang="en-US" altLang="en-US" dirty="0" smtClean="0"/>
          </a:p>
          <a:p>
            <a:pPr defTabSz="952065" eaLnBrk="1" hangingPunct="1">
              <a:spcBef>
                <a:spcPct val="0"/>
              </a:spcBef>
              <a:defRPr/>
            </a:pPr>
            <a:r>
              <a:rPr lang="en-US" dirty="0" smtClean="0"/>
              <a:t>No. The selected meal contains three food items </a:t>
            </a:r>
            <a:r>
              <a:rPr lang="en-US" altLang="en-US" baseline="0" dirty="0" smtClean="0"/>
              <a:t>(milk and two </a:t>
            </a:r>
            <a:r>
              <a:rPr lang="en-US" altLang="en-US" dirty="0" smtClean="0"/>
              <a:t>grains</a:t>
            </a:r>
            <a:r>
              <a:rPr lang="en-US" altLang="en-US" baseline="0" dirty="0" smtClean="0"/>
              <a:t> from the English muffin</a:t>
            </a:r>
            <a:r>
              <a:rPr lang="en-US" altLang="en-US" dirty="0" smtClean="0"/>
              <a:t>)</a:t>
            </a:r>
            <a:r>
              <a:rPr lang="en-US" altLang="en-US" baseline="0" dirty="0" smtClean="0"/>
              <a:t> </a:t>
            </a:r>
            <a:r>
              <a:rPr lang="en-US" dirty="0" smtClean="0"/>
              <a:t>but is missing at least ½ cup of fruit. </a:t>
            </a:r>
          </a:p>
          <a:p>
            <a:pPr defTabSz="952065" eaLnBrk="1" hangingPunct="1">
              <a:spcBef>
                <a:spcPct val="0"/>
              </a:spcBef>
              <a:defRPr/>
            </a:pPr>
            <a:endParaRPr lang="en-US" altLang="en-US" dirty="0" smtClean="0"/>
          </a:p>
          <a:p>
            <a:pPr eaLnBrk="1" hangingPunct="1">
              <a:spcBef>
                <a:spcPct val="0"/>
              </a:spcBef>
            </a:pPr>
            <a:endParaRPr lang="en-US" altLang="en-US" dirty="0" smtClean="0"/>
          </a:p>
        </p:txBody>
      </p:sp>
      <p:sp>
        <p:nvSpPr>
          <p:cNvPr id="567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73553" indent="-297523">
              <a:spcBef>
                <a:spcPct val="30000"/>
              </a:spcBef>
              <a:defRPr sz="1300">
                <a:solidFill>
                  <a:schemeClr val="tx1"/>
                </a:solidFill>
                <a:latin typeface="Calibri" panose="020F0502020204030204" pitchFamily="34" charset="0"/>
              </a:defRPr>
            </a:lvl2pPr>
            <a:lvl3pPr marL="1190083" indent="-238017">
              <a:spcBef>
                <a:spcPct val="30000"/>
              </a:spcBef>
              <a:defRPr sz="1300">
                <a:solidFill>
                  <a:schemeClr val="tx1"/>
                </a:solidFill>
                <a:latin typeface="Calibri" panose="020F0502020204030204" pitchFamily="34" charset="0"/>
              </a:defRPr>
            </a:lvl3pPr>
            <a:lvl4pPr marL="1666115" indent="-238017">
              <a:spcBef>
                <a:spcPct val="30000"/>
              </a:spcBef>
              <a:defRPr sz="1300">
                <a:solidFill>
                  <a:schemeClr val="tx1"/>
                </a:solidFill>
                <a:latin typeface="Calibri" panose="020F0502020204030204" pitchFamily="34" charset="0"/>
              </a:defRPr>
            </a:lvl4pPr>
            <a:lvl5pPr marL="2142149" indent="-238017">
              <a:spcBef>
                <a:spcPct val="30000"/>
              </a:spcBef>
              <a:defRPr sz="1300">
                <a:solidFill>
                  <a:schemeClr val="tx1"/>
                </a:solidFill>
                <a:latin typeface="Calibri" panose="020F0502020204030204" pitchFamily="34" charset="0"/>
              </a:defRPr>
            </a:lvl5pPr>
            <a:lvl6pPr marL="2618183" indent="-238017" eaLnBrk="0" fontAlgn="base" hangingPunct="0">
              <a:spcBef>
                <a:spcPct val="30000"/>
              </a:spcBef>
              <a:spcAft>
                <a:spcPct val="0"/>
              </a:spcAft>
              <a:defRPr sz="1300">
                <a:solidFill>
                  <a:schemeClr val="tx1"/>
                </a:solidFill>
                <a:latin typeface="Calibri" panose="020F0502020204030204" pitchFamily="34" charset="0"/>
              </a:defRPr>
            </a:lvl6pPr>
            <a:lvl7pPr marL="3094215" indent="-238017" eaLnBrk="0" fontAlgn="base" hangingPunct="0">
              <a:spcBef>
                <a:spcPct val="30000"/>
              </a:spcBef>
              <a:spcAft>
                <a:spcPct val="0"/>
              </a:spcAft>
              <a:defRPr sz="1300">
                <a:solidFill>
                  <a:schemeClr val="tx1"/>
                </a:solidFill>
                <a:latin typeface="Calibri" panose="020F0502020204030204" pitchFamily="34" charset="0"/>
              </a:defRPr>
            </a:lvl7pPr>
            <a:lvl8pPr marL="3570248" indent="-238017" eaLnBrk="0" fontAlgn="base" hangingPunct="0">
              <a:spcBef>
                <a:spcPct val="30000"/>
              </a:spcBef>
              <a:spcAft>
                <a:spcPct val="0"/>
              </a:spcAft>
              <a:defRPr sz="1300">
                <a:solidFill>
                  <a:schemeClr val="tx1"/>
                </a:solidFill>
                <a:latin typeface="Calibri" panose="020F0502020204030204" pitchFamily="34" charset="0"/>
              </a:defRPr>
            </a:lvl8pPr>
            <a:lvl9pPr marL="4046282" indent="-23801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A9DAB56B-F2AF-435E-B3AB-F0327A373A7F}" type="slidenum">
              <a:rPr lang="en-US" altLang="en-US"/>
              <a:pPr>
                <a:spcBef>
                  <a:spcPct val="0"/>
                </a:spcBef>
              </a:pPr>
              <a:t>208</a:t>
            </a:fld>
            <a:endParaRPr lang="en-US" altLang="en-US"/>
          </a:p>
        </p:txBody>
      </p:sp>
    </p:spTree>
    <p:extLst>
      <p:ext uri="{BB962C8B-B14F-4D97-AF65-F5344CB8AC3E}">
        <p14:creationId xmlns:p14="http://schemas.microsoft.com/office/powerpoint/2010/main" val="965875369"/>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9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52065" eaLnBrk="1" hangingPunct="1">
              <a:spcBef>
                <a:spcPct val="0"/>
              </a:spcBef>
              <a:defRPr/>
            </a:pPr>
            <a:r>
              <a:rPr lang="en-US" altLang="en-US" dirty="0" smtClean="0"/>
              <a:t>The student selects the English muffin breakfast sandwich and fruit salad. Is this a reimbursable meal?</a:t>
            </a:r>
          </a:p>
          <a:p>
            <a:pPr defTabSz="952065" eaLnBrk="1" hangingPunct="1">
              <a:spcBef>
                <a:spcPct val="0"/>
              </a:spcBef>
              <a:defRPr/>
            </a:pPr>
            <a:endParaRPr lang="en-US" altLang="en-US" dirty="0" smtClean="0"/>
          </a:p>
          <a:p>
            <a:pPr defTabSz="952065" eaLnBrk="1" hangingPunct="1">
              <a:spcBef>
                <a:spcPct val="0"/>
              </a:spcBef>
              <a:defRPr/>
            </a:pPr>
            <a:r>
              <a:rPr lang="en-US" altLang="en-US" dirty="0" smtClean="0"/>
              <a:t>Yes. The selected meal contains six food items</a:t>
            </a:r>
            <a:r>
              <a:rPr lang="en-US" altLang="en-US" baseline="0" dirty="0" smtClean="0"/>
              <a:t>: </a:t>
            </a:r>
            <a:r>
              <a:rPr lang="en-US" dirty="0" smtClean="0"/>
              <a:t>four </a:t>
            </a:r>
            <a:r>
              <a:rPr lang="en-US" dirty="0"/>
              <a:t>grains from the </a:t>
            </a:r>
            <a:r>
              <a:rPr lang="en-US" dirty="0" smtClean="0"/>
              <a:t>English </a:t>
            </a:r>
            <a:r>
              <a:rPr lang="en-US" dirty="0"/>
              <a:t>muffin (two </a:t>
            </a:r>
            <a:r>
              <a:rPr lang="en-US" dirty="0" smtClean="0"/>
              <a:t>grains </a:t>
            </a:r>
            <a:r>
              <a:rPr lang="en-US" dirty="0"/>
              <a:t>and two grains from meat/meat alternate </a:t>
            </a:r>
            <a:r>
              <a:rPr lang="en-US" dirty="0" smtClean="0"/>
              <a:t>substitutions) </a:t>
            </a:r>
            <a:r>
              <a:rPr lang="en-US" altLang="en-US" dirty="0" smtClean="0"/>
              <a:t>and two fruits.</a:t>
            </a:r>
          </a:p>
          <a:p>
            <a:pPr defTabSz="952065" eaLnBrk="1" hangingPunct="1">
              <a:spcBef>
                <a:spcPct val="0"/>
              </a:spcBef>
              <a:defRPr/>
            </a:pPr>
            <a:endParaRPr lang="en-US" altLang="en-US" dirty="0" smtClean="0"/>
          </a:p>
          <a:p>
            <a:pPr eaLnBrk="1" hangingPunct="1">
              <a:spcBef>
                <a:spcPct val="0"/>
              </a:spcBef>
            </a:pPr>
            <a:endParaRPr lang="en-US" altLang="en-US" dirty="0" smtClean="0"/>
          </a:p>
        </p:txBody>
      </p:sp>
      <p:sp>
        <p:nvSpPr>
          <p:cNvPr id="569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73553" indent="-297523">
              <a:spcBef>
                <a:spcPct val="30000"/>
              </a:spcBef>
              <a:defRPr sz="1300">
                <a:solidFill>
                  <a:schemeClr val="tx1"/>
                </a:solidFill>
                <a:latin typeface="Calibri" panose="020F0502020204030204" pitchFamily="34" charset="0"/>
              </a:defRPr>
            </a:lvl2pPr>
            <a:lvl3pPr marL="1190083" indent="-238017">
              <a:spcBef>
                <a:spcPct val="30000"/>
              </a:spcBef>
              <a:defRPr sz="1300">
                <a:solidFill>
                  <a:schemeClr val="tx1"/>
                </a:solidFill>
                <a:latin typeface="Calibri" panose="020F0502020204030204" pitchFamily="34" charset="0"/>
              </a:defRPr>
            </a:lvl3pPr>
            <a:lvl4pPr marL="1666115" indent="-238017">
              <a:spcBef>
                <a:spcPct val="30000"/>
              </a:spcBef>
              <a:defRPr sz="1300">
                <a:solidFill>
                  <a:schemeClr val="tx1"/>
                </a:solidFill>
                <a:latin typeface="Calibri" panose="020F0502020204030204" pitchFamily="34" charset="0"/>
              </a:defRPr>
            </a:lvl4pPr>
            <a:lvl5pPr marL="2142149" indent="-238017">
              <a:spcBef>
                <a:spcPct val="30000"/>
              </a:spcBef>
              <a:defRPr sz="1300">
                <a:solidFill>
                  <a:schemeClr val="tx1"/>
                </a:solidFill>
                <a:latin typeface="Calibri" panose="020F0502020204030204" pitchFamily="34" charset="0"/>
              </a:defRPr>
            </a:lvl5pPr>
            <a:lvl6pPr marL="2618183" indent="-238017" eaLnBrk="0" fontAlgn="base" hangingPunct="0">
              <a:spcBef>
                <a:spcPct val="30000"/>
              </a:spcBef>
              <a:spcAft>
                <a:spcPct val="0"/>
              </a:spcAft>
              <a:defRPr sz="1300">
                <a:solidFill>
                  <a:schemeClr val="tx1"/>
                </a:solidFill>
                <a:latin typeface="Calibri" panose="020F0502020204030204" pitchFamily="34" charset="0"/>
              </a:defRPr>
            </a:lvl6pPr>
            <a:lvl7pPr marL="3094215" indent="-238017" eaLnBrk="0" fontAlgn="base" hangingPunct="0">
              <a:spcBef>
                <a:spcPct val="30000"/>
              </a:spcBef>
              <a:spcAft>
                <a:spcPct val="0"/>
              </a:spcAft>
              <a:defRPr sz="1300">
                <a:solidFill>
                  <a:schemeClr val="tx1"/>
                </a:solidFill>
                <a:latin typeface="Calibri" panose="020F0502020204030204" pitchFamily="34" charset="0"/>
              </a:defRPr>
            </a:lvl7pPr>
            <a:lvl8pPr marL="3570248" indent="-238017" eaLnBrk="0" fontAlgn="base" hangingPunct="0">
              <a:spcBef>
                <a:spcPct val="30000"/>
              </a:spcBef>
              <a:spcAft>
                <a:spcPct val="0"/>
              </a:spcAft>
              <a:defRPr sz="1300">
                <a:solidFill>
                  <a:schemeClr val="tx1"/>
                </a:solidFill>
                <a:latin typeface="Calibri" panose="020F0502020204030204" pitchFamily="34" charset="0"/>
              </a:defRPr>
            </a:lvl8pPr>
            <a:lvl9pPr marL="4046282" indent="-23801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220DA4B7-A409-4B49-A51F-78C39453F2E9}" type="slidenum">
              <a:rPr lang="en-US" altLang="en-US"/>
              <a:pPr>
                <a:spcBef>
                  <a:spcPct val="0"/>
                </a:spcBef>
              </a:pPr>
              <a:t>209</a:t>
            </a:fld>
            <a:endParaRPr lang="en-US" altLang="en-US"/>
          </a:p>
        </p:txBody>
      </p:sp>
    </p:spTree>
    <p:extLst>
      <p:ext uri="{BB962C8B-B14F-4D97-AF65-F5344CB8AC3E}">
        <p14:creationId xmlns:p14="http://schemas.microsoft.com/office/powerpoint/2010/main" val="9394569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That concludes our review of the milk component.</a:t>
            </a:r>
          </a:p>
          <a:p>
            <a:endParaRPr lang="en-US" dirty="0" smtClean="0"/>
          </a:p>
          <a:p>
            <a:r>
              <a:rPr lang="en-US" b="1" dirty="0" smtClean="0"/>
              <a:t>Ask </a:t>
            </a:r>
            <a:r>
              <a:rPr lang="en-US" b="1" dirty="0"/>
              <a:t>participants: </a:t>
            </a:r>
            <a:r>
              <a:rPr lang="en-US" dirty="0"/>
              <a:t>Before we move on to the fruits </a:t>
            </a:r>
            <a:r>
              <a:rPr lang="en-US" dirty="0" smtClean="0"/>
              <a:t>component, </a:t>
            </a:r>
            <a:r>
              <a:rPr lang="en-US" dirty="0"/>
              <a:t>are there any questions about the </a:t>
            </a:r>
            <a:r>
              <a:rPr lang="en-US" dirty="0" smtClean="0"/>
              <a:t>milk component?</a:t>
            </a:r>
            <a:endParaRPr lang="en-US" dirty="0"/>
          </a:p>
        </p:txBody>
      </p:sp>
      <p:sp>
        <p:nvSpPr>
          <p:cNvPr id="91140"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0647" eaLnBrk="0" hangingPunct="0">
              <a:defRPr sz="1600">
                <a:solidFill>
                  <a:schemeClr val="tx1"/>
                </a:solidFill>
                <a:latin typeface="Arial Narrow" pitchFamily="34" charset="0"/>
              </a:defRPr>
            </a:lvl1pPr>
            <a:lvl2pPr marL="741983" indent="-285377" algn="ctr" defTabSz="930647" eaLnBrk="0" hangingPunct="0">
              <a:defRPr sz="1600">
                <a:solidFill>
                  <a:schemeClr val="tx1"/>
                </a:solidFill>
                <a:latin typeface="Arial Narrow" pitchFamily="34" charset="0"/>
              </a:defRPr>
            </a:lvl2pPr>
            <a:lvl3pPr marL="1141511" indent="-228302" algn="ctr" defTabSz="930647" eaLnBrk="0" hangingPunct="0">
              <a:defRPr sz="1600">
                <a:solidFill>
                  <a:schemeClr val="tx1"/>
                </a:solidFill>
                <a:latin typeface="Arial Narrow" pitchFamily="34" charset="0"/>
              </a:defRPr>
            </a:lvl3pPr>
            <a:lvl4pPr marL="1598115" indent="-228302" algn="ctr" defTabSz="930647" eaLnBrk="0" hangingPunct="0">
              <a:defRPr sz="1600">
                <a:solidFill>
                  <a:schemeClr val="tx1"/>
                </a:solidFill>
                <a:latin typeface="Arial Narrow" pitchFamily="34" charset="0"/>
              </a:defRPr>
            </a:lvl4pPr>
            <a:lvl5pPr marL="2054720" indent="-228302" algn="ctr" defTabSz="930647" eaLnBrk="0" hangingPunct="0">
              <a:defRPr sz="1600">
                <a:solidFill>
                  <a:schemeClr val="tx1"/>
                </a:solidFill>
                <a:latin typeface="Arial Narrow" pitchFamily="34" charset="0"/>
              </a:defRPr>
            </a:lvl5pPr>
            <a:lvl6pPr marL="2511325" indent="-228302" algn="ctr" defTabSz="930647" eaLnBrk="0" fontAlgn="base" hangingPunct="0">
              <a:spcBef>
                <a:spcPct val="0"/>
              </a:spcBef>
              <a:spcAft>
                <a:spcPct val="0"/>
              </a:spcAft>
              <a:defRPr sz="1600">
                <a:solidFill>
                  <a:schemeClr val="tx1"/>
                </a:solidFill>
                <a:latin typeface="Arial Narrow" pitchFamily="34" charset="0"/>
              </a:defRPr>
            </a:lvl6pPr>
            <a:lvl7pPr marL="2967926" indent="-228302" algn="ctr" defTabSz="930647" eaLnBrk="0" fontAlgn="base" hangingPunct="0">
              <a:spcBef>
                <a:spcPct val="0"/>
              </a:spcBef>
              <a:spcAft>
                <a:spcPct val="0"/>
              </a:spcAft>
              <a:defRPr sz="1600">
                <a:solidFill>
                  <a:schemeClr val="tx1"/>
                </a:solidFill>
                <a:latin typeface="Arial Narrow" pitchFamily="34" charset="0"/>
              </a:defRPr>
            </a:lvl7pPr>
            <a:lvl8pPr marL="3424531" indent="-228302" algn="ctr" defTabSz="930647" eaLnBrk="0" fontAlgn="base" hangingPunct="0">
              <a:spcBef>
                <a:spcPct val="0"/>
              </a:spcBef>
              <a:spcAft>
                <a:spcPct val="0"/>
              </a:spcAft>
              <a:defRPr sz="1600">
                <a:solidFill>
                  <a:schemeClr val="tx1"/>
                </a:solidFill>
                <a:latin typeface="Arial Narrow" pitchFamily="34" charset="0"/>
              </a:defRPr>
            </a:lvl8pPr>
            <a:lvl9pPr marL="3881136" indent="-228302" algn="ctr" defTabSz="930647" eaLnBrk="0" fontAlgn="base" hangingPunct="0">
              <a:spcBef>
                <a:spcPct val="0"/>
              </a:spcBef>
              <a:spcAft>
                <a:spcPct val="0"/>
              </a:spcAft>
              <a:defRPr sz="1600">
                <a:solidFill>
                  <a:schemeClr val="tx1"/>
                </a:solidFill>
                <a:latin typeface="Arial Narrow" pitchFamily="34" charset="0"/>
              </a:defRPr>
            </a:lvl9pPr>
          </a:lstStyle>
          <a:p>
            <a:pPr algn="r">
              <a:defRPr/>
            </a:pPr>
            <a:fld id="{6BCA2C8A-4904-4603-A437-34B0272C43DE}" type="slidenum">
              <a:rPr lang="en-US" sz="1200">
                <a:latin typeface="Times New Roman" pitchFamily="18" charset="0"/>
              </a:rPr>
              <a:pPr algn="r">
                <a:defRPr/>
              </a:pPr>
              <a:t>21</a:t>
            </a:fld>
            <a:endParaRPr lang="en-US" sz="1200">
              <a:latin typeface="Times New Roman" pitchFamily="18" charset="0"/>
            </a:endParaRPr>
          </a:p>
        </p:txBody>
      </p:sp>
    </p:spTree>
    <p:extLst>
      <p:ext uri="{BB962C8B-B14F-4D97-AF65-F5344CB8AC3E}">
        <p14:creationId xmlns:p14="http://schemas.microsoft.com/office/powerpoint/2010/main" val="181297157"/>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1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52065" eaLnBrk="1" hangingPunct="1">
              <a:spcBef>
                <a:spcPct val="0"/>
              </a:spcBef>
              <a:defRPr/>
            </a:pPr>
            <a:r>
              <a:rPr lang="en-US" altLang="en-US" dirty="0" smtClean="0"/>
              <a:t>The student selects fruit salad and milk. Is this a reimbursable meal?</a:t>
            </a:r>
          </a:p>
          <a:p>
            <a:pPr defTabSz="952065" eaLnBrk="1" hangingPunct="1">
              <a:spcBef>
                <a:spcPct val="0"/>
              </a:spcBef>
              <a:defRPr/>
            </a:pPr>
            <a:endParaRPr lang="en-US" altLang="en-US" dirty="0" smtClean="0"/>
          </a:p>
          <a:p>
            <a:pPr eaLnBrk="1" hangingPunct="1">
              <a:spcBef>
                <a:spcPct val="0"/>
              </a:spcBef>
            </a:pPr>
            <a:r>
              <a:rPr lang="en-US" altLang="en-US" dirty="0" smtClean="0"/>
              <a:t>Yes. The selected meal contains three food items (two fruits and one</a:t>
            </a:r>
            <a:r>
              <a:rPr lang="en-US" altLang="en-US" baseline="0" dirty="0" smtClean="0"/>
              <a:t> </a:t>
            </a:r>
            <a:r>
              <a:rPr lang="en-US" altLang="en-US" dirty="0" smtClean="0"/>
              <a:t>milk). </a:t>
            </a:r>
            <a:r>
              <a:rPr lang="en-US" altLang="en-US" baseline="0" dirty="0" smtClean="0"/>
              <a:t> </a:t>
            </a:r>
            <a:endParaRPr lang="en-US" altLang="en-US" dirty="0" smtClean="0"/>
          </a:p>
          <a:p>
            <a:pPr eaLnBrk="1" hangingPunct="1">
              <a:spcBef>
                <a:spcPct val="0"/>
              </a:spcBef>
            </a:pPr>
            <a:endParaRPr lang="en-US" altLang="en-US" dirty="0" smtClean="0"/>
          </a:p>
        </p:txBody>
      </p:sp>
      <p:sp>
        <p:nvSpPr>
          <p:cNvPr id="571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73553" indent="-297523">
              <a:spcBef>
                <a:spcPct val="30000"/>
              </a:spcBef>
              <a:defRPr sz="1300">
                <a:solidFill>
                  <a:schemeClr val="tx1"/>
                </a:solidFill>
                <a:latin typeface="Calibri" panose="020F0502020204030204" pitchFamily="34" charset="0"/>
              </a:defRPr>
            </a:lvl2pPr>
            <a:lvl3pPr marL="1190083" indent="-238017">
              <a:spcBef>
                <a:spcPct val="30000"/>
              </a:spcBef>
              <a:defRPr sz="1300">
                <a:solidFill>
                  <a:schemeClr val="tx1"/>
                </a:solidFill>
                <a:latin typeface="Calibri" panose="020F0502020204030204" pitchFamily="34" charset="0"/>
              </a:defRPr>
            </a:lvl3pPr>
            <a:lvl4pPr marL="1666115" indent="-238017">
              <a:spcBef>
                <a:spcPct val="30000"/>
              </a:spcBef>
              <a:defRPr sz="1300">
                <a:solidFill>
                  <a:schemeClr val="tx1"/>
                </a:solidFill>
                <a:latin typeface="Calibri" panose="020F0502020204030204" pitchFamily="34" charset="0"/>
              </a:defRPr>
            </a:lvl4pPr>
            <a:lvl5pPr marL="2142149" indent="-238017">
              <a:spcBef>
                <a:spcPct val="30000"/>
              </a:spcBef>
              <a:defRPr sz="1300">
                <a:solidFill>
                  <a:schemeClr val="tx1"/>
                </a:solidFill>
                <a:latin typeface="Calibri" panose="020F0502020204030204" pitchFamily="34" charset="0"/>
              </a:defRPr>
            </a:lvl5pPr>
            <a:lvl6pPr marL="2618183" indent="-238017" eaLnBrk="0" fontAlgn="base" hangingPunct="0">
              <a:spcBef>
                <a:spcPct val="30000"/>
              </a:spcBef>
              <a:spcAft>
                <a:spcPct val="0"/>
              </a:spcAft>
              <a:defRPr sz="1300">
                <a:solidFill>
                  <a:schemeClr val="tx1"/>
                </a:solidFill>
                <a:latin typeface="Calibri" panose="020F0502020204030204" pitchFamily="34" charset="0"/>
              </a:defRPr>
            </a:lvl6pPr>
            <a:lvl7pPr marL="3094215" indent="-238017" eaLnBrk="0" fontAlgn="base" hangingPunct="0">
              <a:spcBef>
                <a:spcPct val="30000"/>
              </a:spcBef>
              <a:spcAft>
                <a:spcPct val="0"/>
              </a:spcAft>
              <a:defRPr sz="1300">
                <a:solidFill>
                  <a:schemeClr val="tx1"/>
                </a:solidFill>
                <a:latin typeface="Calibri" panose="020F0502020204030204" pitchFamily="34" charset="0"/>
              </a:defRPr>
            </a:lvl7pPr>
            <a:lvl8pPr marL="3570248" indent="-238017" eaLnBrk="0" fontAlgn="base" hangingPunct="0">
              <a:spcBef>
                <a:spcPct val="30000"/>
              </a:spcBef>
              <a:spcAft>
                <a:spcPct val="0"/>
              </a:spcAft>
              <a:defRPr sz="1300">
                <a:solidFill>
                  <a:schemeClr val="tx1"/>
                </a:solidFill>
                <a:latin typeface="Calibri" panose="020F0502020204030204" pitchFamily="34" charset="0"/>
              </a:defRPr>
            </a:lvl8pPr>
            <a:lvl9pPr marL="4046282" indent="-23801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CFD39E52-8FE9-4DCC-A86B-BFA406B75716}" type="slidenum">
              <a:rPr lang="en-US" altLang="en-US"/>
              <a:pPr>
                <a:spcBef>
                  <a:spcPct val="0"/>
                </a:spcBef>
              </a:pPr>
              <a:t>210</a:t>
            </a:fld>
            <a:endParaRPr lang="en-US" altLang="en-US"/>
          </a:p>
        </p:txBody>
      </p:sp>
    </p:spTree>
    <p:extLst>
      <p:ext uri="{BB962C8B-B14F-4D97-AF65-F5344CB8AC3E}">
        <p14:creationId xmlns:p14="http://schemas.microsoft.com/office/powerpoint/2010/main" val="3651094529"/>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eaLnBrk="1" fontAlgn="auto" hangingPunct="1">
              <a:spcBef>
                <a:spcPts val="0"/>
              </a:spcBef>
              <a:spcAft>
                <a:spcPts val="0"/>
              </a:spcAft>
              <a:defRPr/>
            </a:pPr>
            <a:r>
              <a:rPr lang="en-US" dirty="0"/>
              <a:t>This meal is planned to include </a:t>
            </a:r>
            <a:r>
              <a:rPr lang="en-US" b="1" dirty="0" smtClean="0"/>
              <a:t>six </a:t>
            </a:r>
            <a:r>
              <a:rPr lang="en-US" dirty="0" smtClean="0"/>
              <a:t>food </a:t>
            </a:r>
            <a:r>
              <a:rPr lang="en-US" dirty="0"/>
              <a:t>items that meet the minimum required serving sizes and meal components for the SBP:</a:t>
            </a:r>
          </a:p>
          <a:p>
            <a:pPr eaLnBrk="1" fontAlgn="auto" hangingPunct="1">
              <a:spcBef>
                <a:spcPts val="0"/>
              </a:spcBef>
              <a:spcAft>
                <a:spcPts val="0"/>
              </a:spcAft>
              <a:defRPr/>
            </a:pPr>
            <a:endParaRPr lang="en-US" dirty="0"/>
          </a:p>
          <a:p>
            <a:pPr marL="178511" indent="-178511" eaLnBrk="1" fontAlgn="auto" hangingPunct="1">
              <a:spcBef>
                <a:spcPts val="0"/>
              </a:spcBef>
              <a:spcAft>
                <a:spcPts val="0"/>
              </a:spcAft>
              <a:buFont typeface="Arial" pitchFamily="34" charset="0"/>
              <a:buChar char="•"/>
              <a:defRPr/>
            </a:pPr>
            <a:r>
              <a:rPr lang="en-US" dirty="0" smtClean="0"/>
              <a:t>three grains from a 2-ounce whole-wheat bagel (two grains) and 1 cup of whole-grain flaked cereal (one grain); </a:t>
            </a:r>
          </a:p>
          <a:p>
            <a:pPr marL="178511" indent="-178511" eaLnBrk="1" fontAlgn="auto" hangingPunct="1">
              <a:spcBef>
                <a:spcPts val="0"/>
              </a:spcBef>
              <a:spcAft>
                <a:spcPts val="0"/>
              </a:spcAft>
              <a:buFont typeface="Arial" pitchFamily="34" charset="0"/>
              <a:buChar char="•"/>
              <a:defRPr/>
            </a:pPr>
            <a:r>
              <a:rPr lang="en-US" dirty="0" smtClean="0"/>
              <a:t>two fruits from ½ cup of raisins (</a:t>
            </a:r>
            <a:r>
              <a:rPr lang="en-US" baseline="0" dirty="0" smtClean="0"/>
              <a:t>1 cup total</a:t>
            </a:r>
            <a:r>
              <a:rPr lang="en-US" dirty="0" smtClean="0"/>
              <a:t>); and </a:t>
            </a:r>
          </a:p>
          <a:p>
            <a:pPr marL="178511" indent="-178511" eaLnBrk="1" fontAlgn="auto" hangingPunct="1">
              <a:spcBef>
                <a:spcPts val="0"/>
              </a:spcBef>
              <a:spcAft>
                <a:spcPts val="0"/>
              </a:spcAft>
              <a:buFont typeface="Arial" pitchFamily="34" charset="0"/>
              <a:buChar char="•"/>
              <a:defRPr/>
            </a:pPr>
            <a:r>
              <a:rPr lang="en-US" dirty="0"/>
              <a:t>one milk from choice of 1 cup of fat-free unflavored or favored milk or low-fat unflavored milk.</a:t>
            </a:r>
          </a:p>
          <a:p>
            <a:pPr eaLnBrk="1" fontAlgn="auto" hangingPunct="1">
              <a:spcBef>
                <a:spcPts val="0"/>
              </a:spcBef>
              <a:spcAft>
                <a:spcPts val="0"/>
              </a:spcAft>
              <a:defRPr/>
            </a:pPr>
            <a:endParaRPr lang="en-US" dirty="0"/>
          </a:p>
          <a:p>
            <a:pPr marL="0" lvl="1" eaLnBrk="1" fontAlgn="auto" hangingPunct="1">
              <a:spcBef>
                <a:spcPts val="0"/>
              </a:spcBef>
              <a:spcAft>
                <a:spcPts val="0"/>
              </a:spcAft>
              <a:defRPr/>
            </a:pPr>
            <a:r>
              <a:rPr lang="en-US" dirty="0" smtClean="0"/>
              <a:t>Remember that </a:t>
            </a:r>
            <a:r>
              <a:rPr lang="en-US" dirty="0"/>
              <a:t>d</a:t>
            </a:r>
            <a:r>
              <a:rPr lang="en-US" dirty="0" smtClean="0"/>
              <a:t>ried fruit credits as </a:t>
            </a:r>
            <a:r>
              <a:rPr lang="en-US" b="1" dirty="0" smtClean="0"/>
              <a:t>twice</a:t>
            </a:r>
            <a:r>
              <a:rPr lang="en-US" dirty="0" smtClean="0"/>
              <a:t> the volume served, e.g., ½ cup of raisins equal 1 cup of fruit. </a:t>
            </a:r>
            <a:r>
              <a:rPr lang="en-US" dirty="0"/>
              <a:t>In this example, the menu planner choose to count the ½ cup-serving of raisins as two food items (two ½-cup servings of fruit).  The menu planner also could have chosen to count it as one food item. USDA allows this flexibility, but for practical purposes of increasing reimbursable meals, it makes the most sense to offer all fruits (and vegetable substitutions) in ½-cup </a:t>
            </a:r>
            <a:r>
              <a:rPr lang="en-US" dirty="0" smtClean="0"/>
              <a:t>servings and count each one as one fruit item.</a:t>
            </a:r>
            <a:endParaRPr lang="en-US" dirty="0"/>
          </a:p>
        </p:txBody>
      </p:sp>
      <p:sp>
        <p:nvSpPr>
          <p:cNvPr id="574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73553" indent="-297523">
              <a:spcBef>
                <a:spcPct val="30000"/>
              </a:spcBef>
              <a:defRPr sz="1300">
                <a:solidFill>
                  <a:schemeClr val="tx1"/>
                </a:solidFill>
                <a:latin typeface="Calibri" panose="020F0502020204030204" pitchFamily="34" charset="0"/>
              </a:defRPr>
            </a:lvl2pPr>
            <a:lvl3pPr marL="1190083" indent="-238017">
              <a:spcBef>
                <a:spcPct val="30000"/>
              </a:spcBef>
              <a:defRPr sz="1300">
                <a:solidFill>
                  <a:schemeClr val="tx1"/>
                </a:solidFill>
                <a:latin typeface="Calibri" panose="020F0502020204030204" pitchFamily="34" charset="0"/>
              </a:defRPr>
            </a:lvl3pPr>
            <a:lvl4pPr marL="1666115" indent="-238017">
              <a:spcBef>
                <a:spcPct val="30000"/>
              </a:spcBef>
              <a:defRPr sz="1300">
                <a:solidFill>
                  <a:schemeClr val="tx1"/>
                </a:solidFill>
                <a:latin typeface="Calibri" panose="020F0502020204030204" pitchFamily="34" charset="0"/>
              </a:defRPr>
            </a:lvl4pPr>
            <a:lvl5pPr marL="2142149" indent="-238017">
              <a:spcBef>
                <a:spcPct val="30000"/>
              </a:spcBef>
              <a:defRPr sz="1300">
                <a:solidFill>
                  <a:schemeClr val="tx1"/>
                </a:solidFill>
                <a:latin typeface="Calibri" panose="020F0502020204030204" pitchFamily="34" charset="0"/>
              </a:defRPr>
            </a:lvl5pPr>
            <a:lvl6pPr marL="2618183" indent="-238017" eaLnBrk="0" fontAlgn="base" hangingPunct="0">
              <a:spcBef>
                <a:spcPct val="30000"/>
              </a:spcBef>
              <a:spcAft>
                <a:spcPct val="0"/>
              </a:spcAft>
              <a:defRPr sz="1300">
                <a:solidFill>
                  <a:schemeClr val="tx1"/>
                </a:solidFill>
                <a:latin typeface="Calibri" panose="020F0502020204030204" pitchFamily="34" charset="0"/>
              </a:defRPr>
            </a:lvl6pPr>
            <a:lvl7pPr marL="3094215" indent="-238017" eaLnBrk="0" fontAlgn="base" hangingPunct="0">
              <a:spcBef>
                <a:spcPct val="30000"/>
              </a:spcBef>
              <a:spcAft>
                <a:spcPct val="0"/>
              </a:spcAft>
              <a:defRPr sz="1300">
                <a:solidFill>
                  <a:schemeClr val="tx1"/>
                </a:solidFill>
                <a:latin typeface="Calibri" panose="020F0502020204030204" pitchFamily="34" charset="0"/>
              </a:defRPr>
            </a:lvl7pPr>
            <a:lvl8pPr marL="3570248" indent="-238017" eaLnBrk="0" fontAlgn="base" hangingPunct="0">
              <a:spcBef>
                <a:spcPct val="30000"/>
              </a:spcBef>
              <a:spcAft>
                <a:spcPct val="0"/>
              </a:spcAft>
              <a:defRPr sz="1300">
                <a:solidFill>
                  <a:schemeClr val="tx1"/>
                </a:solidFill>
                <a:latin typeface="Calibri" panose="020F0502020204030204" pitchFamily="34" charset="0"/>
              </a:defRPr>
            </a:lvl8pPr>
            <a:lvl9pPr marL="4046282" indent="-23801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16E950AA-500E-43A2-B5AC-0B8B8C67E4AF}" type="slidenum">
              <a:rPr lang="en-US" altLang="en-US"/>
              <a:pPr>
                <a:spcBef>
                  <a:spcPct val="0"/>
                </a:spcBef>
              </a:pPr>
              <a:t>211</a:t>
            </a:fld>
            <a:endParaRPr lang="en-US" altLang="en-US"/>
          </a:p>
        </p:txBody>
      </p:sp>
    </p:spTree>
    <p:extLst>
      <p:ext uri="{BB962C8B-B14F-4D97-AF65-F5344CB8AC3E}">
        <p14:creationId xmlns:p14="http://schemas.microsoft.com/office/powerpoint/2010/main" val="1529516888"/>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6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52065" eaLnBrk="1" hangingPunct="1">
              <a:spcBef>
                <a:spcPct val="0"/>
              </a:spcBef>
              <a:defRPr/>
            </a:pPr>
            <a:r>
              <a:rPr lang="en-US" altLang="en-US" dirty="0" smtClean="0"/>
              <a:t>The student selects the cereal and milk. Is this a reimbursable meal?</a:t>
            </a:r>
          </a:p>
          <a:p>
            <a:pPr defTabSz="952065" eaLnBrk="1" hangingPunct="1">
              <a:spcBef>
                <a:spcPct val="0"/>
              </a:spcBef>
              <a:defRPr/>
            </a:pPr>
            <a:endParaRPr lang="en-US" altLang="en-US" dirty="0" smtClean="0"/>
          </a:p>
          <a:p>
            <a:pPr defTabSz="952065" eaLnBrk="1" hangingPunct="1">
              <a:spcBef>
                <a:spcPct val="0"/>
              </a:spcBef>
              <a:defRPr/>
            </a:pPr>
            <a:r>
              <a:rPr lang="en-US" dirty="0" smtClean="0"/>
              <a:t>No. The selected meal contains only two food items </a:t>
            </a:r>
            <a:r>
              <a:rPr lang="en-US" altLang="en-US" baseline="0" dirty="0" smtClean="0"/>
              <a:t>(one grain and one milk</a:t>
            </a:r>
            <a:r>
              <a:rPr lang="en-US" altLang="en-US" dirty="0" smtClean="0"/>
              <a:t>)</a:t>
            </a:r>
            <a:r>
              <a:rPr lang="en-US" altLang="en-US" baseline="0" dirty="0" smtClean="0"/>
              <a:t> </a:t>
            </a:r>
            <a:r>
              <a:rPr lang="en-US" dirty="0" smtClean="0"/>
              <a:t>and is missing at least ½ cup of fruit. </a:t>
            </a:r>
          </a:p>
          <a:p>
            <a:pPr defTabSz="952065" eaLnBrk="1" hangingPunct="1">
              <a:spcBef>
                <a:spcPct val="0"/>
              </a:spcBef>
              <a:defRPr/>
            </a:pPr>
            <a:endParaRPr lang="en-US" altLang="en-US" dirty="0" smtClean="0"/>
          </a:p>
          <a:p>
            <a:pPr eaLnBrk="1" hangingPunct="1">
              <a:spcBef>
                <a:spcPct val="0"/>
              </a:spcBef>
            </a:pPr>
            <a:endParaRPr lang="en-US" altLang="en-US" dirty="0" smtClean="0"/>
          </a:p>
        </p:txBody>
      </p:sp>
      <p:sp>
        <p:nvSpPr>
          <p:cNvPr id="576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73553" indent="-297523">
              <a:spcBef>
                <a:spcPct val="30000"/>
              </a:spcBef>
              <a:defRPr sz="1300">
                <a:solidFill>
                  <a:schemeClr val="tx1"/>
                </a:solidFill>
                <a:latin typeface="Calibri" panose="020F0502020204030204" pitchFamily="34" charset="0"/>
              </a:defRPr>
            </a:lvl2pPr>
            <a:lvl3pPr marL="1190083" indent="-238017">
              <a:spcBef>
                <a:spcPct val="30000"/>
              </a:spcBef>
              <a:defRPr sz="1300">
                <a:solidFill>
                  <a:schemeClr val="tx1"/>
                </a:solidFill>
                <a:latin typeface="Calibri" panose="020F0502020204030204" pitchFamily="34" charset="0"/>
              </a:defRPr>
            </a:lvl3pPr>
            <a:lvl4pPr marL="1666115" indent="-238017">
              <a:spcBef>
                <a:spcPct val="30000"/>
              </a:spcBef>
              <a:defRPr sz="1300">
                <a:solidFill>
                  <a:schemeClr val="tx1"/>
                </a:solidFill>
                <a:latin typeface="Calibri" panose="020F0502020204030204" pitchFamily="34" charset="0"/>
              </a:defRPr>
            </a:lvl4pPr>
            <a:lvl5pPr marL="2142149" indent="-238017">
              <a:spcBef>
                <a:spcPct val="30000"/>
              </a:spcBef>
              <a:defRPr sz="1300">
                <a:solidFill>
                  <a:schemeClr val="tx1"/>
                </a:solidFill>
                <a:latin typeface="Calibri" panose="020F0502020204030204" pitchFamily="34" charset="0"/>
              </a:defRPr>
            </a:lvl5pPr>
            <a:lvl6pPr marL="2618183" indent="-238017" eaLnBrk="0" fontAlgn="base" hangingPunct="0">
              <a:spcBef>
                <a:spcPct val="30000"/>
              </a:spcBef>
              <a:spcAft>
                <a:spcPct val="0"/>
              </a:spcAft>
              <a:defRPr sz="1300">
                <a:solidFill>
                  <a:schemeClr val="tx1"/>
                </a:solidFill>
                <a:latin typeface="Calibri" panose="020F0502020204030204" pitchFamily="34" charset="0"/>
              </a:defRPr>
            </a:lvl6pPr>
            <a:lvl7pPr marL="3094215" indent="-238017" eaLnBrk="0" fontAlgn="base" hangingPunct="0">
              <a:spcBef>
                <a:spcPct val="30000"/>
              </a:spcBef>
              <a:spcAft>
                <a:spcPct val="0"/>
              </a:spcAft>
              <a:defRPr sz="1300">
                <a:solidFill>
                  <a:schemeClr val="tx1"/>
                </a:solidFill>
                <a:latin typeface="Calibri" panose="020F0502020204030204" pitchFamily="34" charset="0"/>
              </a:defRPr>
            </a:lvl7pPr>
            <a:lvl8pPr marL="3570248" indent="-238017" eaLnBrk="0" fontAlgn="base" hangingPunct="0">
              <a:spcBef>
                <a:spcPct val="30000"/>
              </a:spcBef>
              <a:spcAft>
                <a:spcPct val="0"/>
              </a:spcAft>
              <a:defRPr sz="1300">
                <a:solidFill>
                  <a:schemeClr val="tx1"/>
                </a:solidFill>
                <a:latin typeface="Calibri" panose="020F0502020204030204" pitchFamily="34" charset="0"/>
              </a:defRPr>
            </a:lvl8pPr>
            <a:lvl9pPr marL="4046282" indent="-23801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6358C236-F7CF-40B7-A481-6519188F81B9}" type="slidenum">
              <a:rPr lang="en-US" altLang="en-US"/>
              <a:pPr>
                <a:spcBef>
                  <a:spcPct val="0"/>
                </a:spcBef>
              </a:pPr>
              <a:t>212</a:t>
            </a:fld>
            <a:endParaRPr lang="en-US" altLang="en-US"/>
          </a:p>
        </p:txBody>
      </p:sp>
    </p:spTree>
    <p:extLst>
      <p:ext uri="{BB962C8B-B14F-4D97-AF65-F5344CB8AC3E}">
        <p14:creationId xmlns:p14="http://schemas.microsoft.com/office/powerpoint/2010/main" val="3344710095"/>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0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52065" eaLnBrk="1" hangingPunct="1">
              <a:spcBef>
                <a:spcPct val="0"/>
              </a:spcBef>
              <a:defRPr/>
            </a:pPr>
            <a:r>
              <a:rPr lang="en-US" altLang="en-US" dirty="0" smtClean="0"/>
              <a:t>The student selects the bagel and raisins. Is this a reimbursable meal?</a:t>
            </a:r>
          </a:p>
          <a:p>
            <a:pPr eaLnBrk="1" hangingPunct="1">
              <a:spcBef>
                <a:spcPct val="0"/>
              </a:spcBef>
            </a:pPr>
            <a:endParaRPr lang="en-US" altLang="en-US" dirty="0"/>
          </a:p>
          <a:p>
            <a:pPr eaLnBrk="1" hangingPunct="1">
              <a:spcBef>
                <a:spcPct val="0"/>
              </a:spcBef>
              <a:defRPr/>
            </a:pPr>
            <a:r>
              <a:rPr lang="en-US" altLang="en-US" dirty="0"/>
              <a:t>Yes. The selected meal contains four food items: two grains from the 2-ounce bagel </a:t>
            </a:r>
            <a:br>
              <a:rPr lang="en-US" altLang="en-US" dirty="0"/>
            </a:br>
            <a:r>
              <a:rPr lang="en-US" altLang="en-US" dirty="0"/>
              <a:t>(2 ounce equivalents) and 1 </a:t>
            </a:r>
            <a:r>
              <a:rPr lang="en-US" altLang="en-US" dirty="0" smtClean="0"/>
              <a:t>fruit. </a:t>
            </a:r>
            <a:r>
              <a:rPr lang="en-US" dirty="0"/>
              <a:t>The menu planner chose to count the ½ cup-serving of raisins as two food items (two ½-cup servings of fruit). </a:t>
            </a:r>
            <a:endParaRPr lang="en-US" altLang="en-US" dirty="0"/>
          </a:p>
          <a:p>
            <a:pPr eaLnBrk="1" hangingPunct="1">
              <a:spcBef>
                <a:spcPct val="0"/>
              </a:spcBef>
              <a:defRPr/>
            </a:pPr>
            <a:r>
              <a:rPr lang="en-US" altLang="en-US" dirty="0"/>
              <a:t> </a:t>
            </a:r>
          </a:p>
          <a:p>
            <a:pPr eaLnBrk="1" hangingPunct="1">
              <a:spcBef>
                <a:spcPct val="0"/>
              </a:spcBef>
            </a:pPr>
            <a:endParaRPr lang="en-US" altLang="en-US" dirty="0"/>
          </a:p>
          <a:p>
            <a:pPr eaLnBrk="1" hangingPunct="1">
              <a:spcBef>
                <a:spcPct val="0"/>
              </a:spcBef>
            </a:pPr>
            <a:endParaRPr lang="en-US" altLang="en-US" dirty="0" smtClean="0"/>
          </a:p>
          <a:p>
            <a:pPr eaLnBrk="1" hangingPunct="1">
              <a:spcBef>
                <a:spcPct val="0"/>
              </a:spcBef>
            </a:pPr>
            <a:endParaRPr lang="en-US" altLang="en-US" dirty="0"/>
          </a:p>
          <a:p>
            <a:pPr defTabSz="952065" eaLnBrk="1" hangingPunct="1">
              <a:spcBef>
                <a:spcPct val="0"/>
              </a:spcBef>
              <a:defRPr/>
            </a:pPr>
            <a:endParaRPr lang="en-US" altLang="en-US" dirty="0" smtClean="0"/>
          </a:p>
          <a:p>
            <a:pPr eaLnBrk="1" hangingPunct="1">
              <a:spcBef>
                <a:spcPct val="0"/>
              </a:spcBef>
            </a:pPr>
            <a:endParaRPr lang="en-US" altLang="en-US" dirty="0" smtClean="0"/>
          </a:p>
        </p:txBody>
      </p:sp>
      <p:sp>
        <p:nvSpPr>
          <p:cNvPr id="580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73553" indent="-297523">
              <a:spcBef>
                <a:spcPct val="30000"/>
              </a:spcBef>
              <a:defRPr sz="1300">
                <a:solidFill>
                  <a:schemeClr val="tx1"/>
                </a:solidFill>
                <a:latin typeface="Calibri" panose="020F0502020204030204" pitchFamily="34" charset="0"/>
              </a:defRPr>
            </a:lvl2pPr>
            <a:lvl3pPr marL="1190083" indent="-238017">
              <a:spcBef>
                <a:spcPct val="30000"/>
              </a:spcBef>
              <a:defRPr sz="1300">
                <a:solidFill>
                  <a:schemeClr val="tx1"/>
                </a:solidFill>
                <a:latin typeface="Calibri" panose="020F0502020204030204" pitchFamily="34" charset="0"/>
              </a:defRPr>
            </a:lvl3pPr>
            <a:lvl4pPr marL="1666115" indent="-238017">
              <a:spcBef>
                <a:spcPct val="30000"/>
              </a:spcBef>
              <a:defRPr sz="1300">
                <a:solidFill>
                  <a:schemeClr val="tx1"/>
                </a:solidFill>
                <a:latin typeface="Calibri" panose="020F0502020204030204" pitchFamily="34" charset="0"/>
              </a:defRPr>
            </a:lvl4pPr>
            <a:lvl5pPr marL="2142149" indent="-238017">
              <a:spcBef>
                <a:spcPct val="30000"/>
              </a:spcBef>
              <a:defRPr sz="1300">
                <a:solidFill>
                  <a:schemeClr val="tx1"/>
                </a:solidFill>
                <a:latin typeface="Calibri" panose="020F0502020204030204" pitchFamily="34" charset="0"/>
              </a:defRPr>
            </a:lvl5pPr>
            <a:lvl6pPr marL="2618183" indent="-238017" eaLnBrk="0" fontAlgn="base" hangingPunct="0">
              <a:spcBef>
                <a:spcPct val="30000"/>
              </a:spcBef>
              <a:spcAft>
                <a:spcPct val="0"/>
              </a:spcAft>
              <a:defRPr sz="1300">
                <a:solidFill>
                  <a:schemeClr val="tx1"/>
                </a:solidFill>
                <a:latin typeface="Calibri" panose="020F0502020204030204" pitchFamily="34" charset="0"/>
              </a:defRPr>
            </a:lvl6pPr>
            <a:lvl7pPr marL="3094215" indent="-238017" eaLnBrk="0" fontAlgn="base" hangingPunct="0">
              <a:spcBef>
                <a:spcPct val="30000"/>
              </a:spcBef>
              <a:spcAft>
                <a:spcPct val="0"/>
              </a:spcAft>
              <a:defRPr sz="1300">
                <a:solidFill>
                  <a:schemeClr val="tx1"/>
                </a:solidFill>
                <a:latin typeface="Calibri" panose="020F0502020204030204" pitchFamily="34" charset="0"/>
              </a:defRPr>
            </a:lvl7pPr>
            <a:lvl8pPr marL="3570248" indent="-238017" eaLnBrk="0" fontAlgn="base" hangingPunct="0">
              <a:spcBef>
                <a:spcPct val="30000"/>
              </a:spcBef>
              <a:spcAft>
                <a:spcPct val="0"/>
              </a:spcAft>
              <a:defRPr sz="1300">
                <a:solidFill>
                  <a:schemeClr val="tx1"/>
                </a:solidFill>
                <a:latin typeface="Calibri" panose="020F0502020204030204" pitchFamily="34" charset="0"/>
              </a:defRPr>
            </a:lvl8pPr>
            <a:lvl9pPr marL="4046282" indent="-23801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E1BEA93E-221E-42A6-8475-469FE0D885D8}" type="slidenum">
              <a:rPr lang="en-US" altLang="en-US"/>
              <a:pPr>
                <a:spcBef>
                  <a:spcPct val="0"/>
                </a:spcBef>
              </a:pPr>
              <a:t>213</a:t>
            </a:fld>
            <a:endParaRPr lang="en-US" altLang="en-US"/>
          </a:p>
        </p:txBody>
      </p:sp>
    </p:spTree>
    <p:extLst>
      <p:ext uri="{BB962C8B-B14F-4D97-AF65-F5344CB8AC3E}">
        <p14:creationId xmlns:p14="http://schemas.microsoft.com/office/powerpoint/2010/main" val="776414328"/>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2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52065" eaLnBrk="1" hangingPunct="1">
              <a:spcBef>
                <a:spcPct val="0"/>
              </a:spcBef>
              <a:defRPr/>
            </a:pPr>
            <a:r>
              <a:rPr lang="en-US" altLang="en-US" dirty="0" smtClean="0"/>
              <a:t>The student selects the cereal and raisins. Is this a reimbursable meal?</a:t>
            </a:r>
          </a:p>
          <a:p>
            <a:pPr defTabSz="952065" eaLnBrk="1" hangingPunct="1">
              <a:spcBef>
                <a:spcPct val="0"/>
              </a:spcBef>
              <a:defRPr/>
            </a:pPr>
            <a:endParaRPr lang="en-US" altLang="en-US" dirty="0" smtClean="0"/>
          </a:p>
          <a:p>
            <a:pPr eaLnBrk="1" hangingPunct="1">
              <a:spcBef>
                <a:spcPct val="0"/>
              </a:spcBef>
              <a:defRPr/>
            </a:pPr>
            <a:r>
              <a:rPr lang="en-US" altLang="en-US" dirty="0" smtClean="0"/>
              <a:t>Yes. The selected meal contains </a:t>
            </a:r>
            <a:r>
              <a:rPr lang="en-US" altLang="en-US" dirty="0"/>
              <a:t>three </a:t>
            </a:r>
            <a:r>
              <a:rPr lang="en-US" dirty="0"/>
              <a:t>food items (one grain and two fruits). The menu planner chose to count the ½ cup-serving of raisins as two food items </a:t>
            </a:r>
            <a:r>
              <a:rPr lang="en-US" dirty="0" smtClean="0"/>
              <a:t/>
            </a:r>
            <a:br>
              <a:rPr lang="en-US" dirty="0" smtClean="0"/>
            </a:br>
            <a:r>
              <a:rPr lang="en-US" dirty="0" smtClean="0"/>
              <a:t>(</a:t>
            </a:r>
            <a:r>
              <a:rPr lang="en-US" dirty="0"/>
              <a:t>two ½-cup servings of fruit). </a:t>
            </a:r>
            <a:endParaRPr lang="en-US" altLang="en-US" dirty="0"/>
          </a:p>
          <a:p>
            <a:pPr eaLnBrk="1" hangingPunct="1">
              <a:spcBef>
                <a:spcPct val="0"/>
              </a:spcBef>
              <a:defRPr/>
            </a:pPr>
            <a:r>
              <a:rPr lang="en-US" altLang="en-US" dirty="0"/>
              <a:t> </a:t>
            </a:r>
          </a:p>
          <a:p>
            <a:pPr eaLnBrk="1" hangingPunct="1">
              <a:spcBef>
                <a:spcPct val="0"/>
              </a:spcBef>
              <a:defRPr/>
            </a:pPr>
            <a:endParaRPr lang="en-US" altLang="en-US" dirty="0" smtClean="0"/>
          </a:p>
        </p:txBody>
      </p:sp>
      <p:sp>
        <p:nvSpPr>
          <p:cNvPr id="582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73553" indent="-297523">
              <a:spcBef>
                <a:spcPct val="30000"/>
              </a:spcBef>
              <a:defRPr sz="1300">
                <a:solidFill>
                  <a:schemeClr val="tx1"/>
                </a:solidFill>
                <a:latin typeface="Calibri" panose="020F0502020204030204" pitchFamily="34" charset="0"/>
              </a:defRPr>
            </a:lvl2pPr>
            <a:lvl3pPr marL="1190083" indent="-238017">
              <a:spcBef>
                <a:spcPct val="30000"/>
              </a:spcBef>
              <a:defRPr sz="1300">
                <a:solidFill>
                  <a:schemeClr val="tx1"/>
                </a:solidFill>
                <a:latin typeface="Calibri" panose="020F0502020204030204" pitchFamily="34" charset="0"/>
              </a:defRPr>
            </a:lvl3pPr>
            <a:lvl4pPr marL="1666115" indent="-238017">
              <a:spcBef>
                <a:spcPct val="30000"/>
              </a:spcBef>
              <a:defRPr sz="1300">
                <a:solidFill>
                  <a:schemeClr val="tx1"/>
                </a:solidFill>
                <a:latin typeface="Calibri" panose="020F0502020204030204" pitchFamily="34" charset="0"/>
              </a:defRPr>
            </a:lvl4pPr>
            <a:lvl5pPr marL="2142149" indent="-238017">
              <a:spcBef>
                <a:spcPct val="30000"/>
              </a:spcBef>
              <a:defRPr sz="1300">
                <a:solidFill>
                  <a:schemeClr val="tx1"/>
                </a:solidFill>
                <a:latin typeface="Calibri" panose="020F0502020204030204" pitchFamily="34" charset="0"/>
              </a:defRPr>
            </a:lvl5pPr>
            <a:lvl6pPr marL="2618183" indent="-238017" eaLnBrk="0" fontAlgn="base" hangingPunct="0">
              <a:spcBef>
                <a:spcPct val="30000"/>
              </a:spcBef>
              <a:spcAft>
                <a:spcPct val="0"/>
              </a:spcAft>
              <a:defRPr sz="1300">
                <a:solidFill>
                  <a:schemeClr val="tx1"/>
                </a:solidFill>
                <a:latin typeface="Calibri" panose="020F0502020204030204" pitchFamily="34" charset="0"/>
              </a:defRPr>
            </a:lvl6pPr>
            <a:lvl7pPr marL="3094215" indent="-238017" eaLnBrk="0" fontAlgn="base" hangingPunct="0">
              <a:spcBef>
                <a:spcPct val="30000"/>
              </a:spcBef>
              <a:spcAft>
                <a:spcPct val="0"/>
              </a:spcAft>
              <a:defRPr sz="1300">
                <a:solidFill>
                  <a:schemeClr val="tx1"/>
                </a:solidFill>
                <a:latin typeface="Calibri" panose="020F0502020204030204" pitchFamily="34" charset="0"/>
              </a:defRPr>
            </a:lvl7pPr>
            <a:lvl8pPr marL="3570248" indent="-238017" eaLnBrk="0" fontAlgn="base" hangingPunct="0">
              <a:spcBef>
                <a:spcPct val="30000"/>
              </a:spcBef>
              <a:spcAft>
                <a:spcPct val="0"/>
              </a:spcAft>
              <a:defRPr sz="1300">
                <a:solidFill>
                  <a:schemeClr val="tx1"/>
                </a:solidFill>
                <a:latin typeface="Calibri" panose="020F0502020204030204" pitchFamily="34" charset="0"/>
              </a:defRPr>
            </a:lvl8pPr>
            <a:lvl9pPr marL="4046282" indent="-23801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02E5CD96-C6BD-46C1-B2A7-1424F8870C4F}" type="slidenum">
              <a:rPr lang="en-US" altLang="en-US"/>
              <a:pPr>
                <a:spcBef>
                  <a:spcPct val="0"/>
                </a:spcBef>
              </a:pPr>
              <a:t>214</a:t>
            </a:fld>
            <a:endParaRPr lang="en-US" altLang="en-US"/>
          </a:p>
        </p:txBody>
      </p:sp>
    </p:spTree>
    <p:extLst>
      <p:ext uri="{BB962C8B-B14F-4D97-AF65-F5344CB8AC3E}">
        <p14:creationId xmlns:p14="http://schemas.microsoft.com/office/powerpoint/2010/main" val="3560215554"/>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4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52065" eaLnBrk="1" hangingPunct="1">
              <a:spcBef>
                <a:spcPct val="0"/>
              </a:spcBef>
              <a:defRPr/>
            </a:pPr>
            <a:r>
              <a:rPr lang="en-US" altLang="en-US" dirty="0" smtClean="0"/>
              <a:t>The student selects the raisins and milk. Is this a reimbursable meal?</a:t>
            </a:r>
          </a:p>
          <a:p>
            <a:pPr defTabSz="952065" eaLnBrk="1" hangingPunct="1">
              <a:spcBef>
                <a:spcPct val="0"/>
              </a:spcBef>
              <a:defRPr/>
            </a:pPr>
            <a:endParaRPr lang="en-US" altLang="en-US" dirty="0"/>
          </a:p>
          <a:p>
            <a:pPr eaLnBrk="1" hangingPunct="1">
              <a:spcBef>
                <a:spcPct val="0"/>
              </a:spcBef>
              <a:defRPr/>
            </a:pPr>
            <a:r>
              <a:rPr lang="en-US" altLang="en-US" dirty="0" smtClean="0"/>
              <a:t>Yes. </a:t>
            </a:r>
            <a:r>
              <a:rPr lang="en-US" altLang="en-US" dirty="0"/>
              <a:t>The selected meal contains three</a:t>
            </a:r>
            <a:r>
              <a:rPr lang="en-US" dirty="0"/>
              <a:t> food items (two fruits and one milk)</a:t>
            </a:r>
            <a:r>
              <a:rPr lang="en-US" altLang="en-US" dirty="0" smtClean="0"/>
              <a:t>. </a:t>
            </a:r>
            <a:r>
              <a:rPr lang="en-US" dirty="0"/>
              <a:t>The menu planner chose to count the ½ cup-serving of raisins as two food items (two ½-cup servings of fruit). </a:t>
            </a:r>
            <a:endParaRPr lang="en-US" altLang="en-US" dirty="0"/>
          </a:p>
          <a:p>
            <a:pPr defTabSz="952065" eaLnBrk="1" hangingPunct="1">
              <a:spcBef>
                <a:spcPct val="0"/>
              </a:spcBef>
              <a:defRPr/>
            </a:pPr>
            <a:r>
              <a:rPr lang="en-US" altLang="en-US" dirty="0" smtClean="0"/>
              <a:t> </a:t>
            </a:r>
          </a:p>
          <a:p>
            <a:pPr eaLnBrk="1" hangingPunct="1">
              <a:spcBef>
                <a:spcPct val="0"/>
              </a:spcBef>
            </a:pPr>
            <a:endParaRPr lang="en-US" altLang="en-US" dirty="0" smtClean="0"/>
          </a:p>
        </p:txBody>
      </p:sp>
      <p:sp>
        <p:nvSpPr>
          <p:cNvPr id="584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73553" indent="-297523">
              <a:spcBef>
                <a:spcPct val="30000"/>
              </a:spcBef>
              <a:defRPr sz="1300">
                <a:solidFill>
                  <a:schemeClr val="tx1"/>
                </a:solidFill>
                <a:latin typeface="Calibri" panose="020F0502020204030204" pitchFamily="34" charset="0"/>
              </a:defRPr>
            </a:lvl2pPr>
            <a:lvl3pPr marL="1190083" indent="-238017">
              <a:spcBef>
                <a:spcPct val="30000"/>
              </a:spcBef>
              <a:defRPr sz="1300">
                <a:solidFill>
                  <a:schemeClr val="tx1"/>
                </a:solidFill>
                <a:latin typeface="Calibri" panose="020F0502020204030204" pitchFamily="34" charset="0"/>
              </a:defRPr>
            </a:lvl3pPr>
            <a:lvl4pPr marL="1666115" indent="-238017">
              <a:spcBef>
                <a:spcPct val="30000"/>
              </a:spcBef>
              <a:defRPr sz="1300">
                <a:solidFill>
                  <a:schemeClr val="tx1"/>
                </a:solidFill>
                <a:latin typeface="Calibri" panose="020F0502020204030204" pitchFamily="34" charset="0"/>
              </a:defRPr>
            </a:lvl4pPr>
            <a:lvl5pPr marL="2142149" indent="-238017">
              <a:spcBef>
                <a:spcPct val="30000"/>
              </a:spcBef>
              <a:defRPr sz="1300">
                <a:solidFill>
                  <a:schemeClr val="tx1"/>
                </a:solidFill>
                <a:latin typeface="Calibri" panose="020F0502020204030204" pitchFamily="34" charset="0"/>
              </a:defRPr>
            </a:lvl5pPr>
            <a:lvl6pPr marL="2618183" indent="-238017" eaLnBrk="0" fontAlgn="base" hangingPunct="0">
              <a:spcBef>
                <a:spcPct val="30000"/>
              </a:spcBef>
              <a:spcAft>
                <a:spcPct val="0"/>
              </a:spcAft>
              <a:defRPr sz="1300">
                <a:solidFill>
                  <a:schemeClr val="tx1"/>
                </a:solidFill>
                <a:latin typeface="Calibri" panose="020F0502020204030204" pitchFamily="34" charset="0"/>
              </a:defRPr>
            </a:lvl6pPr>
            <a:lvl7pPr marL="3094215" indent="-238017" eaLnBrk="0" fontAlgn="base" hangingPunct="0">
              <a:spcBef>
                <a:spcPct val="30000"/>
              </a:spcBef>
              <a:spcAft>
                <a:spcPct val="0"/>
              </a:spcAft>
              <a:defRPr sz="1300">
                <a:solidFill>
                  <a:schemeClr val="tx1"/>
                </a:solidFill>
                <a:latin typeface="Calibri" panose="020F0502020204030204" pitchFamily="34" charset="0"/>
              </a:defRPr>
            </a:lvl7pPr>
            <a:lvl8pPr marL="3570248" indent="-238017" eaLnBrk="0" fontAlgn="base" hangingPunct="0">
              <a:spcBef>
                <a:spcPct val="30000"/>
              </a:spcBef>
              <a:spcAft>
                <a:spcPct val="0"/>
              </a:spcAft>
              <a:defRPr sz="1300">
                <a:solidFill>
                  <a:schemeClr val="tx1"/>
                </a:solidFill>
                <a:latin typeface="Calibri" panose="020F0502020204030204" pitchFamily="34" charset="0"/>
              </a:defRPr>
            </a:lvl8pPr>
            <a:lvl9pPr marL="4046282" indent="-23801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87DC1A7D-8F69-4FE1-8F78-471B05AC6F4C}" type="slidenum">
              <a:rPr lang="en-US" altLang="en-US"/>
              <a:pPr>
                <a:spcBef>
                  <a:spcPct val="0"/>
                </a:spcBef>
              </a:pPr>
              <a:t>215</a:t>
            </a:fld>
            <a:endParaRPr lang="en-US" altLang="en-US"/>
          </a:p>
        </p:txBody>
      </p:sp>
    </p:spTree>
    <p:extLst>
      <p:ext uri="{BB962C8B-B14F-4D97-AF65-F5344CB8AC3E}">
        <p14:creationId xmlns:p14="http://schemas.microsoft.com/office/powerpoint/2010/main" val="702000961"/>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6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52065" eaLnBrk="1" hangingPunct="1">
              <a:spcBef>
                <a:spcPct val="0"/>
              </a:spcBef>
              <a:defRPr/>
            </a:pPr>
            <a:r>
              <a:rPr lang="en-US" altLang="en-US" dirty="0" smtClean="0"/>
              <a:t>The student selects the bagel, cereal and raisins. Is this a reimbursable meal?</a:t>
            </a:r>
          </a:p>
          <a:p>
            <a:pPr defTabSz="952065" eaLnBrk="1" hangingPunct="1">
              <a:spcBef>
                <a:spcPct val="0"/>
              </a:spcBef>
              <a:defRPr/>
            </a:pPr>
            <a:endParaRPr lang="en-US" altLang="en-US" dirty="0"/>
          </a:p>
          <a:p>
            <a:pPr eaLnBrk="1" hangingPunct="1">
              <a:spcBef>
                <a:spcPct val="0"/>
              </a:spcBef>
            </a:pPr>
            <a:r>
              <a:rPr lang="en-US" altLang="en-US" dirty="0"/>
              <a:t>Yes. The selected meal contains </a:t>
            </a:r>
            <a:r>
              <a:rPr lang="en-US" altLang="en-US" dirty="0" smtClean="0"/>
              <a:t>five food items:</a:t>
            </a:r>
            <a:r>
              <a:rPr lang="en-US" altLang="en-US" baseline="0" dirty="0" smtClean="0"/>
              <a:t> </a:t>
            </a:r>
            <a:r>
              <a:rPr lang="en-US" altLang="en-US" dirty="0" smtClean="0"/>
              <a:t>three grains (two grains from </a:t>
            </a:r>
            <a:r>
              <a:rPr lang="en-US" altLang="en-US" dirty="0"/>
              <a:t>the </a:t>
            </a:r>
            <a:r>
              <a:rPr lang="en-US" altLang="en-US" dirty="0" smtClean="0"/>
              <a:t>bagel and one grain from the cereal) and two</a:t>
            </a:r>
            <a:r>
              <a:rPr lang="en-US" altLang="en-US" baseline="0" dirty="0" smtClean="0"/>
              <a:t> </a:t>
            </a:r>
            <a:r>
              <a:rPr lang="en-US" altLang="en-US" dirty="0" smtClean="0"/>
              <a:t>fruits. </a:t>
            </a:r>
            <a:r>
              <a:rPr lang="en-US" dirty="0"/>
              <a:t>The menu planner chose to count the ½ cup-serving of raisins as two food items (two ½-cup servings of fruit). </a:t>
            </a:r>
            <a:endParaRPr lang="en-US" altLang="en-US" dirty="0"/>
          </a:p>
          <a:p>
            <a:pPr defTabSz="952065" eaLnBrk="1" hangingPunct="1">
              <a:spcBef>
                <a:spcPct val="0"/>
              </a:spcBef>
              <a:defRPr/>
            </a:pPr>
            <a:endParaRPr lang="en-US" altLang="en-US" dirty="0" smtClean="0"/>
          </a:p>
          <a:p>
            <a:pPr eaLnBrk="1" hangingPunct="1">
              <a:spcBef>
                <a:spcPct val="0"/>
              </a:spcBef>
            </a:pPr>
            <a:endParaRPr lang="en-US" altLang="en-US" dirty="0" smtClean="0"/>
          </a:p>
        </p:txBody>
      </p:sp>
      <p:sp>
        <p:nvSpPr>
          <p:cNvPr id="586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73553" indent="-297523">
              <a:spcBef>
                <a:spcPct val="30000"/>
              </a:spcBef>
              <a:defRPr sz="1300">
                <a:solidFill>
                  <a:schemeClr val="tx1"/>
                </a:solidFill>
                <a:latin typeface="Calibri" panose="020F0502020204030204" pitchFamily="34" charset="0"/>
              </a:defRPr>
            </a:lvl2pPr>
            <a:lvl3pPr marL="1190083" indent="-238017">
              <a:spcBef>
                <a:spcPct val="30000"/>
              </a:spcBef>
              <a:defRPr sz="1300">
                <a:solidFill>
                  <a:schemeClr val="tx1"/>
                </a:solidFill>
                <a:latin typeface="Calibri" panose="020F0502020204030204" pitchFamily="34" charset="0"/>
              </a:defRPr>
            </a:lvl3pPr>
            <a:lvl4pPr marL="1666115" indent="-238017">
              <a:spcBef>
                <a:spcPct val="30000"/>
              </a:spcBef>
              <a:defRPr sz="1300">
                <a:solidFill>
                  <a:schemeClr val="tx1"/>
                </a:solidFill>
                <a:latin typeface="Calibri" panose="020F0502020204030204" pitchFamily="34" charset="0"/>
              </a:defRPr>
            </a:lvl4pPr>
            <a:lvl5pPr marL="2142149" indent="-238017">
              <a:spcBef>
                <a:spcPct val="30000"/>
              </a:spcBef>
              <a:defRPr sz="1300">
                <a:solidFill>
                  <a:schemeClr val="tx1"/>
                </a:solidFill>
                <a:latin typeface="Calibri" panose="020F0502020204030204" pitchFamily="34" charset="0"/>
              </a:defRPr>
            </a:lvl5pPr>
            <a:lvl6pPr marL="2618183" indent="-238017" eaLnBrk="0" fontAlgn="base" hangingPunct="0">
              <a:spcBef>
                <a:spcPct val="30000"/>
              </a:spcBef>
              <a:spcAft>
                <a:spcPct val="0"/>
              </a:spcAft>
              <a:defRPr sz="1300">
                <a:solidFill>
                  <a:schemeClr val="tx1"/>
                </a:solidFill>
                <a:latin typeface="Calibri" panose="020F0502020204030204" pitchFamily="34" charset="0"/>
              </a:defRPr>
            </a:lvl6pPr>
            <a:lvl7pPr marL="3094215" indent="-238017" eaLnBrk="0" fontAlgn="base" hangingPunct="0">
              <a:spcBef>
                <a:spcPct val="30000"/>
              </a:spcBef>
              <a:spcAft>
                <a:spcPct val="0"/>
              </a:spcAft>
              <a:defRPr sz="1300">
                <a:solidFill>
                  <a:schemeClr val="tx1"/>
                </a:solidFill>
                <a:latin typeface="Calibri" panose="020F0502020204030204" pitchFamily="34" charset="0"/>
              </a:defRPr>
            </a:lvl7pPr>
            <a:lvl8pPr marL="3570248" indent="-238017" eaLnBrk="0" fontAlgn="base" hangingPunct="0">
              <a:spcBef>
                <a:spcPct val="30000"/>
              </a:spcBef>
              <a:spcAft>
                <a:spcPct val="0"/>
              </a:spcAft>
              <a:defRPr sz="1300">
                <a:solidFill>
                  <a:schemeClr val="tx1"/>
                </a:solidFill>
                <a:latin typeface="Calibri" panose="020F0502020204030204" pitchFamily="34" charset="0"/>
              </a:defRPr>
            </a:lvl8pPr>
            <a:lvl9pPr marL="4046282" indent="-23801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216FD874-E3FF-42F8-8DC2-68C45082FDA3}" type="slidenum">
              <a:rPr lang="en-US" altLang="en-US"/>
              <a:pPr>
                <a:spcBef>
                  <a:spcPct val="0"/>
                </a:spcBef>
              </a:pPr>
              <a:t>216</a:t>
            </a:fld>
            <a:endParaRPr lang="en-US" altLang="en-US"/>
          </a:p>
        </p:txBody>
      </p:sp>
    </p:spTree>
    <p:extLst>
      <p:ext uri="{BB962C8B-B14F-4D97-AF65-F5344CB8AC3E}">
        <p14:creationId xmlns:p14="http://schemas.microsoft.com/office/powerpoint/2010/main" val="3512501304"/>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8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52065" eaLnBrk="1" hangingPunct="1">
              <a:spcBef>
                <a:spcPct val="0"/>
              </a:spcBef>
              <a:defRPr/>
            </a:pPr>
            <a:r>
              <a:rPr lang="en-US" altLang="en-US" dirty="0" smtClean="0"/>
              <a:t>The student selects the cereal, raisins and milk. Is this a reimbursable meal?</a:t>
            </a:r>
          </a:p>
          <a:p>
            <a:pPr eaLnBrk="1" hangingPunct="1">
              <a:spcBef>
                <a:spcPct val="0"/>
              </a:spcBef>
            </a:pPr>
            <a:endParaRPr lang="en-US" altLang="en-US" dirty="0"/>
          </a:p>
          <a:p>
            <a:pPr eaLnBrk="1" hangingPunct="1">
              <a:spcBef>
                <a:spcPct val="0"/>
              </a:spcBef>
            </a:pPr>
            <a:r>
              <a:rPr lang="en-US" altLang="en-US" dirty="0"/>
              <a:t>Yes. The selected meal contains </a:t>
            </a:r>
            <a:r>
              <a:rPr lang="en-US" altLang="en-US" dirty="0" smtClean="0"/>
              <a:t>four food </a:t>
            </a:r>
            <a:r>
              <a:rPr lang="en-US" altLang="en-US" dirty="0"/>
              <a:t>items </a:t>
            </a:r>
            <a:r>
              <a:rPr lang="en-US" altLang="en-US" dirty="0" smtClean="0"/>
              <a:t>(one grain,</a:t>
            </a:r>
            <a:r>
              <a:rPr lang="en-US" altLang="en-US" baseline="0" dirty="0" smtClean="0"/>
              <a:t> two fruits and </a:t>
            </a:r>
            <a:r>
              <a:rPr lang="en-US" altLang="en-US" dirty="0" smtClean="0"/>
              <a:t>one milk). </a:t>
            </a:r>
            <a:r>
              <a:rPr lang="en-US" dirty="0"/>
              <a:t>The menu planner chose to count the ½ cup-serving of raisins as two food items (two ½-cup servings of fruit). </a:t>
            </a:r>
            <a:endParaRPr lang="en-US" altLang="en-US" dirty="0"/>
          </a:p>
          <a:p>
            <a:pPr eaLnBrk="1" hangingPunct="1">
              <a:spcBef>
                <a:spcPct val="0"/>
              </a:spcBef>
            </a:pPr>
            <a:endParaRPr lang="en-US" altLang="en-US" dirty="0"/>
          </a:p>
          <a:p>
            <a:pPr eaLnBrk="1" hangingPunct="1">
              <a:spcBef>
                <a:spcPct val="0"/>
              </a:spcBef>
            </a:pPr>
            <a:endParaRPr lang="en-US" altLang="en-US" dirty="0" smtClean="0"/>
          </a:p>
        </p:txBody>
      </p:sp>
      <p:sp>
        <p:nvSpPr>
          <p:cNvPr id="588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73553" indent="-297523">
              <a:spcBef>
                <a:spcPct val="30000"/>
              </a:spcBef>
              <a:defRPr sz="1300">
                <a:solidFill>
                  <a:schemeClr val="tx1"/>
                </a:solidFill>
                <a:latin typeface="Calibri" panose="020F0502020204030204" pitchFamily="34" charset="0"/>
              </a:defRPr>
            </a:lvl2pPr>
            <a:lvl3pPr marL="1190083" indent="-238017">
              <a:spcBef>
                <a:spcPct val="30000"/>
              </a:spcBef>
              <a:defRPr sz="1300">
                <a:solidFill>
                  <a:schemeClr val="tx1"/>
                </a:solidFill>
                <a:latin typeface="Calibri" panose="020F0502020204030204" pitchFamily="34" charset="0"/>
              </a:defRPr>
            </a:lvl3pPr>
            <a:lvl4pPr marL="1666115" indent="-238017">
              <a:spcBef>
                <a:spcPct val="30000"/>
              </a:spcBef>
              <a:defRPr sz="1300">
                <a:solidFill>
                  <a:schemeClr val="tx1"/>
                </a:solidFill>
                <a:latin typeface="Calibri" panose="020F0502020204030204" pitchFamily="34" charset="0"/>
              </a:defRPr>
            </a:lvl4pPr>
            <a:lvl5pPr marL="2142149" indent="-238017">
              <a:spcBef>
                <a:spcPct val="30000"/>
              </a:spcBef>
              <a:defRPr sz="1300">
                <a:solidFill>
                  <a:schemeClr val="tx1"/>
                </a:solidFill>
                <a:latin typeface="Calibri" panose="020F0502020204030204" pitchFamily="34" charset="0"/>
              </a:defRPr>
            </a:lvl5pPr>
            <a:lvl6pPr marL="2618183" indent="-238017" eaLnBrk="0" fontAlgn="base" hangingPunct="0">
              <a:spcBef>
                <a:spcPct val="30000"/>
              </a:spcBef>
              <a:spcAft>
                <a:spcPct val="0"/>
              </a:spcAft>
              <a:defRPr sz="1300">
                <a:solidFill>
                  <a:schemeClr val="tx1"/>
                </a:solidFill>
                <a:latin typeface="Calibri" panose="020F0502020204030204" pitchFamily="34" charset="0"/>
              </a:defRPr>
            </a:lvl6pPr>
            <a:lvl7pPr marL="3094215" indent="-238017" eaLnBrk="0" fontAlgn="base" hangingPunct="0">
              <a:spcBef>
                <a:spcPct val="30000"/>
              </a:spcBef>
              <a:spcAft>
                <a:spcPct val="0"/>
              </a:spcAft>
              <a:defRPr sz="1300">
                <a:solidFill>
                  <a:schemeClr val="tx1"/>
                </a:solidFill>
                <a:latin typeface="Calibri" panose="020F0502020204030204" pitchFamily="34" charset="0"/>
              </a:defRPr>
            </a:lvl7pPr>
            <a:lvl8pPr marL="3570248" indent="-238017" eaLnBrk="0" fontAlgn="base" hangingPunct="0">
              <a:spcBef>
                <a:spcPct val="30000"/>
              </a:spcBef>
              <a:spcAft>
                <a:spcPct val="0"/>
              </a:spcAft>
              <a:defRPr sz="1300">
                <a:solidFill>
                  <a:schemeClr val="tx1"/>
                </a:solidFill>
                <a:latin typeface="Calibri" panose="020F0502020204030204" pitchFamily="34" charset="0"/>
              </a:defRPr>
            </a:lvl8pPr>
            <a:lvl9pPr marL="4046282" indent="-23801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4FA643EA-3D2D-46BD-A644-5097B4B56A96}" type="slidenum">
              <a:rPr lang="en-US" altLang="en-US"/>
              <a:pPr>
                <a:spcBef>
                  <a:spcPct val="0"/>
                </a:spcBef>
              </a:pPr>
              <a:t>217</a:t>
            </a:fld>
            <a:endParaRPr lang="en-US" altLang="en-US"/>
          </a:p>
        </p:txBody>
      </p:sp>
    </p:spTree>
    <p:extLst>
      <p:ext uri="{BB962C8B-B14F-4D97-AF65-F5344CB8AC3E}">
        <p14:creationId xmlns:p14="http://schemas.microsoft.com/office/powerpoint/2010/main" val="3748553977"/>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eaLnBrk="1" fontAlgn="auto" hangingPunct="1">
              <a:spcBef>
                <a:spcPts val="0"/>
              </a:spcBef>
              <a:spcAft>
                <a:spcPts val="0"/>
              </a:spcAft>
              <a:defRPr/>
            </a:pPr>
            <a:r>
              <a:rPr lang="en-US" dirty="0"/>
              <a:t>This meal is planned to include </a:t>
            </a:r>
            <a:r>
              <a:rPr lang="en-US" b="1" dirty="0" smtClean="0"/>
              <a:t>seven </a:t>
            </a:r>
            <a:r>
              <a:rPr lang="en-US" dirty="0" smtClean="0"/>
              <a:t>food </a:t>
            </a:r>
            <a:r>
              <a:rPr lang="en-US" dirty="0"/>
              <a:t>items that meet the minimum required serving sizes and meal components for the SBP:</a:t>
            </a:r>
          </a:p>
          <a:p>
            <a:pPr eaLnBrk="1" fontAlgn="auto" hangingPunct="1">
              <a:spcBef>
                <a:spcPts val="0"/>
              </a:spcBef>
              <a:spcAft>
                <a:spcPts val="0"/>
              </a:spcAft>
              <a:defRPr/>
            </a:pPr>
            <a:endParaRPr lang="en-US" dirty="0" smtClean="0"/>
          </a:p>
          <a:p>
            <a:pPr marL="178511" indent="-178511" eaLnBrk="1" fontAlgn="auto" hangingPunct="1">
              <a:spcBef>
                <a:spcPts val="0"/>
              </a:spcBef>
              <a:spcAft>
                <a:spcPts val="0"/>
              </a:spcAft>
              <a:buFont typeface="Arial" pitchFamily="34" charset="0"/>
              <a:buChar char="•"/>
              <a:defRPr/>
            </a:pPr>
            <a:r>
              <a:rPr lang="en-US" dirty="0" smtClean="0"/>
              <a:t>four grains from a 2-ounce whole-grain bread (2 ounce equivalents which equals two grains) and one scrambled egg (2 ounce equivalents) as a meat/meat alternate planned as grains substitution  (two grains); </a:t>
            </a:r>
          </a:p>
          <a:p>
            <a:pPr marL="178511" indent="-178511" eaLnBrk="1" fontAlgn="auto" hangingPunct="1">
              <a:spcBef>
                <a:spcPts val="0"/>
              </a:spcBef>
              <a:spcAft>
                <a:spcPts val="0"/>
              </a:spcAft>
              <a:buFont typeface="Arial" pitchFamily="34" charset="0"/>
              <a:buChar char="•"/>
              <a:defRPr/>
            </a:pPr>
            <a:r>
              <a:rPr lang="en-US" dirty="0" smtClean="0"/>
              <a:t>two fruits from ½ cup of cup of fresh peaches and ½ cup of salsa as a vegetable substitution); and </a:t>
            </a:r>
          </a:p>
          <a:p>
            <a:pPr marL="178511" indent="-178511" eaLnBrk="1" fontAlgn="auto" hangingPunct="1">
              <a:spcBef>
                <a:spcPts val="0"/>
              </a:spcBef>
              <a:spcAft>
                <a:spcPts val="0"/>
              </a:spcAft>
              <a:buFont typeface="Arial" pitchFamily="34" charset="0"/>
              <a:buChar char="•"/>
              <a:defRPr/>
            </a:pPr>
            <a:r>
              <a:rPr lang="en-US" dirty="0" smtClean="0"/>
              <a:t>one milk from choice of 1 cup of fat-free unflavored or favored milk or low-fat unflavored milk.</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p:txBody>
      </p:sp>
      <p:sp>
        <p:nvSpPr>
          <p:cNvPr id="591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73553" indent="-297523">
              <a:spcBef>
                <a:spcPct val="30000"/>
              </a:spcBef>
              <a:defRPr sz="1300">
                <a:solidFill>
                  <a:schemeClr val="tx1"/>
                </a:solidFill>
                <a:latin typeface="Calibri" panose="020F0502020204030204" pitchFamily="34" charset="0"/>
              </a:defRPr>
            </a:lvl2pPr>
            <a:lvl3pPr marL="1190083" indent="-238017">
              <a:spcBef>
                <a:spcPct val="30000"/>
              </a:spcBef>
              <a:defRPr sz="1300">
                <a:solidFill>
                  <a:schemeClr val="tx1"/>
                </a:solidFill>
                <a:latin typeface="Calibri" panose="020F0502020204030204" pitchFamily="34" charset="0"/>
              </a:defRPr>
            </a:lvl3pPr>
            <a:lvl4pPr marL="1666115" indent="-238017">
              <a:spcBef>
                <a:spcPct val="30000"/>
              </a:spcBef>
              <a:defRPr sz="1300">
                <a:solidFill>
                  <a:schemeClr val="tx1"/>
                </a:solidFill>
                <a:latin typeface="Calibri" panose="020F0502020204030204" pitchFamily="34" charset="0"/>
              </a:defRPr>
            </a:lvl4pPr>
            <a:lvl5pPr marL="2142149" indent="-238017">
              <a:spcBef>
                <a:spcPct val="30000"/>
              </a:spcBef>
              <a:defRPr sz="1300">
                <a:solidFill>
                  <a:schemeClr val="tx1"/>
                </a:solidFill>
                <a:latin typeface="Calibri" panose="020F0502020204030204" pitchFamily="34" charset="0"/>
              </a:defRPr>
            </a:lvl5pPr>
            <a:lvl6pPr marL="2618183" indent="-238017" eaLnBrk="0" fontAlgn="base" hangingPunct="0">
              <a:spcBef>
                <a:spcPct val="30000"/>
              </a:spcBef>
              <a:spcAft>
                <a:spcPct val="0"/>
              </a:spcAft>
              <a:defRPr sz="1300">
                <a:solidFill>
                  <a:schemeClr val="tx1"/>
                </a:solidFill>
                <a:latin typeface="Calibri" panose="020F0502020204030204" pitchFamily="34" charset="0"/>
              </a:defRPr>
            </a:lvl6pPr>
            <a:lvl7pPr marL="3094215" indent="-238017" eaLnBrk="0" fontAlgn="base" hangingPunct="0">
              <a:spcBef>
                <a:spcPct val="30000"/>
              </a:spcBef>
              <a:spcAft>
                <a:spcPct val="0"/>
              </a:spcAft>
              <a:defRPr sz="1300">
                <a:solidFill>
                  <a:schemeClr val="tx1"/>
                </a:solidFill>
                <a:latin typeface="Calibri" panose="020F0502020204030204" pitchFamily="34" charset="0"/>
              </a:defRPr>
            </a:lvl7pPr>
            <a:lvl8pPr marL="3570248" indent="-238017" eaLnBrk="0" fontAlgn="base" hangingPunct="0">
              <a:spcBef>
                <a:spcPct val="30000"/>
              </a:spcBef>
              <a:spcAft>
                <a:spcPct val="0"/>
              </a:spcAft>
              <a:defRPr sz="1300">
                <a:solidFill>
                  <a:schemeClr val="tx1"/>
                </a:solidFill>
                <a:latin typeface="Calibri" panose="020F0502020204030204" pitchFamily="34" charset="0"/>
              </a:defRPr>
            </a:lvl8pPr>
            <a:lvl9pPr marL="4046282" indent="-23801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B3859CE2-0254-4E0A-A074-7C69B59A316D}" type="slidenum">
              <a:rPr lang="en-US" altLang="en-US"/>
              <a:pPr>
                <a:spcBef>
                  <a:spcPct val="0"/>
                </a:spcBef>
              </a:pPr>
              <a:t>218</a:t>
            </a:fld>
            <a:endParaRPr lang="en-US" altLang="en-US"/>
          </a:p>
        </p:txBody>
      </p:sp>
    </p:spTree>
    <p:extLst>
      <p:ext uri="{BB962C8B-B14F-4D97-AF65-F5344CB8AC3E}">
        <p14:creationId xmlns:p14="http://schemas.microsoft.com/office/powerpoint/2010/main" val="196274918"/>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52065" eaLnBrk="1" hangingPunct="1">
              <a:spcBef>
                <a:spcPct val="0"/>
              </a:spcBef>
              <a:defRPr/>
            </a:pPr>
            <a:r>
              <a:rPr lang="en-US" altLang="en-US" dirty="0" smtClean="0"/>
              <a:t>The student selects scrambled eggs, peaches and milk. Is this a reimbursable meal?</a:t>
            </a:r>
          </a:p>
          <a:p>
            <a:pPr defTabSz="952065" eaLnBrk="1" hangingPunct="1">
              <a:spcBef>
                <a:spcPct val="0"/>
              </a:spcBef>
              <a:defRPr/>
            </a:pPr>
            <a:endParaRPr lang="en-US" altLang="en-US" dirty="0"/>
          </a:p>
          <a:p>
            <a:pPr eaLnBrk="1" hangingPunct="1">
              <a:spcBef>
                <a:spcPct val="0"/>
              </a:spcBef>
              <a:defRPr/>
            </a:pPr>
            <a:r>
              <a:rPr lang="en-US" altLang="en-US" dirty="0"/>
              <a:t>Yes. The selected meal contains </a:t>
            </a:r>
            <a:r>
              <a:rPr lang="en-US" altLang="en-US" dirty="0" smtClean="0"/>
              <a:t>four food items: two grains from one egg as a meat/meat alternate substitution, </a:t>
            </a:r>
            <a:r>
              <a:rPr lang="en-US" altLang="en-US" dirty="0"/>
              <a:t>one fruit and one </a:t>
            </a:r>
            <a:r>
              <a:rPr lang="en-US" altLang="en-US" dirty="0" smtClean="0"/>
              <a:t>milk. </a:t>
            </a:r>
          </a:p>
          <a:p>
            <a:pPr eaLnBrk="1" hangingPunct="1">
              <a:spcBef>
                <a:spcPct val="0"/>
              </a:spcBef>
            </a:pPr>
            <a:endParaRPr lang="en-US" altLang="en-US" dirty="0" smtClean="0"/>
          </a:p>
        </p:txBody>
      </p:sp>
      <p:sp>
        <p:nvSpPr>
          <p:cNvPr id="593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73553" indent="-297523">
              <a:spcBef>
                <a:spcPct val="30000"/>
              </a:spcBef>
              <a:defRPr sz="1300">
                <a:solidFill>
                  <a:schemeClr val="tx1"/>
                </a:solidFill>
                <a:latin typeface="Calibri" panose="020F0502020204030204" pitchFamily="34" charset="0"/>
              </a:defRPr>
            </a:lvl2pPr>
            <a:lvl3pPr marL="1190083" indent="-238017">
              <a:spcBef>
                <a:spcPct val="30000"/>
              </a:spcBef>
              <a:defRPr sz="1300">
                <a:solidFill>
                  <a:schemeClr val="tx1"/>
                </a:solidFill>
                <a:latin typeface="Calibri" panose="020F0502020204030204" pitchFamily="34" charset="0"/>
              </a:defRPr>
            </a:lvl3pPr>
            <a:lvl4pPr marL="1666115" indent="-238017">
              <a:spcBef>
                <a:spcPct val="30000"/>
              </a:spcBef>
              <a:defRPr sz="1300">
                <a:solidFill>
                  <a:schemeClr val="tx1"/>
                </a:solidFill>
                <a:latin typeface="Calibri" panose="020F0502020204030204" pitchFamily="34" charset="0"/>
              </a:defRPr>
            </a:lvl4pPr>
            <a:lvl5pPr marL="2142149" indent="-238017">
              <a:spcBef>
                <a:spcPct val="30000"/>
              </a:spcBef>
              <a:defRPr sz="1300">
                <a:solidFill>
                  <a:schemeClr val="tx1"/>
                </a:solidFill>
                <a:latin typeface="Calibri" panose="020F0502020204030204" pitchFamily="34" charset="0"/>
              </a:defRPr>
            </a:lvl5pPr>
            <a:lvl6pPr marL="2618183" indent="-238017" eaLnBrk="0" fontAlgn="base" hangingPunct="0">
              <a:spcBef>
                <a:spcPct val="30000"/>
              </a:spcBef>
              <a:spcAft>
                <a:spcPct val="0"/>
              </a:spcAft>
              <a:defRPr sz="1300">
                <a:solidFill>
                  <a:schemeClr val="tx1"/>
                </a:solidFill>
                <a:latin typeface="Calibri" panose="020F0502020204030204" pitchFamily="34" charset="0"/>
              </a:defRPr>
            </a:lvl6pPr>
            <a:lvl7pPr marL="3094215" indent="-238017" eaLnBrk="0" fontAlgn="base" hangingPunct="0">
              <a:spcBef>
                <a:spcPct val="30000"/>
              </a:spcBef>
              <a:spcAft>
                <a:spcPct val="0"/>
              </a:spcAft>
              <a:defRPr sz="1300">
                <a:solidFill>
                  <a:schemeClr val="tx1"/>
                </a:solidFill>
                <a:latin typeface="Calibri" panose="020F0502020204030204" pitchFamily="34" charset="0"/>
              </a:defRPr>
            </a:lvl7pPr>
            <a:lvl8pPr marL="3570248" indent="-238017" eaLnBrk="0" fontAlgn="base" hangingPunct="0">
              <a:spcBef>
                <a:spcPct val="30000"/>
              </a:spcBef>
              <a:spcAft>
                <a:spcPct val="0"/>
              </a:spcAft>
              <a:defRPr sz="1300">
                <a:solidFill>
                  <a:schemeClr val="tx1"/>
                </a:solidFill>
                <a:latin typeface="Calibri" panose="020F0502020204030204" pitchFamily="34" charset="0"/>
              </a:defRPr>
            </a:lvl8pPr>
            <a:lvl9pPr marL="4046282" indent="-23801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1AF0CBAB-6008-4503-97E4-BBB5A162421A}" type="slidenum">
              <a:rPr lang="en-US" altLang="en-US"/>
              <a:pPr>
                <a:spcBef>
                  <a:spcPct val="0"/>
                </a:spcBef>
              </a:pPr>
              <a:t>219</a:t>
            </a:fld>
            <a:endParaRPr lang="en-US" altLang="en-US"/>
          </a:p>
        </p:txBody>
      </p:sp>
    </p:spTree>
    <p:extLst>
      <p:ext uri="{BB962C8B-B14F-4D97-AF65-F5344CB8AC3E}">
        <p14:creationId xmlns:p14="http://schemas.microsoft.com/office/powerpoint/2010/main" val="21514933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5091" name="Notes Placeholder 2"/>
          <p:cNvSpPr>
            <a:spLocks noGrp="1"/>
          </p:cNvSpPr>
          <p:nvPr>
            <p:ph type="body" idx="1"/>
          </p:nvPr>
        </p:nvSpPr>
        <p:spPr bwMode="auto">
          <a:xfrm>
            <a:off x="732189" y="4561232"/>
            <a:ext cx="5850835" cy="455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defTabSz="968595">
              <a:spcBef>
                <a:spcPct val="0"/>
              </a:spcBef>
            </a:pPr>
            <a:r>
              <a:rPr lang="en-US" altLang="en-US" dirty="0" smtClean="0"/>
              <a:t>This chart shows the daily and weekly fruits requirements for each grade group over a five-day and seven-day week. </a:t>
            </a:r>
          </a:p>
          <a:p>
            <a:pPr marL="0" lvl="1" defTabSz="968595">
              <a:spcBef>
                <a:spcPct val="0"/>
              </a:spcBef>
            </a:pPr>
            <a:endParaRPr lang="en-US" altLang="en-US" dirty="0" smtClean="0">
              <a:cs typeface="Arial" panose="020B0604020202020204" pitchFamily="34" charset="0"/>
            </a:endParaRPr>
          </a:p>
          <a:p>
            <a:pPr marL="0" lvl="1" defTabSz="968595">
              <a:spcBef>
                <a:spcPct val="0"/>
              </a:spcBef>
            </a:pPr>
            <a:r>
              <a:rPr lang="en-US" altLang="en-US" dirty="0" smtClean="0">
                <a:cs typeface="Arial" panose="020B0604020202020204" pitchFamily="34" charset="0"/>
              </a:rPr>
              <a:t>The </a:t>
            </a:r>
            <a:r>
              <a:rPr lang="en-US" altLang="en-US" b="1" dirty="0" smtClean="0">
                <a:cs typeface="Arial" panose="020B0604020202020204" pitchFamily="34" charset="0"/>
              </a:rPr>
              <a:t>daily </a:t>
            </a:r>
            <a:r>
              <a:rPr lang="en-US" altLang="en-US" dirty="0" smtClean="0">
                <a:cs typeface="Arial" panose="020B0604020202020204" pitchFamily="34" charset="0"/>
              </a:rPr>
              <a:t>fruits requirement is 1 cup for all grades. </a:t>
            </a:r>
          </a:p>
          <a:p>
            <a:pPr marL="0" lvl="1" defTabSz="968595">
              <a:spcBef>
                <a:spcPct val="0"/>
              </a:spcBef>
            </a:pPr>
            <a:endParaRPr lang="en-US" altLang="en-US" dirty="0">
              <a:cs typeface="Arial" panose="020B0604020202020204" pitchFamily="34" charset="0"/>
            </a:endParaRPr>
          </a:p>
          <a:p>
            <a:pPr marL="0" lvl="1" defTabSz="968595">
              <a:spcBef>
                <a:spcPct val="0"/>
              </a:spcBef>
            </a:pPr>
            <a:r>
              <a:rPr lang="en-US" altLang="en-US" dirty="0" smtClean="0"/>
              <a:t>The </a:t>
            </a:r>
            <a:r>
              <a:rPr lang="en-US" altLang="en-US" b="1" dirty="0" smtClean="0"/>
              <a:t>weekly</a:t>
            </a:r>
            <a:r>
              <a:rPr lang="en-US" altLang="en-US" dirty="0" smtClean="0"/>
              <a:t> fruits quantity is 5 cups for a five-day week and 7 cups for a seven-day week.</a:t>
            </a:r>
            <a:r>
              <a:rPr lang="en-US" altLang="en-US" dirty="0">
                <a:cs typeface="Arial" panose="020B0604020202020204" pitchFamily="34" charset="0"/>
              </a:rPr>
              <a:t> </a:t>
            </a:r>
            <a:r>
              <a:rPr lang="en-US" altLang="en-US" dirty="0" smtClean="0"/>
              <a:t>These are the minimum requirements. </a:t>
            </a:r>
          </a:p>
          <a:p>
            <a:pPr marL="0" lvl="1" defTabSz="968595">
              <a:spcBef>
                <a:spcPct val="0"/>
              </a:spcBef>
            </a:pPr>
            <a:endParaRPr lang="en-US" altLang="en-US" dirty="0"/>
          </a:p>
          <a:p>
            <a:pPr marL="0" lvl="1" defTabSz="968595">
              <a:spcBef>
                <a:spcPct val="0"/>
              </a:spcBef>
            </a:pPr>
            <a:r>
              <a:rPr lang="en-US" altLang="en-US" dirty="0" smtClean="0"/>
              <a:t>Larger amounts of fruits may be served if meals do not exceed the weekly limits for calories, saturated fat and sodium.</a:t>
            </a:r>
            <a:endParaRPr lang="en-US" altLang="en-US" dirty="0" smtClean="0">
              <a:cs typeface="Times New Roman" panose="02020603050405020304" pitchFamily="18" charset="0"/>
            </a:endParaRPr>
          </a:p>
          <a:p>
            <a:pPr defTabSz="968595" eaLnBrk="1" hangingPunct="1">
              <a:spcBef>
                <a:spcPct val="0"/>
              </a:spcBef>
            </a:pPr>
            <a:endParaRPr lang="en-US" altLang="en-US" dirty="0" smtClean="0">
              <a:cs typeface="Times New Roman" panose="02020603050405020304" pitchFamily="18" charset="0"/>
            </a:endParaRPr>
          </a:p>
          <a:p>
            <a:pPr defTabSz="968595" eaLnBrk="1" hangingPunct="1">
              <a:spcBef>
                <a:spcPct val="0"/>
              </a:spcBef>
            </a:pPr>
            <a:r>
              <a:rPr lang="en-US" altLang="en-US" dirty="0" smtClean="0">
                <a:cs typeface="Times New Roman" panose="02020603050405020304" pitchFamily="18" charset="0"/>
              </a:rPr>
              <a:t>The fruits component at breakfast </a:t>
            </a:r>
            <a:r>
              <a:rPr lang="en-US" altLang="en-US" baseline="0" dirty="0" smtClean="0">
                <a:cs typeface="Times New Roman" panose="02020603050405020304" pitchFamily="18" charset="0"/>
              </a:rPr>
              <a:t> includes vegetable substitutions, if they meet specific requirements.</a:t>
            </a:r>
            <a:endParaRPr lang="en-US" altLang="en-US" dirty="0">
              <a:cs typeface="Times New Roman" panose="02020603050405020304" pitchFamily="18" charset="0"/>
            </a:endParaRPr>
          </a:p>
        </p:txBody>
      </p:sp>
      <p:sp>
        <p:nvSpPr>
          <p:cNvPr id="345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0249">
              <a:spcBef>
                <a:spcPct val="30000"/>
              </a:spcBef>
              <a:defRPr sz="1300">
                <a:solidFill>
                  <a:schemeClr val="tx1"/>
                </a:solidFill>
                <a:latin typeface="Calibri" panose="020F0502020204030204" pitchFamily="34" charset="0"/>
              </a:defRPr>
            </a:lvl1pPr>
            <a:lvl2pPr marL="773553" indent="-297523" defTabSz="970249">
              <a:spcBef>
                <a:spcPct val="30000"/>
              </a:spcBef>
              <a:defRPr sz="1300">
                <a:solidFill>
                  <a:schemeClr val="tx1"/>
                </a:solidFill>
                <a:latin typeface="Calibri" panose="020F0502020204030204" pitchFamily="34" charset="0"/>
              </a:defRPr>
            </a:lvl2pPr>
            <a:lvl3pPr marL="1190083" indent="-238017" defTabSz="970249">
              <a:spcBef>
                <a:spcPct val="30000"/>
              </a:spcBef>
              <a:defRPr sz="1300">
                <a:solidFill>
                  <a:schemeClr val="tx1"/>
                </a:solidFill>
                <a:latin typeface="Calibri" panose="020F0502020204030204" pitchFamily="34" charset="0"/>
              </a:defRPr>
            </a:lvl3pPr>
            <a:lvl4pPr marL="1666115" indent="-238017" defTabSz="970249">
              <a:spcBef>
                <a:spcPct val="30000"/>
              </a:spcBef>
              <a:defRPr sz="1300">
                <a:solidFill>
                  <a:schemeClr val="tx1"/>
                </a:solidFill>
                <a:latin typeface="Calibri" panose="020F0502020204030204" pitchFamily="34" charset="0"/>
              </a:defRPr>
            </a:lvl4pPr>
            <a:lvl5pPr marL="2142149" indent="-238017" defTabSz="970249">
              <a:spcBef>
                <a:spcPct val="30000"/>
              </a:spcBef>
              <a:defRPr sz="1300">
                <a:solidFill>
                  <a:schemeClr val="tx1"/>
                </a:solidFill>
                <a:latin typeface="Calibri" panose="020F0502020204030204" pitchFamily="34" charset="0"/>
              </a:defRPr>
            </a:lvl5pPr>
            <a:lvl6pPr marL="2618183" indent="-238017" defTabSz="970249" eaLnBrk="0" fontAlgn="base" hangingPunct="0">
              <a:spcBef>
                <a:spcPct val="30000"/>
              </a:spcBef>
              <a:spcAft>
                <a:spcPct val="0"/>
              </a:spcAft>
              <a:defRPr sz="1300">
                <a:solidFill>
                  <a:schemeClr val="tx1"/>
                </a:solidFill>
                <a:latin typeface="Calibri" panose="020F0502020204030204" pitchFamily="34" charset="0"/>
              </a:defRPr>
            </a:lvl6pPr>
            <a:lvl7pPr marL="3094215" indent="-238017" defTabSz="970249" eaLnBrk="0" fontAlgn="base" hangingPunct="0">
              <a:spcBef>
                <a:spcPct val="30000"/>
              </a:spcBef>
              <a:spcAft>
                <a:spcPct val="0"/>
              </a:spcAft>
              <a:defRPr sz="1300">
                <a:solidFill>
                  <a:schemeClr val="tx1"/>
                </a:solidFill>
                <a:latin typeface="Calibri" panose="020F0502020204030204" pitchFamily="34" charset="0"/>
              </a:defRPr>
            </a:lvl7pPr>
            <a:lvl8pPr marL="3570248" indent="-238017" defTabSz="970249" eaLnBrk="0" fontAlgn="base" hangingPunct="0">
              <a:spcBef>
                <a:spcPct val="30000"/>
              </a:spcBef>
              <a:spcAft>
                <a:spcPct val="0"/>
              </a:spcAft>
              <a:defRPr sz="1300">
                <a:solidFill>
                  <a:schemeClr val="tx1"/>
                </a:solidFill>
                <a:latin typeface="Calibri" panose="020F0502020204030204" pitchFamily="34" charset="0"/>
              </a:defRPr>
            </a:lvl8pPr>
            <a:lvl9pPr marL="4046282" indent="-238017" defTabSz="970249"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C7F7F80D-9755-44A1-A686-BB3D5724E079}" type="slidenum">
              <a:rPr lang="en-US" altLang="en-US">
                <a:latin typeface="Arial" panose="020B0604020202020204" pitchFamily="34" charset="0"/>
              </a:rPr>
              <a:pPr>
                <a:spcBef>
                  <a:spcPct val="0"/>
                </a:spcBef>
              </a:pPr>
              <a:t>22</a:t>
            </a:fld>
            <a:endParaRPr lang="en-US" altLang="en-US">
              <a:latin typeface="Arial" panose="020B0604020202020204" pitchFamily="34" charset="0"/>
            </a:endParaRPr>
          </a:p>
        </p:txBody>
      </p:sp>
    </p:spTree>
    <p:extLst>
      <p:ext uri="{BB962C8B-B14F-4D97-AF65-F5344CB8AC3E}">
        <p14:creationId xmlns:p14="http://schemas.microsoft.com/office/powerpoint/2010/main" val="2382330934"/>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52065" eaLnBrk="1" hangingPunct="1">
              <a:spcBef>
                <a:spcPct val="0"/>
              </a:spcBef>
              <a:defRPr/>
            </a:pPr>
            <a:r>
              <a:rPr lang="en-US" altLang="en-US" dirty="0" smtClean="0"/>
              <a:t>The student selects scrambled eggs</a:t>
            </a:r>
            <a:r>
              <a:rPr lang="en-US" altLang="en-US" dirty="0"/>
              <a:t> </a:t>
            </a:r>
            <a:r>
              <a:rPr lang="en-US" altLang="en-US" dirty="0" smtClean="0"/>
              <a:t>and salsa. Is this a reimbursable meal?</a:t>
            </a:r>
          </a:p>
          <a:p>
            <a:pPr defTabSz="952065" eaLnBrk="1" hangingPunct="1">
              <a:spcBef>
                <a:spcPct val="0"/>
              </a:spcBef>
              <a:defRPr/>
            </a:pPr>
            <a:endParaRPr lang="en-US" altLang="en-US" dirty="0"/>
          </a:p>
          <a:p>
            <a:pPr eaLnBrk="1" hangingPunct="1">
              <a:spcBef>
                <a:spcPct val="0"/>
              </a:spcBef>
              <a:defRPr/>
            </a:pPr>
            <a:r>
              <a:rPr lang="en-US" altLang="en-US" dirty="0"/>
              <a:t>Yes. The selected meal contains </a:t>
            </a:r>
            <a:r>
              <a:rPr lang="en-US" altLang="en-US" dirty="0" smtClean="0"/>
              <a:t>three food items: two grains from one egg as a meat/meat alternate substitution</a:t>
            </a:r>
            <a:r>
              <a:rPr lang="en-US" altLang="en-US" baseline="0" dirty="0" smtClean="0"/>
              <a:t> and </a:t>
            </a:r>
            <a:r>
              <a:rPr lang="en-US" altLang="en-US" dirty="0" smtClean="0"/>
              <a:t>one fruit</a:t>
            </a:r>
            <a:r>
              <a:rPr lang="en-US" altLang="en-US" baseline="0" dirty="0" smtClean="0"/>
              <a:t> from salsa as a vegetable </a:t>
            </a:r>
            <a:r>
              <a:rPr lang="en-US" altLang="en-US" dirty="0" smtClean="0"/>
              <a:t>substitution. </a:t>
            </a:r>
          </a:p>
          <a:p>
            <a:pPr eaLnBrk="1" hangingPunct="1">
              <a:spcBef>
                <a:spcPct val="0"/>
              </a:spcBef>
            </a:pPr>
            <a:endParaRPr lang="en-US" altLang="en-US" dirty="0" smtClean="0"/>
          </a:p>
        </p:txBody>
      </p:sp>
      <p:sp>
        <p:nvSpPr>
          <p:cNvPr id="593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73553" indent="-297523">
              <a:spcBef>
                <a:spcPct val="30000"/>
              </a:spcBef>
              <a:defRPr sz="1300">
                <a:solidFill>
                  <a:schemeClr val="tx1"/>
                </a:solidFill>
                <a:latin typeface="Calibri" panose="020F0502020204030204" pitchFamily="34" charset="0"/>
              </a:defRPr>
            </a:lvl2pPr>
            <a:lvl3pPr marL="1190083" indent="-238017">
              <a:spcBef>
                <a:spcPct val="30000"/>
              </a:spcBef>
              <a:defRPr sz="1300">
                <a:solidFill>
                  <a:schemeClr val="tx1"/>
                </a:solidFill>
                <a:latin typeface="Calibri" panose="020F0502020204030204" pitchFamily="34" charset="0"/>
              </a:defRPr>
            </a:lvl3pPr>
            <a:lvl4pPr marL="1666115" indent="-238017">
              <a:spcBef>
                <a:spcPct val="30000"/>
              </a:spcBef>
              <a:defRPr sz="1300">
                <a:solidFill>
                  <a:schemeClr val="tx1"/>
                </a:solidFill>
                <a:latin typeface="Calibri" panose="020F0502020204030204" pitchFamily="34" charset="0"/>
              </a:defRPr>
            </a:lvl4pPr>
            <a:lvl5pPr marL="2142149" indent="-238017">
              <a:spcBef>
                <a:spcPct val="30000"/>
              </a:spcBef>
              <a:defRPr sz="1300">
                <a:solidFill>
                  <a:schemeClr val="tx1"/>
                </a:solidFill>
                <a:latin typeface="Calibri" panose="020F0502020204030204" pitchFamily="34" charset="0"/>
              </a:defRPr>
            </a:lvl5pPr>
            <a:lvl6pPr marL="2618183" indent="-238017" eaLnBrk="0" fontAlgn="base" hangingPunct="0">
              <a:spcBef>
                <a:spcPct val="30000"/>
              </a:spcBef>
              <a:spcAft>
                <a:spcPct val="0"/>
              </a:spcAft>
              <a:defRPr sz="1300">
                <a:solidFill>
                  <a:schemeClr val="tx1"/>
                </a:solidFill>
                <a:latin typeface="Calibri" panose="020F0502020204030204" pitchFamily="34" charset="0"/>
              </a:defRPr>
            </a:lvl6pPr>
            <a:lvl7pPr marL="3094215" indent="-238017" eaLnBrk="0" fontAlgn="base" hangingPunct="0">
              <a:spcBef>
                <a:spcPct val="30000"/>
              </a:spcBef>
              <a:spcAft>
                <a:spcPct val="0"/>
              </a:spcAft>
              <a:defRPr sz="1300">
                <a:solidFill>
                  <a:schemeClr val="tx1"/>
                </a:solidFill>
                <a:latin typeface="Calibri" panose="020F0502020204030204" pitchFamily="34" charset="0"/>
              </a:defRPr>
            </a:lvl7pPr>
            <a:lvl8pPr marL="3570248" indent="-238017" eaLnBrk="0" fontAlgn="base" hangingPunct="0">
              <a:spcBef>
                <a:spcPct val="30000"/>
              </a:spcBef>
              <a:spcAft>
                <a:spcPct val="0"/>
              </a:spcAft>
              <a:defRPr sz="1300">
                <a:solidFill>
                  <a:schemeClr val="tx1"/>
                </a:solidFill>
                <a:latin typeface="Calibri" panose="020F0502020204030204" pitchFamily="34" charset="0"/>
              </a:defRPr>
            </a:lvl8pPr>
            <a:lvl9pPr marL="4046282" indent="-23801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1AF0CBAB-6008-4503-97E4-BBB5A162421A}" type="slidenum">
              <a:rPr lang="en-US" altLang="en-US"/>
              <a:pPr>
                <a:spcBef>
                  <a:spcPct val="0"/>
                </a:spcBef>
              </a:pPr>
              <a:t>220</a:t>
            </a:fld>
            <a:endParaRPr lang="en-US" altLang="en-US"/>
          </a:p>
        </p:txBody>
      </p:sp>
    </p:spTree>
    <p:extLst>
      <p:ext uri="{BB962C8B-B14F-4D97-AF65-F5344CB8AC3E}">
        <p14:creationId xmlns:p14="http://schemas.microsoft.com/office/powerpoint/2010/main" val="1003377294"/>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5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dirty="0" smtClean="0"/>
              <a:t>The student selects scrambled eggs, bread and milk. Is this a reimbursable meal?</a:t>
            </a:r>
          </a:p>
          <a:p>
            <a:pPr defTabSz="952065" eaLnBrk="1" hangingPunct="1">
              <a:spcBef>
                <a:spcPct val="0"/>
              </a:spcBef>
              <a:defRPr/>
            </a:pPr>
            <a:endParaRPr lang="en-US" altLang="en-US" dirty="0" smtClean="0"/>
          </a:p>
          <a:p>
            <a:pPr defTabSz="952065" eaLnBrk="1" hangingPunct="1">
              <a:spcBef>
                <a:spcPct val="0"/>
              </a:spcBef>
              <a:defRPr/>
            </a:pPr>
            <a:r>
              <a:rPr lang="en-US" altLang="en-US" dirty="0" smtClean="0"/>
              <a:t>No. The selected meal contains five food items: four grains (two grains from the whole-grain roll and two grains from eggs as meat/meat alternate substitution)</a:t>
            </a:r>
            <a:r>
              <a:rPr lang="en-US" altLang="en-US" baseline="0" dirty="0" smtClean="0"/>
              <a:t> </a:t>
            </a:r>
            <a:r>
              <a:rPr lang="en-US" altLang="en-US" dirty="0" smtClean="0"/>
              <a:t>and one milk). However,</a:t>
            </a:r>
            <a:r>
              <a:rPr lang="en-US" altLang="en-US" baseline="0" dirty="0" smtClean="0"/>
              <a:t> i</a:t>
            </a:r>
            <a:r>
              <a:rPr lang="en-US" altLang="en-US" dirty="0" smtClean="0"/>
              <a:t>t is missing at least ½ cup of fruit.</a:t>
            </a:r>
          </a:p>
          <a:p>
            <a:pPr defTabSz="952065" eaLnBrk="1" hangingPunct="1">
              <a:spcBef>
                <a:spcPct val="0"/>
              </a:spcBef>
              <a:defRPr/>
            </a:pPr>
            <a:endParaRPr lang="en-US" altLang="en-US" dirty="0" smtClean="0"/>
          </a:p>
          <a:p>
            <a:pPr eaLnBrk="1" hangingPunct="1">
              <a:spcBef>
                <a:spcPct val="0"/>
              </a:spcBef>
            </a:pPr>
            <a:endParaRPr lang="en-US" altLang="en-US" dirty="0" smtClean="0"/>
          </a:p>
        </p:txBody>
      </p:sp>
      <p:sp>
        <p:nvSpPr>
          <p:cNvPr id="595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73553" indent="-297523">
              <a:spcBef>
                <a:spcPct val="30000"/>
              </a:spcBef>
              <a:defRPr sz="1300">
                <a:solidFill>
                  <a:schemeClr val="tx1"/>
                </a:solidFill>
                <a:latin typeface="Calibri" panose="020F0502020204030204" pitchFamily="34" charset="0"/>
              </a:defRPr>
            </a:lvl2pPr>
            <a:lvl3pPr marL="1190083" indent="-238017">
              <a:spcBef>
                <a:spcPct val="30000"/>
              </a:spcBef>
              <a:defRPr sz="1300">
                <a:solidFill>
                  <a:schemeClr val="tx1"/>
                </a:solidFill>
                <a:latin typeface="Calibri" panose="020F0502020204030204" pitchFamily="34" charset="0"/>
              </a:defRPr>
            </a:lvl3pPr>
            <a:lvl4pPr marL="1666115" indent="-238017">
              <a:spcBef>
                <a:spcPct val="30000"/>
              </a:spcBef>
              <a:defRPr sz="1300">
                <a:solidFill>
                  <a:schemeClr val="tx1"/>
                </a:solidFill>
                <a:latin typeface="Calibri" panose="020F0502020204030204" pitchFamily="34" charset="0"/>
              </a:defRPr>
            </a:lvl4pPr>
            <a:lvl5pPr marL="2142149" indent="-238017">
              <a:spcBef>
                <a:spcPct val="30000"/>
              </a:spcBef>
              <a:defRPr sz="1300">
                <a:solidFill>
                  <a:schemeClr val="tx1"/>
                </a:solidFill>
                <a:latin typeface="Calibri" panose="020F0502020204030204" pitchFamily="34" charset="0"/>
              </a:defRPr>
            </a:lvl5pPr>
            <a:lvl6pPr marL="2618183" indent="-238017" eaLnBrk="0" fontAlgn="base" hangingPunct="0">
              <a:spcBef>
                <a:spcPct val="30000"/>
              </a:spcBef>
              <a:spcAft>
                <a:spcPct val="0"/>
              </a:spcAft>
              <a:defRPr sz="1300">
                <a:solidFill>
                  <a:schemeClr val="tx1"/>
                </a:solidFill>
                <a:latin typeface="Calibri" panose="020F0502020204030204" pitchFamily="34" charset="0"/>
              </a:defRPr>
            </a:lvl6pPr>
            <a:lvl7pPr marL="3094215" indent="-238017" eaLnBrk="0" fontAlgn="base" hangingPunct="0">
              <a:spcBef>
                <a:spcPct val="30000"/>
              </a:spcBef>
              <a:spcAft>
                <a:spcPct val="0"/>
              </a:spcAft>
              <a:defRPr sz="1300">
                <a:solidFill>
                  <a:schemeClr val="tx1"/>
                </a:solidFill>
                <a:latin typeface="Calibri" panose="020F0502020204030204" pitchFamily="34" charset="0"/>
              </a:defRPr>
            </a:lvl7pPr>
            <a:lvl8pPr marL="3570248" indent="-238017" eaLnBrk="0" fontAlgn="base" hangingPunct="0">
              <a:spcBef>
                <a:spcPct val="30000"/>
              </a:spcBef>
              <a:spcAft>
                <a:spcPct val="0"/>
              </a:spcAft>
              <a:defRPr sz="1300">
                <a:solidFill>
                  <a:schemeClr val="tx1"/>
                </a:solidFill>
                <a:latin typeface="Calibri" panose="020F0502020204030204" pitchFamily="34" charset="0"/>
              </a:defRPr>
            </a:lvl8pPr>
            <a:lvl9pPr marL="4046282" indent="-23801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78C9A78D-80B9-420E-8D29-6CDC81D95D5E}" type="slidenum">
              <a:rPr lang="en-US" altLang="en-US"/>
              <a:pPr>
                <a:spcBef>
                  <a:spcPct val="0"/>
                </a:spcBef>
              </a:pPr>
              <a:t>221</a:t>
            </a:fld>
            <a:endParaRPr lang="en-US" altLang="en-US"/>
          </a:p>
        </p:txBody>
      </p:sp>
    </p:spTree>
    <p:extLst>
      <p:ext uri="{BB962C8B-B14F-4D97-AF65-F5344CB8AC3E}">
        <p14:creationId xmlns:p14="http://schemas.microsoft.com/office/powerpoint/2010/main" val="2407659707"/>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8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52065" eaLnBrk="1" hangingPunct="1">
              <a:spcBef>
                <a:spcPct val="0"/>
              </a:spcBef>
              <a:defRPr/>
            </a:pPr>
            <a:r>
              <a:rPr lang="en-US" altLang="en-US" dirty="0" smtClean="0"/>
              <a:t>The student selects the salsa, peaches and milk. Is this a reimbursable meal?</a:t>
            </a:r>
          </a:p>
          <a:p>
            <a:pPr defTabSz="952065" eaLnBrk="1" hangingPunct="1">
              <a:spcBef>
                <a:spcPct val="0"/>
              </a:spcBef>
              <a:defRPr/>
            </a:pPr>
            <a:endParaRPr lang="en-US" altLang="en-US" dirty="0" smtClean="0"/>
          </a:p>
          <a:p>
            <a:pPr defTabSz="952065" eaLnBrk="1" hangingPunct="1">
              <a:spcBef>
                <a:spcPct val="0"/>
              </a:spcBef>
              <a:defRPr/>
            </a:pPr>
            <a:r>
              <a:rPr lang="en-US" altLang="en-US" dirty="0" smtClean="0"/>
              <a:t>Yes. The selected meal contains three food items: two </a:t>
            </a:r>
            <a:r>
              <a:rPr lang="en-US" dirty="0">
                <a:ea typeface="Times New Roman"/>
                <a:cs typeface="Arial"/>
              </a:rPr>
              <a:t>fruits (including one vegetable substitution) </a:t>
            </a:r>
            <a:r>
              <a:rPr lang="en-US" altLang="en-US" dirty="0" smtClean="0"/>
              <a:t>and one milk. </a:t>
            </a:r>
          </a:p>
          <a:p>
            <a:pPr defTabSz="952065" eaLnBrk="1" hangingPunct="1">
              <a:spcBef>
                <a:spcPct val="0"/>
              </a:spcBef>
              <a:defRPr/>
            </a:pPr>
            <a:endParaRPr lang="en-US" altLang="en-US" dirty="0" smtClean="0"/>
          </a:p>
          <a:p>
            <a:pPr eaLnBrk="1" hangingPunct="1">
              <a:spcBef>
                <a:spcPct val="0"/>
              </a:spcBef>
            </a:pPr>
            <a:endParaRPr lang="en-US" altLang="en-US" dirty="0" smtClean="0"/>
          </a:p>
        </p:txBody>
      </p:sp>
      <p:sp>
        <p:nvSpPr>
          <p:cNvPr id="598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73553" indent="-297523">
              <a:spcBef>
                <a:spcPct val="30000"/>
              </a:spcBef>
              <a:defRPr sz="1300">
                <a:solidFill>
                  <a:schemeClr val="tx1"/>
                </a:solidFill>
                <a:latin typeface="Calibri" panose="020F0502020204030204" pitchFamily="34" charset="0"/>
              </a:defRPr>
            </a:lvl2pPr>
            <a:lvl3pPr marL="1190083" indent="-238017">
              <a:spcBef>
                <a:spcPct val="30000"/>
              </a:spcBef>
              <a:defRPr sz="1300">
                <a:solidFill>
                  <a:schemeClr val="tx1"/>
                </a:solidFill>
                <a:latin typeface="Calibri" panose="020F0502020204030204" pitchFamily="34" charset="0"/>
              </a:defRPr>
            </a:lvl3pPr>
            <a:lvl4pPr marL="1666115" indent="-238017">
              <a:spcBef>
                <a:spcPct val="30000"/>
              </a:spcBef>
              <a:defRPr sz="1300">
                <a:solidFill>
                  <a:schemeClr val="tx1"/>
                </a:solidFill>
                <a:latin typeface="Calibri" panose="020F0502020204030204" pitchFamily="34" charset="0"/>
              </a:defRPr>
            </a:lvl4pPr>
            <a:lvl5pPr marL="2142149" indent="-238017">
              <a:spcBef>
                <a:spcPct val="30000"/>
              </a:spcBef>
              <a:defRPr sz="1300">
                <a:solidFill>
                  <a:schemeClr val="tx1"/>
                </a:solidFill>
                <a:latin typeface="Calibri" panose="020F0502020204030204" pitchFamily="34" charset="0"/>
              </a:defRPr>
            </a:lvl5pPr>
            <a:lvl6pPr marL="2618183" indent="-238017" eaLnBrk="0" fontAlgn="base" hangingPunct="0">
              <a:spcBef>
                <a:spcPct val="30000"/>
              </a:spcBef>
              <a:spcAft>
                <a:spcPct val="0"/>
              </a:spcAft>
              <a:defRPr sz="1300">
                <a:solidFill>
                  <a:schemeClr val="tx1"/>
                </a:solidFill>
                <a:latin typeface="Calibri" panose="020F0502020204030204" pitchFamily="34" charset="0"/>
              </a:defRPr>
            </a:lvl6pPr>
            <a:lvl7pPr marL="3094215" indent="-238017" eaLnBrk="0" fontAlgn="base" hangingPunct="0">
              <a:spcBef>
                <a:spcPct val="30000"/>
              </a:spcBef>
              <a:spcAft>
                <a:spcPct val="0"/>
              </a:spcAft>
              <a:defRPr sz="1300">
                <a:solidFill>
                  <a:schemeClr val="tx1"/>
                </a:solidFill>
                <a:latin typeface="Calibri" panose="020F0502020204030204" pitchFamily="34" charset="0"/>
              </a:defRPr>
            </a:lvl7pPr>
            <a:lvl8pPr marL="3570248" indent="-238017" eaLnBrk="0" fontAlgn="base" hangingPunct="0">
              <a:spcBef>
                <a:spcPct val="30000"/>
              </a:spcBef>
              <a:spcAft>
                <a:spcPct val="0"/>
              </a:spcAft>
              <a:defRPr sz="1300">
                <a:solidFill>
                  <a:schemeClr val="tx1"/>
                </a:solidFill>
                <a:latin typeface="Calibri" panose="020F0502020204030204" pitchFamily="34" charset="0"/>
              </a:defRPr>
            </a:lvl8pPr>
            <a:lvl9pPr marL="4046282" indent="-23801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95FF0F24-C8E4-4270-8FFC-AAC597AB685A}" type="slidenum">
              <a:rPr lang="en-US" altLang="en-US"/>
              <a:pPr>
                <a:spcBef>
                  <a:spcPct val="0"/>
                </a:spcBef>
              </a:pPr>
              <a:t>222</a:t>
            </a:fld>
            <a:endParaRPr lang="en-US" altLang="en-US"/>
          </a:p>
        </p:txBody>
      </p:sp>
    </p:spTree>
    <p:extLst>
      <p:ext uri="{BB962C8B-B14F-4D97-AF65-F5344CB8AC3E}">
        <p14:creationId xmlns:p14="http://schemas.microsoft.com/office/powerpoint/2010/main" val="3703477729"/>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8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52065" eaLnBrk="1" hangingPunct="1">
              <a:spcBef>
                <a:spcPct val="0"/>
              </a:spcBef>
              <a:defRPr/>
            </a:pPr>
            <a:r>
              <a:rPr lang="en-US" altLang="en-US" dirty="0" smtClean="0"/>
              <a:t>The student selects the bread, peaches and milk. Is this a reimbursable meal?</a:t>
            </a:r>
          </a:p>
          <a:p>
            <a:pPr defTabSz="952065" eaLnBrk="1" hangingPunct="1">
              <a:spcBef>
                <a:spcPct val="0"/>
              </a:spcBef>
              <a:defRPr/>
            </a:pPr>
            <a:endParaRPr lang="en-US" altLang="en-US" dirty="0" smtClean="0"/>
          </a:p>
          <a:p>
            <a:pPr defTabSz="952065" eaLnBrk="1" hangingPunct="1">
              <a:spcBef>
                <a:spcPct val="0"/>
              </a:spcBef>
              <a:defRPr/>
            </a:pPr>
            <a:r>
              <a:rPr lang="en-US" altLang="en-US" dirty="0" smtClean="0"/>
              <a:t>Yes. The selected meal contains four food items: two grains from the 2-ounce</a:t>
            </a:r>
            <a:r>
              <a:rPr lang="en-US" altLang="en-US" baseline="0" dirty="0" smtClean="0"/>
              <a:t> equivalent </a:t>
            </a:r>
            <a:r>
              <a:rPr lang="en-US" altLang="en-US" dirty="0" smtClean="0"/>
              <a:t>roll, one fruit and one milk. </a:t>
            </a:r>
          </a:p>
          <a:p>
            <a:pPr defTabSz="952065" eaLnBrk="1" hangingPunct="1">
              <a:spcBef>
                <a:spcPct val="0"/>
              </a:spcBef>
              <a:defRPr/>
            </a:pPr>
            <a:endParaRPr lang="en-US" altLang="en-US" dirty="0" smtClean="0"/>
          </a:p>
          <a:p>
            <a:pPr eaLnBrk="1" hangingPunct="1">
              <a:spcBef>
                <a:spcPct val="0"/>
              </a:spcBef>
            </a:pPr>
            <a:endParaRPr lang="en-US" altLang="en-US" dirty="0" smtClean="0"/>
          </a:p>
        </p:txBody>
      </p:sp>
      <p:sp>
        <p:nvSpPr>
          <p:cNvPr id="598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73553" indent="-297523">
              <a:spcBef>
                <a:spcPct val="30000"/>
              </a:spcBef>
              <a:defRPr sz="1300">
                <a:solidFill>
                  <a:schemeClr val="tx1"/>
                </a:solidFill>
                <a:latin typeface="Calibri" panose="020F0502020204030204" pitchFamily="34" charset="0"/>
              </a:defRPr>
            </a:lvl2pPr>
            <a:lvl3pPr marL="1190083" indent="-238017">
              <a:spcBef>
                <a:spcPct val="30000"/>
              </a:spcBef>
              <a:defRPr sz="1300">
                <a:solidFill>
                  <a:schemeClr val="tx1"/>
                </a:solidFill>
                <a:latin typeface="Calibri" panose="020F0502020204030204" pitchFamily="34" charset="0"/>
              </a:defRPr>
            </a:lvl3pPr>
            <a:lvl4pPr marL="1666115" indent="-238017">
              <a:spcBef>
                <a:spcPct val="30000"/>
              </a:spcBef>
              <a:defRPr sz="1300">
                <a:solidFill>
                  <a:schemeClr val="tx1"/>
                </a:solidFill>
                <a:latin typeface="Calibri" panose="020F0502020204030204" pitchFamily="34" charset="0"/>
              </a:defRPr>
            </a:lvl4pPr>
            <a:lvl5pPr marL="2142149" indent="-238017">
              <a:spcBef>
                <a:spcPct val="30000"/>
              </a:spcBef>
              <a:defRPr sz="1300">
                <a:solidFill>
                  <a:schemeClr val="tx1"/>
                </a:solidFill>
                <a:latin typeface="Calibri" panose="020F0502020204030204" pitchFamily="34" charset="0"/>
              </a:defRPr>
            </a:lvl5pPr>
            <a:lvl6pPr marL="2618183" indent="-238017" eaLnBrk="0" fontAlgn="base" hangingPunct="0">
              <a:spcBef>
                <a:spcPct val="30000"/>
              </a:spcBef>
              <a:spcAft>
                <a:spcPct val="0"/>
              </a:spcAft>
              <a:defRPr sz="1300">
                <a:solidFill>
                  <a:schemeClr val="tx1"/>
                </a:solidFill>
                <a:latin typeface="Calibri" panose="020F0502020204030204" pitchFamily="34" charset="0"/>
              </a:defRPr>
            </a:lvl6pPr>
            <a:lvl7pPr marL="3094215" indent="-238017" eaLnBrk="0" fontAlgn="base" hangingPunct="0">
              <a:spcBef>
                <a:spcPct val="30000"/>
              </a:spcBef>
              <a:spcAft>
                <a:spcPct val="0"/>
              </a:spcAft>
              <a:defRPr sz="1300">
                <a:solidFill>
                  <a:schemeClr val="tx1"/>
                </a:solidFill>
                <a:latin typeface="Calibri" panose="020F0502020204030204" pitchFamily="34" charset="0"/>
              </a:defRPr>
            </a:lvl7pPr>
            <a:lvl8pPr marL="3570248" indent="-238017" eaLnBrk="0" fontAlgn="base" hangingPunct="0">
              <a:spcBef>
                <a:spcPct val="30000"/>
              </a:spcBef>
              <a:spcAft>
                <a:spcPct val="0"/>
              </a:spcAft>
              <a:defRPr sz="1300">
                <a:solidFill>
                  <a:schemeClr val="tx1"/>
                </a:solidFill>
                <a:latin typeface="Calibri" panose="020F0502020204030204" pitchFamily="34" charset="0"/>
              </a:defRPr>
            </a:lvl8pPr>
            <a:lvl9pPr marL="4046282" indent="-23801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95FF0F24-C8E4-4270-8FFC-AAC597AB685A}" type="slidenum">
              <a:rPr lang="en-US" altLang="en-US"/>
              <a:pPr>
                <a:spcBef>
                  <a:spcPct val="0"/>
                </a:spcBef>
              </a:pPr>
              <a:t>223</a:t>
            </a:fld>
            <a:endParaRPr lang="en-US" altLang="en-US"/>
          </a:p>
        </p:txBody>
      </p:sp>
    </p:spTree>
    <p:extLst>
      <p:ext uri="{BB962C8B-B14F-4D97-AF65-F5344CB8AC3E}">
        <p14:creationId xmlns:p14="http://schemas.microsoft.com/office/powerpoint/2010/main" val="3015914272"/>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0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52065" eaLnBrk="1" hangingPunct="1">
              <a:spcBef>
                <a:spcPct val="0"/>
              </a:spcBef>
              <a:defRPr/>
            </a:pPr>
            <a:r>
              <a:rPr lang="en-US" altLang="en-US" dirty="0" smtClean="0"/>
              <a:t>The student selects the bread and peaches. Is this a reimbursable meal?</a:t>
            </a:r>
          </a:p>
          <a:p>
            <a:pPr defTabSz="952065" eaLnBrk="1" hangingPunct="1">
              <a:spcBef>
                <a:spcPct val="0"/>
              </a:spcBef>
              <a:defRPr/>
            </a:pPr>
            <a:endParaRPr lang="en-US" altLang="en-US" dirty="0" smtClean="0"/>
          </a:p>
          <a:p>
            <a:pPr eaLnBrk="1" hangingPunct="1">
              <a:spcBef>
                <a:spcPct val="0"/>
              </a:spcBef>
              <a:defRPr/>
            </a:pPr>
            <a:r>
              <a:rPr lang="en-US" altLang="en-US" dirty="0" smtClean="0"/>
              <a:t>Yes. The selected meal contains three food items</a:t>
            </a:r>
            <a:r>
              <a:rPr lang="en-US" altLang="en-US" dirty="0"/>
              <a:t>: two grains from the 2-ounce equivalent roll </a:t>
            </a:r>
            <a:r>
              <a:rPr lang="en-US" altLang="en-US" baseline="0" dirty="0" smtClean="0"/>
              <a:t>and </a:t>
            </a:r>
            <a:r>
              <a:rPr lang="en-US" altLang="en-US" dirty="0" smtClean="0"/>
              <a:t>one fruit. </a:t>
            </a:r>
          </a:p>
          <a:p>
            <a:pPr defTabSz="952065" eaLnBrk="1" hangingPunct="1">
              <a:spcBef>
                <a:spcPct val="0"/>
              </a:spcBef>
              <a:defRPr/>
            </a:pPr>
            <a:endParaRPr lang="en-US" altLang="en-US" dirty="0" smtClean="0"/>
          </a:p>
          <a:p>
            <a:pPr eaLnBrk="1" hangingPunct="1">
              <a:spcBef>
                <a:spcPct val="0"/>
              </a:spcBef>
            </a:pPr>
            <a:endParaRPr lang="en-US" altLang="en-US" dirty="0" smtClean="0"/>
          </a:p>
        </p:txBody>
      </p:sp>
      <p:sp>
        <p:nvSpPr>
          <p:cNvPr id="6000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73553" indent="-297523">
              <a:spcBef>
                <a:spcPct val="30000"/>
              </a:spcBef>
              <a:defRPr sz="1300">
                <a:solidFill>
                  <a:schemeClr val="tx1"/>
                </a:solidFill>
                <a:latin typeface="Calibri" panose="020F0502020204030204" pitchFamily="34" charset="0"/>
              </a:defRPr>
            </a:lvl2pPr>
            <a:lvl3pPr marL="1190083" indent="-238017">
              <a:spcBef>
                <a:spcPct val="30000"/>
              </a:spcBef>
              <a:defRPr sz="1300">
                <a:solidFill>
                  <a:schemeClr val="tx1"/>
                </a:solidFill>
                <a:latin typeface="Calibri" panose="020F0502020204030204" pitchFamily="34" charset="0"/>
              </a:defRPr>
            </a:lvl3pPr>
            <a:lvl4pPr marL="1666115" indent="-238017">
              <a:spcBef>
                <a:spcPct val="30000"/>
              </a:spcBef>
              <a:defRPr sz="1300">
                <a:solidFill>
                  <a:schemeClr val="tx1"/>
                </a:solidFill>
                <a:latin typeface="Calibri" panose="020F0502020204030204" pitchFamily="34" charset="0"/>
              </a:defRPr>
            </a:lvl4pPr>
            <a:lvl5pPr marL="2142149" indent="-238017">
              <a:spcBef>
                <a:spcPct val="30000"/>
              </a:spcBef>
              <a:defRPr sz="1300">
                <a:solidFill>
                  <a:schemeClr val="tx1"/>
                </a:solidFill>
                <a:latin typeface="Calibri" panose="020F0502020204030204" pitchFamily="34" charset="0"/>
              </a:defRPr>
            </a:lvl5pPr>
            <a:lvl6pPr marL="2618183" indent="-238017" eaLnBrk="0" fontAlgn="base" hangingPunct="0">
              <a:spcBef>
                <a:spcPct val="30000"/>
              </a:spcBef>
              <a:spcAft>
                <a:spcPct val="0"/>
              </a:spcAft>
              <a:defRPr sz="1300">
                <a:solidFill>
                  <a:schemeClr val="tx1"/>
                </a:solidFill>
                <a:latin typeface="Calibri" panose="020F0502020204030204" pitchFamily="34" charset="0"/>
              </a:defRPr>
            </a:lvl6pPr>
            <a:lvl7pPr marL="3094215" indent="-238017" eaLnBrk="0" fontAlgn="base" hangingPunct="0">
              <a:spcBef>
                <a:spcPct val="30000"/>
              </a:spcBef>
              <a:spcAft>
                <a:spcPct val="0"/>
              </a:spcAft>
              <a:defRPr sz="1300">
                <a:solidFill>
                  <a:schemeClr val="tx1"/>
                </a:solidFill>
                <a:latin typeface="Calibri" panose="020F0502020204030204" pitchFamily="34" charset="0"/>
              </a:defRPr>
            </a:lvl7pPr>
            <a:lvl8pPr marL="3570248" indent="-238017" eaLnBrk="0" fontAlgn="base" hangingPunct="0">
              <a:spcBef>
                <a:spcPct val="30000"/>
              </a:spcBef>
              <a:spcAft>
                <a:spcPct val="0"/>
              </a:spcAft>
              <a:defRPr sz="1300">
                <a:solidFill>
                  <a:schemeClr val="tx1"/>
                </a:solidFill>
                <a:latin typeface="Calibri" panose="020F0502020204030204" pitchFamily="34" charset="0"/>
              </a:defRPr>
            </a:lvl8pPr>
            <a:lvl9pPr marL="4046282" indent="-23801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9EB5EBFB-9496-484C-BD4D-D310D366E42A}" type="slidenum">
              <a:rPr lang="en-US" altLang="en-US"/>
              <a:pPr>
                <a:spcBef>
                  <a:spcPct val="0"/>
                </a:spcBef>
              </a:pPr>
              <a:t>224</a:t>
            </a:fld>
            <a:endParaRPr lang="en-US" altLang="en-US"/>
          </a:p>
        </p:txBody>
      </p:sp>
    </p:spTree>
    <p:extLst>
      <p:ext uri="{BB962C8B-B14F-4D97-AF65-F5344CB8AC3E}">
        <p14:creationId xmlns:p14="http://schemas.microsoft.com/office/powerpoint/2010/main" val="1539305506"/>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52065" eaLnBrk="1" hangingPunct="1">
              <a:spcBef>
                <a:spcPct val="0"/>
              </a:spcBef>
              <a:defRPr/>
            </a:pPr>
            <a:r>
              <a:rPr lang="en-US" altLang="en-US" dirty="0" smtClean="0"/>
              <a:t>The student selects the scrambled eggs and bread. Is this a reimbursable meal?</a:t>
            </a:r>
          </a:p>
          <a:p>
            <a:pPr defTabSz="952065" eaLnBrk="1" hangingPunct="1">
              <a:spcBef>
                <a:spcPct val="0"/>
              </a:spcBef>
              <a:defRPr/>
            </a:pPr>
            <a:endParaRPr lang="en-US" altLang="en-US" dirty="0" smtClean="0"/>
          </a:p>
          <a:p>
            <a:pPr defTabSz="952065" eaLnBrk="1" hangingPunct="1">
              <a:spcBef>
                <a:spcPct val="0"/>
              </a:spcBef>
              <a:defRPr/>
            </a:pPr>
            <a:r>
              <a:rPr lang="en-US" altLang="en-US" dirty="0" smtClean="0"/>
              <a:t>No. The selected meal contains </a:t>
            </a:r>
            <a:r>
              <a:rPr lang="en-US" dirty="0" smtClean="0"/>
              <a:t>four </a:t>
            </a:r>
            <a:r>
              <a:rPr lang="en-US" altLang="en-US" dirty="0" smtClean="0"/>
              <a:t>food items: four grains (two grains from whole-grain roll and two grains from one egg as meat/meat alternate substitution). However</a:t>
            </a:r>
            <a:r>
              <a:rPr lang="en-US" altLang="en-US" baseline="0" dirty="0" smtClean="0"/>
              <a:t>, i</a:t>
            </a:r>
            <a:r>
              <a:rPr lang="en-US" altLang="en-US" dirty="0" smtClean="0"/>
              <a:t>t is missing at least ½ cup of fruit.</a:t>
            </a:r>
          </a:p>
          <a:p>
            <a:pPr defTabSz="952065" eaLnBrk="1" hangingPunct="1">
              <a:spcBef>
                <a:spcPct val="0"/>
              </a:spcBef>
              <a:defRPr/>
            </a:pPr>
            <a:endParaRPr lang="en-US" altLang="en-US" dirty="0" smtClean="0"/>
          </a:p>
          <a:p>
            <a:pPr eaLnBrk="1" hangingPunct="1">
              <a:spcBef>
                <a:spcPct val="0"/>
              </a:spcBef>
            </a:pPr>
            <a:endParaRPr lang="en-US" altLang="en-US" dirty="0" smtClean="0"/>
          </a:p>
        </p:txBody>
      </p:sp>
      <p:sp>
        <p:nvSpPr>
          <p:cNvPr id="604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73553" indent="-297523">
              <a:spcBef>
                <a:spcPct val="30000"/>
              </a:spcBef>
              <a:defRPr sz="1300">
                <a:solidFill>
                  <a:schemeClr val="tx1"/>
                </a:solidFill>
                <a:latin typeface="Calibri" panose="020F0502020204030204" pitchFamily="34" charset="0"/>
              </a:defRPr>
            </a:lvl2pPr>
            <a:lvl3pPr marL="1190083" indent="-238017">
              <a:spcBef>
                <a:spcPct val="30000"/>
              </a:spcBef>
              <a:defRPr sz="1300">
                <a:solidFill>
                  <a:schemeClr val="tx1"/>
                </a:solidFill>
                <a:latin typeface="Calibri" panose="020F0502020204030204" pitchFamily="34" charset="0"/>
              </a:defRPr>
            </a:lvl3pPr>
            <a:lvl4pPr marL="1666115" indent="-238017">
              <a:spcBef>
                <a:spcPct val="30000"/>
              </a:spcBef>
              <a:defRPr sz="1300">
                <a:solidFill>
                  <a:schemeClr val="tx1"/>
                </a:solidFill>
                <a:latin typeface="Calibri" panose="020F0502020204030204" pitchFamily="34" charset="0"/>
              </a:defRPr>
            </a:lvl4pPr>
            <a:lvl5pPr marL="2142149" indent="-238017">
              <a:spcBef>
                <a:spcPct val="30000"/>
              </a:spcBef>
              <a:defRPr sz="1300">
                <a:solidFill>
                  <a:schemeClr val="tx1"/>
                </a:solidFill>
                <a:latin typeface="Calibri" panose="020F0502020204030204" pitchFamily="34" charset="0"/>
              </a:defRPr>
            </a:lvl5pPr>
            <a:lvl6pPr marL="2618183" indent="-238017" eaLnBrk="0" fontAlgn="base" hangingPunct="0">
              <a:spcBef>
                <a:spcPct val="30000"/>
              </a:spcBef>
              <a:spcAft>
                <a:spcPct val="0"/>
              </a:spcAft>
              <a:defRPr sz="1300">
                <a:solidFill>
                  <a:schemeClr val="tx1"/>
                </a:solidFill>
                <a:latin typeface="Calibri" panose="020F0502020204030204" pitchFamily="34" charset="0"/>
              </a:defRPr>
            </a:lvl6pPr>
            <a:lvl7pPr marL="3094215" indent="-238017" eaLnBrk="0" fontAlgn="base" hangingPunct="0">
              <a:spcBef>
                <a:spcPct val="30000"/>
              </a:spcBef>
              <a:spcAft>
                <a:spcPct val="0"/>
              </a:spcAft>
              <a:defRPr sz="1300">
                <a:solidFill>
                  <a:schemeClr val="tx1"/>
                </a:solidFill>
                <a:latin typeface="Calibri" panose="020F0502020204030204" pitchFamily="34" charset="0"/>
              </a:defRPr>
            </a:lvl7pPr>
            <a:lvl8pPr marL="3570248" indent="-238017" eaLnBrk="0" fontAlgn="base" hangingPunct="0">
              <a:spcBef>
                <a:spcPct val="30000"/>
              </a:spcBef>
              <a:spcAft>
                <a:spcPct val="0"/>
              </a:spcAft>
              <a:defRPr sz="1300">
                <a:solidFill>
                  <a:schemeClr val="tx1"/>
                </a:solidFill>
                <a:latin typeface="Calibri" panose="020F0502020204030204" pitchFamily="34" charset="0"/>
              </a:defRPr>
            </a:lvl8pPr>
            <a:lvl9pPr marL="4046282" indent="-23801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393756F3-FEEF-4543-8517-0A88CEE284A4}" type="slidenum">
              <a:rPr lang="en-US" altLang="en-US"/>
              <a:pPr>
                <a:spcBef>
                  <a:spcPct val="0"/>
                </a:spcBef>
              </a:pPr>
              <a:t>225</a:t>
            </a:fld>
            <a:endParaRPr lang="en-US" altLang="en-US"/>
          </a:p>
        </p:txBody>
      </p:sp>
    </p:spTree>
    <p:extLst>
      <p:ext uri="{BB962C8B-B14F-4D97-AF65-F5344CB8AC3E}">
        <p14:creationId xmlns:p14="http://schemas.microsoft.com/office/powerpoint/2010/main" val="2959240827"/>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eaLnBrk="1" fontAlgn="auto" hangingPunct="1">
              <a:spcBef>
                <a:spcPts val="0"/>
              </a:spcBef>
              <a:spcAft>
                <a:spcPts val="0"/>
              </a:spcAft>
              <a:defRPr/>
            </a:pPr>
            <a:r>
              <a:rPr lang="en-US" dirty="0"/>
              <a:t>This meal is planned to include </a:t>
            </a:r>
            <a:r>
              <a:rPr lang="en-US" b="1" dirty="0"/>
              <a:t>six </a:t>
            </a:r>
            <a:r>
              <a:rPr lang="en-US" dirty="0"/>
              <a:t>food items:</a:t>
            </a:r>
          </a:p>
          <a:p>
            <a:pPr eaLnBrk="1" fontAlgn="auto" hangingPunct="1">
              <a:spcBef>
                <a:spcPts val="0"/>
              </a:spcBef>
              <a:spcAft>
                <a:spcPts val="0"/>
              </a:spcAft>
              <a:defRPr/>
            </a:pPr>
            <a:endParaRPr lang="en-US" dirty="0"/>
          </a:p>
          <a:p>
            <a:pPr marL="178511" indent="-178511" eaLnBrk="1" fontAlgn="auto" hangingPunct="1">
              <a:spcBef>
                <a:spcPts val="0"/>
              </a:spcBef>
              <a:spcAft>
                <a:spcPts val="0"/>
              </a:spcAft>
              <a:buFont typeface="Arial" pitchFamily="34" charset="0"/>
              <a:buChar char="•"/>
              <a:defRPr/>
            </a:pPr>
            <a:r>
              <a:rPr lang="en-US" dirty="0"/>
              <a:t>three grains from ½ cup of oatmeal (1 ounce equivalent) and a 4-ounce blueberry muffin (2 ounce </a:t>
            </a:r>
            <a:r>
              <a:rPr lang="en-US" dirty="0" smtClean="0"/>
              <a:t>equivalents);</a:t>
            </a:r>
            <a:endParaRPr lang="en-US" dirty="0"/>
          </a:p>
          <a:p>
            <a:pPr marL="178511" indent="-178511" eaLnBrk="1" fontAlgn="auto" hangingPunct="1">
              <a:spcBef>
                <a:spcPts val="0"/>
              </a:spcBef>
              <a:spcAft>
                <a:spcPts val="0"/>
              </a:spcAft>
              <a:buFont typeface="Arial" pitchFamily="34" charset="0"/>
              <a:buChar char="•"/>
              <a:defRPr/>
            </a:pPr>
            <a:r>
              <a:rPr lang="en-US" dirty="0"/>
              <a:t>two fruits from 1 cup of cantaloupe (one fruit); and </a:t>
            </a:r>
          </a:p>
          <a:p>
            <a:pPr marL="178511" indent="-178511" eaLnBrk="1" fontAlgn="auto" hangingPunct="1">
              <a:spcBef>
                <a:spcPts val="0"/>
              </a:spcBef>
              <a:spcAft>
                <a:spcPts val="0"/>
              </a:spcAft>
              <a:buFont typeface="Arial" pitchFamily="34" charset="0"/>
              <a:buChar char="•"/>
              <a:defRPr/>
            </a:pPr>
            <a:r>
              <a:rPr lang="en-US" dirty="0"/>
              <a:t>one milk from choice of 1 cup of fat-free unflavored or favored milk or low-fat unflavored milk.</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marL="0" lvl="1" eaLnBrk="1" fontAlgn="auto" hangingPunct="1">
              <a:spcBef>
                <a:spcPts val="0"/>
              </a:spcBef>
              <a:spcAft>
                <a:spcPts val="0"/>
              </a:spcAft>
              <a:defRPr/>
            </a:pPr>
            <a:r>
              <a:rPr lang="en-US" dirty="0"/>
              <a:t>Remember that all muffins except corn muffins credit based on 2 ounces weight equaling 1 ounce equivalent of grains. Corn muffins credit based on 1.2 ounces weight equals 1 ounce equivalent.</a:t>
            </a:r>
          </a:p>
          <a:p>
            <a:pPr eaLnBrk="1" fontAlgn="auto" hangingPunct="1">
              <a:spcBef>
                <a:spcPts val="0"/>
              </a:spcBef>
              <a:spcAft>
                <a:spcPts val="0"/>
              </a:spcAft>
              <a:defRPr/>
            </a:pPr>
            <a:endParaRPr lang="en-US" dirty="0"/>
          </a:p>
          <a:p>
            <a:pPr marL="0" lvl="1" eaLnBrk="1" fontAlgn="auto" hangingPunct="1">
              <a:spcBef>
                <a:spcPts val="0"/>
              </a:spcBef>
              <a:spcAft>
                <a:spcPts val="0"/>
              </a:spcAft>
              <a:defRPr/>
            </a:pPr>
            <a:r>
              <a:rPr lang="en-US" dirty="0"/>
              <a:t>In this example, the menu planner choose to count the 1 cup of cantaloupe as two fruit items (two ½-cup servings). The menu planner also could have chosen to count it as one food item. USDA allows this flexibility, but for practical purposes of increasing reimbursable meals, it makes the most sense to offer all fruits (and vegetable substitutions) in ½-cup servings and count each one as one fruit item.</a:t>
            </a:r>
          </a:p>
        </p:txBody>
      </p:sp>
      <p:sp>
        <p:nvSpPr>
          <p:cNvPr id="605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73553" indent="-297523">
              <a:spcBef>
                <a:spcPct val="30000"/>
              </a:spcBef>
              <a:defRPr sz="1300">
                <a:solidFill>
                  <a:schemeClr val="tx1"/>
                </a:solidFill>
                <a:latin typeface="Calibri" panose="020F0502020204030204" pitchFamily="34" charset="0"/>
              </a:defRPr>
            </a:lvl2pPr>
            <a:lvl3pPr marL="1190083" indent="-238017">
              <a:spcBef>
                <a:spcPct val="30000"/>
              </a:spcBef>
              <a:defRPr sz="1300">
                <a:solidFill>
                  <a:schemeClr val="tx1"/>
                </a:solidFill>
                <a:latin typeface="Calibri" panose="020F0502020204030204" pitchFamily="34" charset="0"/>
              </a:defRPr>
            </a:lvl3pPr>
            <a:lvl4pPr marL="1666115" indent="-238017">
              <a:spcBef>
                <a:spcPct val="30000"/>
              </a:spcBef>
              <a:defRPr sz="1300">
                <a:solidFill>
                  <a:schemeClr val="tx1"/>
                </a:solidFill>
                <a:latin typeface="Calibri" panose="020F0502020204030204" pitchFamily="34" charset="0"/>
              </a:defRPr>
            </a:lvl4pPr>
            <a:lvl5pPr marL="2142149" indent="-238017">
              <a:spcBef>
                <a:spcPct val="30000"/>
              </a:spcBef>
              <a:defRPr sz="1300">
                <a:solidFill>
                  <a:schemeClr val="tx1"/>
                </a:solidFill>
                <a:latin typeface="Calibri" panose="020F0502020204030204" pitchFamily="34" charset="0"/>
              </a:defRPr>
            </a:lvl5pPr>
            <a:lvl6pPr marL="2618183" indent="-238017" eaLnBrk="0" fontAlgn="base" hangingPunct="0">
              <a:spcBef>
                <a:spcPct val="30000"/>
              </a:spcBef>
              <a:spcAft>
                <a:spcPct val="0"/>
              </a:spcAft>
              <a:defRPr sz="1300">
                <a:solidFill>
                  <a:schemeClr val="tx1"/>
                </a:solidFill>
                <a:latin typeface="Calibri" panose="020F0502020204030204" pitchFamily="34" charset="0"/>
              </a:defRPr>
            </a:lvl6pPr>
            <a:lvl7pPr marL="3094215" indent="-238017" eaLnBrk="0" fontAlgn="base" hangingPunct="0">
              <a:spcBef>
                <a:spcPct val="30000"/>
              </a:spcBef>
              <a:spcAft>
                <a:spcPct val="0"/>
              </a:spcAft>
              <a:defRPr sz="1300">
                <a:solidFill>
                  <a:schemeClr val="tx1"/>
                </a:solidFill>
                <a:latin typeface="Calibri" panose="020F0502020204030204" pitchFamily="34" charset="0"/>
              </a:defRPr>
            </a:lvl7pPr>
            <a:lvl8pPr marL="3570248" indent="-238017" eaLnBrk="0" fontAlgn="base" hangingPunct="0">
              <a:spcBef>
                <a:spcPct val="30000"/>
              </a:spcBef>
              <a:spcAft>
                <a:spcPct val="0"/>
              </a:spcAft>
              <a:defRPr sz="1300">
                <a:solidFill>
                  <a:schemeClr val="tx1"/>
                </a:solidFill>
                <a:latin typeface="Calibri" panose="020F0502020204030204" pitchFamily="34" charset="0"/>
              </a:defRPr>
            </a:lvl8pPr>
            <a:lvl9pPr marL="4046282" indent="-23801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488B15DF-7989-41A7-9874-979A655FD797}" type="slidenum">
              <a:rPr lang="en-US" altLang="en-US"/>
              <a:pPr>
                <a:spcBef>
                  <a:spcPct val="0"/>
                </a:spcBef>
              </a:pPr>
              <a:t>226</a:t>
            </a:fld>
            <a:endParaRPr lang="en-US" altLang="en-US"/>
          </a:p>
        </p:txBody>
      </p:sp>
    </p:spTree>
    <p:extLst>
      <p:ext uri="{BB962C8B-B14F-4D97-AF65-F5344CB8AC3E}">
        <p14:creationId xmlns:p14="http://schemas.microsoft.com/office/powerpoint/2010/main" val="1847711487"/>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9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52065" eaLnBrk="1" hangingPunct="1">
              <a:spcBef>
                <a:spcPct val="0"/>
              </a:spcBef>
              <a:defRPr/>
            </a:pPr>
            <a:r>
              <a:rPr lang="en-US" altLang="en-US" dirty="0" smtClean="0"/>
              <a:t>The student selects the </a:t>
            </a:r>
            <a:r>
              <a:rPr lang="en-US" dirty="0" smtClean="0"/>
              <a:t>oatmeal,</a:t>
            </a:r>
            <a:r>
              <a:rPr lang="en-US" baseline="0" dirty="0" smtClean="0"/>
              <a:t> </a:t>
            </a:r>
            <a:r>
              <a:rPr lang="en-US" altLang="en-US" dirty="0" smtClean="0"/>
              <a:t>blueberry</a:t>
            </a:r>
            <a:r>
              <a:rPr lang="en-US" altLang="en-US" baseline="0" dirty="0" smtClean="0"/>
              <a:t> muffin and cantaloupe</a:t>
            </a:r>
            <a:r>
              <a:rPr lang="en-US" altLang="en-US" dirty="0" smtClean="0"/>
              <a:t>. Is this a reimbursable meal?</a:t>
            </a:r>
          </a:p>
          <a:p>
            <a:pPr eaLnBrk="1" hangingPunct="1">
              <a:spcBef>
                <a:spcPct val="0"/>
              </a:spcBef>
              <a:defRPr/>
            </a:pPr>
            <a:endParaRPr lang="en-US" altLang="en-US" dirty="0"/>
          </a:p>
          <a:p>
            <a:pPr eaLnBrk="1" hangingPunct="1">
              <a:spcBef>
                <a:spcPct val="0"/>
              </a:spcBef>
            </a:pPr>
            <a:r>
              <a:rPr lang="en-US" altLang="en-US" dirty="0"/>
              <a:t>Yes. The selected meal contains </a:t>
            </a:r>
            <a:r>
              <a:rPr lang="en-US" altLang="en-US" dirty="0" smtClean="0"/>
              <a:t>five food </a:t>
            </a:r>
            <a:r>
              <a:rPr lang="en-US" altLang="en-US" dirty="0"/>
              <a:t>items: </a:t>
            </a:r>
            <a:r>
              <a:rPr lang="en-US" altLang="en-US" dirty="0" smtClean="0"/>
              <a:t>three grains (one grain </a:t>
            </a:r>
            <a:r>
              <a:rPr lang="en-US" altLang="en-US" dirty="0"/>
              <a:t>from the </a:t>
            </a:r>
            <a:r>
              <a:rPr lang="en-US" altLang="en-US" dirty="0" smtClean="0"/>
              <a:t/>
            </a:r>
            <a:br>
              <a:rPr lang="en-US" altLang="en-US" dirty="0" smtClean="0"/>
            </a:br>
            <a:r>
              <a:rPr lang="en-US" altLang="en-US" dirty="0" smtClean="0"/>
              <a:t>½ cup of </a:t>
            </a:r>
            <a:r>
              <a:rPr lang="en-US" dirty="0" smtClean="0"/>
              <a:t>oatmeal </a:t>
            </a:r>
            <a:r>
              <a:rPr lang="en-US" altLang="en-US" dirty="0" smtClean="0"/>
              <a:t>and two grains from the 4-ounce blueberry muffin) </a:t>
            </a:r>
            <a:r>
              <a:rPr lang="en-US" altLang="en-US" dirty="0"/>
              <a:t>and </a:t>
            </a:r>
            <a:r>
              <a:rPr lang="en-US" altLang="en-US" dirty="0" smtClean="0"/>
              <a:t>two fruits </a:t>
            </a:r>
            <a:br>
              <a:rPr lang="en-US" altLang="en-US" dirty="0" smtClean="0"/>
            </a:br>
            <a:r>
              <a:rPr lang="en-US" altLang="en-US" dirty="0" smtClean="0"/>
              <a:t>(1 cup of </a:t>
            </a:r>
            <a:r>
              <a:rPr lang="en-US" altLang="en-US" baseline="0" dirty="0" smtClean="0"/>
              <a:t>cantaloupe</a:t>
            </a:r>
            <a:r>
              <a:rPr lang="en-US" altLang="en-US" dirty="0" smtClean="0"/>
              <a:t>).</a:t>
            </a:r>
            <a:endParaRPr lang="en-US" altLang="en-US" dirty="0"/>
          </a:p>
          <a:p>
            <a:pPr defTabSz="952065" eaLnBrk="1" hangingPunct="1">
              <a:spcBef>
                <a:spcPct val="0"/>
              </a:spcBef>
              <a:defRPr/>
            </a:pPr>
            <a:endParaRPr lang="en-US" altLang="en-US" dirty="0" smtClean="0"/>
          </a:p>
          <a:p>
            <a:pPr eaLnBrk="1" hangingPunct="1">
              <a:spcBef>
                <a:spcPct val="0"/>
              </a:spcBef>
            </a:pPr>
            <a:endParaRPr lang="en-US" altLang="en-US" dirty="0" smtClean="0"/>
          </a:p>
        </p:txBody>
      </p:sp>
      <p:sp>
        <p:nvSpPr>
          <p:cNvPr id="609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73553" indent="-297523">
              <a:spcBef>
                <a:spcPct val="30000"/>
              </a:spcBef>
              <a:defRPr sz="1300">
                <a:solidFill>
                  <a:schemeClr val="tx1"/>
                </a:solidFill>
                <a:latin typeface="Calibri" panose="020F0502020204030204" pitchFamily="34" charset="0"/>
              </a:defRPr>
            </a:lvl2pPr>
            <a:lvl3pPr marL="1190083" indent="-238017">
              <a:spcBef>
                <a:spcPct val="30000"/>
              </a:spcBef>
              <a:defRPr sz="1300">
                <a:solidFill>
                  <a:schemeClr val="tx1"/>
                </a:solidFill>
                <a:latin typeface="Calibri" panose="020F0502020204030204" pitchFamily="34" charset="0"/>
              </a:defRPr>
            </a:lvl3pPr>
            <a:lvl4pPr marL="1666115" indent="-238017">
              <a:spcBef>
                <a:spcPct val="30000"/>
              </a:spcBef>
              <a:defRPr sz="1300">
                <a:solidFill>
                  <a:schemeClr val="tx1"/>
                </a:solidFill>
                <a:latin typeface="Calibri" panose="020F0502020204030204" pitchFamily="34" charset="0"/>
              </a:defRPr>
            </a:lvl4pPr>
            <a:lvl5pPr marL="2142149" indent="-238017">
              <a:spcBef>
                <a:spcPct val="30000"/>
              </a:spcBef>
              <a:defRPr sz="1300">
                <a:solidFill>
                  <a:schemeClr val="tx1"/>
                </a:solidFill>
                <a:latin typeface="Calibri" panose="020F0502020204030204" pitchFamily="34" charset="0"/>
              </a:defRPr>
            </a:lvl5pPr>
            <a:lvl6pPr marL="2618183" indent="-238017" eaLnBrk="0" fontAlgn="base" hangingPunct="0">
              <a:spcBef>
                <a:spcPct val="30000"/>
              </a:spcBef>
              <a:spcAft>
                <a:spcPct val="0"/>
              </a:spcAft>
              <a:defRPr sz="1300">
                <a:solidFill>
                  <a:schemeClr val="tx1"/>
                </a:solidFill>
                <a:latin typeface="Calibri" panose="020F0502020204030204" pitchFamily="34" charset="0"/>
              </a:defRPr>
            </a:lvl6pPr>
            <a:lvl7pPr marL="3094215" indent="-238017" eaLnBrk="0" fontAlgn="base" hangingPunct="0">
              <a:spcBef>
                <a:spcPct val="30000"/>
              </a:spcBef>
              <a:spcAft>
                <a:spcPct val="0"/>
              </a:spcAft>
              <a:defRPr sz="1300">
                <a:solidFill>
                  <a:schemeClr val="tx1"/>
                </a:solidFill>
                <a:latin typeface="Calibri" panose="020F0502020204030204" pitchFamily="34" charset="0"/>
              </a:defRPr>
            </a:lvl7pPr>
            <a:lvl8pPr marL="3570248" indent="-238017" eaLnBrk="0" fontAlgn="base" hangingPunct="0">
              <a:spcBef>
                <a:spcPct val="30000"/>
              </a:spcBef>
              <a:spcAft>
                <a:spcPct val="0"/>
              </a:spcAft>
              <a:defRPr sz="1300">
                <a:solidFill>
                  <a:schemeClr val="tx1"/>
                </a:solidFill>
                <a:latin typeface="Calibri" panose="020F0502020204030204" pitchFamily="34" charset="0"/>
              </a:defRPr>
            </a:lvl8pPr>
            <a:lvl9pPr marL="4046282" indent="-23801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69DC3353-9C3D-4AC5-AC0B-D203B9388D7F}" type="slidenum">
              <a:rPr lang="en-US" altLang="en-US"/>
              <a:pPr>
                <a:spcBef>
                  <a:spcPct val="0"/>
                </a:spcBef>
              </a:pPr>
              <a:t>227</a:t>
            </a:fld>
            <a:endParaRPr lang="en-US" altLang="en-US"/>
          </a:p>
        </p:txBody>
      </p:sp>
    </p:spTree>
    <p:extLst>
      <p:ext uri="{BB962C8B-B14F-4D97-AF65-F5344CB8AC3E}">
        <p14:creationId xmlns:p14="http://schemas.microsoft.com/office/powerpoint/2010/main" val="2977319852"/>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1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52065" eaLnBrk="1" hangingPunct="1">
              <a:spcBef>
                <a:spcPct val="0"/>
              </a:spcBef>
              <a:defRPr/>
            </a:pPr>
            <a:r>
              <a:rPr lang="en-US" altLang="en-US" dirty="0" smtClean="0"/>
              <a:t>The student selects the blueberry</a:t>
            </a:r>
            <a:r>
              <a:rPr lang="en-US" altLang="en-US" baseline="0" dirty="0" smtClean="0"/>
              <a:t> muffin and cantaloupe</a:t>
            </a:r>
            <a:r>
              <a:rPr lang="en-US" altLang="en-US" dirty="0" smtClean="0"/>
              <a:t>. Is this a reimbursable meal?</a:t>
            </a:r>
          </a:p>
          <a:p>
            <a:pPr eaLnBrk="1" hangingPunct="1">
              <a:spcBef>
                <a:spcPct val="0"/>
              </a:spcBef>
              <a:defRPr/>
            </a:pPr>
            <a:endParaRPr lang="en-US" altLang="en-US" dirty="0" smtClean="0"/>
          </a:p>
          <a:p>
            <a:pPr eaLnBrk="1" hangingPunct="1">
              <a:spcBef>
                <a:spcPct val="0"/>
              </a:spcBef>
            </a:pPr>
            <a:r>
              <a:rPr lang="en-US" altLang="en-US" dirty="0" smtClean="0"/>
              <a:t>Yes. The selected meal contains three food items: two grains from the 4-ounce blueberry muffin and two fruits (1 cup of </a:t>
            </a:r>
            <a:r>
              <a:rPr lang="en-US" altLang="en-US" baseline="0" dirty="0" smtClean="0"/>
              <a:t>cantaloupe</a:t>
            </a:r>
            <a:r>
              <a:rPr lang="en-US" altLang="en-US" dirty="0" smtClean="0"/>
              <a:t>).</a:t>
            </a:r>
          </a:p>
          <a:p>
            <a:pPr defTabSz="952065" eaLnBrk="1" hangingPunct="1">
              <a:spcBef>
                <a:spcPct val="0"/>
              </a:spcBef>
              <a:defRPr/>
            </a:pPr>
            <a:endParaRPr lang="en-US" altLang="en-US" dirty="0" smtClean="0"/>
          </a:p>
          <a:p>
            <a:pPr eaLnBrk="1" hangingPunct="1">
              <a:spcBef>
                <a:spcPct val="0"/>
              </a:spcBef>
            </a:pPr>
            <a:endParaRPr lang="en-US" altLang="en-US" dirty="0" smtClean="0"/>
          </a:p>
        </p:txBody>
      </p:sp>
      <p:sp>
        <p:nvSpPr>
          <p:cNvPr id="6113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73553" indent="-297523">
              <a:spcBef>
                <a:spcPct val="30000"/>
              </a:spcBef>
              <a:defRPr sz="1300">
                <a:solidFill>
                  <a:schemeClr val="tx1"/>
                </a:solidFill>
                <a:latin typeface="Calibri" panose="020F0502020204030204" pitchFamily="34" charset="0"/>
              </a:defRPr>
            </a:lvl2pPr>
            <a:lvl3pPr marL="1190083" indent="-238017">
              <a:spcBef>
                <a:spcPct val="30000"/>
              </a:spcBef>
              <a:defRPr sz="1300">
                <a:solidFill>
                  <a:schemeClr val="tx1"/>
                </a:solidFill>
                <a:latin typeface="Calibri" panose="020F0502020204030204" pitchFamily="34" charset="0"/>
              </a:defRPr>
            </a:lvl3pPr>
            <a:lvl4pPr marL="1666115" indent="-238017">
              <a:spcBef>
                <a:spcPct val="30000"/>
              </a:spcBef>
              <a:defRPr sz="1300">
                <a:solidFill>
                  <a:schemeClr val="tx1"/>
                </a:solidFill>
                <a:latin typeface="Calibri" panose="020F0502020204030204" pitchFamily="34" charset="0"/>
              </a:defRPr>
            </a:lvl4pPr>
            <a:lvl5pPr marL="2142149" indent="-238017">
              <a:spcBef>
                <a:spcPct val="30000"/>
              </a:spcBef>
              <a:defRPr sz="1300">
                <a:solidFill>
                  <a:schemeClr val="tx1"/>
                </a:solidFill>
                <a:latin typeface="Calibri" panose="020F0502020204030204" pitchFamily="34" charset="0"/>
              </a:defRPr>
            </a:lvl5pPr>
            <a:lvl6pPr marL="2618183" indent="-238017" eaLnBrk="0" fontAlgn="base" hangingPunct="0">
              <a:spcBef>
                <a:spcPct val="30000"/>
              </a:spcBef>
              <a:spcAft>
                <a:spcPct val="0"/>
              </a:spcAft>
              <a:defRPr sz="1300">
                <a:solidFill>
                  <a:schemeClr val="tx1"/>
                </a:solidFill>
                <a:latin typeface="Calibri" panose="020F0502020204030204" pitchFamily="34" charset="0"/>
              </a:defRPr>
            </a:lvl6pPr>
            <a:lvl7pPr marL="3094215" indent="-238017" eaLnBrk="0" fontAlgn="base" hangingPunct="0">
              <a:spcBef>
                <a:spcPct val="30000"/>
              </a:spcBef>
              <a:spcAft>
                <a:spcPct val="0"/>
              </a:spcAft>
              <a:defRPr sz="1300">
                <a:solidFill>
                  <a:schemeClr val="tx1"/>
                </a:solidFill>
                <a:latin typeface="Calibri" panose="020F0502020204030204" pitchFamily="34" charset="0"/>
              </a:defRPr>
            </a:lvl7pPr>
            <a:lvl8pPr marL="3570248" indent="-238017" eaLnBrk="0" fontAlgn="base" hangingPunct="0">
              <a:spcBef>
                <a:spcPct val="30000"/>
              </a:spcBef>
              <a:spcAft>
                <a:spcPct val="0"/>
              </a:spcAft>
              <a:defRPr sz="1300">
                <a:solidFill>
                  <a:schemeClr val="tx1"/>
                </a:solidFill>
                <a:latin typeface="Calibri" panose="020F0502020204030204" pitchFamily="34" charset="0"/>
              </a:defRPr>
            </a:lvl8pPr>
            <a:lvl9pPr marL="4046282" indent="-23801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07C42077-2419-4E18-A81F-4DDF0F57A4E7}" type="slidenum">
              <a:rPr lang="en-US" altLang="en-US"/>
              <a:pPr>
                <a:spcBef>
                  <a:spcPct val="0"/>
                </a:spcBef>
              </a:pPr>
              <a:t>228</a:t>
            </a:fld>
            <a:endParaRPr lang="en-US" altLang="en-US"/>
          </a:p>
        </p:txBody>
      </p:sp>
    </p:spTree>
    <p:extLst>
      <p:ext uri="{BB962C8B-B14F-4D97-AF65-F5344CB8AC3E}">
        <p14:creationId xmlns:p14="http://schemas.microsoft.com/office/powerpoint/2010/main" val="2507343684"/>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3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52065" eaLnBrk="1" hangingPunct="1">
              <a:spcBef>
                <a:spcPct val="0"/>
              </a:spcBef>
              <a:defRPr/>
            </a:pPr>
            <a:r>
              <a:rPr lang="en-US" altLang="en-US" dirty="0" smtClean="0"/>
              <a:t>The student selects the </a:t>
            </a:r>
            <a:r>
              <a:rPr lang="en-US" dirty="0" smtClean="0"/>
              <a:t>oatmeal</a:t>
            </a:r>
            <a:r>
              <a:rPr lang="en-US" baseline="0" dirty="0" smtClean="0"/>
              <a:t> </a:t>
            </a:r>
            <a:r>
              <a:rPr lang="en-US" altLang="en-US" baseline="0" dirty="0" smtClean="0"/>
              <a:t>and cantaloupe</a:t>
            </a:r>
            <a:r>
              <a:rPr lang="en-US" altLang="en-US" dirty="0" smtClean="0"/>
              <a:t>. Is this a reimbursable meal?</a:t>
            </a:r>
          </a:p>
          <a:p>
            <a:pPr eaLnBrk="1" hangingPunct="1">
              <a:spcBef>
                <a:spcPct val="0"/>
              </a:spcBef>
              <a:defRPr/>
            </a:pPr>
            <a:endParaRPr lang="en-US" altLang="en-US" dirty="0" smtClean="0"/>
          </a:p>
          <a:p>
            <a:pPr eaLnBrk="1" hangingPunct="1">
              <a:spcBef>
                <a:spcPct val="0"/>
              </a:spcBef>
            </a:pPr>
            <a:r>
              <a:rPr lang="en-US" altLang="en-US" dirty="0" smtClean="0"/>
              <a:t>Yes. The selected meal contains three food items: one grain from the ½ cup of oatmeal</a:t>
            </a:r>
            <a:r>
              <a:rPr lang="en-US" altLang="en-US" baseline="0" dirty="0" smtClean="0"/>
              <a:t> </a:t>
            </a:r>
            <a:r>
              <a:rPr lang="en-US" altLang="en-US" dirty="0" smtClean="0"/>
              <a:t>and two fruits (1 cup of </a:t>
            </a:r>
            <a:r>
              <a:rPr lang="en-US" altLang="en-US" baseline="0" dirty="0" smtClean="0"/>
              <a:t>cantaloupe</a:t>
            </a:r>
            <a:r>
              <a:rPr lang="en-US" altLang="en-US" dirty="0" smtClean="0"/>
              <a:t>).</a:t>
            </a:r>
          </a:p>
          <a:p>
            <a:pPr defTabSz="952065" eaLnBrk="1" hangingPunct="1">
              <a:spcBef>
                <a:spcPct val="0"/>
              </a:spcBef>
              <a:defRPr/>
            </a:pPr>
            <a:endParaRPr lang="en-US" altLang="en-US" dirty="0" smtClean="0"/>
          </a:p>
          <a:p>
            <a:pPr eaLnBrk="1" hangingPunct="1">
              <a:spcBef>
                <a:spcPct val="0"/>
              </a:spcBef>
            </a:pPr>
            <a:endParaRPr lang="en-US" altLang="en-US" dirty="0" smtClean="0"/>
          </a:p>
        </p:txBody>
      </p:sp>
      <p:sp>
        <p:nvSpPr>
          <p:cNvPr id="6133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73553" indent="-297523">
              <a:spcBef>
                <a:spcPct val="30000"/>
              </a:spcBef>
              <a:defRPr sz="1300">
                <a:solidFill>
                  <a:schemeClr val="tx1"/>
                </a:solidFill>
                <a:latin typeface="Calibri" panose="020F0502020204030204" pitchFamily="34" charset="0"/>
              </a:defRPr>
            </a:lvl2pPr>
            <a:lvl3pPr marL="1190083" indent="-238017">
              <a:spcBef>
                <a:spcPct val="30000"/>
              </a:spcBef>
              <a:defRPr sz="1300">
                <a:solidFill>
                  <a:schemeClr val="tx1"/>
                </a:solidFill>
                <a:latin typeface="Calibri" panose="020F0502020204030204" pitchFamily="34" charset="0"/>
              </a:defRPr>
            </a:lvl3pPr>
            <a:lvl4pPr marL="1666115" indent="-238017">
              <a:spcBef>
                <a:spcPct val="30000"/>
              </a:spcBef>
              <a:defRPr sz="1300">
                <a:solidFill>
                  <a:schemeClr val="tx1"/>
                </a:solidFill>
                <a:latin typeface="Calibri" panose="020F0502020204030204" pitchFamily="34" charset="0"/>
              </a:defRPr>
            </a:lvl4pPr>
            <a:lvl5pPr marL="2142149" indent="-238017">
              <a:spcBef>
                <a:spcPct val="30000"/>
              </a:spcBef>
              <a:defRPr sz="1300">
                <a:solidFill>
                  <a:schemeClr val="tx1"/>
                </a:solidFill>
                <a:latin typeface="Calibri" panose="020F0502020204030204" pitchFamily="34" charset="0"/>
              </a:defRPr>
            </a:lvl5pPr>
            <a:lvl6pPr marL="2618183" indent="-238017" eaLnBrk="0" fontAlgn="base" hangingPunct="0">
              <a:spcBef>
                <a:spcPct val="30000"/>
              </a:spcBef>
              <a:spcAft>
                <a:spcPct val="0"/>
              </a:spcAft>
              <a:defRPr sz="1300">
                <a:solidFill>
                  <a:schemeClr val="tx1"/>
                </a:solidFill>
                <a:latin typeface="Calibri" panose="020F0502020204030204" pitchFamily="34" charset="0"/>
              </a:defRPr>
            </a:lvl6pPr>
            <a:lvl7pPr marL="3094215" indent="-238017" eaLnBrk="0" fontAlgn="base" hangingPunct="0">
              <a:spcBef>
                <a:spcPct val="30000"/>
              </a:spcBef>
              <a:spcAft>
                <a:spcPct val="0"/>
              </a:spcAft>
              <a:defRPr sz="1300">
                <a:solidFill>
                  <a:schemeClr val="tx1"/>
                </a:solidFill>
                <a:latin typeface="Calibri" panose="020F0502020204030204" pitchFamily="34" charset="0"/>
              </a:defRPr>
            </a:lvl7pPr>
            <a:lvl8pPr marL="3570248" indent="-238017" eaLnBrk="0" fontAlgn="base" hangingPunct="0">
              <a:spcBef>
                <a:spcPct val="30000"/>
              </a:spcBef>
              <a:spcAft>
                <a:spcPct val="0"/>
              </a:spcAft>
              <a:defRPr sz="1300">
                <a:solidFill>
                  <a:schemeClr val="tx1"/>
                </a:solidFill>
                <a:latin typeface="Calibri" panose="020F0502020204030204" pitchFamily="34" charset="0"/>
              </a:defRPr>
            </a:lvl8pPr>
            <a:lvl9pPr marL="4046282" indent="-23801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ABE2D9BD-9DBF-4CF9-A301-4A4202C9DF09}" type="slidenum">
              <a:rPr lang="en-US" altLang="en-US"/>
              <a:pPr>
                <a:spcBef>
                  <a:spcPct val="0"/>
                </a:spcBef>
              </a:pPr>
              <a:t>229</a:t>
            </a:fld>
            <a:endParaRPr lang="en-US" altLang="en-US"/>
          </a:p>
        </p:txBody>
      </p:sp>
    </p:spTree>
    <p:extLst>
      <p:ext uri="{BB962C8B-B14F-4D97-AF65-F5344CB8AC3E}">
        <p14:creationId xmlns:p14="http://schemas.microsoft.com/office/powerpoint/2010/main" val="33485081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marL="0" lvl="1" defTabSz="930506">
              <a:spcBef>
                <a:spcPts val="0"/>
              </a:spcBef>
              <a:defRPr/>
            </a:pPr>
            <a:r>
              <a:rPr lang="en-US" dirty="0" smtClean="0">
                <a:cs typeface="Arial" pitchFamily="34" charset="0"/>
              </a:rPr>
              <a:t>Fruit may be offered in several different forms. These forms include fresh, frozen with or without added sugar, canned in juice or light syrup, and dried. </a:t>
            </a:r>
          </a:p>
          <a:p>
            <a:pPr marL="0" lvl="1" defTabSz="930506">
              <a:spcBef>
                <a:spcPts val="0"/>
              </a:spcBef>
              <a:defRPr/>
            </a:pPr>
            <a:endParaRPr lang="en-US" dirty="0">
              <a:cs typeface="Arial" pitchFamily="34" charset="0"/>
            </a:endParaRPr>
          </a:p>
          <a:p>
            <a:pPr marL="0" lvl="1" defTabSz="930506">
              <a:spcBef>
                <a:spcPts val="0"/>
              </a:spcBef>
              <a:defRPr/>
            </a:pPr>
            <a:r>
              <a:rPr lang="en-US" dirty="0"/>
              <a:t>F</a:t>
            </a:r>
            <a:r>
              <a:rPr lang="en-US" dirty="0" smtClean="0"/>
              <a:t>rozen </a:t>
            </a:r>
            <a:r>
              <a:rPr lang="en-US" dirty="0"/>
              <a:t>fruits with added sugar should be used in moderation to keep the average school meal within the weekly calorie ranges.</a:t>
            </a:r>
            <a:endParaRPr lang="en-US" dirty="0">
              <a:cs typeface="Arial" pitchFamily="34" charset="0"/>
            </a:endParaRPr>
          </a:p>
          <a:p>
            <a:pPr marL="0" lvl="1" defTabSz="930506">
              <a:spcBef>
                <a:spcPts val="0"/>
              </a:spcBef>
              <a:defRPr/>
            </a:pPr>
            <a:endParaRPr lang="en-US" dirty="0" smtClean="0">
              <a:cs typeface="Arial" pitchFamily="34" charset="0"/>
            </a:endParaRPr>
          </a:p>
          <a:p>
            <a:pPr marL="348938" lvl="1" indent="-348938" defTabSz="930506">
              <a:spcBef>
                <a:spcPts val="0"/>
              </a:spcBef>
              <a:defRPr/>
            </a:pPr>
            <a:endParaRPr lang="en-US" b="1" dirty="0" smtClean="0">
              <a:cs typeface="Arial" pitchFamily="34" charset="0"/>
            </a:endParaRPr>
          </a:p>
          <a:p>
            <a:pPr marL="0" lvl="1" defTabSz="930506">
              <a:spcBef>
                <a:spcPts val="0"/>
              </a:spcBef>
              <a:defRPr/>
            </a:pPr>
            <a:r>
              <a:rPr lang="en-US" b="1" dirty="0">
                <a:cs typeface="Arial" pitchFamily="34" charset="0"/>
              </a:rPr>
              <a:t>INSTRUCTOR NOTES:</a:t>
            </a:r>
          </a:p>
          <a:p>
            <a:pPr marL="0" lvl="1" defTabSz="930506">
              <a:spcBef>
                <a:spcPts val="0"/>
              </a:spcBef>
              <a:defRPr/>
            </a:pPr>
            <a:r>
              <a:rPr lang="en-US" dirty="0">
                <a:cs typeface="Arial" pitchFamily="34" charset="0"/>
              </a:rPr>
              <a:t>The USDA regulations previously required that that frozen fruit was without added sugar, with an exemption allowed through school year 2014-15.  However, in January 2014, the USDA made this exemption permanent (79 FR 327). Frozen fruit can contain added sugar. </a:t>
            </a:r>
          </a:p>
          <a:p>
            <a:pPr marL="0" lvl="1" defTabSz="930506">
              <a:spcBef>
                <a:spcPts val="0"/>
              </a:spcBef>
              <a:defRPr/>
            </a:pPr>
            <a:endParaRPr lang="en-US" dirty="0">
              <a:cs typeface="Arial" pitchFamily="34" charset="0"/>
            </a:endParaRPr>
          </a:p>
          <a:p>
            <a:pPr marL="0" lvl="1" defTabSz="930506">
              <a:spcBef>
                <a:spcPts val="0"/>
              </a:spcBef>
              <a:defRPr/>
            </a:pPr>
            <a:endParaRPr lang="en-US" dirty="0">
              <a:cs typeface="Arial" pitchFamily="34" charset="0"/>
            </a:endParaRPr>
          </a:p>
          <a:p>
            <a:pPr marL="0" lvl="1" defTabSz="930506">
              <a:spcBef>
                <a:spcPts val="0"/>
              </a:spcBef>
              <a:defRPr/>
            </a:pPr>
            <a:r>
              <a:rPr lang="en-US" dirty="0" smtClean="0">
                <a:cs typeface="Arial" pitchFamily="34" charset="0"/>
              </a:rPr>
              <a:t>.</a:t>
            </a:r>
            <a:endParaRPr lang="en-US" dirty="0">
              <a:cs typeface="Arial" pitchFamily="34" charset="0"/>
            </a:endParaRPr>
          </a:p>
          <a:p>
            <a:pPr lvl="0">
              <a:buFont typeface="Arial" pitchFamily="34" charset="0"/>
              <a:buChar char="•"/>
            </a:pPr>
            <a:endParaRPr lang="en-US" dirty="0">
              <a:cs typeface="Arial" pitchFamily="34" charset="0"/>
            </a:endParaRPr>
          </a:p>
          <a:p>
            <a:pPr marL="348938" lvl="1" indent="-348938" defTabSz="930506">
              <a:defRPr/>
            </a:pPr>
            <a:endParaRPr lang="en-US" dirty="0" smtClean="0">
              <a:cs typeface="Arial" pitchFamily="34" charset="0"/>
            </a:endParaRPr>
          </a:p>
          <a:p>
            <a:pPr marL="348938" lvl="1" indent="-348938" defTabSz="930506">
              <a:buFont typeface="Arial" pitchFamily="34" charset="0"/>
              <a:buChar char="•"/>
              <a:defRPr/>
            </a:pPr>
            <a:endParaRPr lang="en-US" dirty="0" smtClean="0">
              <a:latin typeface="Arial" pitchFamily="34" charset="0"/>
              <a:cs typeface="Arial" pitchFamily="34" charset="0"/>
            </a:endParaRPr>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647" eaLnBrk="0" hangingPunct="0">
              <a:defRPr>
                <a:solidFill>
                  <a:schemeClr val="tx1"/>
                </a:solidFill>
                <a:latin typeface="Arial" charset="0"/>
              </a:defRPr>
            </a:lvl1pPr>
            <a:lvl2pPr marL="741983" indent="-285377" defTabSz="930647" eaLnBrk="0" hangingPunct="0">
              <a:defRPr>
                <a:solidFill>
                  <a:schemeClr val="tx1"/>
                </a:solidFill>
                <a:latin typeface="Arial" charset="0"/>
              </a:defRPr>
            </a:lvl2pPr>
            <a:lvl3pPr marL="1141511" indent="-228302" defTabSz="930647" eaLnBrk="0" hangingPunct="0">
              <a:defRPr>
                <a:solidFill>
                  <a:schemeClr val="tx1"/>
                </a:solidFill>
                <a:latin typeface="Arial" charset="0"/>
              </a:defRPr>
            </a:lvl3pPr>
            <a:lvl4pPr marL="1598115" indent="-228302" defTabSz="930647" eaLnBrk="0" hangingPunct="0">
              <a:defRPr>
                <a:solidFill>
                  <a:schemeClr val="tx1"/>
                </a:solidFill>
                <a:latin typeface="Arial" charset="0"/>
              </a:defRPr>
            </a:lvl4pPr>
            <a:lvl5pPr marL="2054720" indent="-228302" defTabSz="930647" eaLnBrk="0" hangingPunct="0">
              <a:defRPr>
                <a:solidFill>
                  <a:schemeClr val="tx1"/>
                </a:solidFill>
                <a:latin typeface="Arial" charset="0"/>
              </a:defRPr>
            </a:lvl5pPr>
            <a:lvl6pPr marL="2511325" indent="-228302" defTabSz="930647" eaLnBrk="0" fontAlgn="base" hangingPunct="0">
              <a:spcBef>
                <a:spcPct val="0"/>
              </a:spcBef>
              <a:spcAft>
                <a:spcPct val="0"/>
              </a:spcAft>
              <a:defRPr>
                <a:solidFill>
                  <a:schemeClr val="tx1"/>
                </a:solidFill>
                <a:latin typeface="Arial" charset="0"/>
              </a:defRPr>
            </a:lvl6pPr>
            <a:lvl7pPr marL="2967926" indent="-228302" defTabSz="930647" eaLnBrk="0" fontAlgn="base" hangingPunct="0">
              <a:spcBef>
                <a:spcPct val="0"/>
              </a:spcBef>
              <a:spcAft>
                <a:spcPct val="0"/>
              </a:spcAft>
              <a:defRPr>
                <a:solidFill>
                  <a:schemeClr val="tx1"/>
                </a:solidFill>
                <a:latin typeface="Arial" charset="0"/>
              </a:defRPr>
            </a:lvl7pPr>
            <a:lvl8pPr marL="3424531" indent="-228302" defTabSz="930647" eaLnBrk="0" fontAlgn="base" hangingPunct="0">
              <a:spcBef>
                <a:spcPct val="0"/>
              </a:spcBef>
              <a:spcAft>
                <a:spcPct val="0"/>
              </a:spcAft>
              <a:defRPr>
                <a:solidFill>
                  <a:schemeClr val="tx1"/>
                </a:solidFill>
                <a:latin typeface="Arial" charset="0"/>
              </a:defRPr>
            </a:lvl8pPr>
            <a:lvl9pPr marL="3881136" indent="-228302" defTabSz="930647" eaLnBrk="0" fontAlgn="base" hangingPunct="0">
              <a:spcBef>
                <a:spcPct val="0"/>
              </a:spcBef>
              <a:spcAft>
                <a:spcPct val="0"/>
              </a:spcAft>
              <a:defRPr>
                <a:solidFill>
                  <a:schemeClr val="tx1"/>
                </a:solidFill>
                <a:latin typeface="Arial" charset="0"/>
              </a:defRPr>
            </a:lvl9pPr>
          </a:lstStyle>
          <a:p>
            <a:pPr eaLnBrk="1" hangingPunct="1"/>
            <a:fld id="{35DDC23B-A581-43BE-B1A9-581B396A2181}" type="slidenum">
              <a:rPr lang="en-US" smtClean="0"/>
              <a:pPr eaLnBrk="1" hangingPunct="1"/>
              <a:t>23</a:t>
            </a:fld>
            <a:endParaRPr lang="en-US" smtClean="0"/>
          </a:p>
        </p:txBody>
      </p:sp>
    </p:spTree>
    <p:extLst>
      <p:ext uri="{BB962C8B-B14F-4D97-AF65-F5344CB8AC3E}">
        <p14:creationId xmlns:p14="http://schemas.microsoft.com/office/powerpoint/2010/main" val="199315297"/>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2595" name="Notes Placeholder 2"/>
          <p:cNvSpPr>
            <a:spLocks noGrp="1"/>
          </p:cNvSpPr>
          <p:nvPr>
            <p:ph type="body" idx="1"/>
          </p:nvPr>
        </p:nvSpPr>
        <p:spPr bwMode="auto">
          <a:xfrm>
            <a:off x="732189" y="4561232"/>
            <a:ext cx="5850835" cy="455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0"/>
              </a:spcBef>
            </a:pPr>
            <a:r>
              <a:rPr lang="en-US" altLang="en-US" dirty="0" smtClean="0"/>
              <a:t>We have discussed a lot of information today about the meal pattern requirements for the SBP. This activity will help us review the key strategies regarding how to plan meals to meet the SBP requirements and encourage </a:t>
            </a:r>
            <a:r>
              <a:rPr lang="en-US" dirty="0" smtClean="0"/>
              <a:t>student </a:t>
            </a:r>
            <a:r>
              <a:rPr lang="en-US" dirty="0"/>
              <a:t>selections of reimbursable meals under </a:t>
            </a:r>
            <a:r>
              <a:rPr lang="en-US" dirty="0" smtClean="0"/>
              <a:t>OVS.</a:t>
            </a:r>
            <a:endParaRPr lang="en-US" altLang="en-US" dirty="0" smtClean="0"/>
          </a:p>
          <a:p>
            <a:pPr eaLnBrk="1" hangingPunct="1">
              <a:spcBef>
                <a:spcPts val="0"/>
              </a:spcBef>
            </a:pPr>
            <a:endParaRPr lang="en-US" altLang="en-US" dirty="0"/>
          </a:p>
          <a:p>
            <a:pPr>
              <a:spcBef>
                <a:spcPts val="0"/>
              </a:spcBef>
            </a:pPr>
            <a:r>
              <a:rPr lang="en-US" altLang="en-US" dirty="0" smtClean="0"/>
              <a:t>Take out your handout, Menu Planning for the School Breakfast Program. </a:t>
            </a:r>
          </a:p>
          <a:p>
            <a:pPr>
              <a:spcBef>
                <a:spcPts val="0"/>
              </a:spcBef>
            </a:pPr>
            <a:endParaRPr lang="en-US" b="1" dirty="0"/>
          </a:p>
          <a:p>
            <a:pPr>
              <a:spcBef>
                <a:spcPts val="0"/>
              </a:spcBef>
            </a:pPr>
            <a:r>
              <a:rPr lang="en-US" b="1" dirty="0" smtClean="0"/>
              <a:t>Instructions:</a:t>
            </a:r>
          </a:p>
          <a:p>
            <a:pPr marL="178511" indent="-178511">
              <a:buFont typeface="Arial" panose="020B0604020202020204" pitchFamily="34" charset="0"/>
              <a:buChar char="•"/>
            </a:pPr>
            <a:r>
              <a:rPr lang="en-US" dirty="0"/>
              <a:t>Pair up with someone that you have not partnered with before. Together, take three minutes to review the handout – Menu Planning for the SBP. The person with the darkest shoes reads page 1 and the other person reads page 2. </a:t>
            </a:r>
            <a:endParaRPr lang="en-US" dirty="0" smtClean="0"/>
          </a:p>
          <a:p>
            <a:pPr marL="178511" indent="-178511">
              <a:buFont typeface="Arial" panose="020B0604020202020204" pitchFamily="34" charset="0"/>
              <a:buChar char="•"/>
            </a:pPr>
            <a:r>
              <a:rPr lang="en-US" dirty="0" smtClean="0"/>
              <a:t>Share </a:t>
            </a:r>
            <a:r>
              <a:rPr lang="en-US" dirty="0"/>
              <a:t>with each other one thing about menu planning strategies that is either new to you or a good reminder to use in your programs. </a:t>
            </a:r>
            <a:endParaRPr lang="en-US" dirty="0" smtClean="0"/>
          </a:p>
          <a:p>
            <a:pPr marL="178511" indent="-178511">
              <a:buFont typeface="Arial" panose="020B0604020202020204" pitchFamily="34" charset="0"/>
              <a:buChar char="•"/>
            </a:pPr>
            <a:r>
              <a:rPr lang="en-US" b="1" dirty="0" smtClean="0"/>
              <a:t>Modification</a:t>
            </a:r>
            <a:r>
              <a:rPr lang="en-US" dirty="0"/>
              <a:t>: If time is short, have participants partner with someone at their table. </a:t>
            </a:r>
            <a:endParaRPr lang="en-US" dirty="0" smtClean="0"/>
          </a:p>
          <a:p>
            <a:pPr marL="178511" indent="-178511">
              <a:buFont typeface="Arial" panose="020B0604020202020204" pitchFamily="34" charset="0"/>
              <a:buChar char="•"/>
            </a:pPr>
            <a:r>
              <a:rPr lang="en-US" dirty="0" smtClean="0"/>
              <a:t>Ask </a:t>
            </a:r>
            <a:r>
              <a:rPr lang="en-US" dirty="0"/>
              <a:t>a few teams to share their information. Adjust the number of people you ask to share as needed to accommodate the schedule. </a:t>
            </a:r>
          </a:p>
          <a:p>
            <a:pPr marL="178511" indent="-178511">
              <a:buFont typeface="Arial" panose="020B0604020202020204" pitchFamily="34" charset="0"/>
              <a:buChar char="•"/>
            </a:pPr>
            <a:r>
              <a:rPr lang="en-US" dirty="0"/>
              <a:t>Remind participants about the handout in their packet, “Resources for School Meals,” containing links to many key resources to assist with menu planning for the NSLP and SBP.</a:t>
            </a:r>
            <a:endParaRPr lang="en-US" altLang="en-US" dirty="0" smtClean="0"/>
          </a:p>
        </p:txBody>
      </p:sp>
      <p:sp>
        <p:nvSpPr>
          <p:cNvPr id="6225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0249">
              <a:spcBef>
                <a:spcPct val="30000"/>
              </a:spcBef>
              <a:defRPr sz="1300">
                <a:solidFill>
                  <a:schemeClr val="tx1"/>
                </a:solidFill>
                <a:latin typeface="Calibri" panose="020F0502020204030204" pitchFamily="34" charset="0"/>
              </a:defRPr>
            </a:lvl1pPr>
            <a:lvl2pPr marL="773553" indent="-297523" defTabSz="970249">
              <a:spcBef>
                <a:spcPct val="30000"/>
              </a:spcBef>
              <a:defRPr sz="1300">
                <a:solidFill>
                  <a:schemeClr val="tx1"/>
                </a:solidFill>
                <a:latin typeface="Calibri" panose="020F0502020204030204" pitchFamily="34" charset="0"/>
              </a:defRPr>
            </a:lvl2pPr>
            <a:lvl3pPr marL="1190083" indent="-238017" defTabSz="970249">
              <a:spcBef>
                <a:spcPct val="30000"/>
              </a:spcBef>
              <a:defRPr sz="1300">
                <a:solidFill>
                  <a:schemeClr val="tx1"/>
                </a:solidFill>
                <a:latin typeface="Calibri" panose="020F0502020204030204" pitchFamily="34" charset="0"/>
              </a:defRPr>
            </a:lvl3pPr>
            <a:lvl4pPr marL="1666115" indent="-238017" defTabSz="970249">
              <a:spcBef>
                <a:spcPct val="30000"/>
              </a:spcBef>
              <a:defRPr sz="1300">
                <a:solidFill>
                  <a:schemeClr val="tx1"/>
                </a:solidFill>
                <a:latin typeface="Calibri" panose="020F0502020204030204" pitchFamily="34" charset="0"/>
              </a:defRPr>
            </a:lvl4pPr>
            <a:lvl5pPr marL="2142149" indent="-238017" defTabSz="970249">
              <a:spcBef>
                <a:spcPct val="30000"/>
              </a:spcBef>
              <a:defRPr sz="1300">
                <a:solidFill>
                  <a:schemeClr val="tx1"/>
                </a:solidFill>
                <a:latin typeface="Calibri" panose="020F0502020204030204" pitchFamily="34" charset="0"/>
              </a:defRPr>
            </a:lvl5pPr>
            <a:lvl6pPr marL="2618183" indent="-238017" defTabSz="970249" eaLnBrk="0" fontAlgn="base" hangingPunct="0">
              <a:spcBef>
                <a:spcPct val="30000"/>
              </a:spcBef>
              <a:spcAft>
                <a:spcPct val="0"/>
              </a:spcAft>
              <a:defRPr sz="1300">
                <a:solidFill>
                  <a:schemeClr val="tx1"/>
                </a:solidFill>
                <a:latin typeface="Calibri" panose="020F0502020204030204" pitchFamily="34" charset="0"/>
              </a:defRPr>
            </a:lvl6pPr>
            <a:lvl7pPr marL="3094215" indent="-238017" defTabSz="970249" eaLnBrk="0" fontAlgn="base" hangingPunct="0">
              <a:spcBef>
                <a:spcPct val="30000"/>
              </a:spcBef>
              <a:spcAft>
                <a:spcPct val="0"/>
              </a:spcAft>
              <a:defRPr sz="1300">
                <a:solidFill>
                  <a:schemeClr val="tx1"/>
                </a:solidFill>
                <a:latin typeface="Calibri" panose="020F0502020204030204" pitchFamily="34" charset="0"/>
              </a:defRPr>
            </a:lvl7pPr>
            <a:lvl8pPr marL="3570248" indent="-238017" defTabSz="970249" eaLnBrk="0" fontAlgn="base" hangingPunct="0">
              <a:spcBef>
                <a:spcPct val="30000"/>
              </a:spcBef>
              <a:spcAft>
                <a:spcPct val="0"/>
              </a:spcAft>
              <a:defRPr sz="1300">
                <a:solidFill>
                  <a:schemeClr val="tx1"/>
                </a:solidFill>
                <a:latin typeface="Calibri" panose="020F0502020204030204" pitchFamily="34" charset="0"/>
              </a:defRPr>
            </a:lvl8pPr>
            <a:lvl9pPr marL="4046282" indent="-238017" defTabSz="970249"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52E312CD-6024-4809-B308-4A3B07ECB74D}" type="slidenum">
              <a:rPr lang="en-US" altLang="en-US">
                <a:latin typeface="Arial" panose="020B0604020202020204" pitchFamily="34" charset="0"/>
              </a:rPr>
              <a:pPr>
                <a:spcBef>
                  <a:spcPct val="0"/>
                </a:spcBef>
              </a:pPr>
              <a:t>230</a:t>
            </a:fld>
            <a:endParaRPr lang="en-US" altLang="en-US">
              <a:latin typeface="Arial" panose="020B0604020202020204" pitchFamily="34" charset="0"/>
            </a:endParaRPr>
          </a:p>
        </p:txBody>
      </p:sp>
    </p:spTree>
    <p:extLst>
      <p:ext uri="{BB962C8B-B14F-4D97-AF65-F5344CB8AC3E}">
        <p14:creationId xmlns:p14="http://schemas.microsoft.com/office/powerpoint/2010/main" val="3595828047"/>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2">
              <a:defRPr/>
            </a:pPr>
            <a:r>
              <a:rPr lang="en-US" dirty="0">
                <a:ea typeface="MS Gothic" charset="0"/>
                <a:cs typeface="Arial" pitchFamily="34" charset="0"/>
              </a:rPr>
              <a:t>T</a:t>
            </a:r>
            <a:r>
              <a:rPr lang="en-US" dirty="0" smtClean="0">
                <a:ea typeface="MS Gothic" charset="0"/>
                <a:cs typeface="Arial" pitchFamily="34" charset="0"/>
              </a:rPr>
              <a:t>he CSDE’s </a:t>
            </a:r>
            <a:r>
              <a:rPr lang="en-US" i="1" dirty="0" smtClean="0">
                <a:ea typeface="MS Gothic" charset="0"/>
                <a:cs typeface="Arial" pitchFamily="34" charset="0"/>
              </a:rPr>
              <a:t>Menu Planning Guide for School Meals </a:t>
            </a:r>
            <a:r>
              <a:rPr lang="en-US" dirty="0" smtClean="0"/>
              <a:t>contains </a:t>
            </a:r>
            <a:r>
              <a:rPr lang="en-US" dirty="0"/>
              <a:t>comprehensive information and guidance on planning menus to meet the </a:t>
            </a:r>
            <a:r>
              <a:rPr lang="en-US" dirty="0" smtClean="0"/>
              <a:t>USDA </a:t>
            </a:r>
            <a:r>
              <a:rPr lang="en-US" dirty="0"/>
              <a:t>meal patterns for the National School Lunch Program (NSLP), School Breakfast Program (SBP) and Seamless Option (SSO) of the NSLP, based on USDA regulations and policy and Connecticut statutes and regulations</a:t>
            </a:r>
            <a:r>
              <a:rPr lang="en-US" dirty="0" smtClean="0"/>
              <a:t>.</a:t>
            </a:r>
          </a:p>
          <a:p>
            <a:pPr marL="0" lvl="2">
              <a:defRPr/>
            </a:pPr>
            <a:endParaRPr lang="en-US" dirty="0"/>
          </a:p>
          <a:p>
            <a:pPr marL="0" lvl="2">
              <a:defRPr/>
            </a:pPr>
            <a:r>
              <a:rPr lang="en-US" dirty="0" smtClean="0"/>
              <a:t>Remember to use this guide as the definitive resource to help menus comply with the meal pattern requirements.</a:t>
            </a:r>
            <a:r>
              <a:rPr lang="en-US" dirty="0"/>
              <a:t> </a:t>
            </a:r>
            <a:r>
              <a:rPr lang="en-US" dirty="0" smtClean="0">
                <a:ea typeface="MS Gothic" charset="0"/>
                <a:cs typeface="Arial" pitchFamily="34" charset="0"/>
              </a:rPr>
              <a:t>It </a:t>
            </a:r>
            <a:r>
              <a:rPr lang="en-US" dirty="0">
                <a:ea typeface="MS Gothic" charset="0"/>
                <a:cs typeface="Arial" pitchFamily="34" charset="0"/>
              </a:rPr>
              <a:t>is available at the link indicated on this slide.</a:t>
            </a:r>
          </a:p>
          <a:p>
            <a:pPr marL="0" lvl="2">
              <a:defRPr/>
            </a:pPr>
            <a:endParaRPr lang="en-US" dirty="0">
              <a:ea typeface="MS Gothic" charset="0"/>
              <a:cs typeface="Arial" pitchFamily="34" charset="0"/>
            </a:endParaRPr>
          </a:p>
        </p:txBody>
      </p:sp>
      <p:sp>
        <p:nvSpPr>
          <p:cNvPr id="210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69771" indent="-296065">
              <a:defRPr>
                <a:solidFill>
                  <a:schemeClr val="tx1"/>
                </a:solidFill>
                <a:latin typeface="Calibri" panose="020F0502020204030204" pitchFamily="34" charset="0"/>
                <a:cs typeface="Arial" panose="020B0604020202020204" pitchFamily="34" charset="0"/>
              </a:defRPr>
            </a:lvl2pPr>
            <a:lvl3pPr marL="1184264" indent="-236853">
              <a:defRPr>
                <a:solidFill>
                  <a:schemeClr val="tx1"/>
                </a:solidFill>
                <a:latin typeface="Calibri" panose="020F0502020204030204" pitchFamily="34" charset="0"/>
                <a:cs typeface="Arial" panose="020B0604020202020204" pitchFamily="34" charset="0"/>
              </a:defRPr>
            </a:lvl3pPr>
            <a:lvl4pPr marL="1657967" indent="-236853">
              <a:defRPr>
                <a:solidFill>
                  <a:schemeClr val="tx1"/>
                </a:solidFill>
                <a:latin typeface="Calibri" panose="020F0502020204030204" pitchFamily="34" charset="0"/>
                <a:cs typeface="Arial" panose="020B0604020202020204" pitchFamily="34" charset="0"/>
              </a:defRPr>
            </a:lvl4pPr>
            <a:lvl5pPr marL="2131673" indent="-236853">
              <a:defRPr>
                <a:solidFill>
                  <a:schemeClr val="tx1"/>
                </a:solidFill>
                <a:latin typeface="Calibri" panose="020F0502020204030204" pitchFamily="34" charset="0"/>
                <a:cs typeface="Arial" panose="020B0604020202020204" pitchFamily="34" charset="0"/>
              </a:defRPr>
            </a:lvl5pPr>
            <a:lvl6pPr marL="2605379" indent="-2368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79081" indent="-2368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52787" indent="-2368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26493" indent="-2368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B0CC95B-B6B1-490F-B5F7-B03075CEEAAA}" type="slidenum">
              <a:rPr lang="en-US" altLang="en-US" smtClean="0"/>
              <a:pPr/>
              <a:t>231</a:t>
            </a:fld>
            <a:endParaRPr lang="en-US" altLang="en-US" smtClean="0"/>
          </a:p>
        </p:txBody>
      </p:sp>
    </p:spTree>
    <p:extLst>
      <p:ext uri="{BB962C8B-B14F-4D97-AF65-F5344CB8AC3E}">
        <p14:creationId xmlns:p14="http://schemas.microsoft.com/office/powerpoint/2010/main" val="1286722635"/>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5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635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73553" indent="-297523">
              <a:defRPr>
                <a:solidFill>
                  <a:schemeClr val="tx1"/>
                </a:solidFill>
                <a:latin typeface="Calibri" panose="020F0502020204030204" pitchFamily="34" charset="0"/>
                <a:cs typeface="Arial" panose="020B0604020202020204" pitchFamily="34" charset="0"/>
              </a:defRPr>
            </a:lvl2pPr>
            <a:lvl3pPr marL="1190083" indent="-238017">
              <a:defRPr>
                <a:solidFill>
                  <a:schemeClr val="tx1"/>
                </a:solidFill>
                <a:latin typeface="Calibri" panose="020F0502020204030204" pitchFamily="34" charset="0"/>
                <a:cs typeface="Arial" panose="020B0604020202020204" pitchFamily="34" charset="0"/>
              </a:defRPr>
            </a:lvl3pPr>
            <a:lvl4pPr marL="1666115" indent="-238017">
              <a:defRPr>
                <a:solidFill>
                  <a:schemeClr val="tx1"/>
                </a:solidFill>
                <a:latin typeface="Calibri" panose="020F0502020204030204" pitchFamily="34" charset="0"/>
                <a:cs typeface="Arial" panose="020B0604020202020204" pitchFamily="34" charset="0"/>
              </a:defRPr>
            </a:lvl4pPr>
            <a:lvl5pPr marL="2142149" indent="-238017">
              <a:defRPr>
                <a:solidFill>
                  <a:schemeClr val="tx1"/>
                </a:solidFill>
                <a:latin typeface="Calibri" panose="020F0502020204030204" pitchFamily="34" charset="0"/>
                <a:cs typeface="Arial" panose="020B0604020202020204" pitchFamily="34" charset="0"/>
              </a:defRPr>
            </a:lvl5pPr>
            <a:lvl6pPr marL="2618183" indent="-2380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94215" indent="-2380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70248" indent="-2380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46282" indent="-2380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940455C-62DB-48EA-8296-278681870803}" type="slidenum">
              <a:rPr lang="en-US" altLang="en-US"/>
              <a:pPr/>
              <a:t>232</a:t>
            </a:fld>
            <a:endParaRPr lang="en-US" altLang="en-US"/>
          </a:p>
        </p:txBody>
      </p:sp>
    </p:spTree>
    <p:extLst>
      <p:ext uri="{BB962C8B-B14F-4D97-AF65-F5344CB8AC3E}">
        <p14:creationId xmlns:p14="http://schemas.microsoft.com/office/powerpoint/2010/main" val="2460067800"/>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contact your assigned consultant with any questions.</a:t>
            </a:r>
          </a:p>
          <a:p>
            <a:endParaRPr lang="en-US" dirty="0"/>
          </a:p>
        </p:txBody>
      </p:sp>
      <p:sp>
        <p:nvSpPr>
          <p:cNvPr id="4" name="Slide Number Placeholder 3"/>
          <p:cNvSpPr>
            <a:spLocks noGrp="1"/>
          </p:cNvSpPr>
          <p:nvPr>
            <p:ph type="sldNum" sz="quarter" idx="10"/>
          </p:nvPr>
        </p:nvSpPr>
        <p:spPr/>
        <p:txBody>
          <a:bodyPr/>
          <a:lstStyle/>
          <a:p>
            <a:fld id="{B53D6E91-1675-4FDB-B92F-1BA349A65B31}" type="slidenum">
              <a:rPr lang="en-US" smtClean="0"/>
              <a:t>233</a:t>
            </a:fld>
            <a:endParaRPr lang="en-US"/>
          </a:p>
        </p:txBody>
      </p:sp>
    </p:spTree>
    <p:extLst>
      <p:ext uri="{BB962C8B-B14F-4D97-AF65-F5344CB8AC3E}">
        <p14:creationId xmlns:p14="http://schemas.microsoft.com/office/powerpoint/2010/main" val="3010590153"/>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0"/>
              </a:spcBef>
            </a:pPr>
            <a:r>
              <a:rPr lang="en-US" dirty="0" smtClean="0">
                <a:cs typeface="Arial" charset="0"/>
              </a:rPr>
              <a:t>Thank you for participating in today's workshop.</a:t>
            </a:r>
          </a:p>
          <a:p>
            <a:pPr eaLnBrk="1" hangingPunct="1">
              <a:spcBef>
                <a:spcPts val="0"/>
              </a:spcBef>
            </a:pPr>
            <a:endParaRPr lang="en-US" dirty="0" smtClean="0">
              <a:cs typeface="Arial" charset="0"/>
            </a:endParaRPr>
          </a:p>
          <a:p>
            <a:pPr>
              <a:spcBef>
                <a:spcPts val="0"/>
              </a:spcBef>
            </a:pPr>
            <a:r>
              <a:rPr lang="en-US" dirty="0" smtClean="0">
                <a:cs typeface="Arial" charset="0"/>
              </a:rPr>
              <a:t>Before you leave, </a:t>
            </a:r>
            <a:r>
              <a:rPr lang="en-US" dirty="0" smtClean="0"/>
              <a:t>please</a:t>
            </a:r>
            <a:r>
              <a:rPr lang="en-US" b="1" i="1" dirty="0" smtClean="0"/>
              <a:t> </a:t>
            </a:r>
            <a:r>
              <a:rPr lang="en-US" dirty="0" smtClean="0"/>
              <a:t>complete and return your evaluation. </a:t>
            </a:r>
            <a:r>
              <a:rPr lang="en-US" dirty="0"/>
              <a:t>When </a:t>
            </a:r>
            <a:r>
              <a:rPr lang="en-US" dirty="0" smtClean="0"/>
              <a:t>you give us your evaluation</a:t>
            </a:r>
            <a:r>
              <a:rPr lang="en-US" dirty="0"/>
              <a:t>, </a:t>
            </a:r>
            <a:r>
              <a:rPr lang="en-US" dirty="0" smtClean="0"/>
              <a:t>you will </a:t>
            </a:r>
            <a:r>
              <a:rPr lang="en-US" dirty="0"/>
              <a:t>receive a </a:t>
            </a:r>
            <a:r>
              <a:rPr lang="en-US" dirty="0" smtClean="0"/>
              <a:t>certificate of attendance.</a:t>
            </a:r>
          </a:p>
          <a:p>
            <a:pPr>
              <a:spcBef>
                <a:spcPts val="0"/>
              </a:spcBef>
            </a:pPr>
            <a:endParaRPr lang="en-US" dirty="0" smtClean="0"/>
          </a:p>
          <a:p>
            <a:pPr>
              <a:spcBef>
                <a:spcPts val="0"/>
              </a:spcBef>
            </a:pPr>
            <a:endParaRPr lang="en-US" dirty="0"/>
          </a:p>
          <a:p>
            <a:pPr>
              <a:spcBef>
                <a:spcPts val="0"/>
              </a:spcBef>
            </a:pPr>
            <a:endParaRPr lang="en-US" dirty="0"/>
          </a:p>
          <a:p>
            <a:pPr>
              <a:spcBef>
                <a:spcPts val="0"/>
              </a:spcBef>
            </a:pPr>
            <a:r>
              <a:rPr lang="en-US" b="1" dirty="0" smtClean="0"/>
              <a:t>INSTRUCTOR NOTES: </a:t>
            </a:r>
            <a:r>
              <a:rPr lang="en-US" dirty="0" smtClean="0"/>
              <a:t>Position yourself near the exit and hand </a:t>
            </a:r>
            <a:r>
              <a:rPr lang="en-US" dirty="0"/>
              <a:t>out </a:t>
            </a:r>
            <a:r>
              <a:rPr lang="en-US" dirty="0" smtClean="0"/>
              <a:t>certificates only when you receive an evaluation.</a:t>
            </a:r>
            <a:endParaRPr lang="en-US" dirty="0"/>
          </a:p>
          <a:p>
            <a:pPr eaLnBrk="1" hangingPunct="1"/>
            <a:endParaRPr lang="en-US" dirty="0" smtClean="0">
              <a:cs typeface="Arial" charset="0"/>
            </a:endParaRPr>
          </a:p>
          <a:p>
            <a:pPr eaLnBrk="1" hangingPunct="1"/>
            <a:endParaRPr lang="en-US" dirty="0" smtClean="0">
              <a:cs typeface="Arial" charset="0"/>
            </a:endParaRPr>
          </a:p>
          <a:p>
            <a:pPr eaLnBrk="1" hangingPunct="1"/>
            <a:endParaRPr lang="en-US" dirty="0" smtClean="0">
              <a:cs typeface="Arial" charset="0"/>
            </a:endParaRPr>
          </a:p>
        </p:txBody>
      </p:sp>
      <p:sp>
        <p:nvSpPr>
          <p:cNvPr id="163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0249" eaLnBrk="0" hangingPunct="0">
              <a:defRPr>
                <a:solidFill>
                  <a:schemeClr val="tx1"/>
                </a:solidFill>
                <a:latin typeface="Arial" charset="0"/>
              </a:defRPr>
            </a:lvl1pPr>
            <a:lvl2pPr marL="773553" indent="-297523" defTabSz="970249" eaLnBrk="0" hangingPunct="0">
              <a:defRPr>
                <a:solidFill>
                  <a:schemeClr val="tx1"/>
                </a:solidFill>
                <a:latin typeface="Arial" charset="0"/>
              </a:defRPr>
            </a:lvl2pPr>
            <a:lvl3pPr marL="1190083" indent="-238017" defTabSz="970249" eaLnBrk="0" hangingPunct="0">
              <a:defRPr>
                <a:solidFill>
                  <a:schemeClr val="tx1"/>
                </a:solidFill>
                <a:latin typeface="Arial" charset="0"/>
              </a:defRPr>
            </a:lvl3pPr>
            <a:lvl4pPr marL="1666115" indent="-238017" defTabSz="970249" eaLnBrk="0" hangingPunct="0">
              <a:defRPr>
                <a:solidFill>
                  <a:schemeClr val="tx1"/>
                </a:solidFill>
                <a:latin typeface="Arial" charset="0"/>
              </a:defRPr>
            </a:lvl4pPr>
            <a:lvl5pPr marL="2142149" indent="-238017" defTabSz="970249" eaLnBrk="0" hangingPunct="0">
              <a:defRPr>
                <a:solidFill>
                  <a:schemeClr val="tx1"/>
                </a:solidFill>
                <a:latin typeface="Arial" charset="0"/>
              </a:defRPr>
            </a:lvl5pPr>
            <a:lvl6pPr marL="2618183" indent="-238017" defTabSz="970249" eaLnBrk="0" fontAlgn="base" hangingPunct="0">
              <a:spcBef>
                <a:spcPct val="0"/>
              </a:spcBef>
              <a:spcAft>
                <a:spcPct val="0"/>
              </a:spcAft>
              <a:defRPr>
                <a:solidFill>
                  <a:schemeClr val="tx1"/>
                </a:solidFill>
                <a:latin typeface="Arial" charset="0"/>
              </a:defRPr>
            </a:lvl6pPr>
            <a:lvl7pPr marL="3094215" indent="-238017" defTabSz="970249" eaLnBrk="0" fontAlgn="base" hangingPunct="0">
              <a:spcBef>
                <a:spcPct val="0"/>
              </a:spcBef>
              <a:spcAft>
                <a:spcPct val="0"/>
              </a:spcAft>
              <a:defRPr>
                <a:solidFill>
                  <a:schemeClr val="tx1"/>
                </a:solidFill>
                <a:latin typeface="Arial" charset="0"/>
              </a:defRPr>
            </a:lvl7pPr>
            <a:lvl8pPr marL="3570248" indent="-238017" defTabSz="970249" eaLnBrk="0" fontAlgn="base" hangingPunct="0">
              <a:spcBef>
                <a:spcPct val="0"/>
              </a:spcBef>
              <a:spcAft>
                <a:spcPct val="0"/>
              </a:spcAft>
              <a:defRPr>
                <a:solidFill>
                  <a:schemeClr val="tx1"/>
                </a:solidFill>
                <a:latin typeface="Arial" charset="0"/>
              </a:defRPr>
            </a:lvl8pPr>
            <a:lvl9pPr marL="4046282" indent="-238017" defTabSz="970249" eaLnBrk="0" fontAlgn="base" hangingPunct="0">
              <a:spcBef>
                <a:spcPct val="0"/>
              </a:spcBef>
              <a:spcAft>
                <a:spcPct val="0"/>
              </a:spcAft>
              <a:defRPr>
                <a:solidFill>
                  <a:schemeClr val="tx1"/>
                </a:solidFill>
                <a:latin typeface="Arial" charset="0"/>
              </a:defRPr>
            </a:lvl9pPr>
          </a:lstStyle>
          <a:p>
            <a:pPr eaLnBrk="1" hangingPunct="1"/>
            <a:fld id="{0FBE38BC-F22D-4C81-8102-EF5547E270EC}" type="slidenum">
              <a:rPr lang="en-US" smtClean="0"/>
              <a:pPr eaLnBrk="1" hangingPunct="1"/>
              <a:t>234</a:t>
            </a:fld>
            <a:endParaRPr lang="en-US" smtClean="0"/>
          </a:p>
        </p:txBody>
      </p:sp>
    </p:spTree>
    <p:extLst>
      <p:ext uri="{BB962C8B-B14F-4D97-AF65-F5344CB8AC3E}">
        <p14:creationId xmlns:p14="http://schemas.microsoft.com/office/powerpoint/2010/main" val="15834850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indent="-342396">
              <a:spcBef>
                <a:spcPts val="0"/>
              </a:spcBef>
              <a:defRPr/>
            </a:pPr>
            <a:r>
              <a:rPr lang="en-US" dirty="0">
                <a:cs typeface="Arial" pitchFamily="34" charset="0"/>
              </a:rPr>
              <a:t>The menu planner determines the </a:t>
            </a:r>
            <a:r>
              <a:rPr lang="en-US" b="1" dirty="0">
                <a:cs typeface="Arial" pitchFamily="34" charset="0"/>
              </a:rPr>
              <a:t>serving sizes </a:t>
            </a:r>
            <a:r>
              <a:rPr lang="en-US" dirty="0">
                <a:cs typeface="Arial" pitchFamily="34" charset="0"/>
              </a:rPr>
              <a:t>and the </a:t>
            </a:r>
            <a:r>
              <a:rPr lang="en-US" b="1" dirty="0">
                <a:cs typeface="Arial" pitchFamily="34" charset="0"/>
              </a:rPr>
              <a:t>number</a:t>
            </a:r>
            <a:r>
              <a:rPr lang="en-US" dirty="0">
                <a:cs typeface="Arial" pitchFamily="34" charset="0"/>
              </a:rPr>
              <a:t> of servings of fruits needed to meet the meal pattern </a:t>
            </a:r>
            <a:r>
              <a:rPr lang="en-US" dirty="0" smtClean="0">
                <a:cs typeface="Arial" pitchFamily="34" charset="0"/>
              </a:rPr>
              <a:t>requirement</a:t>
            </a:r>
            <a:r>
              <a:rPr lang="en-US" dirty="0">
                <a:cs typeface="Arial" pitchFamily="34" charset="0"/>
              </a:rPr>
              <a:t> </a:t>
            </a:r>
            <a:r>
              <a:rPr lang="en-US" dirty="0" smtClean="0">
                <a:cs typeface="Arial" pitchFamily="34" charset="0"/>
              </a:rPr>
              <a:t>(½ </a:t>
            </a:r>
            <a:r>
              <a:rPr lang="en-US" dirty="0">
                <a:cs typeface="Arial" pitchFamily="34" charset="0"/>
              </a:rPr>
              <a:t>cup of fruits daily for grades K-5 and 6-8, and 1 cup of fruits daily for grades </a:t>
            </a:r>
            <a:r>
              <a:rPr lang="en-US" dirty="0" smtClean="0">
                <a:cs typeface="Arial" pitchFamily="34" charset="0"/>
              </a:rPr>
              <a:t>9-12). </a:t>
            </a:r>
            <a:endParaRPr lang="en-US" dirty="0">
              <a:cs typeface="Arial" pitchFamily="34" charset="0"/>
            </a:endParaRPr>
          </a:p>
          <a:p>
            <a:pPr indent="-342396">
              <a:spcBef>
                <a:spcPts val="0"/>
              </a:spcBef>
              <a:defRPr/>
            </a:pPr>
            <a:r>
              <a:rPr lang="en-US" dirty="0">
                <a:cs typeface="Arial" pitchFamily="34" charset="0"/>
              </a:rPr>
              <a:t/>
            </a:r>
            <a:br>
              <a:rPr lang="en-US" dirty="0">
                <a:cs typeface="Arial" pitchFamily="34" charset="0"/>
              </a:rPr>
            </a:br>
            <a:r>
              <a:rPr lang="en-US" dirty="0">
                <a:cs typeface="Arial" pitchFamily="34" charset="0"/>
              </a:rPr>
              <a:t>A minimum of </a:t>
            </a:r>
            <a:r>
              <a:rPr lang="en-US" kern="1200" dirty="0" smtClean="0"/>
              <a:t>⅛ </a:t>
            </a:r>
            <a:r>
              <a:rPr lang="en-US" dirty="0" smtClean="0">
                <a:cs typeface="Arial" pitchFamily="34" charset="0"/>
              </a:rPr>
              <a:t>cup </a:t>
            </a:r>
            <a:r>
              <a:rPr lang="en-US" dirty="0">
                <a:cs typeface="Arial" pitchFamily="34" charset="0"/>
              </a:rPr>
              <a:t>must be served to count toward the total requirements, with the rest of the minimum required portion coming from other </a:t>
            </a:r>
            <a:r>
              <a:rPr lang="en-US" dirty="0" smtClean="0">
                <a:cs typeface="Arial" pitchFamily="34" charset="0"/>
              </a:rPr>
              <a:t>fruits in the meal. </a:t>
            </a:r>
          </a:p>
          <a:p>
            <a:pPr indent="-342396">
              <a:spcBef>
                <a:spcPts val="0"/>
              </a:spcBef>
              <a:defRPr/>
            </a:pPr>
            <a:endParaRPr lang="en-US" dirty="0">
              <a:cs typeface="Arial" pitchFamily="34" charset="0"/>
            </a:endParaRPr>
          </a:p>
          <a:p>
            <a:pPr indent="-342396">
              <a:spcBef>
                <a:spcPts val="0"/>
              </a:spcBef>
              <a:defRPr/>
            </a:pPr>
            <a:r>
              <a:rPr lang="en-US" dirty="0">
                <a:cs typeface="Arial" pitchFamily="34" charset="0"/>
              </a:rPr>
              <a:t>When we talk about offer versus serve later on, you will see that you may want to consider using ½-cup serving sizes as the basis for all fruits</a:t>
            </a:r>
            <a:r>
              <a:rPr lang="en-US" dirty="0" smtClean="0">
                <a:cs typeface="Arial" pitchFamily="34" charset="0"/>
              </a:rPr>
              <a:t>.</a:t>
            </a:r>
            <a:endParaRPr lang="en-US" dirty="0">
              <a:cs typeface="Arial" pitchFamily="34" charset="0"/>
            </a:endParaRPr>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647" eaLnBrk="0" hangingPunct="0">
              <a:defRPr>
                <a:solidFill>
                  <a:schemeClr val="tx1"/>
                </a:solidFill>
                <a:latin typeface="Arial" charset="0"/>
              </a:defRPr>
            </a:lvl1pPr>
            <a:lvl2pPr marL="741983" indent="-285377" defTabSz="930647" eaLnBrk="0" hangingPunct="0">
              <a:defRPr>
                <a:solidFill>
                  <a:schemeClr val="tx1"/>
                </a:solidFill>
                <a:latin typeface="Arial" charset="0"/>
              </a:defRPr>
            </a:lvl2pPr>
            <a:lvl3pPr marL="1141511" indent="-228302" defTabSz="930647" eaLnBrk="0" hangingPunct="0">
              <a:defRPr>
                <a:solidFill>
                  <a:schemeClr val="tx1"/>
                </a:solidFill>
                <a:latin typeface="Arial" charset="0"/>
              </a:defRPr>
            </a:lvl3pPr>
            <a:lvl4pPr marL="1598115" indent="-228302" defTabSz="930647" eaLnBrk="0" hangingPunct="0">
              <a:defRPr>
                <a:solidFill>
                  <a:schemeClr val="tx1"/>
                </a:solidFill>
                <a:latin typeface="Arial" charset="0"/>
              </a:defRPr>
            </a:lvl4pPr>
            <a:lvl5pPr marL="2054720" indent="-228302" defTabSz="930647" eaLnBrk="0" hangingPunct="0">
              <a:defRPr>
                <a:solidFill>
                  <a:schemeClr val="tx1"/>
                </a:solidFill>
                <a:latin typeface="Arial" charset="0"/>
              </a:defRPr>
            </a:lvl5pPr>
            <a:lvl6pPr marL="2511325" indent="-228302" defTabSz="930647" eaLnBrk="0" fontAlgn="base" hangingPunct="0">
              <a:spcBef>
                <a:spcPct val="0"/>
              </a:spcBef>
              <a:spcAft>
                <a:spcPct val="0"/>
              </a:spcAft>
              <a:defRPr>
                <a:solidFill>
                  <a:schemeClr val="tx1"/>
                </a:solidFill>
                <a:latin typeface="Arial" charset="0"/>
              </a:defRPr>
            </a:lvl6pPr>
            <a:lvl7pPr marL="2967926" indent="-228302" defTabSz="930647" eaLnBrk="0" fontAlgn="base" hangingPunct="0">
              <a:spcBef>
                <a:spcPct val="0"/>
              </a:spcBef>
              <a:spcAft>
                <a:spcPct val="0"/>
              </a:spcAft>
              <a:defRPr>
                <a:solidFill>
                  <a:schemeClr val="tx1"/>
                </a:solidFill>
                <a:latin typeface="Arial" charset="0"/>
              </a:defRPr>
            </a:lvl7pPr>
            <a:lvl8pPr marL="3424531" indent="-228302" defTabSz="930647" eaLnBrk="0" fontAlgn="base" hangingPunct="0">
              <a:spcBef>
                <a:spcPct val="0"/>
              </a:spcBef>
              <a:spcAft>
                <a:spcPct val="0"/>
              </a:spcAft>
              <a:defRPr>
                <a:solidFill>
                  <a:schemeClr val="tx1"/>
                </a:solidFill>
                <a:latin typeface="Arial" charset="0"/>
              </a:defRPr>
            </a:lvl8pPr>
            <a:lvl9pPr marL="3881136" indent="-228302" defTabSz="930647" eaLnBrk="0" fontAlgn="base" hangingPunct="0">
              <a:spcBef>
                <a:spcPct val="0"/>
              </a:spcBef>
              <a:spcAft>
                <a:spcPct val="0"/>
              </a:spcAft>
              <a:defRPr>
                <a:solidFill>
                  <a:schemeClr val="tx1"/>
                </a:solidFill>
                <a:latin typeface="Arial" charset="0"/>
              </a:defRPr>
            </a:lvl9pPr>
          </a:lstStyle>
          <a:p>
            <a:pPr eaLnBrk="1" hangingPunct="1"/>
            <a:fld id="{35DDC23B-A581-43BE-B1A9-581B396A2181}" type="slidenum">
              <a:rPr lang="en-US" smtClean="0"/>
              <a:pPr eaLnBrk="1" hangingPunct="1"/>
              <a:t>24</a:t>
            </a:fld>
            <a:endParaRPr lang="en-US" smtClean="0"/>
          </a:p>
        </p:txBody>
      </p:sp>
    </p:spTree>
    <p:extLst>
      <p:ext uri="{BB962C8B-B14F-4D97-AF65-F5344CB8AC3E}">
        <p14:creationId xmlns:p14="http://schemas.microsoft.com/office/powerpoint/2010/main" val="25282528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indent="-342396">
              <a:spcBef>
                <a:spcPts val="0"/>
              </a:spcBef>
              <a:defRPr/>
            </a:pPr>
            <a:r>
              <a:rPr lang="en-US" dirty="0">
                <a:cs typeface="Arial" pitchFamily="34" charset="0"/>
              </a:rPr>
              <a:t>You can serve smaller portions of fruits to meet the total fruits requirement. For example, for grades K-5 and 6-8, you can choose to offer a combination of various fruits to total the required ½ cup serving of fruits, e.g., ¼ cup of peaches and ¼ cup of applesauce. </a:t>
            </a:r>
            <a:endParaRPr lang="en-US" dirty="0" smtClean="0">
              <a:cs typeface="Arial" pitchFamily="34" charset="0"/>
            </a:endParaRPr>
          </a:p>
          <a:p>
            <a:pPr indent="-342396">
              <a:spcBef>
                <a:spcPts val="0"/>
              </a:spcBef>
              <a:defRPr/>
            </a:pPr>
            <a:endParaRPr lang="en-US" dirty="0">
              <a:cs typeface="Arial" pitchFamily="34" charset="0"/>
            </a:endParaRPr>
          </a:p>
          <a:p>
            <a:pPr indent="-342396">
              <a:spcBef>
                <a:spcPts val="0"/>
              </a:spcBef>
              <a:defRPr/>
            </a:pPr>
            <a:r>
              <a:rPr lang="en-US" dirty="0" smtClean="0">
                <a:cs typeface="Arial" pitchFamily="34" charset="0"/>
              </a:rPr>
              <a:t>The </a:t>
            </a:r>
            <a:r>
              <a:rPr lang="en-US" dirty="0">
                <a:cs typeface="Arial" pitchFamily="34" charset="0"/>
              </a:rPr>
              <a:t>menu planner determines the number of fruits offered, keeping in mind that the smallest creditable amount is </a:t>
            </a:r>
            <a:r>
              <a:rPr lang="en-US" dirty="0"/>
              <a:t>⅛ </a:t>
            </a:r>
            <a:r>
              <a:rPr lang="en-US" dirty="0">
                <a:cs typeface="Arial" pitchFamily="34" charset="0"/>
              </a:rPr>
              <a:t>cup.  </a:t>
            </a:r>
            <a:endParaRPr lang="en-US" dirty="0" smtClean="0">
              <a:cs typeface="Arial" pitchFamily="34" charset="0"/>
            </a:endParaRPr>
          </a:p>
          <a:p>
            <a:pPr indent="-342396">
              <a:spcBef>
                <a:spcPts val="0"/>
              </a:spcBef>
              <a:defRPr/>
            </a:pPr>
            <a:endParaRPr lang="en-US" dirty="0">
              <a:cs typeface="Arial" pitchFamily="34" charset="0"/>
            </a:endParaRPr>
          </a:p>
          <a:p>
            <a:pPr marL="0" lvl="1" defTabSz="930506">
              <a:spcBef>
                <a:spcPts val="0"/>
              </a:spcBef>
              <a:defRPr/>
            </a:pPr>
            <a:r>
              <a:rPr lang="en-US" dirty="0" smtClean="0">
                <a:cs typeface="Arial" pitchFamily="34" charset="0"/>
              </a:rPr>
              <a:t>All </a:t>
            </a:r>
            <a:r>
              <a:rPr lang="en-US" dirty="0">
                <a:cs typeface="Arial" pitchFamily="34" charset="0"/>
              </a:rPr>
              <a:t>servings are based on the </a:t>
            </a:r>
            <a:r>
              <a:rPr lang="en-US" b="1" dirty="0">
                <a:cs typeface="Arial" pitchFamily="34" charset="0"/>
              </a:rPr>
              <a:t>actual volume served </a:t>
            </a:r>
            <a:r>
              <a:rPr lang="en-US" dirty="0">
                <a:cs typeface="Arial" pitchFamily="34" charset="0"/>
              </a:rPr>
              <a:t>except for dried fruit. Volume is the </a:t>
            </a:r>
            <a:r>
              <a:rPr lang="en-US" b="1" dirty="0">
                <a:cs typeface="Arial" pitchFamily="34" charset="0"/>
              </a:rPr>
              <a:t>measure</a:t>
            </a:r>
            <a:r>
              <a:rPr lang="en-US" dirty="0">
                <a:cs typeface="Arial" pitchFamily="34" charset="0"/>
              </a:rPr>
              <a:t> of the space of food in a container (e.g., tablespoons, cups, pints, gallons) versus </a:t>
            </a:r>
            <a:r>
              <a:rPr lang="en-US" b="1" dirty="0">
                <a:cs typeface="Arial" pitchFamily="34" charset="0"/>
              </a:rPr>
              <a:t>weight</a:t>
            </a:r>
            <a:r>
              <a:rPr lang="en-US" dirty="0">
                <a:cs typeface="Arial" pitchFamily="34" charset="0"/>
              </a:rPr>
              <a:t> (e.g., ounces and pounds).</a:t>
            </a:r>
          </a:p>
          <a:p>
            <a:pPr marL="0" lvl="1" defTabSz="930506">
              <a:defRPr/>
            </a:pPr>
            <a:endParaRPr lang="en-US" dirty="0">
              <a:cs typeface="Arial" pitchFamily="34" charset="0"/>
            </a:endParaRPr>
          </a:p>
          <a:p>
            <a:pPr marL="0" lvl="1" defTabSz="930506">
              <a:defRPr/>
            </a:pPr>
            <a:endParaRPr lang="en-US" dirty="0">
              <a:cs typeface="Arial" pitchFamily="34" charset="0"/>
            </a:endParaRPr>
          </a:p>
          <a:p>
            <a:pPr marL="0" lvl="1" defTabSz="930506">
              <a:defRPr/>
            </a:pPr>
            <a:endParaRPr lang="en-US" dirty="0" smtClean="0">
              <a:cs typeface="Arial" pitchFamily="34" charset="0"/>
            </a:endParaRPr>
          </a:p>
          <a:p>
            <a:pPr marL="348938" lvl="1" indent="-348938" defTabSz="930506">
              <a:buFont typeface="Arial" pitchFamily="34" charset="0"/>
              <a:buChar char="•"/>
              <a:defRPr/>
            </a:pPr>
            <a:endParaRPr lang="en-US" dirty="0">
              <a:cs typeface="Arial" pitchFamily="34" charset="0"/>
            </a:endParaRPr>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647" eaLnBrk="0" hangingPunct="0">
              <a:defRPr>
                <a:solidFill>
                  <a:schemeClr val="tx1"/>
                </a:solidFill>
                <a:latin typeface="Arial" charset="0"/>
              </a:defRPr>
            </a:lvl1pPr>
            <a:lvl2pPr marL="741983" indent="-285377" defTabSz="930647" eaLnBrk="0" hangingPunct="0">
              <a:defRPr>
                <a:solidFill>
                  <a:schemeClr val="tx1"/>
                </a:solidFill>
                <a:latin typeface="Arial" charset="0"/>
              </a:defRPr>
            </a:lvl2pPr>
            <a:lvl3pPr marL="1141511" indent="-228302" defTabSz="930647" eaLnBrk="0" hangingPunct="0">
              <a:defRPr>
                <a:solidFill>
                  <a:schemeClr val="tx1"/>
                </a:solidFill>
                <a:latin typeface="Arial" charset="0"/>
              </a:defRPr>
            </a:lvl3pPr>
            <a:lvl4pPr marL="1598115" indent="-228302" defTabSz="930647" eaLnBrk="0" hangingPunct="0">
              <a:defRPr>
                <a:solidFill>
                  <a:schemeClr val="tx1"/>
                </a:solidFill>
                <a:latin typeface="Arial" charset="0"/>
              </a:defRPr>
            </a:lvl4pPr>
            <a:lvl5pPr marL="2054720" indent="-228302" defTabSz="930647" eaLnBrk="0" hangingPunct="0">
              <a:defRPr>
                <a:solidFill>
                  <a:schemeClr val="tx1"/>
                </a:solidFill>
                <a:latin typeface="Arial" charset="0"/>
              </a:defRPr>
            </a:lvl5pPr>
            <a:lvl6pPr marL="2511325" indent="-228302" defTabSz="930647" eaLnBrk="0" fontAlgn="base" hangingPunct="0">
              <a:spcBef>
                <a:spcPct val="0"/>
              </a:spcBef>
              <a:spcAft>
                <a:spcPct val="0"/>
              </a:spcAft>
              <a:defRPr>
                <a:solidFill>
                  <a:schemeClr val="tx1"/>
                </a:solidFill>
                <a:latin typeface="Arial" charset="0"/>
              </a:defRPr>
            </a:lvl6pPr>
            <a:lvl7pPr marL="2967926" indent="-228302" defTabSz="930647" eaLnBrk="0" fontAlgn="base" hangingPunct="0">
              <a:spcBef>
                <a:spcPct val="0"/>
              </a:spcBef>
              <a:spcAft>
                <a:spcPct val="0"/>
              </a:spcAft>
              <a:defRPr>
                <a:solidFill>
                  <a:schemeClr val="tx1"/>
                </a:solidFill>
                <a:latin typeface="Arial" charset="0"/>
              </a:defRPr>
            </a:lvl7pPr>
            <a:lvl8pPr marL="3424531" indent="-228302" defTabSz="930647" eaLnBrk="0" fontAlgn="base" hangingPunct="0">
              <a:spcBef>
                <a:spcPct val="0"/>
              </a:spcBef>
              <a:spcAft>
                <a:spcPct val="0"/>
              </a:spcAft>
              <a:defRPr>
                <a:solidFill>
                  <a:schemeClr val="tx1"/>
                </a:solidFill>
                <a:latin typeface="Arial" charset="0"/>
              </a:defRPr>
            </a:lvl8pPr>
            <a:lvl9pPr marL="3881136" indent="-228302" defTabSz="930647" eaLnBrk="0" fontAlgn="base" hangingPunct="0">
              <a:spcBef>
                <a:spcPct val="0"/>
              </a:spcBef>
              <a:spcAft>
                <a:spcPct val="0"/>
              </a:spcAft>
              <a:defRPr>
                <a:solidFill>
                  <a:schemeClr val="tx1"/>
                </a:solidFill>
                <a:latin typeface="Arial" charset="0"/>
              </a:defRPr>
            </a:lvl9pPr>
          </a:lstStyle>
          <a:p>
            <a:pPr eaLnBrk="1" hangingPunct="1"/>
            <a:fld id="{35DDC23B-A581-43BE-B1A9-581B396A2181}" type="slidenum">
              <a:rPr lang="en-US" smtClean="0"/>
              <a:pPr eaLnBrk="1" hangingPunct="1"/>
              <a:t>25</a:t>
            </a:fld>
            <a:endParaRPr lang="en-US" smtClean="0"/>
          </a:p>
        </p:txBody>
      </p:sp>
    </p:spTree>
    <p:extLst>
      <p:ext uri="{BB962C8B-B14F-4D97-AF65-F5344CB8AC3E}">
        <p14:creationId xmlns:p14="http://schemas.microsoft.com/office/powerpoint/2010/main" val="7087947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marL="0" lvl="1" defTabSz="930506">
              <a:defRPr/>
            </a:pPr>
            <a:r>
              <a:rPr lang="en-US" dirty="0" smtClean="0">
                <a:cs typeface="Arial" pitchFamily="34" charset="0"/>
              </a:rPr>
              <a:t>Dried fruit credits </a:t>
            </a:r>
            <a:r>
              <a:rPr lang="en-US" dirty="0">
                <a:cs typeface="Arial" pitchFamily="34" charset="0"/>
              </a:rPr>
              <a:t>based on </a:t>
            </a:r>
            <a:r>
              <a:rPr lang="en-US" b="1" dirty="0">
                <a:cs typeface="Arial" pitchFamily="34" charset="0"/>
              </a:rPr>
              <a:t>twice</a:t>
            </a:r>
            <a:r>
              <a:rPr lang="en-US" dirty="0">
                <a:cs typeface="Arial" pitchFamily="34" charset="0"/>
              </a:rPr>
              <a:t> the volume served, e.g., ¼ cup </a:t>
            </a:r>
            <a:r>
              <a:rPr lang="en-US" dirty="0" smtClean="0">
                <a:cs typeface="Arial" pitchFamily="34" charset="0"/>
              </a:rPr>
              <a:t>of dried </a:t>
            </a:r>
            <a:r>
              <a:rPr lang="en-US" dirty="0">
                <a:cs typeface="Arial" pitchFamily="34" charset="0"/>
              </a:rPr>
              <a:t>fruit equals </a:t>
            </a:r>
            <a:r>
              <a:rPr lang="en-US" dirty="0" smtClean="0">
                <a:cs typeface="Arial" pitchFamily="34" charset="0"/>
              </a:rPr>
              <a:t/>
            </a:r>
            <a:br>
              <a:rPr lang="en-US" dirty="0" smtClean="0">
                <a:cs typeface="Arial" pitchFamily="34" charset="0"/>
              </a:rPr>
            </a:br>
            <a:r>
              <a:rPr lang="en-US" dirty="0" smtClean="0">
                <a:cs typeface="Arial" pitchFamily="34" charset="0"/>
              </a:rPr>
              <a:t>½ </a:t>
            </a:r>
            <a:r>
              <a:rPr lang="en-US" dirty="0">
                <a:cs typeface="Arial" pitchFamily="34" charset="0"/>
              </a:rPr>
              <a:t>cup </a:t>
            </a:r>
            <a:r>
              <a:rPr lang="en-US" dirty="0" smtClean="0">
                <a:cs typeface="Arial" pitchFamily="34" charset="0"/>
              </a:rPr>
              <a:t>of the fruit component and ½ </a:t>
            </a:r>
            <a:r>
              <a:rPr lang="en-US" dirty="0">
                <a:cs typeface="Arial" pitchFamily="34" charset="0"/>
              </a:rPr>
              <a:t>cup of dried fruit equals 1 cup of the fruit </a:t>
            </a:r>
            <a:r>
              <a:rPr lang="en-US" dirty="0" smtClean="0">
                <a:cs typeface="Arial" pitchFamily="34" charset="0"/>
              </a:rPr>
              <a:t>component.</a:t>
            </a:r>
            <a:endParaRPr lang="en-US" dirty="0">
              <a:cs typeface="Arial" pitchFamily="34" charset="0"/>
            </a:endParaRPr>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647" eaLnBrk="0" hangingPunct="0">
              <a:defRPr>
                <a:solidFill>
                  <a:schemeClr val="tx1"/>
                </a:solidFill>
                <a:latin typeface="Arial" charset="0"/>
              </a:defRPr>
            </a:lvl1pPr>
            <a:lvl2pPr marL="741983" indent="-285377" defTabSz="930647" eaLnBrk="0" hangingPunct="0">
              <a:defRPr>
                <a:solidFill>
                  <a:schemeClr val="tx1"/>
                </a:solidFill>
                <a:latin typeface="Arial" charset="0"/>
              </a:defRPr>
            </a:lvl2pPr>
            <a:lvl3pPr marL="1141511" indent="-228302" defTabSz="930647" eaLnBrk="0" hangingPunct="0">
              <a:defRPr>
                <a:solidFill>
                  <a:schemeClr val="tx1"/>
                </a:solidFill>
                <a:latin typeface="Arial" charset="0"/>
              </a:defRPr>
            </a:lvl3pPr>
            <a:lvl4pPr marL="1598115" indent="-228302" defTabSz="930647" eaLnBrk="0" hangingPunct="0">
              <a:defRPr>
                <a:solidFill>
                  <a:schemeClr val="tx1"/>
                </a:solidFill>
                <a:latin typeface="Arial" charset="0"/>
              </a:defRPr>
            </a:lvl4pPr>
            <a:lvl5pPr marL="2054720" indent="-228302" defTabSz="930647" eaLnBrk="0" hangingPunct="0">
              <a:defRPr>
                <a:solidFill>
                  <a:schemeClr val="tx1"/>
                </a:solidFill>
                <a:latin typeface="Arial" charset="0"/>
              </a:defRPr>
            </a:lvl5pPr>
            <a:lvl6pPr marL="2511325" indent="-228302" defTabSz="930647" eaLnBrk="0" fontAlgn="base" hangingPunct="0">
              <a:spcBef>
                <a:spcPct val="0"/>
              </a:spcBef>
              <a:spcAft>
                <a:spcPct val="0"/>
              </a:spcAft>
              <a:defRPr>
                <a:solidFill>
                  <a:schemeClr val="tx1"/>
                </a:solidFill>
                <a:latin typeface="Arial" charset="0"/>
              </a:defRPr>
            </a:lvl6pPr>
            <a:lvl7pPr marL="2967926" indent="-228302" defTabSz="930647" eaLnBrk="0" fontAlgn="base" hangingPunct="0">
              <a:spcBef>
                <a:spcPct val="0"/>
              </a:spcBef>
              <a:spcAft>
                <a:spcPct val="0"/>
              </a:spcAft>
              <a:defRPr>
                <a:solidFill>
                  <a:schemeClr val="tx1"/>
                </a:solidFill>
                <a:latin typeface="Arial" charset="0"/>
              </a:defRPr>
            </a:lvl7pPr>
            <a:lvl8pPr marL="3424531" indent="-228302" defTabSz="930647" eaLnBrk="0" fontAlgn="base" hangingPunct="0">
              <a:spcBef>
                <a:spcPct val="0"/>
              </a:spcBef>
              <a:spcAft>
                <a:spcPct val="0"/>
              </a:spcAft>
              <a:defRPr>
                <a:solidFill>
                  <a:schemeClr val="tx1"/>
                </a:solidFill>
                <a:latin typeface="Arial" charset="0"/>
              </a:defRPr>
            </a:lvl8pPr>
            <a:lvl9pPr marL="3881136" indent="-228302" defTabSz="930647" eaLnBrk="0" fontAlgn="base" hangingPunct="0">
              <a:spcBef>
                <a:spcPct val="0"/>
              </a:spcBef>
              <a:spcAft>
                <a:spcPct val="0"/>
              </a:spcAft>
              <a:defRPr>
                <a:solidFill>
                  <a:schemeClr val="tx1"/>
                </a:solidFill>
                <a:latin typeface="Arial" charset="0"/>
              </a:defRPr>
            </a:lvl9pPr>
          </a:lstStyle>
          <a:p>
            <a:pPr eaLnBrk="1" hangingPunct="1"/>
            <a:fld id="{35DDC23B-A581-43BE-B1A9-581B396A2181}" type="slidenum">
              <a:rPr lang="en-US" smtClean="0"/>
              <a:pPr eaLnBrk="1" hangingPunct="1"/>
              <a:t>26</a:t>
            </a:fld>
            <a:endParaRPr lang="en-US" smtClean="0"/>
          </a:p>
        </p:txBody>
      </p:sp>
    </p:spTree>
    <p:extLst>
      <p:ext uri="{BB962C8B-B14F-4D97-AF65-F5344CB8AC3E}">
        <p14:creationId xmlns:p14="http://schemas.microsoft.com/office/powerpoint/2010/main" val="35459868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marL="0" lvl="1" defTabSz="930506">
              <a:spcBef>
                <a:spcPts val="0"/>
              </a:spcBef>
              <a:defRPr/>
            </a:pPr>
            <a:r>
              <a:rPr lang="en-US" dirty="0" smtClean="0">
                <a:cs typeface="Arial" pitchFamily="34" charset="0"/>
              </a:rPr>
              <a:t>Larger </a:t>
            </a:r>
            <a:r>
              <a:rPr lang="en-US" dirty="0">
                <a:cs typeface="Arial" pitchFamily="34" charset="0"/>
              </a:rPr>
              <a:t>amounts of fruits may be served if </a:t>
            </a:r>
            <a:r>
              <a:rPr lang="en-US" dirty="0" smtClean="0">
                <a:cs typeface="Arial" pitchFamily="34" charset="0"/>
              </a:rPr>
              <a:t>the average weekly meals meet </a:t>
            </a:r>
            <a:r>
              <a:rPr lang="en-US" dirty="0" smtClean="0"/>
              <a:t>the </a:t>
            </a:r>
            <a:r>
              <a:rPr lang="en-US" dirty="0">
                <a:cs typeface="Arial" pitchFamily="34" charset="0"/>
              </a:rPr>
              <a:t>dietary specifications </a:t>
            </a:r>
            <a:r>
              <a:rPr lang="en-US" dirty="0" smtClean="0">
                <a:cs typeface="Arial" pitchFamily="34" charset="0"/>
              </a:rPr>
              <a:t>(nutrition standards) for </a:t>
            </a:r>
            <a:r>
              <a:rPr lang="en-US" dirty="0">
                <a:cs typeface="Arial" pitchFamily="34" charset="0"/>
              </a:rPr>
              <a:t>the specific grade </a:t>
            </a:r>
            <a:r>
              <a:rPr lang="en-US" dirty="0" smtClean="0">
                <a:cs typeface="Arial" pitchFamily="34" charset="0"/>
              </a:rPr>
              <a:t>group, including limits </a:t>
            </a:r>
            <a:r>
              <a:rPr lang="en-US" dirty="0">
                <a:cs typeface="Arial" pitchFamily="34" charset="0"/>
              </a:rPr>
              <a:t>for calories</a:t>
            </a:r>
            <a:r>
              <a:rPr lang="en-US" dirty="0" smtClean="0">
                <a:cs typeface="Arial" pitchFamily="34" charset="0"/>
              </a:rPr>
              <a:t>, saturated fat and sodium</a:t>
            </a:r>
            <a:r>
              <a:rPr lang="en-US" dirty="0">
                <a:cs typeface="Arial" pitchFamily="34" charset="0"/>
              </a:rPr>
              <a:t> </a:t>
            </a:r>
            <a:r>
              <a:rPr lang="en-US" dirty="0" smtClean="0">
                <a:cs typeface="Arial" pitchFamily="34" charset="0"/>
              </a:rPr>
              <a:t>and zero trans fat.</a:t>
            </a:r>
          </a:p>
          <a:p>
            <a:pPr marL="0" lvl="1" defTabSz="930506">
              <a:spcBef>
                <a:spcPts val="0"/>
              </a:spcBef>
              <a:defRPr/>
            </a:pPr>
            <a:endParaRPr lang="en-US" dirty="0">
              <a:cs typeface="Arial" pitchFamily="34" charset="0"/>
            </a:endParaRPr>
          </a:p>
          <a:p>
            <a:pPr marL="0" lvl="1" defTabSz="930506">
              <a:spcBef>
                <a:spcPts val="0"/>
              </a:spcBef>
              <a:defRPr/>
            </a:pPr>
            <a:r>
              <a:rPr lang="en-US" dirty="0" smtClean="0">
                <a:cs typeface="Arial" pitchFamily="34" charset="0"/>
              </a:rPr>
              <a:t>We will review the dietary specifications for school breakfasts in more detail later on.</a:t>
            </a:r>
            <a:endParaRPr lang="en-US" dirty="0">
              <a:cs typeface="Arial" pitchFamily="34" charset="0"/>
            </a:endParaRPr>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647" eaLnBrk="0" hangingPunct="0">
              <a:defRPr>
                <a:solidFill>
                  <a:schemeClr val="tx1"/>
                </a:solidFill>
                <a:latin typeface="Arial" charset="0"/>
              </a:defRPr>
            </a:lvl1pPr>
            <a:lvl2pPr marL="741983" indent="-285377" defTabSz="930647" eaLnBrk="0" hangingPunct="0">
              <a:defRPr>
                <a:solidFill>
                  <a:schemeClr val="tx1"/>
                </a:solidFill>
                <a:latin typeface="Arial" charset="0"/>
              </a:defRPr>
            </a:lvl2pPr>
            <a:lvl3pPr marL="1141511" indent="-228302" defTabSz="930647" eaLnBrk="0" hangingPunct="0">
              <a:defRPr>
                <a:solidFill>
                  <a:schemeClr val="tx1"/>
                </a:solidFill>
                <a:latin typeface="Arial" charset="0"/>
              </a:defRPr>
            </a:lvl3pPr>
            <a:lvl4pPr marL="1598115" indent="-228302" defTabSz="930647" eaLnBrk="0" hangingPunct="0">
              <a:defRPr>
                <a:solidFill>
                  <a:schemeClr val="tx1"/>
                </a:solidFill>
                <a:latin typeface="Arial" charset="0"/>
              </a:defRPr>
            </a:lvl4pPr>
            <a:lvl5pPr marL="2054720" indent="-228302" defTabSz="930647" eaLnBrk="0" hangingPunct="0">
              <a:defRPr>
                <a:solidFill>
                  <a:schemeClr val="tx1"/>
                </a:solidFill>
                <a:latin typeface="Arial" charset="0"/>
              </a:defRPr>
            </a:lvl5pPr>
            <a:lvl6pPr marL="2511325" indent="-228302" defTabSz="930647" eaLnBrk="0" fontAlgn="base" hangingPunct="0">
              <a:spcBef>
                <a:spcPct val="0"/>
              </a:spcBef>
              <a:spcAft>
                <a:spcPct val="0"/>
              </a:spcAft>
              <a:defRPr>
                <a:solidFill>
                  <a:schemeClr val="tx1"/>
                </a:solidFill>
                <a:latin typeface="Arial" charset="0"/>
              </a:defRPr>
            </a:lvl6pPr>
            <a:lvl7pPr marL="2967926" indent="-228302" defTabSz="930647" eaLnBrk="0" fontAlgn="base" hangingPunct="0">
              <a:spcBef>
                <a:spcPct val="0"/>
              </a:spcBef>
              <a:spcAft>
                <a:spcPct val="0"/>
              </a:spcAft>
              <a:defRPr>
                <a:solidFill>
                  <a:schemeClr val="tx1"/>
                </a:solidFill>
                <a:latin typeface="Arial" charset="0"/>
              </a:defRPr>
            </a:lvl7pPr>
            <a:lvl8pPr marL="3424531" indent="-228302" defTabSz="930647" eaLnBrk="0" fontAlgn="base" hangingPunct="0">
              <a:spcBef>
                <a:spcPct val="0"/>
              </a:spcBef>
              <a:spcAft>
                <a:spcPct val="0"/>
              </a:spcAft>
              <a:defRPr>
                <a:solidFill>
                  <a:schemeClr val="tx1"/>
                </a:solidFill>
                <a:latin typeface="Arial" charset="0"/>
              </a:defRPr>
            </a:lvl8pPr>
            <a:lvl9pPr marL="3881136" indent="-228302" defTabSz="930647" eaLnBrk="0" fontAlgn="base" hangingPunct="0">
              <a:spcBef>
                <a:spcPct val="0"/>
              </a:spcBef>
              <a:spcAft>
                <a:spcPct val="0"/>
              </a:spcAft>
              <a:defRPr>
                <a:solidFill>
                  <a:schemeClr val="tx1"/>
                </a:solidFill>
                <a:latin typeface="Arial" charset="0"/>
              </a:defRPr>
            </a:lvl9pPr>
          </a:lstStyle>
          <a:p>
            <a:pPr eaLnBrk="1" hangingPunct="1"/>
            <a:fld id="{35DDC23B-A581-43BE-B1A9-581B396A2181}" type="slidenum">
              <a:rPr lang="en-US" smtClean="0"/>
              <a:pPr eaLnBrk="1" hangingPunct="1"/>
              <a:t>27</a:t>
            </a:fld>
            <a:endParaRPr lang="en-US" smtClean="0"/>
          </a:p>
        </p:txBody>
      </p:sp>
    </p:spTree>
    <p:extLst>
      <p:ext uri="{BB962C8B-B14F-4D97-AF65-F5344CB8AC3E}">
        <p14:creationId xmlns:p14="http://schemas.microsoft.com/office/powerpoint/2010/main" val="26207065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xfrm>
            <a:off x="1182688" y="776288"/>
            <a:ext cx="4646612" cy="3484562"/>
          </a:xfrm>
          <a:ln/>
        </p:spPr>
      </p:sp>
      <p:sp>
        <p:nvSpPr>
          <p:cNvPr id="114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166" lvl="3">
              <a:buClr>
                <a:srgbClr val="66FF66"/>
              </a:buClr>
            </a:pPr>
            <a:r>
              <a:rPr lang="en-US" dirty="0" smtClean="0"/>
              <a:t>There are some additional considerations for determining how to count fruits toward the meal pattern requirements. Let’s look at the requirements for pureed fruits, fruit juice and fruit</a:t>
            </a:r>
            <a:r>
              <a:rPr lang="en-US" baseline="0" dirty="0" smtClean="0"/>
              <a:t> smoothies.</a:t>
            </a:r>
            <a:endParaRPr lang="en-US" dirty="0"/>
          </a:p>
        </p:txBody>
      </p:sp>
      <p:sp>
        <p:nvSpPr>
          <p:cNvPr id="114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647" eaLnBrk="0" hangingPunct="0">
              <a:defRPr>
                <a:solidFill>
                  <a:schemeClr val="tx1"/>
                </a:solidFill>
                <a:latin typeface="Arial" charset="0"/>
              </a:defRPr>
            </a:lvl1pPr>
            <a:lvl2pPr marL="741983" indent="-285377" defTabSz="930647" eaLnBrk="0" hangingPunct="0">
              <a:defRPr>
                <a:solidFill>
                  <a:schemeClr val="tx1"/>
                </a:solidFill>
                <a:latin typeface="Arial" charset="0"/>
              </a:defRPr>
            </a:lvl2pPr>
            <a:lvl3pPr marL="1141511" indent="-228302" defTabSz="930647" eaLnBrk="0" hangingPunct="0">
              <a:defRPr>
                <a:solidFill>
                  <a:schemeClr val="tx1"/>
                </a:solidFill>
                <a:latin typeface="Arial" charset="0"/>
              </a:defRPr>
            </a:lvl3pPr>
            <a:lvl4pPr marL="1598115" indent="-228302" defTabSz="930647" eaLnBrk="0" hangingPunct="0">
              <a:defRPr>
                <a:solidFill>
                  <a:schemeClr val="tx1"/>
                </a:solidFill>
                <a:latin typeface="Arial" charset="0"/>
              </a:defRPr>
            </a:lvl4pPr>
            <a:lvl5pPr marL="2054720" indent="-228302" defTabSz="930647" eaLnBrk="0" hangingPunct="0">
              <a:defRPr>
                <a:solidFill>
                  <a:schemeClr val="tx1"/>
                </a:solidFill>
                <a:latin typeface="Arial" charset="0"/>
              </a:defRPr>
            </a:lvl5pPr>
            <a:lvl6pPr marL="2511325" indent="-228302" defTabSz="930647" eaLnBrk="0" fontAlgn="base" hangingPunct="0">
              <a:spcBef>
                <a:spcPct val="0"/>
              </a:spcBef>
              <a:spcAft>
                <a:spcPct val="0"/>
              </a:spcAft>
              <a:defRPr>
                <a:solidFill>
                  <a:schemeClr val="tx1"/>
                </a:solidFill>
                <a:latin typeface="Arial" charset="0"/>
              </a:defRPr>
            </a:lvl6pPr>
            <a:lvl7pPr marL="2967926" indent="-228302" defTabSz="930647" eaLnBrk="0" fontAlgn="base" hangingPunct="0">
              <a:spcBef>
                <a:spcPct val="0"/>
              </a:spcBef>
              <a:spcAft>
                <a:spcPct val="0"/>
              </a:spcAft>
              <a:defRPr>
                <a:solidFill>
                  <a:schemeClr val="tx1"/>
                </a:solidFill>
                <a:latin typeface="Arial" charset="0"/>
              </a:defRPr>
            </a:lvl7pPr>
            <a:lvl8pPr marL="3424531" indent="-228302" defTabSz="930647" eaLnBrk="0" fontAlgn="base" hangingPunct="0">
              <a:spcBef>
                <a:spcPct val="0"/>
              </a:spcBef>
              <a:spcAft>
                <a:spcPct val="0"/>
              </a:spcAft>
              <a:defRPr>
                <a:solidFill>
                  <a:schemeClr val="tx1"/>
                </a:solidFill>
                <a:latin typeface="Arial" charset="0"/>
              </a:defRPr>
            </a:lvl8pPr>
            <a:lvl9pPr marL="3881136" indent="-228302" defTabSz="930647" eaLnBrk="0" fontAlgn="base" hangingPunct="0">
              <a:spcBef>
                <a:spcPct val="0"/>
              </a:spcBef>
              <a:spcAft>
                <a:spcPct val="0"/>
              </a:spcAft>
              <a:defRPr>
                <a:solidFill>
                  <a:schemeClr val="tx1"/>
                </a:solidFill>
                <a:latin typeface="Arial" charset="0"/>
              </a:defRPr>
            </a:lvl9pPr>
          </a:lstStyle>
          <a:p>
            <a:pPr eaLnBrk="1" hangingPunct="1"/>
            <a:fld id="{103C1B7E-7A4C-47B9-A27F-68D46AAB3AE4}" type="slidenum">
              <a:rPr lang="en-US" smtClean="0"/>
              <a:pPr eaLnBrk="1" hangingPunct="1"/>
              <a:t>28</a:t>
            </a:fld>
            <a:endParaRPr lang="en-US" smtClean="0"/>
          </a:p>
        </p:txBody>
      </p:sp>
    </p:spTree>
    <p:extLst>
      <p:ext uri="{BB962C8B-B14F-4D97-AF65-F5344CB8AC3E}">
        <p14:creationId xmlns:p14="http://schemas.microsoft.com/office/powerpoint/2010/main" val="15074965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spcBef>
                <a:spcPts val="0"/>
              </a:spcBef>
            </a:pPr>
            <a:r>
              <a:rPr lang="en-US" dirty="0"/>
              <a:t>Pureed foods made from </a:t>
            </a:r>
            <a:r>
              <a:rPr lang="en-US" b="1" dirty="0"/>
              <a:t>one fruit </a:t>
            </a:r>
            <a:r>
              <a:rPr lang="en-US" dirty="0"/>
              <a:t>such as applesauce are recognizable creditable fruits and can count toward the fruits component if the serving size is at least ⅛ cup of fruit (the minimum creditable amount). Pureed fruit credits based on the </a:t>
            </a:r>
            <a:r>
              <a:rPr lang="en-US" b="1" dirty="0"/>
              <a:t>actual volume </a:t>
            </a:r>
            <a:r>
              <a:rPr lang="en-US" dirty="0"/>
              <a:t>served. </a:t>
            </a:r>
          </a:p>
          <a:p>
            <a:pPr>
              <a:spcBef>
                <a:spcPts val="0"/>
              </a:spcBef>
            </a:pPr>
            <a:endParaRPr lang="en-US" dirty="0"/>
          </a:p>
          <a:p>
            <a:pPr>
              <a:spcBef>
                <a:spcPts val="0"/>
              </a:spcBef>
            </a:pPr>
            <a:r>
              <a:rPr lang="en-US" dirty="0"/>
              <a:t>For example, we measure applesauce based on the amount that fills up ½ cup by volume, not the amount of apples needed to make the applesauce.</a:t>
            </a:r>
          </a:p>
          <a:p>
            <a:pPr>
              <a:spcBef>
                <a:spcPts val="0"/>
              </a:spcBef>
            </a:pPr>
            <a:r>
              <a:rPr lang="en-US" dirty="0"/>
              <a:t> </a:t>
            </a:r>
          </a:p>
          <a:p>
            <a:pPr>
              <a:spcBef>
                <a:spcPts val="0"/>
              </a:spcBef>
            </a:pPr>
            <a:r>
              <a:rPr lang="en-US" dirty="0"/>
              <a:t>Pureed fruit does </a:t>
            </a:r>
            <a:r>
              <a:rPr lang="en-US" b="1" dirty="0"/>
              <a:t>not</a:t>
            </a:r>
            <a:r>
              <a:rPr lang="en-US" dirty="0"/>
              <a:t> credit toward the fruits component when it is used to improve the </a:t>
            </a:r>
            <a:r>
              <a:rPr lang="en-US" b="1" dirty="0"/>
              <a:t>nutrient profile </a:t>
            </a:r>
            <a:r>
              <a:rPr lang="en-US" dirty="0"/>
              <a:t>of a food, such as applesauce used to replace the oil in muffins. </a:t>
            </a:r>
          </a:p>
          <a:p>
            <a:pPr>
              <a:spcBef>
                <a:spcPts val="0"/>
              </a:spcBef>
            </a:pPr>
            <a:endParaRPr lang="en-US" dirty="0"/>
          </a:p>
          <a:p>
            <a:pPr>
              <a:spcBef>
                <a:spcPts val="0"/>
              </a:spcBef>
            </a:pPr>
            <a:r>
              <a:rPr lang="en-US" dirty="0"/>
              <a:t>The USDA emphasizes the importance of the </a:t>
            </a:r>
            <a:r>
              <a:rPr lang="en-US" b="1" dirty="0"/>
              <a:t>nutrition education aspect </a:t>
            </a:r>
            <a:r>
              <a:rPr lang="en-US" dirty="0"/>
              <a:t>of school nutrition programs, which includes the goal of helping children easily recognize the key food groups that contribute to a healthy meal.</a:t>
            </a:r>
          </a:p>
          <a:p>
            <a:pPr>
              <a:spcBef>
                <a:spcPts val="0"/>
              </a:spcBef>
            </a:pPr>
            <a:endParaRPr lang="en-US" dirty="0"/>
          </a:p>
          <a:p>
            <a:pPr marL="348938" lvl="1" indent="-348938" defTabSz="930506">
              <a:buFont typeface="Arial" pitchFamily="34" charset="0"/>
              <a:buChar char="•"/>
              <a:defRPr/>
            </a:pPr>
            <a:endParaRPr lang="en-US" dirty="0">
              <a:cs typeface="Arial" pitchFamily="34" charset="0"/>
            </a:endParaRPr>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647" eaLnBrk="0" hangingPunct="0">
              <a:defRPr>
                <a:solidFill>
                  <a:schemeClr val="tx1"/>
                </a:solidFill>
                <a:latin typeface="Arial" charset="0"/>
              </a:defRPr>
            </a:lvl1pPr>
            <a:lvl2pPr marL="741983" indent="-285377" defTabSz="930647" eaLnBrk="0" hangingPunct="0">
              <a:defRPr>
                <a:solidFill>
                  <a:schemeClr val="tx1"/>
                </a:solidFill>
                <a:latin typeface="Arial" charset="0"/>
              </a:defRPr>
            </a:lvl2pPr>
            <a:lvl3pPr marL="1141511" indent="-228302" defTabSz="930647" eaLnBrk="0" hangingPunct="0">
              <a:defRPr>
                <a:solidFill>
                  <a:schemeClr val="tx1"/>
                </a:solidFill>
                <a:latin typeface="Arial" charset="0"/>
              </a:defRPr>
            </a:lvl3pPr>
            <a:lvl4pPr marL="1598115" indent="-228302" defTabSz="930647" eaLnBrk="0" hangingPunct="0">
              <a:defRPr>
                <a:solidFill>
                  <a:schemeClr val="tx1"/>
                </a:solidFill>
                <a:latin typeface="Arial" charset="0"/>
              </a:defRPr>
            </a:lvl4pPr>
            <a:lvl5pPr marL="2054720" indent="-228302" defTabSz="930647" eaLnBrk="0" hangingPunct="0">
              <a:defRPr>
                <a:solidFill>
                  <a:schemeClr val="tx1"/>
                </a:solidFill>
                <a:latin typeface="Arial" charset="0"/>
              </a:defRPr>
            </a:lvl5pPr>
            <a:lvl6pPr marL="2511325" indent="-228302" defTabSz="930647" eaLnBrk="0" fontAlgn="base" hangingPunct="0">
              <a:spcBef>
                <a:spcPct val="0"/>
              </a:spcBef>
              <a:spcAft>
                <a:spcPct val="0"/>
              </a:spcAft>
              <a:defRPr>
                <a:solidFill>
                  <a:schemeClr val="tx1"/>
                </a:solidFill>
                <a:latin typeface="Arial" charset="0"/>
              </a:defRPr>
            </a:lvl6pPr>
            <a:lvl7pPr marL="2967926" indent="-228302" defTabSz="930647" eaLnBrk="0" fontAlgn="base" hangingPunct="0">
              <a:spcBef>
                <a:spcPct val="0"/>
              </a:spcBef>
              <a:spcAft>
                <a:spcPct val="0"/>
              </a:spcAft>
              <a:defRPr>
                <a:solidFill>
                  <a:schemeClr val="tx1"/>
                </a:solidFill>
                <a:latin typeface="Arial" charset="0"/>
              </a:defRPr>
            </a:lvl7pPr>
            <a:lvl8pPr marL="3424531" indent="-228302" defTabSz="930647" eaLnBrk="0" fontAlgn="base" hangingPunct="0">
              <a:spcBef>
                <a:spcPct val="0"/>
              </a:spcBef>
              <a:spcAft>
                <a:spcPct val="0"/>
              </a:spcAft>
              <a:defRPr>
                <a:solidFill>
                  <a:schemeClr val="tx1"/>
                </a:solidFill>
                <a:latin typeface="Arial" charset="0"/>
              </a:defRPr>
            </a:lvl8pPr>
            <a:lvl9pPr marL="3881136" indent="-228302" defTabSz="930647" eaLnBrk="0" fontAlgn="base" hangingPunct="0">
              <a:spcBef>
                <a:spcPct val="0"/>
              </a:spcBef>
              <a:spcAft>
                <a:spcPct val="0"/>
              </a:spcAft>
              <a:defRPr>
                <a:solidFill>
                  <a:schemeClr val="tx1"/>
                </a:solidFill>
                <a:latin typeface="Arial" charset="0"/>
              </a:defRPr>
            </a:lvl9pPr>
          </a:lstStyle>
          <a:p>
            <a:pPr eaLnBrk="1" hangingPunct="1"/>
            <a:fld id="{35DDC23B-A581-43BE-B1A9-581B396A2181}" type="slidenum">
              <a:rPr lang="en-US" smtClean="0"/>
              <a:pPr eaLnBrk="1" hangingPunct="1"/>
              <a:t>29</a:t>
            </a:fld>
            <a:endParaRPr lang="en-US" smtClean="0"/>
          </a:p>
        </p:txBody>
      </p:sp>
    </p:spTree>
    <p:extLst>
      <p:ext uri="{BB962C8B-B14F-4D97-AF65-F5344CB8AC3E}">
        <p14:creationId xmlns:p14="http://schemas.microsoft.com/office/powerpoint/2010/main" val="701950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ln/>
        </p:spPr>
      </p:sp>
      <p:sp>
        <p:nvSpPr>
          <p:cNvPr id="6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pPr>
            <a:r>
              <a:rPr lang="en-US" altLang="en-US" dirty="0"/>
              <a:t>To help everyone get the most from this workshop, we would like to set some learning expectations for the group.</a:t>
            </a:r>
          </a:p>
          <a:p>
            <a:pPr>
              <a:spcBef>
                <a:spcPts val="0"/>
              </a:spcBef>
            </a:pPr>
            <a:endParaRPr lang="en-US" altLang="en-US" dirty="0"/>
          </a:p>
          <a:p>
            <a:pPr>
              <a:spcBef>
                <a:spcPts val="0"/>
              </a:spcBef>
            </a:pPr>
            <a:r>
              <a:rPr lang="en-US" altLang="en-US" b="1" dirty="0"/>
              <a:t>Give feedback</a:t>
            </a:r>
            <a:r>
              <a:rPr lang="en-US" altLang="en-US" dirty="0"/>
              <a:t>: Let us know if you have a question, need more information, if we are going too quickly or if you need a break. We want you to have a comfortable learning experience.</a:t>
            </a:r>
          </a:p>
          <a:p>
            <a:pPr>
              <a:spcBef>
                <a:spcPts val="0"/>
              </a:spcBef>
            </a:pPr>
            <a:endParaRPr lang="en-US" altLang="en-US" dirty="0"/>
          </a:p>
          <a:p>
            <a:pPr>
              <a:spcBef>
                <a:spcPts val="0"/>
              </a:spcBef>
            </a:pPr>
            <a:r>
              <a:rPr lang="en-US" altLang="en-US" b="1" dirty="0"/>
              <a:t>Remain positive. </a:t>
            </a:r>
            <a:r>
              <a:rPr lang="en-US" altLang="en-US" dirty="0"/>
              <a:t>We understand that the USDA requirements can be challenging and that change is difficult. We ask that you keep a positive attitude and remember the reasons for the meal pattern changes – to improve the health and learning of our nation's children.</a:t>
            </a:r>
          </a:p>
          <a:p>
            <a:pPr>
              <a:spcBef>
                <a:spcPts val="0"/>
              </a:spcBef>
            </a:pPr>
            <a:endParaRPr lang="en-US" altLang="en-US" dirty="0"/>
          </a:p>
          <a:p>
            <a:pPr>
              <a:spcBef>
                <a:spcPts val="0"/>
              </a:spcBef>
            </a:pPr>
            <a:r>
              <a:rPr lang="en-US" altLang="en-US" b="1" dirty="0"/>
              <a:t>On task: </a:t>
            </a:r>
            <a:r>
              <a:rPr lang="en-US" altLang="en-US" dirty="0"/>
              <a:t>Please stay on task. We ask that you please refrain from side conversations that are not related to the workshop content or activities, so as not to disrupt the learning environment for your colleagues. We will allow plenty of time for questions and conversation during the activities and throughout the workshop. We will also provide a “parking lot” if there are questions we don't have time to address or if we don’t know the answers.</a:t>
            </a:r>
          </a:p>
          <a:p>
            <a:pPr>
              <a:spcBef>
                <a:spcPts val="0"/>
              </a:spcBef>
            </a:pPr>
            <a:endParaRPr lang="en-US" altLang="en-US" dirty="0"/>
          </a:p>
          <a:p>
            <a:pPr>
              <a:spcBef>
                <a:spcPts val="0"/>
              </a:spcBef>
            </a:pPr>
            <a:r>
              <a:rPr lang="en-US" altLang="en-US" b="1" dirty="0"/>
              <a:t>Unplug: </a:t>
            </a:r>
            <a:r>
              <a:rPr lang="en-US" altLang="en-US" dirty="0"/>
              <a:t>Please</a:t>
            </a:r>
            <a:r>
              <a:rPr lang="en-US" altLang="en-US" b="1" dirty="0"/>
              <a:t> </a:t>
            </a:r>
            <a:r>
              <a:rPr lang="en-US" altLang="en-US" dirty="0"/>
              <a:t>silence your cell phones and refrain from texting. If you need to text or make a call, please step outside so as not to be distracting to others.</a:t>
            </a:r>
          </a:p>
          <a:p>
            <a:pPr>
              <a:spcBef>
                <a:spcPts val="0"/>
              </a:spcBef>
            </a:pPr>
            <a:endParaRPr lang="en-US" altLang="en-US" dirty="0"/>
          </a:p>
          <a:p>
            <a:pPr>
              <a:spcBef>
                <a:spcPts val="0"/>
              </a:spcBef>
            </a:pPr>
            <a:r>
              <a:rPr lang="en-US" altLang="en-US" b="1" dirty="0"/>
              <a:t>Participate: </a:t>
            </a:r>
            <a:r>
              <a:rPr lang="en-US" altLang="en-US" dirty="0"/>
              <a:t>Be involved in the workshop and activities and take charge of your own learning. We encourage you to ask questions.</a:t>
            </a:r>
          </a:p>
          <a:p>
            <a:pPr>
              <a:spcBef>
                <a:spcPts val="0"/>
              </a:spcBef>
            </a:pPr>
            <a:endParaRPr lang="en-US" altLang="en-US" dirty="0"/>
          </a:p>
          <a:p>
            <a:pPr>
              <a:spcBef>
                <a:spcPts val="0"/>
              </a:spcBef>
            </a:pPr>
            <a:r>
              <a:rPr lang="en-US" altLang="en-US" dirty="0"/>
              <a:t>Let’s get started!</a:t>
            </a:r>
          </a:p>
          <a:p>
            <a:pPr marL="0" lvl="2">
              <a:spcBef>
                <a:spcPts val="0"/>
              </a:spcBef>
              <a:buSzPct val="45000"/>
              <a:defRPr/>
            </a:pPr>
            <a:endParaRPr lang="en-US" dirty="0">
              <a:ea typeface="MS Gothic" charset="0"/>
              <a:cs typeface="Arial" pitchFamily="34" charset="0"/>
            </a:endParaRPr>
          </a:p>
          <a:p>
            <a:pPr>
              <a:spcBef>
                <a:spcPts val="0"/>
              </a:spcBef>
            </a:pPr>
            <a:endParaRPr lang="en-US" altLang="en-US" dirty="0"/>
          </a:p>
        </p:txBody>
      </p:sp>
      <p:sp>
        <p:nvSpPr>
          <p:cNvPr id="6150"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5420">
              <a:spcBef>
                <a:spcPct val="30000"/>
              </a:spcBef>
              <a:defRPr sz="1300">
                <a:solidFill>
                  <a:schemeClr val="tx1"/>
                </a:solidFill>
                <a:latin typeface="Times New Roman" panose="02020603050405020304" pitchFamily="18" charset="0"/>
              </a:defRPr>
            </a:lvl1pPr>
            <a:lvl2pPr marL="788253" indent="-303173" defTabSz="995420">
              <a:spcBef>
                <a:spcPct val="30000"/>
              </a:spcBef>
              <a:defRPr sz="1300">
                <a:solidFill>
                  <a:schemeClr val="tx1"/>
                </a:solidFill>
                <a:latin typeface="Times New Roman" panose="02020603050405020304" pitchFamily="18" charset="0"/>
              </a:defRPr>
            </a:lvl2pPr>
            <a:lvl3pPr marL="1212694" indent="-242539" defTabSz="995420">
              <a:spcBef>
                <a:spcPct val="30000"/>
              </a:spcBef>
              <a:defRPr sz="1300">
                <a:solidFill>
                  <a:schemeClr val="tx1"/>
                </a:solidFill>
                <a:latin typeface="Times New Roman" panose="02020603050405020304" pitchFamily="18" charset="0"/>
              </a:defRPr>
            </a:lvl3pPr>
            <a:lvl4pPr marL="1697772" indent="-242539" defTabSz="995420">
              <a:spcBef>
                <a:spcPct val="30000"/>
              </a:spcBef>
              <a:defRPr sz="1300">
                <a:solidFill>
                  <a:schemeClr val="tx1"/>
                </a:solidFill>
                <a:latin typeface="Times New Roman" panose="02020603050405020304" pitchFamily="18" charset="0"/>
              </a:defRPr>
            </a:lvl4pPr>
            <a:lvl5pPr marL="2182851" indent="-242539" defTabSz="995420">
              <a:spcBef>
                <a:spcPct val="30000"/>
              </a:spcBef>
              <a:defRPr sz="1300">
                <a:solidFill>
                  <a:schemeClr val="tx1"/>
                </a:solidFill>
                <a:latin typeface="Times New Roman" panose="02020603050405020304" pitchFamily="18" charset="0"/>
              </a:defRPr>
            </a:lvl5pPr>
            <a:lvl6pPr marL="2667926" indent="-242539" defTabSz="995420" eaLnBrk="0" fontAlgn="base" hangingPunct="0">
              <a:spcBef>
                <a:spcPct val="30000"/>
              </a:spcBef>
              <a:spcAft>
                <a:spcPct val="0"/>
              </a:spcAft>
              <a:defRPr sz="1300">
                <a:solidFill>
                  <a:schemeClr val="tx1"/>
                </a:solidFill>
                <a:latin typeface="Times New Roman" panose="02020603050405020304" pitchFamily="18" charset="0"/>
              </a:defRPr>
            </a:lvl6pPr>
            <a:lvl7pPr marL="3153004" indent="-242539" defTabSz="995420" eaLnBrk="0" fontAlgn="base" hangingPunct="0">
              <a:spcBef>
                <a:spcPct val="30000"/>
              </a:spcBef>
              <a:spcAft>
                <a:spcPct val="0"/>
              </a:spcAft>
              <a:defRPr sz="1300">
                <a:solidFill>
                  <a:schemeClr val="tx1"/>
                </a:solidFill>
                <a:latin typeface="Times New Roman" panose="02020603050405020304" pitchFamily="18" charset="0"/>
              </a:defRPr>
            </a:lvl7pPr>
            <a:lvl8pPr marL="3638082" indent="-242539" defTabSz="995420" eaLnBrk="0" fontAlgn="base" hangingPunct="0">
              <a:spcBef>
                <a:spcPct val="30000"/>
              </a:spcBef>
              <a:spcAft>
                <a:spcPct val="0"/>
              </a:spcAft>
              <a:defRPr sz="1300">
                <a:solidFill>
                  <a:schemeClr val="tx1"/>
                </a:solidFill>
                <a:latin typeface="Times New Roman" panose="02020603050405020304" pitchFamily="18" charset="0"/>
              </a:defRPr>
            </a:lvl8pPr>
            <a:lvl9pPr marL="4123159" indent="-242539" defTabSz="995420"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6AF24369-5A20-4344-AAA5-F9C02B8F7993}" type="slidenum">
              <a:rPr lang="en-US" altLang="en-US"/>
              <a:pPr>
                <a:spcBef>
                  <a:spcPct val="0"/>
                </a:spcBef>
              </a:pPr>
              <a:t>3</a:t>
            </a:fld>
            <a:endParaRPr lang="en-US" altLang="en-US"/>
          </a:p>
        </p:txBody>
      </p:sp>
    </p:spTree>
    <p:extLst>
      <p:ext uri="{BB962C8B-B14F-4D97-AF65-F5344CB8AC3E}">
        <p14:creationId xmlns:p14="http://schemas.microsoft.com/office/powerpoint/2010/main" val="17368163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Autofit/>
          </a:bodyPr>
          <a:lstStyle/>
          <a:p>
            <a:pPr>
              <a:spcBef>
                <a:spcPts val="0"/>
              </a:spcBef>
            </a:pPr>
            <a:r>
              <a:rPr lang="en-US" dirty="0" smtClean="0"/>
              <a:t>Fruit </a:t>
            </a:r>
            <a:r>
              <a:rPr lang="en-US" dirty="0"/>
              <a:t>juice must be pasteurized 100 percent full-strength </a:t>
            </a:r>
            <a:r>
              <a:rPr lang="en-US" dirty="0" smtClean="0"/>
              <a:t>juice and can be either 100</a:t>
            </a:r>
            <a:r>
              <a:rPr lang="en-US" dirty="0"/>
              <a:t>% juice not from </a:t>
            </a:r>
            <a:r>
              <a:rPr lang="en-US" dirty="0" smtClean="0"/>
              <a:t>concentrate or </a:t>
            </a:r>
            <a:r>
              <a:rPr lang="en-US" dirty="0"/>
              <a:t>100 percent juice from </a:t>
            </a:r>
            <a:r>
              <a:rPr lang="en-US" dirty="0" smtClean="0"/>
              <a:t>concentrate. </a:t>
            </a:r>
            <a:endParaRPr lang="en-US" dirty="0"/>
          </a:p>
          <a:p>
            <a:pPr>
              <a:spcBef>
                <a:spcPts val="0"/>
              </a:spcBef>
            </a:pPr>
            <a:endParaRPr lang="en-US" b="1" dirty="0"/>
          </a:p>
          <a:p>
            <a:pPr>
              <a:spcBef>
                <a:spcPts val="0"/>
              </a:spcBef>
            </a:pPr>
            <a:r>
              <a:rPr lang="en-US" b="1" dirty="0" smtClean="0"/>
              <a:t>Ask participants: </a:t>
            </a:r>
            <a:r>
              <a:rPr lang="en-US" dirty="0" smtClean="0"/>
              <a:t>How do you know that a juice is </a:t>
            </a:r>
            <a:r>
              <a:rPr lang="en-US" dirty="0"/>
              <a:t>100 </a:t>
            </a:r>
            <a:r>
              <a:rPr lang="en-US" dirty="0" smtClean="0"/>
              <a:t>percent? Look for the </a:t>
            </a:r>
            <a:r>
              <a:rPr lang="en-US" dirty="0"/>
              <a:t>name of the full-strength fruit juice </a:t>
            </a:r>
            <a:r>
              <a:rPr lang="en-US" dirty="0" smtClean="0"/>
              <a:t>on </a:t>
            </a:r>
            <a:r>
              <a:rPr lang="en-US" dirty="0"/>
              <a:t>the label </a:t>
            </a:r>
            <a:r>
              <a:rPr lang="en-US" dirty="0" smtClean="0"/>
              <a:t>to include the </a:t>
            </a:r>
            <a:r>
              <a:rPr lang="en-US" dirty="0"/>
              <a:t>words “juice” or “full-strength juice” or “100 percent juice” or “reconstituted juice” or “juice from concentrate</a:t>
            </a:r>
            <a:r>
              <a:rPr lang="en-US" dirty="0" smtClean="0"/>
              <a:t>.”</a:t>
            </a:r>
          </a:p>
          <a:p>
            <a:pPr>
              <a:spcBef>
                <a:spcPts val="0"/>
              </a:spcBef>
            </a:pPr>
            <a:endParaRPr lang="en-US" dirty="0"/>
          </a:p>
          <a:p>
            <a:pPr>
              <a:spcBef>
                <a:spcPts val="0"/>
              </a:spcBef>
            </a:pPr>
            <a:r>
              <a:rPr lang="en-US" dirty="0"/>
              <a:t>Juice concentrates can be used only when reconstituted with water to</a:t>
            </a:r>
            <a:r>
              <a:rPr lang="en-US" b="1" dirty="0"/>
              <a:t> </a:t>
            </a:r>
            <a:r>
              <a:rPr lang="en-US" dirty="0"/>
              <a:t>100 percent full-strength juice and can be credited in the forms of liquid or frozen juice only. Therefore, juice </a:t>
            </a:r>
            <a:r>
              <a:rPr lang="en-US" b="1" dirty="0"/>
              <a:t>cannot</a:t>
            </a:r>
            <a:r>
              <a:rPr lang="en-US" dirty="0"/>
              <a:t> credit toward the </a:t>
            </a:r>
            <a:r>
              <a:rPr lang="en-US" dirty="0" smtClean="0"/>
              <a:t>fruits </a:t>
            </a:r>
            <a:r>
              <a:rPr lang="en-US" dirty="0"/>
              <a:t>component when used as an ingredient in another food or beverage product. </a:t>
            </a:r>
          </a:p>
          <a:p>
            <a:pPr>
              <a:spcBef>
                <a:spcPts val="0"/>
              </a:spcBef>
            </a:pPr>
            <a:endParaRPr lang="en-US" dirty="0"/>
          </a:p>
          <a:p>
            <a:pPr>
              <a:spcBef>
                <a:spcPts val="0"/>
              </a:spcBef>
            </a:pPr>
            <a:r>
              <a:rPr lang="en-US" dirty="0"/>
              <a:t>For </a:t>
            </a:r>
            <a:r>
              <a:rPr lang="en-US" dirty="0" smtClean="0"/>
              <a:t>example, gelatin </a:t>
            </a:r>
            <a:r>
              <a:rPr lang="en-US" dirty="0"/>
              <a:t>made with </a:t>
            </a:r>
            <a:r>
              <a:rPr lang="en-US" dirty="0" smtClean="0"/>
              <a:t>juice </a:t>
            </a:r>
            <a:r>
              <a:rPr lang="en-US" dirty="0"/>
              <a:t>concentrate and water does </a:t>
            </a:r>
            <a:r>
              <a:rPr lang="en-US" b="1" dirty="0"/>
              <a:t>not</a:t>
            </a:r>
            <a:r>
              <a:rPr lang="en-US" dirty="0"/>
              <a:t> </a:t>
            </a:r>
            <a:r>
              <a:rPr lang="en-US" dirty="0" smtClean="0"/>
              <a:t>credit as juice </a:t>
            </a:r>
            <a:r>
              <a:rPr lang="en-US" dirty="0"/>
              <a:t>since the fruit juice is no longer in the form of liquid or frozen juice. </a:t>
            </a:r>
            <a:r>
              <a:rPr lang="en-US" i="0" dirty="0" smtClean="0"/>
              <a:t>The</a:t>
            </a:r>
            <a:r>
              <a:rPr lang="en-US" i="1" dirty="0" smtClean="0"/>
              <a:t> </a:t>
            </a:r>
            <a:r>
              <a:rPr lang="en-US" i="1" dirty="0"/>
              <a:t>Food Buying Guide </a:t>
            </a:r>
            <a:r>
              <a:rPr lang="en-US" dirty="0"/>
              <a:t>provides additional crediting information.</a:t>
            </a:r>
            <a:endParaRPr lang="en-US" b="1" dirty="0"/>
          </a:p>
          <a:p>
            <a:endParaRPr lang="en-US" dirty="0" smtClean="0"/>
          </a:p>
          <a:p>
            <a:endParaRPr lang="en-US" dirty="0"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820" eaLnBrk="0" hangingPunct="0">
              <a:defRPr>
                <a:solidFill>
                  <a:schemeClr val="tx1"/>
                </a:solidFill>
                <a:latin typeface="Arial" charset="0"/>
              </a:defRPr>
            </a:lvl1pPr>
            <a:lvl2pPr marL="748496" indent="-287883" defTabSz="938820" eaLnBrk="0" hangingPunct="0">
              <a:defRPr>
                <a:solidFill>
                  <a:schemeClr val="tx1"/>
                </a:solidFill>
                <a:latin typeface="Arial" charset="0"/>
              </a:defRPr>
            </a:lvl2pPr>
            <a:lvl3pPr marL="1151533" indent="-230307" defTabSz="938820" eaLnBrk="0" hangingPunct="0">
              <a:defRPr>
                <a:solidFill>
                  <a:schemeClr val="tx1"/>
                </a:solidFill>
                <a:latin typeface="Arial" charset="0"/>
              </a:defRPr>
            </a:lvl3pPr>
            <a:lvl4pPr marL="1612146" indent="-230307" defTabSz="938820" eaLnBrk="0" hangingPunct="0">
              <a:defRPr>
                <a:solidFill>
                  <a:schemeClr val="tx1"/>
                </a:solidFill>
                <a:latin typeface="Arial" charset="0"/>
              </a:defRPr>
            </a:lvl4pPr>
            <a:lvl5pPr marL="2072759" indent="-230307" defTabSz="938820" eaLnBrk="0" hangingPunct="0">
              <a:defRPr>
                <a:solidFill>
                  <a:schemeClr val="tx1"/>
                </a:solidFill>
                <a:latin typeface="Arial" charset="0"/>
              </a:defRPr>
            </a:lvl5pPr>
            <a:lvl6pPr marL="2533371" indent="-230307" defTabSz="938820" eaLnBrk="0" fontAlgn="base" hangingPunct="0">
              <a:spcBef>
                <a:spcPct val="0"/>
              </a:spcBef>
              <a:spcAft>
                <a:spcPct val="0"/>
              </a:spcAft>
              <a:defRPr>
                <a:solidFill>
                  <a:schemeClr val="tx1"/>
                </a:solidFill>
                <a:latin typeface="Arial" charset="0"/>
              </a:defRPr>
            </a:lvl6pPr>
            <a:lvl7pPr marL="2993985" indent="-230307" defTabSz="938820" eaLnBrk="0" fontAlgn="base" hangingPunct="0">
              <a:spcBef>
                <a:spcPct val="0"/>
              </a:spcBef>
              <a:spcAft>
                <a:spcPct val="0"/>
              </a:spcAft>
              <a:defRPr>
                <a:solidFill>
                  <a:schemeClr val="tx1"/>
                </a:solidFill>
                <a:latin typeface="Arial" charset="0"/>
              </a:defRPr>
            </a:lvl7pPr>
            <a:lvl8pPr marL="3454597" indent="-230307" defTabSz="938820" eaLnBrk="0" fontAlgn="base" hangingPunct="0">
              <a:spcBef>
                <a:spcPct val="0"/>
              </a:spcBef>
              <a:spcAft>
                <a:spcPct val="0"/>
              </a:spcAft>
              <a:defRPr>
                <a:solidFill>
                  <a:schemeClr val="tx1"/>
                </a:solidFill>
                <a:latin typeface="Arial" charset="0"/>
              </a:defRPr>
            </a:lvl8pPr>
            <a:lvl9pPr marL="3915211" indent="-230307" defTabSz="938820" eaLnBrk="0" fontAlgn="base" hangingPunct="0">
              <a:spcBef>
                <a:spcPct val="0"/>
              </a:spcBef>
              <a:spcAft>
                <a:spcPct val="0"/>
              </a:spcAft>
              <a:defRPr>
                <a:solidFill>
                  <a:schemeClr val="tx1"/>
                </a:solidFill>
                <a:latin typeface="Arial" charset="0"/>
              </a:defRPr>
            </a:lvl9pPr>
          </a:lstStyle>
          <a:p>
            <a:pPr eaLnBrk="1" hangingPunct="1"/>
            <a:fld id="{35DDC23B-A581-43BE-B1A9-581B396A2181}" type="slidenum">
              <a:rPr lang="en-US" smtClean="0"/>
              <a:pPr eaLnBrk="1" hangingPunct="1"/>
              <a:t>30</a:t>
            </a:fld>
            <a:endParaRPr lang="en-US" smtClean="0"/>
          </a:p>
        </p:txBody>
      </p:sp>
    </p:spTree>
    <p:extLst>
      <p:ext uri="{BB962C8B-B14F-4D97-AF65-F5344CB8AC3E}">
        <p14:creationId xmlns:p14="http://schemas.microsoft.com/office/powerpoint/2010/main" val="2259958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Autofit/>
          </a:bodyPr>
          <a:lstStyle/>
          <a:p>
            <a:pPr marL="0" lvl="1">
              <a:spcBef>
                <a:spcPts val="0"/>
              </a:spcBef>
            </a:pPr>
            <a:r>
              <a:rPr lang="en-US" dirty="0" smtClean="0">
                <a:cs typeface="Arial" pitchFamily="34" charset="0"/>
              </a:rPr>
              <a:t>No </a:t>
            </a:r>
            <a:r>
              <a:rPr lang="en-US" dirty="0">
                <a:cs typeface="Arial" pitchFamily="34" charset="0"/>
              </a:rPr>
              <a:t>more than </a:t>
            </a:r>
            <a:r>
              <a:rPr lang="en-US" b="1" dirty="0">
                <a:cs typeface="Arial" pitchFamily="34" charset="0"/>
              </a:rPr>
              <a:t>half</a:t>
            </a:r>
            <a:r>
              <a:rPr lang="en-US" dirty="0">
                <a:cs typeface="Arial" pitchFamily="34" charset="0"/>
              </a:rPr>
              <a:t> of </a:t>
            </a:r>
            <a:r>
              <a:rPr lang="en-US" dirty="0" smtClean="0">
                <a:cs typeface="Arial" pitchFamily="34" charset="0"/>
              </a:rPr>
              <a:t>the weekly </a:t>
            </a:r>
            <a:r>
              <a:rPr lang="en-US" dirty="0">
                <a:cs typeface="Arial" pitchFamily="34" charset="0"/>
              </a:rPr>
              <a:t>fruit offerings may be in the form of juice. </a:t>
            </a:r>
            <a:r>
              <a:rPr lang="en-US" dirty="0" smtClean="0"/>
              <a:t>This chart shows </a:t>
            </a:r>
            <a:r>
              <a:rPr lang="en-US" dirty="0"/>
              <a:t>the maximum weekly contribution of fruit juice for all grade groups based on the daily meal pattern requirement for 1 cup of fruits.</a:t>
            </a:r>
          </a:p>
          <a:p>
            <a:pPr marL="186774" indent="-178511" defTabSz="968595">
              <a:spcBef>
                <a:spcPts val="623"/>
              </a:spcBef>
              <a:spcAft>
                <a:spcPts val="0"/>
              </a:spcAft>
              <a:buFont typeface="Arial" panose="020B0604020202020204" pitchFamily="34" charset="0"/>
              <a:buChar char="•"/>
            </a:pPr>
            <a:r>
              <a:rPr lang="en-US" dirty="0"/>
              <a:t>For a five-day week, juice cannot count for more than 2 ½ cups. </a:t>
            </a:r>
          </a:p>
          <a:p>
            <a:pPr marL="186774" indent="-178511" defTabSz="968595">
              <a:spcBef>
                <a:spcPts val="0"/>
              </a:spcBef>
              <a:spcAft>
                <a:spcPts val="0"/>
              </a:spcAft>
              <a:buFont typeface="Arial" panose="020B0604020202020204" pitchFamily="34" charset="0"/>
              <a:buChar char="•"/>
            </a:pPr>
            <a:r>
              <a:rPr lang="en-US" dirty="0"/>
              <a:t>For a seven-day week (e.g., residential child care institutions), juice cannot count for more than 3 ½ cups. </a:t>
            </a:r>
          </a:p>
          <a:p>
            <a:pPr marL="8265" defTabSz="968595">
              <a:spcBef>
                <a:spcPts val="0"/>
              </a:spcBef>
              <a:spcAft>
                <a:spcPts val="0"/>
              </a:spcAft>
            </a:pPr>
            <a:endParaRPr lang="en-US" dirty="0"/>
          </a:p>
          <a:p>
            <a:pPr marL="8265" lvl="1" defTabSz="968595">
              <a:spcBef>
                <a:spcPts val="0"/>
              </a:spcBef>
              <a:spcAft>
                <a:spcPts val="0"/>
              </a:spcAft>
            </a:pPr>
            <a:r>
              <a:rPr lang="en-US" dirty="0">
                <a:cs typeface="Arial" pitchFamily="34" charset="0"/>
              </a:rPr>
              <a:t>Since the minimum daily fruits requirement is 1 cup for all grades, this means that schools can offer ½ cup of juice </a:t>
            </a:r>
            <a:r>
              <a:rPr lang="en-US" b="1" dirty="0">
                <a:cs typeface="Arial" pitchFamily="34" charset="0"/>
              </a:rPr>
              <a:t>daily</a:t>
            </a:r>
            <a:r>
              <a:rPr lang="en-US" dirty="0">
                <a:cs typeface="Arial" pitchFamily="34" charset="0"/>
              </a:rPr>
              <a:t> as part of assorted fruit choices at breakfast</a:t>
            </a:r>
            <a:r>
              <a:rPr lang="en-US" dirty="0" smtClean="0">
                <a:cs typeface="Arial" pitchFamily="34" charset="0"/>
              </a:rPr>
              <a:t>. </a:t>
            </a:r>
            <a:r>
              <a:rPr lang="en-US" dirty="0">
                <a:cs typeface="Arial" pitchFamily="34" charset="0"/>
              </a:rPr>
              <a:t>However, remember that </a:t>
            </a:r>
            <a:r>
              <a:rPr lang="en-US" b="1" dirty="0">
                <a:cs typeface="Arial" pitchFamily="34" charset="0"/>
              </a:rPr>
              <a:t>whole fruits and vegetables </a:t>
            </a:r>
            <a:r>
              <a:rPr lang="en-US" dirty="0">
                <a:cs typeface="Arial" pitchFamily="34" charset="0"/>
              </a:rPr>
              <a:t>provide more nutrition than juice and should be served most often, as recommended by the Dietary Guidelines.</a:t>
            </a:r>
          </a:p>
          <a:p>
            <a:pPr marL="8265" defTabSz="968595">
              <a:spcBef>
                <a:spcPts val="0"/>
              </a:spcBef>
              <a:spcAft>
                <a:spcPts val="0"/>
              </a:spcAft>
            </a:pPr>
            <a:endParaRPr lang="en-US" dirty="0"/>
          </a:p>
          <a:p>
            <a:pPr marL="8265" defTabSz="968595">
              <a:spcBef>
                <a:spcPts val="0"/>
              </a:spcBef>
              <a:spcAft>
                <a:spcPts val="0"/>
              </a:spcAft>
            </a:pPr>
            <a:r>
              <a:rPr lang="en-US" dirty="0"/>
              <a:t>If a school served </a:t>
            </a:r>
            <a:r>
              <a:rPr lang="en-US" b="1" dirty="0"/>
              <a:t>more than 1 cup of fruits </a:t>
            </a:r>
            <a:r>
              <a:rPr lang="en-US" dirty="0"/>
              <a:t>daily, the maximum amount of juice that can be served also increases. For example:</a:t>
            </a:r>
          </a:p>
          <a:p>
            <a:pPr marL="186774" indent="-178511" defTabSz="968595">
              <a:spcBef>
                <a:spcPts val="623"/>
              </a:spcBef>
              <a:spcAft>
                <a:spcPts val="0"/>
              </a:spcAft>
              <a:buFont typeface="Arial" panose="020B0604020202020204" pitchFamily="34" charset="0"/>
              <a:buChar char="•"/>
            </a:pPr>
            <a:r>
              <a:rPr lang="en-US" dirty="0" smtClean="0"/>
              <a:t>if </a:t>
            </a:r>
            <a:r>
              <a:rPr lang="en-US" dirty="0"/>
              <a:t>the menu planner offers 1 ½ cups of fruits daily, then ¾ cup (6 fluid ounces) of juice could be served daily; and </a:t>
            </a:r>
          </a:p>
          <a:p>
            <a:pPr marL="186774" indent="-178511" defTabSz="968595">
              <a:spcBef>
                <a:spcPts val="0"/>
              </a:spcBef>
              <a:spcAft>
                <a:spcPts val="0"/>
              </a:spcAft>
              <a:buFont typeface="Arial" panose="020B0604020202020204" pitchFamily="34" charset="0"/>
              <a:buChar char="•"/>
            </a:pPr>
            <a:r>
              <a:rPr lang="en-US" dirty="0"/>
              <a:t>if the menu planner offers 2 cups of fruits daily, then 1 cup (8 fluid ounces) of juice could be served daily.</a:t>
            </a:r>
          </a:p>
          <a:p>
            <a:pPr marL="0" lvl="1" defTabSz="970097">
              <a:spcBef>
                <a:spcPts val="0"/>
              </a:spcBef>
              <a:spcAft>
                <a:spcPts val="0"/>
              </a:spcAft>
              <a:defRPr/>
            </a:pPr>
            <a:endParaRPr lang="en-US" dirty="0"/>
          </a:p>
          <a:p>
            <a:pPr marL="0" lvl="1" defTabSz="970097" eaLnBrk="1" fontAlgn="auto" hangingPunct="1">
              <a:spcBef>
                <a:spcPts val="0"/>
              </a:spcBef>
              <a:spcAft>
                <a:spcPts val="0"/>
              </a:spcAft>
              <a:defRPr/>
            </a:pPr>
            <a:r>
              <a:rPr lang="en-US" b="1" dirty="0" smtClean="0"/>
              <a:t>INSTRUCTOR </a:t>
            </a:r>
            <a:r>
              <a:rPr lang="en-US" b="1" dirty="0"/>
              <a:t>NOTES:</a:t>
            </a:r>
            <a:r>
              <a:rPr lang="en-US" dirty="0"/>
              <a:t> If there are no participants from RCCIs, do not review the information for seven-day weeks</a:t>
            </a:r>
            <a:r>
              <a:rPr lang="en-US" dirty="0" smtClean="0"/>
              <a:t>.</a:t>
            </a:r>
            <a:endParaRPr lang="en-US"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0249" eaLnBrk="0" hangingPunct="0">
              <a:defRPr>
                <a:solidFill>
                  <a:schemeClr val="tx1"/>
                </a:solidFill>
                <a:latin typeface="Arial" charset="0"/>
              </a:defRPr>
            </a:lvl1pPr>
            <a:lvl2pPr marL="773553" indent="-297523" defTabSz="970249" eaLnBrk="0" hangingPunct="0">
              <a:defRPr>
                <a:solidFill>
                  <a:schemeClr val="tx1"/>
                </a:solidFill>
                <a:latin typeface="Arial" charset="0"/>
              </a:defRPr>
            </a:lvl2pPr>
            <a:lvl3pPr marL="1190083" indent="-238017" defTabSz="970249" eaLnBrk="0" hangingPunct="0">
              <a:defRPr>
                <a:solidFill>
                  <a:schemeClr val="tx1"/>
                </a:solidFill>
                <a:latin typeface="Arial" charset="0"/>
              </a:defRPr>
            </a:lvl3pPr>
            <a:lvl4pPr marL="1666115" indent="-238017" defTabSz="970249" eaLnBrk="0" hangingPunct="0">
              <a:defRPr>
                <a:solidFill>
                  <a:schemeClr val="tx1"/>
                </a:solidFill>
                <a:latin typeface="Arial" charset="0"/>
              </a:defRPr>
            </a:lvl4pPr>
            <a:lvl5pPr marL="2142149" indent="-238017" defTabSz="970249" eaLnBrk="0" hangingPunct="0">
              <a:defRPr>
                <a:solidFill>
                  <a:schemeClr val="tx1"/>
                </a:solidFill>
                <a:latin typeface="Arial" charset="0"/>
              </a:defRPr>
            </a:lvl5pPr>
            <a:lvl6pPr marL="2618183" indent="-238017" defTabSz="970249" eaLnBrk="0" fontAlgn="base" hangingPunct="0">
              <a:spcBef>
                <a:spcPct val="0"/>
              </a:spcBef>
              <a:spcAft>
                <a:spcPct val="0"/>
              </a:spcAft>
              <a:defRPr>
                <a:solidFill>
                  <a:schemeClr val="tx1"/>
                </a:solidFill>
                <a:latin typeface="Arial" charset="0"/>
              </a:defRPr>
            </a:lvl6pPr>
            <a:lvl7pPr marL="3094215" indent="-238017" defTabSz="970249" eaLnBrk="0" fontAlgn="base" hangingPunct="0">
              <a:spcBef>
                <a:spcPct val="0"/>
              </a:spcBef>
              <a:spcAft>
                <a:spcPct val="0"/>
              </a:spcAft>
              <a:defRPr>
                <a:solidFill>
                  <a:schemeClr val="tx1"/>
                </a:solidFill>
                <a:latin typeface="Arial" charset="0"/>
              </a:defRPr>
            </a:lvl7pPr>
            <a:lvl8pPr marL="3570248" indent="-238017" defTabSz="970249" eaLnBrk="0" fontAlgn="base" hangingPunct="0">
              <a:spcBef>
                <a:spcPct val="0"/>
              </a:spcBef>
              <a:spcAft>
                <a:spcPct val="0"/>
              </a:spcAft>
              <a:defRPr>
                <a:solidFill>
                  <a:schemeClr val="tx1"/>
                </a:solidFill>
                <a:latin typeface="Arial" charset="0"/>
              </a:defRPr>
            </a:lvl8pPr>
            <a:lvl9pPr marL="4046282" indent="-238017" defTabSz="970249" eaLnBrk="0" fontAlgn="base" hangingPunct="0">
              <a:spcBef>
                <a:spcPct val="0"/>
              </a:spcBef>
              <a:spcAft>
                <a:spcPct val="0"/>
              </a:spcAft>
              <a:defRPr>
                <a:solidFill>
                  <a:schemeClr val="tx1"/>
                </a:solidFill>
                <a:latin typeface="Arial" charset="0"/>
              </a:defRPr>
            </a:lvl9pPr>
          </a:lstStyle>
          <a:p>
            <a:pPr eaLnBrk="1" hangingPunct="1"/>
            <a:fld id="{35DDC23B-A581-43BE-B1A9-581B396A2181}" type="slidenum">
              <a:rPr lang="en-US" smtClean="0"/>
              <a:pPr eaLnBrk="1" hangingPunct="1"/>
              <a:t>31</a:t>
            </a:fld>
            <a:endParaRPr lang="en-US" smtClean="0"/>
          </a:p>
        </p:txBody>
      </p:sp>
    </p:spTree>
    <p:extLst>
      <p:ext uri="{BB962C8B-B14F-4D97-AF65-F5344CB8AC3E}">
        <p14:creationId xmlns:p14="http://schemas.microsoft.com/office/powerpoint/2010/main" val="27793351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xfrm>
            <a:off x="1182688" y="776288"/>
            <a:ext cx="4646612" cy="3484562"/>
          </a:xfrm>
          <a:ln/>
        </p:spPr>
      </p:sp>
      <p:sp>
        <p:nvSpPr>
          <p:cNvPr id="113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defTabSz="929062">
              <a:spcBef>
                <a:spcPts val="0"/>
              </a:spcBef>
            </a:pPr>
            <a:r>
              <a:rPr lang="en-US" dirty="0"/>
              <a:t>The weekly juice limit is calculated based on the amount of fruits </a:t>
            </a:r>
            <a:r>
              <a:rPr lang="en-US" dirty="0" smtClean="0"/>
              <a:t>that </a:t>
            </a:r>
            <a:r>
              <a:rPr lang="en-US" dirty="0"/>
              <a:t>students are allowed to select at a given meal, regardless of the number of options or variety of fruits </a:t>
            </a:r>
            <a:r>
              <a:rPr lang="en-US" dirty="0" smtClean="0"/>
              <a:t>available</a:t>
            </a:r>
            <a:r>
              <a:rPr lang="en-US" dirty="0"/>
              <a:t>. </a:t>
            </a:r>
            <a:endParaRPr lang="en-US" dirty="0" smtClean="0"/>
          </a:p>
          <a:p>
            <a:pPr marL="0" lvl="1" defTabSz="929062">
              <a:spcBef>
                <a:spcPts val="0"/>
              </a:spcBef>
            </a:pPr>
            <a:endParaRPr lang="en-US" dirty="0"/>
          </a:p>
          <a:p>
            <a:pPr marL="0" lvl="1" defTabSz="929062">
              <a:spcBef>
                <a:spcPts val="0"/>
              </a:spcBef>
            </a:pPr>
            <a:r>
              <a:rPr lang="en-US" dirty="0" smtClean="0"/>
              <a:t>Menu </a:t>
            </a:r>
            <a:r>
              <a:rPr lang="en-US" dirty="0"/>
              <a:t>planners must calculate the menu’s compliance with the weekly juice limit separately</a:t>
            </a:r>
            <a:r>
              <a:rPr lang="en-US" dirty="0" smtClean="0"/>
              <a:t> for </a:t>
            </a:r>
            <a:r>
              <a:rPr lang="en-US" dirty="0"/>
              <a:t>fruits </a:t>
            </a:r>
            <a:r>
              <a:rPr lang="en-US" dirty="0" smtClean="0"/>
              <a:t>by dividing </a:t>
            </a:r>
            <a:r>
              <a:rPr lang="en-US" dirty="0"/>
              <a:t>the total weekly amount of fruit juice that students can select by the total weekly fruit offerings.</a:t>
            </a:r>
          </a:p>
          <a:p>
            <a:pPr marL="0" lvl="1" defTabSz="929062">
              <a:spcBef>
                <a:spcPts val="0"/>
              </a:spcBef>
            </a:pPr>
            <a:endParaRPr lang="en-US" dirty="0"/>
          </a:p>
          <a:p>
            <a:pPr marL="0" lvl="1" defTabSz="929062">
              <a:spcBef>
                <a:spcPts val="0"/>
              </a:spcBef>
            </a:pPr>
            <a:r>
              <a:rPr lang="en-US" dirty="0" smtClean="0"/>
              <a:t>When </a:t>
            </a:r>
            <a:r>
              <a:rPr lang="en-US" dirty="0"/>
              <a:t>calculating the total amount of juice that students can select, menu planners must count all sources of 100 percent juice served during the week. This includes</a:t>
            </a:r>
            <a:r>
              <a:rPr lang="en-US" dirty="0" smtClean="0"/>
              <a:t>:</a:t>
            </a:r>
          </a:p>
          <a:p>
            <a:pPr marL="0" lvl="1" defTabSz="929062">
              <a:spcBef>
                <a:spcPts val="0"/>
              </a:spcBef>
            </a:pPr>
            <a:endParaRPr lang="en-US" dirty="0"/>
          </a:p>
          <a:p>
            <a:pPr marL="165237" lvl="1" indent="-165237" defTabSz="929062">
              <a:spcBef>
                <a:spcPts val="0"/>
              </a:spcBef>
              <a:buFont typeface="Arial" panose="020B0604020202020204" pitchFamily="34" charset="0"/>
              <a:buChar char="•"/>
            </a:pPr>
            <a:r>
              <a:rPr lang="en-US" dirty="0" smtClean="0"/>
              <a:t>juice </a:t>
            </a:r>
            <a:r>
              <a:rPr lang="en-US" dirty="0"/>
              <a:t>that is fresh, frozen or made from concentrate;</a:t>
            </a:r>
          </a:p>
          <a:p>
            <a:pPr marL="165237" lvl="1" indent="-165237" defTabSz="929062">
              <a:spcBef>
                <a:spcPts val="0"/>
              </a:spcBef>
              <a:buFont typeface="Arial" panose="020B0604020202020204" pitchFamily="34" charset="0"/>
              <a:buChar char="•"/>
            </a:pPr>
            <a:r>
              <a:rPr lang="en-US" dirty="0" smtClean="0"/>
              <a:t>frozen </a:t>
            </a:r>
            <a:r>
              <a:rPr lang="en-US" dirty="0"/>
              <a:t>juice pops made from 100 percent juice;</a:t>
            </a:r>
          </a:p>
          <a:p>
            <a:pPr marL="165237" lvl="1" indent="-165237" defTabSz="929062">
              <a:spcBef>
                <a:spcPts val="0"/>
              </a:spcBef>
              <a:buFont typeface="Arial" panose="020B0604020202020204" pitchFamily="34" charset="0"/>
              <a:buChar char="•"/>
            </a:pPr>
            <a:r>
              <a:rPr lang="en-US" dirty="0" smtClean="0"/>
              <a:t>pureed </a:t>
            </a:r>
            <a:r>
              <a:rPr lang="en-US" dirty="0"/>
              <a:t>fruits or vegetables in fruit/vegetable smoothies; and </a:t>
            </a:r>
          </a:p>
          <a:p>
            <a:pPr marL="165237" lvl="1" indent="-165237" defTabSz="929062">
              <a:spcBef>
                <a:spcPts val="0"/>
              </a:spcBef>
              <a:buFont typeface="Arial" panose="020B0604020202020204" pitchFamily="34" charset="0"/>
              <a:buChar char="•"/>
            </a:pPr>
            <a:r>
              <a:rPr lang="en-US" dirty="0" smtClean="0"/>
              <a:t>juice </a:t>
            </a:r>
            <a:r>
              <a:rPr lang="en-US" dirty="0"/>
              <a:t>from canned fruit served in 100 percent juice, unless the canned fruit is drained. </a:t>
            </a:r>
            <a:endParaRPr lang="en-US" dirty="0" smtClean="0"/>
          </a:p>
          <a:p>
            <a:pPr marL="0" lvl="1" defTabSz="929062">
              <a:spcBef>
                <a:spcPts val="0"/>
              </a:spcBef>
            </a:pPr>
            <a:endParaRPr lang="en-US" dirty="0"/>
          </a:p>
          <a:p>
            <a:pPr marL="0" lvl="1" defTabSz="929062">
              <a:spcBef>
                <a:spcPts val="0"/>
              </a:spcBef>
            </a:pPr>
            <a:r>
              <a:rPr lang="en-US" dirty="0" smtClean="0"/>
              <a:t>Canned </a:t>
            </a:r>
            <a:r>
              <a:rPr lang="en-US" dirty="0"/>
              <a:t>fruit in light syrup or water does not count toward the weekly juice limit.</a:t>
            </a:r>
          </a:p>
        </p:txBody>
      </p:sp>
      <p:sp>
        <p:nvSpPr>
          <p:cNvPr id="113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647" eaLnBrk="0" hangingPunct="0">
              <a:defRPr>
                <a:solidFill>
                  <a:schemeClr val="tx1"/>
                </a:solidFill>
                <a:latin typeface="Arial" charset="0"/>
              </a:defRPr>
            </a:lvl1pPr>
            <a:lvl2pPr marL="741983" indent="-285377" defTabSz="930647" eaLnBrk="0" hangingPunct="0">
              <a:defRPr>
                <a:solidFill>
                  <a:schemeClr val="tx1"/>
                </a:solidFill>
                <a:latin typeface="Arial" charset="0"/>
              </a:defRPr>
            </a:lvl2pPr>
            <a:lvl3pPr marL="1141511" indent="-228302" defTabSz="930647" eaLnBrk="0" hangingPunct="0">
              <a:defRPr>
                <a:solidFill>
                  <a:schemeClr val="tx1"/>
                </a:solidFill>
                <a:latin typeface="Arial" charset="0"/>
              </a:defRPr>
            </a:lvl3pPr>
            <a:lvl4pPr marL="1598115" indent="-228302" defTabSz="930647" eaLnBrk="0" hangingPunct="0">
              <a:defRPr>
                <a:solidFill>
                  <a:schemeClr val="tx1"/>
                </a:solidFill>
                <a:latin typeface="Arial" charset="0"/>
              </a:defRPr>
            </a:lvl4pPr>
            <a:lvl5pPr marL="2054720" indent="-228302" defTabSz="930647" eaLnBrk="0" hangingPunct="0">
              <a:defRPr>
                <a:solidFill>
                  <a:schemeClr val="tx1"/>
                </a:solidFill>
                <a:latin typeface="Arial" charset="0"/>
              </a:defRPr>
            </a:lvl5pPr>
            <a:lvl6pPr marL="2511325" indent="-228302" defTabSz="930647" eaLnBrk="0" fontAlgn="base" hangingPunct="0">
              <a:spcBef>
                <a:spcPct val="0"/>
              </a:spcBef>
              <a:spcAft>
                <a:spcPct val="0"/>
              </a:spcAft>
              <a:defRPr>
                <a:solidFill>
                  <a:schemeClr val="tx1"/>
                </a:solidFill>
                <a:latin typeface="Arial" charset="0"/>
              </a:defRPr>
            </a:lvl6pPr>
            <a:lvl7pPr marL="2967926" indent="-228302" defTabSz="930647" eaLnBrk="0" fontAlgn="base" hangingPunct="0">
              <a:spcBef>
                <a:spcPct val="0"/>
              </a:spcBef>
              <a:spcAft>
                <a:spcPct val="0"/>
              </a:spcAft>
              <a:defRPr>
                <a:solidFill>
                  <a:schemeClr val="tx1"/>
                </a:solidFill>
                <a:latin typeface="Arial" charset="0"/>
              </a:defRPr>
            </a:lvl7pPr>
            <a:lvl8pPr marL="3424531" indent="-228302" defTabSz="930647" eaLnBrk="0" fontAlgn="base" hangingPunct="0">
              <a:spcBef>
                <a:spcPct val="0"/>
              </a:spcBef>
              <a:spcAft>
                <a:spcPct val="0"/>
              </a:spcAft>
              <a:defRPr>
                <a:solidFill>
                  <a:schemeClr val="tx1"/>
                </a:solidFill>
                <a:latin typeface="Arial" charset="0"/>
              </a:defRPr>
            </a:lvl8pPr>
            <a:lvl9pPr marL="3881136" indent="-228302" defTabSz="930647" eaLnBrk="0" fontAlgn="base" hangingPunct="0">
              <a:spcBef>
                <a:spcPct val="0"/>
              </a:spcBef>
              <a:spcAft>
                <a:spcPct val="0"/>
              </a:spcAft>
              <a:defRPr>
                <a:solidFill>
                  <a:schemeClr val="tx1"/>
                </a:solidFill>
                <a:latin typeface="Arial" charset="0"/>
              </a:defRPr>
            </a:lvl9pPr>
          </a:lstStyle>
          <a:p>
            <a:pPr eaLnBrk="1" hangingPunct="1"/>
            <a:fld id="{CC732438-5CCA-49B0-A82A-EA21F0E5165A}" type="slidenum">
              <a:rPr lang="en-US" smtClean="0"/>
              <a:pPr eaLnBrk="1" hangingPunct="1"/>
              <a:t>32</a:t>
            </a:fld>
            <a:endParaRPr lang="en-US" smtClean="0"/>
          </a:p>
        </p:txBody>
      </p:sp>
    </p:spTree>
    <p:extLst>
      <p:ext uri="{BB962C8B-B14F-4D97-AF65-F5344CB8AC3E}">
        <p14:creationId xmlns:p14="http://schemas.microsoft.com/office/powerpoint/2010/main" val="37990947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xfrm>
            <a:off x="1182688" y="776288"/>
            <a:ext cx="4646612" cy="3484562"/>
          </a:xfrm>
          <a:ln/>
        </p:spPr>
      </p:sp>
      <p:sp>
        <p:nvSpPr>
          <p:cNvPr id="113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defTabSz="929062"/>
            <a:r>
              <a:rPr lang="en-US" dirty="0" smtClean="0"/>
              <a:t>The CSDE’s Crediting Juice handout provides guidance on crediting juice in the NSLP and SBP. It is available on the CSDE’s Meal </a:t>
            </a:r>
            <a:r>
              <a:rPr lang="en-US" dirty="0"/>
              <a:t>P</a:t>
            </a:r>
            <a:r>
              <a:rPr lang="en-US" dirty="0" smtClean="0"/>
              <a:t>atterns Web page, at the link indicated on the slide.</a:t>
            </a:r>
          </a:p>
        </p:txBody>
      </p:sp>
      <p:sp>
        <p:nvSpPr>
          <p:cNvPr id="113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647" eaLnBrk="0" hangingPunct="0">
              <a:defRPr>
                <a:solidFill>
                  <a:schemeClr val="tx1"/>
                </a:solidFill>
                <a:latin typeface="Arial" charset="0"/>
              </a:defRPr>
            </a:lvl1pPr>
            <a:lvl2pPr marL="741983" indent="-285377" defTabSz="930647" eaLnBrk="0" hangingPunct="0">
              <a:defRPr>
                <a:solidFill>
                  <a:schemeClr val="tx1"/>
                </a:solidFill>
                <a:latin typeface="Arial" charset="0"/>
              </a:defRPr>
            </a:lvl2pPr>
            <a:lvl3pPr marL="1141511" indent="-228302" defTabSz="930647" eaLnBrk="0" hangingPunct="0">
              <a:defRPr>
                <a:solidFill>
                  <a:schemeClr val="tx1"/>
                </a:solidFill>
                <a:latin typeface="Arial" charset="0"/>
              </a:defRPr>
            </a:lvl3pPr>
            <a:lvl4pPr marL="1598115" indent="-228302" defTabSz="930647" eaLnBrk="0" hangingPunct="0">
              <a:defRPr>
                <a:solidFill>
                  <a:schemeClr val="tx1"/>
                </a:solidFill>
                <a:latin typeface="Arial" charset="0"/>
              </a:defRPr>
            </a:lvl4pPr>
            <a:lvl5pPr marL="2054720" indent="-228302" defTabSz="930647" eaLnBrk="0" hangingPunct="0">
              <a:defRPr>
                <a:solidFill>
                  <a:schemeClr val="tx1"/>
                </a:solidFill>
                <a:latin typeface="Arial" charset="0"/>
              </a:defRPr>
            </a:lvl5pPr>
            <a:lvl6pPr marL="2511325" indent="-228302" defTabSz="930647" eaLnBrk="0" fontAlgn="base" hangingPunct="0">
              <a:spcBef>
                <a:spcPct val="0"/>
              </a:spcBef>
              <a:spcAft>
                <a:spcPct val="0"/>
              </a:spcAft>
              <a:defRPr>
                <a:solidFill>
                  <a:schemeClr val="tx1"/>
                </a:solidFill>
                <a:latin typeface="Arial" charset="0"/>
              </a:defRPr>
            </a:lvl6pPr>
            <a:lvl7pPr marL="2967926" indent="-228302" defTabSz="930647" eaLnBrk="0" fontAlgn="base" hangingPunct="0">
              <a:spcBef>
                <a:spcPct val="0"/>
              </a:spcBef>
              <a:spcAft>
                <a:spcPct val="0"/>
              </a:spcAft>
              <a:defRPr>
                <a:solidFill>
                  <a:schemeClr val="tx1"/>
                </a:solidFill>
                <a:latin typeface="Arial" charset="0"/>
              </a:defRPr>
            </a:lvl7pPr>
            <a:lvl8pPr marL="3424531" indent="-228302" defTabSz="930647" eaLnBrk="0" fontAlgn="base" hangingPunct="0">
              <a:spcBef>
                <a:spcPct val="0"/>
              </a:spcBef>
              <a:spcAft>
                <a:spcPct val="0"/>
              </a:spcAft>
              <a:defRPr>
                <a:solidFill>
                  <a:schemeClr val="tx1"/>
                </a:solidFill>
                <a:latin typeface="Arial" charset="0"/>
              </a:defRPr>
            </a:lvl8pPr>
            <a:lvl9pPr marL="3881136" indent="-228302" defTabSz="930647" eaLnBrk="0" fontAlgn="base" hangingPunct="0">
              <a:spcBef>
                <a:spcPct val="0"/>
              </a:spcBef>
              <a:spcAft>
                <a:spcPct val="0"/>
              </a:spcAft>
              <a:defRPr>
                <a:solidFill>
                  <a:schemeClr val="tx1"/>
                </a:solidFill>
                <a:latin typeface="Arial" charset="0"/>
              </a:defRPr>
            </a:lvl9pPr>
          </a:lstStyle>
          <a:p>
            <a:pPr eaLnBrk="1" hangingPunct="1"/>
            <a:fld id="{CC732438-5CCA-49B0-A82A-EA21F0E5165A}" type="slidenum">
              <a:rPr lang="en-US" smtClean="0"/>
              <a:pPr eaLnBrk="1" hangingPunct="1"/>
              <a:t>33</a:t>
            </a:fld>
            <a:endParaRPr lang="en-US" smtClean="0"/>
          </a:p>
        </p:txBody>
      </p:sp>
    </p:spTree>
    <p:extLst>
      <p:ext uri="{BB962C8B-B14F-4D97-AF65-F5344CB8AC3E}">
        <p14:creationId xmlns:p14="http://schemas.microsoft.com/office/powerpoint/2010/main" val="10449744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Autofit/>
          </a:bodyPr>
          <a:lstStyle/>
          <a:p>
            <a:pPr>
              <a:spcBef>
                <a:spcPts val="0"/>
              </a:spcBef>
            </a:pPr>
            <a:r>
              <a:rPr lang="en-US" sz="1100" b="1" dirty="0"/>
              <a:t>Ask participants: </a:t>
            </a:r>
            <a:r>
              <a:rPr lang="en-US" sz="1100" dirty="0"/>
              <a:t>How many of you currently serve school-made smoothies as part of reimbursable school meals or would like to serve them in the future?</a:t>
            </a:r>
          </a:p>
          <a:p>
            <a:pPr>
              <a:spcBef>
                <a:spcPts val="0"/>
              </a:spcBef>
            </a:pPr>
            <a:endParaRPr lang="en-US" sz="1100" dirty="0"/>
          </a:p>
          <a:p>
            <a:pPr>
              <a:spcBef>
                <a:spcPts val="0"/>
              </a:spcBef>
            </a:pPr>
            <a:r>
              <a:rPr lang="en-US" sz="1100" dirty="0"/>
              <a:t>There are specific crediting requirements for school-made smoothies, which can be either pre-made or made to order. If school-made</a:t>
            </a:r>
            <a:r>
              <a:rPr lang="en-US" sz="1100" i="1" dirty="0"/>
              <a:t> </a:t>
            </a:r>
            <a:r>
              <a:rPr lang="en-US" sz="1100" dirty="0"/>
              <a:t>smoothies consist of pureed fruits/vegetables mixed with </a:t>
            </a:r>
            <a:r>
              <a:rPr lang="en-US" sz="1100" b="1" dirty="0"/>
              <a:t>milk</a:t>
            </a:r>
            <a:r>
              <a:rPr lang="en-US" sz="1100" dirty="0"/>
              <a:t>, it must be low-fat (1%) unflavored or fat-free unflavored or flavored. The milk may credit toward the fluid milk requirement at lunch if it is the </a:t>
            </a:r>
            <a:r>
              <a:rPr lang="en-US" sz="1100" b="1" dirty="0"/>
              <a:t>full serving (1 cup). Amounts less than 1 cup do not credit. </a:t>
            </a:r>
            <a:r>
              <a:rPr lang="en-US" sz="1100" dirty="0"/>
              <a:t>When smoothies are offered on the serving line in school meal programs, the fluid milk component must also be offered on the serving line to meet the requirement for a variety of milk options for the NSLP.</a:t>
            </a:r>
          </a:p>
          <a:p>
            <a:pPr>
              <a:spcBef>
                <a:spcPts val="0"/>
              </a:spcBef>
            </a:pPr>
            <a:endParaRPr lang="en-US" sz="1100" dirty="0"/>
          </a:p>
          <a:p>
            <a:pPr>
              <a:spcBef>
                <a:spcPts val="0"/>
              </a:spcBef>
            </a:pPr>
            <a:r>
              <a:rPr lang="en-US" sz="1100" dirty="0"/>
              <a:t>Pureed fruits/vegetables in</a:t>
            </a:r>
            <a:r>
              <a:rPr lang="en-US" sz="1100" i="1" dirty="0"/>
              <a:t> </a:t>
            </a:r>
            <a:r>
              <a:rPr lang="en-US" sz="1100" dirty="0"/>
              <a:t>school-made</a:t>
            </a:r>
            <a:r>
              <a:rPr lang="en-US" sz="1100" i="1" dirty="0"/>
              <a:t> </a:t>
            </a:r>
            <a:r>
              <a:rPr lang="en-US" sz="1100" dirty="0"/>
              <a:t>smoothies credit only as </a:t>
            </a:r>
            <a:r>
              <a:rPr lang="en-US" sz="1100" b="1" dirty="0"/>
              <a:t>juice</a:t>
            </a:r>
            <a:r>
              <a:rPr lang="en-US" sz="1100" dirty="0"/>
              <a:t> toward the daily and weekly meal pattern requirements for fruits/vegetables. Crediting is based on the actual volume of pureed fruits/vegetables per serving, as documented by the standardized recipe. Menu planners must count pureed fruits/vegetables in beverages with all other juices toward the weekly juice limit (no more than half of the weekly fruits/vegetables component). </a:t>
            </a:r>
          </a:p>
          <a:p>
            <a:pPr>
              <a:spcBef>
                <a:spcPts val="0"/>
              </a:spcBef>
            </a:pPr>
            <a:endParaRPr lang="en-US" sz="1100" dirty="0"/>
          </a:p>
          <a:p>
            <a:pPr marL="0" lvl="1">
              <a:spcBef>
                <a:spcPts val="0"/>
              </a:spcBef>
            </a:pPr>
            <a:r>
              <a:rPr lang="en-US" sz="1100" b="1" dirty="0"/>
              <a:t>INSTRUCTOR NOTES:</a:t>
            </a:r>
            <a:r>
              <a:rPr lang="en-US" sz="1100" dirty="0"/>
              <a:t> If no one serves smoothies as part of reimbursable meals, skip the next three slides on smoothies and let participants know they can refer back to these slides if they choose to serve smoothies in the future. CSDE Operational Memorandum 13-154, February 10, 2015, </a:t>
            </a:r>
            <a:r>
              <a:rPr lang="en-US" sz="1100" dirty="0">
                <a:cs typeface="Arial" pitchFamily="34" charset="0"/>
              </a:rPr>
              <a:t>describes the requirements for crediting smoothies. It is available on the CSDE’s Operational Memo Web page, at the link indicated on the slide.</a:t>
            </a:r>
            <a:endParaRPr lang="en-US" sz="1100"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647" eaLnBrk="0" hangingPunct="0">
              <a:defRPr>
                <a:solidFill>
                  <a:schemeClr val="tx1"/>
                </a:solidFill>
                <a:latin typeface="Arial" charset="0"/>
              </a:defRPr>
            </a:lvl1pPr>
            <a:lvl2pPr marL="741983" indent="-285377" defTabSz="930647" eaLnBrk="0" hangingPunct="0">
              <a:defRPr>
                <a:solidFill>
                  <a:schemeClr val="tx1"/>
                </a:solidFill>
                <a:latin typeface="Arial" charset="0"/>
              </a:defRPr>
            </a:lvl2pPr>
            <a:lvl3pPr marL="1141511" indent="-228302" defTabSz="930647" eaLnBrk="0" hangingPunct="0">
              <a:defRPr>
                <a:solidFill>
                  <a:schemeClr val="tx1"/>
                </a:solidFill>
                <a:latin typeface="Arial" charset="0"/>
              </a:defRPr>
            </a:lvl3pPr>
            <a:lvl4pPr marL="1598115" indent="-228302" defTabSz="930647" eaLnBrk="0" hangingPunct="0">
              <a:defRPr>
                <a:solidFill>
                  <a:schemeClr val="tx1"/>
                </a:solidFill>
                <a:latin typeface="Arial" charset="0"/>
              </a:defRPr>
            </a:lvl4pPr>
            <a:lvl5pPr marL="2054720" indent="-228302" defTabSz="930647" eaLnBrk="0" hangingPunct="0">
              <a:defRPr>
                <a:solidFill>
                  <a:schemeClr val="tx1"/>
                </a:solidFill>
                <a:latin typeface="Arial" charset="0"/>
              </a:defRPr>
            </a:lvl5pPr>
            <a:lvl6pPr marL="2511325" indent="-228302" defTabSz="930647" eaLnBrk="0" fontAlgn="base" hangingPunct="0">
              <a:spcBef>
                <a:spcPct val="0"/>
              </a:spcBef>
              <a:spcAft>
                <a:spcPct val="0"/>
              </a:spcAft>
              <a:defRPr>
                <a:solidFill>
                  <a:schemeClr val="tx1"/>
                </a:solidFill>
                <a:latin typeface="Arial" charset="0"/>
              </a:defRPr>
            </a:lvl6pPr>
            <a:lvl7pPr marL="2967926" indent="-228302" defTabSz="930647" eaLnBrk="0" fontAlgn="base" hangingPunct="0">
              <a:spcBef>
                <a:spcPct val="0"/>
              </a:spcBef>
              <a:spcAft>
                <a:spcPct val="0"/>
              </a:spcAft>
              <a:defRPr>
                <a:solidFill>
                  <a:schemeClr val="tx1"/>
                </a:solidFill>
                <a:latin typeface="Arial" charset="0"/>
              </a:defRPr>
            </a:lvl7pPr>
            <a:lvl8pPr marL="3424531" indent="-228302" defTabSz="930647" eaLnBrk="0" fontAlgn="base" hangingPunct="0">
              <a:spcBef>
                <a:spcPct val="0"/>
              </a:spcBef>
              <a:spcAft>
                <a:spcPct val="0"/>
              </a:spcAft>
              <a:defRPr>
                <a:solidFill>
                  <a:schemeClr val="tx1"/>
                </a:solidFill>
                <a:latin typeface="Arial" charset="0"/>
              </a:defRPr>
            </a:lvl8pPr>
            <a:lvl9pPr marL="3881136" indent="-228302" defTabSz="930647" eaLnBrk="0" fontAlgn="base" hangingPunct="0">
              <a:spcBef>
                <a:spcPct val="0"/>
              </a:spcBef>
              <a:spcAft>
                <a:spcPct val="0"/>
              </a:spcAft>
              <a:defRPr>
                <a:solidFill>
                  <a:schemeClr val="tx1"/>
                </a:solidFill>
                <a:latin typeface="Arial" charset="0"/>
              </a:defRPr>
            </a:lvl9pPr>
          </a:lstStyle>
          <a:p>
            <a:pPr eaLnBrk="1" hangingPunct="1"/>
            <a:fld id="{35DDC23B-A581-43BE-B1A9-581B396A2181}" type="slidenum">
              <a:rPr lang="en-US" smtClean="0"/>
              <a:pPr eaLnBrk="1" hangingPunct="1"/>
              <a:t>34</a:t>
            </a:fld>
            <a:endParaRPr lang="en-US" smtClean="0"/>
          </a:p>
        </p:txBody>
      </p:sp>
    </p:spTree>
    <p:extLst>
      <p:ext uri="{BB962C8B-B14F-4D97-AF65-F5344CB8AC3E}">
        <p14:creationId xmlns:p14="http://schemas.microsoft.com/office/powerpoint/2010/main" val="1088519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Autofit/>
          </a:bodyPr>
          <a:lstStyle/>
          <a:p>
            <a:pPr defTabSz="952065">
              <a:spcBef>
                <a:spcPts val="0"/>
              </a:spcBef>
              <a:defRPr/>
            </a:pPr>
            <a:r>
              <a:rPr lang="en-US" sz="1100" dirty="0"/>
              <a:t>Yogurt and soy yogurt in school-made smoothies credit as a meat alternate at </a:t>
            </a:r>
            <a:r>
              <a:rPr lang="en-US" sz="1100" b="1" dirty="0"/>
              <a:t>breakfast and lunch</a:t>
            </a:r>
            <a:r>
              <a:rPr lang="en-US" sz="1100" dirty="0"/>
              <a:t>. </a:t>
            </a:r>
          </a:p>
          <a:p>
            <a:pPr>
              <a:spcBef>
                <a:spcPts val="0"/>
              </a:spcBef>
            </a:pPr>
            <a:endParaRPr lang="en-US" sz="1100" dirty="0"/>
          </a:p>
          <a:p>
            <a:pPr>
              <a:spcBef>
                <a:spcPts val="0"/>
              </a:spcBef>
            </a:pPr>
            <a:r>
              <a:rPr lang="en-US" sz="1100" dirty="0"/>
              <a:t>Grains and meat/meat alternates (except yogurt during breakfast service) cannot credit when served in smoothies. </a:t>
            </a:r>
          </a:p>
          <a:p>
            <a:pPr>
              <a:spcBef>
                <a:spcPts val="0"/>
              </a:spcBef>
            </a:pPr>
            <a:r>
              <a:rPr lang="en-US" sz="1100" dirty="0"/>
              <a:t> </a:t>
            </a:r>
          </a:p>
          <a:p>
            <a:pPr>
              <a:spcBef>
                <a:spcPts val="0"/>
              </a:spcBef>
            </a:pPr>
            <a:r>
              <a:rPr lang="en-US" sz="1100" dirty="0"/>
              <a:t>Schools can include additional ingredients in smoothies such as grains (e.g., oatmeal) and meat/meat alternates (e.g., peanut butter) to improve flavor and consistency. While these ingredients cannot count toward the meal pattern requirements they must count toward the dietary specifications. They must contain zero trans fat and their inclusion cannot cause the menu to exceed the average weekly limits for calories, saturated fat and sodium.</a:t>
            </a:r>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647" eaLnBrk="0" hangingPunct="0">
              <a:defRPr>
                <a:solidFill>
                  <a:schemeClr val="tx1"/>
                </a:solidFill>
                <a:latin typeface="Arial" charset="0"/>
              </a:defRPr>
            </a:lvl1pPr>
            <a:lvl2pPr marL="741983" indent="-285377" defTabSz="930647" eaLnBrk="0" hangingPunct="0">
              <a:defRPr>
                <a:solidFill>
                  <a:schemeClr val="tx1"/>
                </a:solidFill>
                <a:latin typeface="Arial" charset="0"/>
              </a:defRPr>
            </a:lvl2pPr>
            <a:lvl3pPr marL="1141511" indent="-228302" defTabSz="930647" eaLnBrk="0" hangingPunct="0">
              <a:defRPr>
                <a:solidFill>
                  <a:schemeClr val="tx1"/>
                </a:solidFill>
                <a:latin typeface="Arial" charset="0"/>
              </a:defRPr>
            </a:lvl3pPr>
            <a:lvl4pPr marL="1598115" indent="-228302" defTabSz="930647" eaLnBrk="0" hangingPunct="0">
              <a:defRPr>
                <a:solidFill>
                  <a:schemeClr val="tx1"/>
                </a:solidFill>
                <a:latin typeface="Arial" charset="0"/>
              </a:defRPr>
            </a:lvl4pPr>
            <a:lvl5pPr marL="2054720" indent="-228302" defTabSz="930647" eaLnBrk="0" hangingPunct="0">
              <a:defRPr>
                <a:solidFill>
                  <a:schemeClr val="tx1"/>
                </a:solidFill>
                <a:latin typeface="Arial" charset="0"/>
              </a:defRPr>
            </a:lvl5pPr>
            <a:lvl6pPr marL="2511325" indent="-228302" defTabSz="930647" eaLnBrk="0" fontAlgn="base" hangingPunct="0">
              <a:spcBef>
                <a:spcPct val="0"/>
              </a:spcBef>
              <a:spcAft>
                <a:spcPct val="0"/>
              </a:spcAft>
              <a:defRPr>
                <a:solidFill>
                  <a:schemeClr val="tx1"/>
                </a:solidFill>
                <a:latin typeface="Arial" charset="0"/>
              </a:defRPr>
            </a:lvl6pPr>
            <a:lvl7pPr marL="2967926" indent="-228302" defTabSz="930647" eaLnBrk="0" fontAlgn="base" hangingPunct="0">
              <a:spcBef>
                <a:spcPct val="0"/>
              </a:spcBef>
              <a:spcAft>
                <a:spcPct val="0"/>
              </a:spcAft>
              <a:defRPr>
                <a:solidFill>
                  <a:schemeClr val="tx1"/>
                </a:solidFill>
                <a:latin typeface="Arial" charset="0"/>
              </a:defRPr>
            </a:lvl7pPr>
            <a:lvl8pPr marL="3424531" indent="-228302" defTabSz="930647" eaLnBrk="0" fontAlgn="base" hangingPunct="0">
              <a:spcBef>
                <a:spcPct val="0"/>
              </a:spcBef>
              <a:spcAft>
                <a:spcPct val="0"/>
              </a:spcAft>
              <a:defRPr>
                <a:solidFill>
                  <a:schemeClr val="tx1"/>
                </a:solidFill>
                <a:latin typeface="Arial" charset="0"/>
              </a:defRPr>
            </a:lvl8pPr>
            <a:lvl9pPr marL="3881136" indent="-228302" defTabSz="930647" eaLnBrk="0" fontAlgn="base" hangingPunct="0">
              <a:spcBef>
                <a:spcPct val="0"/>
              </a:spcBef>
              <a:spcAft>
                <a:spcPct val="0"/>
              </a:spcAft>
              <a:defRPr>
                <a:solidFill>
                  <a:schemeClr val="tx1"/>
                </a:solidFill>
                <a:latin typeface="Arial" charset="0"/>
              </a:defRPr>
            </a:lvl9pPr>
          </a:lstStyle>
          <a:p>
            <a:pPr eaLnBrk="1" hangingPunct="1"/>
            <a:fld id="{35DDC23B-A581-43BE-B1A9-581B396A2181}" type="slidenum">
              <a:rPr lang="en-US" smtClean="0"/>
              <a:pPr eaLnBrk="1" hangingPunct="1"/>
              <a:t>35</a:t>
            </a:fld>
            <a:endParaRPr lang="en-US" smtClean="0"/>
          </a:p>
        </p:txBody>
      </p:sp>
    </p:spTree>
    <p:extLst>
      <p:ext uri="{BB962C8B-B14F-4D97-AF65-F5344CB8AC3E}">
        <p14:creationId xmlns:p14="http://schemas.microsoft.com/office/powerpoint/2010/main" val="25049489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The New England Dairy &amp; Food Council (NEDFC) has a smoothie recipe booklet with useful information and recipes for creating your own school-make smoothies.  You can download this information from the link indicated on this slide.</a:t>
            </a:r>
          </a:p>
          <a:p>
            <a:endParaRPr lang="en-US" altLang="en-US" b="1" i="1" dirty="0" smtClean="0"/>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647">
              <a:spcBef>
                <a:spcPct val="30000"/>
              </a:spcBef>
              <a:defRPr sz="1200">
                <a:solidFill>
                  <a:schemeClr val="tx1"/>
                </a:solidFill>
                <a:latin typeface="Calibri" panose="020F0502020204030204" pitchFamily="34" charset="0"/>
              </a:defRPr>
            </a:lvl1pPr>
            <a:lvl2pPr marL="741983" indent="-285377" defTabSz="930647">
              <a:spcBef>
                <a:spcPct val="30000"/>
              </a:spcBef>
              <a:defRPr sz="1200">
                <a:solidFill>
                  <a:schemeClr val="tx1"/>
                </a:solidFill>
                <a:latin typeface="Calibri" panose="020F0502020204030204" pitchFamily="34" charset="0"/>
              </a:defRPr>
            </a:lvl2pPr>
            <a:lvl3pPr marL="1141511" indent="-228302" defTabSz="930647">
              <a:spcBef>
                <a:spcPct val="30000"/>
              </a:spcBef>
              <a:defRPr sz="1200">
                <a:solidFill>
                  <a:schemeClr val="tx1"/>
                </a:solidFill>
                <a:latin typeface="Calibri" panose="020F0502020204030204" pitchFamily="34" charset="0"/>
              </a:defRPr>
            </a:lvl3pPr>
            <a:lvl4pPr marL="1598115" indent="-228302" defTabSz="930647">
              <a:spcBef>
                <a:spcPct val="30000"/>
              </a:spcBef>
              <a:defRPr sz="1200">
                <a:solidFill>
                  <a:schemeClr val="tx1"/>
                </a:solidFill>
                <a:latin typeface="Calibri" panose="020F0502020204030204" pitchFamily="34" charset="0"/>
              </a:defRPr>
            </a:lvl4pPr>
            <a:lvl5pPr marL="2054720" indent="-228302" defTabSz="930647">
              <a:spcBef>
                <a:spcPct val="30000"/>
              </a:spcBef>
              <a:defRPr sz="1200">
                <a:solidFill>
                  <a:schemeClr val="tx1"/>
                </a:solidFill>
                <a:latin typeface="Calibri" panose="020F0502020204030204" pitchFamily="34" charset="0"/>
              </a:defRPr>
            </a:lvl5pPr>
            <a:lvl6pPr marL="2511325" indent="-228302" defTabSz="930647" eaLnBrk="0" fontAlgn="base" hangingPunct="0">
              <a:spcBef>
                <a:spcPct val="30000"/>
              </a:spcBef>
              <a:spcAft>
                <a:spcPct val="0"/>
              </a:spcAft>
              <a:defRPr sz="1200">
                <a:solidFill>
                  <a:schemeClr val="tx1"/>
                </a:solidFill>
                <a:latin typeface="Calibri" panose="020F0502020204030204" pitchFamily="34" charset="0"/>
              </a:defRPr>
            </a:lvl6pPr>
            <a:lvl7pPr marL="2967926" indent="-228302" defTabSz="930647" eaLnBrk="0" fontAlgn="base" hangingPunct="0">
              <a:spcBef>
                <a:spcPct val="30000"/>
              </a:spcBef>
              <a:spcAft>
                <a:spcPct val="0"/>
              </a:spcAft>
              <a:defRPr sz="1200">
                <a:solidFill>
                  <a:schemeClr val="tx1"/>
                </a:solidFill>
                <a:latin typeface="Calibri" panose="020F0502020204030204" pitchFamily="34" charset="0"/>
              </a:defRPr>
            </a:lvl7pPr>
            <a:lvl8pPr marL="3424531" indent="-228302" defTabSz="930647" eaLnBrk="0" fontAlgn="base" hangingPunct="0">
              <a:spcBef>
                <a:spcPct val="30000"/>
              </a:spcBef>
              <a:spcAft>
                <a:spcPct val="0"/>
              </a:spcAft>
              <a:defRPr sz="1200">
                <a:solidFill>
                  <a:schemeClr val="tx1"/>
                </a:solidFill>
                <a:latin typeface="Calibri" panose="020F0502020204030204" pitchFamily="34" charset="0"/>
              </a:defRPr>
            </a:lvl8pPr>
            <a:lvl9pPr marL="3881136" indent="-228302" defTabSz="930647"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14F8363-C446-4985-8EFE-AFD892BA67DF}" type="slidenum">
              <a:rPr lang="en-US" altLang="en-US" smtClean="0">
                <a:latin typeface="Arial" panose="020B0604020202020204" pitchFamily="34" charset="0"/>
              </a:rPr>
              <a:pPr>
                <a:spcBef>
                  <a:spcPct val="0"/>
                </a:spcBef>
              </a:pPr>
              <a:t>36</a:t>
            </a:fld>
            <a:endParaRPr lang="en-US" altLang="en-US" smtClean="0">
              <a:latin typeface="Arial" panose="020B0604020202020204" pitchFamily="34" charset="0"/>
            </a:endParaRPr>
          </a:p>
        </p:txBody>
      </p:sp>
    </p:spTree>
    <p:extLst>
      <p:ext uri="{BB962C8B-B14F-4D97-AF65-F5344CB8AC3E}">
        <p14:creationId xmlns:p14="http://schemas.microsoft.com/office/powerpoint/2010/main" val="22231561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Autofit/>
          </a:bodyPr>
          <a:lstStyle/>
          <a:p>
            <a:pPr>
              <a:spcBef>
                <a:spcPts val="0"/>
              </a:spcBef>
            </a:pPr>
            <a:r>
              <a:rPr lang="en-US" dirty="0" smtClean="0"/>
              <a:t>The </a:t>
            </a:r>
            <a:r>
              <a:rPr lang="en-US" dirty="0"/>
              <a:t>school meal regulations require schools to identify the food components offered to students. Schools serving smoothies should inform students about the components included by listing the type of smoothie on the menu and serving line signage, e.g., </a:t>
            </a:r>
            <a:r>
              <a:rPr lang="en-US" dirty="0" smtClean="0"/>
              <a:t>“strawberry</a:t>
            </a:r>
            <a:r>
              <a:rPr lang="en-US" baseline="0" dirty="0" smtClean="0"/>
              <a:t> and </a:t>
            </a:r>
            <a:r>
              <a:rPr lang="en-US" dirty="0" smtClean="0"/>
              <a:t>yogurt smoothie.”</a:t>
            </a:r>
          </a:p>
          <a:p>
            <a:pPr>
              <a:spcBef>
                <a:spcPts val="0"/>
              </a:spcBef>
            </a:pPr>
            <a:endParaRPr lang="en-US" dirty="0" smtClean="0">
              <a:cs typeface="Arial" pitchFamily="34" charset="0"/>
            </a:endParaRPr>
          </a:p>
          <a:p>
            <a:pPr>
              <a:spcBef>
                <a:spcPts val="0"/>
              </a:spcBef>
            </a:pPr>
            <a:endParaRPr lang="en-US" dirty="0">
              <a:cs typeface="Arial" pitchFamily="34" charset="0"/>
            </a:endParaRPr>
          </a:p>
          <a:p>
            <a:pPr>
              <a:spcBef>
                <a:spcPts val="0"/>
              </a:spcBef>
            </a:pPr>
            <a:r>
              <a:rPr lang="en-US" altLang="en-US" b="1" dirty="0"/>
              <a:t>INSTRUCTOR </a:t>
            </a:r>
            <a:r>
              <a:rPr lang="en-US" altLang="en-US" b="1" dirty="0" smtClean="0"/>
              <a:t>NOTES:</a:t>
            </a:r>
            <a:endParaRPr lang="en-US" altLang="en-US" dirty="0"/>
          </a:p>
          <a:p>
            <a:pPr>
              <a:spcBef>
                <a:spcPts val="0"/>
              </a:spcBef>
            </a:pPr>
            <a:r>
              <a:rPr lang="en-US" dirty="0" smtClean="0"/>
              <a:t>Commercial </a:t>
            </a:r>
            <a:r>
              <a:rPr lang="en-US" dirty="0"/>
              <a:t>smoothies do not meet the USDA requirements for fluid milk or yogurt because they do not comply with the FDA’s standard of identity for milk or yogurt. </a:t>
            </a:r>
            <a:r>
              <a:rPr lang="en-US" dirty="0" smtClean="0"/>
              <a:t>Commercial </a:t>
            </a:r>
            <a:r>
              <a:rPr lang="en-US" dirty="0"/>
              <a:t>smoothies made with </a:t>
            </a:r>
            <a:r>
              <a:rPr lang="en-US" b="1" dirty="0"/>
              <a:t>pureed fruit </a:t>
            </a:r>
            <a:r>
              <a:rPr lang="en-US" dirty="0"/>
              <a:t>may credit only toward the </a:t>
            </a:r>
            <a:r>
              <a:rPr lang="en-US" b="1" dirty="0"/>
              <a:t>fruits</a:t>
            </a:r>
            <a:r>
              <a:rPr lang="en-US" dirty="0"/>
              <a:t> </a:t>
            </a:r>
            <a:r>
              <a:rPr lang="en-US" dirty="0" smtClean="0"/>
              <a:t>component, counting only as juice. </a:t>
            </a:r>
            <a:r>
              <a:rPr lang="en-US" dirty="0"/>
              <a:t>The product label should include a statement regarding the “percent juice content,” which is required by the </a:t>
            </a:r>
            <a:r>
              <a:rPr lang="en-US" dirty="0" smtClean="0"/>
              <a:t>Food and Drug Administration(FDA) </a:t>
            </a:r>
            <a:r>
              <a:rPr lang="en-US" dirty="0"/>
              <a:t>for beverages made with fruit puree. </a:t>
            </a:r>
          </a:p>
          <a:p>
            <a:pPr>
              <a:spcBef>
                <a:spcPts val="0"/>
              </a:spcBef>
            </a:pPr>
            <a:endParaRPr lang="en-US" dirty="0">
              <a:cs typeface="Arial" pitchFamily="34" charset="0"/>
            </a:endParaRPr>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647" eaLnBrk="0" hangingPunct="0">
              <a:defRPr>
                <a:solidFill>
                  <a:schemeClr val="tx1"/>
                </a:solidFill>
                <a:latin typeface="Arial" charset="0"/>
              </a:defRPr>
            </a:lvl1pPr>
            <a:lvl2pPr marL="741983" indent="-285377" defTabSz="930647" eaLnBrk="0" hangingPunct="0">
              <a:defRPr>
                <a:solidFill>
                  <a:schemeClr val="tx1"/>
                </a:solidFill>
                <a:latin typeface="Arial" charset="0"/>
              </a:defRPr>
            </a:lvl2pPr>
            <a:lvl3pPr marL="1141511" indent="-228302" defTabSz="930647" eaLnBrk="0" hangingPunct="0">
              <a:defRPr>
                <a:solidFill>
                  <a:schemeClr val="tx1"/>
                </a:solidFill>
                <a:latin typeface="Arial" charset="0"/>
              </a:defRPr>
            </a:lvl3pPr>
            <a:lvl4pPr marL="1598115" indent="-228302" defTabSz="930647" eaLnBrk="0" hangingPunct="0">
              <a:defRPr>
                <a:solidFill>
                  <a:schemeClr val="tx1"/>
                </a:solidFill>
                <a:latin typeface="Arial" charset="0"/>
              </a:defRPr>
            </a:lvl4pPr>
            <a:lvl5pPr marL="2054720" indent="-228302" defTabSz="930647" eaLnBrk="0" hangingPunct="0">
              <a:defRPr>
                <a:solidFill>
                  <a:schemeClr val="tx1"/>
                </a:solidFill>
                <a:latin typeface="Arial" charset="0"/>
              </a:defRPr>
            </a:lvl5pPr>
            <a:lvl6pPr marL="2511325" indent="-228302" defTabSz="930647" eaLnBrk="0" fontAlgn="base" hangingPunct="0">
              <a:spcBef>
                <a:spcPct val="0"/>
              </a:spcBef>
              <a:spcAft>
                <a:spcPct val="0"/>
              </a:spcAft>
              <a:defRPr>
                <a:solidFill>
                  <a:schemeClr val="tx1"/>
                </a:solidFill>
                <a:latin typeface="Arial" charset="0"/>
              </a:defRPr>
            </a:lvl6pPr>
            <a:lvl7pPr marL="2967926" indent="-228302" defTabSz="930647" eaLnBrk="0" fontAlgn="base" hangingPunct="0">
              <a:spcBef>
                <a:spcPct val="0"/>
              </a:spcBef>
              <a:spcAft>
                <a:spcPct val="0"/>
              </a:spcAft>
              <a:defRPr>
                <a:solidFill>
                  <a:schemeClr val="tx1"/>
                </a:solidFill>
                <a:latin typeface="Arial" charset="0"/>
              </a:defRPr>
            </a:lvl7pPr>
            <a:lvl8pPr marL="3424531" indent="-228302" defTabSz="930647" eaLnBrk="0" fontAlgn="base" hangingPunct="0">
              <a:spcBef>
                <a:spcPct val="0"/>
              </a:spcBef>
              <a:spcAft>
                <a:spcPct val="0"/>
              </a:spcAft>
              <a:defRPr>
                <a:solidFill>
                  <a:schemeClr val="tx1"/>
                </a:solidFill>
                <a:latin typeface="Arial" charset="0"/>
              </a:defRPr>
            </a:lvl8pPr>
            <a:lvl9pPr marL="3881136" indent="-228302" defTabSz="930647" eaLnBrk="0" fontAlgn="base" hangingPunct="0">
              <a:spcBef>
                <a:spcPct val="0"/>
              </a:spcBef>
              <a:spcAft>
                <a:spcPct val="0"/>
              </a:spcAft>
              <a:defRPr>
                <a:solidFill>
                  <a:schemeClr val="tx1"/>
                </a:solidFill>
                <a:latin typeface="Arial" charset="0"/>
              </a:defRPr>
            </a:lvl9pPr>
          </a:lstStyle>
          <a:p>
            <a:pPr eaLnBrk="1" hangingPunct="1"/>
            <a:fld id="{35DDC23B-A581-43BE-B1A9-581B396A2181}" type="slidenum">
              <a:rPr lang="en-US" smtClean="0"/>
              <a:pPr eaLnBrk="1" hangingPunct="1"/>
              <a:t>37</a:t>
            </a:fld>
            <a:endParaRPr lang="en-US" smtClean="0"/>
          </a:p>
        </p:txBody>
      </p:sp>
    </p:spTree>
    <p:extLst>
      <p:ext uri="{BB962C8B-B14F-4D97-AF65-F5344CB8AC3E}">
        <p14:creationId xmlns:p14="http://schemas.microsoft.com/office/powerpoint/2010/main" val="27726221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6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defTabSz="968595">
              <a:spcBef>
                <a:spcPct val="0"/>
              </a:spcBef>
            </a:pPr>
            <a:r>
              <a:rPr lang="en-US" altLang="en-US" dirty="0" smtClean="0"/>
              <a:t>Vegetables may be substituted for fruits at breakfast if at least two cups per week are from the dark green, red/orange, beans and peas (legumes) or “other” vegetable subgroups. </a:t>
            </a:r>
          </a:p>
          <a:p>
            <a:pPr marL="0" lvl="1" defTabSz="968595">
              <a:spcBef>
                <a:spcPct val="0"/>
              </a:spcBef>
            </a:pPr>
            <a:endParaRPr lang="en-US" altLang="en-US" dirty="0" smtClean="0"/>
          </a:p>
          <a:p>
            <a:pPr marL="0" lvl="1" defTabSz="968595">
              <a:spcBef>
                <a:spcPct val="0"/>
              </a:spcBef>
            </a:pPr>
            <a:r>
              <a:rPr lang="en-US" altLang="en-US" dirty="0" smtClean="0"/>
              <a:t>Starchy vegetables may be offered on any day if the weekly menu includes at least two cups of </a:t>
            </a:r>
            <a:r>
              <a:rPr lang="en-US" altLang="en-US" dirty="0" err="1" smtClean="0"/>
              <a:t>nonstarchy</a:t>
            </a:r>
            <a:r>
              <a:rPr lang="en-US" altLang="en-US" dirty="0" smtClean="0"/>
              <a:t> vegetables.</a:t>
            </a:r>
          </a:p>
          <a:p>
            <a:pPr marL="0" lvl="1" defTabSz="968595">
              <a:spcBef>
                <a:spcPct val="0"/>
              </a:spcBef>
            </a:pPr>
            <a:endParaRPr lang="en-US" altLang="en-US" dirty="0"/>
          </a:p>
          <a:p>
            <a:pPr marL="0" lvl="1" defTabSz="968595">
              <a:spcBef>
                <a:spcPct val="0"/>
              </a:spcBef>
            </a:pPr>
            <a:r>
              <a:rPr lang="en-US" altLang="en-US" dirty="0" smtClean="0"/>
              <a:t>These are the same five subgroups found in the lunch meal pattern. </a:t>
            </a:r>
          </a:p>
          <a:p>
            <a:pPr marL="0" lvl="1" defTabSz="968595">
              <a:spcBef>
                <a:spcPct val="0"/>
              </a:spcBef>
            </a:pPr>
            <a:endParaRPr lang="en-US" altLang="en-US" dirty="0"/>
          </a:p>
          <a:p>
            <a:pPr marL="0" lvl="1" defTabSz="968595">
              <a:spcBef>
                <a:spcPct val="0"/>
              </a:spcBef>
            </a:pPr>
            <a:endParaRPr lang="en-US" altLang="en-US" dirty="0"/>
          </a:p>
          <a:p>
            <a:pPr marL="0" lvl="1" defTabSz="968595">
              <a:spcBef>
                <a:spcPct val="0"/>
              </a:spcBef>
            </a:pPr>
            <a:r>
              <a:rPr lang="en-US" b="1" dirty="0" smtClean="0"/>
              <a:t>INSTRUCTOR NOTES</a:t>
            </a:r>
            <a:r>
              <a:rPr lang="en-US" b="1" dirty="0"/>
              <a:t>: </a:t>
            </a:r>
            <a:endParaRPr lang="en-US" b="1" dirty="0" smtClean="0"/>
          </a:p>
          <a:p>
            <a:pPr marL="0" lvl="1" defTabSz="968595">
              <a:spcBef>
                <a:spcPct val="0"/>
              </a:spcBef>
            </a:pPr>
            <a:r>
              <a:rPr lang="en-US" dirty="0" smtClean="0"/>
              <a:t>If </a:t>
            </a:r>
            <a:r>
              <a:rPr lang="en-US" dirty="0"/>
              <a:t>the breakfast </a:t>
            </a:r>
            <a:r>
              <a:rPr lang="en-US" dirty="0" smtClean="0"/>
              <a:t>menu meets </a:t>
            </a:r>
            <a:r>
              <a:rPr lang="en-US" dirty="0"/>
              <a:t>all meal pattern requirements, </a:t>
            </a:r>
            <a:r>
              <a:rPr lang="en-US" dirty="0" smtClean="0"/>
              <a:t>schools may </a:t>
            </a:r>
            <a:r>
              <a:rPr lang="en-US" dirty="0"/>
              <a:t>offer starchy vegetables </a:t>
            </a:r>
            <a:r>
              <a:rPr lang="en-US" dirty="0" smtClean="0"/>
              <a:t>(such as </a:t>
            </a:r>
            <a:r>
              <a:rPr lang="en-US" dirty="0"/>
              <a:t>hash </a:t>
            </a:r>
            <a:r>
              <a:rPr lang="en-US" dirty="0" smtClean="0"/>
              <a:t>browns) as </a:t>
            </a:r>
            <a:r>
              <a:rPr lang="en-US" dirty="0"/>
              <a:t>an extra if </a:t>
            </a:r>
            <a:r>
              <a:rPr lang="en-US" dirty="0" smtClean="0"/>
              <a:t>the menu fits </a:t>
            </a:r>
            <a:r>
              <a:rPr lang="en-US" dirty="0"/>
              <a:t>within the weekly dietary specifications. </a:t>
            </a:r>
            <a:r>
              <a:rPr lang="en-US" dirty="0" smtClean="0"/>
              <a:t>Vegetables </a:t>
            </a:r>
            <a:r>
              <a:rPr lang="en-US" dirty="0"/>
              <a:t>offered as extras (not as a substitute for fruits) </a:t>
            </a:r>
            <a:r>
              <a:rPr lang="en-US" dirty="0" smtClean="0"/>
              <a:t>do not need to meet </a:t>
            </a:r>
            <a:r>
              <a:rPr lang="en-US" dirty="0"/>
              <a:t>the SBP requirement to offer </a:t>
            </a:r>
            <a:r>
              <a:rPr lang="en-US" dirty="0" smtClean="0"/>
              <a:t>at least two cups of </a:t>
            </a:r>
            <a:r>
              <a:rPr lang="en-US" dirty="0" err="1" smtClean="0"/>
              <a:t>nonstarchy</a:t>
            </a:r>
            <a:r>
              <a:rPr lang="en-US" dirty="0" smtClean="0"/>
              <a:t> </a:t>
            </a:r>
            <a:r>
              <a:rPr lang="en-US" dirty="0"/>
              <a:t>vegetables </a:t>
            </a:r>
            <a:r>
              <a:rPr lang="en-US" dirty="0" smtClean="0"/>
              <a:t>when </a:t>
            </a:r>
            <a:r>
              <a:rPr lang="en-US" dirty="0"/>
              <a:t>substituting vegetables for fruits.  In addition, vegetables that are offered as extras </a:t>
            </a:r>
            <a:r>
              <a:rPr lang="en-US" dirty="0" smtClean="0"/>
              <a:t>do not </a:t>
            </a:r>
            <a:r>
              <a:rPr lang="en-US" dirty="0"/>
              <a:t>count </a:t>
            </a:r>
            <a:r>
              <a:rPr lang="en-US" dirty="0" smtClean="0"/>
              <a:t>as a food item for OVS</a:t>
            </a:r>
            <a:r>
              <a:rPr lang="en-US" dirty="0"/>
              <a:t>. </a:t>
            </a:r>
            <a:r>
              <a:rPr lang="en-US" dirty="0" smtClean="0"/>
              <a:t>This </a:t>
            </a:r>
            <a:r>
              <a:rPr lang="en-US" dirty="0"/>
              <a:t>means that </a:t>
            </a:r>
            <a:r>
              <a:rPr lang="en-US" dirty="0" smtClean="0"/>
              <a:t>students who choose </a:t>
            </a:r>
            <a:r>
              <a:rPr lang="en-US" dirty="0"/>
              <a:t>hash browns as an extra item must have three other breakfast items on the </a:t>
            </a:r>
            <a:r>
              <a:rPr lang="en-US" dirty="0" smtClean="0"/>
              <a:t>tray for </a:t>
            </a:r>
            <a:r>
              <a:rPr lang="en-US" dirty="0"/>
              <a:t>a reimbursable </a:t>
            </a:r>
            <a:r>
              <a:rPr lang="en-US" dirty="0" smtClean="0"/>
              <a:t>meal, </a:t>
            </a:r>
            <a:r>
              <a:rPr lang="en-US" dirty="0"/>
              <a:t>including at least ½ cup of </a:t>
            </a:r>
            <a:r>
              <a:rPr lang="en-US" dirty="0" smtClean="0"/>
              <a:t>fruits. </a:t>
            </a:r>
            <a:endParaRPr lang="en-US" dirty="0"/>
          </a:p>
          <a:p>
            <a:pPr marL="0" lvl="1" defTabSz="968595">
              <a:spcBef>
                <a:spcPct val="0"/>
              </a:spcBef>
            </a:pPr>
            <a:endParaRPr lang="en-US" altLang="en-US" dirty="0" smtClean="0"/>
          </a:p>
          <a:p>
            <a:pPr marL="0" lvl="1" defTabSz="968595">
              <a:spcBef>
                <a:spcPct val="0"/>
              </a:spcBef>
            </a:pPr>
            <a:endParaRPr lang="en-US" altLang="en-US" dirty="0" smtClean="0"/>
          </a:p>
          <a:p>
            <a:pPr marL="484298" indent="-484298" defTabSz="968595">
              <a:spcBef>
                <a:spcPts val="623"/>
              </a:spcBef>
              <a:buClr>
                <a:srgbClr val="FFFF00"/>
              </a:buClr>
            </a:pPr>
            <a:endParaRPr lang="en-US" altLang="en-US" sz="1500" dirty="0"/>
          </a:p>
        </p:txBody>
      </p:sp>
      <p:sp>
        <p:nvSpPr>
          <p:cNvPr id="3563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0249">
              <a:spcBef>
                <a:spcPct val="30000"/>
              </a:spcBef>
              <a:defRPr sz="1300">
                <a:solidFill>
                  <a:schemeClr val="tx1"/>
                </a:solidFill>
                <a:latin typeface="Calibri" panose="020F0502020204030204" pitchFamily="34" charset="0"/>
              </a:defRPr>
            </a:lvl1pPr>
            <a:lvl2pPr marL="773553" indent="-297523" defTabSz="970249">
              <a:spcBef>
                <a:spcPct val="30000"/>
              </a:spcBef>
              <a:defRPr sz="1300">
                <a:solidFill>
                  <a:schemeClr val="tx1"/>
                </a:solidFill>
                <a:latin typeface="Calibri" panose="020F0502020204030204" pitchFamily="34" charset="0"/>
              </a:defRPr>
            </a:lvl2pPr>
            <a:lvl3pPr marL="1190083" indent="-238017" defTabSz="970249">
              <a:spcBef>
                <a:spcPct val="30000"/>
              </a:spcBef>
              <a:defRPr sz="1300">
                <a:solidFill>
                  <a:schemeClr val="tx1"/>
                </a:solidFill>
                <a:latin typeface="Calibri" panose="020F0502020204030204" pitchFamily="34" charset="0"/>
              </a:defRPr>
            </a:lvl3pPr>
            <a:lvl4pPr marL="1666115" indent="-238017" defTabSz="970249">
              <a:spcBef>
                <a:spcPct val="30000"/>
              </a:spcBef>
              <a:defRPr sz="1300">
                <a:solidFill>
                  <a:schemeClr val="tx1"/>
                </a:solidFill>
                <a:latin typeface="Calibri" panose="020F0502020204030204" pitchFamily="34" charset="0"/>
              </a:defRPr>
            </a:lvl4pPr>
            <a:lvl5pPr marL="2142149" indent="-238017" defTabSz="970249">
              <a:spcBef>
                <a:spcPct val="30000"/>
              </a:spcBef>
              <a:defRPr sz="1300">
                <a:solidFill>
                  <a:schemeClr val="tx1"/>
                </a:solidFill>
                <a:latin typeface="Calibri" panose="020F0502020204030204" pitchFamily="34" charset="0"/>
              </a:defRPr>
            </a:lvl5pPr>
            <a:lvl6pPr marL="2618183" indent="-238017" defTabSz="970249" eaLnBrk="0" fontAlgn="base" hangingPunct="0">
              <a:spcBef>
                <a:spcPct val="30000"/>
              </a:spcBef>
              <a:spcAft>
                <a:spcPct val="0"/>
              </a:spcAft>
              <a:defRPr sz="1300">
                <a:solidFill>
                  <a:schemeClr val="tx1"/>
                </a:solidFill>
                <a:latin typeface="Calibri" panose="020F0502020204030204" pitchFamily="34" charset="0"/>
              </a:defRPr>
            </a:lvl6pPr>
            <a:lvl7pPr marL="3094215" indent="-238017" defTabSz="970249" eaLnBrk="0" fontAlgn="base" hangingPunct="0">
              <a:spcBef>
                <a:spcPct val="30000"/>
              </a:spcBef>
              <a:spcAft>
                <a:spcPct val="0"/>
              </a:spcAft>
              <a:defRPr sz="1300">
                <a:solidFill>
                  <a:schemeClr val="tx1"/>
                </a:solidFill>
                <a:latin typeface="Calibri" panose="020F0502020204030204" pitchFamily="34" charset="0"/>
              </a:defRPr>
            </a:lvl7pPr>
            <a:lvl8pPr marL="3570248" indent="-238017" defTabSz="970249" eaLnBrk="0" fontAlgn="base" hangingPunct="0">
              <a:spcBef>
                <a:spcPct val="30000"/>
              </a:spcBef>
              <a:spcAft>
                <a:spcPct val="0"/>
              </a:spcAft>
              <a:defRPr sz="1300">
                <a:solidFill>
                  <a:schemeClr val="tx1"/>
                </a:solidFill>
                <a:latin typeface="Calibri" panose="020F0502020204030204" pitchFamily="34" charset="0"/>
              </a:defRPr>
            </a:lvl8pPr>
            <a:lvl9pPr marL="4046282" indent="-238017" defTabSz="970249" eaLnBrk="0" fontAlgn="base" hangingPunct="0">
              <a:spcBef>
                <a:spcPct val="30000"/>
              </a:spcBef>
              <a:spcAft>
                <a:spcPct val="0"/>
              </a:spcAft>
              <a:defRPr sz="1300">
                <a:solidFill>
                  <a:schemeClr val="tx1"/>
                </a:solidFill>
                <a:latin typeface="Calibri" panose="020F0502020204030204" pitchFamily="34" charset="0"/>
              </a:defRPr>
            </a:lvl9pPr>
          </a:lstStyle>
          <a:p>
            <a:pPr eaLnBrk="0" hangingPunct="0">
              <a:spcBef>
                <a:spcPct val="0"/>
              </a:spcBef>
            </a:pPr>
            <a:fld id="{0EB70524-914D-4315-B39A-194CF42928DF}" type="slidenum">
              <a:rPr lang="en-US" altLang="en-US">
                <a:latin typeface="Times New Roman" panose="02020603050405020304" pitchFamily="18" charset="0"/>
              </a:rPr>
              <a:pPr eaLnBrk="0" hangingPunct="0">
                <a:spcBef>
                  <a:spcPct val="0"/>
                </a:spcBef>
              </a:pPr>
              <a:t>38</a:t>
            </a:fld>
            <a:endParaRPr lang="en-US" altLang="en-US">
              <a:latin typeface="Times New Roman" panose="02020603050405020304" pitchFamily="18" charset="0"/>
            </a:endParaRPr>
          </a:p>
        </p:txBody>
      </p:sp>
    </p:spTree>
    <p:extLst>
      <p:ext uri="{BB962C8B-B14F-4D97-AF65-F5344CB8AC3E}">
        <p14:creationId xmlns:p14="http://schemas.microsoft.com/office/powerpoint/2010/main" val="42647145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dirty="0" smtClean="0"/>
              <a:t>This slide shows an example of a breakfast menu that includes vegetable substitutions. </a:t>
            </a:r>
          </a:p>
          <a:p>
            <a:pPr>
              <a:spcBef>
                <a:spcPts val="0"/>
              </a:spcBef>
            </a:pPr>
            <a:endParaRPr lang="en-US" dirty="0" smtClean="0"/>
          </a:p>
          <a:p>
            <a:pPr>
              <a:spcBef>
                <a:spcPts val="0"/>
              </a:spcBef>
            </a:pPr>
            <a:r>
              <a:rPr lang="en-US" dirty="0" smtClean="0"/>
              <a:t>Notice in this example that the hash brown </a:t>
            </a:r>
            <a:r>
              <a:rPr lang="en-US" dirty="0"/>
              <a:t>potatoes (starchy </a:t>
            </a:r>
            <a:r>
              <a:rPr lang="en-US" dirty="0" smtClean="0"/>
              <a:t>vegetables) are offered on Monday </a:t>
            </a:r>
            <a:r>
              <a:rPr lang="en-US" dirty="0"/>
              <a:t>and the </a:t>
            </a:r>
            <a:r>
              <a:rPr lang="en-US" dirty="0" err="1" smtClean="0"/>
              <a:t>nonstarchy</a:t>
            </a:r>
            <a:r>
              <a:rPr lang="en-US" dirty="0" smtClean="0"/>
              <a:t> </a:t>
            </a:r>
            <a:r>
              <a:rPr lang="en-US" dirty="0"/>
              <a:t>vegetables </a:t>
            </a:r>
            <a:r>
              <a:rPr lang="en-US" dirty="0" smtClean="0"/>
              <a:t>are offered on Tuesday through Friday. </a:t>
            </a:r>
          </a:p>
          <a:p>
            <a:pPr>
              <a:spcBef>
                <a:spcPts val="0"/>
              </a:spcBef>
            </a:pPr>
            <a:endParaRPr lang="en-US" dirty="0" smtClean="0"/>
          </a:p>
          <a:p>
            <a:pPr>
              <a:spcBef>
                <a:spcPts val="0"/>
              </a:spcBef>
            </a:pPr>
            <a:r>
              <a:rPr lang="en-US" dirty="0" smtClean="0"/>
              <a:t>You can offer starchy vegetables on any day of the week as long as the remaining days of the week include at least 2 cups of </a:t>
            </a:r>
            <a:r>
              <a:rPr lang="en-US" dirty="0" err="1" smtClean="0"/>
              <a:t>nonstarchy</a:t>
            </a:r>
            <a:r>
              <a:rPr lang="en-US" dirty="0" smtClean="0"/>
              <a:t> vegetables.</a:t>
            </a:r>
          </a:p>
          <a:p>
            <a:endParaRPr lang="en-US" dirty="0" smtClean="0"/>
          </a:p>
          <a:p>
            <a:endParaRPr lang="en-US" dirty="0"/>
          </a:p>
          <a:p>
            <a:endParaRPr lang="en-US" dirty="0" smtClean="0"/>
          </a:p>
          <a:p>
            <a:endParaRPr lang="en-US" dirty="0"/>
          </a:p>
        </p:txBody>
      </p:sp>
      <p:sp>
        <p:nvSpPr>
          <p:cNvPr id="4" name="Slide Number Placeholder 3"/>
          <p:cNvSpPr>
            <a:spLocks noGrp="1"/>
          </p:cNvSpPr>
          <p:nvPr>
            <p:ph type="sldNum" sz="quarter" idx="10"/>
          </p:nvPr>
        </p:nvSpPr>
        <p:spPr/>
        <p:txBody>
          <a:bodyPr/>
          <a:lstStyle/>
          <a:p>
            <a:fld id="{7DD1F08A-40B1-4294-9284-77F1089FBA4E}" type="slidenum">
              <a:rPr lang="en-US" altLang="en-US" smtClean="0"/>
              <a:pPr/>
              <a:t>39</a:t>
            </a:fld>
            <a:endParaRPr lang="en-US" altLang="en-US"/>
          </a:p>
        </p:txBody>
      </p:sp>
    </p:spTree>
    <p:extLst>
      <p:ext uri="{BB962C8B-B14F-4D97-AF65-F5344CB8AC3E}">
        <p14:creationId xmlns:p14="http://schemas.microsoft.com/office/powerpoint/2010/main" val="2742305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a:ln/>
        </p:spPr>
      </p:sp>
      <p:sp>
        <p:nvSpPr>
          <p:cNvPr id="215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We’re going to start with an activity to test your school breakfast meal pattern IQ. This activity focuses on what we know about the meal pattern requirements for the SBP.</a:t>
            </a:r>
          </a:p>
          <a:p>
            <a:endParaRPr lang="en-US" dirty="0"/>
          </a:p>
          <a:p>
            <a:r>
              <a:rPr lang="en-US" b="1" dirty="0" smtClean="0"/>
              <a:t>INSTRUCTOR NOTES:</a:t>
            </a:r>
            <a:r>
              <a:rPr lang="en-US" dirty="0" smtClean="0"/>
              <a:t> </a:t>
            </a:r>
          </a:p>
          <a:p>
            <a:pPr marL="178511" indent="-178511">
              <a:spcBef>
                <a:spcPts val="622"/>
              </a:spcBef>
              <a:buFont typeface="Arial" panose="020B0604020202020204" pitchFamily="34" charset="0"/>
              <a:buChar char="•"/>
            </a:pPr>
            <a:r>
              <a:rPr lang="en-US" dirty="0" smtClean="0"/>
              <a:t>Write the group number and topic on chart paper (Group 1 Milk and Noncreditable Foods, Group 2 Grains, Group 3 Fruits, Group 4 Dietary Specifications). Post each paper </a:t>
            </a:r>
            <a:r>
              <a:rPr lang="en-US" dirty="0"/>
              <a:t>in different sections of the room</a:t>
            </a:r>
            <a:r>
              <a:rPr lang="en-US" dirty="0" smtClean="0"/>
              <a:t>. Have markers available in each section.</a:t>
            </a:r>
            <a:endParaRPr lang="en-US" b="1" dirty="0" smtClean="0"/>
          </a:p>
          <a:p>
            <a:pPr marL="178511" indent="-178511">
              <a:spcBef>
                <a:spcPts val="622"/>
              </a:spcBef>
              <a:buFont typeface="Arial" panose="020B0604020202020204" pitchFamily="34" charset="0"/>
              <a:buChar char="•"/>
            </a:pPr>
            <a:r>
              <a:rPr lang="en-US" dirty="0" smtClean="0"/>
              <a:t>Divide participants into four groups by counting off by fours. Each </a:t>
            </a:r>
            <a:r>
              <a:rPr lang="en-US" dirty="0"/>
              <a:t>group goes to the corner with their flip chart paper</a:t>
            </a:r>
            <a:r>
              <a:rPr lang="en-US" dirty="0" smtClean="0"/>
              <a:t>.</a:t>
            </a:r>
          </a:p>
          <a:p>
            <a:pPr marL="178511" lvl="1" indent="-178511">
              <a:spcBef>
                <a:spcPts val="622"/>
              </a:spcBef>
              <a:buFont typeface="Arial" panose="020B0604020202020204" pitchFamily="34" charset="0"/>
              <a:buChar char="•"/>
            </a:pPr>
            <a:r>
              <a:rPr lang="en-US" dirty="0" smtClean="0">
                <a:cs typeface="Arial" charset="0"/>
              </a:rPr>
              <a:t>Ask </a:t>
            </a:r>
            <a:r>
              <a:rPr lang="en-US" dirty="0">
                <a:cs typeface="Arial" charset="0"/>
              </a:rPr>
              <a:t>participants to leave all their handouts </a:t>
            </a:r>
            <a:r>
              <a:rPr lang="en-US" dirty="0" smtClean="0">
                <a:cs typeface="Arial" charset="0"/>
              </a:rPr>
              <a:t>on </a:t>
            </a:r>
            <a:r>
              <a:rPr lang="en-US" dirty="0">
                <a:cs typeface="Arial" charset="0"/>
              </a:rPr>
              <a:t>the </a:t>
            </a:r>
            <a:r>
              <a:rPr lang="en-US" dirty="0" smtClean="0">
                <a:cs typeface="Arial" charset="0"/>
              </a:rPr>
              <a:t>table.</a:t>
            </a:r>
          </a:p>
          <a:p>
            <a:pPr marL="178511" lvl="1" indent="-178511">
              <a:spcBef>
                <a:spcPts val="622"/>
              </a:spcBef>
              <a:buFont typeface="Arial" panose="020B0604020202020204" pitchFamily="34" charset="0"/>
              <a:buChar char="•"/>
            </a:pPr>
            <a:r>
              <a:rPr lang="en-US" dirty="0" smtClean="0"/>
              <a:t>As </a:t>
            </a:r>
            <a:r>
              <a:rPr lang="en-US" dirty="0"/>
              <a:t>a group, participants </a:t>
            </a:r>
            <a:r>
              <a:rPr lang="en-US" dirty="0" smtClean="0"/>
              <a:t>have </a:t>
            </a:r>
            <a:r>
              <a:rPr lang="en-US" dirty="0"/>
              <a:t>5 minutes to identify everything </a:t>
            </a:r>
            <a:r>
              <a:rPr lang="en-US" dirty="0" smtClean="0"/>
              <a:t>they know </a:t>
            </a:r>
            <a:r>
              <a:rPr lang="en-US" dirty="0"/>
              <a:t>about </a:t>
            </a:r>
            <a:r>
              <a:rPr lang="en-US" dirty="0" smtClean="0"/>
              <a:t>their topic</a:t>
            </a:r>
            <a:r>
              <a:rPr lang="en-US" dirty="0"/>
              <a:t>. The person with the brightest color </a:t>
            </a:r>
            <a:r>
              <a:rPr lang="en-US" dirty="0" smtClean="0"/>
              <a:t>top is </a:t>
            </a:r>
            <a:r>
              <a:rPr lang="en-US" dirty="0"/>
              <a:t>the </a:t>
            </a:r>
            <a:r>
              <a:rPr lang="en-US" dirty="0" smtClean="0"/>
              <a:t>recorder and writes all information on chart paper. </a:t>
            </a:r>
            <a:r>
              <a:rPr lang="en-US" dirty="0"/>
              <a:t>The person with the </a:t>
            </a:r>
            <a:r>
              <a:rPr lang="en-US" dirty="0" smtClean="0"/>
              <a:t>longest hair is </a:t>
            </a:r>
            <a:r>
              <a:rPr lang="en-US" dirty="0"/>
              <a:t>the reporter. </a:t>
            </a:r>
            <a:endParaRPr lang="en-US" dirty="0" smtClean="0"/>
          </a:p>
          <a:p>
            <a:pPr marL="178511" indent="-178511">
              <a:spcBef>
                <a:spcPts val="622"/>
              </a:spcBef>
              <a:buFont typeface="Arial" panose="020B0604020202020204" pitchFamily="34" charset="0"/>
              <a:buChar char="•"/>
            </a:pPr>
            <a:r>
              <a:rPr lang="en-US" dirty="0"/>
              <a:t>When the chimes ring, time is done and each group brings their list to post next to each other in the front of room or a visible location that all participants can see. Everyone sits back down at their original table. </a:t>
            </a:r>
            <a:endParaRPr lang="en-US" dirty="0" smtClean="0"/>
          </a:p>
          <a:p>
            <a:pPr marL="178511" indent="-178511">
              <a:spcBef>
                <a:spcPts val="622"/>
              </a:spcBef>
              <a:buFont typeface="Arial" panose="020B0604020202020204" pitchFamily="34" charset="0"/>
              <a:buChar char="•"/>
            </a:pPr>
            <a:r>
              <a:rPr lang="en-US" dirty="0" smtClean="0"/>
              <a:t>At </a:t>
            </a:r>
            <a:r>
              <a:rPr lang="en-US" dirty="0"/>
              <a:t>the beginning of each section, ask the group reporter to present their information then share the slides that apply to that section. </a:t>
            </a:r>
            <a:endParaRPr lang="en-US" altLang="en-US" dirty="0" smtClean="0"/>
          </a:p>
        </p:txBody>
      </p:sp>
      <p:sp>
        <p:nvSpPr>
          <p:cNvPr id="215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5420" eaLnBrk="0" hangingPunct="0">
              <a:defRPr sz="3500" b="1">
                <a:solidFill>
                  <a:schemeClr val="tx1"/>
                </a:solidFill>
                <a:latin typeface="Arial" panose="020B0604020202020204" pitchFamily="34" charset="0"/>
                <a:cs typeface="Times New Roman" panose="02020603050405020304" pitchFamily="18" charset="0"/>
                <a:sym typeface="Monotype Sorts" pitchFamily="2" charset="2"/>
              </a:defRPr>
            </a:lvl1pPr>
            <a:lvl2pPr marL="788253" indent="-303173" defTabSz="995420" eaLnBrk="0" hangingPunct="0">
              <a:defRPr sz="3500" b="1">
                <a:solidFill>
                  <a:schemeClr val="tx1"/>
                </a:solidFill>
                <a:latin typeface="Arial" panose="020B0604020202020204" pitchFamily="34" charset="0"/>
                <a:cs typeface="Times New Roman" panose="02020603050405020304" pitchFamily="18" charset="0"/>
                <a:sym typeface="Monotype Sorts" pitchFamily="2" charset="2"/>
              </a:defRPr>
            </a:lvl2pPr>
            <a:lvl3pPr marL="1212694" indent="-242539" defTabSz="995420" eaLnBrk="0" hangingPunct="0">
              <a:defRPr sz="3500" b="1">
                <a:solidFill>
                  <a:schemeClr val="tx1"/>
                </a:solidFill>
                <a:latin typeface="Arial" panose="020B0604020202020204" pitchFamily="34" charset="0"/>
                <a:cs typeface="Times New Roman" panose="02020603050405020304" pitchFamily="18" charset="0"/>
                <a:sym typeface="Monotype Sorts" pitchFamily="2" charset="2"/>
              </a:defRPr>
            </a:lvl3pPr>
            <a:lvl4pPr marL="1697772" indent="-242539" defTabSz="995420" eaLnBrk="0" hangingPunct="0">
              <a:defRPr sz="3500" b="1">
                <a:solidFill>
                  <a:schemeClr val="tx1"/>
                </a:solidFill>
                <a:latin typeface="Arial" panose="020B0604020202020204" pitchFamily="34" charset="0"/>
                <a:cs typeface="Times New Roman" panose="02020603050405020304" pitchFamily="18" charset="0"/>
                <a:sym typeface="Monotype Sorts" pitchFamily="2" charset="2"/>
              </a:defRPr>
            </a:lvl4pPr>
            <a:lvl5pPr marL="2182851" indent="-242539" defTabSz="995420" eaLnBrk="0" hangingPunct="0">
              <a:defRPr sz="3500" b="1">
                <a:solidFill>
                  <a:schemeClr val="tx1"/>
                </a:solidFill>
                <a:latin typeface="Arial" panose="020B0604020202020204" pitchFamily="34" charset="0"/>
                <a:cs typeface="Times New Roman" panose="02020603050405020304" pitchFamily="18" charset="0"/>
                <a:sym typeface="Monotype Sorts" pitchFamily="2" charset="2"/>
              </a:defRPr>
            </a:lvl5pPr>
            <a:lvl6pPr marL="2667926" indent="-242539" algn="r" defTabSz="995420" eaLnBrk="0" fontAlgn="base" hangingPunct="0">
              <a:spcBef>
                <a:spcPct val="30000"/>
              </a:spcBef>
              <a:spcAft>
                <a:spcPct val="0"/>
              </a:spcAft>
              <a:defRPr sz="3500" b="1">
                <a:solidFill>
                  <a:schemeClr val="tx1"/>
                </a:solidFill>
                <a:latin typeface="Arial" panose="020B0604020202020204" pitchFamily="34" charset="0"/>
                <a:cs typeface="Times New Roman" panose="02020603050405020304" pitchFamily="18" charset="0"/>
                <a:sym typeface="Monotype Sorts" pitchFamily="2" charset="2"/>
              </a:defRPr>
            </a:lvl6pPr>
            <a:lvl7pPr marL="3153004" indent="-242539" algn="r" defTabSz="995420" eaLnBrk="0" fontAlgn="base" hangingPunct="0">
              <a:spcBef>
                <a:spcPct val="30000"/>
              </a:spcBef>
              <a:spcAft>
                <a:spcPct val="0"/>
              </a:spcAft>
              <a:defRPr sz="3500" b="1">
                <a:solidFill>
                  <a:schemeClr val="tx1"/>
                </a:solidFill>
                <a:latin typeface="Arial" panose="020B0604020202020204" pitchFamily="34" charset="0"/>
                <a:cs typeface="Times New Roman" panose="02020603050405020304" pitchFamily="18" charset="0"/>
                <a:sym typeface="Monotype Sorts" pitchFamily="2" charset="2"/>
              </a:defRPr>
            </a:lvl7pPr>
            <a:lvl8pPr marL="3638082" indent="-242539" algn="r" defTabSz="995420" eaLnBrk="0" fontAlgn="base" hangingPunct="0">
              <a:spcBef>
                <a:spcPct val="30000"/>
              </a:spcBef>
              <a:spcAft>
                <a:spcPct val="0"/>
              </a:spcAft>
              <a:defRPr sz="3500" b="1">
                <a:solidFill>
                  <a:schemeClr val="tx1"/>
                </a:solidFill>
                <a:latin typeface="Arial" panose="020B0604020202020204" pitchFamily="34" charset="0"/>
                <a:cs typeface="Times New Roman" panose="02020603050405020304" pitchFamily="18" charset="0"/>
                <a:sym typeface="Monotype Sorts" pitchFamily="2" charset="2"/>
              </a:defRPr>
            </a:lvl8pPr>
            <a:lvl9pPr marL="4123159" indent="-242539" algn="r" defTabSz="995420" eaLnBrk="0" fontAlgn="base" hangingPunct="0">
              <a:spcBef>
                <a:spcPct val="30000"/>
              </a:spcBef>
              <a:spcAft>
                <a:spcPct val="0"/>
              </a:spcAft>
              <a:defRPr sz="3500" b="1">
                <a:solidFill>
                  <a:schemeClr val="tx1"/>
                </a:solidFill>
                <a:latin typeface="Arial" panose="020B0604020202020204" pitchFamily="34" charset="0"/>
                <a:cs typeface="Times New Roman" panose="02020603050405020304" pitchFamily="18" charset="0"/>
                <a:sym typeface="Monotype Sorts" pitchFamily="2" charset="2"/>
              </a:defRPr>
            </a:lvl9pPr>
          </a:lstStyle>
          <a:p>
            <a:pPr eaLnBrk="1" hangingPunct="1"/>
            <a:fld id="{7898114F-C6F9-4EEC-AE58-01CEE842B6BE}" type="slidenum">
              <a:rPr lang="en-US" altLang="en-US" sz="1300" b="0">
                <a:latin typeface="Times New Roman" panose="02020603050405020304" pitchFamily="18" charset="0"/>
              </a:rPr>
              <a:pPr eaLnBrk="1" hangingPunct="1"/>
              <a:t>4</a:t>
            </a:fld>
            <a:endParaRPr lang="en-US" altLang="en-US" sz="1300" b="0">
              <a:latin typeface="Times New Roman" panose="02020603050405020304" pitchFamily="18" charset="0"/>
            </a:endParaRPr>
          </a:p>
        </p:txBody>
      </p:sp>
    </p:spTree>
    <p:extLst>
      <p:ext uri="{BB962C8B-B14F-4D97-AF65-F5344CB8AC3E}">
        <p14:creationId xmlns:p14="http://schemas.microsoft.com/office/powerpoint/2010/main" val="8947451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xfrm>
            <a:off x="1182688" y="776288"/>
            <a:ext cx="4646612" cy="3484562"/>
          </a:xfrm>
          <a:ln/>
        </p:spPr>
      </p:sp>
      <p:sp>
        <p:nvSpPr>
          <p:cNvPr id="113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defTabSz="929062"/>
            <a:r>
              <a:rPr lang="en-US" dirty="0" smtClean="0"/>
              <a:t>The CSDE’s Vegetable Subgroups handout provides information on what vegetables belong to each subgroup. It is available at the link indicated on this slide.</a:t>
            </a:r>
          </a:p>
        </p:txBody>
      </p:sp>
      <p:sp>
        <p:nvSpPr>
          <p:cNvPr id="113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647" eaLnBrk="0" hangingPunct="0">
              <a:defRPr>
                <a:solidFill>
                  <a:schemeClr val="tx1"/>
                </a:solidFill>
                <a:latin typeface="Arial" charset="0"/>
              </a:defRPr>
            </a:lvl1pPr>
            <a:lvl2pPr marL="741983" indent="-285377" defTabSz="930647" eaLnBrk="0" hangingPunct="0">
              <a:defRPr>
                <a:solidFill>
                  <a:schemeClr val="tx1"/>
                </a:solidFill>
                <a:latin typeface="Arial" charset="0"/>
              </a:defRPr>
            </a:lvl2pPr>
            <a:lvl3pPr marL="1141511" indent="-228302" defTabSz="930647" eaLnBrk="0" hangingPunct="0">
              <a:defRPr>
                <a:solidFill>
                  <a:schemeClr val="tx1"/>
                </a:solidFill>
                <a:latin typeface="Arial" charset="0"/>
              </a:defRPr>
            </a:lvl3pPr>
            <a:lvl4pPr marL="1598115" indent="-228302" defTabSz="930647" eaLnBrk="0" hangingPunct="0">
              <a:defRPr>
                <a:solidFill>
                  <a:schemeClr val="tx1"/>
                </a:solidFill>
                <a:latin typeface="Arial" charset="0"/>
              </a:defRPr>
            </a:lvl4pPr>
            <a:lvl5pPr marL="2054720" indent="-228302" defTabSz="930647" eaLnBrk="0" hangingPunct="0">
              <a:defRPr>
                <a:solidFill>
                  <a:schemeClr val="tx1"/>
                </a:solidFill>
                <a:latin typeface="Arial" charset="0"/>
              </a:defRPr>
            </a:lvl5pPr>
            <a:lvl6pPr marL="2511325" indent="-228302" defTabSz="930647" eaLnBrk="0" fontAlgn="base" hangingPunct="0">
              <a:spcBef>
                <a:spcPct val="0"/>
              </a:spcBef>
              <a:spcAft>
                <a:spcPct val="0"/>
              </a:spcAft>
              <a:defRPr>
                <a:solidFill>
                  <a:schemeClr val="tx1"/>
                </a:solidFill>
                <a:latin typeface="Arial" charset="0"/>
              </a:defRPr>
            </a:lvl6pPr>
            <a:lvl7pPr marL="2967926" indent="-228302" defTabSz="930647" eaLnBrk="0" fontAlgn="base" hangingPunct="0">
              <a:spcBef>
                <a:spcPct val="0"/>
              </a:spcBef>
              <a:spcAft>
                <a:spcPct val="0"/>
              </a:spcAft>
              <a:defRPr>
                <a:solidFill>
                  <a:schemeClr val="tx1"/>
                </a:solidFill>
                <a:latin typeface="Arial" charset="0"/>
              </a:defRPr>
            </a:lvl7pPr>
            <a:lvl8pPr marL="3424531" indent="-228302" defTabSz="930647" eaLnBrk="0" fontAlgn="base" hangingPunct="0">
              <a:spcBef>
                <a:spcPct val="0"/>
              </a:spcBef>
              <a:spcAft>
                <a:spcPct val="0"/>
              </a:spcAft>
              <a:defRPr>
                <a:solidFill>
                  <a:schemeClr val="tx1"/>
                </a:solidFill>
                <a:latin typeface="Arial" charset="0"/>
              </a:defRPr>
            </a:lvl8pPr>
            <a:lvl9pPr marL="3881136" indent="-228302" defTabSz="930647" eaLnBrk="0" fontAlgn="base" hangingPunct="0">
              <a:spcBef>
                <a:spcPct val="0"/>
              </a:spcBef>
              <a:spcAft>
                <a:spcPct val="0"/>
              </a:spcAft>
              <a:defRPr>
                <a:solidFill>
                  <a:schemeClr val="tx1"/>
                </a:solidFill>
                <a:latin typeface="Arial" charset="0"/>
              </a:defRPr>
            </a:lvl9pPr>
          </a:lstStyle>
          <a:p>
            <a:pPr eaLnBrk="1" hangingPunct="1"/>
            <a:fld id="{CC732438-5CCA-49B0-A82A-EA21F0E5165A}" type="slidenum">
              <a:rPr lang="en-US" smtClean="0"/>
              <a:pPr eaLnBrk="1" hangingPunct="1"/>
              <a:t>40</a:t>
            </a:fld>
            <a:endParaRPr lang="en-US" smtClean="0"/>
          </a:p>
        </p:txBody>
      </p:sp>
    </p:spTree>
    <p:extLst>
      <p:ext uri="{BB962C8B-B14F-4D97-AF65-F5344CB8AC3E}">
        <p14:creationId xmlns:p14="http://schemas.microsoft.com/office/powerpoint/2010/main" val="15063552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marL="0" lvl="1" defTabSz="970097">
              <a:spcBef>
                <a:spcPts val="0"/>
              </a:spcBef>
              <a:defRPr/>
            </a:pPr>
            <a:r>
              <a:rPr lang="en-US" dirty="0" smtClean="0">
                <a:cs typeface="Arial" pitchFamily="34" charset="0"/>
              </a:rPr>
              <a:t>Menu </a:t>
            </a:r>
            <a:r>
              <a:rPr lang="en-US" dirty="0">
                <a:cs typeface="Arial" pitchFamily="34" charset="0"/>
              </a:rPr>
              <a:t>planners </a:t>
            </a:r>
            <a:r>
              <a:rPr lang="en-US" dirty="0" smtClean="0">
                <a:cs typeface="Arial" pitchFamily="34" charset="0"/>
              </a:rPr>
              <a:t>should use </a:t>
            </a:r>
            <a:r>
              <a:rPr lang="en-US" dirty="0">
                <a:cs typeface="Arial" pitchFamily="34" charset="0"/>
              </a:rPr>
              <a:t>the USDA’s </a:t>
            </a:r>
            <a:r>
              <a:rPr lang="en-US" dirty="0" smtClean="0">
                <a:cs typeface="Arial" pitchFamily="34" charset="0"/>
              </a:rPr>
              <a:t> </a:t>
            </a:r>
            <a:r>
              <a:rPr lang="en-US" i="1" dirty="0" smtClean="0">
                <a:cs typeface="Arial" pitchFamily="34" charset="0"/>
              </a:rPr>
              <a:t>Food </a:t>
            </a:r>
            <a:r>
              <a:rPr lang="en-US" i="1" dirty="0">
                <a:cs typeface="Arial" pitchFamily="34" charset="0"/>
              </a:rPr>
              <a:t>Buying Guide for Child Nutrition Programs</a:t>
            </a:r>
            <a:r>
              <a:rPr lang="en-US" dirty="0">
                <a:cs typeface="Arial" pitchFamily="34" charset="0"/>
              </a:rPr>
              <a:t> to determine how to credit </a:t>
            </a:r>
            <a:r>
              <a:rPr lang="en-US" dirty="0" smtClean="0">
                <a:cs typeface="Arial" pitchFamily="34" charset="0"/>
              </a:rPr>
              <a:t>fruits. </a:t>
            </a:r>
          </a:p>
          <a:p>
            <a:pPr marL="0" lvl="1" defTabSz="970097">
              <a:spcBef>
                <a:spcPts val="0"/>
              </a:spcBef>
              <a:defRPr/>
            </a:pPr>
            <a:endParaRPr lang="en-US" dirty="0">
              <a:cs typeface="Arial" pitchFamily="34" charset="0"/>
            </a:endParaRPr>
          </a:p>
          <a:p>
            <a:pPr marL="0" lvl="1" defTabSz="970097">
              <a:spcBef>
                <a:spcPts val="0"/>
              </a:spcBef>
              <a:defRPr/>
            </a:pPr>
            <a:r>
              <a:rPr lang="en-US" b="1" dirty="0">
                <a:cs typeface="Arial" pitchFamily="34" charset="0"/>
              </a:rPr>
              <a:t>Ask participants: </a:t>
            </a:r>
            <a:r>
              <a:rPr lang="en-US" dirty="0" smtClean="0">
                <a:cs typeface="Arial" pitchFamily="34" charset="0"/>
              </a:rPr>
              <a:t>For </a:t>
            </a:r>
            <a:r>
              <a:rPr lang="en-US" dirty="0">
                <a:cs typeface="Arial" pitchFamily="34" charset="0"/>
              </a:rPr>
              <a:t>example, how do you know how much of an orange to serve to provide ½ cup of fruit? If you put orange wedges in a 5.5-ounce </a:t>
            </a:r>
            <a:r>
              <a:rPr lang="en-US" dirty="0" err="1">
                <a:cs typeface="Arial" pitchFamily="34" charset="0"/>
              </a:rPr>
              <a:t>souffle</a:t>
            </a:r>
            <a:r>
              <a:rPr lang="en-US" dirty="0">
                <a:cs typeface="Arial" pitchFamily="34" charset="0"/>
              </a:rPr>
              <a:t> cup you are NOT meeting the </a:t>
            </a:r>
            <a:r>
              <a:rPr lang="en-US" dirty="0" smtClean="0">
                <a:cs typeface="Arial" pitchFamily="34" charset="0"/>
              </a:rPr>
              <a:t>½ </a:t>
            </a:r>
            <a:r>
              <a:rPr lang="en-US" dirty="0">
                <a:cs typeface="Arial" pitchFamily="34" charset="0"/>
              </a:rPr>
              <a:t>cup requirement unless you are serving the </a:t>
            </a:r>
            <a:r>
              <a:rPr lang="en-US" b="1" dirty="0">
                <a:cs typeface="Arial" pitchFamily="34" charset="0"/>
              </a:rPr>
              <a:t>entire</a:t>
            </a:r>
            <a:r>
              <a:rPr lang="en-US" dirty="0">
                <a:cs typeface="Arial" pitchFamily="34" charset="0"/>
              </a:rPr>
              <a:t> orange and it is the correct size.</a:t>
            </a:r>
          </a:p>
          <a:p>
            <a:pPr marL="0" lvl="1" defTabSz="970097">
              <a:spcBef>
                <a:spcPts val="0"/>
              </a:spcBef>
              <a:defRPr/>
            </a:pPr>
            <a:endParaRPr lang="en-US" dirty="0">
              <a:cs typeface="Arial" pitchFamily="34" charset="0"/>
            </a:endParaRPr>
          </a:p>
          <a:p>
            <a:pPr marL="0" lvl="1" defTabSz="970097">
              <a:spcBef>
                <a:spcPts val="0"/>
              </a:spcBef>
              <a:defRPr/>
            </a:pPr>
            <a:r>
              <a:rPr lang="en-US" dirty="0">
                <a:cs typeface="Arial" pitchFamily="34" charset="0"/>
              </a:rPr>
              <a:t>One orange is not necessarily ½ cup of fruit. It depends on the size of the fruit. The </a:t>
            </a:r>
            <a:r>
              <a:rPr lang="en-US" i="1" dirty="0">
                <a:cs typeface="Arial" pitchFamily="34" charset="0"/>
              </a:rPr>
              <a:t>Food Buying Guide </a:t>
            </a:r>
            <a:r>
              <a:rPr lang="en-US" dirty="0">
                <a:cs typeface="Arial" pitchFamily="34" charset="0"/>
              </a:rPr>
              <a:t>tells us that a 138-count orange equals ½ cup of fruit and a </a:t>
            </a:r>
          </a:p>
          <a:p>
            <a:pPr marL="0" lvl="1" defTabSz="970097">
              <a:spcBef>
                <a:spcPts val="0"/>
              </a:spcBef>
              <a:defRPr/>
            </a:pPr>
            <a:r>
              <a:rPr lang="en-US" dirty="0">
                <a:cs typeface="Arial" pitchFamily="34" charset="0"/>
              </a:rPr>
              <a:t>125-count orange or 113-count orange equals 5/8 cup of fruit. The </a:t>
            </a:r>
            <a:r>
              <a:rPr lang="en-US" i="1" dirty="0">
                <a:cs typeface="Arial" pitchFamily="34" charset="0"/>
              </a:rPr>
              <a:t>Food Buying Guide </a:t>
            </a:r>
            <a:r>
              <a:rPr lang="en-US" dirty="0" smtClean="0">
                <a:cs typeface="Arial" pitchFamily="34" charset="0"/>
              </a:rPr>
              <a:t>also</a:t>
            </a:r>
            <a:r>
              <a:rPr lang="en-US" i="1" dirty="0" smtClean="0">
                <a:cs typeface="Arial" pitchFamily="34" charset="0"/>
              </a:rPr>
              <a:t> </a:t>
            </a:r>
            <a:r>
              <a:rPr lang="en-US" dirty="0" smtClean="0">
                <a:cs typeface="Arial" pitchFamily="34" charset="0"/>
              </a:rPr>
              <a:t>tells </a:t>
            </a:r>
            <a:r>
              <a:rPr lang="en-US" dirty="0">
                <a:cs typeface="Arial" pitchFamily="34" charset="0"/>
              </a:rPr>
              <a:t>us </a:t>
            </a:r>
            <a:r>
              <a:rPr lang="en-US" dirty="0" smtClean="0">
                <a:cs typeface="Arial" pitchFamily="34" charset="0"/>
              </a:rPr>
              <a:t>that there is no whole orange that provides a full 1 cup of fruit.</a:t>
            </a:r>
            <a:endParaRPr lang="en-US" dirty="0">
              <a:cs typeface="Arial" pitchFamily="34" charset="0"/>
            </a:endParaRPr>
          </a:p>
          <a:p>
            <a:pPr marL="0" lvl="1" defTabSz="970097">
              <a:spcBef>
                <a:spcPts val="0"/>
              </a:spcBef>
              <a:defRPr/>
            </a:pPr>
            <a:endParaRPr lang="en-US" dirty="0">
              <a:cs typeface="Arial" pitchFamily="34" charset="0"/>
            </a:endParaRPr>
          </a:p>
          <a:p>
            <a:pPr marL="363785" lvl="1" indent="-363785" defTabSz="970097" eaLnBrk="1" hangingPunct="1">
              <a:defRPr/>
            </a:pPr>
            <a:endParaRPr lang="en-US" dirty="0" smtClean="0">
              <a:cs typeface="Arial" pitchFamily="34" charset="0"/>
            </a:endParaRPr>
          </a:p>
          <a:p>
            <a:pPr marL="363785" lvl="1" indent="-363785" defTabSz="970097" eaLnBrk="1" hangingPunct="1">
              <a:buFont typeface="Arial" pitchFamily="34" charset="0"/>
              <a:buChar char="•"/>
              <a:defRPr/>
            </a:pPr>
            <a:endParaRPr lang="en-US" dirty="0" smtClean="0">
              <a:latin typeface="Arial" pitchFamily="34" charset="0"/>
              <a:cs typeface="Arial" pitchFamily="34" charset="0"/>
            </a:endParaRPr>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0249" eaLnBrk="0" hangingPunct="0">
              <a:defRPr>
                <a:solidFill>
                  <a:schemeClr val="tx1"/>
                </a:solidFill>
                <a:latin typeface="Arial" charset="0"/>
              </a:defRPr>
            </a:lvl1pPr>
            <a:lvl2pPr marL="773553" indent="-297523" defTabSz="970249" eaLnBrk="0" hangingPunct="0">
              <a:defRPr>
                <a:solidFill>
                  <a:schemeClr val="tx1"/>
                </a:solidFill>
                <a:latin typeface="Arial" charset="0"/>
              </a:defRPr>
            </a:lvl2pPr>
            <a:lvl3pPr marL="1190083" indent="-238017" defTabSz="970249" eaLnBrk="0" hangingPunct="0">
              <a:defRPr>
                <a:solidFill>
                  <a:schemeClr val="tx1"/>
                </a:solidFill>
                <a:latin typeface="Arial" charset="0"/>
              </a:defRPr>
            </a:lvl3pPr>
            <a:lvl4pPr marL="1666115" indent="-238017" defTabSz="970249" eaLnBrk="0" hangingPunct="0">
              <a:defRPr>
                <a:solidFill>
                  <a:schemeClr val="tx1"/>
                </a:solidFill>
                <a:latin typeface="Arial" charset="0"/>
              </a:defRPr>
            </a:lvl4pPr>
            <a:lvl5pPr marL="2142149" indent="-238017" defTabSz="970249" eaLnBrk="0" hangingPunct="0">
              <a:defRPr>
                <a:solidFill>
                  <a:schemeClr val="tx1"/>
                </a:solidFill>
                <a:latin typeface="Arial" charset="0"/>
              </a:defRPr>
            </a:lvl5pPr>
            <a:lvl6pPr marL="2618183" indent="-238017" defTabSz="970249" eaLnBrk="0" fontAlgn="base" hangingPunct="0">
              <a:spcBef>
                <a:spcPct val="0"/>
              </a:spcBef>
              <a:spcAft>
                <a:spcPct val="0"/>
              </a:spcAft>
              <a:defRPr>
                <a:solidFill>
                  <a:schemeClr val="tx1"/>
                </a:solidFill>
                <a:latin typeface="Arial" charset="0"/>
              </a:defRPr>
            </a:lvl6pPr>
            <a:lvl7pPr marL="3094215" indent="-238017" defTabSz="970249" eaLnBrk="0" fontAlgn="base" hangingPunct="0">
              <a:spcBef>
                <a:spcPct val="0"/>
              </a:spcBef>
              <a:spcAft>
                <a:spcPct val="0"/>
              </a:spcAft>
              <a:defRPr>
                <a:solidFill>
                  <a:schemeClr val="tx1"/>
                </a:solidFill>
                <a:latin typeface="Arial" charset="0"/>
              </a:defRPr>
            </a:lvl7pPr>
            <a:lvl8pPr marL="3570248" indent="-238017" defTabSz="970249" eaLnBrk="0" fontAlgn="base" hangingPunct="0">
              <a:spcBef>
                <a:spcPct val="0"/>
              </a:spcBef>
              <a:spcAft>
                <a:spcPct val="0"/>
              </a:spcAft>
              <a:defRPr>
                <a:solidFill>
                  <a:schemeClr val="tx1"/>
                </a:solidFill>
                <a:latin typeface="Arial" charset="0"/>
              </a:defRPr>
            </a:lvl8pPr>
            <a:lvl9pPr marL="4046282" indent="-238017" defTabSz="970249" eaLnBrk="0" fontAlgn="base" hangingPunct="0">
              <a:spcBef>
                <a:spcPct val="0"/>
              </a:spcBef>
              <a:spcAft>
                <a:spcPct val="0"/>
              </a:spcAft>
              <a:defRPr>
                <a:solidFill>
                  <a:schemeClr val="tx1"/>
                </a:solidFill>
                <a:latin typeface="Arial" charset="0"/>
              </a:defRPr>
            </a:lvl9pPr>
          </a:lstStyle>
          <a:p>
            <a:pPr eaLnBrk="1" hangingPunct="1"/>
            <a:fld id="{35DDC23B-A581-43BE-B1A9-581B396A2181}" type="slidenum">
              <a:rPr lang="en-US" smtClean="0"/>
              <a:pPr eaLnBrk="1" hangingPunct="1"/>
              <a:t>41</a:t>
            </a:fld>
            <a:endParaRPr lang="en-US" smtClean="0"/>
          </a:p>
        </p:txBody>
      </p:sp>
    </p:spTree>
    <p:extLst>
      <p:ext uri="{BB962C8B-B14F-4D97-AF65-F5344CB8AC3E}">
        <p14:creationId xmlns:p14="http://schemas.microsoft.com/office/powerpoint/2010/main" val="36707634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marL="0" lvl="1" defTabSz="970097">
              <a:defRPr/>
            </a:pPr>
            <a:r>
              <a:rPr lang="en-US" dirty="0" smtClean="0">
                <a:cs typeface="Arial" pitchFamily="34" charset="0"/>
              </a:rPr>
              <a:t>Remember that menu </a:t>
            </a:r>
            <a:r>
              <a:rPr lang="en-US" dirty="0">
                <a:cs typeface="Arial" pitchFamily="34" charset="0"/>
              </a:rPr>
              <a:t>planners </a:t>
            </a:r>
            <a:r>
              <a:rPr lang="en-US" dirty="0" smtClean="0">
                <a:cs typeface="Arial" pitchFamily="34" charset="0"/>
              </a:rPr>
              <a:t>should use </a:t>
            </a:r>
            <a:r>
              <a:rPr lang="en-US" dirty="0">
                <a:cs typeface="Arial" pitchFamily="34" charset="0"/>
              </a:rPr>
              <a:t>the  USDA’s </a:t>
            </a:r>
            <a:r>
              <a:rPr lang="en-US" i="1" dirty="0">
                <a:cs typeface="Arial" pitchFamily="34" charset="0"/>
              </a:rPr>
              <a:t>Food Buying Guide for Child Nutrition Programs</a:t>
            </a:r>
            <a:r>
              <a:rPr lang="en-US" dirty="0">
                <a:cs typeface="Arial" pitchFamily="34" charset="0"/>
              </a:rPr>
              <a:t> to determine how to credit </a:t>
            </a:r>
            <a:r>
              <a:rPr lang="en-US" dirty="0" smtClean="0">
                <a:cs typeface="Arial" pitchFamily="34" charset="0"/>
              </a:rPr>
              <a:t>vegetables.  </a:t>
            </a:r>
          </a:p>
          <a:p>
            <a:pPr marL="0" lvl="1" defTabSz="970097">
              <a:defRPr/>
            </a:pPr>
            <a:endParaRPr lang="en-US" dirty="0">
              <a:cs typeface="Arial" pitchFamily="34" charset="0"/>
            </a:endParaRPr>
          </a:p>
          <a:p>
            <a:pPr marL="363785" lvl="1" indent="-363785" defTabSz="970097" eaLnBrk="1" hangingPunct="1">
              <a:defRPr/>
            </a:pPr>
            <a:endParaRPr lang="en-US" dirty="0" smtClean="0">
              <a:cs typeface="Arial" pitchFamily="34" charset="0"/>
            </a:endParaRPr>
          </a:p>
          <a:p>
            <a:pPr marL="363785" lvl="1" indent="-363785" defTabSz="970097" eaLnBrk="1" hangingPunct="1">
              <a:buFont typeface="Arial" pitchFamily="34" charset="0"/>
              <a:buChar char="•"/>
              <a:defRPr/>
            </a:pPr>
            <a:endParaRPr lang="en-US" dirty="0" smtClean="0">
              <a:latin typeface="Arial" pitchFamily="34" charset="0"/>
              <a:cs typeface="Arial" pitchFamily="34" charset="0"/>
            </a:endParaRPr>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0249" eaLnBrk="0" hangingPunct="0">
              <a:defRPr>
                <a:solidFill>
                  <a:schemeClr val="tx1"/>
                </a:solidFill>
                <a:latin typeface="Arial" charset="0"/>
              </a:defRPr>
            </a:lvl1pPr>
            <a:lvl2pPr marL="773553" indent="-297523" defTabSz="970249" eaLnBrk="0" hangingPunct="0">
              <a:defRPr>
                <a:solidFill>
                  <a:schemeClr val="tx1"/>
                </a:solidFill>
                <a:latin typeface="Arial" charset="0"/>
              </a:defRPr>
            </a:lvl2pPr>
            <a:lvl3pPr marL="1190083" indent="-238017" defTabSz="970249" eaLnBrk="0" hangingPunct="0">
              <a:defRPr>
                <a:solidFill>
                  <a:schemeClr val="tx1"/>
                </a:solidFill>
                <a:latin typeface="Arial" charset="0"/>
              </a:defRPr>
            </a:lvl3pPr>
            <a:lvl4pPr marL="1666115" indent="-238017" defTabSz="970249" eaLnBrk="0" hangingPunct="0">
              <a:defRPr>
                <a:solidFill>
                  <a:schemeClr val="tx1"/>
                </a:solidFill>
                <a:latin typeface="Arial" charset="0"/>
              </a:defRPr>
            </a:lvl4pPr>
            <a:lvl5pPr marL="2142149" indent="-238017" defTabSz="970249" eaLnBrk="0" hangingPunct="0">
              <a:defRPr>
                <a:solidFill>
                  <a:schemeClr val="tx1"/>
                </a:solidFill>
                <a:latin typeface="Arial" charset="0"/>
              </a:defRPr>
            </a:lvl5pPr>
            <a:lvl6pPr marL="2618183" indent="-238017" defTabSz="970249" eaLnBrk="0" fontAlgn="base" hangingPunct="0">
              <a:spcBef>
                <a:spcPct val="0"/>
              </a:spcBef>
              <a:spcAft>
                <a:spcPct val="0"/>
              </a:spcAft>
              <a:defRPr>
                <a:solidFill>
                  <a:schemeClr val="tx1"/>
                </a:solidFill>
                <a:latin typeface="Arial" charset="0"/>
              </a:defRPr>
            </a:lvl6pPr>
            <a:lvl7pPr marL="3094215" indent="-238017" defTabSz="970249" eaLnBrk="0" fontAlgn="base" hangingPunct="0">
              <a:spcBef>
                <a:spcPct val="0"/>
              </a:spcBef>
              <a:spcAft>
                <a:spcPct val="0"/>
              </a:spcAft>
              <a:defRPr>
                <a:solidFill>
                  <a:schemeClr val="tx1"/>
                </a:solidFill>
                <a:latin typeface="Arial" charset="0"/>
              </a:defRPr>
            </a:lvl7pPr>
            <a:lvl8pPr marL="3570248" indent="-238017" defTabSz="970249" eaLnBrk="0" fontAlgn="base" hangingPunct="0">
              <a:spcBef>
                <a:spcPct val="0"/>
              </a:spcBef>
              <a:spcAft>
                <a:spcPct val="0"/>
              </a:spcAft>
              <a:defRPr>
                <a:solidFill>
                  <a:schemeClr val="tx1"/>
                </a:solidFill>
                <a:latin typeface="Arial" charset="0"/>
              </a:defRPr>
            </a:lvl8pPr>
            <a:lvl9pPr marL="4046282" indent="-238017" defTabSz="970249" eaLnBrk="0" fontAlgn="base" hangingPunct="0">
              <a:spcBef>
                <a:spcPct val="0"/>
              </a:spcBef>
              <a:spcAft>
                <a:spcPct val="0"/>
              </a:spcAft>
              <a:defRPr>
                <a:solidFill>
                  <a:schemeClr val="tx1"/>
                </a:solidFill>
                <a:latin typeface="Arial" charset="0"/>
              </a:defRPr>
            </a:lvl9pPr>
          </a:lstStyle>
          <a:p>
            <a:pPr eaLnBrk="1" hangingPunct="1"/>
            <a:fld id="{35DDC23B-A581-43BE-B1A9-581B396A2181}" type="slidenum">
              <a:rPr lang="en-US" smtClean="0"/>
              <a:pPr eaLnBrk="1" hangingPunct="1"/>
              <a:t>42</a:t>
            </a:fld>
            <a:endParaRPr lang="en-US" smtClean="0"/>
          </a:p>
        </p:txBody>
      </p:sp>
    </p:spTree>
    <p:extLst>
      <p:ext uri="{BB962C8B-B14F-4D97-AF65-F5344CB8AC3E}">
        <p14:creationId xmlns:p14="http://schemas.microsoft.com/office/powerpoint/2010/main" val="9429207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0"/>
              </a:spcBef>
            </a:pPr>
            <a:r>
              <a:rPr lang="en-US" dirty="0"/>
              <a:t>Take out worksheet 1 – Menu Planning Quiz for Fruits and Vegetables. For this activity, we are only working with Part 1 (fruits). We will get to part 2 (vegetables) later on.</a:t>
            </a:r>
          </a:p>
          <a:p>
            <a:pPr>
              <a:spcBef>
                <a:spcPts val="0"/>
              </a:spcBef>
            </a:pPr>
            <a:r>
              <a:rPr lang="en-US" dirty="0" smtClean="0"/>
              <a:t>We </a:t>
            </a:r>
            <a:r>
              <a:rPr lang="en-US" dirty="0"/>
              <a:t>will take this quiz together as a group.</a:t>
            </a:r>
          </a:p>
          <a:p>
            <a:pPr>
              <a:spcBef>
                <a:spcPts val="0"/>
              </a:spcBef>
            </a:pPr>
            <a:endParaRPr lang="en-US" dirty="0"/>
          </a:p>
          <a:p>
            <a:pPr>
              <a:spcBef>
                <a:spcPts val="0"/>
              </a:spcBef>
            </a:pPr>
            <a:r>
              <a:rPr lang="en-US" dirty="0"/>
              <a:t>For each </a:t>
            </a:r>
            <a:r>
              <a:rPr lang="en-US" dirty="0" smtClean="0"/>
              <a:t>½-cup </a:t>
            </a:r>
            <a:r>
              <a:rPr lang="en-US" dirty="0"/>
              <a:t>serving of fruit listed, indicate whether it counts as </a:t>
            </a:r>
            <a:r>
              <a:rPr lang="en-US" b="1" dirty="0"/>
              <a:t>½ cup </a:t>
            </a:r>
            <a:r>
              <a:rPr lang="en-US" dirty="0"/>
              <a:t>of fruit.</a:t>
            </a:r>
          </a:p>
          <a:p>
            <a:pPr>
              <a:spcBef>
                <a:spcPts val="0"/>
              </a:spcBef>
            </a:pPr>
            <a:endParaRPr lang="en-US" dirty="0" smtClean="0"/>
          </a:p>
          <a:p>
            <a:pPr>
              <a:spcBef>
                <a:spcPts val="0"/>
              </a:spcBef>
            </a:pPr>
            <a:endParaRPr lang="en-US" dirty="0"/>
          </a:p>
          <a:p>
            <a:pPr marL="0" lvl="2">
              <a:spcBef>
                <a:spcPts val="0"/>
              </a:spcBef>
              <a:buSzPct val="45000"/>
              <a:defRPr/>
            </a:pPr>
            <a:r>
              <a:rPr lang="en-US" b="1" dirty="0" smtClean="0">
                <a:ea typeface="MS Gothic" charset="0"/>
                <a:cs typeface="Arial" pitchFamily="34" charset="0"/>
              </a:rPr>
              <a:t>INSTRUCTOR NOTES:</a:t>
            </a:r>
            <a:r>
              <a:rPr lang="en-US" dirty="0" smtClean="0">
                <a:ea typeface="MS Gothic" charset="0"/>
                <a:cs typeface="Arial" pitchFamily="34" charset="0"/>
              </a:rPr>
              <a:t> </a:t>
            </a:r>
            <a:endParaRPr lang="en-US" dirty="0">
              <a:ea typeface="MS Gothic" charset="0"/>
              <a:cs typeface="Arial" pitchFamily="34" charset="0"/>
            </a:endParaRPr>
          </a:p>
          <a:p>
            <a:pPr marL="228302" lvl="2" indent="-228302">
              <a:spcBef>
                <a:spcPts val="0"/>
              </a:spcBef>
              <a:buSzPct val="100000"/>
              <a:buFont typeface="Symbol" pitchFamily="18" charset="2"/>
              <a:buChar char="·"/>
              <a:defRPr/>
            </a:pPr>
            <a:r>
              <a:rPr lang="en-US" dirty="0">
                <a:ea typeface="MS Gothic" charset="0"/>
                <a:cs typeface="Arial" pitchFamily="34" charset="0"/>
              </a:rPr>
              <a:t>Do this activity </a:t>
            </a:r>
            <a:r>
              <a:rPr lang="en-US" dirty="0" smtClean="0">
                <a:ea typeface="MS Gothic" charset="0"/>
                <a:cs typeface="Arial" pitchFamily="34" charset="0"/>
              </a:rPr>
              <a:t>with all participants together </a:t>
            </a:r>
            <a:r>
              <a:rPr lang="en-US" dirty="0">
                <a:ea typeface="MS Gothic" charset="0"/>
                <a:cs typeface="Arial" pitchFamily="34" charset="0"/>
              </a:rPr>
              <a:t>as one </a:t>
            </a:r>
            <a:r>
              <a:rPr lang="en-US" dirty="0" smtClean="0">
                <a:ea typeface="MS Gothic" charset="0"/>
                <a:cs typeface="Arial" pitchFamily="34" charset="0"/>
              </a:rPr>
              <a:t>large group</a:t>
            </a:r>
            <a:r>
              <a:rPr lang="en-US" dirty="0">
                <a:ea typeface="MS Gothic" charset="0"/>
                <a:cs typeface="Arial" pitchFamily="34" charset="0"/>
              </a:rPr>
              <a:t>. </a:t>
            </a:r>
            <a:r>
              <a:rPr lang="en-US" dirty="0" smtClean="0">
                <a:ea typeface="MS Gothic" charset="0"/>
                <a:cs typeface="Arial" pitchFamily="34" charset="0"/>
              </a:rPr>
              <a:t>Read </a:t>
            </a:r>
            <a:r>
              <a:rPr lang="en-US" dirty="0">
                <a:ea typeface="MS Gothic" charset="0"/>
                <a:cs typeface="Arial" pitchFamily="34" charset="0"/>
              </a:rPr>
              <a:t>each item, e.g., “1/2 cup of fresh </a:t>
            </a:r>
            <a:r>
              <a:rPr lang="en-US" dirty="0" smtClean="0">
                <a:ea typeface="MS Gothic" charset="0"/>
                <a:cs typeface="Arial" pitchFamily="34" charset="0"/>
              </a:rPr>
              <a:t>fruit,” </a:t>
            </a:r>
            <a:r>
              <a:rPr lang="en-US" dirty="0">
                <a:ea typeface="MS Gothic" charset="0"/>
                <a:cs typeface="Arial" pitchFamily="34" charset="0"/>
              </a:rPr>
              <a:t>then wait for participants to answer. After they have answered, click to bring </a:t>
            </a:r>
            <a:r>
              <a:rPr lang="en-US" dirty="0" smtClean="0">
                <a:ea typeface="MS Gothic" charset="0"/>
                <a:cs typeface="Arial" pitchFamily="34" charset="0"/>
              </a:rPr>
              <a:t>in the </a:t>
            </a:r>
            <a:r>
              <a:rPr lang="en-US" dirty="0">
                <a:ea typeface="MS Gothic" charset="0"/>
                <a:cs typeface="Arial" pitchFamily="34" charset="0"/>
              </a:rPr>
              <a:t>answer on the slide.</a:t>
            </a:r>
          </a:p>
          <a:p>
            <a:pPr marL="228302" lvl="2" indent="-228302">
              <a:spcBef>
                <a:spcPts val="0"/>
              </a:spcBef>
              <a:buSzPct val="100000"/>
              <a:buFont typeface="Symbol" pitchFamily="18" charset="2"/>
              <a:buChar char="·"/>
              <a:defRPr/>
            </a:pPr>
            <a:r>
              <a:rPr lang="en-US" dirty="0">
                <a:ea typeface="MS Gothic" charset="0"/>
                <a:cs typeface="Arial" pitchFamily="34" charset="0"/>
              </a:rPr>
              <a:t>Refer to answer key for worksheet 1. </a:t>
            </a:r>
          </a:p>
          <a:p>
            <a:pPr>
              <a:spcBef>
                <a:spcPts val="0"/>
              </a:spcBef>
            </a:pPr>
            <a:endParaRPr lang="en-US" dirty="0" smtClean="0"/>
          </a:p>
        </p:txBody>
      </p:sp>
      <p:sp>
        <p:nvSpPr>
          <p:cNvPr id="4" name="Slide Number Placeholder 3"/>
          <p:cNvSpPr>
            <a:spLocks noGrp="1"/>
          </p:cNvSpPr>
          <p:nvPr>
            <p:ph type="sldNum" sz="quarter" idx="10"/>
          </p:nvPr>
        </p:nvSpPr>
        <p:spPr/>
        <p:txBody>
          <a:bodyPr/>
          <a:lstStyle/>
          <a:p>
            <a:fld id="{88B97D9A-3F99-4895-BB77-4498E3C0B8F1}" type="slidenum">
              <a:rPr lang="en-US" smtClean="0"/>
              <a:pPr/>
              <a:t>43</a:t>
            </a:fld>
            <a:endParaRPr lang="en-US"/>
          </a:p>
        </p:txBody>
      </p:sp>
    </p:spTree>
    <p:extLst>
      <p:ext uri="{BB962C8B-B14F-4D97-AF65-F5344CB8AC3E}">
        <p14:creationId xmlns:p14="http://schemas.microsoft.com/office/powerpoint/2010/main" val="5407678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88B97D9A-3F99-4895-BB77-4498E3C0B8F1}" type="slidenum">
              <a:rPr lang="en-US" smtClean="0"/>
              <a:pPr/>
              <a:t>44</a:t>
            </a:fld>
            <a:endParaRPr lang="en-US"/>
          </a:p>
        </p:txBody>
      </p:sp>
    </p:spTree>
    <p:extLst>
      <p:ext uri="{BB962C8B-B14F-4D97-AF65-F5344CB8AC3E}">
        <p14:creationId xmlns:p14="http://schemas.microsoft.com/office/powerpoint/2010/main" val="20195192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88B97D9A-3F99-4895-BB77-4498E3C0B8F1}" type="slidenum">
              <a:rPr lang="en-US" smtClean="0"/>
              <a:pPr/>
              <a:t>45</a:t>
            </a:fld>
            <a:endParaRPr lang="en-US"/>
          </a:p>
        </p:txBody>
      </p:sp>
    </p:spTree>
    <p:extLst>
      <p:ext uri="{BB962C8B-B14F-4D97-AF65-F5344CB8AC3E}">
        <p14:creationId xmlns:p14="http://schemas.microsoft.com/office/powerpoint/2010/main" val="18093247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88B97D9A-3F99-4895-BB77-4498E3C0B8F1}" type="slidenum">
              <a:rPr lang="en-US" smtClean="0"/>
              <a:pPr/>
              <a:t>46</a:t>
            </a:fld>
            <a:endParaRPr lang="en-US"/>
          </a:p>
        </p:txBody>
      </p:sp>
    </p:spTree>
    <p:extLst>
      <p:ext uri="{BB962C8B-B14F-4D97-AF65-F5344CB8AC3E}">
        <p14:creationId xmlns:p14="http://schemas.microsoft.com/office/powerpoint/2010/main" val="38791919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88B97D9A-3F99-4895-BB77-4498E3C0B8F1}" type="slidenum">
              <a:rPr lang="en-US" smtClean="0"/>
              <a:pPr/>
              <a:t>47</a:t>
            </a:fld>
            <a:endParaRPr lang="en-US"/>
          </a:p>
        </p:txBody>
      </p:sp>
    </p:spTree>
    <p:extLst>
      <p:ext uri="{BB962C8B-B14F-4D97-AF65-F5344CB8AC3E}">
        <p14:creationId xmlns:p14="http://schemas.microsoft.com/office/powerpoint/2010/main" val="41410282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88B97D9A-3F99-4895-BB77-4498E3C0B8F1}" type="slidenum">
              <a:rPr lang="en-US" smtClean="0"/>
              <a:pPr/>
              <a:t>48</a:t>
            </a:fld>
            <a:endParaRPr lang="en-US"/>
          </a:p>
        </p:txBody>
      </p:sp>
    </p:spTree>
    <p:extLst>
      <p:ext uri="{BB962C8B-B14F-4D97-AF65-F5344CB8AC3E}">
        <p14:creationId xmlns:p14="http://schemas.microsoft.com/office/powerpoint/2010/main" val="3347083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88B97D9A-3F99-4895-BB77-4498E3C0B8F1}" type="slidenum">
              <a:rPr lang="en-US" smtClean="0"/>
              <a:pPr/>
              <a:t>49</a:t>
            </a:fld>
            <a:endParaRPr lang="en-US"/>
          </a:p>
        </p:txBody>
      </p:sp>
    </p:spTree>
    <p:extLst>
      <p:ext uri="{BB962C8B-B14F-4D97-AF65-F5344CB8AC3E}">
        <p14:creationId xmlns:p14="http://schemas.microsoft.com/office/powerpoint/2010/main" val="1302741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9971" name="Notes Placeholder 2"/>
          <p:cNvSpPr>
            <a:spLocks noGrp="1"/>
          </p:cNvSpPr>
          <p:nvPr>
            <p:ph type="body" idx="1"/>
          </p:nvPr>
        </p:nvSpPr>
        <p:spPr bwMode="auto">
          <a:xfrm>
            <a:off x="732189" y="4561232"/>
            <a:ext cx="5850835" cy="455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smtClean="0">
                <a:cs typeface="Arial" panose="020B0604020202020204" pitchFamily="34" charset="0"/>
              </a:rPr>
              <a:t>Let’s look at an overview of the SBP meal pattern. </a:t>
            </a:r>
          </a:p>
          <a:p>
            <a:pPr eaLnBrk="1" hangingPunct="1"/>
            <a:endParaRPr lang="en-US" altLang="en-US" dirty="0" smtClean="0">
              <a:cs typeface="Arial" panose="020B0604020202020204" pitchFamily="34" charset="0"/>
            </a:endParaRPr>
          </a:p>
          <a:p>
            <a:pPr eaLnBrk="1" hangingPunct="1"/>
            <a:endParaRPr lang="en-US" altLang="en-US" dirty="0">
              <a:cs typeface="Arial" panose="020B0604020202020204" pitchFamily="34" charset="0"/>
            </a:endParaRPr>
          </a:p>
          <a:p>
            <a:pPr marL="6612" lvl="1" indent="-6612" defTabSz="968595" eaLnBrk="1" fontAlgn="auto" hangingPunct="1">
              <a:spcBef>
                <a:spcPts val="0"/>
              </a:spcBef>
              <a:spcAft>
                <a:spcPts val="0"/>
              </a:spcAft>
              <a:defRPr/>
            </a:pPr>
            <a:r>
              <a:rPr lang="en-US" b="1" dirty="0" smtClean="0">
                <a:cs typeface="Arial" charset="0"/>
              </a:rPr>
              <a:t>INSTRUCTOR NOTES: </a:t>
            </a:r>
            <a:r>
              <a:rPr lang="en-US" dirty="0" smtClean="0">
                <a:cs typeface="Arial" charset="0"/>
              </a:rPr>
              <a:t>Ask </a:t>
            </a:r>
            <a:r>
              <a:rPr lang="en-US" dirty="0">
                <a:cs typeface="Arial" charset="0"/>
              </a:rPr>
              <a:t>participants to </a:t>
            </a:r>
            <a:r>
              <a:rPr lang="en-US" dirty="0" smtClean="0">
                <a:cs typeface="Arial" charset="0"/>
              </a:rPr>
              <a:t>take out their </a:t>
            </a:r>
            <a:r>
              <a:rPr lang="en-US" dirty="0" smtClean="0"/>
              <a:t>handout </a:t>
            </a:r>
            <a:r>
              <a:rPr lang="en-US" dirty="0"/>
              <a:t>on the breakfast meal pattern.</a:t>
            </a:r>
          </a:p>
          <a:p>
            <a:pPr eaLnBrk="1" hangingPunct="1"/>
            <a:endParaRPr lang="en-US" altLang="en-US" dirty="0" smtClean="0">
              <a:cs typeface="Arial" panose="020B0604020202020204" pitchFamily="34" charset="0"/>
            </a:endParaRPr>
          </a:p>
        </p:txBody>
      </p:sp>
      <p:sp>
        <p:nvSpPr>
          <p:cNvPr id="339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0249">
              <a:spcBef>
                <a:spcPct val="30000"/>
              </a:spcBef>
              <a:defRPr sz="1300">
                <a:solidFill>
                  <a:schemeClr val="tx1"/>
                </a:solidFill>
                <a:latin typeface="Calibri" panose="020F0502020204030204" pitchFamily="34" charset="0"/>
              </a:defRPr>
            </a:lvl1pPr>
            <a:lvl2pPr marL="773553" indent="-297523" defTabSz="970249">
              <a:spcBef>
                <a:spcPct val="30000"/>
              </a:spcBef>
              <a:defRPr sz="1300">
                <a:solidFill>
                  <a:schemeClr val="tx1"/>
                </a:solidFill>
                <a:latin typeface="Calibri" panose="020F0502020204030204" pitchFamily="34" charset="0"/>
              </a:defRPr>
            </a:lvl2pPr>
            <a:lvl3pPr marL="1190083" indent="-238017" defTabSz="970249">
              <a:spcBef>
                <a:spcPct val="30000"/>
              </a:spcBef>
              <a:defRPr sz="1300">
                <a:solidFill>
                  <a:schemeClr val="tx1"/>
                </a:solidFill>
                <a:latin typeface="Calibri" panose="020F0502020204030204" pitchFamily="34" charset="0"/>
              </a:defRPr>
            </a:lvl3pPr>
            <a:lvl4pPr marL="1666115" indent="-238017" defTabSz="970249">
              <a:spcBef>
                <a:spcPct val="30000"/>
              </a:spcBef>
              <a:defRPr sz="1300">
                <a:solidFill>
                  <a:schemeClr val="tx1"/>
                </a:solidFill>
                <a:latin typeface="Calibri" panose="020F0502020204030204" pitchFamily="34" charset="0"/>
              </a:defRPr>
            </a:lvl4pPr>
            <a:lvl5pPr marL="2142149" indent="-238017" defTabSz="970249">
              <a:spcBef>
                <a:spcPct val="30000"/>
              </a:spcBef>
              <a:defRPr sz="1300">
                <a:solidFill>
                  <a:schemeClr val="tx1"/>
                </a:solidFill>
                <a:latin typeface="Calibri" panose="020F0502020204030204" pitchFamily="34" charset="0"/>
              </a:defRPr>
            </a:lvl5pPr>
            <a:lvl6pPr marL="2618183" indent="-238017" defTabSz="970249" eaLnBrk="0" fontAlgn="base" hangingPunct="0">
              <a:spcBef>
                <a:spcPct val="30000"/>
              </a:spcBef>
              <a:spcAft>
                <a:spcPct val="0"/>
              </a:spcAft>
              <a:defRPr sz="1300">
                <a:solidFill>
                  <a:schemeClr val="tx1"/>
                </a:solidFill>
                <a:latin typeface="Calibri" panose="020F0502020204030204" pitchFamily="34" charset="0"/>
              </a:defRPr>
            </a:lvl6pPr>
            <a:lvl7pPr marL="3094215" indent="-238017" defTabSz="970249" eaLnBrk="0" fontAlgn="base" hangingPunct="0">
              <a:spcBef>
                <a:spcPct val="30000"/>
              </a:spcBef>
              <a:spcAft>
                <a:spcPct val="0"/>
              </a:spcAft>
              <a:defRPr sz="1300">
                <a:solidFill>
                  <a:schemeClr val="tx1"/>
                </a:solidFill>
                <a:latin typeface="Calibri" panose="020F0502020204030204" pitchFamily="34" charset="0"/>
              </a:defRPr>
            </a:lvl7pPr>
            <a:lvl8pPr marL="3570248" indent="-238017" defTabSz="970249" eaLnBrk="0" fontAlgn="base" hangingPunct="0">
              <a:spcBef>
                <a:spcPct val="30000"/>
              </a:spcBef>
              <a:spcAft>
                <a:spcPct val="0"/>
              </a:spcAft>
              <a:defRPr sz="1300">
                <a:solidFill>
                  <a:schemeClr val="tx1"/>
                </a:solidFill>
                <a:latin typeface="Calibri" panose="020F0502020204030204" pitchFamily="34" charset="0"/>
              </a:defRPr>
            </a:lvl8pPr>
            <a:lvl9pPr marL="4046282" indent="-238017" defTabSz="970249"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2F3182C5-C637-471F-9455-01E8B2165632}" type="slidenum">
              <a:rPr lang="en-US" altLang="en-US">
                <a:latin typeface="Arial" panose="020B0604020202020204" pitchFamily="34" charset="0"/>
              </a:rPr>
              <a:pPr>
                <a:spcBef>
                  <a:spcPct val="0"/>
                </a:spcBef>
              </a:pPr>
              <a:t>5</a:t>
            </a:fld>
            <a:endParaRPr lang="en-US" altLang="en-US">
              <a:latin typeface="Arial" panose="020B0604020202020204" pitchFamily="34" charset="0"/>
            </a:endParaRPr>
          </a:p>
        </p:txBody>
      </p:sp>
    </p:spTree>
    <p:extLst>
      <p:ext uri="{BB962C8B-B14F-4D97-AF65-F5344CB8AC3E}">
        <p14:creationId xmlns:p14="http://schemas.microsoft.com/office/powerpoint/2010/main" val="14823390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88B97D9A-3F99-4895-BB77-4498E3C0B8F1}" type="slidenum">
              <a:rPr lang="en-US" smtClean="0"/>
              <a:pPr/>
              <a:t>50</a:t>
            </a:fld>
            <a:endParaRPr lang="en-US"/>
          </a:p>
        </p:txBody>
      </p:sp>
    </p:spTree>
    <p:extLst>
      <p:ext uri="{BB962C8B-B14F-4D97-AF65-F5344CB8AC3E}">
        <p14:creationId xmlns:p14="http://schemas.microsoft.com/office/powerpoint/2010/main" val="37909465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88B97D9A-3F99-4895-BB77-4498E3C0B8F1}" type="slidenum">
              <a:rPr lang="en-US" smtClean="0"/>
              <a:pPr/>
              <a:t>51</a:t>
            </a:fld>
            <a:endParaRPr lang="en-US"/>
          </a:p>
        </p:txBody>
      </p:sp>
    </p:spTree>
    <p:extLst>
      <p:ext uri="{BB962C8B-B14F-4D97-AF65-F5344CB8AC3E}">
        <p14:creationId xmlns:p14="http://schemas.microsoft.com/office/powerpoint/2010/main" val="14243356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88B97D9A-3F99-4895-BB77-4498E3C0B8F1}" type="slidenum">
              <a:rPr lang="en-US" smtClean="0"/>
              <a:pPr/>
              <a:t>52</a:t>
            </a:fld>
            <a:endParaRPr lang="en-US"/>
          </a:p>
        </p:txBody>
      </p:sp>
    </p:spTree>
    <p:extLst>
      <p:ext uri="{BB962C8B-B14F-4D97-AF65-F5344CB8AC3E}">
        <p14:creationId xmlns:p14="http://schemas.microsoft.com/office/powerpoint/2010/main" val="431981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88B97D9A-3F99-4895-BB77-4498E3C0B8F1}" type="slidenum">
              <a:rPr lang="en-US" smtClean="0"/>
              <a:pPr/>
              <a:t>53</a:t>
            </a:fld>
            <a:endParaRPr lang="en-US"/>
          </a:p>
        </p:txBody>
      </p:sp>
    </p:spTree>
    <p:extLst>
      <p:ext uri="{BB962C8B-B14F-4D97-AF65-F5344CB8AC3E}">
        <p14:creationId xmlns:p14="http://schemas.microsoft.com/office/powerpoint/2010/main" val="27665524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88B97D9A-3F99-4895-BB77-4498E3C0B8F1}" type="slidenum">
              <a:rPr lang="en-US" smtClean="0"/>
              <a:pPr/>
              <a:t>54</a:t>
            </a:fld>
            <a:endParaRPr lang="en-US"/>
          </a:p>
        </p:txBody>
      </p:sp>
    </p:spTree>
    <p:extLst>
      <p:ext uri="{BB962C8B-B14F-4D97-AF65-F5344CB8AC3E}">
        <p14:creationId xmlns:p14="http://schemas.microsoft.com/office/powerpoint/2010/main" val="24793743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5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166" indent="-3166">
              <a:spcBef>
                <a:spcPts val="0"/>
              </a:spcBef>
              <a:buClr>
                <a:srgbClr val="FFFF00"/>
              </a:buClr>
            </a:pPr>
            <a:r>
              <a:rPr lang="en-US" b="1" dirty="0"/>
              <a:t>Ask participants: </a:t>
            </a:r>
            <a:r>
              <a:rPr lang="en-US" dirty="0"/>
              <a:t>Before we move on to the grains component, what questions do you have about the vegetables </a:t>
            </a:r>
            <a:r>
              <a:rPr lang="en-US" dirty="0" smtClean="0"/>
              <a:t>component?</a:t>
            </a:r>
          </a:p>
          <a:p>
            <a:pPr marL="3166" indent="-3166">
              <a:spcBef>
                <a:spcPts val="0"/>
              </a:spcBef>
              <a:buClr>
                <a:srgbClr val="FFFF00"/>
              </a:buClr>
            </a:pPr>
            <a:endParaRPr lang="en-US" dirty="0" smtClean="0"/>
          </a:p>
          <a:p>
            <a:pPr marL="3166" indent="-3166">
              <a:spcBef>
                <a:spcPts val="0"/>
              </a:spcBef>
              <a:buClr>
                <a:srgbClr val="FFFF00"/>
              </a:buClr>
            </a:pPr>
            <a:r>
              <a:rPr lang="en-US" dirty="0" smtClean="0"/>
              <a:t>The </a:t>
            </a:r>
            <a:r>
              <a:rPr lang="en-US" dirty="0"/>
              <a:t>grains component is the most challenging meal component to understand because it is more complicated than the other components. Today, we will focus on the basic requirements for crediting grains but we will not be doing any grains crediting calculations. </a:t>
            </a:r>
          </a:p>
          <a:p>
            <a:pPr marL="3166" indent="-3166">
              <a:spcBef>
                <a:spcPts val="0"/>
              </a:spcBef>
              <a:buClr>
                <a:srgbClr val="FFFF00"/>
              </a:buClr>
            </a:pPr>
            <a:endParaRPr lang="en-US" dirty="0"/>
          </a:p>
          <a:p>
            <a:pPr marL="3166" indent="-3166">
              <a:spcBef>
                <a:spcPts val="0"/>
              </a:spcBef>
              <a:buClr>
                <a:srgbClr val="FFFF00"/>
              </a:buClr>
            </a:pPr>
            <a:r>
              <a:rPr lang="en-US" dirty="0"/>
              <a:t>Two important handouts for you to consult include the CSDE’s handouts, “Criteria for Whole Grain-rich Foods” and </a:t>
            </a:r>
            <a:r>
              <a:rPr lang="en-US" altLang="en-US" dirty="0"/>
              <a:t>the USDA </a:t>
            </a:r>
            <a:r>
              <a:rPr lang="en-US" dirty="0"/>
              <a:t>Whole Grain-rich </a:t>
            </a:r>
            <a:r>
              <a:rPr lang="en-US" altLang="en-US" dirty="0"/>
              <a:t>Ounce Equivalents chart </a:t>
            </a:r>
            <a:r>
              <a:rPr lang="en-US" dirty="0"/>
              <a:t>(next two slides). You have these handouts included in your handout packets.</a:t>
            </a:r>
          </a:p>
          <a:p>
            <a:pPr marL="6340" indent="-6340">
              <a:spcBef>
                <a:spcPts val="0"/>
              </a:spcBef>
              <a:buClr>
                <a:srgbClr val="FFFF00"/>
              </a:buClr>
            </a:pPr>
            <a:endParaRPr lang="en-US" dirty="0"/>
          </a:p>
          <a:p>
            <a:pPr marL="6340" indent="-6340">
              <a:spcBef>
                <a:spcPts val="0"/>
              </a:spcBef>
              <a:buClr>
                <a:srgbClr val="FFFF00"/>
              </a:buClr>
            </a:pPr>
            <a:r>
              <a:rPr lang="en-US" dirty="0"/>
              <a:t>For more information, you can consult the grains section of the CSDE’s </a:t>
            </a:r>
            <a:r>
              <a:rPr lang="en-US" i="1" dirty="0"/>
              <a:t>Menu Planning Guide for School Meals</a:t>
            </a:r>
            <a:r>
              <a:rPr lang="en-US" dirty="0"/>
              <a:t>. This resource is listed on your handout, “Resources for School Meals.”</a:t>
            </a:r>
          </a:p>
          <a:p>
            <a:pPr marL="6340" indent="-6340">
              <a:spcBef>
                <a:spcPts val="0"/>
              </a:spcBef>
              <a:buClr>
                <a:srgbClr val="FFFF00"/>
              </a:buClr>
            </a:pPr>
            <a:endParaRPr lang="en-US" dirty="0"/>
          </a:p>
        </p:txBody>
      </p:sp>
      <p:sp>
        <p:nvSpPr>
          <p:cNvPr id="3758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062">
              <a:spcBef>
                <a:spcPct val="30000"/>
              </a:spcBef>
              <a:defRPr sz="1200">
                <a:solidFill>
                  <a:schemeClr val="tx1"/>
                </a:solidFill>
                <a:latin typeface="Calibri" panose="020F0502020204030204" pitchFamily="34" charset="0"/>
              </a:defRPr>
            </a:lvl1pPr>
            <a:lvl2pPr marL="740400" indent="-283794" defTabSz="929062">
              <a:spcBef>
                <a:spcPct val="30000"/>
              </a:spcBef>
              <a:defRPr sz="1200">
                <a:solidFill>
                  <a:schemeClr val="tx1"/>
                </a:solidFill>
                <a:latin typeface="Calibri" panose="020F0502020204030204" pitchFamily="34" charset="0"/>
              </a:defRPr>
            </a:lvl2pPr>
            <a:lvl3pPr marL="1139926" indent="-226716" defTabSz="929062">
              <a:spcBef>
                <a:spcPct val="30000"/>
              </a:spcBef>
              <a:defRPr sz="1200">
                <a:solidFill>
                  <a:schemeClr val="tx1"/>
                </a:solidFill>
                <a:latin typeface="Calibri" panose="020F0502020204030204" pitchFamily="34" charset="0"/>
              </a:defRPr>
            </a:lvl3pPr>
            <a:lvl4pPr marL="1596529" indent="-226716" defTabSz="929062">
              <a:spcBef>
                <a:spcPct val="30000"/>
              </a:spcBef>
              <a:defRPr sz="1200">
                <a:solidFill>
                  <a:schemeClr val="tx1"/>
                </a:solidFill>
                <a:latin typeface="Calibri" panose="020F0502020204030204" pitchFamily="34" charset="0"/>
              </a:defRPr>
            </a:lvl4pPr>
            <a:lvl5pPr marL="2053134" indent="-226716" defTabSz="929062">
              <a:spcBef>
                <a:spcPct val="30000"/>
              </a:spcBef>
              <a:defRPr sz="1200">
                <a:solidFill>
                  <a:schemeClr val="tx1"/>
                </a:solidFill>
                <a:latin typeface="Calibri" panose="020F0502020204030204" pitchFamily="34" charset="0"/>
              </a:defRPr>
            </a:lvl5pPr>
            <a:lvl6pPr marL="2509738" indent="-226716" defTabSz="929062" eaLnBrk="0" fontAlgn="base" hangingPunct="0">
              <a:spcBef>
                <a:spcPct val="30000"/>
              </a:spcBef>
              <a:spcAft>
                <a:spcPct val="0"/>
              </a:spcAft>
              <a:defRPr sz="1200">
                <a:solidFill>
                  <a:schemeClr val="tx1"/>
                </a:solidFill>
                <a:latin typeface="Calibri" panose="020F0502020204030204" pitchFamily="34" charset="0"/>
              </a:defRPr>
            </a:lvl6pPr>
            <a:lvl7pPr marL="2966342" indent="-226716" defTabSz="929062" eaLnBrk="0" fontAlgn="base" hangingPunct="0">
              <a:spcBef>
                <a:spcPct val="30000"/>
              </a:spcBef>
              <a:spcAft>
                <a:spcPct val="0"/>
              </a:spcAft>
              <a:defRPr sz="1200">
                <a:solidFill>
                  <a:schemeClr val="tx1"/>
                </a:solidFill>
                <a:latin typeface="Calibri" panose="020F0502020204030204" pitchFamily="34" charset="0"/>
              </a:defRPr>
            </a:lvl7pPr>
            <a:lvl8pPr marL="3422947" indent="-226716" defTabSz="929062" eaLnBrk="0" fontAlgn="base" hangingPunct="0">
              <a:spcBef>
                <a:spcPct val="30000"/>
              </a:spcBef>
              <a:spcAft>
                <a:spcPct val="0"/>
              </a:spcAft>
              <a:defRPr sz="1200">
                <a:solidFill>
                  <a:schemeClr val="tx1"/>
                </a:solidFill>
                <a:latin typeface="Calibri" panose="020F0502020204030204" pitchFamily="34" charset="0"/>
              </a:defRPr>
            </a:lvl8pPr>
            <a:lvl9pPr marL="3879552" indent="-226716" defTabSz="929062" eaLnBrk="0" fontAlgn="base" hangingPunct="0">
              <a:spcBef>
                <a:spcPct val="30000"/>
              </a:spcBef>
              <a:spcAft>
                <a:spcPct val="0"/>
              </a:spcAft>
              <a:defRPr sz="1200">
                <a:solidFill>
                  <a:schemeClr val="tx1"/>
                </a:solidFill>
                <a:latin typeface="Calibri" panose="020F0502020204030204" pitchFamily="34" charset="0"/>
              </a:defRPr>
            </a:lvl9pPr>
          </a:lstStyle>
          <a:p>
            <a:pPr eaLnBrk="0" hangingPunct="0">
              <a:spcBef>
                <a:spcPct val="0"/>
              </a:spcBef>
            </a:pPr>
            <a:fld id="{A77D2A9E-511B-42ED-BA83-AC7B53C628B9}" type="slidenum">
              <a:rPr lang="en-US" altLang="en-US">
                <a:latin typeface="Times New Roman" panose="02020603050405020304" pitchFamily="18" charset="0"/>
              </a:rPr>
              <a:pPr eaLnBrk="0" hangingPunct="0">
                <a:spcBef>
                  <a:spcPct val="0"/>
                </a:spcBef>
              </a:pPr>
              <a:t>55</a:t>
            </a:fld>
            <a:endParaRPr lang="en-US" altLang="en-US">
              <a:latin typeface="Times New Roman" panose="02020603050405020304" pitchFamily="18" charset="0"/>
            </a:endParaRPr>
          </a:p>
        </p:txBody>
      </p:sp>
    </p:spTree>
    <p:extLst>
      <p:ext uri="{BB962C8B-B14F-4D97-AF65-F5344CB8AC3E}">
        <p14:creationId xmlns:p14="http://schemas.microsoft.com/office/powerpoint/2010/main" val="140572740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shows the CSDE’s handout, </a:t>
            </a:r>
            <a:r>
              <a:rPr lang="en-US" dirty="0"/>
              <a:t>“Criteria for Whole Grain-rich </a:t>
            </a:r>
            <a:r>
              <a:rPr lang="en-US" dirty="0" smtClean="0"/>
              <a:t>Foods,” which summarizes </a:t>
            </a:r>
            <a:r>
              <a:rPr lang="en-US" dirty="0"/>
              <a:t>the criteria for determining whether a food meets the USDA whole grain-rich </a:t>
            </a:r>
            <a:r>
              <a:rPr lang="en-US" dirty="0" smtClean="0"/>
              <a:t>requirement. It is available </a:t>
            </a:r>
            <a:r>
              <a:rPr lang="en-US" dirty="0"/>
              <a:t>on the CSDE’s Crediting Foods Web </a:t>
            </a:r>
            <a:r>
              <a:rPr lang="en-US" dirty="0" smtClean="0"/>
              <a:t>page, at the link indicated on this slide.</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88B97D9A-3F99-4895-BB77-4498E3C0B8F1}" type="slidenum">
              <a:rPr lang="en-US" smtClean="0"/>
              <a:pPr/>
              <a:t>56</a:t>
            </a:fld>
            <a:endParaRPr lang="en-US"/>
          </a:p>
        </p:txBody>
      </p:sp>
    </p:spTree>
    <p:extLst>
      <p:ext uri="{BB962C8B-B14F-4D97-AF65-F5344CB8AC3E}">
        <p14:creationId xmlns:p14="http://schemas.microsoft.com/office/powerpoint/2010/main" val="38439258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This slide shows the ounce equivalents chart. You have it as a handout in your packets, and it is </a:t>
            </a:r>
            <a:r>
              <a:rPr lang="en-US" altLang="en-US" dirty="0"/>
              <a:t>available on the CSDE’s Crediting Foods Web page, at the link indicated on this slide</a:t>
            </a:r>
            <a:r>
              <a:rPr lang="en-US" altLang="en-US" dirty="0" smtClean="0"/>
              <a:t>.</a:t>
            </a:r>
          </a:p>
          <a:p>
            <a:endParaRPr lang="en-US" altLang="en-US" dirty="0"/>
          </a:p>
          <a:p>
            <a:endParaRPr lang="en-US" altLang="en-US" dirty="0"/>
          </a:p>
          <a:p>
            <a:endParaRPr lang="en-US" altLang="en-US" dirty="0" smtClean="0"/>
          </a:p>
          <a:p>
            <a:endParaRPr lang="en-US" altLang="en-US" dirty="0"/>
          </a:p>
          <a:p>
            <a:endParaRPr lang="en-US" altLang="en-US" dirty="0" smtClean="0"/>
          </a:p>
          <a:p>
            <a:endParaRPr lang="en-US" altLang="en-US" dirty="0" smtClean="0"/>
          </a:p>
          <a:p>
            <a:endParaRPr lang="en-US" altLang="en-US" dirty="0" smtClean="0"/>
          </a:p>
        </p:txBody>
      </p:sp>
      <p:sp>
        <p:nvSpPr>
          <p:cNvPr id="184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1983" indent="-285377">
              <a:defRPr>
                <a:solidFill>
                  <a:schemeClr val="tx1"/>
                </a:solidFill>
                <a:latin typeface="Calibri" panose="020F0502020204030204" pitchFamily="34" charset="0"/>
                <a:cs typeface="Arial" panose="020B0604020202020204" pitchFamily="34" charset="0"/>
              </a:defRPr>
            </a:lvl2pPr>
            <a:lvl3pPr marL="1141511" indent="-228302">
              <a:defRPr>
                <a:solidFill>
                  <a:schemeClr val="tx1"/>
                </a:solidFill>
                <a:latin typeface="Calibri" panose="020F0502020204030204" pitchFamily="34" charset="0"/>
                <a:cs typeface="Arial" panose="020B0604020202020204" pitchFamily="34" charset="0"/>
              </a:defRPr>
            </a:lvl3pPr>
            <a:lvl4pPr marL="1598115" indent="-228302">
              <a:defRPr>
                <a:solidFill>
                  <a:schemeClr val="tx1"/>
                </a:solidFill>
                <a:latin typeface="Calibri" panose="020F0502020204030204" pitchFamily="34" charset="0"/>
                <a:cs typeface="Arial" panose="020B0604020202020204" pitchFamily="34" charset="0"/>
              </a:defRPr>
            </a:lvl4pPr>
            <a:lvl5pPr marL="2054720" indent="-228302">
              <a:defRPr>
                <a:solidFill>
                  <a:schemeClr val="tx1"/>
                </a:solidFill>
                <a:latin typeface="Calibri" panose="020F0502020204030204" pitchFamily="34" charset="0"/>
                <a:cs typeface="Arial" panose="020B0604020202020204" pitchFamily="34" charset="0"/>
              </a:defRPr>
            </a:lvl5pPr>
            <a:lvl6pPr marL="2511325" indent="-22830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67926" indent="-22830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4531" indent="-22830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1136" indent="-22830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BD56252-AD7A-481A-9D47-D90686D8B9CB}" type="slidenum">
              <a:rPr lang="en-US" altLang="en-US" smtClean="0"/>
              <a:pPr/>
              <a:t>57</a:t>
            </a:fld>
            <a:endParaRPr lang="en-US" altLang="en-US" smtClean="0"/>
          </a:p>
        </p:txBody>
      </p:sp>
    </p:spTree>
    <p:extLst>
      <p:ext uri="{BB962C8B-B14F-4D97-AF65-F5344CB8AC3E}">
        <p14:creationId xmlns:p14="http://schemas.microsoft.com/office/powerpoint/2010/main" val="16781648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lide Image Placeholder 1"/>
          <p:cNvSpPr>
            <a:spLocks noGrp="1" noRot="1" noChangeAspect="1" noTextEdit="1"/>
          </p:cNvSpPr>
          <p:nvPr>
            <p:ph type="sldImg"/>
          </p:nvPr>
        </p:nvSpPr>
        <p:spPr bwMode="auto">
          <a:xfrm>
            <a:off x="1217613" y="708025"/>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a:xfrm>
            <a:off x="732185" y="4561229"/>
            <a:ext cx="5850835" cy="4559587"/>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defTabSz="973829">
              <a:spcBef>
                <a:spcPts val="0"/>
              </a:spcBef>
              <a:defRPr/>
            </a:pPr>
            <a:r>
              <a:rPr lang="en-US" dirty="0"/>
              <a:t>This chart shows the </a:t>
            </a:r>
            <a:r>
              <a:rPr lang="en-US" dirty="0" smtClean="0"/>
              <a:t>daily and weekly grain requirements for five-day </a:t>
            </a:r>
            <a:r>
              <a:rPr lang="en-US" dirty="0"/>
              <a:t>and seven-day </a:t>
            </a:r>
            <a:r>
              <a:rPr lang="en-US" dirty="0" smtClean="0"/>
              <a:t>weeks. </a:t>
            </a:r>
            <a:r>
              <a:rPr lang="en-US" dirty="0" smtClean="0">
                <a:cs typeface="Times New Roman" pitchFamily="18" charset="0"/>
              </a:rPr>
              <a:t>Effective with school year 2014-15, all </a:t>
            </a:r>
            <a:r>
              <a:rPr lang="en-US" dirty="0">
                <a:cs typeface="Times New Roman" pitchFamily="18" charset="0"/>
              </a:rPr>
              <a:t>grains must be </a:t>
            </a:r>
            <a:r>
              <a:rPr lang="en-US" dirty="0" smtClean="0">
                <a:cs typeface="Times New Roman" pitchFamily="18" charset="0"/>
              </a:rPr>
              <a:t>WGR.</a:t>
            </a:r>
            <a:endParaRPr lang="en-US" dirty="0">
              <a:cs typeface="Times New Roman" pitchFamily="18" charset="0"/>
            </a:endParaRPr>
          </a:p>
          <a:p>
            <a:pPr marL="179198" lvl="1" indent="-179198" defTabSz="973829">
              <a:spcBef>
                <a:spcPts val="627"/>
              </a:spcBef>
              <a:buFont typeface="Arial" pitchFamily="34" charset="0"/>
              <a:buChar char="•"/>
              <a:defRPr/>
            </a:pPr>
            <a:r>
              <a:rPr lang="en-US" dirty="0" smtClean="0">
                <a:cs typeface="Arial" pitchFamily="34" charset="0"/>
              </a:rPr>
              <a:t>The </a:t>
            </a:r>
            <a:r>
              <a:rPr lang="en-US" b="1" dirty="0">
                <a:cs typeface="Arial" pitchFamily="34" charset="0"/>
              </a:rPr>
              <a:t>daily</a:t>
            </a:r>
            <a:r>
              <a:rPr lang="en-US" dirty="0">
                <a:cs typeface="Arial" pitchFamily="34" charset="0"/>
              </a:rPr>
              <a:t> requirement is 1 ounce equivalent for </a:t>
            </a:r>
            <a:r>
              <a:rPr lang="en-US" dirty="0" smtClean="0">
                <a:cs typeface="Arial" pitchFamily="34" charset="0"/>
              </a:rPr>
              <a:t>all grades.</a:t>
            </a:r>
          </a:p>
          <a:p>
            <a:pPr marL="179198" lvl="1" indent="-179198" defTabSz="973829">
              <a:spcBef>
                <a:spcPts val="0"/>
              </a:spcBef>
              <a:buFont typeface="Arial" pitchFamily="34" charset="0"/>
              <a:buChar char="•"/>
              <a:defRPr/>
            </a:pPr>
            <a:r>
              <a:rPr lang="en-US" dirty="0" smtClean="0">
                <a:cs typeface="Arial" pitchFamily="34" charset="0"/>
              </a:rPr>
              <a:t>The </a:t>
            </a:r>
            <a:r>
              <a:rPr lang="en-US" b="1" dirty="0">
                <a:cs typeface="Arial" pitchFamily="34" charset="0"/>
              </a:rPr>
              <a:t>weekly </a:t>
            </a:r>
            <a:r>
              <a:rPr lang="en-US" dirty="0">
                <a:cs typeface="Arial" pitchFamily="34" charset="0"/>
              </a:rPr>
              <a:t>requirement for a </a:t>
            </a:r>
            <a:r>
              <a:rPr lang="en-US" b="1" dirty="0">
                <a:cs typeface="Arial" pitchFamily="34" charset="0"/>
              </a:rPr>
              <a:t>five-day </a:t>
            </a:r>
            <a:r>
              <a:rPr lang="en-US" dirty="0">
                <a:cs typeface="Arial" pitchFamily="34" charset="0"/>
              </a:rPr>
              <a:t>week</a:t>
            </a:r>
            <a:r>
              <a:rPr lang="en-US" b="1" dirty="0">
                <a:cs typeface="Arial" pitchFamily="34" charset="0"/>
              </a:rPr>
              <a:t> </a:t>
            </a:r>
            <a:r>
              <a:rPr lang="en-US" dirty="0">
                <a:cs typeface="Arial" pitchFamily="34" charset="0"/>
              </a:rPr>
              <a:t>is a minimum of 7 ounce equivalents for grades K-5, 8 ounce equivalents for grades 6-8 and 9 ounce equivalents for grades 9-12. </a:t>
            </a:r>
            <a:r>
              <a:rPr lang="en-US" dirty="0" smtClean="0">
                <a:cs typeface="Arial" pitchFamily="34" charset="0"/>
              </a:rPr>
              <a:t>The </a:t>
            </a:r>
            <a:r>
              <a:rPr lang="en-US" b="1" dirty="0">
                <a:cs typeface="Arial" pitchFamily="34" charset="0"/>
              </a:rPr>
              <a:t>weekly </a:t>
            </a:r>
            <a:r>
              <a:rPr lang="en-US" dirty="0">
                <a:cs typeface="Arial" pitchFamily="34" charset="0"/>
              </a:rPr>
              <a:t>requirement for a </a:t>
            </a:r>
            <a:r>
              <a:rPr lang="en-US" b="1" dirty="0">
                <a:cs typeface="Arial" pitchFamily="34" charset="0"/>
              </a:rPr>
              <a:t>seven-day </a:t>
            </a:r>
            <a:r>
              <a:rPr lang="en-US" dirty="0">
                <a:cs typeface="Arial" pitchFamily="34" charset="0"/>
              </a:rPr>
              <a:t>week</a:t>
            </a:r>
            <a:r>
              <a:rPr lang="en-US" b="1" dirty="0">
                <a:cs typeface="Arial" pitchFamily="34" charset="0"/>
              </a:rPr>
              <a:t> </a:t>
            </a:r>
            <a:r>
              <a:rPr lang="en-US" dirty="0" smtClean="0">
                <a:cs typeface="Arial" pitchFamily="34" charset="0"/>
              </a:rPr>
              <a:t>is </a:t>
            </a:r>
            <a:r>
              <a:rPr lang="en-US" dirty="0">
                <a:cs typeface="Arial" pitchFamily="34" charset="0"/>
              </a:rPr>
              <a:t>a minimum of 10 ounce equivalents for grades K-5, 11 ounce equivalents for grades 6-8 and 12.5 ounce equivalents for grades 9-12. </a:t>
            </a:r>
            <a:endParaRPr lang="en-US" dirty="0" smtClean="0">
              <a:cs typeface="Arial" pitchFamily="34" charset="0"/>
            </a:endParaRPr>
          </a:p>
          <a:p>
            <a:pPr marL="179198" lvl="1" indent="-179198" defTabSz="973829">
              <a:spcBef>
                <a:spcPts val="0"/>
              </a:spcBef>
              <a:buFont typeface="Arial" pitchFamily="34" charset="0"/>
              <a:buChar char="•"/>
              <a:defRPr/>
            </a:pPr>
            <a:r>
              <a:rPr lang="en-US" altLang="en-US" dirty="0" smtClean="0">
                <a:cs typeface="Arial" panose="020B0604020202020204" pitchFamily="34" charset="0"/>
              </a:rPr>
              <a:t>On </a:t>
            </a:r>
            <a:r>
              <a:rPr lang="en-US" altLang="en-US" dirty="0">
                <a:cs typeface="Arial" panose="020B0604020202020204" pitchFamily="34" charset="0"/>
              </a:rPr>
              <a:t>some days menu planners </a:t>
            </a:r>
            <a:r>
              <a:rPr lang="en-US" altLang="en-US" dirty="0" smtClean="0">
                <a:cs typeface="Arial" panose="020B0604020202020204" pitchFamily="34" charset="0"/>
              </a:rPr>
              <a:t>must include </a:t>
            </a:r>
            <a:r>
              <a:rPr lang="en-US" altLang="en-US" dirty="0">
                <a:cs typeface="Arial" panose="020B0604020202020204" pitchFamily="34" charset="0"/>
              </a:rPr>
              <a:t>more than 1 ounce equivalent so the weekly menus meet the minimum weekly requirement. For example, for a five-day week, offering 1 ounce equivalent every day provides 5 ounce equivalents weekly, which is below the </a:t>
            </a:r>
            <a:r>
              <a:rPr lang="en-US" altLang="en-US" b="1" dirty="0">
                <a:cs typeface="Arial" panose="020B0604020202020204" pitchFamily="34" charset="0"/>
              </a:rPr>
              <a:t>minimum</a:t>
            </a:r>
            <a:r>
              <a:rPr lang="en-US" altLang="en-US" dirty="0">
                <a:cs typeface="Arial" panose="020B0604020202020204" pitchFamily="34" charset="0"/>
              </a:rPr>
              <a:t> </a:t>
            </a:r>
            <a:r>
              <a:rPr lang="en-US" altLang="en-US" b="1" dirty="0">
                <a:cs typeface="Arial" panose="020B0604020202020204" pitchFamily="34" charset="0"/>
              </a:rPr>
              <a:t>weekly requirement </a:t>
            </a:r>
            <a:r>
              <a:rPr lang="en-US" altLang="en-US" dirty="0">
                <a:cs typeface="Arial" panose="020B0604020202020204" pitchFamily="34" charset="0"/>
              </a:rPr>
              <a:t>of 7 ounce </a:t>
            </a:r>
            <a:r>
              <a:rPr lang="en-US" altLang="en-US" dirty="0" smtClean="0">
                <a:cs typeface="Arial" panose="020B0604020202020204" pitchFamily="34" charset="0"/>
              </a:rPr>
              <a:t>equivalents.</a:t>
            </a:r>
            <a:endParaRPr lang="en-US" dirty="0">
              <a:cs typeface="Arial" pitchFamily="34" charset="0"/>
            </a:endParaRPr>
          </a:p>
          <a:p>
            <a:pPr marL="0" lvl="1" defTabSz="973829">
              <a:spcBef>
                <a:spcPts val="0"/>
              </a:spcBef>
              <a:defRPr/>
            </a:pPr>
            <a:endParaRPr lang="en-US" dirty="0">
              <a:cs typeface="Arial" pitchFamily="34" charset="0"/>
            </a:endParaRPr>
          </a:p>
          <a:p>
            <a:pPr marL="0" lvl="1" defTabSz="973829">
              <a:spcBef>
                <a:spcPts val="0"/>
              </a:spcBef>
              <a:defRPr/>
            </a:pPr>
            <a:r>
              <a:rPr lang="en-US" dirty="0" smtClean="0"/>
              <a:t>Schools </a:t>
            </a:r>
            <a:r>
              <a:rPr lang="en-US" dirty="0"/>
              <a:t>cannot offer less than the minimum weekly grains </a:t>
            </a:r>
            <a:r>
              <a:rPr lang="en-US" dirty="0" smtClean="0"/>
              <a:t>requirement but the </a:t>
            </a:r>
            <a:r>
              <a:rPr lang="en-US" dirty="0"/>
              <a:t>maximums are not </a:t>
            </a:r>
            <a:r>
              <a:rPr lang="en-US" dirty="0" smtClean="0"/>
              <a:t>required. You </a:t>
            </a:r>
            <a:r>
              <a:rPr lang="en-US" dirty="0"/>
              <a:t>will still see them on the meal pattern because the regulations for the meal pattern have not </a:t>
            </a:r>
            <a:r>
              <a:rPr lang="en-US" dirty="0" smtClean="0"/>
              <a:t>changed. Schools </a:t>
            </a:r>
            <a:r>
              <a:rPr lang="en-US" dirty="0"/>
              <a:t>should continue to use the weekly maximums as a planning tool to assist in offering balanced meals that meet the calorie, sodium and saturated fat requirements.</a:t>
            </a:r>
            <a:r>
              <a:rPr lang="en-US" i="1" dirty="0"/>
              <a:t> </a:t>
            </a:r>
            <a:r>
              <a:rPr lang="en-US" dirty="0"/>
              <a:t>If menus are planned to regularly include larger amounts of </a:t>
            </a:r>
            <a:r>
              <a:rPr lang="en-US" dirty="0" smtClean="0"/>
              <a:t>grains, </a:t>
            </a:r>
            <a:r>
              <a:rPr lang="en-US" dirty="0"/>
              <a:t>they might not comply with the weekly calorie limits and dietary specifications. </a:t>
            </a:r>
            <a:endParaRPr lang="en-US" dirty="0" smtClean="0"/>
          </a:p>
          <a:p>
            <a:pPr marL="0" lvl="1" defTabSz="972320">
              <a:spcBef>
                <a:spcPts val="0"/>
              </a:spcBef>
              <a:defRPr/>
            </a:pPr>
            <a:endParaRPr lang="en-US" dirty="0"/>
          </a:p>
          <a:p>
            <a:pPr marL="0" lvl="1" defTabSz="972320">
              <a:spcBef>
                <a:spcPts val="0"/>
              </a:spcBef>
              <a:defRPr/>
            </a:pPr>
            <a:r>
              <a:rPr lang="en-US" b="1" dirty="0"/>
              <a:t>INSTRUCTOR NOTES:</a:t>
            </a:r>
            <a:r>
              <a:rPr lang="en-US" dirty="0"/>
              <a:t> If there are no participants from RCCIs, do not review the information for seven-day weeks</a:t>
            </a:r>
            <a:r>
              <a:rPr lang="en-US" dirty="0" smtClean="0"/>
              <a:t>.</a:t>
            </a:r>
            <a:endParaRPr lang="en-US" dirty="0"/>
          </a:p>
          <a:p>
            <a:pPr marL="0" lvl="1" defTabSz="972320">
              <a:defRPr/>
            </a:pPr>
            <a:endParaRPr lang="en-US" dirty="0" smtClean="0">
              <a:cs typeface="Times New Roman" pitchFamily="18" charset="0"/>
            </a:endParaRPr>
          </a:p>
          <a:p>
            <a:pPr marL="0" lvl="1" defTabSz="972320">
              <a:defRPr/>
            </a:pPr>
            <a:endParaRPr lang="en-US" dirty="0"/>
          </a:p>
        </p:txBody>
      </p:sp>
      <p:sp>
        <p:nvSpPr>
          <p:cNvPr id="3768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980">
              <a:spcBef>
                <a:spcPct val="30000"/>
              </a:spcBef>
              <a:defRPr sz="1300">
                <a:solidFill>
                  <a:schemeClr val="tx1"/>
                </a:solidFill>
                <a:latin typeface="Calibri" panose="020F0502020204030204" pitchFamily="34" charset="0"/>
              </a:defRPr>
            </a:lvl1pPr>
            <a:lvl2pPr marL="776529" indent="-298665" defTabSz="973980">
              <a:spcBef>
                <a:spcPct val="30000"/>
              </a:spcBef>
              <a:defRPr sz="1300">
                <a:solidFill>
                  <a:schemeClr val="tx1"/>
                </a:solidFill>
                <a:latin typeface="Calibri" panose="020F0502020204030204" pitchFamily="34" charset="0"/>
              </a:defRPr>
            </a:lvl2pPr>
            <a:lvl3pPr marL="1194659" indent="-238932" defTabSz="973980">
              <a:spcBef>
                <a:spcPct val="30000"/>
              </a:spcBef>
              <a:defRPr sz="1300">
                <a:solidFill>
                  <a:schemeClr val="tx1"/>
                </a:solidFill>
                <a:latin typeface="Calibri" panose="020F0502020204030204" pitchFamily="34" charset="0"/>
              </a:defRPr>
            </a:lvl3pPr>
            <a:lvl4pPr marL="1672524" indent="-238932" defTabSz="973980">
              <a:spcBef>
                <a:spcPct val="30000"/>
              </a:spcBef>
              <a:defRPr sz="1300">
                <a:solidFill>
                  <a:schemeClr val="tx1"/>
                </a:solidFill>
                <a:latin typeface="Calibri" panose="020F0502020204030204" pitchFamily="34" charset="0"/>
              </a:defRPr>
            </a:lvl4pPr>
            <a:lvl5pPr marL="2150388" indent="-238932" defTabSz="973980">
              <a:spcBef>
                <a:spcPct val="30000"/>
              </a:spcBef>
              <a:defRPr sz="1300">
                <a:solidFill>
                  <a:schemeClr val="tx1"/>
                </a:solidFill>
                <a:latin typeface="Calibri" panose="020F0502020204030204" pitchFamily="34" charset="0"/>
              </a:defRPr>
            </a:lvl5pPr>
            <a:lvl6pPr marL="2628251" indent="-238932" defTabSz="973980" eaLnBrk="0" fontAlgn="base" hangingPunct="0">
              <a:spcBef>
                <a:spcPct val="30000"/>
              </a:spcBef>
              <a:spcAft>
                <a:spcPct val="0"/>
              </a:spcAft>
              <a:defRPr sz="1300">
                <a:solidFill>
                  <a:schemeClr val="tx1"/>
                </a:solidFill>
                <a:latin typeface="Calibri" panose="020F0502020204030204" pitchFamily="34" charset="0"/>
              </a:defRPr>
            </a:lvl6pPr>
            <a:lvl7pPr marL="3106116" indent="-238932" defTabSz="973980" eaLnBrk="0" fontAlgn="base" hangingPunct="0">
              <a:spcBef>
                <a:spcPct val="30000"/>
              </a:spcBef>
              <a:spcAft>
                <a:spcPct val="0"/>
              </a:spcAft>
              <a:defRPr sz="1300">
                <a:solidFill>
                  <a:schemeClr val="tx1"/>
                </a:solidFill>
                <a:latin typeface="Calibri" panose="020F0502020204030204" pitchFamily="34" charset="0"/>
              </a:defRPr>
            </a:lvl7pPr>
            <a:lvl8pPr marL="3583978" indent="-238932" defTabSz="973980" eaLnBrk="0" fontAlgn="base" hangingPunct="0">
              <a:spcBef>
                <a:spcPct val="30000"/>
              </a:spcBef>
              <a:spcAft>
                <a:spcPct val="0"/>
              </a:spcAft>
              <a:defRPr sz="1300">
                <a:solidFill>
                  <a:schemeClr val="tx1"/>
                </a:solidFill>
                <a:latin typeface="Calibri" panose="020F0502020204030204" pitchFamily="34" charset="0"/>
              </a:defRPr>
            </a:lvl8pPr>
            <a:lvl9pPr marL="4061844" indent="-238932" defTabSz="973980"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905B3CF8-8635-4CF8-A038-19D3450197FC}" type="slidenum">
              <a:rPr lang="en-US" altLang="en-US">
                <a:latin typeface="Arial" panose="020B0604020202020204" pitchFamily="34" charset="0"/>
              </a:rPr>
              <a:pPr>
                <a:spcBef>
                  <a:spcPct val="0"/>
                </a:spcBef>
              </a:pPr>
              <a:t>58</a:t>
            </a:fld>
            <a:endParaRPr lang="en-US" altLang="en-US">
              <a:latin typeface="Arial" panose="020B0604020202020204" pitchFamily="34" charset="0"/>
            </a:endParaRPr>
          </a:p>
        </p:txBody>
      </p:sp>
    </p:spTree>
    <p:extLst>
      <p:ext uri="{BB962C8B-B14F-4D97-AF65-F5344CB8AC3E}">
        <p14:creationId xmlns:p14="http://schemas.microsoft.com/office/powerpoint/2010/main" val="41630071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spcBef>
                <a:spcPct val="0"/>
              </a:spcBef>
            </a:pPr>
            <a:r>
              <a:rPr lang="en-US" altLang="en-US" dirty="0"/>
              <a:t>There are two requirements that all grains must meet to be served in the </a:t>
            </a:r>
            <a:r>
              <a:rPr lang="en-US" altLang="en-US" dirty="0" smtClean="0"/>
              <a:t>SBP.</a:t>
            </a:r>
            <a:endParaRPr lang="en-US" altLang="en-US" dirty="0"/>
          </a:p>
          <a:p>
            <a:pPr marL="0" lvl="1">
              <a:spcBef>
                <a:spcPct val="0"/>
              </a:spcBef>
            </a:pPr>
            <a:endParaRPr lang="en-US" altLang="en-US" dirty="0"/>
          </a:p>
          <a:p>
            <a:pPr marL="0" lvl="1">
              <a:spcBef>
                <a:spcPct val="0"/>
              </a:spcBef>
            </a:pPr>
            <a:r>
              <a:rPr lang="en-US" altLang="en-US" dirty="0"/>
              <a:t>All grains offered at </a:t>
            </a:r>
            <a:r>
              <a:rPr lang="en-US" altLang="en-US" dirty="0" smtClean="0"/>
              <a:t>breakfast must </a:t>
            </a:r>
            <a:r>
              <a:rPr lang="en-US" altLang="en-US" dirty="0"/>
              <a:t>be </a:t>
            </a:r>
            <a:r>
              <a:rPr lang="en-US" altLang="en-US" dirty="0" smtClean="0"/>
              <a:t>WGR. WGR foods </a:t>
            </a:r>
            <a:r>
              <a:rPr lang="en-US" altLang="en-US" dirty="0"/>
              <a:t>include products that are </a:t>
            </a:r>
            <a:r>
              <a:rPr lang="en-US" altLang="en-US" b="1" dirty="0"/>
              <a:t>100 percent whole grain </a:t>
            </a:r>
            <a:r>
              <a:rPr lang="en-US" altLang="en-US" dirty="0"/>
              <a:t>(every grain in the product is a whole grain) and products that are </a:t>
            </a:r>
            <a:r>
              <a:rPr lang="en-US" altLang="en-US" b="1" dirty="0"/>
              <a:t>at least 50 percent </a:t>
            </a:r>
            <a:r>
              <a:rPr lang="en-US" altLang="en-US" dirty="0"/>
              <a:t>whole grain. </a:t>
            </a:r>
          </a:p>
          <a:p>
            <a:pPr marL="0" lvl="1">
              <a:spcBef>
                <a:spcPct val="0"/>
              </a:spcBef>
            </a:pPr>
            <a:endParaRPr lang="en-US" altLang="en-US" dirty="0"/>
          </a:p>
          <a:p>
            <a:pPr marL="0" lvl="1">
              <a:spcBef>
                <a:spcPct val="0"/>
              </a:spcBef>
            </a:pPr>
            <a:r>
              <a:rPr lang="en-US" altLang="en-US" dirty="0"/>
              <a:t>Products that are at least 50 percent whole grain must also meet some additional requirements to be considered </a:t>
            </a:r>
            <a:r>
              <a:rPr lang="en-US" altLang="en-US" dirty="0" smtClean="0"/>
              <a:t>WGR, </a:t>
            </a:r>
            <a:r>
              <a:rPr lang="en-US" altLang="en-US" dirty="0"/>
              <a:t>which we will review in a minute.</a:t>
            </a:r>
          </a:p>
          <a:p>
            <a:pPr marL="0" lvl="1">
              <a:spcBef>
                <a:spcPct val="0"/>
              </a:spcBef>
            </a:pPr>
            <a:endParaRPr lang="en-US" altLang="en-US" dirty="0"/>
          </a:p>
          <a:p>
            <a:pPr marL="0" lvl="1">
              <a:spcBef>
                <a:spcPct val="0"/>
              </a:spcBef>
            </a:pPr>
            <a:r>
              <a:rPr lang="en-US" altLang="en-US" dirty="0"/>
              <a:t>In addition, all grains must meet the minimum serving sizes specified in the </a:t>
            </a:r>
            <a:r>
              <a:rPr lang="en-US" altLang="en-US" dirty="0" smtClean="0"/>
              <a:t>SBP meal </a:t>
            </a:r>
            <a:r>
              <a:rPr lang="en-US" altLang="en-US" dirty="0"/>
              <a:t>pattern. We will look at each of these requirements in more detail.</a:t>
            </a:r>
          </a:p>
          <a:p>
            <a:pPr marL="0" lvl="1"/>
            <a:endParaRPr lang="en-US" altLang="en-US" dirty="0"/>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1983" indent="-285377">
              <a:defRPr>
                <a:solidFill>
                  <a:schemeClr val="tx1"/>
                </a:solidFill>
                <a:latin typeface="Calibri" panose="020F0502020204030204" pitchFamily="34" charset="0"/>
                <a:cs typeface="Arial" panose="020B0604020202020204" pitchFamily="34" charset="0"/>
              </a:defRPr>
            </a:lvl2pPr>
            <a:lvl3pPr marL="1141511" indent="-228302">
              <a:defRPr>
                <a:solidFill>
                  <a:schemeClr val="tx1"/>
                </a:solidFill>
                <a:latin typeface="Calibri" panose="020F0502020204030204" pitchFamily="34" charset="0"/>
                <a:cs typeface="Arial" panose="020B0604020202020204" pitchFamily="34" charset="0"/>
              </a:defRPr>
            </a:lvl3pPr>
            <a:lvl4pPr marL="1598115" indent="-228302">
              <a:defRPr>
                <a:solidFill>
                  <a:schemeClr val="tx1"/>
                </a:solidFill>
                <a:latin typeface="Calibri" panose="020F0502020204030204" pitchFamily="34" charset="0"/>
                <a:cs typeface="Arial" panose="020B0604020202020204" pitchFamily="34" charset="0"/>
              </a:defRPr>
            </a:lvl4pPr>
            <a:lvl5pPr marL="2054720" indent="-228302">
              <a:defRPr>
                <a:solidFill>
                  <a:schemeClr val="tx1"/>
                </a:solidFill>
                <a:latin typeface="Calibri" panose="020F0502020204030204" pitchFamily="34" charset="0"/>
                <a:cs typeface="Arial" panose="020B0604020202020204" pitchFamily="34" charset="0"/>
              </a:defRPr>
            </a:lvl5pPr>
            <a:lvl6pPr marL="2511325" indent="-22830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67926" indent="-22830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4531" indent="-22830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1136" indent="-22830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F152390C-485A-4BF8-8A1C-2FC7175B8B8F}" type="slidenum">
              <a:rPr lang="en-US" altLang="en-US" smtClean="0"/>
              <a:pPr/>
              <a:t>59</a:t>
            </a:fld>
            <a:endParaRPr lang="en-US" altLang="en-US" smtClean="0"/>
          </a:p>
        </p:txBody>
      </p:sp>
    </p:spTree>
    <p:extLst>
      <p:ext uri="{BB962C8B-B14F-4D97-AF65-F5344CB8AC3E}">
        <p14:creationId xmlns:p14="http://schemas.microsoft.com/office/powerpoint/2010/main" val="1573367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a:xfrm>
            <a:off x="822649" y="4564511"/>
            <a:ext cx="5850835" cy="4320212"/>
          </a:xfrm>
        </p:spPr>
        <p:txBody>
          <a:bodyPr/>
          <a:lstStyle/>
          <a:p>
            <a:pPr>
              <a:spcBef>
                <a:spcPts val="0"/>
              </a:spcBef>
              <a:defRPr/>
            </a:pPr>
            <a:r>
              <a:rPr lang="en-US" dirty="0" smtClean="0"/>
              <a:t>Let’s look at a brief overview of the general </a:t>
            </a:r>
            <a:r>
              <a:rPr lang="en-US" dirty="0"/>
              <a:t>requirements for </a:t>
            </a:r>
            <a:r>
              <a:rPr lang="en-US" dirty="0" smtClean="0"/>
              <a:t>breakfast. </a:t>
            </a:r>
            <a:endParaRPr lang="en-US" dirty="0"/>
          </a:p>
          <a:p>
            <a:pPr>
              <a:spcBef>
                <a:spcPts val="0"/>
              </a:spcBef>
              <a:defRPr/>
            </a:pPr>
            <a:endParaRPr lang="en-US" dirty="0"/>
          </a:p>
          <a:p>
            <a:pPr>
              <a:spcBef>
                <a:spcPts val="0"/>
              </a:spcBef>
              <a:defRPr/>
            </a:pPr>
            <a:r>
              <a:rPr lang="en-US" dirty="0"/>
              <a:t>There is one food-based menu planning approach. This approach simplifies menu planning, serves as a teaching tool to help children choose a balanced meal and ensures that students nationwide have access to key food groups recommended by the Dietary Guidelines.  </a:t>
            </a:r>
          </a:p>
          <a:p>
            <a:pPr>
              <a:spcBef>
                <a:spcPts val="0"/>
              </a:spcBef>
              <a:defRPr/>
            </a:pPr>
            <a:endParaRPr lang="en-US" dirty="0"/>
          </a:p>
          <a:p>
            <a:pPr>
              <a:spcBef>
                <a:spcPts val="0"/>
              </a:spcBef>
            </a:pPr>
            <a:r>
              <a:rPr lang="en-US" dirty="0">
                <a:cs typeface="Times New Roman" pitchFamily="18" charset="0"/>
              </a:rPr>
              <a:t>Schools use three same age/grade groups for planning </a:t>
            </a:r>
            <a:r>
              <a:rPr lang="en-US" dirty="0" smtClean="0">
                <a:cs typeface="Times New Roman" pitchFamily="18" charset="0"/>
              </a:rPr>
              <a:t>breakfasts and lunches:  grades K-5</a:t>
            </a:r>
            <a:r>
              <a:rPr lang="en-US" dirty="0">
                <a:cs typeface="Times New Roman" pitchFamily="18" charset="0"/>
              </a:rPr>
              <a:t>, 6-8 and 9-12. These age/grade groups provide age-appropriate meals. </a:t>
            </a:r>
          </a:p>
          <a:p>
            <a:pPr>
              <a:spcBef>
                <a:spcPts val="0"/>
              </a:spcBef>
            </a:pPr>
            <a:endParaRPr lang="en-US" dirty="0">
              <a:cs typeface="Times New Roman" pitchFamily="18" charset="0"/>
            </a:endParaRPr>
          </a:p>
          <a:p>
            <a:pPr>
              <a:spcBef>
                <a:spcPts val="0"/>
              </a:spcBef>
              <a:defRPr/>
            </a:pPr>
            <a:r>
              <a:rPr lang="en-US" dirty="0"/>
              <a:t>There are daily and weekly serving size requirements for each food component in the </a:t>
            </a:r>
            <a:r>
              <a:rPr lang="en-US" dirty="0" smtClean="0"/>
              <a:t>meal </a:t>
            </a:r>
            <a:r>
              <a:rPr lang="en-US" dirty="0"/>
              <a:t>patterns. </a:t>
            </a:r>
            <a:endParaRPr lang="en-US" dirty="0" smtClean="0"/>
          </a:p>
          <a:p>
            <a:pPr>
              <a:spcBef>
                <a:spcPts val="0"/>
              </a:spcBef>
              <a:defRPr/>
            </a:pPr>
            <a:endParaRPr lang="en-US" dirty="0"/>
          </a:p>
          <a:p>
            <a:pPr>
              <a:spcBef>
                <a:spcPts val="0"/>
              </a:spcBef>
              <a:defRPr/>
            </a:pPr>
            <a:r>
              <a:rPr lang="en-US" dirty="0" smtClean="0"/>
              <a:t>There are also weekly dietary specifications (nutrition standards) for calories, saturated fat and sodium. In addition, all foods must contain zero trans fat. </a:t>
            </a:r>
          </a:p>
          <a:p>
            <a:pPr>
              <a:spcBef>
                <a:spcPts val="0"/>
              </a:spcBef>
              <a:defRPr/>
            </a:pPr>
            <a:endParaRPr lang="en-US" dirty="0"/>
          </a:p>
          <a:p>
            <a:pPr>
              <a:spcBef>
                <a:spcPts val="0"/>
              </a:spcBef>
              <a:defRPr/>
            </a:pPr>
            <a:endParaRPr lang="en-US" dirty="0"/>
          </a:p>
        </p:txBody>
      </p:sp>
      <p:sp>
        <p:nvSpPr>
          <p:cNvPr id="335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73553" indent="-297523">
              <a:spcBef>
                <a:spcPct val="30000"/>
              </a:spcBef>
              <a:defRPr sz="1300">
                <a:solidFill>
                  <a:schemeClr val="tx1"/>
                </a:solidFill>
                <a:latin typeface="Calibri" panose="020F0502020204030204" pitchFamily="34" charset="0"/>
              </a:defRPr>
            </a:lvl2pPr>
            <a:lvl3pPr marL="1190083" indent="-238017">
              <a:spcBef>
                <a:spcPct val="30000"/>
              </a:spcBef>
              <a:defRPr sz="1300">
                <a:solidFill>
                  <a:schemeClr val="tx1"/>
                </a:solidFill>
                <a:latin typeface="Calibri" panose="020F0502020204030204" pitchFamily="34" charset="0"/>
              </a:defRPr>
            </a:lvl3pPr>
            <a:lvl4pPr marL="1666115" indent="-238017">
              <a:spcBef>
                <a:spcPct val="30000"/>
              </a:spcBef>
              <a:defRPr sz="1300">
                <a:solidFill>
                  <a:schemeClr val="tx1"/>
                </a:solidFill>
                <a:latin typeface="Calibri" panose="020F0502020204030204" pitchFamily="34" charset="0"/>
              </a:defRPr>
            </a:lvl4pPr>
            <a:lvl5pPr marL="2142149" indent="-238017">
              <a:spcBef>
                <a:spcPct val="30000"/>
              </a:spcBef>
              <a:defRPr sz="1300">
                <a:solidFill>
                  <a:schemeClr val="tx1"/>
                </a:solidFill>
                <a:latin typeface="Calibri" panose="020F0502020204030204" pitchFamily="34" charset="0"/>
              </a:defRPr>
            </a:lvl5pPr>
            <a:lvl6pPr marL="2618183" indent="-238017" eaLnBrk="0" fontAlgn="base" hangingPunct="0">
              <a:spcBef>
                <a:spcPct val="30000"/>
              </a:spcBef>
              <a:spcAft>
                <a:spcPct val="0"/>
              </a:spcAft>
              <a:defRPr sz="1300">
                <a:solidFill>
                  <a:schemeClr val="tx1"/>
                </a:solidFill>
                <a:latin typeface="Calibri" panose="020F0502020204030204" pitchFamily="34" charset="0"/>
              </a:defRPr>
            </a:lvl6pPr>
            <a:lvl7pPr marL="3094215" indent="-238017" eaLnBrk="0" fontAlgn="base" hangingPunct="0">
              <a:spcBef>
                <a:spcPct val="30000"/>
              </a:spcBef>
              <a:spcAft>
                <a:spcPct val="0"/>
              </a:spcAft>
              <a:defRPr sz="1300">
                <a:solidFill>
                  <a:schemeClr val="tx1"/>
                </a:solidFill>
                <a:latin typeface="Calibri" panose="020F0502020204030204" pitchFamily="34" charset="0"/>
              </a:defRPr>
            </a:lvl7pPr>
            <a:lvl8pPr marL="3570248" indent="-238017" eaLnBrk="0" fontAlgn="base" hangingPunct="0">
              <a:spcBef>
                <a:spcPct val="30000"/>
              </a:spcBef>
              <a:spcAft>
                <a:spcPct val="0"/>
              </a:spcAft>
              <a:defRPr sz="1300">
                <a:solidFill>
                  <a:schemeClr val="tx1"/>
                </a:solidFill>
                <a:latin typeface="Calibri" panose="020F0502020204030204" pitchFamily="34" charset="0"/>
              </a:defRPr>
            </a:lvl8pPr>
            <a:lvl9pPr marL="4046282" indent="-23801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A2041CB3-C381-4854-AD6E-4C6D8558E162}" type="slidenum">
              <a:rPr lang="en-US" altLang="en-US"/>
              <a:pPr>
                <a:spcBef>
                  <a:spcPct val="0"/>
                </a:spcBef>
              </a:pPr>
              <a:t>6</a:t>
            </a:fld>
            <a:endParaRPr lang="en-US" altLang="en-US"/>
          </a:p>
        </p:txBody>
      </p:sp>
    </p:spTree>
    <p:extLst>
      <p:ext uri="{BB962C8B-B14F-4D97-AF65-F5344CB8AC3E}">
        <p14:creationId xmlns:p14="http://schemas.microsoft.com/office/powerpoint/2010/main" val="54122454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spcBef>
                <a:spcPts val="0"/>
              </a:spcBef>
              <a:defRPr/>
            </a:pPr>
            <a:r>
              <a:rPr lang="en-US" dirty="0" smtClean="0"/>
              <a:t>It is important to understand the USDA definition </a:t>
            </a:r>
            <a:r>
              <a:rPr lang="en-US" dirty="0"/>
              <a:t>of </a:t>
            </a:r>
            <a:r>
              <a:rPr lang="en-US" b="1" dirty="0" smtClean="0"/>
              <a:t>WGR </a:t>
            </a:r>
            <a:r>
              <a:rPr lang="en-US" dirty="0" smtClean="0"/>
              <a:t>so you can identify grain products that comply with this requirement. To meet the definition of WGR, a grain product must meet </a:t>
            </a:r>
            <a:r>
              <a:rPr lang="en-US" b="1" dirty="0" smtClean="0"/>
              <a:t>three criteria</a:t>
            </a:r>
            <a:r>
              <a:rPr lang="en-US" dirty="0" smtClean="0"/>
              <a:t>:</a:t>
            </a:r>
          </a:p>
          <a:p>
            <a:pPr>
              <a:spcBef>
                <a:spcPts val="0"/>
              </a:spcBef>
              <a:defRPr/>
            </a:pPr>
            <a:endParaRPr lang="en-US" dirty="0" smtClean="0"/>
          </a:p>
          <a:p>
            <a:pPr marL="241632" indent="-241632">
              <a:spcBef>
                <a:spcPts val="0"/>
              </a:spcBef>
              <a:buFont typeface="+mj-lt"/>
              <a:buAutoNum type="arabicPeriod"/>
              <a:defRPr/>
            </a:pPr>
            <a:r>
              <a:rPr lang="en-US" dirty="0" smtClean="0"/>
              <a:t>Contains </a:t>
            </a:r>
            <a:r>
              <a:rPr lang="en-US" dirty="0"/>
              <a:t>at least 50 percent </a:t>
            </a:r>
            <a:r>
              <a:rPr lang="en-US" dirty="0" smtClean="0"/>
              <a:t>whole </a:t>
            </a:r>
            <a:r>
              <a:rPr lang="en-US" dirty="0"/>
              <a:t>grains by </a:t>
            </a:r>
            <a:r>
              <a:rPr lang="en-US" dirty="0" smtClean="0"/>
              <a:t>weight. This means that a whole grain is the first </a:t>
            </a:r>
            <a:r>
              <a:rPr lang="en-US" dirty="0"/>
              <a:t>ingredient or if water is the first ingredient, the second ingredient must be a whole </a:t>
            </a:r>
            <a:r>
              <a:rPr lang="en-US" dirty="0" smtClean="0"/>
              <a:t>grain.</a:t>
            </a:r>
            <a:endParaRPr lang="en-US" dirty="0"/>
          </a:p>
          <a:p>
            <a:pPr marL="241632" indent="-241632">
              <a:spcBef>
                <a:spcPts val="0"/>
              </a:spcBef>
              <a:buFont typeface="+mj-lt"/>
              <a:buAutoNum type="arabicPeriod"/>
              <a:defRPr/>
            </a:pPr>
            <a:r>
              <a:rPr lang="en-US" dirty="0"/>
              <a:t>Any remaining grain ingredients are </a:t>
            </a:r>
            <a:r>
              <a:rPr lang="en-US" dirty="0" smtClean="0"/>
              <a:t>enriched.</a:t>
            </a:r>
            <a:endParaRPr lang="en-US" dirty="0"/>
          </a:p>
          <a:p>
            <a:pPr marL="241632" indent="-241632">
              <a:spcBef>
                <a:spcPts val="0"/>
              </a:spcBef>
              <a:buFont typeface="+mj-lt"/>
              <a:buAutoNum type="arabicPeriod"/>
              <a:defRPr/>
            </a:pPr>
            <a:r>
              <a:rPr lang="en-US" dirty="0"/>
              <a:t>Any noncreditable grain ingredients are less than 2 percent of </a:t>
            </a:r>
            <a:r>
              <a:rPr lang="en-US" dirty="0" smtClean="0"/>
              <a:t>the product formula.</a:t>
            </a:r>
          </a:p>
          <a:p>
            <a:pPr>
              <a:spcBef>
                <a:spcPts val="0"/>
              </a:spcBef>
              <a:defRPr/>
            </a:pPr>
            <a:endParaRPr lang="en-US" dirty="0"/>
          </a:p>
          <a:p>
            <a:pPr>
              <a:spcBef>
                <a:spcPts val="0"/>
              </a:spcBef>
              <a:defRPr/>
            </a:pPr>
            <a:r>
              <a:rPr lang="en-US" dirty="0" smtClean="0"/>
              <a:t>The product </a:t>
            </a:r>
            <a:r>
              <a:rPr lang="en-US" b="1" dirty="0" smtClean="0"/>
              <a:t>must meet all three criteria </a:t>
            </a:r>
            <a:r>
              <a:rPr lang="en-US" dirty="0" smtClean="0"/>
              <a:t>to be considered </a:t>
            </a:r>
            <a:r>
              <a:rPr lang="en-US" dirty="0"/>
              <a:t>whole grain-rich. </a:t>
            </a:r>
            <a:r>
              <a:rPr lang="en-US" dirty="0" smtClean="0"/>
              <a:t>Let’s take a look at each of these three criteria in more detail.</a:t>
            </a:r>
            <a:endParaRPr lang="en-US" dirty="0"/>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70662" indent="-296408">
              <a:defRPr>
                <a:solidFill>
                  <a:schemeClr val="tx1"/>
                </a:solidFill>
                <a:latin typeface="Calibri" panose="020F0502020204030204" pitchFamily="34" charset="0"/>
                <a:cs typeface="Arial" panose="020B0604020202020204" pitchFamily="34" charset="0"/>
              </a:defRPr>
            </a:lvl2pPr>
            <a:lvl3pPr marL="1185634" indent="-237127">
              <a:defRPr>
                <a:solidFill>
                  <a:schemeClr val="tx1"/>
                </a:solidFill>
                <a:latin typeface="Calibri" panose="020F0502020204030204" pitchFamily="34" charset="0"/>
                <a:cs typeface="Arial" panose="020B0604020202020204" pitchFamily="34" charset="0"/>
              </a:defRPr>
            </a:lvl3pPr>
            <a:lvl4pPr marL="1659887" indent="-237127">
              <a:defRPr>
                <a:solidFill>
                  <a:schemeClr val="tx1"/>
                </a:solidFill>
                <a:latin typeface="Calibri" panose="020F0502020204030204" pitchFamily="34" charset="0"/>
                <a:cs typeface="Arial" panose="020B0604020202020204" pitchFamily="34" charset="0"/>
              </a:defRPr>
            </a:lvl4pPr>
            <a:lvl5pPr marL="2134141" indent="-237127">
              <a:defRPr>
                <a:solidFill>
                  <a:schemeClr val="tx1"/>
                </a:solidFill>
                <a:latin typeface="Calibri" panose="020F0502020204030204" pitchFamily="34" charset="0"/>
                <a:cs typeface="Arial" panose="020B0604020202020204" pitchFamily="34" charset="0"/>
              </a:defRPr>
            </a:lvl5pPr>
            <a:lvl6pPr marL="2608395" indent="-23712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82648" indent="-23712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56902" indent="-23712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31155" indent="-23712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70181BC-5123-4528-9234-72E3E5DC9A12}" type="slidenum">
              <a:rPr lang="en-US" altLang="en-US" smtClean="0"/>
              <a:pPr/>
              <a:t>60</a:t>
            </a:fld>
            <a:endParaRPr lang="en-US" altLang="en-US" smtClean="0"/>
          </a:p>
        </p:txBody>
      </p:sp>
    </p:spTree>
    <p:extLst>
      <p:ext uri="{BB962C8B-B14F-4D97-AF65-F5344CB8AC3E}">
        <p14:creationId xmlns:p14="http://schemas.microsoft.com/office/powerpoint/2010/main" val="311451118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6349" lvl="1" indent="-6349" defTabSz="931581">
              <a:spcBef>
                <a:spcPts val="0"/>
              </a:spcBef>
              <a:defRPr/>
            </a:pPr>
            <a:r>
              <a:rPr lang="en-US" dirty="0"/>
              <a:t>The first criterion is that the product contains at least 50 percent whole grains by weight. There are several methods to determine whether a product is at least 50 percent whole grains, but we will focus on the easiest and most practical method. This method is what we recommend schools use.</a:t>
            </a:r>
          </a:p>
          <a:p>
            <a:pPr marL="6349" lvl="1" indent="-6349" defTabSz="931581">
              <a:spcBef>
                <a:spcPts val="0"/>
              </a:spcBef>
              <a:defRPr/>
            </a:pPr>
            <a:endParaRPr lang="en-US" dirty="0"/>
          </a:p>
          <a:p>
            <a:pPr marL="6349" lvl="1" indent="-6349" defTabSz="931581">
              <a:spcBef>
                <a:spcPts val="0"/>
              </a:spcBef>
              <a:defRPr/>
            </a:pPr>
            <a:r>
              <a:rPr lang="en-US" dirty="0"/>
              <a:t>If a product lists a whole grain first on the product’s ingredients statement, with an exception for water, it contains at least 50 percent whole grains. </a:t>
            </a:r>
            <a:r>
              <a:rPr lang="en-US" dirty="0">
                <a:cs typeface="Arial" panose="020B0604020202020204" pitchFamily="34" charset="0"/>
              </a:rPr>
              <a:t>The USDA allows an exemption for the definition of whole-grain products. If the first ingredient of a grain product is water, a whole grain may be listed as the second ingredient and still meet the whole grain-rich criteria. This is based on the Dietary Guidelines definition of whole grain-rich products.  </a:t>
            </a:r>
            <a:endParaRPr lang="en-US" dirty="0"/>
          </a:p>
          <a:p>
            <a:pPr marL="6349" lvl="1" indent="-6349" defTabSz="931581">
              <a:spcBef>
                <a:spcPts val="0"/>
              </a:spcBef>
              <a:defRPr/>
            </a:pPr>
            <a:endParaRPr lang="en-US" dirty="0">
              <a:cs typeface="Arial" pitchFamily="34" charset="0"/>
            </a:endParaRPr>
          </a:p>
          <a:p>
            <a:pPr marL="171425" lvl="1" indent="-171425" defTabSz="931581">
              <a:spcBef>
                <a:spcPts val="0"/>
              </a:spcBef>
              <a:buFont typeface="Arial" panose="020B0604020202020204" pitchFamily="34" charset="0"/>
              <a:buChar char="•"/>
              <a:defRPr/>
            </a:pPr>
            <a:r>
              <a:rPr lang="en-US" dirty="0">
                <a:cs typeface="Arial" pitchFamily="34" charset="0"/>
              </a:rPr>
              <a:t>If the food item is a </a:t>
            </a:r>
            <a:r>
              <a:rPr lang="en-US" b="1" dirty="0">
                <a:cs typeface="Arial" pitchFamily="34" charset="0"/>
              </a:rPr>
              <a:t>grain-based product </a:t>
            </a:r>
            <a:r>
              <a:rPr lang="en-US" dirty="0">
                <a:cs typeface="Arial" pitchFamily="34" charset="0"/>
              </a:rPr>
              <a:t>(such as breads, cereals, waffles and muffins), it must have a whole grain listed as the </a:t>
            </a:r>
            <a:r>
              <a:rPr lang="en-US" b="1" dirty="0">
                <a:cs typeface="Arial" pitchFamily="34" charset="0"/>
              </a:rPr>
              <a:t>first ingredient </a:t>
            </a:r>
            <a:r>
              <a:rPr lang="en-US" dirty="0">
                <a:cs typeface="Arial" pitchFamily="34" charset="0"/>
              </a:rPr>
              <a:t>by weight on the ingredient label.  </a:t>
            </a:r>
          </a:p>
          <a:p>
            <a:pPr marL="171425" lvl="1" indent="-171425" defTabSz="931581">
              <a:spcBef>
                <a:spcPts val="0"/>
              </a:spcBef>
              <a:buFont typeface="Arial" panose="020B0604020202020204" pitchFamily="34" charset="0"/>
              <a:buChar char="•"/>
              <a:defRPr/>
            </a:pPr>
            <a:endParaRPr lang="en-US" dirty="0">
              <a:cs typeface="Arial" pitchFamily="34" charset="0"/>
            </a:endParaRPr>
          </a:p>
          <a:p>
            <a:pPr marL="171425" lvl="1" indent="-171425" defTabSz="931581">
              <a:spcBef>
                <a:spcPts val="0"/>
              </a:spcBef>
              <a:buFont typeface="Arial" panose="020B0604020202020204" pitchFamily="34" charset="0"/>
              <a:buChar char="•"/>
              <a:defRPr/>
            </a:pPr>
            <a:r>
              <a:rPr lang="en-US" dirty="0">
                <a:cs typeface="Arial" pitchFamily="34" charset="0"/>
              </a:rPr>
              <a:t>If the food item is a </a:t>
            </a:r>
            <a:r>
              <a:rPr lang="en-US" b="1" dirty="0">
                <a:cs typeface="Arial" pitchFamily="34" charset="0"/>
              </a:rPr>
              <a:t>mixed dish product </a:t>
            </a:r>
            <a:r>
              <a:rPr lang="en-US" dirty="0">
                <a:cs typeface="Arial" pitchFamily="34" charset="0"/>
              </a:rPr>
              <a:t>(such as pizza, lasagna or breaded chicken nuggets) a whole grain must be the primary </a:t>
            </a:r>
            <a:r>
              <a:rPr lang="en-US" b="1" dirty="0">
                <a:cs typeface="Arial" pitchFamily="34" charset="0"/>
              </a:rPr>
              <a:t>grain</a:t>
            </a:r>
            <a:r>
              <a:rPr lang="en-US" dirty="0">
                <a:cs typeface="Arial" pitchFamily="34" charset="0"/>
              </a:rPr>
              <a:t> ingredient by </a:t>
            </a:r>
            <a:r>
              <a:rPr lang="en-US" b="1" dirty="0">
                <a:cs typeface="Arial" pitchFamily="34" charset="0"/>
              </a:rPr>
              <a:t>weight</a:t>
            </a:r>
            <a:r>
              <a:rPr lang="en-US" dirty="0">
                <a:cs typeface="Arial" pitchFamily="34" charset="0"/>
              </a:rPr>
              <a:t>. In other words, a whole grain is the first </a:t>
            </a:r>
            <a:r>
              <a:rPr lang="en-US" b="1" dirty="0">
                <a:cs typeface="Arial" pitchFamily="34" charset="0"/>
              </a:rPr>
              <a:t>GRAIN</a:t>
            </a:r>
            <a:r>
              <a:rPr lang="en-US" dirty="0">
                <a:cs typeface="Arial" pitchFamily="34" charset="0"/>
              </a:rPr>
              <a:t> ingredient that appears in the list after any other </a:t>
            </a:r>
            <a:r>
              <a:rPr lang="en-US" dirty="0" err="1">
                <a:cs typeface="Arial" pitchFamily="34" charset="0"/>
              </a:rPr>
              <a:t>nongrain</a:t>
            </a:r>
            <a:r>
              <a:rPr lang="en-US" dirty="0">
                <a:cs typeface="Arial" pitchFamily="34" charset="0"/>
              </a:rPr>
              <a:t> ingredients.</a:t>
            </a:r>
          </a:p>
          <a:p>
            <a:pPr marL="6349" lvl="1" indent="-6349" defTabSz="931581">
              <a:spcBef>
                <a:spcPts val="0"/>
              </a:spcBef>
              <a:defRPr/>
            </a:pPr>
            <a:endParaRPr lang="en-US" dirty="0" smtClean="0">
              <a:cs typeface="Arial" pitchFamily="34" charset="0"/>
            </a:endParaRPr>
          </a:p>
          <a:p>
            <a:pPr marL="6349" lvl="1" indent="-6349" defTabSz="931581">
              <a:spcBef>
                <a:spcPts val="0"/>
              </a:spcBef>
              <a:defRPr/>
            </a:pPr>
            <a:endParaRPr lang="en-US" dirty="0" smtClean="0">
              <a:cs typeface="Arial" pitchFamily="34" charset="0"/>
            </a:endParaRPr>
          </a:p>
        </p:txBody>
      </p:sp>
      <p:sp>
        <p:nvSpPr>
          <p:cNvPr id="1095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842" indent="-285708">
              <a:defRPr>
                <a:solidFill>
                  <a:schemeClr val="tx1"/>
                </a:solidFill>
                <a:latin typeface="Calibri" panose="020F0502020204030204" pitchFamily="34" charset="0"/>
                <a:cs typeface="Arial" panose="020B0604020202020204" pitchFamily="34" charset="0"/>
              </a:defRPr>
            </a:lvl2pPr>
            <a:lvl3pPr marL="1142833" indent="-228567">
              <a:defRPr>
                <a:solidFill>
                  <a:schemeClr val="tx1"/>
                </a:solidFill>
                <a:latin typeface="Calibri" panose="020F0502020204030204" pitchFamily="34" charset="0"/>
                <a:cs typeface="Arial" panose="020B0604020202020204" pitchFamily="34" charset="0"/>
              </a:defRPr>
            </a:lvl3pPr>
            <a:lvl4pPr marL="1599966" indent="-228567">
              <a:defRPr>
                <a:solidFill>
                  <a:schemeClr val="tx1"/>
                </a:solidFill>
                <a:latin typeface="Calibri" panose="020F0502020204030204" pitchFamily="34" charset="0"/>
                <a:cs typeface="Arial" panose="020B0604020202020204" pitchFamily="34" charset="0"/>
              </a:defRPr>
            </a:lvl4pPr>
            <a:lvl5pPr marL="2057099" indent="-228567">
              <a:defRPr>
                <a:solidFill>
                  <a:schemeClr val="tx1"/>
                </a:solidFill>
                <a:latin typeface="Calibri" panose="020F0502020204030204" pitchFamily="34" charset="0"/>
                <a:cs typeface="Arial" panose="020B0604020202020204" pitchFamily="34" charset="0"/>
              </a:defRPr>
            </a:lvl5pPr>
            <a:lvl6pPr marL="2514232" indent="-22856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365" indent="-22856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8497" indent="-22856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5630" indent="-22856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72F48D0A-A66B-4814-A690-6A3C0FD9571E}" type="slidenum">
              <a:rPr lang="en-US" altLang="en-US" smtClean="0"/>
              <a:pPr/>
              <a:t>61</a:t>
            </a:fld>
            <a:endParaRPr lang="en-US" altLang="en-US" smtClean="0"/>
          </a:p>
        </p:txBody>
      </p:sp>
    </p:spTree>
    <p:extLst>
      <p:ext uri="{BB962C8B-B14F-4D97-AF65-F5344CB8AC3E}">
        <p14:creationId xmlns:p14="http://schemas.microsoft.com/office/powerpoint/2010/main" val="329747735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3174" lvl="1" indent="-3174">
              <a:spcBef>
                <a:spcPts val="0"/>
              </a:spcBef>
              <a:defRPr/>
            </a:pPr>
            <a:r>
              <a:rPr lang="en-US" b="1" dirty="0" smtClean="0"/>
              <a:t>Ask participants: </a:t>
            </a:r>
            <a:r>
              <a:rPr lang="en-US" dirty="0" smtClean="0"/>
              <a:t>What are whole grains? Whole </a:t>
            </a:r>
            <a:r>
              <a:rPr lang="en-US" dirty="0"/>
              <a:t>grains are grains that consist of the entire kernel, including the starchy endosperm, the fiber-rich bran and the germ. Whole grains are nutrient rich, containing vitamins, minerals, fiber and </a:t>
            </a:r>
            <a:r>
              <a:rPr lang="en-US" dirty="0" smtClean="0"/>
              <a:t>antioxidants. All </a:t>
            </a:r>
            <a:r>
              <a:rPr lang="en-US" dirty="0"/>
              <a:t>grains start out as whole grains, but many are processed to remove the bran and germ (e.g., white bread, white rice), which also removes many of the nutrients. </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How </a:t>
            </a:r>
            <a:r>
              <a:rPr lang="en-US" dirty="0"/>
              <a:t>do you determine whether a grain is </a:t>
            </a:r>
            <a:r>
              <a:rPr lang="en-US" dirty="0" smtClean="0"/>
              <a:t>a whole grain? Labeling </a:t>
            </a:r>
            <a:r>
              <a:rPr lang="en-US" dirty="0"/>
              <a:t>and advertising is often confusing and misleading, making people think that many foods </a:t>
            </a:r>
            <a:r>
              <a:rPr lang="en-US" dirty="0" smtClean="0"/>
              <a:t>are </a:t>
            </a:r>
            <a:r>
              <a:rPr lang="en-US" dirty="0"/>
              <a:t>whole grain when they are </a:t>
            </a:r>
            <a:r>
              <a:rPr lang="en-US" dirty="0" smtClean="0"/>
              <a:t>not.</a:t>
            </a:r>
            <a:r>
              <a:rPr lang="en-US" dirty="0"/>
              <a:t> </a:t>
            </a:r>
            <a:r>
              <a:rPr lang="en-US" dirty="0" smtClean="0"/>
              <a:t>Careful label reading is needed. </a:t>
            </a:r>
            <a:endParaRPr lang="en-US" dirty="0"/>
          </a:p>
          <a:p>
            <a:pPr marL="3174" indent="-3174" eaLnBrk="1" fontAlgn="auto" hangingPunct="1">
              <a:spcBef>
                <a:spcPts val="0"/>
              </a:spcBef>
              <a:spcAft>
                <a:spcPts val="0"/>
              </a:spcAft>
              <a:defRPr/>
            </a:pPr>
            <a:endParaRPr lang="en-US" dirty="0" smtClean="0"/>
          </a:p>
          <a:p>
            <a:pPr marL="3174" indent="-3174" eaLnBrk="1" fontAlgn="auto" hangingPunct="1">
              <a:spcBef>
                <a:spcPts val="0"/>
              </a:spcBef>
              <a:spcAft>
                <a:spcPts val="0"/>
              </a:spcAft>
              <a:defRPr/>
            </a:pPr>
            <a:r>
              <a:rPr lang="en-US" dirty="0" smtClean="0"/>
              <a:t>If a grain is listed in the ingredient statement without the word “whole,” the product might not be whole grain, e.g., corn, rye flour and wheat flour</a:t>
            </a:r>
            <a:r>
              <a:rPr lang="en-US" dirty="0"/>
              <a:t>. </a:t>
            </a:r>
            <a:r>
              <a:rPr lang="en-US" dirty="0" smtClean="0"/>
              <a:t>The</a:t>
            </a:r>
            <a:r>
              <a:rPr lang="en-US" baseline="0" dirty="0" smtClean="0"/>
              <a:t> menu planner must obtain a</a:t>
            </a:r>
            <a:r>
              <a:rPr lang="en-US" dirty="0" smtClean="0"/>
              <a:t>dditional information from the manufacturer to determine if grains with these terms are whole grains.</a:t>
            </a:r>
          </a:p>
          <a:p>
            <a:pPr marL="3174" indent="-3174">
              <a:spcBef>
                <a:spcPts val="0"/>
              </a:spcBef>
              <a:spcAft>
                <a:spcPts val="0"/>
              </a:spcAft>
              <a:defRPr/>
            </a:pPr>
            <a:endParaRPr lang="en-US" dirty="0" smtClean="0"/>
          </a:p>
          <a:p>
            <a:pPr marL="3174" indent="-3174">
              <a:spcBef>
                <a:spcPts val="0"/>
              </a:spcBef>
              <a:spcAft>
                <a:spcPts val="0"/>
              </a:spcAft>
              <a:defRPr/>
            </a:pPr>
            <a:r>
              <a:rPr lang="en-US" dirty="0" smtClean="0"/>
              <a:t>If you see “whole” corn, </a:t>
            </a:r>
            <a:r>
              <a:rPr lang="en-US" dirty="0"/>
              <a:t>“whole” </a:t>
            </a:r>
            <a:r>
              <a:rPr lang="en-US" dirty="0" smtClean="0"/>
              <a:t>rye </a:t>
            </a:r>
            <a:r>
              <a:rPr lang="en-US" dirty="0"/>
              <a:t>flour and “whole” </a:t>
            </a:r>
            <a:r>
              <a:rPr lang="en-US" dirty="0" smtClean="0"/>
              <a:t>wheat flour, you know it is a whole grain. If you don’t see the word “whole,” you will need a</a:t>
            </a:r>
            <a:r>
              <a:rPr lang="en-US" altLang="en-US" dirty="0" smtClean="0"/>
              <a:t>dditional documentation from the manufacturer </a:t>
            </a:r>
            <a:r>
              <a:rPr lang="en-US" altLang="en-US" dirty="0"/>
              <a:t>to determine if these grains are </a:t>
            </a:r>
            <a:r>
              <a:rPr lang="en-US" altLang="en-US" dirty="0" smtClean="0"/>
              <a:t>whole, i.e., a product formulation statement (PFS).</a:t>
            </a:r>
          </a:p>
          <a:p>
            <a:pPr marL="3174" indent="-3174">
              <a:spcBef>
                <a:spcPts val="0"/>
              </a:spcBef>
              <a:spcAft>
                <a:spcPts val="0"/>
              </a:spcAft>
              <a:defRPr/>
            </a:pPr>
            <a:endParaRPr lang="en-US" dirty="0"/>
          </a:p>
        </p:txBody>
      </p:sp>
      <p:sp>
        <p:nvSpPr>
          <p:cNvPr id="1034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842" indent="-285708">
              <a:spcBef>
                <a:spcPct val="30000"/>
              </a:spcBef>
              <a:defRPr sz="1200">
                <a:solidFill>
                  <a:schemeClr val="tx1"/>
                </a:solidFill>
                <a:latin typeface="Calibri" panose="020F0502020204030204" pitchFamily="34" charset="0"/>
              </a:defRPr>
            </a:lvl2pPr>
            <a:lvl3pPr marL="1142833" indent="-228567">
              <a:spcBef>
                <a:spcPct val="30000"/>
              </a:spcBef>
              <a:defRPr sz="1200">
                <a:solidFill>
                  <a:schemeClr val="tx1"/>
                </a:solidFill>
                <a:latin typeface="Calibri" panose="020F0502020204030204" pitchFamily="34" charset="0"/>
              </a:defRPr>
            </a:lvl3pPr>
            <a:lvl4pPr marL="1599966" indent="-228567">
              <a:spcBef>
                <a:spcPct val="30000"/>
              </a:spcBef>
              <a:defRPr sz="1200">
                <a:solidFill>
                  <a:schemeClr val="tx1"/>
                </a:solidFill>
                <a:latin typeface="Calibri" panose="020F0502020204030204" pitchFamily="34" charset="0"/>
              </a:defRPr>
            </a:lvl4pPr>
            <a:lvl5pPr marL="2057099" indent="-228567">
              <a:spcBef>
                <a:spcPct val="30000"/>
              </a:spcBef>
              <a:defRPr sz="1200">
                <a:solidFill>
                  <a:schemeClr val="tx1"/>
                </a:solidFill>
                <a:latin typeface="Calibri" panose="020F0502020204030204" pitchFamily="34" charset="0"/>
              </a:defRPr>
            </a:lvl5pPr>
            <a:lvl6pPr marL="2514232" indent="-228567" eaLnBrk="0" fontAlgn="base" hangingPunct="0">
              <a:spcBef>
                <a:spcPct val="30000"/>
              </a:spcBef>
              <a:spcAft>
                <a:spcPct val="0"/>
              </a:spcAft>
              <a:defRPr sz="1200">
                <a:solidFill>
                  <a:schemeClr val="tx1"/>
                </a:solidFill>
                <a:latin typeface="Calibri" panose="020F0502020204030204" pitchFamily="34" charset="0"/>
              </a:defRPr>
            </a:lvl6pPr>
            <a:lvl7pPr marL="2971365" indent="-228567" eaLnBrk="0" fontAlgn="base" hangingPunct="0">
              <a:spcBef>
                <a:spcPct val="30000"/>
              </a:spcBef>
              <a:spcAft>
                <a:spcPct val="0"/>
              </a:spcAft>
              <a:defRPr sz="1200">
                <a:solidFill>
                  <a:schemeClr val="tx1"/>
                </a:solidFill>
                <a:latin typeface="Calibri" panose="020F0502020204030204" pitchFamily="34" charset="0"/>
              </a:defRPr>
            </a:lvl7pPr>
            <a:lvl8pPr marL="3428497" indent="-228567" eaLnBrk="0" fontAlgn="base" hangingPunct="0">
              <a:spcBef>
                <a:spcPct val="30000"/>
              </a:spcBef>
              <a:spcAft>
                <a:spcPct val="0"/>
              </a:spcAft>
              <a:defRPr sz="1200">
                <a:solidFill>
                  <a:schemeClr val="tx1"/>
                </a:solidFill>
                <a:latin typeface="Calibri" panose="020F0502020204030204" pitchFamily="34" charset="0"/>
              </a:defRPr>
            </a:lvl8pPr>
            <a:lvl9pPr marL="3885630" indent="-228567"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52C5F1C-CFDE-4821-AA9D-7E7A2F131B23}" type="slidenum">
              <a:rPr lang="en-US" altLang="en-US" smtClean="0"/>
              <a:pPr>
                <a:spcBef>
                  <a:spcPct val="0"/>
                </a:spcBef>
              </a:pPr>
              <a:t>62</a:t>
            </a:fld>
            <a:endParaRPr lang="en-US" altLang="en-US" smtClean="0"/>
          </a:p>
        </p:txBody>
      </p:sp>
    </p:spTree>
    <p:extLst>
      <p:ext uri="{BB962C8B-B14F-4D97-AF65-F5344CB8AC3E}">
        <p14:creationId xmlns:p14="http://schemas.microsoft.com/office/powerpoint/2010/main" val="97890558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174" lvl="2" indent="-3174">
              <a:spcBef>
                <a:spcPts val="0"/>
              </a:spcBef>
              <a:defRPr/>
            </a:pPr>
            <a:r>
              <a:rPr lang="en-US" dirty="0" smtClean="0"/>
              <a:t>However, there are exceptions. Some grain products do not state “whole” in their description but they are whole grains. These include the grain ingredients listed on this slide, such as oat groats, brown rice, millet and quinoa.</a:t>
            </a:r>
          </a:p>
          <a:p>
            <a:pPr marL="3174" lvl="2" indent="-3174">
              <a:spcBef>
                <a:spcPts val="0"/>
              </a:spcBef>
              <a:defRPr/>
            </a:pPr>
            <a:endParaRPr lang="en-US" dirty="0" smtClean="0"/>
          </a:p>
          <a:p>
            <a:pPr marL="3174" lvl="2" indent="-3174">
              <a:spcBef>
                <a:spcPts val="0"/>
              </a:spcBef>
              <a:defRPr/>
            </a:pPr>
            <a:endParaRPr lang="en-US" dirty="0" smtClean="0"/>
          </a:p>
          <a:p>
            <a:pPr marL="3174" lvl="2" indent="-3174">
              <a:spcBef>
                <a:spcPts val="0"/>
              </a:spcBef>
              <a:defRPr/>
            </a:pPr>
            <a:r>
              <a:rPr lang="en-US" b="1" dirty="0" smtClean="0"/>
              <a:t>INSTRUCTOR NOTES:</a:t>
            </a:r>
            <a:r>
              <a:rPr lang="en-US" dirty="0" smtClean="0"/>
              <a:t> Mention just a few examples. Do not review all of the grains on the slide.</a:t>
            </a:r>
          </a:p>
          <a:p>
            <a:pPr marL="3174" lvl="2" indent="-3174">
              <a:spcBef>
                <a:spcPts val="0"/>
              </a:spcBef>
              <a:defRPr/>
            </a:pPr>
            <a:endParaRPr lang="en-US" dirty="0" smtClean="0"/>
          </a:p>
          <a:p>
            <a:pPr marL="3174" lvl="2" indent="-3174">
              <a:spcBef>
                <a:spcPts val="0"/>
              </a:spcBef>
              <a:defRPr/>
            </a:pP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smtClean="0"/>
          </a:p>
          <a:p>
            <a:pPr marL="3174" lvl="2" indent="-3174" eaLnBrk="1" fontAlgn="auto" hangingPunct="1">
              <a:spcBef>
                <a:spcPts val="0"/>
              </a:spcBef>
              <a:spcAft>
                <a:spcPts val="0"/>
              </a:spcAft>
              <a:defRPr/>
            </a:pPr>
            <a:endParaRPr lang="en-US" dirty="0" smtClean="0"/>
          </a:p>
          <a:p>
            <a:pPr marL="3174" lvl="2" indent="-3174" eaLnBrk="1" fontAlgn="auto" hangingPunct="1">
              <a:spcBef>
                <a:spcPts val="0"/>
              </a:spcBef>
              <a:spcAft>
                <a:spcPts val="0"/>
              </a:spcAft>
              <a:defRPr/>
            </a:pPr>
            <a:endParaRPr lang="en-US" sz="2400" b="1" dirty="0"/>
          </a:p>
          <a:p>
            <a:pPr marL="3174" lvl="2" indent="-3174" eaLnBrk="1" fontAlgn="auto" hangingPunct="1">
              <a:spcBef>
                <a:spcPts val="0"/>
              </a:spcBef>
              <a:spcAft>
                <a:spcPts val="0"/>
              </a:spcAft>
              <a:defRPr/>
            </a:pPr>
            <a:endParaRPr lang="en-US" sz="2400" b="1" dirty="0"/>
          </a:p>
        </p:txBody>
      </p:sp>
      <p:sp>
        <p:nvSpPr>
          <p:cNvPr id="4" name="Slide Number Placeholder 3"/>
          <p:cNvSpPr>
            <a:spLocks noGrp="1"/>
          </p:cNvSpPr>
          <p:nvPr>
            <p:ph type="sldNum" sz="quarter" idx="10"/>
          </p:nvPr>
        </p:nvSpPr>
        <p:spPr/>
        <p:txBody>
          <a:bodyPr/>
          <a:lstStyle/>
          <a:p>
            <a:fld id="{B53D6E91-1675-4FDB-B92F-1BA349A65B31}" type="slidenum">
              <a:rPr lang="en-US" smtClean="0"/>
              <a:t>63</a:t>
            </a:fld>
            <a:endParaRPr lang="en-US"/>
          </a:p>
        </p:txBody>
      </p:sp>
    </p:spTree>
    <p:extLst>
      <p:ext uri="{BB962C8B-B14F-4D97-AF65-F5344CB8AC3E}">
        <p14:creationId xmlns:p14="http://schemas.microsoft.com/office/powerpoint/2010/main" val="355616378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pPr marL="3306" indent="-3306">
              <a:spcBef>
                <a:spcPts val="0"/>
              </a:spcBef>
              <a:spcAft>
                <a:spcPts val="0"/>
              </a:spcAft>
              <a:defRPr/>
            </a:pPr>
            <a:r>
              <a:rPr lang="en-US" b="1" dirty="0"/>
              <a:t>Ask participants: </a:t>
            </a:r>
            <a:r>
              <a:rPr lang="en-US" dirty="0"/>
              <a:t>How many of you are familiar with </a:t>
            </a:r>
            <a:r>
              <a:rPr lang="en-US" altLang="en-US" dirty="0"/>
              <a:t>product formulation statements</a:t>
            </a:r>
            <a:r>
              <a:rPr lang="en-US" dirty="0"/>
              <a:t>? What is the difference between it and a Child Nutrition (CN) label?</a:t>
            </a:r>
          </a:p>
          <a:p>
            <a:pPr marL="3306" indent="-3306">
              <a:spcBef>
                <a:spcPts val="0"/>
              </a:spcBef>
              <a:spcAft>
                <a:spcPts val="0"/>
              </a:spcAft>
              <a:defRPr/>
            </a:pPr>
            <a:endParaRPr lang="en-US" b="1" dirty="0"/>
          </a:p>
          <a:p>
            <a:pPr>
              <a:spcBef>
                <a:spcPts val="0"/>
              </a:spcBef>
            </a:pPr>
            <a:r>
              <a:rPr lang="en-US" dirty="0"/>
              <a:t>This slide shows the USDA’s sample PFS for grains. Product formulation statements are developed by manufacturers to provide specific information about their products. They generally include a detailed explanation of what the product contains and the amount of each ingredient in the product by weight. However, unlike CN labels:</a:t>
            </a:r>
          </a:p>
          <a:p>
            <a:pPr marL="178511" indent="-178511">
              <a:spcBef>
                <a:spcPts val="623"/>
              </a:spcBef>
              <a:buFont typeface="Arial" panose="020B0604020202020204" pitchFamily="34" charset="0"/>
              <a:buChar char="•"/>
            </a:pPr>
            <a:r>
              <a:rPr lang="en-US" dirty="0"/>
              <a:t>there is no standard information required for product formulation statements (each company can decide what to include);</a:t>
            </a:r>
          </a:p>
          <a:p>
            <a:pPr marL="178511" indent="-178511">
              <a:spcBef>
                <a:spcPts val="0"/>
              </a:spcBef>
              <a:buFont typeface="Arial" panose="020B0604020202020204" pitchFamily="34" charset="0"/>
              <a:buChar char="•"/>
            </a:pPr>
            <a:r>
              <a:rPr lang="en-US" dirty="0"/>
              <a:t>they are not approved or monitored by the USDA; and  </a:t>
            </a:r>
          </a:p>
          <a:p>
            <a:pPr marL="178511" indent="-178511">
              <a:spcBef>
                <a:spcPts val="0"/>
              </a:spcBef>
              <a:buFont typeface="Arial" panose="020B0604020202020204" pitchFamily="34" charset="0"/>
              <a:buChar char="•"/>
            </a:pPr>
            <a:r>
              <a:rPr lang="en-US" dirty="0"/>
              <a:t>they do </a:t>
            </a:r>
            <a:r>
              <a:rPr lang="en-US" b="1" dirty="0"/>
              <a:t>not</a:t>
            </a:r>
            <a:r>
              <a:rPr lang="en-US" dirty="0"/>
              <a:t> provide any warranty against audit claims for reimbursable meals. </a:t>
            </a:r>
          </a:p>
          <a:p>
            <a:pPr>
              <a:spcBef>
                <a:spcPts val="0"/>
              </a:spcBef>
            </a:pPr>
            <a:endParaRPr lang="en-US" dirty="0"/>
          </a:p>
          <a:p>
            <a:pPr>
              <a:spcBef>
                <a:spcPts val="0"/>
              </a:spcBef>
            </a:pPr>
            <a:r>
              <a:rPr lang="en-US" dirty="0"/>
              <a:t>Product formulation statements are available for many types of food products. CN label are only for meat/meat alternate products, but can include information on grains, fruits and vegetables if they are part of the meat/meat alternate product.</a:t>
            </a:r>
          </a:p>
          <a:p>
            <a:pPr>
              <a:spcBef>
                <a:spcPts val="0"/>
              </a:spcBef>
            </a:pPr>
            <a:endParaRPr lang="en-US" dirty="0"/>
          </a:p>
          <a:p>
            <a:pPr>
              <a:spcBef>
                <a:spcPts val="0"/>
              </a:spcBef>
            </a:pPr>
            <a:r>
              <a:rPr lang="en-US" dirty="0"/>
              <a:t>There is a packet of all the USDA sample </a:t>
            </a:r>
            <a:r>
              <a:rPr lang="en-US" altLang="en-US" dirty="0"/>
              <a:t>product formulation statements</a:t>
            </a:r>
            <a:r>
              <a:rPr lang="en-US" dirty="0"/>
              <a:t> on your table. The USDA has developed product formulation statements with completed samples for the grains, meat/meat alternates, vegetables and fruits. If you receive a PFS from a manufacturer, it must include the </a:t>
            </a:r>
            <a:r>
              <a:rPr lang="en-US" b="1" dirty="0"/>
              <a:t>same information </a:t>
            </a:r>
            <a:r>
              <a:rPr lang="en-US" dirty="0"/>
              <a:t>on the USDA sample PFS forms. These are available on the USDA’s Web site, which you can link to from the CSDE’s Crediting Foods Web page at the address indicated on the bottom of the slide. </a:t>
            </a:r>
          </a:p>
          <a:p>
            <a:endParaRPr lang="en-US" dirty="0" smtClean="0"/>
          </a:p>
        </p:txBody>
      </p:sp>
      <p:sp>
        <p:nvSpPr>
          <p:cNvPr id="103428" name="Slide Number Placeholder 3"/>
          <p:cNvSpPr>
            <a:spLocks noGrp="1"/>
          </p:cNvSpPr>
          <p:nvPr>
            <p:ph type="sldNum" sz="quarter" idx="5"/>
          </p:nvPr>
        </p:nvSpPr>
        <p:spPr>
          <a:noFill/>
        </p:spPr>
        <p:txBody>
          <a:bodyPr/>
          <a:lstStyle/>
          <a:p>
            <a:fld id="{348C158F-962D-4205-8659-E2483348D7CD}" type="slidenum">
              <a:rPr lang="en-US" smtClean="0"/>
              <a:pPr/>
              <a:t>64</a:t>
            </a:fld>
            <a:endParaRPr lang="en-US" smtClean="0"/>
          </a:p>
        </p:txBody>
      </p:sp>
    </p:spTree>
    <p:extLst>
      <p:ext uri="{BB962C8B-B14F-4D97-AF65-F5344CB8AC3E}">
        <p14:creationId xmlns:p14="http://schemas.microsoft.com/office/powerpoint/2010/main" val="33759215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2">
              <a:spcBef>
                <a:spcPts val="0"/>
              </a:spcBef>
              <a:buSzPct val="45000"/>
              <a:defRPr/>
            </a:pPr>
            <a:r>
              <a:rPr lang="en-US" baseline="0" dirty="0" smtClean="0">
                <a:ea typeface="MS Gothic" charset="0"/>
                <a:cs typeface="Arial" pitchFamily="34" charset="0"/>
              </a:rPr>
              <a:t>It is important for</a:t>
            </a:r>
            <a:r>
              <a:rPr lang="en-US" dirty="0" smtClean="0">
                <a:ea typeface="MS Gothic" charset="0"/>
                <a:cs typeface="Arial" pitchFamily="34" charset="0"/>
              </a:rPr>
              <a:t> menu planners to be able to read ingredients and identify whole grains. Let’s see how well we do at identifying whether these terms are whole grains or not. </a:t>
            </a:r>
            <a:r>
              <a:rPr lang="en-US" dirty="0"/>
              <a:t>We will take this quiz together as a group</a:t>
            </a:r>
            <a:r>
              <a:rPr lang="en-US" dirty="0" smtClean="0"/>
              <a:t>. </a:t>
            </a:r>
            <a:endParaRPr lang="en-US" dirty="0" smtClean="0">
              <a:ea typeface="MS Gothic" charset="0"/>
              <a:cs typeface="Arial" pitchFamily="34" charset="0"/>
            </a:endParaRPr>
          </a:p>
          <a:p>
            <a:pPr marL="0" lvl="2">
              <a:spcBef>
                <a:spcPts val="0"/>
              </a:spcBef>
              <a:buSzPct val="45000"/>
              <a:defRPr/>
            </a:pPr>
            <a:endParaRPr lang="en-US" baseline="0" dirty="0" smtClean="0">
              <a:ea typeface="MS Gothic" charset="0"/>
              <a:cs typeface="Arial" pitchFamily="34" charset="0"/>
            </a:endParaRPr>
          </a:p>
          <a:p>
            <a:pPr marL="0" lvl="2">
              <a:spcBef>
                <a:spcPts val="0"/>
              </a:spcBef>
              <a:buSzPct val="45000"/>
              <a:defRPr/>
            </a:pPr>
            <a:r>
              <a:rPr lang="en-US" dirty="0" smtClean="0">
                <a:ea typeface="MS Gothic" charset="0"/>
                <a:cs typeface="Arial" pitchFamily="34" charset="0"/>
              </a:rPr>
              <a:t>Take out worksheet 3 – Whole Grain or Not Whole Grain. For each </a:t>
            </a:r>
            <a:r>
              <a:rPr lang="en-US" dirty="0" smtClean="0"/>
              <a:t>grain listed, we will indicate either “yes” it is a whole grain, or “no” it is not a whole grain.</a:t>
            </a:r>
          </a:p>
          <a:p>
            <a:pPr marL="0" lvl="2">
              <a:spcBef>
                <a:spcPts val="0"/>
              </a:spcBef>
              <a:buSzPct val="45000"/>
              <a:defRPr/>
            </a:pPr>
            <a:endParaRPr lang="en-US" baseline="0" dirty="0" smtClean="0">
              <a:ea typeface="MS Gothic" charset="0"/>
              <a:cs typeface="Arial" pitchFamily="34" charset="0"/>
            </a:endParaRPr>
          </a:p>
          <a:p>
            <a:pPr marL="0" lvl="2">
              <a:spcBef>
                <a:spcPts val="0"/>
              </a:spcBef>
              <a:buSzPct val="45000"/>
              <a:defRPr/>
            </a:pPr>
            <a:endParaRPr lang="en-US" dirty="0">
              <a:ea typeface="MS Gothic" charset="0"/>
              <a:cs typeface="Arial" pitchFamily="34" charset="0"/>
            </a:endParaRPr>
          </a:p>
          <a:p>
            <a:pPr marL="0" lvl="2">
              <a:spcBef>
                <a:spcPts val="0"/>
              </a:spcBef>
              <a:buSzPct val="45000"/>
              <a:defRPr/>
            </a:pPr>
            <a:endParaRPr lang="en-US" baseline="0" dirty="0" smtClean="0">
              <a:ea typeface="MS Gothic" charset="0"/>
              <a:cs typeface="Arial" pitchFamily="34" charset="0"/>
            </a:endParaRPr>
          </a:p>
          <a:p>
            <a:pPr marL="0" lvl="2">
              <a:spcBef>
                <a:spcPts val="0"/>
              </a:spcBef>
              <a:buSzPct val="45000"/>
              <a:defRPr/>
            </a:pPr>
            <a:r>
              <a:rPr lang="en-US" b="1" dirty="0" smtClean="0">
                <a:ea typeface="MS Gothic" charset="0"/>
                <a:cs typeface="Arial" pitchFamily="34" charset="0"/>
              </a:rPr>
              <a:t>INSTRUCTOR NOTES:</a:t>
            </a:r>
            <a:r>
              <a:rPr lang="en-US" dirty="0" smtClean="0">
                <a:ea typeface="MS Gothic" charset="0"/>
                <a:cs typeface="Arial" pitchFamily="34" charset="0"/>
              </a:rPr>
              <a:t> </a:t>
            </a:r>
          </a:p>
          <a:p>
            <a:pPr marL="238017" lvl="2" indent="-238017">
              <a:spcBef>
                <a:spcPts val="0"/>
              </a:spcBef>
              <a:buSzPct val="100000"/>
              <a:buFont typeface="Symbol" pitchFamily="18" charset="2"/>
              <a:buChar char="·"/>
              <a:defRPr/>
            </a:pPr>
            <a:r>
              <a:rPr lang="en-US" dirty="0">
                <a:ea typeface="MS Gothic" charset="0"/>
                <a:cs typeface="Arial" pitchFamily="34" charset="0"/>
              </a:rPr>
              <a:t>Do this activity with all participants together as one large group. Read each </a:t>
            </a:r>
            <a:r>
              <a:rPr lang="en-US" dirty="0" smtClean="0">
                <a:ea typeface="MS Gothic" charset="0"/>
                <a:cs typeface="Arial" pitchFamily="34" charset="0"/>
              </a:rPr>
              <a:t>term and ask participants to indicate “yes,” it’s a whole grain or “no,” it</a:t>
            </a:r>
            <a:r>
              <a:rPr lang="en-US" dirty="0">
                <a:ea typeface="MS Gothic" charset="0"/>
                <a:cs typeface="Arial" pitchFamily="34" charset="0"/>
              </a:rPr>
              <a:t> </a:t>
            </a:r>
            <a:r>
              <a:rPr lang="en-US" dirty="0" smtClean="0">
                <a:ea typeface="MS Gothic" charset="0"/>
                <a:cs typeface="Arial" pitchFamily="34" charset="0"/>
              </a:rPr>
              <a:t>is</a:t>
            </a:r>
            <a:r>
              <a:rPr lang="en-US" dirty="0">
                <a:ea typeface="MS Gothic" charset="0"/>
                <a:cs typeface="Arial" pitchFamily="34" charset="0"/>
              </a:rPr>
              <a:t> not whole </a:t>
            </a:r>
            <a:r>
              <a:rPr lang="en-US" dirty="0" smtClean="0">
                <a:ea typeface="MS Gothic" charset="0"/>
                <a:cs typeface="Arial" pitchFamily="34" charset="0"/>
              </a:rPr>
              <a:t>grain. </a:t>
            </a:r>
          </a:p>
          <a:p>
            <a:pPr marL="238017" lvl="2" indent="-238017">
              <a:spcBef>
                <a:spcPts val="0"/>
              </a:spcBef>
              <a:buSzPct val="100000"/>
              <a:buFont typeface="Symbol" pitchFamily="18" charset="2"/>
              <a:buChar char="·"/>
              <a:defRPr/>
            </a:pPr>
            <a:r>
              <a:rPr lang="en-US" dirty="0" smtClean="0">
                <a:ea typeface="MS Gothic" charset="0"/>
                <a:cs typeface="Arial" pitchFamily="34" charset="0"/>
              </a:rPr>
              <a:t>Refer to answer key for worksheet 2. In the interest of keeping to the time schedule, don’t review the entire explanation for each term unless someone asks for more information.</a:t>
            </a:r>
          </a:p>
          <a:p>
            <a:pPr marL="238017" lvl="2" indent="-238017">
              <a:spcBef>
                <a:spcPts val="0"/>
              </a:spcBef>
              <a:buSzPct val="100000"/>
              <a:buFont typeface="Symbol" pitchFamily="18" charset="2"/>
              <a:buChar char="·"/>
              <a:defRPr/>
            </a:pPr>
            <a:r>
              <a:rPr lang="en-US" b="1" dirty="0" smtClean="0"/>
              <a:t>Modification: </a:t>
            </a:r>
            <a:r>
              <a:rPr lang="en-US" dirty="0" smtClean="0"/>
              <a:t>If time is short, select a few of the questions.</a:t>
            </a:r>
          </a:p>
          <a:p>
            <a:pPr marL="0" lvl="2">
              <a:spcBef>
                <a:spcPts val="0"/>
              </a:spcBef>
              <a:buSzPct val="100000"/>
              <a:defRPr/>
            </a:pPr>
            <a:endParaRPr lang="en-US" dirty="0"/>
          </a:p>
        </p:txBody>
      </p:sp>
      <p:sp>
        <p:nvSpPr>
          <p:cNvPr id="4" name="Slide Number Placeholder 3"/>
          <p:cNvSpPr>
            <a:spLocks noGrp="1"/>
          </p:cNvSpPr>
          <p:nvPr>
            <p:ph type="sldNum" sz="quarter" idx="10"/>
          </p:nvPr>
        </p:nvSpPr>
        <p:spPr/>
        <p:txBody>
          <a:bodyPr/>
          <a:lstStyle/>
          <a:p>
            <a:fld id="{F64F9F06-6F80-4899-B283-244C8AD57D1C}" type="slidenum">
              <a:rPr lang="en-US" smtClean="0"/>
              <a:pPr/>
              <a:t>65</a:t>
            </a:fld>
            <a:endParaRPr lang="en-US"/>
          </a:p>
        </p:txBody>
      </p:sp>
    </p:spTree>
    <p:extLst>
      <p:ext uri="{BB962C8B-B14F-4D97-AF65-F5344CB8AC3E}">
        <p14:creationId xmlns:p14="http://schemas.microsoft.com/office/powerpoint/2010/main" val="213578793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2">
              <a:spcBef>
                <a:spcPct val="0"/>
              </a:spcBef>
              <a:buSzPct val="45000"/>
              <a:defRPr/>
            </a:pPr>
            <a:endParaRPr lang="en-US" dirty="0" smtClean="0"/>
          </a:p>
          <a:p>
            <a:pPr marL="0" lvl="2">
              <a:spcBef>
                <a:spcPct val="0"/>
              </a:spcBef>
              <a:buSzPct val="45000"/>
              <a:defRPr/>
            </a:pPr>
            <a:endParaRPr lang="en-US" baseline="0" dirty="0" smtClean="0">
              <a:ea typeface="MS Gothic" charset="0"/>
              <a:cs typeface="Arial" pitchFamily="34" charset="0"/>
            </a:endParaRPr>
          </a:p>
        </p:txBody>
      </p:sp>
      <p:sp>
        <p:nvSpPr>
          <p:cNvPr id="4" name="Slide Number Placeholder 3"/>
          <p:cNvSpPr>
            <a:spLocks noGrp="1"/>
          </p:cNvSpPr>
          <p:nvPr>
            <p:ph type="sldNum" sz="quarter" idx="10"/>
          </p:nvPr>
        </p:nvSpPr>
        <p:spPr/>
        <p:txBody>
          <a:bodyPr/>
          <a:lstStyle/>
          <a:p>
            <a:fld id="{F64F9F06-6F80-4899-B283-244C8AD57D1C}" type="slidenum">
              <a:rPr lang="en-US" smtClean="0"/>
              <a:pPr/>
              <a:t>66</a:t>
            </a:fld>
            <a:endParaRPr lang="en-US"/>
          </a:p>
        </p:txBody>
      </p:sp>
    </p:spTree>
    <p:extLst>
      <p:ext uri="{BB962C8B-B14F-4D97-AF65-F5344CB8AC3E}">
        <p14:creationId xmlns:p14="http://schemas.microsoft.com/office/powerpoint/2010/main" val="325907094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dirty="0"/>
              <a:t>This chart lists examples of grain products and ingredients that are whole grains. This list may not contain all possible representations of whole grain ingredient names on food labels.</a:t>
            </a:r>
          </a:p>
          <a:p>
            <a:pPr>
              <a:spcBef>
                <a:spcPts val="0"/>
              </a:spcBef>
              <a:spcAft>
                <a:spcPts val="0"/>
              </a:spcAft>
              <a:defRPr/>
            </a:pPr>
            <a:endParaRPr lang="en-US" dirty="0"/>
          </a:p>
          <a:p>
            <a:pPr marL="178511" indent="-178511">
              <a:spcBef>
                <a:spcPts val="0"/>
              </a:spcBef>
              <a:spcAft>
                <a:spcPts val="0"/>
              </a:spcAft>
              <a:buFont typeface="Arial" panose="020B0604020202020204" pitchFamily="34" charset="0"/>
              <a:buChar char="•"/>
              <a:defRPr/>
            </a:pPr>
            <a:r>
              <a:rPr lang="en-US" dirty="0"/>
              <a:t>If one of these terms is listed </a:t>
            </a:r>
            <a:r>
              <a:rPr lang="en-US" b="1" dirty="0"/>
              <a:t>first</a:t>
            </a:r>
            <a:r>
              <a:rPr lang="en-US" dirty="0"/>
              <a:t> on the ingredients statement, the product meets the requirement for at least 50 percent whole grain.</a:t>
            </a:r>
          </a:p>
          <a:p>
            <a:pPr marL="178511" indent="-178511" eaLnBrk="1" fontAlgn="auto" hangingPunct="1">
              <a:spcBef>
                <a:spcPts val="0"/>
              </a:spcBef>
              <a:spcAft>
                <a:spcPts val="0"/>
              </a:spcAft>
              <a:buFont typeface="Arial" panose="020B0604020202020204" pitchFamily="34" charset="0"/>
              <a:buChar char="•"/>
              <a:defRPr/>
            </a:pPr>
            <a:r>
              <a:rPr lang="en-US" dirty="0"/>
              <a:t>If a whole grain is not the first ingredient but the </a:t>
            </a:r>
            <a:r>
              <a:rPr lang="en-US" b="1" dirty="0"/>
              <a:t>combined weight </a:t>
            </a:r>
            <a:r>
              <a:rPr lang="en-US" dirty="0"/>
              <a:t>of all whole grain ingredients is </a:t>
            </a:r>
            <a:r>
              <a:rPr lang="en-US" b="1" dirty="0"/>
              <a:t>more</a:t>
            </a:r>
            <a:r>
              <a:rPr lang="en-US" dirty="0"/>
              <a:t> than the weight of the first ingredient, the product meets the requirement for at least 50 percent whole grains. </a:t>
            </a:r>
          </a:p>
          <a:p>
            <a:pPr>
              <a:spcBef>
                <a:spcPts val="0"/>
              </a:spcBef>
              <a:spcAft>
                <a:spcPts val="0"/>
              </a:spcAft>
              <a:defRPr/>
            </a:pPr>
            <a:endParaRPr lang="en-US" dirty="0"/>
          </a:p>
          <a:p>
            <a:pPr>
              <a:spcBef>
                <a:spcPts val="0"/>
              </a:spcBef>
              <a:spcAft>
                <a:spcPts val="0"/>
              </a:spcAft>
              <a:defRPr/>
            </a:pPr>
            <a:r>
              <a:rPr lang="en-US" dirty="0"/>
              <a:t>To be whole grain-rich, remember that the product must also meet the other two requirements (any other grains are enriched and any noncreditable grains are less than 2 percent).</a:t>
            </a:r>
          </a:p>
          <a:p>
            <a:pPr>
              <a:spcBef>
                <a:spcPts val="0"/>
              </a:spcBef>
              <a:spcAft>
                <a:spcPts val="0"/>
              </a:spcAft>
              <a:defRPr/>
            </a:pPr>
            <a:endParaRPr lang="en-US" dirty="0"/>
          </a:p>
          <a:p>
            <a:pPr>
              <a:spcBef>
                <a:spcPts val="0"/>
              </a:spcBef>
              <a:spcAft>
                <a:spcPts val="0"/>
              </a:spcAft>
            </a:pPr>
            <a:r>
              <a:rPr lang="en-US" altLang="en-US" dirty="0"/>
              <a:t>This information is contained in the CSDE’s handout, “Criteria for Whole Grain-rich Foods,” which summarizes the criteria for determining whether a food meets the USDA </a:t>
            </a:r>
            <a:r>
              <a:rPr lang="en-US" altLang="en-US" dirty="0" smtClean="0"/>
              <a:t>WGR </a:t>
            </a:r>
            <a:r>
              <a:rPr lang="en-US" altLang="en-US" dirty="0"/>
              <a:t>requirement. You have it in your handout packet and it is also available on the CSDE’s Crediting Foods Web page, at the link indicated on the slide.</a:t>
            </a:r>
          </a:p>
          <a:p>
            <a:pPr>
              <a:spcBef>
                <a:spcPts val="0"/>
              </a:spcBef>
              <a:spcAft>
                <a:spcPts val="0"/>
              </a:spcAft>
            </a:pPr>
            <a:endParaRPr lang="en-US" altLang="en-US" dirty="0" smtClean="0"/>
          </a:p>
          <a:p>
            <a:pPr>
              <a:spcBef>
                <a:spcPts val="0"/>
              </a:spcBef>
              <a:spcAft>
                <a:spcPts val="0"/>
              </a:spcAft>
            </a:pPr>
            <a:endParaRPr lang="en-US" altLang="en-US" dirty="0"/>
          </a:p>
          <a:p>
            <a:pPr>
              <a:spcBef>
                <a:spcPts val="0"/>
              </a:spcBef>
              <a:spcAft>
                <a:spcPts val="0"/>
              </a:spcAft>
            </a:pPr>
            <a:r>
              <a:rPr lang="en-US" altLang="en-US" b="1" dirty="0"/>
              <a:t>INSTRUCTOR NOTES: </a:t>
            </a:r>
            <a:r>
              <a:rPr lang="en-US" dirty="0"/>
              <a:t>Hold up the handout so participants can see it.</a:t>
            </a:r>
          </a:p>
        </p:txBody>
      </p:sp>
      <p:sp>
        <p:nvSpPr>
          <p:cNvPr id="993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73553" indent="-297523">
              <a:defRPr>
                <a:solidFill>
                  <a:schemeClr val="tx1"/>
                </a:solidFill>
                <a:latin typeface="Calibri" panose="020F0502020204030204" pitchFamily="34" charset="0"/>
                <a:cs typeface="Arial" panose="020B0604020202020204" pitchFamily="34" charset="0"/>
              </a:defRPr>
            </a:lvl2pPr>
            <a:lvl3pPr marL="1190083" indent="-238017">
              <a:defRPr>
                <a:solidFill>
                  <a:schemeClr val="tx1"/>
                </a:solidFill>
                <a:latin typeface="Calibri" panose="020F0502020204030204" pitchFamily="34" charset="0"/>
                <a:cs typeface="Arial" panose="020B0604020202020204" pitchFamily="34" charset="0"/>
              </a:defRPr>
            </a:lvl3pPr>
            <a:lvl4pPr marL="1666115" indent="-238017">
              <a:defRPr>
                <a:solidFill>
                  <a:schemeClr val="tx1"/>
                </a:solidFill>
                <a:latin typeface="Calibri" panose="020F0502020204030204" pitchFamily="34" charset="0"/>
                <a:cs typeface="Arial" panose="020B0604020202020204" pitchFamily="34" charset="0"/>
              </a:defRPr>
            </a:lvl4pPr>
            <a:lvl5pPr marL="2142149" indent="-238017">
              <a:defRPr>
                <a:solidFill>
                  <a:schemeClr val="tx1"/>
                </a:solidFill>
                <a:latin typeface="Calibri" panose="020F0502020204030204" pitchFamily="34" charset="0"/>
                <a:cs typeface="Arial" panose="020B0604020202020204" pitchFamily="34" charset="0"/>
              </a:defRPr>
            </a:lvl5pPr>
            <a:lvl6pPr marL="2618183" indent="-2380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94215" indent="-2380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70248" indent="-2380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46282" indent="-2380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FB9CF52-8640-4E16-B44F-412A12F5D9CB}" type="slidenum">
              <a:rPr lang="en-US" altLang="en-US" smtClean="0"/>
              <a:pPr/>
              <a:t>67</a:t>
            </a:fld>
            <a:endParaRPr lang="en-US" altLang="en-US" smtClean="0"/>
          </a:p>
        </p:txBody>
      </p:sp>
    </p:spTree>
    <p:extLst>
      <p:ext uri="{BB962C8B-B14F-4D97-AF65-F5344CB8AC3E}">
        <p14:creationId xmlns:p14="http://schemas.microsoft.com/office/powerpoint/2010/main" val="44816298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013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73553" indent="-297523">
              <a:defRPr>
                <a:solidFill>
                  <a:schemeClr val="tx1"/>
                </a:solidFill>
                <a:latin typeface="Calibri" panose="020F0502020204030204" pitchFamily="34" charset="0"/>
                <a:cs typeface="Arial" panose="020B0604020202020204" pitchFamily="34" charset="0"/>
              </a:defRPr>
            </a:lvl2pPr>
            <a:lvl3pPr marL="1190083" indent="-238017">
              <a:defRPr>
                <a:solidFill>
                  <a:schemeClr val="tx1"/>
                </a:solidFill>
                <a:latin typeface="Calibri" panose="020F0502020204030204" pitchFamily="34" charset="0"/>
                <a:cs typeface="Arial" panose="020B0604020202020204" pitchFamily="34" charset="0"/>
              </a:defRPr>
            </a:lvl3pPr>
            <a:lvl4pPr marL="1666115" indent="-238017">
              <a:defRPr>
                <a:solidFill>
                  <a:schemeClr val="tx1"/>
                </a:solidFill>
                <a:latin typeface="Calibri" panose="020F0502020204030204" pitchFamily="34" charset="0"/>
                <a:cs typeface="Arial" panose="020B0604020202020204" pitchFamily="34" charset="0"/>
              </a:defRPr>
            </a:lvl4pPr>
            <a:lvl5pPr marL="2142149" indent="-238017">
              <a:defRPr>
                <a:solidFill>
                  <a:schemeClr val="tx1"/>
                </a:solidFill>
                <a:latin typeface="Calibri" panose="020F0502020204030204" pitchFamily="34" charset="0"/>
                <a:cs typeface="Arial" panose="020B0604020202020204" pitchFamily="34" charset="0"/>
              </a:defRPr>
            </a:lvl5pPr>
            <a:lvl6pPr marL="2618183" indent="-2380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94215" indent="-2380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70248" indent="-2380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46282" indent="-2380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79ACBB09-06E5-4E46-AD6D-7CCC4ACD7364}" type="slidenum">
              <a:rPr lang="en-US" altLang="en-US" smtClean="0"/>
              <a:pPr/>
              <a:t>68</a:t>
            </a:fld>
            <a:endParaRPr lang="en-US" altLang="en-US" smtClean="0"/>
          </a:p>
        </p:txBody>
      </p:sp>
    </p:spTree>
    <p:extLst>
      <p:ext uri="{BB962C8B-B14F-4D97-AF65-F5344CB8AC3E}">
        <p14:creationId xmlns:p14="http://schemas.microsoft.com/office/powerpoint/2010/main" val="138549415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For more information </a:t>
            </a:r>
            <a:r>
              <a:rPr lang="en-US" altLang="en-US" dirty="0"/>
              <a:t>on how to identify whole </a:t>
            </a:r>
            <a:r>
              <a:rPr lang="en-US" altLang="en-US" dirty="0" smtClean="0"/>
              <a:t>grains, refer to this handout. It is available on the CSDE’s Crediting Foods Web page, at the link indicated on this slide.</a:t>
            </a:r>
          </a:p>
          <a:p>
            <a:endParaRPr lang="en-US" altLang="en-US" dirty="0" smtClean="0"/>
          </a:p>
          <a:p>
            <a:endParaRPr lang="en-US" altLang="en-US" dirty="0" smtClean="0"/>
          </a:p>
        </p:txBody>
      </p:sp>
      <p:sp>
        <p:nvSpPr>
          <p:cNvPr id="1157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842" indent="-285708">
              <a:defRPr>
                <a:solidFill>
                  <a:schemeClr val="tx1"/>
                </a:solidFill>
                <a:latin typeface="Calibri" panose="020F0502020204030204" pitchFamily="34" charset="0"/>
                <a:cs typeface="Arial" panose="020B0604020202020204" pitchFamily="34" charset="0"/>
              </a:defRPr>
            </a:lvl2pPr>
            <a:lvl3pPr marL="1142833" indent="-228567">
              <a:defRPr>
                <a:solidFill>
                  <a:schemeClr val="tx1"/>
                </a:solidFill>
                <a:latin typeface="Calibri" panose="020F0502020204030204" pitchFamily="34" charset="0"/>
                <a:cs typeface="Arial" panose="020B0604020202020204" pitchFamily="34" charset="0"/>
              </a:defRPr>
            </a:lvl3pPr>
            <a:lvl4pPr marL="1599966" indent="-228567">
              <a:defRPr>
                <a:solidFill>
                  <a:schemeClr val="tx1"/>
                </a:solidFill>
                <a:latin typeface="Calibri" panose="020F0502020204030204" pitchFamily="34" charset="0"/>
                <a:cs typeface="Arial" panose="020B0604020202020204" pitchFamily="34" charset="0"/>
              </a:defRPr>
            </a:lvl4pPr>
            <a:lvl5pPr marL="2057099" indent="-228567">
              <a:defRPr>
                <a:solidFill>
                  <a:schemeClr val="tx1"/>
                </a:solidFill>
                <a:latin typeface="Calibri" panose="020F0502020204030204" pitchFamily="34" charset="0"/>
                <a:cs typeface="Arial" panose="020B0604020202020204" pitchFamily="34" charset="0"/>
              </a:defRPr>
            </a:lvl5pPr>
            <a:lvl6pPr marL="2514232" indent="-22856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365" indent="-22856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8497" indent="-22856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5630" indent="-22856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0EBC57D-5FFE-414B-A209-F635BA9AE807}" type="slidenum">
              <a:rPr lang="en-US" altLang="en-US" smtClean="0"/>
              <a:pPr/>
              <a:t>69</a:t>
            </a:fld>
            <a:endParaRPr lang="en-US" altLang="en-US" smtClean="0"/>
          </a:p>
        </p:txBody>
      </p:sp>
    </p:spTree>
    <p:extLst>
      <p:ext uri="{BB962C8B-B14F-4D97-AF65-F5344CB8AC3E}">
        <p14:creationId xmlns:p14="http://schemas.microsoft.com/office/powerpoint/2010/main" val="164528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Slide Image Placeholder 1"/>
          <p:cNvSpPr>
            <a:spLocks noGrp="1" noRot="1" noChangeAspect="1" noTextEdit="1"/>
          </p:cNvSpPr>
          <p:nvPr>
            <p:ph type="sldImg"/>
          </p:nvPr>
        </p:nvSpPr>
        <p:spPr bwMode="auto">
          <a:xfrm>
            <a:off x="1854200" y="720725"/>
            <a:ext cx="4206875" cy="31559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a:xfrm>
            <a:off x="715619" y="4013616"/>
            <a:ext cx="5852492" cy="5036695"/>
          </a:xfrm>
        </p:spPr>
        <p:txBody>
          <a:bodyPr/>
          <a:lstStyle/>
          <a:p>
            <a:pPr marL="1651">
              <a:lnSpc>
                <a:spcPct val="93000"/>
              </a:lnSpc>
              <a:spcBef>
                <a:spcPct val="0"/>
              </a:spcBef>
              <a:buSzPct val="45000"/>
              <a:defRPr/>
            </a:pPr>
            <a:r>
              <a:rPr lang="en-US" dirty="0"/>
              <a:t>This slide shows an overview of the general </a:t>
            </a:r>
            <a:r>
              <a:rPr lang="en-US" dirty="0" smtClean="0"/>
              <a:t>meal pattern requirements </a:t>
            </a:r>
            <a:r>
              <a:rPr lang="en-US" dirty="0"/>
              <a:t>for breakfast that </a:t>
            </a:r>
            <a:r>
              <a:rPr lang="en-US" dirty="0" smtClean="0"/>
              <a:t>took effect in school year 2014-15 (</a:t>
            </a:r>
            <a:r>
              <a:rPr lang="en-US" dirty="0" smtClean="0">
                <a:cs typeface="+mn-ea" charset="0"/>
              </a:rPr>
              <a:t>July </a:t>
            </a:r>
            <a:r>
              <a:rPr lang="en-US" dirty="0">
                <a:cs typeface="+mn-ea" charset="0"/>
              </a:rPr>
              <a:t>1, </a:t>
            </a:r>
            <a:r>
              <a:rPr lang="en-US" dirty="0" smtClean="0">
                <a:cs typeface="+mn-ea" charset="0"/>
              </a:rPr>
              <a:t>2014). We will discuss each of these in more detail </a:t>
            </a:r>
            <a:r>
              <a:rPr lang="en-US" dirty="0">
                <a:ea typeface="MS Gothic" charset="0"/>
                <a:cs typeface="MS Gothic" charset="0"/>
              </a:rPr>
              <a:t>throughout today’s workshop.</a:t>
            </a:r>
          </a:p>
          <a:p>
            <a:pPr marL="1651">
              <a:lnSpc>
                <a:spcPct val="93000"/>
              </a:lnSpc>
              <a:spcBef>
                <a:spcPct val="0"/>
              </a:spcBef>
              <a:buSzPct val="45000"/>
              <a:defRPr/>
            </a:pPr>
            <a:endParaRPr lang="en-US" dirty="0">
              <a:ea typeface="MS Gothic" charset="0"/>
              <a:cs typeface="+mn-ea" charset="0"/>
            </a:endParaRPr>
          </a:p>
          <a:p>
            <a:pPr marL="180162" indent="-178511">
              <a:spcBef>
                <a:spcPct val="0"/>
              </a:spcBef>
              <a:buSzPct val="100000"/>
              <a:buFont typeface="Arial" panose="020B0604020202020204" pitchFamily="34" charset="0"/>
              <a:buChar char="•"/>
              <a:defRPr/>
            </a:pPr>
            <a:r>
              <a:rPr lang="en-US" dirty="0">
                <a:ea typeface="MS Gothic" charset="0"/>
                <a:cs typeface="MS Gothic" charset="0"/>
              </a:rPr>
              <a:t>All grains offered at breakfast must be </a:t>
            </a:r>
            <a:r>
              <a:rPr lang="en-US" dirty="0" smtClean="0">
                <a:ea typeface="MS Gothic" charset="0"/>
                <a:cs typeface="MS Gothic" charset="0"/>
              </a:rPr>
              <a:t>WGR.</a:t>
            </a:r>
            <a:endParaRPr lang="en-US" dirty="0">
              <a:ea typeface="MS Gothic" charset="0"/>
              <a:cs typeface="MS Gothic" charset="0"/>
            </a:endParaRPr>
          </a:p>
          <a:p>
            <a:pPr marL="180162" indent="-178511">
              <a:spcBef>
                <a:spcPct val="0"/>
              </a:spcBef>
              <a:buSzPct val="100000"/>
              <a:buFont typeface="Arial" panose="020B0604020202020204" pitchFamily="34" charset="0"/>
              <a:buChar char="•"/>
              <a:defRPr/>
            </a:pPr>
            <a:endParaRPr lang="en-US" dirty="0">
              <a:ea typeface="MS Gothic" charset="0"/>
              <a:cs typeface="MS Gothic" charset="0"/>
            </a:endParaRPr>
          </a:p>
          <a:p>
            <a:pPr marL="180162" indent="-178511">
              <a:spcBef>
                <a:spcPct val="0"/>
              </a:spcBef>
              <a:buSzPct val="100000"/>
              <a:buFont typeface="Arial" panose="020B0604020202020204" pitchFamily="34" charset="0"/>
              <a:buChar char="•"/>
              <a:defRPr/>
            </a:pPr>
            <a:r>
              <a:rPr lang="en-US" dirty="0" smtClean="0">
                <a:ea typeface="MS Gothic" charset="0"/>
                <a:cs typeface="MS Gothic" charset="0"/>
              </a:rPr>
              <a:t>The fruits component requires at </a:t>
            </a:r>
            <a:r>
              <a:rPr lang="en-US" dirty="0">
                <a:ea typeface="MS Gothic" charset="0"/>
                <a:cs typeface="MS Gothic" charset="0"/>
              </a:rPr>
              <a:t>least 1 cup of fruits daily to all age/grade </a:t>
            </a:r>
            <a:r>
              <a:rPr lang="en-US" dirty="0" smtClean="0">
                <a:ea typeface="MS Gothic" charset="0"/>
                <a:cs typeface="MS Gothic" charset="0"/>
              </a:rPr>
              <a:t>groups.</a:t>
            </a:r>
          </a:p>
          <a:p>
            <a:pPr marL="180162" indent="-178511">
              <a:spcBef>
                <a:spcPct val="0"/>
              </a:spcBef>
              <a:buSzPct val="100000"/>
              <a:buFont typeface="Arial" panose="020B0604020202020204" pitchFamily="34" charset="0"/>
              <a:buChar char="•"/>
              <a:defRPr/>
            </a:pPr>
            <a:endParaRPr lang="en-US" dirty="0">
              <a:ea typeface="MS Gothic" charset="0"/>
              <a:cs typeface="MS Gothic" charset="0"/>
            </a:endParaRPr>
          </a:p>
          <a:p>
            <a:pPr marL="180162" indent="-178511">
              <a:spcBef>
                <a:spcPct val="0"/>
              </a:spcBef>
              <a:buSzPct val="100000"/>
              <a:buFont typeface="Arial" panose="020B0604020202020204" pitchFamily="34" charset="0"/>
              <a:buChar char="•"/>
              <a:defRPr/>
            </a:pPr>
            <a:r>
              <a:rPr lang="en-US" dirty="0">
                <a:ea typeface="MS Gothic" charset="0"/>
                <a:cs typeface="MS Gothic" charset="0"/>
              </a:rPr>
              <a:t>Schools may offer vegetables in place of fruits at any time, but must comply with certain requirements. </a:t>
            </a:r>
            <a:r>
              <a:rPr lang="en-US" dirty="0" smtClean="0">
                <a:ea typeface="MS Gothic" charset="0"/>
                <a:cs typeface="MS Gothic" charset="0"/>
              </a:rPr>
              <a:t>Starchy </a:t>
            </a:r>
            <a:r>
              <a:rPr lang="en-US" dirty="0">
                <a:ea typeface="MS Gothic" charset="0"/>
                <a:cs typeface="MS Gothic" charset="0"/>
              </a:rPr>
              <a:t>vegetables may be offered on any day if the weekly menu includes at least 2 cups of non-starchy vegetables (dark green, red/orange, beans and peas or other vegetable </a:t>
            </a:r>
            <a:r>
              <a:rPr lang="en-US" dirty="0" smtClean="0">
                <a:ea typeface="MS Gothic" charset="0"/>
                <a:cs typeface="MS Gothic" charset="0"/>
              </a:rPr>
              <a:t>subgroups).</a:t>
            </a:r>
            <a:endParaRPr lang="en-US" dirty="0">
              <a:ea typeface="MS Gothic" charset="0"/>
              <a:cs typeface="MS Gothic" charset="0"/>
            </a:endParaRPr>
          </a:p>
          <a:p>
            <a:pPr marL="180162" indent="-178511">
              <a:spcBef>
                <a:spcPct val="0"/>
              </a:spcBef>
              <a:buSzPct val="100000"/>
              <a:buFont typeface="Arial" panose="020B0604020202020204" pitchFamily="34" charset="0"/>
              <a:buChar char="•"/>
              <a:defRPr/>
            </a:pPr>
            <a:endParaRPr lang="en-US" dirty="0">
              <a:ea typeface="MS Gothic" charset="0"/>
              <a:cs typeface="MS Gothic" charset="0"/>
            </a:endParaRPr>
          </a:p>
          <a:p>
            <a:pPr marL="180162" indent="-178511">
              <a:spcBef>
                <a:spcPct val="0"/>
              </a:spcBef>
              <a:buSzPct val="100000"/>
              <a:buFont typeface="Arial" panose="020B0604020202020204" pitchFamily="34" charset="0"/>
              <a:buChar char="•"/>
              <a:defRPr/>
            </a:pPr>
            <a:r>
              <a:rPr lang="en-US" dirty="0">
                <a:ea typeface="MS Gothic" charset="0"/>
                <a:cs typeface="MS Gothic" charset="0"/>
              </a:rPr>
              <a:t>Full-strength juice (fruit and vegetable) is limited to no more than half of the weekly fruits component.</a:t>
            </a:r>
          </a:p>
          <a:p>
            <a:pPr marL="1651">
              <a:spcBef>
                <a:spcPct val="0"/>
              </a:spcBef>
              <a:buSzPct val="100000"/>
              <a:defRPr/>
            </a:pPr>
            <a:endParaRPr lang="en-US" dirty="0">
              <a:ea typeface="MS Gothic" charset="0"/>
              <a:cs typeface="MS Gothic" charset="0"/>
            </a:endParaRPr>
          </a:p>
        </p:txBody>
      </p:sp>
      <p:sp>
        <p:nvSpPr>
          <p:cNvPr id="337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73553" indent="-297523">
              <a:defRPr>
                <a:solidFill>
                  <a:schemeClr val="tx1"/>
                </a:solidFill>
                <a:latin typeface="Calibri" panose="020F0502020204030204" pitchFamily="34" charset="0"/>
                <a:cs typeface="Arial" panose="020B0604020202020204" pitchFamily="34" charset="0"/>
              </a:defRPr>
            </a:lvl2pPr>
            <a:lvl3pPr marL="1190083" indent="-238017">
              <a:defRPr>
                <a:solidFill>
                  <a:schemeClr val="tx1"/>
                </a:solidFill>
                <a:latin typeface="Calibri" panose="020F0502020204030204" pitchFamily="34" charset="0"/>
                <a:cs typeface="Arial" panose="020B0604020202020204" pitchFamily="34" charset="0"/>
              </a:defRPr>
            </a:lvl3pPr>
            <a:lvl4pPr marL="1666115" indent="-238017">
              <a:defRPr>
                <a:solidFill>
                  <a:schemeClr val="tx1"/>
                </a:solidFill>
                <a:latin typeface="Calibri" panose="020F0502020204030204" pitchFamily="34" charset="0"/>
                <a:cs typeface="Arial" panose="020B0604020202020204" pitchFamily="34" charset="0"/>
              </a:defRPr>
            </a:lvl4pPr>
            <a:lvl5pPr marL="2142149" indent="-238017">
              <a:defRPr>
                <a:solidFill>
                  <a:schemeClr val="tx1"/>
                </a:solidFill>
                <a:latin typeface="Calibri" panose="020F0502020204030204" pitchFamily="34" charset="0"/>
                <a:cs typeface="Arial" panose="020B0604020202020204" pitchFamily="34" charset="0"/>
              </a:defRPr>
            </a:lvl5pPr>
            <a:lvl6pPr marL="2618183" indent="-2380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94215" indent="-2380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70248" indent="-2380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46282" indent="-2380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03335031-8DD1-431A-AC55-897D4C540967}" type="slidenum">
              <a:rPr lang="en-US" altLang="en-US"/>
              <a:pPr/>
              <a:t>7</a:t>
            </a:fld>
            <a:endParaRPr lang="en-US" altLang="en-US"/>
          </a:p>
        </p:txBody>
      </p:sp>
    </p:spTree>
    <p:extLst>
      <p:ext uri="{BB962C8B-B14F-4D97-AF65-F5344CB8AC3E}">
        <p14:creationId xmlns:p14="http://schemas.microsoft.com/office/powerpoint/2010/main" val="337376141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dirty="0"/>
              <a:t>When products contain a flour blend grouped together with parentheses, e.g., </a:t>
            </a:r>
            <a:r>
              <a:rPr lang="en-US" i="1" dirty="0"/>
              <a:t>“flour blend (whole wheat flour, enriched flour),”</a:t>
            </a:r>
            <a:r>
              <a:rPr lang="en-US" dirty="0"/>
              <a:t> the menu planner must obtain a PFS from the manufacturer that documents the </a:t>
            </a:r>
            <a:r>
              <a:rPr lang="en-US" b="1" dirty="0"/>
              <a:t>weight</a:t>
            </a:r>
            <a:r>
              <a:rPr lang="en-US" dirty="0"/>
              <a:t> of each creditable grain ingredient. </a:t>
            </a:r>
            <a:endParaRPr lang="en-US" dirty="0" smtClean="0"/>
          </a:p>
          <a:p>
            <a:pPr>
              <a:spcBef>
                <a:spcPts val="0"/>
              </a:spcBef>
            </a:pPr>
            <a:endParaRPr lang="en-US" dirty="0" smtClean="0"/>
          </a:p>
          <a:p>
            <a:pPr>
              <a:spcBef>
                <a:spcPts val="0"/>
              </a:spcBef>
            </a:pPr>
            <a:r>
              <a:rPr lang="en-US" dirty="0" smtClean="0"/>
              <a:t>The</a:t>
            </a:r>
            <a:r>
              <a:rPr lang="en-US" i="1" dirty="0" smtClean="0"/>
              <a:t> </a:t>
            </a:r>
            <a:r>
              <a:rPr lang="en-US" dirty="0"/>
              <a:t>PFS must indicate that either the whole grain content is at least 8 grams per ounce equivalent (groups A-G) or that the weight of the whole grain is more than the first ingredient listed after the flour blend. </a:t>
            </a:r>
          </a:p>
          <a:p>
            <a:pPr>
              <a:spcBef>
                <a:spcPts val="0"/>
              </a:spcBef>
            </a:pPr>
            <a:r>
              <a:rPr lang="en-US" dirty="0"/>
              <a:t> </a:t>
            </a:r>
          </a:p>
          <a:p>
            <a:pPr>
              <a:spcBef>
                <a:spcPts val="0"/>
              </a:spcBef>
            </a:pPr>
            <a:r>
              <a:rPr lang="en-US" dirty="0" smtClean="0"/>
              <a:t>This slide shows an example of a flour blend listed in the ingredients statement.</a:t>
            </a:r>
            <a:endParaRPr lang="en-US" dirty="0"/>
          </a:p>
        </p:txBody>
      </p:sp>
      <p:sp>
        <p:nvSpPr>
          <p:cNvPr id="4" name="Slide Number Placeholder 3"/>
          <p:cNvSpPr>
            <a:spLocks noGrp="1"/>
          </p:cNvSpPr>
          <p:nvPr>
            <p:ph type="sldNum" sz="quarter" idx="10"/>
          </p:nvPr>
        </p:nvSpPr>
        <p:spPr/>
        <p:txBody>
          <a:bodyPr/>
          <a:lstStyle/>
          <a:p>
            <a:fld id="{88B97D9A-3F99-4895-BB77-4498E3C0B8F1}" type="slidenum">
              <a:rPr lang="en-US" smtClean="0"/>
              <a:pPr/>
              <a:t>70</a:t>
            </a:fld>
            <a:endParaRPr lang="en-US"/>
          </a:p>
        </p:txBody>
      </p:sp>
    </p:spTree>
    <p:extLst>
      <p:ext uri="{BB962C8B-B14F-4D97-AF65-F5344CB8AC3E}">
        <p14:creationId xmlns:p14="http://schemas.microsoft.com/office/powerpoint/2010/main" val="23836604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dirty="0" smtClean="0"/>
              <a:t>From </a:t>
            </a:r>
            <a:r>
              <a:rPr lang="en-US" dirty="0"/>
              <a:t>the ingredients statement, the menu planner can tell that the </a:t>
            </a:r>
            <a:r>
              <a:rPr lang="en-US" b="1" dirty="0"/>
              <a:t>total weight</a:t>
            </a:r>
            <a:r>
              <a:rPr lang="en-US" dirty="0"/>
              <a:t> of the flour blend (whole-wheat flour and enriched flour) is more than the weight of the brown sugar. However, the menu planner cannot tell the weight of</a:t>
            </a:r>
            <a:r>
              <a:rPr lang="en-US" b="1" dirty="0"/>
              <a:t> each individual ingredient </a:t>
            </a:r>
            <a:r>
              <a:rPr lang="en-US" dirty="0"/>
              <a:t>in the flour blend. </a:t>
            </a:r>
            <a:endParaRPr lang="en-US" dirty="0" smtClean="0"/>
          </a:p>
          <a:p>
            <a:pPr>
              <a:spcBef>
                <a:spcPts val="0"/>
              </a:spcBef>
            </a:pPr>
            <a:endParaRPr lang="en-US" dirty="0"/>
          </a:p>
          <a:p>
            <a:pPr>
              <a:spcBef>
                <a:spcPts val="0"/>
              </a:spcBef>
            </a:pPr>
            <a:r>
              <a:rPr lang="en-US" dirty="0" smtClean="0"/>
              <a:t>For </a:t>
            </a:r>
            <a:r>
              <a:rPr lang="en-US" dirty="0"/>
              <a:t>example, if the flour blend is 40 percent of the product’s total weight (25 percent whole-wheat flour and 15 percent enriched flour) and sugar is 30 percent, the whole-wheat flour is not the greatest ingredient by weight. To determine if this product meets the criteria for at least 50 percent whole grains, the </a:t>
            </a:r>
            <a:r>
              <a:rPr lang="en-US" dirty="0" smtClean="0"/>
              <a:t>manufacturer’s PFS </a:t>
            </a:r>
            <a:r>
              <a:rPr lang="en-US" dirty="0"/>
              <a:t>must document that the weight of the whole-wheat flour is more than the weight of the brown </a:t>
            </a:r>
            <a:r>
              <a:rPr lang="en-US" dirty="0" smtClean="0"/>
              <a:t>sugar.</a:t>
            </a:r>
            <a:endParaRPr lang="en-US" dirty="0"/>
          </a:p>
        </p:txBody>
      </p:sp>
      <p:sp>
        <p:nvSpPr>
          <p:cNvPr id="4" name="Slide Number Placeholder 3"/>
          <p:cNvSpPr>
            <a:spLocks noGrp="1"/>
          </p:cNvSpPr>
          <p:nvPr>
            <p:ph type="sldNum" sz="quarter" idx="10"/>
          </p:nvPr>
        </p:nvSpPr>
        <p:spPr/>
        <p:txBody>
          <a:bodyPr/>
          <a:lstStyle/>
          <a:p>
            <a:fld id="{88B97D9A-3F99-4895-BB77-4498E3C0B8F1}" type="slidenum">
              <a:rPr lang="en-US" smtClean="0"/>
              <a:pPr/>
              <a:t>71</a:t>
            </a:fld>
            <a:endParaRPr lang="en-US"/>
          </a:p>
        </p:txBody>
      </p:sp>
    </p:spTree>
    <p:extLst>
      <p:ext uri="{BB962C8B-B14F-4D97-AF65-F5344CB8AC3E}">
        <p14:creationId xmlns:p14="http://schemas.microsoft.com/office/powerpoint/2010/main" val="159908072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a:xfrm>
            <a:off x="701676" y="4416426"/>
            <a:ext cx="5607050" cy="4414838"/>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defRPr/>
            </a:pPr>
            <a:r>
              <a:rPr lang="en-US" dirty="0"/>
              <a:t>The second criterion is that any other grains in the product are enriched. Enriched grains are </a:t>
            </a:r>
            <a:r>
              <a:rPr lang="en-US" b="1" dirty="0"/>
              <a:t>refined grains </a:t>
            </a:r>
            <a:r>
              <a:rPr lang="en-US" dirty="0"/>
              <a:t>(such as wheat, rice and corn) and grain products (such as cereal, pasta and bread) that have </a:t>
            </a:r>
            <a:r>
              <a:rPr lang="en-US" b="1" dirty="0"/>
              <a:t>vitamins and minerals </a:t>
            </a:r>
            <a:r>
              <a:rPr lang="en-US" dirty="0"/>
              <a:t>added to replace the nutrients lost during processing. </a:t>
            </a:r>
          </a:p>
          <a:p>
            <a:pPr>
              <a:spcBef>
                <a:spcPts val="0"/>
              </a:spcBef>
              <a:defRPr/>
            </a:pPr>
            <a:endParaRPr lang="en-US" dirty="0"/>
          </a:p>
          <a:p>
            <a:pPr>
              <a:spcBef>
                <a:spcPts val="0"/>
              </a:spcBef>
              <a:defRPr/>
            </a:pPr>
            <a:r>
              <a:rPr lang="en-US" dirty="0"/>
              <a:t>Enriched products are </a:t>
            </a:r>
            <a:r>
              <a:rPr lang="en-US" b="1" dirty="0"/>
              <a:t>not nutritionally equivalent </a:t>
            </a:r>
            <a:r>
              <a:rPr lang="en-US" dirty="0"/>
              <a:t>to whole-grain products because enrichment does not replace all the nutrients, fiber and other health-enhancing substances originally present in the whole grain. </a:t>
            </a:r>
          </a:p>
          <a:p>
            <a:pPr>
              <a:spcBef>
                <a:spcPts val="0"/>
              </a:spcBef>
              <a:defRPr/>
            </a:pPr>
            <a:endParaRPr lang="en-US" dirty="0"/>
          </a:p>
          <a:p>
            <a:pPr>
              <a:spcBef>
                <a:spcPts val="0"/>
              </a:spcBef>
              <a:defRPr/>
            </a:pPr>
            <a:r>
              <a:rPr lang="en-US" dirty="0"/>
              <a:t>Enriched grains have </a:t>
            </a:r>
            <a:r>
              <a:rPr lang="en-US" b="1" dirty="0"/>
              <a:t>five nutrients </a:t>
            </a:r>
            <a:r>
              <a:rPr lang="en-US" dirty="0"/>
              <a:t>added within limits specified by the Food and Drug Administration (FDA):</a:t>
            </a:r>
          </a:p>
          <a:p>
            <a:pPr>
              <a:spcBef>
                <a:spcPts val="0"/>
              </a:spcBef>
              <a:defRPr/>
            </a:pPr>
            <a:endParaRPr lang="en-US" dirty="0"/>
          </a:p>
          <a:p>
            <a:pPr marL="171425" indent="-171425">
              <a:spcBef>
                <a:spcPts val="0"/>
              </a:spcBef>
              <a:buFont typeface="Arial" panose="020B0604020202020204" pitchFamily="34" charset="0"/>
              <a:buChar char="•"/>
              <a:defRPr/>
            </a:pPr>
            <a:r>
              <a:rPr lang="en-US" dirty="0"/>
              <a:t>thiamin (vitamin B</a:t>
            </a:r>
            <a:r>
              <a:rPr lang="en-US" baseline="-25000" dirty="0"/>
              <a:t>1</a:t>
            </a:r>
            <a:r>
              <a:rPr lang="en-US" dirty="0"/>
              <a:t>, thiamin </a:t>
            </a:r>
            <a:r>
              <a:rPr lang="en-US" dirty="0" err="1"/>
              <a:t>mononitrate</a:t>
            </a:r>
            <a:r>
              <a:rPr lang="en-US" dirty="0"/>
              <a:t>, thiamin hydrochloride);</a:t>
            </a:r>
          </a:p>
          <a:p>
            <a:pPr marL="171425" indent="-171425">
              <a:spcBef>
                <a:spcPts val="0"/>
              </a:spcBef>
              <a:buFont typeface="Arial" panose="020B0604020202020204" pitchFamily="34" charset="0"/>
              <a:buChar char="•"/>
              <a:defRPr/>
            </a:pPr>
            <a:r>
              <a:rPr lang="en-US" dirty="0"/>
              <a:t>riboflavin (vitamin B</a:t>
            </a:r>
            <a:r>
              <a:rPr lang="en-US" baseline="-25000" dirty="0"/>
              <a:t>2</a:t>
            </a:r>
            <a:r>
              <a:rPr lang="en-US" dirty="0"/>
              <a:t>);</a:t>
            </a:r>
          </a:p>
          <a:p>
            <a:pPr marL="171425" indent="-171425">
              <a:spcBef>
                <a:spcPts val="0"/>
              </a:spcBef>
              <a:buFont typeface="Arial" panose="020B0604020202020204" pitchFamily="34" charset="0"/>
              <a:buChar char="•"/>
              <a:defRPr/>
            </a:pPr>
            <a:r>
              <a:rPr lang="en-US" dirty="0"/>
              <a:t>niacin (vitamin B</a:t>
            </a:r>
            <a:r>
              <a:rPr lang="en-US" baseline="-25000" dirty="0"/>
              <a:t>3</a:t>
            </a:r>
            <a:r>
              <a:rPr lang="en-US" dirty="0"/>
              <a:t>,</a:t>
            </a:r>
            <a:r>
              <a:rPr lang="en-US" baseline="-25000" dirty="0"/>
              <a:t> </a:t>
            </a:r>
            <a:r>
              <a:rPr lang="en-US" dirty="0" err="1"/>
              <a:t>niacinamide</a:t>
            </a:r>
            <a:r>
              <a:rPr lang="en-US" dirty="0"/>
              <a:t>);</a:t>
            </a:r>
          </a:p>
          <a:p>
            <a:pPr marL="171425" indent="-171425">
              <a:spcBef>
                <a:spcPts val="0"/>
              </a:spcBef>
              <a:buFont typeface="Arial" panose="020B0604020202020204" pitchFamily="34" charset="0"/>
              <a:buChar char="•"/>
              <a:defRPr/>
            </a:pPr>
            <a:r>
              <a:rPr lang="en-US" dirty="0"/>
              <a:t>folic acid (folate); and </a:t>
            </a:r>
          </a:p>
          <a:p>
            <a:pPr marL="171425" indent="-171425">
              <a:spcBef>
                <a:spcPts val="0"/>
              </a:spcBef>
              <a:buFont typeface="Arial" panose="020B0604020202020204" pitchFamily="34" charset="0"/>
              <a:buChar char="•"/>
              <a:defRPr/>
            </a:pPr>
            <a:r>
              <a:rPr lang="en-US" dirty="0"/>
              <a:t>iron (reduced iron, ferrous sulfate). </a:t>
            </a:r>
          </a:p>
          <a:p>
            <a:pPr>
              <a:spcBef>
                <a:spcPts val="0"/>
              </a:spcBef>
              <a:defRPr/>
            </a:pPr>
            <a:endParaRPr lang="en-US" dirty="0"/>
          </a:p>
          <a:p>
            <a:pPr>
              <a:spcBef>
                <a:spcPts val="0"/>
              </a:spcBef>
              <a:defRPr/>
            </a:pPr>
            <a:endParaRPr lang="en-US" dirty="0"/>
          </a:p>
          <a:p>
            <a:pPr>
              <a:spcBef>
                <a:spcPts val="0"/>
              </a:spcBef>
              <a:defRPr/>
            </a:pPr>
            <a:r>
              <a:rPr lang="en-US" b="1" dirty="0"/>
              <a:t>INSTRUCTOR NOTES:</a:t>
            </a:r>
            <a:r>
              <a:rPr lang="en-US" dirty="0"/>
              <a:t> Do  not read all of the alternate names for each nutrient. Use the terms thiamin, riboflavin, niacin, folic acid and iron, and explain that the other terms in parenthesis are other names for these nutrients that may be found on food labels.</a:t>
            </a:r>
          </a:p>
        </p:txBody>
      </p:sp>
      <p:sp>
        <p:nvSpPr>
          <p:cNvPr id="1177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139">
              <a:spcBef>
                <a:spcPct val="30000"/>
              </a:spcBef>
              <a:defRPr sz="1200">
                <a:solidFill>
                  <a:schemeClr val="tx1"/>
                </a:solidFill>
                <a:latin typeface="Calibri" panose="020F0502020204030204" pitchFamily="34" charset="0"/>
              </a:defRPr>
            </a:lvl1pPr>
            <a:lvl2pPr marL="741255" indent="-284122" defTabSz="930139">
              <a:spcBef>
                <a:spcPct val="30000"/>
              </a:spcBef>
              <a:defRPr sz="1200">
                <a:solidFill>
                  <a:schemeClr val="tx1"/>
                </a:solidFill>
                <a:latin typeface="Calibri" panose="020F0502020204030204" pitchFamily="34" charset="0"/>
              </a:defRPr>
            </a:lvl2pPr>
            <a:lvl3pPr marL="1141246" indent="-226980" defTabSz="930139">
              <a:spcBef>
                <a:spcPct val="30000"/>
              </a:spcBef>
              <a:defRPr sz="1200">
                <a:solidFill>
                  <a:schemeClr val="tx1"/>
                </a:solidFill>
                <a:latin typeface="Calibri" panose="020F0502020204030204" pitchFamily="34" charset="0"/>
              </a:defRPr>
            </a:lvl3pPr>
            <a:lvl4pPr marL="1598379" indent="-226980" defTabSz="930139">
              <a:spcBef>
                <a:spcPct val="30000"/>
              </a:spcBef>
              <a:defRPr sz="1200">
                <a:solidFill>
                  <a:schemeClr val="tx1"/>
                </a:solidFill>
                <a:latin typeface="Calibri" panose="020F0502020204030204" pitchFamily="34" charset="0"/>
              </a:defRPr>
            </a:lvl4pPr>
            <a:lvl5pPr marL="2055512" indent="-226980" defTabSz="930139">
              <a:spcBef>
                <a:spcPct val="30000"/>
              </a:spcBef>
              <a:defRPr sz="1200">
                <a:solidFill>
                  <a:schemeClr val="tx1"/>
                </a:solidFill>
                <a:latin typeface="Calibri" panose="020F0502020204030204" pitchFamily="34" charset="0"/>
              </a:defRPr>
            </a:lvl5pPr>
            <a:lvl6pPr marL="2512645" indent="-226980" defTabSz="930139" eaLnBrk="0" fontAlgn="base" hangingPunct="0">
              <a:spcBef>
                <a:spcPct val="30000"/>
              </a:spcBef>
              <a:spcAft>
                <a:spcPct val="0"/>
              </a:spcAft>
              <a:defRPr sz="1200">
                <a:solidFill>
                  <a:schemeClr val="tx1"/>
                </a:solidFill>
                <a:latin typeface="Calibri" panose="020F0502020204030204" pitchFamily="34" charset="0"/>
              </a:defRPr>
            </a:lvl6pPr>
            <a:lvl7pPr marL="2969777" indent="-226980" defTabSz="930139" eaLnBrk="0" fontAlgn="base" hangingPunct="0">
              <a:spcBef>
                <a:spcPct val="30000"/>
              </a:spcBef>
              <a:spcAft>
                <a:spcPct val="0"/>
              </a:spcAft>
              <a:defRPr sz="1200">
                <a:solidFill>
                  <a:schemeClr val="tx1"/>
                </a:solidFill>
                <a:latin typeface="Calibri" panose="020F0502020204030204" pitchFamily="34" charset="0"/>
              </a:defRPr>
            </a:lvl7pPr>
            <a:lvl8pPr marL="3426910" indent="-226980" defTabSz="930139" eaLnBrk="0" fontAlgn="base" hangingPunct="0">
              <a:spcBef>
                <a:spcPct val="30000"/>
              </a:spcBef>
              <a:spcAft>
                <a:spcPct val="0"/>
              </a:spcAft>
              <a:defRPr sz="1200">
                <a:solidFill>
                  <a:schemeClr val="tx1"/>
                </a:solidFill>
                <a:latin typeface="Calibri" panose="020F0502020204030204" pitchFamily="34" charset="0"/>
              </a:defRPr>
            </a:lvl8pPr>
            <a:lvl9pPr marL="3884043" indent="-226980" defTabSz="930139"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9B79E1-CA28-4D26-A70E-7A52EFB3BEC9}" type="slidenum">
              <a:rPr lang="en-US" altLang="en-US" smtClean="0">
                <a:latin typeface="Arial" panose="020B0604020202020204" pitchFamily="34" charset="0"/>
              </a:rPr>
              <a:pPr>
                <a:spcBef>
                  <a:spcPct val="0"/>
                </a:spcBef>
              </a:pPr>
              <a:t>72</a:t>
            </a:fld>
            <a:endParaRPr lang="en-US" altLang="en-US" smtClean="0">
              <a:latin typeface="Arial" panose="020B0604020202020204" pitchFamily="34" charset="0"/>
            </a:endParaRPr>
          </a:p>
        </p:txBody>
      </p:sp>
    </p:spTree>
    <p:extLst>
      <p:ext uri="{BB962C8B-B14F-4D97-AF65-F5344CB8AC3E}">
        <p14:creationId xmlns:p14="http://schemas.microsoft.com/office/powerpoint/2010/main" val="290943539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a:xfrm>
            <a:off x="701676" y="4416426"/>
            <a:ext cx="5607050" cy="4414838"/>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defRPr/>
            </a:pPr>
            <a:r>
              <a:rPr lang="en-US" dirty="0"/>
              <a:t>This slide shows an example of an ingredients statement that contains enriched flour. You can tell it is enriched because it states “enriched” and list the five enrichment nutrients in parentheses.</a:t>
            </a:r>
          </a:p>
          <a:p>
            <a:pPr>
              <a:spcBef>
                <a:spcPts val="0"/>
              </a:spcBef>
              <a:defRPr/>
            </a:pPr>
            <a:endParaRPr lang="en-US" dirty="0"/>
          </a:p>
          <a:p>
            <a:pPr>
              <a:spcBef>
                <a:spcPts val="0"/>
              </a:spcBef>
              <a:defRPr/>
            </a:pPr>
            <a:r>
              <a:rPr lang="en-US" dirty="0"/>
              <a:t>To determine whether a product is enriched: check the label for the term “enriched,” e.g., “enriched flour” or check the ingredients statement for the five enrichment nutrients, e.g., “flour, niacin, ferrous sulfate, thiamine </a:t>
            </a:r>
            <a:r>
              <a:rPr lang="en-US" dirty="0" err="1"/>
              <a:t>mononitrate</a:t>
            </a:r>
            <a:r>
              <a:rPr lang="en-US" dirty="0"/>
              <a:t>, riboflavin, folic acid.”</a:t>
            </a:r>
            <a:r>
              <a:rPr lang="en-US" i="1" dirty="0"/>
              <a:t> </a:t>
            </a:r>
            <a:r>
              <a:rPr lang="en-US" dirty="0"/>
              <a:t>If the ingredients statement includes all five nutrients (iron, thiamin, riboflavin, niacin and folic acid), the product is enriched.</a:t>
            </a:r>
            <a:r>
              <a:rPr lang="en-US" i="1" dirty="0"/>
              <a:t> </a:t>
            </a:r>
          </a:p>
          <a:p>
            <a:pPr>
              <a:spcBef>
                <a:spcPts val="0"/>
              </a:spcBef>
              <a:defRPr/>
            </a:pPr>
            <a:endParaRPr lang="en-US" i="1" dirty="0"/>
          </a:p>
          <a:p>
            <a:pPr>
              <a:spcBef>
                <a:spcPts val="0"/>
              </a:spcBef>
              <a:defRPr/>
            </a:pPr>
            <a:r>
              <a:rPr lang="en-US" dirty="0"/>
              <a:t>Not all refined products are enriched. For example, when corn is processed into cornmeal, the germ of the grain is removed. Unless the product indicates “enriched cornmeal” or the ingredients statement lists all five enrichment nutrients, the product is not enriched. </a:t>
            </a:r>
          </a:p>
          <a:p>
            <a:pPr>
              <a:spcBef>
                <a:spcPts val="0"/>
              </a:spcBef>
              <a:defRPr/>
            </a:pPr>
            <a:endParaRPr lang="en-US" dirty="0"/>
          </a:p>
        </p:txBody>
      </p:sp>
      <p:sp>
        <p:nvSpPr>
          <p:cNvPr id="1177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139">
              <a:spcBef>
                <a:spcPct val="30000"/>
              </a:spcBef>
              <a:defRPr sz="1200">
                <a:solidFill>
                  <a:schemeClr val="tx1"/>
                </a:solidFill>
                <a:latin typeface="Calibri" panose="020F0502020204030204" pitchFamily="34" charset="0"/>
              </a:defRPr>
            </a:lvl1pPr>
            <a:lvl2pPr marL="741255" indent="-284122" defTabSz="930139">
              <a:spcBef>
                <a:spcPct val="30000"/>
              </a:spcBef>
              <a:defRPr sz="1200">
                <a:solidFill>
                  <a:schemeClr val="tx1"/>
                </a:solidFill>
                <a:latin typeface="Calibri" panose="020F0502020204030204" pitchFamily="34" charset="0"/>
              </a:defRPr>
            </a:lvl2pPr>
            <a:lvl3pPr marL="1141246" indent="-226980" defTabSz="930139">
              <a:spcBef>
                <a:spcPct val="30000"/>
              </a:spcBef>
              <a:defRPr sz="1200">
                <a:solidFill>
                  <a:schemeClr val="tx1"/>
                </a:solidFill>
                <a:latin typeface="Calibri" panose="020F0502020204030204" pitchFamily="34" charset="0"/>
              </a:defRPr>
            </a:lvl3pPr>
            <a:lvl4pPr marL="1598379" indent="-226980" defTabSz="930139">
              <a:spcBef>
                <a:spcPct val="30000"/>
              </a:spcBef>
              <a:defRPr sz="1200">
                <a:solidFill>
                  <a:schemeClr val="tx1"/>
                </a:solidFill>
                <a:latin typeface="Calibri" panose="020F0502020204030204" pitchFamily="34" charset="0"/>
              </a:defRPr>
            </a:lvl4pPr>
            <a:lvl5pPr marL="2055512" indent="-226980" defTabSz="930139">
              <a:spcBef>
                <a:spcPct val="30000"/>
              </a:spcBef>
              <a:defRPr sz="1200">
                <a:solidFill>
                  <a:schemeClr val="tx1"/>
                </a:solidFill>
                <a:latin typeface="Calibri" panose="020F0502020204030204" pitchFamily="34" charset="0"/>
              </a:defRPr>
            </a:lvl5pPr>
            <a:lvl6pPr marL="2512645" indent="-226980" defTabSz="930139" eaLnBrk="0" fontAlgn="base" hangingPunct="0">
              <a:spcBef>
                <a:spcPct val="30000"/>
              </a:spcBef>
              <a:spcAft>
                <a:spcPct val="0"/>
              </a:spcAft>
              <a:defRPr sz="1200">
                <a:solidFill>
                  <a:schemeClr val="tx1"/>
                </a:solidFill>
                <a:latin typeface="Calibri" panose="020F0502020204030204" pitchFamily="34" charset="0"/>
              </a:defRPr>
            </a:lvl6pPr>
            <a:lvl7pPr marL="2969777" indent="-226980" defTabSz="930139" eaLnBrk="0" fontAlgn="base" hangingPunct="0">
              <a:spcBef>
                <a:spcPct val="30000"/>
              </a:spcBef>
              <a:spcAft>
                <a:spcPct val="0"/>
              </a:spcAft>
              <a:defRPr sz="1200">
                <a:solidFill>
                  <a:schemeClr val="tx1"/>
                </a:solidFill>
                <a:latin typeface="Calibri" panose="020F0502020204030204" pitchFamily="34" charset="0"/>
              </a:defRPr>
            </a:lvl7pPr>
            <a:lvl8pPr marL="3426910" indent="-226980" defTabSz="930139" eaLnBrk="0" fontAlgn="base" hangingPunct="0">
              <a:spcBef>
                <a:spcPct val="30000"/>
              </a:spcBef>
              <a:spcAft>
                <a:spcPct val="0"/>
              </a:spcAft>
              <a:defRPr sz="1200">
                <a:solidFill>
                  <a:schemeClr val="tx1"/>
                </a:solidFill>
                <a:latin typeface="Calibri" panose="020F0502020204030204" pitchFamily="34" charset="0"/>
              </a:defRPr>
            </a:lvl8pPr>
            <a:lvl9pPr marL="3884043" indent="-226980" defTabSz="930139"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9B79E1-CA28-4D26-A70E-7A52EFB3BEC9}" type="slidenum">
              <a:rPr lang="en-US" altLang="en-US" smtClean="0">
                <a:latin typeface="Arial" panose="020B0604020202020204" pitchFamily="34" charset="0"/>
              </a:rPr>
              <a:pPr>
                <a:spcBef>
                  <a:spcPct val="0"/>
                </a:spcBef>
              </a:pPr>
              <a:t>73</a:t>
            </a:fld>
            <a:endParaRPr lang="en-US" altLang="en-US" smtClean="0">
              <a:latin typeface="Arial" panose="020B0604020202020204" pitchFamily="34" charset="0"/>
            </a:endParaRPr>
          </a:p>
        </p:txBody>
      </p:sp>
    </p:spTree>
    <p:extLst>
      <p:ext uri="{BB962C8B-B14F-4D97-AF65-F5344CB8AC3E}">
        <p14:creationId xmlns:p14="http://schemas.microsoft.com/office/powerpoint/2010/main" val="295934047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This handout provides information on how to identify enriched grains. It is available on the CSDE’s Crediting Foods webpage, at the link indicated on this slide.</a:t>
            </a:r>
          </a:p>
          <a:p>
            <a:endParaRPr lang="en-US" altLang="en-US" dirty="0" smtClean="0"/>
          </a:p>
          <a:p>
            <a:endParaRPr lang="en-US" altLang="en-US" dirty="0" smtClean="0"/>
          </a:p>
        </p:txBody>
      </p:sp>
      <p:sp>
        <p:nvSpPr>
          <p:cNvPr id="1218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28C9DE2-8AFC-45AF-85DE-232F88379BE5}" type="slidenum">
              <a:rPr lang="en-US" altLang="en-US" smtClean="0"/>
              <a:pPr/>
              <a:t>74</a:t>
            </a:fld>
            <a:endParaRPr lang="en-US" altLang="en-US" smtClean="0"/>
          </a:p>
        </p:txBody>
      </p:sp>
    </p:spTree>
    <p:extLst>
      <p:ext uri="{BB962C8B-B14F-4D97-AF65-F5344CB8AC3E}">
        <p14:creationId xmlns:p14="http://schemas.microsoft.com/office/powerpoint/2010/main" val="210658234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a:xfrm>
            <a:off x="701676" y="4416426"/>
            <a:ext cx="5607050" cy="4414838"/>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defRPr/>
            </a:pPr>
            <a:r>
              <a:rPr lang="en-US" dirty="0"/>
              <a:t>The </a:t>
            </a:r>
            <a:r>
              <a:rPr lang="en-US" dirty="0" smtClean="0"/>
              <a:t>third criterion </a:t>
            </a:r>
            <a:r>
              <a:rPr lang="en-US" dirty="0"/>
              <a:t>is the limit for noncreditable grains. Only whole and enriched grains are creditable. Noncreditable ingredients cannot credit (count) toward the grains component or the </a:t>
            </a:r>
            <a:r>
              <a:rPr lang="en-US" dirty="0" smtClean="0"/>
              <a:t>WGR </a:t>
            </a:r>
            <a:r>
              <a:rPr lang="en-US" dirty="0"/>
              <a:t>requirement.</a:t>
            </a:r>
          </a:p>
          <a:p>
            <a:pPr>
              <a:spcBef>
                <a:spcPts val="0"/>
              </a:spcBef>
              <a:defRPr/>
            </a:pPr>
            <a:endParaRPr lang="en-US" dirty="0"/>
          </a:p>
          <a:p>
            <a:pPr>
              <a:spcBef>
                <a:spcPts val="0"/>
              </a:spcBef>
              <a:defRPr/>
            </a:pPr>
            <a:r>
              <a:rPr lang="en-US" dirty="0"/>
              <a:t>If grain products include these ingredients they must be present at levels less than two percent of the product formula for the product to meet the </a:t>
            </a:r>
            <a:r>
              <a:rPr lang="en-US" dirty="0" smtClean="0"/>
              <a:t>WGR </a:t>
            </a:r>
            <a:r>
              <a:rPr lang="en-US" dirty="0"/>
              <a:t>definition. The combined total of all noncreditable grains cannot exceed:</a:t>
            </a:r>
          </a:p>
          <a:p>
            <a:pPr>
              <a:spcBef>
                <a:spcPts val="0"/>
              </a:spcBef>
              <a:defRPr/>
            </a:pPr>
            <a:endParaRPr lang="en-US" dirty="0"/>
          </a:p>
          <a:p>
            <a:pPr marL="174682" indent="-174682">
              <a:spcBef>
                <a:spcPts val="0"/>
              </a:spcBef>
              <a:buFont typeface="Arial" panose="020B0604020202020204" pitchFamily="34" charset="0"/>
              <a:buChar char="•"/>
              <a:defRPr/>
            </a:pPr>
            <a:r>
              <a:rPr lang="en-US" b="1" dirty="0"/>
              <a:t>3.99 grams </a:t>
            </a:r>
            <a:r>
              <a:rPr lang="en-US" dirty="0"/>
              <a:t>for groups A-G (baked goods) of the USDA ounce equivalents chart; or </a:t>
            </a:r>
          </a:p>
          <a:p>
            <a:pPr marL="174682" indent="-174682">
              <a:spcBef>
                <a:spcPts val="0"/>
              </a:spcBef>
              <a:buFont typeface="Arial" panose="020B0604020202020204" pitchFamily="34" charset="0"/>
              <a:buChar char="•"/>
              <a:defRPr/>
            </a:pPr>
            <a:r>
              <a:rPr lang="en-US" b="1" dirty="0"/>
              <a:t>6.99 grams </a:t>
            </a:r>
            <a:r>
              <a:rPr lang="en-US" dirty="0"/>
              <a:t>for groups H (cereal grains) and group I (ready-to-eat breakfast cereals) of the USDA ounce equivalents chart.</a:t>
            </a:r>
          </a:p>
          <a:p>
            <a:pPr>
              <a:spcBef>
                <a:spcPts val="0"/>
              </a:spcBef>
              <a:defRPr/>
            </a:pPr>
            <a:endParaRPr lang="en-US" dirty="0"/>
          </a:p>
          <a:p>
            <a:pPr>
              <a:spcBef>
                <a:spcPts val="0"/>
              </a:spcBef>
              <a:defRPr/>
            </a:pPr>
            <a:r>
              <a:rPr lang="en-US" dirty="0"/>
              <a:t>We will talk more about the ounce equivalents chart later on.</a:t>
            </a:r>
          </a:p>
          <a:p>
            <a:pPr>
              <a:spcBef>
                <a:spcPts val="0"/>
              </a:spcBef>
              <a:defRPr/>
            </a:pPr>
            <a:endParaRPr lang="en-US" dirty="0"/>
          </a:p>
          <a:p>
            <a:pPr>
              <a:spcBef>
                <a:spcPts val="0"/>
              </a:spcBef>
              <a:defRPr/>
            </a:pPr>
            <a:r>
              <a:rPr lang="en-US" dirty="0"/>
              <a:t>If noncreditable ingredients exceed the specified limits, the entire product is noncreditable, i.e., the grain product does </a:t>
            </a:r>
            <a:r>
              <a:rPr lang="en-US" b="1" dirty="0"/>
              <a:t>not</a:t>
            </a:r>
            <a:r>
              <a:rPr lang="en-US" dirty="0"/>
              <a:t> count as a </a:t>
            </a:r>
            <a:r>
              <a:rPr lang="en-US" dirty="0" smtClean="0"/>
              <a:t>WGR </a:t>
            </a:r>
            <a:r>
              <a:rPr lang="en-US" dirty="0"/>
              <a:t>food and cannot be used as part of the grains component for school meals. It could only be served as an “extra” item, but then must count toward the weekly dietary specifications (calories, saturated fat and sodium) and must also contain zero grams of trans fat.</a:t>
            </a:r>
          </a:p>
        </p:txBody>
      </p:sp>
      <p:sp>
        <p:nvSpPr>
          <p:cNvPr id="1177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139">
              <a:spcBef>
                <a:spcPct val="30000"/>
              </a:spcBef>
              <a:defRPr sz="1200">
                <a:solidFill>
                  <a:schemeClr val="tx1"/>
                </a:solidFill>
                <a:latin typeface="Calibri" panose="020F0502020204030204" pitchFamily="34" charset="0"/>
              </a:defRPr>
            </a:lvl1pPr>
            <a:lvl2pPr marL="741255" indent="-284122" defTabSz="930139">
              <a:spcBef>
                <a:spcPct val="30000"/>
              </a:spcBef>
              <a:defRPr sz="1200">
                <a:solidFill>
                  <a:schemeClr val="tx1"/>
                </a:solidFill>
                <a:latin typeface="Calibri" panose="020F0502020204030204" pitchFamily="34" charset="0"/>
              </a:defRPr>
            </a:lvl2pPr>
            <a:lvl3pPr marL="1141246" indent="-226980" defTabSz="930139">
              <a:spcBef>
                <a:spcPct val="30000"/>
              </a:spcBef>
              <a:defRPr sz="1200">
                <a:solidFill>
                  <a:schemeClr val="tx1"/>
                </a:solidFill>
                <a:latin typeface="Calibri" panose="020F0502020204030204" pitchFamily="34" charset="0"/>
              </a:defRPr>
            </a:lvl3pPr>
            <a:lvl4pPr marL="1598379" indent="-226980" defTabSz="930139">
              <a:spcBef>
                <a:spcPct val="30000"/>
              </a:spcBef>
              <a:defRPr sz="1200">
                <a:solidFill>
                  <a:schemeClr val="tx1"/>
                </a:solidFill>
                <a:latin typeface="Calibri" panose="020F0502020204030204" pitchFamily="34" charset="0"/>
              </a:defRPr>
            </a:lvl4pPr>
            <a:lvl5pPr marL="2055512" indent="-226980" defTabSz="930139">
              <a:spcBef>
                <a:spcPct val="30000"/>
              </a:spcBef>
              <a:defRPr sz="1200">
                <a:solidFill>
                  <a:schemeClr val="tx1"/>
                </a:solidFill>
                <a:latin typeface="Calibri" panose="020F0502020204030204" pitchFamily="34" charset="0"/>
              </a:defRPr>
            </a:lvl5pPr>
            <a:lvl6pPr marL="2512645" indent="-226980" defTabSz="930139" eaLnBrk="0" fontAlgn="base" hangingPunct="0">
              <a:spcBef>
                <a:spcPct val="30000"/>
              </a:spcBef>
              <a:spcAft>
                <a:spcPct val="0"/>
              </a:spcAft>
              <a:defRPr sz="1200">
                <a:solidFill>
                  <a:schemeClr val="tx1"/>
                </a:solidFill>
                <a:latin typeface="Calibri" panose="020F0502020204030204" pitchFamily="34" charset="0"/>
              </a:defRPr>
            </a:lvl6pPr>
            <a:lvl7pPr marL="2969777" indent="-226980" defTabSz="930139" eaLnBrk="0" fontAlgn="base" hangingPunct="0">
              <a:spcBef>
                <a:spcPct val="30000"/>
              </a:spcBef>
              <a:spcAft>
                <a:spcPct val="0"/>
              </a:spcAft>
              <a:defRPr sz="1200">
                <a:solidFill>
                  <a:schemeClr val="tx1"/>
                </a:solidFill>
                <a:latin typeface="Calibri" panose="020F0502020204030204" pitchFamily="34" charset="0"/>
              </a:defRPr>
            </a:lvl7pPr>
            <a:lvl8pPr marL="3426910" indent="-226980" defTabSz="930139" eaLnBrk="0" fontAlgn="base" hangingPunct="0">
              <a:spcBef>
                <a:spcPct val="30000"/>
              </a:spcBef>
              <a:spcAft>
                <a:spcPct val="0"/>
              </a:spcAft>
              <a:defRPr sz="1200">
                <a:solidFill>
                  <a:schemeClr val="tx1"/>
                </a:solidFill>
                <a:latin typeface="Calibri" panose="020F0502020204030204" pitchFamily="34" charset="0"/>
              </a:defRPr>
            </a:lvl8pPr>
            <a:lvl9pPr marL="3884043" indent="-226980" defTabSz="930139"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9B79E1-CA28-4D26-A70E-7A52EFB3BEC9}" type="slidenum">
              <a:rPr lang="en-US" altLang="en-US" smtClean="0">
                <a:latin typeface="Arial" panose="020B0604020202020204" pitchFamily="34" charset="0"/>
              </a:rPr>
              <a:pPr>
                <a:spcBef>
                  <a:spcPct val="0"/>
                </a:spcBef>
              </a:pPr>
              <a:t>75</a:t>
            </a:fld>
            <a:endParaRPr lang="en-US" altLang="en-US" smtClean="0">
              <a:latin typeface="Arial" panose="020B0604020202020204" pitchFamily="34" charset="0"/>
            </a:endParaRPr>
          </a:p>
        </p:txBody>
      </p:sp>
    </p:spTree>
    <p:extLst>
      <p:ext uri="{BB962C8B-B14F-4D97-AF65-F5344CB8AC3E}">
        <p14:creationId xmlns:p14="http://schemas.microsoft.com/office/powerpoint/2010/main" val="106025748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altLang="en-US" sz="1100" dirty="0"/>
              <a:t>This chart lists examples of noncreditable grain ingredients. This list may not contain all possible representations of noncreditable grain ingredients on food labels.</a:t>
            </a:r>
          </a:p>
          <a:p>
            <a:pPr>
              <a:spcBef>
                <a:spcPts val="0"/>
              </a:spcBef>
            </a:pPr>
            <a:endParaRPr lang="en-US" altLang="en-US" sz="1100" dirty="0"/>
          </a:p>
          <a:p>
            <a:pPr>
              <a:spcBef>
                <a:spcPts val="0"/>
              </a:spcBef>
            </a:pPr>
            <a:r>
              <a:rPr lang="en-US" altLang="en-US" sz="1100" dirty="0"/>
              <a:t>This information is contained in the CSDE’s handout, “Criteria for Whole Grain-rich Foods,” which summarizes the criteria for determining whether a food meets the USDA WGR requirement. You have it in your handout packet and it is also available on the CSDE’s Crediting Foods Web page, at the link indicated on the slide.</a:t>
            </a:r>
          </a:p>
          <a:p>
            <a:pPr>
              <a:spcBef>
                <a:spcPts val="0"/>
              </a:spcBef>
            </a:pPr>
            <a:endParaRPr lang="en-US" altLang="en-US" sz="1100" dirty="0"/>
          </a:p>
          <a:p>
            <a:pPr>
              <a:spcBef>
                <a:spcPts val="0"/>
              </a:spcBef>
            </a:pPr>
            <a:r>
              <a:rPr lang="en-US" altLang="en-US" sz="1100" b="1" dirty="0"/>
              <a:t>INSTRUCTOR NOTES: </a:t>
            </a:r>
            <a:r>
              <a:rPr lang="en-US" altLang="en-US" sz="1100" dirty="0"/>
              <a:t>Some ingredients are not creditable as grains but are </a:t>
            </a:r>
            <a:r>
              <a:rPr lang="en-US" altLang="en-US" sz="1100" b="1" dirty="0"/>
              <a:t>not</a:t>
            </a:r>
            <a:r>
              <a:rPr lang="en-US" altLang="en-US" sz="1100" dirty="0"/>
              <a:t> included in the calculation of a product’s total noncreditable grain ingredients. For example: cellulose fiber, chicory extract, chicory root, citrus fiber, corn dextrin, </a:t>
            </a:r>
            <a:r>
              <a:rPr lang="en-US" altLang="en-US" sz="1100" dirty="0" err="1"/>
              <a:t>fibersol</a:t>
            </a:r>
            <a:r>
              <a:rPr lang="en-US" altLang="en-US" sz="1100" dirty="0"/>
              <a:t>, inulin, malt, malt powder, </a:t>
            </a:r>
            <a:r>
              <a:rPr lang="en-US" altLang="en-US" sz="1100" dirty="0" err="1"/>
              <a:t>maltodextrin</a:t>
            </a:r>
            <a:r>
              <a:rPr lang="en-US" altLang="en-US" sz="1100" dirty="0"/>
              <a:t>, pea fiber, powdered cellulose and wheat gluten. If these ingredients are listed anywhere in the product’s ingredient statement, they can be disregarded. This information is in the CSDE’s handout, Criteria for Whole Grain-rich Foods.</a:t>
            </a:r>
          </a:p>
          <a:p>
            <a:pPr>
              <a:spcBef>
                <a:spcPts val="0"/>
              </a:spcBef>
            </a:pPr>
            <a:endParaRPr lang="en-US" altLang="en-US" sz="1100" dirty="0"/>
          </a:p>
          <a:p>
            <a:pPr marL="0" lvl="1">
              <a:spcBef>
                <a:spcPts val="0"/>
              </a:spcBef>
            </a:pPr>
            <a:r>
              <a:rPr lang="en-US" sz="1100" dirty="0"/>
              <a:t>The definition below is only for your for background information. You do not need to provide this information unless someone asks a question about it. </a:t>
            </a:r>
          </a:p>
          <a:p>
            <a:pPr>
              <a:spcBef>
                <a:spcPts val="0"/>
              </a:spcBef>
            </a:pPr>
            <a:endParaRPr lang="en-US" altLang="en-US" sz="1100" b="1" dirty="0"/>
          </a:p>
          <a:p>
            <a:pPr>
              <a:spcBef>
                <a:spcPts val="0"/>
              </a:spcBef>
            </a:pPr>
            <a:r>
              <a:rPr lang="en-US" altLang="en-US" sz="1100" b="1" dirty="0"/>
              <a:t>Wheat gluten </a:t>
            </a:r>
            <a:r>
              <a:rPr lang="en-US" altLang="en-US" sz="1100" dirty="0"/>
              <a:t>is the protein component of the wheat grain, that helps baked goods hold their shape. It is neither a creditable or noncreditable grain. When the glutens in wheat are stretched out through the kneading or mixing process, they form little pockets which can then be inflated by the gases released by the leavening agent. When these air pockets inflate, the dough expands or rise.  When baked, gluten hardens, which allows the bread to hold its shape and gives it its firm texture.</a:t>
            </a:r>
          </a:p>
        </p:txBody>
      </p:sp>
      <p:sp>
        <p:nvSpPr>
          <p:cNvPr id="1280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15301" indent="-275115">
              <a:defRPr>
                <a:solidFill>
                  <a:schemeClr val="tx1"/>
                </a:solidFill>
                <a:latin typeface="Calibri" panose="020F0502020204030204" pitchFamily="34" charset="0"/>
                <a:cs typeface="Arial" panose="020B0604020202020204" pitchFamily="34" charset="0"/>
              </a:defRPr>
            </a:lvl2pPr>
            <a:lvl3pPr marL="1100464" indent="-220091">
              <a:defRPr>
                <a:solidFill>
                  <a:schemeClr val="tx1"/>
                </a:solidFill>
                <a:latin typeface="Calibri" panose="020F0502020204030204" pitchFamily="34" charset="0"/>
                <a:cs typeface="Arial" panose="020B0604020202020204" pitchFamily="34" charset="0"/>
              </a:defRPr>
            </a:lvl3pPr>
            <a:lvl4pPr marL="1540647" indent="-220091">
              <a:defRPr>
                <a:solidFill>
                  <a:schemeClr val="tx1"/>
                </a:solidFill>
                <a:latin typeface="Calibri" panose="020F0502020204030204" pitchFamily="34" charset="0"/>
                <a:cs typeface="Arial" panose="020B0604020202020204" pitchFamily="34" charset="0"/>
              </a:defRPr>
            </a:lvl4pPr>
            <a:lvl5pPr marL="1980833" indent="-220091">
              <a:defRPr>
                <a:solidFill>
                  <a:schemeClr val="tx1"/>
                </a:solidFill>
                <a:latin typeface="Calibri" panose="020F0502020204030204" pitchFamily="34" charset="0"/>
                <a:cs typeface="Arial" panose="020B0604020202020204" pitchFamily="34" charset="0"/>
              </a:defRPr>
            </a:lvl5pPr>
            <a:lvl6pPr marL="2421020" indent="-22009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861203" indent="-22009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01388" indent="-22009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741573" indent="-22009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079A889-CC09-46C2-B799-DFFB1547E8E4}" type="slidenum">
              <a:rPr lang="en-US" altLang="en-US" smtClean="0"/>
              <a:pPr/>
              <a:t>76</a:t>
            </a:fld>
            <a:endParaRPr lang="en-US" altLang="en-US" smtClean="0"/>
          </a:p>
        </p:txBody>
      </p:sp>
    </p:spTree>
    <p:extLst>
      <p:ext uri="{BB962C8B-B14F-4D97-AF65-F5344CB8AC3E}">
        <p14:creationId xmlns:p14="http://schemas.microsoft.com/office/powerpoint/2010/main" val="390964739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p:cNvSpPr>
            <a:spLocks noGrp="1"/>
          </p:cNvSpPr>
          <p:nvPr>
            <p:ph type="body" idx="1"/>
          </p:nvPr>
        </p:nvSpPr>
        <p:spPr bwMode="auto">
          <a:xfrm>
            <a:off x="701676" y="4416426"/>
            <a:ext cx="5607050" cy="44148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altLang="en-US" dirty="0" smtClean="0"/>
              <a:t>The only exception to the noncreditable grains limit is fortified breakfast cereals that contain a whole grain as the first ingredient. The USDA does not require these cereals to limit the amount of noncreditable grains such as bran or germ. </a:t>
            </a:r>
          </a:p>
          <a:p>
            <a:pPr>
              <a:spcBef>
                <a:spcPts val="0"/>
              </a:spcBef>
            </a:pPr>
            <a:endParaRPr lang="en-US" altLang="en-US" dirty="0"/>
          </a:p>
          <a:p>
            <a:pPr>
              <a:spcBef>
                <a:spcPts val="0"/>
              </a:spcBef>
            </a:pPr>
            <a:r>
              <a:rPr lang="en-US" dirty="0"/>
              <a:t>To be considered </a:t>
            </a:r>
            <a:r>
              <a:rPr lang="en-US" dirty="0" smtClean="0"/>
              <a:t>WGR, </a:t>
            </a:r>
            <a:r>
              <a:rPr lang="en-US" dirty="0"/>
              <a:t>ready-to-eat breakfast cereals must list a whole grain as the first ingredient and the cereal must be fortified. Cereals are not required to be fortified if they are 100 percent whole grain</a:t>
            </a:r>
            <a:r>
              <a:rPr lang="en-US" dirty="0" smtClean="0"/>
              <a:t>.</a:t>
            </a:r>
            <a:endParaRPr lang="en-US" altLang="en-US" dirty="0" smtClean="0"/>
          </a:p>
          <a:p>
            <a:pPr>
              <a:spcBef>
                <a:spcPts val="0"/>
              </a:spcBef>
            </a:pPr>
            <a:endParaRPr lang="en-US" altLang="en-US" dirty="0"/>
          </a:p>
          <a:p>
            <a:pPr>
              <a:spcBef>
                <a:spcPts val="0"/>
              </a:spcBef>
            </a:pPr>
            <a:r>
              <a:rPr lang="en-US" altLang="en-US" dirty="0" smtClean="0"/>
              <a:t>If a cereal bar is </a:t>
            </a:r>
            <a:r>
              <a:rPr lang="en-US" altLang="en-US" dirty="0"/>
              <a:t>made with </a:t>
            </a:r>
            <a:r>
              <a:rPr lang="en-US" altLang="en-US" dirty="0" smtClean="0"/>
              <a:t>a fortified </a:t>
            </a:r>
            <a:r>
              <a:rPr lang="en-US" altLang="en-US" dirty="0"/>
              <a:t>breakfast cereal that </a:t>
            </a:r>
            <a:r>
              <a:rPr lang="en-US" altLang="en-US" dirty="0" smtClean="0"/>
              <a:t>contains </a:t>
            </a:r>
            <a:r>
              <a:rPr lang="en-US" altLang="en-US" dirty="0"/>
              <a:t>a whole grain as the first ingredient, </a:t>
            </a:r>
            <a:r>
              <a:rPr lang="en-US" altLang="en-US" dirty="0" smtClean="0"/>
              <a:t>any </a:t>
            </a:r>
            <a:r>
              <a:rPr lang="en-US" altLang="en-US" dirty="0"/>
              <a:t>noncreditable grains listed in the ingredients for the </a:t>
            </a:r>
            <a:r>
              <a:rPr lang="en-US" altLang="en-US" b="1" dirty="0"/>
              <a:t>cereal </a:t>
            </a:r>
            <a:r>
              <a:rPr lang="en-US" altLang="en-US" dirty="0" smtClean="0"/>
              <a:t>do </a:t>
            </a:r>
            <a:r>
              <a:rPr lang="en-US" altLang="en-US" b="1" dirty="0"/>
              <a:t>not</a:t>
            </a:r>
            <a:r>
              <a:rPr lang="en-US" altLang="en-US" dirty="0"/>
              <a:t> count toward the limit for noncreditable grains. Noncreditable grains are not limited for cereals that list a whole grain as the first ingredient and are fortified. </a:t>
            </a:r>
            <a:endParaRPr lang="en-US" altLang="en-US" dirty="0" smtClean="0"/>
          </a:p>
          <a:p>
            <a:pPr>
              <a:spcBef>
                <a:spcPts val="0"/>
              </a:spcBef>
            </a:pPr>
            <a:endParaRPr lang="en-US" altLang="en-US" dirty="0"/>
          </a:p>
          <a:p>
            <a:endParaRPr lang="en-US" altLang="en-US" dirty="0" smtClean="0"/>
          </a:p>
          <a:p>
            <a:endParaRPr lang="en-US" altLang="en-US" dirty="0"/>
          </a:p>
          <a:p>
            <a:endParaRPr lang="en-US" altLang="en-US" dirty="0" smtClean="0"/>
          </a:p>
          <a:p>
            <a:endParaRPr lang="en-US" altLang="en-US" dirty="0" smtClean="0"/>
          </a:p>
        </p:txBody>
      </p:sp>
      <p:sp>
        <p:nvSpPr>
          <p:cNvPr id="134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139">
              <a:spcBef>
                <a:spcPct val="30000"/>
              </a:spcBef>
              <a:defRPr sz="1200">
                <a:solidFill>
                  <a:schemeClr val="tx1"/>
                </a:solidFill>
                <a:latin typeface="Calibri" panose="020F0502020204030204" pitchFamily="34" charset="0"/>
              </a:defRPr>
            </a:lvl1pPr>
            <a:lvl2pPr marL="741255" indent="-284122" defTabSz="930139">
              <a:spcBef>
                <a:spcPct val="30000"/>
              </a:spcBef>
              <a:defRPr sz="1200">
                <a:solidFill>
                  <a:schemeClr val="tx1"/>
                </a:solidFill>
                <a:latin typeface="Calibri" panose="020F0502020204030204" pitchFamily="34" charset="0"/>
              </a:defRPr>
            </a:lvl2pPr>
            <a:lvl3pPr marL="1141246" indent="-226980" defTabSz="930139">
              <a:spcBef>
                <a:spcPct val="30000"/>
              </a:spcBef>
              <a:defRPr sz="1200">
                <a:solidFill>
                  <a:schemeClr val="tx1"/>
                </a:solidFill>
                <a:latin typeface="Calibri" panose="020F0502020204030204" pitchFamily="34" charset="0"/>
              </a:defRPr>
            </a:lvl3pPr>
            <a:lvl4pPr marL="1598379" indent="-226980" defTabSz="930139">
              <a:spcBef>
                <a:spcPct val="30000"/>
              </a:spcBef>
              <a:defRPr sz="1200">
                <a:solidFill>
                  <a:schemeClr val="tx1"/>
                </a:solidFill>
                <a:latin typeface="Calibri" panose="020F0502020204030204" pitchFamily="34" charset="0"/>
              </a:defRPr>
            </a:lvl4pPr>
            <a:lvl5pPr marL="2055512" indent="-226980" defTabSz="930139">
              <a:spcBef>
                <a:spcPct val="30000"/>
              </a:spcBef>
              <a:defRPr sz="1200">
                <a:solidFill>
                  <a:schemeClr val="tx1"/>
                </a:solidFill>
                <a:latin typeface="Calibri" panose="020F0502020204030204" pitchFamily="34" charset="0"/>
              </a:defRPr>
            </a:lvl5pPr>
            <a:lvl6pPr marL="2512645" indent="-226980" defTabSz="930139" eaLnBrk="0" fontAlgn="base" hangingPunct="0">
              <a:spcBef>
                <a:spcPct val="30000"/>
              </a:spcBef>
              <a:spcAft>
                <a:spcPct val="0"/>
              </a:spcAft>
              <a:defRPr sz="1200">
                <a:solidFill>
                  <a:schemeClr val="tx1"/>
                </a:solidFill>
                <a:latin typeface="Calibri" panose="020F0502020204030204" pitchFamily="34" charset="0"/>
              </a:defRPr>
            </a:lvl6pPr>
            <a:lvl7pPr marL="2969777" indent="-226980" defTabSz="930139" eaLnBrk="0" fontAlgn="base" hangingPunct="0">
              <a:spcBef>
                <a:spcPct val="30000"/>
              </a:spcBef>
              <a:spcAft>
                <a:spcPct val="0"/>
              </a:spcAft>
              <a:defRPr sz="1200">
                <a:solidFill>
                  <a:schemeClr val="tx1"/>
                </a:solidFill>
                <a:latin typeface="Calibri" panose="020F0502020204030204" pitchFamily="34" charset="0"/>
              </a:defRPr>
            </a:lvl7pPr>
            <a:lvl8pPr marL="3426910" indent="-226980" defTabSz="930139" eaLnBrk="0" fontAlgn="base" hangingPunct="0">
              <a:spcBef>
                <a:spcPct val="30000"/>
              </a:spcBef>
              <a:spcAft>
                <a:spcPct val="0"/>
              </a:spcAft>
              <a:defRPr sz="1200">
                <a:solidFill>
                  <a:schemeClr val="tx1"/>
                </a:solidFill>
                <a:latin typeface="Calibri" panose="020F0502020204030204" pitchFamily="34" charset="0"/>
              </a:defRPr>
            </a:lvl8pPr>
            <a:lvl9pPr marL="3884043" indent="-226980" defTabSz="930139"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DBD3776-10CA-45F8-9A95-81C3E1513786}" type="slidenum">
              <a:rPr lang="en-US" altLang="en-US" smtClean="0">
                <a:latin typeface="Arial" panose="020B0604020202020204" pitchFamily="34" charset="0"/>
              </a:rPr>
              <a:pPr>
                <a:spcBef>
                  <a:spcPct val="0"/>
                </a:spcBef>
              </a:pPr>
              <a:t>77</a:t>
            </a:fld>
            <a:endParaRPr lang="en-US" altLang="en-US" smtClean="0">
              <a:latin typeface="Arial" panose="020B0604020202020204" pitchFamily="34" charset="0"/>
            </a:endParaRPr>
          </a:p>
        </p:txBody>
      </p:sp>
    </p:spTree>
    <p:extLst>
      <p:ext uri="{BB962C8B-B14F-4D97-AF65-F5344CB8AC3E}">
        <p14:creationId xmlns:p14="http://schemas.microsoft.com/office/powerpoint/2010/main" val="428158513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p:cNvSpPr>
            <a:spLocks noGrp="1"/>
          </p:cNvSpPr>
          <p:nvPr>
            <p:ph type="body" idx="1"/>
          </p:nvPr>
        </p:nvSpPr>
        <p:spPr bwMode="auto">
          <a:xfrm>
            <a:off x="701676" y="4416426"/>
            <a:ext cx="5607050" cy="44148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altLang="en-US" dirty="0" smtClean="0"/>
              <a:t>The only exception to the noncreditable grains limit is fortified breakfast cereals that contain a whole grain as the first ingredient. The USDA does not require these cereals to limit the amount of noncreditable grains such as bran or germ. </a:t>
            </a:r>
          </a:p>
          <a:p>
            <a:pPr>
              <a:spcBef>
                <a:spcPts val="0"/>
              </a:spcBef>
            </a:pPr>
            <a:endParaRPr lang="en-US" altLang="en-US" dirty="0"/>
          </a:p>
          <a:p>
            <a:pPr>
              <a:spcBef>
                <a:spcPts val="0"/>
              </a:spcBef>
            </a:pPr>
            <a:r>
              <a:rPr lang="en-US" dirty="0"/>
              <a:t>To be considered </a:t>
            </a:r>
            <a:r>
              <a:rPr lang="en-US" dirty="0" smtClean="0"/>
              <a:t>WGR, </a:t>
            </a:r>
            <a:r>
              <a:rPr lang="en-US" dirty="0"/>
              <a:t>ready-to-eat breakfast cereals must list a whole grain as the first ingredient and the cereal must be fortified. Cereals are not required to be fortified if they are 100 percent whole grain</a:t>
            </a:r>
            <a:r>
              <a:rPr lang="en-US" dirty="0" smtClean="0"/>
              <a:t>.</a:t>
            </a:r>
            <a:endParaRPr lang="en-US" altLang="en-US" dirty="0" smtClean="0"/>
          </a:p>
          <a:p>
            <a:pPr>
              <a:spcBef>
                <a:spcPts val="0"/>
              </a:spcBef>
            </a:pPr>
            <a:endParaRPr lang="en-US" altLang="en-US" dirty="0"/>
          </a:p>
          <a:p>
            <a:pPr>
              <a:spcBef>
                <a:spcPts val="0"/>
              </a:spcBef>
            </a:pPr>
            <a:r>
              <a:rPr lang="en-US" altLang="en-US" dirty="0" smtClean="0"/>
              <a:t>If a cereal bar is </a:t>
            </a:r>
            <a:r>
              <a:rPr lang="en-US" altLang="en-US" dirty="0"/>
              <a:t>made with </a:t>
            </a:r>
            <a:r>
              <a:rPr lang="en-US" altLang="en-US" dirty="0" smtClean="0"/>
              <a:t>a fortified </a:t>
            </a:r>
            <a:r>
              <a:rPr lang="en-US" altLang="en-US" dirty="0"/>
              <a:t>breakfast cereal that </a:t>
            </a:r>
            <a:r>
              <a:rPr lang="en-US" altLang="en-US" dirty="0" smtClean="0"/>
              <a:t>contains </a:t>
            </a:r>
            <a:r>
              <a:rPr lang="en-US" altLang="en-US" dirty="0"/>
              <a:t>a whole grain as the first ingredient, </a:t>
            </a:r>
            <a:r>
              <a:rPr lang="en-US" altLang="en-US" dirty="0" smtClean="0"/>
              <a:t>any </a:t>
            </a:r>
            <a:r>
              <a:rPr lang="en-US" altLang="en-US" dirty="0"/>
              <a:t>noncreditable grains listed in the ingredients for the </a:t>
            </a:r>
            <a:r>
              <a:rPr lang="en-US" altLang="en-US" b="1" dirty="0"/>
              <a:t>cereal </a:t>
            </a:r>
            <a:r>
              <a:rPr lang="en-US" altLang="en-US" dirty="0" smtClean="0"/>
              <a:t>do </a:t>
            </a:r>
            <a:r>
              <a:rPr lang="en-US" altLang="en-US" b="1" dirty="0"/>
              <a:t>not</a:t>
            </a:r>
            <a:r>
              <a:rPr lang="en-US" altLang="en-US" dirty="0"/>
              <a:t> count toward the limit for noncreditable grains. Noncreditable grains are not limited for cereals that list a whole grain as the first ingredient and are fortified. </a:t>
            </a:r>
            <a:endParaRPr lang="en-US" altLang="en-US" dirty="0" smtClean="0"/>
          </a:p>
          <a:p>
            <a:pPr>
              <a:spcBef>
                <a:spcPts val="0"/>
              </a:spcBef>
            </a:pPr>
            <a:endParaRPr lang="en-US" altLang="en-US" dirty="0"/>
          </a:p>
          <a:p>
            <a:endParaRPr lang="en-US" altLang="en-US" dirty="0" smtClean="0"/>
          </a:p>
          <a:p>
            <a:endParaRPr lang="en-US" altLang="en-US" dirty="0"/>
          </a:p>
          <a:p>
            <a:endParaRPr lang="en-US" altLang="en-US" dirty="0" smtClean="0"/>
          </a:p>
          <a:p>
            <a:endParaRPr lang="en-US" altLang="en-US" dirty="0" smtClean="0"/>
          </a:p>
        </p:txBody>
      </p:sp>
      <p:sp>
        <p:nvSpPr>
          <p:cNvPr id="134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139">
              <a:spcBef>
                <a:spcPct val="30000"/>
              </a:spcBef>
              <a:defRPr sz="1200">
                <a:solidFill>
                  <a:schemeClr val="tx1"/>
                </a:solidFill>
                <a:latin typeface="Calibri" panose="020F0502020204030204" pitchFamily="34" charset="0"/>
              </a:defRPr>
            </a:lvl1pPr>
            <a:lvl2pPr marL="741255" indent="-284122" defTabSz="930139">
              <a:spcBef>
                <a:spcPct val="30000"/>
              </a:spcBef>
              <a:defRPr sz="1200">
                <a:solidFill>
                  <a:schemeClr val="tx1"/>
                </a:solidFill>
                <a:latin typeface="Calibri" panose="020F0502020204030204" pitchFamily="34" charset="0"/>
              </a:defRPr>
            </a:lvl2pPr>
            <a:lvl3pPr marL="1141246" indent="-226980" defTabSz="930139">
              <a:spcBef>
                <a:spcPct val="30000"/>
              </a:spcBef>
              <a:defRPr sz="1200">
                <a:solidFill>
                  <a:schemeClr val="tx1"/>
                </a:solidFill>
                <a:latin typeface="Calibri" panose="020F0502020204030204" pitchFamily="34" charset="0"/>
              </a:defRPr>
            </a:lvl3pPr>
            <a:lvl4pPr marL="1598379" indent="-226980" defTabSz="930139">
              <a:spcBef>
                <a:spcPct val="30000"/>
              </a:spcBef>
              <a:defRPr sz="1200">
                <a:solidFill>
                  <a:schemeClr val="tx1"/>
                </a:solidFill>
                <a:latin typeface="Calibri" panose="020F0502020204030204" pitchFamily="34" charset="0"/>
              </a:defRPr>
            </a:lvl4pPr>
            <a:lvl5pPr marL="2055512" indent="-226980" defTabSz="930139">
              <a:spcBef>
                <a:spcPct val="30000"/>
              </a:spcBef>
              <a:defRPr sz="1200">
                <a:solidFill>
                  <a:schemeClr val="tx1"/>
                </a:solidFill>
                <a:latin typeface="Calibri" panose="020F0502020204030204" pitchFamily="34" charset="0"/>
              </a:defRPr>
            </a:lvl5pPr>
            <a:lvl6pPr marL="2512645" indent="-226980" defTabSz="930139" eaLnBrk="0" fontAlgn="base" hangingPunct="0">
              <a:spcBef>
                <a:spcPct val="30000"/>
              </a:spcBef>
              <a:spcAft>
                <a:spcPct val="0"/>
              </a:spcAft>
              <a:defRPr sz="1200">
                <a:solidFill>
                  <a:schemeClr val="tx1"/>
                </a:solidFill>
                <a:latin typeface="Calibri" panose="020F0502020204030204" pitchFamily="34" charset="0"/>
              </a:defRPr>
            </a:lvl6pPr>
            <a:lvl7pPr marL="2969777" indent="-226980" defTabSz="930139" eaLnBrk="0" fontAlgn="base" hangingPunct="0">
              <a:spcBef>
                <a:spcPct val="30000"/>
              </a:spcBef>
              <a:spcAft>
                <a:spcPct val="0"/>
              </a:spcAft>
              <a:defRPr sz="1200">
                <a:solidFill>
                  <a:schemeClr val="tx1"/>
                </a:solidFill>
                <a:latin typeface="Calibri" panose="020F0502020204030204" pitchFamily="34" charset="0"/>
              </a:defRPr>
            </a:lvl7pPr>
            <a:lvl8pPr marL="3426910" indent="-226980" defTabSz="930139" eaLnBrk="0" fontAlgn="base" hangingPunct="0">
              <a:spcBef>
                <a:spcPct val="30000"/>
              </a:spcBef>
              <a:spcAft>
                <a:spcPct val="0"/>
              </a:spcAft>
              <a:defRPr sz="1200">
                <a:solidFill>
                  <a:schemeClr val="tx1"/>
                </a:solidFill>
                <a:latin typeface="Calibri" panose="020F0502020204030204" pitchFamily="34" charset="0"/>
              </a:defRPr>
            </a:lvl8pPr>
            <a:lvl9pPr marL="3884043" indent="-226980" defTabSz="930139"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DBD3776-10CA-45F8-9A95-81C3E1513786}" type="slidenum">
              <a:rPr lang="en-US" altLang="en-US" smtClean="0">
                <a:latin typeface="Arial" panose="020B0604020202020204" pitchFamily="34" charset="0"/>
              </a:rPr>
              <a:pPr>
                <a:spcBef>
                  <a:spcPct val="0"/>
                </a:spcBef>
              </a:pPr>
              <a:t>78</a:t>
            </a:fld>
            <a:endParaRPr lang="en-US" altLang="en-US" smtClean="0">
              <a:latin typeface="Arial" panose="020B0604020202020204" pitchFamily="34" charset="0"/>
            </a:endParaRPr>
          </a:p>
        </p:txBody>
      </p:sp>
    </p:spTree>
    <p:extLst>
      <p:ext uri="{BB962C8B-B14F-4D97-AF65-F5344CB8AC3E}">
        <p14:creationId xmlns:p14="http://schemas.microsoft.com/office/powerpoint/2010/main" val="113666027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Notes Placeholder 2"/>
          <p:cNvSpPr>
            <a:spLocks noGrp="1"/>
          </p:cNvSpPr>
          <p:nvPr>
            <p:ph type="body" idx="1"/>
          </p:nvPr>
        </p:nvSpPr>
        <p:spPr bwMode="auto">
          <a:xfrm>
            <a:off x="688805" y="4416426"/>
            <a:ext cx="5504204" cy="44148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defTabSz="928552">
              <a:spcBef>
                <a:spcPts val="0"/>
              </a:spcBef>
            </a:pPr>
            <a:r>
              <a:rPr lang="en-US" altLang="en-US" dirty="0" smtClean="0"/>
              <a:t>This slide shows an example of an ingredients statement that states “contains 2% or less of each of the following.” When you see this statement on a label followed by only ONE noncreditable grain ingredient, the noncreditable grain ingredient is low enough that it does not exceed the required limit (3.99 grams for groups A-G or 6.99 grams for groups H-I).</a:t>
            </a:r>
          </a:p>
          <a:p>
            <a:pPr marL="0" lvl="1" defTabSz="928552">
              <a:spcBef>
                <a:spcPts val="0"/>
              </a:spcBef>
            </a:pPr>
            <a:endParaRPr lang="en-US" altLang="en-US" dirty="0" smtClean="0"/>
          </a:p>
          <a:p>
            <a:pPr marL="0" lvl="1" defTabSz="928552">
              <a:spcBef>
                <a:spcPts val="0"/>
              </a:spcBef>
            </a:pPr>
            <a:r>
              <a:rPr lang="en-US" altLang="en-US" dirty="0" smtClean="0"/>
              <a:t>This ingredients statement shows an example. This whole-wheat bagel contains whole wheat flour as the first and only grain ingredient (indicated in green). This product contains only one source of noncreditable grains (yellow corn </a:t>
            </a:r>
            <a:r>
              <a:rPr lang="en-US" altLang="en-US" dirty="0"/>
              <a:t>flour, indicated in red uppercase), </a:t>
            </a:r>
            <a:r>
              <a:rPr lang="en-US" altLang="en-US" dirty="0" smtClean="0"/>
              <a:t>listed after the statement “contains 2% or less of.” Therefore, this product meets the WGR requirement and a PFS is not required.</a:t>
            </a:r>
          </a:p>
        </p:txBody>
      </p:sp>
      <p:sp>
        <p:nvSpPr>
          <p:cNvPr id="1300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139">
              <a:spcBef>
                <a:spcPct val="30000"/>
              </a:spcBef>
              <a:defRPr sz="1200">
                <a:solidFill>
                  <a:schemeClr val="tx1"/>
                </a:solidFill>
                <a:latin typeface="Calibri" panose="020F0502020204030204" pitchFamily="34" charset="0"/>
              </a:defRPr>
            </a:lvl1pPr>
            <a:lvl2pPr marL="741255" indent="-284122" defTabSz="930139">
              <a:spcBef>
                <a:spcPct val="30000"/>
              </a:spcBef>
              <a:defRPr sz="1200">
                <a:solidFill>
                  <a:schemeClr val="tx1"/>
                </a:solidFill>
                <a:latin typeface="Calibri" panose="020F0502020204030204" pitchFamily="34" charset="0"/>
              </a:defRPr>
            </a:lvl2pPr>
            <a:lvl3pPr marL="1141246" indent="-226980" defTabSz="930139">
              <a:spcBef>
                <a:spcPct val="30000"/>
              </a:spcBef>
              <a:defRPr sz="1200">
                <a:solidFill>
                  <a:schemeClr val="tx1"/>
                </a:solidFill>
                <a:latin typeface="Calibri" panose="020F0502020204030204" pitchFamily="34" charset="0"/>
              </a:defRPr>
            </a:lvl3pPr>
            <a:lvl4pPr marL="1598379" indent="-226980" defTabSz="930139">
              <a:spcBef>
                <a:spcPct val="30000"/>
              </a:spcBef>
              <a:defRPr sz="1200">
                <a:solidFill>
                  <a:schemeClr val="tx1"/>
                </a:solidFill>
                <a:latin typeface="Calibri" panose="020F0502020204030204" pitchFamily="34" charset="0"/>
              </a:defRPr>
            </a:lvl4pPr>
            <a:lvl5pPr marL="2055512" indent="-226980" defTabSz="930139">
              <a:spcBef>
                <a:spcPct val="30000"/>
              </a:spcBef>
              <a:defRPr sz="1200">
                <a:solidFill>
                  <a:schemeClr val="tx1"/>
                </a:solidFill>
                <a:latin typeface="Calibri" panose="020F0502020204030204" pitchFamily="34" charset="0"/>
              </a:defRPr>
            </a:lvl5pPr>
            <a:lvl6pPr marL="2512645" indent="-226980" defTabSz="930139" eaLnBrk="0" fontAlgn="base" hangingPunct="0">
              <a:spcBef>
                <a:spcPct val="30000"/>
              </a:spcBef>
              <a:spcAft>
                <a:spcPct val="0"/>
              </a:spcAft>
              <a:defRPr sz="1200">
                <a:solidFill>
                  <a:schemeClr val="tx1"/>
                </a:solidFill>
                <a:latin typeface="Calibri" panose="020F0502020204030204" pitchFamily="34" charset="0"/>
              </a:defRPr>
            </a:lvl6pPr>
            <a:lvl7pPr marL="2969777" indent="-226980" defTabSz="930139" eaLnBrk="0" fontAlgn="base" hangingPunct="0">
              <a:spcBef>
                <a:spcPct val="30000"/>
              </a:spcBef>
              <a:spcAft>
                <a:spcPct val="0"/>
              </a:spcAft>
              <a:defRPr sz="1200">
                <a:solidFill>
                  <a:schemeClr val="tx1"/>
                </a:solidFill>
                <a:latin typeface="Calibri" panose="020F0502020204030204" pitchFamily="34" charset="0"/>
              </a:defRPr>
            </a:lvl7pPr>
            <a:lvl8pPr marL="3426910" indent="-226980" defTabSz="930139" eaLnBrk="0" fontAlgn="base" hangingPunct="0">
              <a:spcBef>
                <a:spcPct val="30000"/>
              </a:spcBef>
              <a:spcAft>
                <a:spcPct val="0"/>
              </a:spcAft>
              <a:defRPr sz="1200">
                <a:solidFill>
                  <a:schemeClr val="tx1"/>
                </a:solidFill>
                <a:latin typeface="Calibri" panose="020F0502020204030204" pitchFamily="34" charset="0"/>
              </a:defRPr>
            </a:lvl8pPr>
            <a:lvl9pPr marL="3884043" indent="-226980" defTabSz="930139"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35A83CB-3A0B-4725-A7CB-4BBD64962784}" type="slidenum">
              <a:rPr lang="en-US" altLang="en-US" smtClean="0">
                <a:latin typeface="Arial" panose="020B0604020202020204" pitchFamily="34" charset="0"/>
              </a:rPr>
              <a:pPr>
                <a:spcBef>
                  <a:spcPct val="0"/>
                </a:spcBef>
              </a:pPr>
              <a:t>79</a:t>
            </a:fld>
            <a:endParaRPr lang="en-US" altLang="en-US" smtClean="0">
              <a:latin typeface="Arial" panose="020B0604020202020204" pitchFamily="34" charset="0"/>
            </a:endParaRPr>
          </a:p>
        </p:txBody>
      </p:sp>
    </p:spTree>
    <p:extLst>
      <p:ext uri="{BB962C8B-B14F-4D97-AF65-F5344CB8AC3E}">
        <p14:creationId xmlns:p14="http://schemas.microsoft.com/office/powerpoint/2010/main" val="1462082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Slide Image Placeholder 1"/>
          <p:cNvSpPr>
            <a:spLocks noGrp="1" noRot="1" noChangeAspect="1" noTextEdit="1"/>
          </p:cNvSpPr>
          <p:nvPr>
            <p:ph type="sldImg"/>
          </p:nvPr>
        </p:nvSpPr>
        <p:spPr bwMode="auto">
          <a:xfrm>
            <a:off x="1854200" y="720725"/>
            <a:ext cx="4206875" cy="31559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a:xfrm>
            <a:off x="715619" y="4013616"/>
            <a:ext cx="5852492" cy="5036695"/>
          </a:xfrm>
        </p:spPr>
        <p:txBody>
          <a:bodyPr/>
          <a:lstStyle/>
          <a:p>
            <a:pPr marL="180162" indent="-178511">
              <a:spcBef>
                <a:spcPct val="0"/>
              </a:spcBef>
              <a:buSzPct val="100000"/>
              <a:buFont typeface="Arial" panose="020B0604020202020204" pitchFamily="34" charset="0"/>
              <a:buChar char="•"/>
              <a:defRPr/>
            </a:pPr>
            <a:r>
              <a:rPr lang="en-US" dirty="0" smtClean="0">
                <a:cs typeface="+mn-ea" charset="0"/>
              </a:rPr>
              <a:t>If </a:t>
            </a:r>
            <a:r>
              <a:rPr lang="en-US" dirty="0">
                <a:ea typeface="MS Gothic" panose="020B0609070205080204" pitchFamily="49" charset="-128"/>
              </a:rPr>
              <a:t>a school implements offer versus serve, students are required to take at least </a:t>
            </a:r>
            <a:br>
              <a:rPr lang="en-US" dirty="0">
                <a:ea typeface="MS Gothic" panose="020B0609070205080204" pitchFamily="49" charset="-128"/>
              </a:rPr>
            </a:br>
            <a:r>
              <a:rPr lang="en-US" dirty="0">
                <a:ea typeface="MS Gothic" panose="020B0609070205080204" pitchFamily="49" charset="-128"/>
              </a:rPr>
              <a:t>½ cup of fruit, or vegetable substitution, to make a meal reimbursable.</a:t>
            </a:r>
          </a:p>
          <a:p>
            <a:pPr marL="180162" indent="-178511">
              <a:spcBef>
                <a:spcPct val="0"/>
              </a:spcBef>
              <a:buSzPct val="100000"/>
              <a:buFont typeface="Arial" panose="020B0604020202020204" pitchFamily="34" charset="0"/>
              <a:buChar char="•"/>
              <a:defRPr/>
            </a:pPr>
            <a:endParaRPr lang="en-US" dirty="0">
              <a:ea typeface="MS Gothic" charset="0"/>
              <a:cs typeface="MS Gothic" charset="0"/>
            </a:endParaRPr>
          </a:p>
          <a:p>
            <a:pPr marL="180162" indent="-178511">
              <a:spcBef>
                <a:spcPct val="0"/>
              </a:spcBef>
              <a:buSzPct val="100000"/>
              <a:buFont typeface="Arial" panose="020B0604020202020204" pitchFamily="34" charset="0"/>
              <a:buChar char="•"/>
              <a:defRPr/>
            </a:pPr>
            <a:r>
              <a:rPr lang="en-US" dirty="0">
                <a:ea typeface="MS Gothic" charset="0"/>
                <a:cs typeface="MS Gothic" charset="0"/>
              </a:rPr>
              <a:t>Schools must meet the first sodium target for school meals based on the average weekly sodium content of daily breakfast menus</a:t>
            </a:r>
            <a:r>
              <a:rPr lang="en-US" dirty="0" smtClean="0">
                <a:ea typeface="MS Gothic" charset="0"/>
                <a:cs typeface="MS Gothic" charset="0"/>
              </a:rPr>
              <a:t>. This target is through school year 2015-16.</a:t>
            </a:r>
            <a:endParaRPr lang="en-US" dirty="0">
              <a:ea typeface="MS Gothic" charset="0"/>
              <a:cs typeface="MS Gothic" charset="0"/>
            </a:endParaRPr>
          </a:p>
          <a:p>
            <a:pPr marL="1651">
              <a:spcBef>
                <a:spcPct val="0"/>
              </a:spcBef>
              <a:buSzPct val="100000"/>
              <a:defRPr/>
            </a:pPr>
            <a:endParaRPr lang="en-US" dirty="0">
              <a:ea typeface="MS Gothic" charset="0"/>
              <a:cs typeface="MS Gothic" charset="0"/>
            </a:endParaRPr>
          </a:p>
        </p:txBody>
      </p:sp>
      <p:sp>
        <p:nvSpPr>
          <p:cNvPr id="337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73553" indent="-297523">
              <a:defRPr>
                <a:solidFill>
                  <a:schemeClr val="tx1"/>
                </a:solidFill>
                <a:latin typeface="Calibri" panose="020F0502020204030204" pitchFamily="34" charset="0"/>
                <a:cs typeface="Arial" panose="020B0604020202020204" pitchFamily="34" charset="0"/>
              </a:defRPr>
            </a:lvl2pPr>
            <a:lvl3pPr marL="1190083" indent="-238017">
              <a:defRPr>
                <a:solidFill>
                  <a:schemeClr val="tx1"/>
                </a:solidFill>
                <a:latin typeface="Calibri" panose="020F0502020204030204" pitchFamily="34" charset="0"/>
                <a:cs typeface="Arial" panose="020B0604020202020204" pitchFamily="34" charset="0"/>
              </a:defRPr>
            </a:lvl3pPr>
            <a:lvl4pPr marL="1666115" indent="-238017">
              <a:defRPr>
                <a:solidFill>
                  <a:schemeClr val="tx1"/>
                </a:solidFill>
                <a:latin typeface="Calibri" panose="020F0502020204030204" pitchFamily="34" charset="0"/>
                <a:cs typeface="Arial" panose="020B0604020202020204" pitchFamily="34" charset="0"/>
              </a:defRPr>
            </a:lvl4pPr>
            <a:lvl5pPr marL="2142149" indent="-238017">
              <a:defRPr>
                <a:solidFill>
                  <a:schemeClr val="tx1"/>
                </a:solidFill>
                <a:latin typeface="Calibri" panose="020F0502020204030204" pitchFamily="34" charset="0"/>
                <a:cs typeface="Arial" panose="020B0604020202020204" pitchFamily="34" charset="0"/>
              </a:defRPr>
            </a:lvl5pPr>
            <a:lvl6pPr marL="2618183" indent="-2380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94215" indent="-2380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70248" indent="-2380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46282" indent="-2380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03335031-8DD1-431A-AC55-897D4C540967}" type="slidenum">
              <a:rPr lang="en-US" altLang="en-US"/>
              <a:pPr/>
              <a:t>8</a:t>
            </a:fld>
            <a:endParaRPr lang="en-US" altLang="en-US"/>
          </a:p>
        </p:txBody>
      </p:sp>
    </p:spTree>
    <p:extLst>
      <p:ext uri="{BB962C8B-B14F-4D97-AF65-F5344CB8AC3E}">
        <p14:creationId xmlns:p14="http://schemas.microsoft.com/office/powerpoint/2010/main" val="337376141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Notes Placeholder 2"/>
          <p:cNvSpPr>
            <a:spLocks noGrp="1"/>
          </p:cNvSpPr>
          <p:nvPr>
            <p:ph type="body" idx="1"/>
          </p:nvPr>
        </p:nvSpPr>
        <p:spPr bwMode="auto">
          <a:xfrm>
            <a:off x="688805" y="4416426"/>
            <a:ext cx="5504204" cy="44148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defTabSz="928552">
              <a:spcBef>
                <a:spcPts val="0"/>
              </a:spcBef>
            </a:pPr>
            <a:r>
              <a:rPr lang="en-US" altLang="en-US" dirty="0"/>
              <a:t>However, if you see </a:t>
            </a:r>
            <a:r>
              <a:rPr lang="en-US" altLang="en-US" b="1" dirty="0"/>
              <a:t>two or more </a:t>
            </a:r>
            <a:r>
              <a:rPr lang="en-US" altLang="en-US" dirty="0"/>
              <a:t>noncreditable grain ingredients after the statement that says “contains 2% or less of each of the following,” it is not possible to know if the </a:t>
            </a:r>
            <a:r>
              <a:rPr lang="en-US" altLang="en-US" b="1" dirty="0"/>
              <a:t>combined weight </a:t>
            </a:r>
            <a:r>
              <a:rPr lang="en-US" altLang="en-US" dirty="0"/>
              <a:t>of all noncreditable grains is less than 2 percent. Therefore, you must obtain a PFS from the manufacturer to document the combined weight of all noncreditable grains. </a:t>
            </a:r>
          </a:p>
          <a:p>
            <a:pPr marL="0" lvl="1" defTabSz="928552">
              <a:spcBef>
                <a:spcPts val="0"/>
              </a:spcBef>
            </a:pPr>
            <a:endParaRPr lang="en-US" altLang="en-US" dirty="0"/>
          </a:p>
          <a:p>
            <a:pPr defTabSz="928552">
              <a:spcBef>
                <a:spcPts val="0"/>
              </a:spcBef>
            </a:pPr>
            <a:r>
              <a:rPr lang="en-US" altLang="en-US" dirty="0"/>
              <a:t>This ingredients statement shows an example. This whole-wheat bagel contains whole wheat flour as the first ingredient and the only other grain ingredient is enriched bleached flour (indicated in green). However, this product contains </a:t>
            </a:r>
            <a:r>
              <a:rPr lang="en-US" altLang="en-US" b="1" dirty="0"/>
              <a:t>three sources </a:t>
            </a:r>
            <a:r>
              <a:rPr lang="en-US" altLang="en-US" dirty="0"/>
              <a:t>of noncreditable grains (corn meal, malted barley flour and wheat starch), indicated in red uppercase. </a:t>
            </a:r>
          </a:p>
          <a:p>
            <a:pPr defTabSz="928552">
              <a:spcBef>
                <a:spcPts val="0"/>
              </a:spcBef>
            </a:pPr>
            <a:endParaRPr lang="en-US" altLang="en-US" dirty="0"/>
          </a:p>
          <a:p>
            <a:pPr defTabSz="928552">
              <a:spcBef>
                <a:spcPts val="0"/>
              </a:spcBef>
            </a:pPr>
            <a:r>
              <a:rPr lang="en-US" altLang="en-US" dirty="0"/>
              <a:t>To determine whether this product meets the </a:t>
            </a:r>
            <a:r>
              <a:rPr lang="en-US" altLang="en-US" dirty="0" smtClean="0"/>
              <a:t>WGR </a:t>
            </a:r>
            <a:r>
              <a:rPr lang="en-US" altLang="en-US" dirty="0"/>
              <a:t>requirement, schools must obtain a PFS that documents that the </a:t>
            </a:r>
            <a:r>
              <a:rPr lang="en-US" altLang="en-US" b="1" dirty="0"/>
              <a:t>combined weight </a:t>
            </a:r>
            <a:r>
              <a:rPr lang="en-US" altLang="en-US" dirty="0"/>
              <a:t>of all three noncreditable grains is less than 3.99 grams.</a:t>
            </a:r>
          </a:p>
        </p:txBody>
      </p:sp>
      <p:sp>
        <p:nvSpPr>
          <p:cNvPr id="1300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139">
              <a:spcBef>
                <a:spcPct val="30000"/>
              </a:spcBef>
              <a:defRPr sz="1200">
                <a:solidFill>
                  <a:schemeClr val="tx1"/>
                </a:solidFill>
                <a:latin typeface="Calibri" panose="020F0502020204030204" pitchFamily="34" charset="0"/>
              </a:defRPr>
            </a:lvl1pPr>
            <a:lvl2pPr marL="741255" indent="-284122" defTabSz="930139">
              <a:spcBef>
                <a:spcPct val="30000"/>
              </a:spcBef>
              <a:defRPr sz="1200">
                <a:solidFill>
                  <a:schemeClr val="tx1"/>
                </a:solidFill>
                <a:latin typeface="Calibri" panose="020F0502020204030204" pitchFamily="34" charset="0"/>
              </a:defRPr>
            </a:lvl2pPr>
            <a:lvl3pPr marL="1141246" indent="-226980" defTabSz="930139">
              <a:spcBef>
                <a:spcPct val="30000"/>
              </a:spcBef>
              <a:defRPr sz="1200">
                <a:solidFill>
                  <a:schemeClr val="tx1"/>
                </a:solidFill>
                <a:latin typeface="Calibri" panose="020F0502020204030204" pitchFamily="34" charset="0"/>
              </a:defRPr>
            </a:lvl3pPr>
            <a:lvl4pPr marL="1598379" indent="-226980" defTabSz="930139">
              <a:spcBef>
                <a:spcPct val="30000"/>
              </a:spcBef>
              <a:defRPr sz="1200">
                <a:solidFill>
                  <a:schemeClr val="tx1"/>
                </a:solidFill>
                <a:latin typeface="Calibri" panose="020F0502020204030204" pitchFamily="34" charset="0"/>
              </a:defRPr>
            </a:lvl4pPr>
            <a:lvl5pPr marL="2055512" indent="-226980" defTabSz="930139">
              <a:spcBef>
                <a:spcPct val="30000"/>
              </a:spcBef>
              <a:defRPr sz="1200">
                <a:solidFill>
                  <a:schemeClr val="tx1"/>
                </a:solidFill>
                <a:latin typeface="Calibri" panose="020F0502020204030204" pitchFamily="34" charset="0"/>
              </a:defRPr>
            </a:lvl5pPr>
            <a:lvl6pPr marL="2512645" indent="-226980" defTabSz="930139" eaLnBrk="0" fontAlgn="base" hangingPunct="0">
              <a:spcBef>
                <a:spcPct val="30000"/>
              </a:spcBef>
              <a:spcAft>
                <a:spcPct val="0"/>
              </a:spcAft>
              <a:defRPr sz="1200">
                <a:solidFill>
                  <a:schemeClr val="tx1"/>
                </a:solidFill>
                <a:latin typeface="Calibri" panose="020F0502020204030204" pitchFamily="34" charset="0"/>
              </a:defRPr>
            </a:lvl6pPr>
            <a:lvl7pPr marL="2969777" indent="-226980" defTabSz="930139" eaLnBrk="0" fontAlgn="base" hangingPunct="0">
              <a:spcBef>
                <a:spcPct val="30000"/>
              </a:spcBef>
              <a:spcAft>
                <a:spcPct val="0"/>
              </a:spcAft>
              <a:defRPr sz="1200">
                <a:solidFill>
                  <a:schemeClr val="tx1"/>
                </a:solidFill>
                <a:latin typeface="Calibri" panose="020F0502020204030204" pitchFamily="34" charset="0"/>
              </a:defRPr>
            </a:lvl7pPr>
            <a:lvl8pPr marL="3426910" indent="-226980" defTabSz="930139" eaLnBrk="0" fontAlgn="base" hangingPunct="0">
              <a:spcBef>
                <a:spcPct val="30000"/>
              </a:spcBef>
              <a:spcAft>
                <a:spcPct val="0"/>
              </a:spcAft>
              <a:defRPr sz="1200">
                <a:solidFill>
                  <a:schemeClr val="tx1"/>
                </a:solidFill>
                <a:latin typeface="Calibri" panose="020F0502020204030204" pitchFamily="34" charset="0"/>
              </a:defRPr>
            </a:lvl8pPr>
            <a:lvl9pPr marL="3884043" indent="-226980" defTabSz="930139"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35A83CB-3A0B-4725-A7CB-4BBD64962784}" type="slidenum">
              <a:rPr lang="en-US" altLang="en-US" smtClean="0">
                <a:latin typeface="Arial" panose="020B0604020202020204" pitchFamily="34" charset="0"/>
              </a:rPr>
              <a:pPr>
                <a:spcBef>
                  <a:spcPct val="0"/>
                </a:spcBef>
              </a:pPr>
              <a:t>80</a:t>
            </a:fld>
            <a:endParaRPr lang="en-US" altLang="en-US" smtClean="0">
              <a:latin typeface="Arial" panose="020B0604020202020204" pitchFamily="34" charset="0"/>
            </a:endParaRPr>
          </a:p>
        </p:txBody>
      </p:sp>
    </p:spTree>
    <p:extLst>
      <p:ext uri="{BB962C8B-B14F-4D97-AF65-F5344CB8AC3E}">
        <p14:creationId xmlns:p14="http://schemas.microsoft.com/office/powerpoint/2010/main" val="73837873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p:cNvSpPr>
            <a:spLocks noGrp="1"/>
          </p:cNvSpPr>
          <p:nvPr>
            <p:ph type="body" idx="1"/>
          </p:nvPr>
        </p:nvSpPr>
        <p:spPr bwMode="auto">
          <a:xfrm>
            <a:off x="701676" y="4416426"/>
            <a:ext cx="5607050" cy="44148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altLang="en-US" dirty="0" smtClean="0"/>
              <a:t>The only exception to the noncreditable grains limit is fortified breakfast cereals that contain a whole grain as the first ingredient. The USDA does not require these cereals to limit the amount of noncreditable grains such as bran or germ. </a:t>
            </a:r>
          </a:p>
          <a:p>
            <a:pPr>
              <a:spcBef>
                <a:spcPts val="0"/>
              </a:spcBef>
            </a:pPr>
            <a:endParaRPr lang="en-US" altLang="en-US" dirty="0"/>
          </a:p>
          <a:p>
            <a:pPr>
              <a:spcBef>
                <a:spcPts val="0"/>
              </a:spcBef>
            </a:pPr>
            <a:r>
              <a:rPr lang="en-US" dirty="0"/>
              <a:t>To be considered </a:t>
            </a:r>
            <a:r>
              <a:rPr lang="en-US" dirty="0" smtClean="0"/>
              <a:t>WGR, </a:t>
            </a:r>
            <a:r>
              <a:rPr lang="en-US" dirty="0"/>
              <a:t>ready-to-eat breakfast cereals must list a whole grain as the first ingredient and the cereal must be fortified. Cereals are not required to be fortified if they are 100 percent whole grain</a:t>
            </a:r>
            <a:r>
              <a:rPr lang="en-US" dirty="0" smtClean="0"/>
              <a:t>.</a:t>
            </a:r>
            <a:endParaRPr lang="en-US" altLang="en-US" dirty="0" smtClean="0"/>
          </a:p>
          <a:p>
            <a:pPr>
              <a:spcBef>
                <a:spcPts val="0"/>
              </a:spcBef>
            </a:pPr>
            <a:endParaRPr lang="en-US" altLang="en-US" dirty="0"/>
          </a:p>
          <a:p>
            <a:pPr>
              <a:spcBef>
                <a:spcPts val="0"/>
              </a:spcBef>
            </a:pPr>
            <a:r>
              <a:rPr lang="en-US" altLang="en-US" dirty="0" smtClean="0"/>
              <a:t>If a cereal bar is </a:t>
            </a:r>
            <a:r>
              <a:rPr lang="en-US" altLang="en-US" dirty="0"/>
              <a:t>made with </a:t>
            </a:r>
            <a:r>
              <a:rPr lang="en-US" altLang="en-US" dirty="0" smtClean="0"/>
              <a:t>a fortified </a:t>
            </a:r>
            <a:r>
              <a:rPr lang="en-US" altLang="en-US" dirty="0"/>
              <a:t>breakfast cereal that </a:t>
            </a:r>
            <a:r>
              <a:rPr lang="en-US" altLang="en-US" dirty="0" smtClean="0"/>
              <a:t>contains </a:t>
            </a:r>
            <a:r>
              <a:rPr lang="en-US" altLang="en-US" dirty="0"/>
              <a:t>a whole grain as the first ingredient, </a:t>
            </a:r>
            <a:r>
              <a:rPr lang="en-US" altLang="en-US" dirty="0" smtClean="0"/>
              <a:t>any </a:t>
            </a:r>
            <a:r>
              <a:rPr lang="en-US" altLang="en-US" dirty="0"/>
              <a:t>noncreditable grains listed in the ingredients for the </a:t>
            </a:r>
            <a:r>
              <a:rPr lang="en-US" altLang="en-US" b="1" dirty="0"/>
              <a:t>cereal </a:t>
            </a:r>
            <a:r>
              <a:rPr lang="en-US" altLang="en-US" dirty="0" smtClean="0"/>
              <a:t>do </a:t>
            </a:r>
            <a:r>
              <a:rPr lang="en-US" altLang="en-US" b="1" dirty="0"/>
              <a:t>not</a:t>
            </a:r>
            <a:r>
              <a:rPr lang="en-US" altLang="en-US" dirty="0"/>
              <a:t> count toward the limit for noncreditable grains. Noncreditable grains are not limited for cereals that list a whole grain as the first ingredient and are fortified. </a:t>
            </a:r>
            <a:endParaRPr lang="en-US" altLang="en-US" dirty="0" smtClean="0"/>
          </a:p>
          <a:p>
            <a:pPr>
              <a:spcBef>
                <a:spcPts val="0"/>
              </a:spcBef>
            </a:pPr>
            <a:endParaRPr lang="en-US" altLang="en-US" dirty="0"/>
          </a:p>
          <a:p>
            <a:endParaRPr lang="en-US" altLang="en-US" dirty="0" smtClean="0"/>
          </a:p>
          <a:p>
            <a:endParaRPr lang="en-US" altLang="en-US" dirty="0"/>
          </a:p>
          <a:p>
            <a:endParaRPr lang="en-US" altLang="en-US" dirty="0" smtClean="0"/>
          </a:p>
          <a:p>
            <a:endParaRPr lang="en-US" altLang="en-US" dirty="0" smtClean="0"/>
          </a:p>
        </p:txBody>
      </p:sp>
      <p:sp>
        <p:nvSpPr>
          <p:cNvPr id="134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139">
              <a:spcBef>
                <a:spcPct val="30000"/>
              </a:spcBef>
              <a:defRPr sz="1200">
                <a:solidFill>
                  <a:schemeClr val="tx1"/>
                </a:solidFill>
                <a:latin typeface="Calibri" panose="020F0502020204030204" pitchFamily="34" charset="0"/>
              </a:defRPr>
            </a:lvl1pPr>
            <a:lvl2pPr marL="741255" indent="-284122" defTabSz="930139">
              <a:spcBef>
                <a:spcPct val="30000"/>
              </a:spcBef>
              <a:defRPr sz="1200">
                <a:solidFill>
                  <a:schemeClr val="tx1"/>
                </a:solidFill>
                <a:latin typeface="Calibri" panose="020F0502020204030204" pitchFamily="34" charset="0"/>
              </a:defRPr>
            </a:lvl2pPr>
            <a:lvl3pPr marL="1141246" indent="-226980" defTabSz="930139">
              <a:spcBef>
                <a:spcPct val="30000"/>
              </a:spcBef>
              <a:defRPr sz="1200">
                <a:solidFill>
                  <a:schemeClr val="tx1"/>
                </a:solidFill>
                <a:latin typeface="Calibri" panose="020F0502020204030204" pitchFamily="34" charset="0"/>
              </a:defRPr>
            </a:lvl3pPr>
            <a:lvl4pPr marL="1598379" indent="-226980" defTabSz="930139">
              <a:spcBef>
                <a:spcPct val="30000"/>
              </a:spcBef>
              <a:defRPr sz="1200">
                <a:solidFill>
                  <a:schemeClr val="tx1"/>
                </a:solidFill>
                <a:latin typeface="Calibri" panose="020F0502020204030204" pitchFamily="34" charset="0"/>
              </a:defRPr>
            </a:lvl4pPr>
            <a:lvl5pPr marL="2055512" indent="-226980" defTabSz="930139">
              <a:spcBef>
                <a:spcPct val="30000"/>
              </a:spcBef>
              <a:defRPr sz="1200">
                <a:solidFill>
                  <a:schemeClr val="tx1"/>
                </a:solidFill>
                <a:latin typeface="Calibri" panose="020F0502020204030204" pitchFamily="34" charset="0"/>
              </a:defRPr>
            </a:lvl5pPr>
            <a:lvl6pPr marL="2512645" indent="-226980" defTabSz="930139" eaLnBrk="0" fontAlgn="base" hangingPunct="0">
              <a:spcBef>
                <a:spcPct val="30000"/>
              </a:spcBef>
              <a:spcAft>
                <a:spcPct val="0"/>
              </a:spcAft>
              <a:defRPr sz="1200">
                <a:solidFill>
                  <a:schemeClr val="tx1"/>
                </a:solidFill>
                <a:latin typeface="Calibri" panose="020F0502020204030204" pitchFamily="34" charset="0"/>
              </a:defRPr>
            </a:lvl6pPr>
            <a:lvl7pPr marL="2969777" indent="-226980" defTabSz="930139" eaLnBrk="0" fontAlgn="base" hangingPunct="0">
              <a:spcBef>
                <a:spcPct val="30000"/>
              </a:spcBef>
              <a:spcAft>
                <a:spcPct val="0"/>
              </a:spcAft>
              <a:defRPr sz="1200">
                <a:solidFill>
                  <a:schemeClr val="tx1"/>
                </a:solidFill>
                <a:latin typeface="Calibri" panose="020F0502020204030204" pitchFamily="34" charset="0"/>
              </a:defRPr>
            </a:lvl7pPr>
            <a:lvl8pPr marL="3426910" indent="-226980" defTabSz="930139" eaLnBrk="0" fontAlgn="base" hangingPunct="0">
              <a:spcBef>
                <a:spcPct val="30000"/>
              </a:spcBef>
              <a:spcAft>
                <a:spcPct val="0"/>
              </a:spcAft>
              <a:defRPr sz="1200">
                <a:solidFill>
                  <a:schemeClr val="tx1"/>
                </a:solidFill>
                <a:latin typeface="Calibri" panose="020F0502020204030204" pitchFamily="34" charset="0"/>
              </a:defRPr>
            </a:lvl8pPr>
            <a:lvl9pPr marL="3884043" indent="-226980" defTabSz="930139"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DBD3776-10CA-45F8-9A95-81C3E1513786}" type="slidenum">
              <a:rPr lang="en-US" altLang="en-US" smtClean="0">
                <a:latin typeface="Arial" panose="020B0604020202020204" pitchFamily="34" charset="0"/>
              </a:rPr>
              <a:pPr>
                <a:spcBef>
                  <a:spcPct val="0"/>
                </a:spcBef>
              </a:pPr>
              <a:t>81</a:t>
            </a:fld>
            <a:endParaRPr lang="en-US" altLang="en-US" smtClean="0">
              <a:latin typeface="Arial" panose="020B0604020202020204" pitchFamily="34" charset="0"/>
            </a:endParaRPr>
          </a:p>
        </p:txBody>
      </p:sp>
    </p:spTree>
    <p:extLst>
      <p:ext uri="{BB962C8B-B14F-4D97-AF65-F5344CB8AC3E}">
        <p14:creationId xmlns:p14="http://schemas.microsoft.com/office/powerpoint/2010/main" val="405026010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dirty="0" smtClean="0"/>
              <a:t>How do you know if a breakfast cereal </a:t>
            </a:r>
            <a:r>
              <a:rPr lang="en-US" dirty="0"/>
              <a:t>is </a:t>
            </a:r>
            <a:r>
              <a:rPr lang="en-US" dirty="0" smtClean="0"/>
              <a:t>fortified? </a:t>
            </a:r>
            <a:r>
              <a:rPr lang="en-US" altLang="en-US" dirty="0"/>
              <a:t>Fortified breakfast cereals contain the five enrichment nutrients lost during the refining process (iron, thiamin, riboflavin, niacin and folic acid), as well as additional vitamins and minerals that do not exist naturally in grains. </a:t>
            </a:r>
            <a:endParaRPr lang="en-US" dirty="0" smtClean="0"/>
          </a:p>
          <a:p>
            <a:pPr>
              <a:spcBef>
                <a:spcPts val="0"/>
              </a:spcBef>
            </a:pPr>
            <a:endParaRPr lang="en-US" dirty="0"/>
          </a:p>
          <a:p>
            <a:pPr>
              <a:spcBef>
                <a:spcPts val="0"/>
              </a:spcBef>
            </a:pPr>
            <a:r>
              <a:rPr lang="en-US" dirty="0" smtClean="0"/>
              <a:t>This slide shows the difference between enrichment and fortification. To </a:t>
            </a:r>
            <a:r>
              <a:rPr lang="en-US" dirty="0"/>
              <a:t>determine </a:t>
            </a:r>
            <a:r>
              <a:rPr lang="en-US" dirty="0" smtClean="0"/>
              <a:t>whether </a:t>
            </a:r>
            <a:r>
              <a:rPr lang="en-US" dirty="0"/>
              <a:t>a ready-to-eat breakfast cereal is fortified, check the ingredients statement. Fortified cereals must contain:</a:t>
            </a:r>
          </a:p>
          <a:p>
            <a:pPr marL="171425" indent="-171425">
              <a:spcBef>
                <a:spcPts val="600"/>
              </a:spcBef>
              <a:buFont typeface="Arial" panose="020B0604020202020204" pitchFamily="34" charset="0"/>
              <a:buChar char="•"/>
            </a:pPr>
            <a:r>
              <a:rPr lang="en-US" dirty="0"/>
              <a:t>the </a:t>
            </a:r>
            <a:r>
              <a:rPr lang="en-US" b="1" dirty="0"/>
              <a:t>five enrichment nutrients </a:t>
            </a:r>
            <a:r>
              <a:rPr lang="en-US" dirty="0"/>
              <a:t>(iron, thiamin, riboflavin, niacin and folic acid); and </a:t>
            </a:r>
          </a:p>
          <a:p>
            <a:pPr marL="171425" indent="-171425">
              <a:buFont typeface="Arial" panose="020B0604020202020204" pitchFamily="34" charset="0"/>
              <a:buChar char="•"/>
            </a:pPr>
            <a:r>
              <a:rPr lang="en-US" b="1" dirty="0"/>
              <a:t>additional nutrients </a:t>
            </a:r>
            <a:r>
              <a:rPr lang="en-US" dirty="0"/>
              <a:t>such as calcium and vitamins A and C</a:t>
            </a:r>
            <a:r>
              <a:rPr lang="en-US" dirty="0" smtClean="0"/>
              <a:t>.</a:t>
            </a:r>
          </a:p>
          <a:p>
            <a:pPr>
              <a:spcBef>
                <a:spcPts val="0"/>
              </a:spcBef>
            </a:pPr>
            <a:endParaRPr lang="en-US" dirty="0"/>
          </a:p>
          <a:p>
            <a:pPr>
              <a:spcBef>
                <a:spcPts val="0"/>
              </a:spcBef>
            </a:pPr>
            <a:r>
              <a:rPr lang="en-US" dirty="0" smtClean="0"/>
              <a:t>When </a:t>
            </a:r>
            <a:r>
              <a:rPr lang="en-US" dirty="0"/>
              <a:t>fortification nutrients are added to cereals, they will either be listed directly in the ingredients statement or in the ingredients statement under “Vitamins and Minerals.”</a:t>
            </a:r>
          </a:p>
          <a:p>
            <a:pPr>
              <a:spcBef>
                <a:spcPts val="0"/>
              </a:spcBef>
            </a:pPr>
            <a:r>
              <a:rPr lang="en-US" dirty="0"/>
              <a:t> </a:t>
            </a:r>
          </a:p>
          <a:p>
            <a:pPr>
              <a:spcBef>
                <a:spcPts val="0"/>
              </a:spcBef>
            </a:pPr>
            <a:r>
              <a:rPr lang="en-US" dirty="0"/>
              <a:t>M</a:t>
            </a:r>
            <a:r>
              <a:rPr lang="en-US" dirty="0" smtClean="0"/>
              <a:t>anufacturers </a:t>
            </a:r>
            <a:r>
              <a:rPr lang="en-US" dirty="0"/>
              <a:t>can choose which additional nutrients to use for fortification. Different cereal brands may list different fortification nutrients. The USDA does not specify a minimum number of nutrients or a minimum percentage for the level of fortification for breakfast cereals. </a:t>
            </a:r>
          </a:p>
        </p:txBody>
      </p:sp>
      <p:sp>
        <p:nvSpPr>
          <p:cNvPr id="4" name="Slide Number Placeholder 3"/>
          <p:cNvSpPr>
            <a:spLocks noGrp="1"/>
          </p:cNvSpPr>
          <p:nvPr>
            <p:ph type="sldNum" sz="quarter" idx="10"/>
          </p:nvPr>
        </p:nvSpPr>
        <p:spPr/>
        <p:txBody>
          <a:bodyPr/>
          <a:lstStyle/>
          <a:p>
            <a:fld id="{88B97D9A-3F99-4895-BB77-4498E3C0B8F1}" type="slidenum">
              <a:rPr lang="en-US" smtClean="0"/>
              <a:pPr/>
              <a:t>82</a:t>
            </a:fld>
            <a:endParaRPr lang="en-US"/>
          </a:p>
        </p:txBody>
      </p:sp>
    </p:spTree>
    <p:extLst>
      <p:ext uri="{BB962C8B-B14F-4D97-AF65-F5344CB8AC3E}">
        <p14:creationId xmlns:p14="http://schemas.microsoft.com/office/powerpoint/2010/main" val="390618711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altLang="en-US" dirty="0" smtClean="0"/>
              <a:t>Effective with this current school year (2014-15), cereal </a:t>
            </a:r>
            <a:r>
              <a:rPr lang="en-US" altLang="en-US" dirty="0"/>
              <a:t>products that contain only enriched grains, bran or germ no longer credit toward the grains component </a:t>
            </a:r>
            <a:r>
              <a:rPr lang="en-US" altLang="en-US" dirty="0" smtClean="0"/>
              <a:t>because they are not </a:t>
            </a:r>
            <a:r>
              <a:rPr lang="en-US" dirty="0" smtClean="0"/>
              <a:t>WGR</a:t>
            </a:r>
            <a:r>
              <a:rPr lang="en-US" altLang="en-US" dirty="0" smtClean="0"/>
              <a:t>. Examples include:</a:t>
            </a:r>
          </a:p>
          <a:p>
            <a:pPr>
              <a:spcBef>
                <a:spcPts val="0"/>
              </a:spcBef>
            </a:pPr>
            <a:endParaRPr lang="en-US" altLang="en-US" dirty="0" smtClean="0"/>
          </a:p>
          <a:p>
            <a:pPr marL="171227" indent="-171227">
              <a:spcBef>
                <a:spcPts val="0"/>
              </a:spcBef>
              <a:buFont typeface="Arial" panose="020B0604020202020204" pitchFamily="34" charset="0"/>
              <a:buChar char="•"/>
            </a:pPr>
            <a:r>
              <a:rPr lang="en-US" altLang="en-US" dirty="0" smtClean="0"/>
              <a:t>enriched </a:t>
            </a:r>
            <a:r>
              <a:rPr lang="en-US" altLang="en-US" dirty="0"/>
              <a:t>cream of </a:t>
            </a:r>
            <a:r>
              <a:rPr lang="en-US" altLang="en-US" dirty="0" smtClean="0"/>
              <a:t>wheat</a:t>
            </a:r>
            <a:r>
              <a:rPr lang="en-US" altLang="en-US" dirty="0"/>
              <a:t>;</a:t>
            </a:r>
            <a:endParaRPr lang="en-US" altLang="en-US" dirty="0" smtClean="0"/>
          </a:p>
          <a:p>
            <a:pPr marL="171227" indent="-171227">
              <a:spcBef>
                <a:spcPts val="0"/>
              </a:spcBef>
              <a:buFont typeface="Arial" panose="020B0604020202020204" pitchFamily="34" charset="0"/>
              <a:buChar char="•"/>
            </a:pPr>
            <a:r>
              <a:rPr lang="en-US" altLang="en-US" dirty="0" smtClean="0"/>
              <a:t>enriched farina; </a:t>
            </a:r>
          </a:p>
          <a:p>
            <a:pPr marL="171227" indent="-171227">
              <a:spcBef>
                <a:spcPts val="0"/>
              </a:spcBef>
              <a:buFont typeface="Arial" panose="020B0604020202020204" pitchFamily="34" charset="0"/>
              <a:buChar char="•"/>
            </a:pPr>
            <a:r>
              <a:rPr lang="en-US" altLang="en-US" dirty="0" smtClean="0"/>
              <a:t>100 </a:t>
            </a:r>
            <a:r>
              <a:rPr lang="en-US" altLang="en-US" dirty="0"/>
              <a:t>percent bran </a:t>
            </a:r>
            <a:r>
              <a:rPr lang="en-US" altLang="en-US" dirty="0" smtClean="0"/>
              <a:t>cereals (not fortified raisin bran cereals); and </a:t>
            </a:r>
          </a:p>
          <a:p>
            <a:pPr marL="171227" indent="-171227">
              <a:spcBef>
                <a:spcPts val="0"/>
              </a:spcBef>
              <a:buFont typeface="Arial" panose="020B0604020202020204" pitchFamily="34" charset="0"/>
              <a:buChar char="•"/>
            </a:pPr>
            <a:r>
              <a:rPr lang="en-US" altLang="en-US" dirty="0" smtClean="0"/>
              <a:t>wheat </a:t>
            </a:r>
            <a:r>
              <a:rPr lang="en-US" altLang="en-US" dirty="0"/>
              <a:t>germ. </a:t>
            </a:r>
            <a:endParaRPr lang="en-US" altLang="en-US" dirty="0" smtClean="0"/>
          </a:p>
          <a:p>
            <a:pPr marL="171227" indent="-171227">
              <a:spcBef>
                <a:spcPts val="0"/>
              </a:spcBef>
              <a:buFont typeface="Arial" panose="020B0604020202020204" pitchFamily="34" charset="0"/>
              <a:buChar char="•"/>
            </a:pPr>
            <a:endParaRPr lang="en-US" altLang="en-US" dirty="0"/>
          </a:p>
          <a:p>
            <a:pPr>
              <a:spcBef>
                <a:spcPts val="0"/>
              </a:spcBef>
            </a:pPr>
            <a:r>
              <a:rPr lang="en-US" dirty="0"/>
              <a:t>Bran is a </a:t>
            </a:r>
            <a:r>
              <a:rPr lang="en-US" dirty="0" err="1"/>
              <a:t>noncreditable</a:t>
            </a:r>
            <a:r>
              <a:rPr lang="en-US" dirty="0"/>
              <a:t> grain ingredient. Ready-to-eat breakfast cereals containing 100 percent bran are not creditable, even if they are fortified. </a:t>
            </a:r>
          </a:p>
          <a:p>
            <a:pPr>
              <a:spcBef>
                <a:spcPts val="0"/>
              </a:spcBef>
            </a:pPr>
            <a:r>
              <a:rPr lang="en-US" dirty="0"/>
              <a:t> </a:t>
            </a:r>
          </a:p>
          <a:p>
            <a:pPr>
              <a:spcBef>
                <a:spcPts val="0"/>
              </a:spcBef>
            </a:pPr>
            <a:r>
              <a:rPr lang="en-US" dirty="0"/>
              <a:t>However, cereals such as raisin bran or bran flakes that contain bran at levels of more than two percent of the product formula are creditable if the cereal contains a </a:t>
            </a:r>
            <a:r>
              <a:rPr lang="en-US" b="1" dirty="0"/>
              <a:t>whole grain as the first ingredient</a:t>
            </a:r>
            <a:r>
              <a:rPr lang="en-US" dirty="0"/>
              <a:t> and the cereal is </a:t>
            </a:r>
            <a:r>
              <a:rPr lang="en-US" b="1" dirty="0"/>
              <a:t>fortified</a:t>
            </a:r>
            <a:r>
              <a:rPr lang="en-US" dirty="0"/>
              <a:t>. </a:t>
            </a:r>
          </a:p>
        </p:txBody>
      </p:sp>
      <p:sp>
        <p:nvSpPr>
          <p:cNvPr id="4" name="Slide Number Placeholder 3"/>
          <p:cNvSpPr>
            <a:spLocks noGrp="1"/>
          </p:cNvSpPr>
          <p:nvPr>
            <p:ph type="sldNum" sz="quarter" idx="10"/>
          </p:nvPr>
        </p:nvSpPr>
        <p:spPr/>
        <p:txBody>
          <a:bodyPr/>
          <a:lstStyle/>
          <a:p>
            <a:fld id="{88B97D9A-3F99-4895-BB77-4498E3C0B8F1}" type="slidenum">
              <a:rPr lang="en-US" smtClean="0"/>
              <a:pPr/>
              <a:t>83</a:t>
            </a:fld>
            <a:endParaRPr lang="en-US"/>
          </a:p>
        </p:txBody>
      </p:sp>
    </p:spTree>
    <p:extLst>
      <p:ext uri="{BB962C8B-B14F-4D97-AF65-F5344CB8AC3E}">
        <p14:creationId xmlns:p14="http://schemas.microsoft.com/office/powerpoint/2010/main" val="251758412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altLang="en-US" dirty="0" smtClean="0"/>
              <a:t>This handout provides more information on identifying breakfast cereals that meet the WGR requirement. It is available on the CSDE’s Crediting Foods Web page, at the link indicated on this slide.</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8B97D9A-3F99-4895-BB77-4498E3C0B8F1}"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84</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95622312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a:ln/>
        </p:spPr>
      </p:sp>
      <p:sp>
        <p:nvSpPr>
          <p:cNvPr id="215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pPr>
            <a:r>
              <a:rPr lang="en-US" dirty="0"/>
              <a:t>Now let’s evaluate some products to see whether they meet </a:t>
            </a:r>
            <a:r>
              <a:rPr lang="en-US" dirty="0" smtClean="0"/>
              <a:t>the WGR </a:t>
            </a:r>
            <a:r>
              <a:rPr lang="en-US" dirty="0"/>
              <a:t>requirements </a:t>
            </a:r>
            <a:r>
              <a:rPr lang="en-US" dirty="0" smtClean="0"/>
              <a:t>for school meals. </a:t>
            </a:r>
          </a:p>
          <a:p>
            <a:pPr>
              <a:spcBef>
                <a:spcPts val="0"/>
              </a:spcBef>
            </a:pPr>
            <a:endParaRPr lang="en-US" dirty="0"/>
          </a:p>
          <a:p>
            <a:pPr>
              <a:spcBef>
                <a:spcPts val="0"/>
              </a:spcBef>
            </a:pPr>
            <a:r>
              <a:rPr lang="en-US" dirty="0" smtClean="0"/>
              <a:t>Take </a:t>
            </a:r>
            <a:r>
              <a:rPr lang="en-US" dirty="0"/>
              <a:t>out </a:t>
            </a:r>
            <a:r>
              <a:rPr lang="en-US" dirty="0" smtClean="0"/>
              <a:t>worksheet 3 – Is it whole grain-rich?  In your small group</a:t>
            </a:r>
            <a:r>
              <a:rPr lang="en-US" dirty="0"/>
              <a:t>, </a:t>
            </a:r>
            <a:r>
              <a:rPr lang="en-US" dirty="0" smtClean="0"/>
              <a:t>look </a:t>
            </a:r>
            <a:r>
              <a:rPr lang="en-US" dirty="0"/>
              <a:t>at each food item and </a:t>
            </a:r>
            <a:r>
              <a:rPr lang="en-US" dirty="0" smtClean="0"/>
              <a:t>determine if </a:t>
            </a:r>
            <a:r>
              <a:rPr lang="en-US" dirty="0"/>
              <a:t>it meets </a:t>
            </a:r>
            <a:r>
              <a:rPr lang="en-US" dirty="0" smtClean="0"/>
              <a:t>the WGR requirements </a:t>
            </a:r>
            <a:r>
              <a:rPr lang="en-US" dirty="0"/>
              <a:t>or </a:t>
            </a:r>
            <a:r>
              <a:rPr lang="en-US" dirty="0" smtClean="0"/>
              <a:t>if you need </a:t>
            </a:r>
            <a:r>
              <a:rPr lang="en-US" dirty="0"/>
              <a:t>to obtain a </a:t>
            </a:r>
            <a:r>
              <a:rPr lang="en-US" dirty="0" smtClean="0"/>
              <a:t>PFS </a:t>
            </a:r>
            <a:r>
              <a:rPr lang="en-US" dirty="0"/>
              <a:t>from the manufacturer to provide more </a:t>
            </a:r>
            <a:r>
              <a:rPr lang="en-US" dirty="0" smtClean="0"/>
              <a:t>information.</a:t>
            </a:r>
          </a:p>
          <a:p>
            <a:pPr>
              <a:spcBef>
                <a:spcPts val="0"/>
              </a:spcBef>
            </a:pPr>
            <a:endParaRPr lang="en-US" dirty="0" smtClean="0"/>
          </a:p>
          <a:p>
            <a:pPr>
              <a:spcBef>
                <a:spcPts val="0"/>
              </a:spcBef>
            </a:pPr>
            <a:r>
              <a:rPr lang="en-US" b="1" dirty="0" smtClean="0"/>
              <a:t>INSTRUCTOR NOTES:</a:t>
            </a:r>
            <a:r>
              <a:rPr lang="en-US" dirty="0" smtClean="0"/>
              <a:t> </a:t>
            </a:r>
          </a:p>
          <a:p>
            <a:pPr marL="178511" indent="-178511">
              <a:spcBef>
                <a:spcPts val="0"/>
              </a:spcBef>
              <a:buFont typeface="Arial" panose="020B0604020202020204" pitchFamily="34" charset="0"/>
              <a:buChar char="•"/>
            </a:pPr>
            <a:r>
              <a:rPr lang="en-US" dirty="0" smtClean="0"/>
              <a:t>Divide </a:t>
            </a:r>
            <a:r>
              <a:rPr lang="en-US" dirty="0"/>
              <a:t>participants into </a:t>
            </a:r>
            <a:r>
              <a:rPr lang="en-US" dirty="0" smtClean="0"/>
              <a:t>seven groups (number off). </a:t>
            </a:r>
            <a:r>
              <a:rPr lang="en-US" dirty="0"/>
              <a:t>Assign one </a:t>
            </a:r>
            <a:r>
              <a:rPr lang="en-US" dirty="0" smtClean="0"/>
              <a:t>food </a:t>
            </a:r>
            <a:r>
              <a:rPr lang="en-US" dirty="0"/>
              <a:t>to each group. </a:t>
            </a:r>
          </a:p>
          <a:p>
            <a:pPr marL="178511" indent="-178511">
              <a:spcBef>
                <a:spcPts val="0"/>
              </a:spcBef>
              <a:buFont typeface="Arial" panose="020B0604020202020204" pitchFamily="34" charset="0"/>
              <a:buChar char="•"/>
            </a:pPr>
            <a:r>
              <a:rPr lang="en-US" dirty="0" smtClean="0"/>
              <a:t>Give groups a few minutes to review the ingredients list for their food, and determine if the product is WGR. </a:t>
            </a:r>
          </a:p>
          <a:p>
            <a:pPr marL="178511" indent="-178511">
              <a:spcBef>
                <a:spcPts val="0"/>
              </a:spcBef>
              <a:buFont typeface="Arial" panose="020B0604020202020204" pitchFamily="34" charset="0"/>
              <a:buChar char="•"/>
            </a:pPr>
            <a:r>
              <a:rPr lang="en-US" dirty="0" smtClean="0"/>
              <a:t>When the groups are done, have each group report their answers. The tallest person is the reporter.</a:t>
            </a:r>
          </a:p>
          <a:p>
            <a:pPr marL="178511" indent="-178511">
              <a:spcBef>
                <a:spcPts val="0"/>
              </a:spcBef>
              <a:buFont typeface="Arial" panose="020B0604020202020204" pitchFamily="34" charset="0"/>
              <a:buChar char="•"/>
            </a:pPr>
            <a:r>
              <a:rPr lang="en-US" b="1" dirty="0" smtClean="0"/>
              <a:t>Modification: </a:t>
            </a:r>
            <a:r>
              <a:rPr lang="en-US" dirty="0" smtClean="0"/>
              <a:t>If time is short, have people stay in table groups or do the activity together as one large group. You can also make fewer groups and do some foods together, for example, make five groups and do the last two together as one large group.</a:t>
            </a:r>
          </a:p>
          <a:p>
            <a:pPr>
              <a:spcBef>
                <a:spcPts val="0"/>
              </a:spcBef>
            </a:pPr>
            <a:endParaRPr lang="en-US" dirty="0"/>
          </a:p>
          <a:p>
            <a:pPr>
              <a:spcBef>
                <a:spcPts val="0"/>
              </a:spcBef>
            </a:pPr>
            <a:endParaRPr lang="en-US" dirty="0" smtClean="0"/>
          </a:p>
          <a:p>
            <a:pPr>
              <a:spcBef>
                <a:spcPts val="0"/>
              </a:spcBef>
            </a:pPr>
            <a:endParaRPr lang="en-US" dirty="0"/>
          </a:p>
          <a:p>
            <a:pPr>
              <a:spcBef>
                <a:spcPts val="0"/>
              </a:spcBef>
            </a:pPr>
            <a:endParaRPr lang="en-US" dirty="0" smtClean="0"/>
          </a:p>
          <a:p>
            <a:pPr>
              <a:spcBef>
                <a:spcPts val="0"/>
              </a:spcBef>
            </a:pPr>
            <a:endParaRPr lang="en-US" dirty="0" smtClean="0"/>
          </a:p>
          <a:p>
            <a:pPr>
              <a:spcBef>
                <a:spcPts val="0"/>
              </a:spcBef>
            </a:pPr>
            <a:endParaRPr lang="en-US" altLang="en-US" dirty="0" smtClean="0"/>
          </a:p>
        </p:txBody>
      </p:sp>
      <p:sp>
        <p:nvSpPr>
          <p:cNvPr id="215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5420" eaLnBrk="0" hangingPunct="0">
              <a:defRPr sz="3500" b="1">
                <a:solidFill>
                  <a:schemeClr val="tx1"/>
                </a:solidFill>
                <a:latin typeface="Arial" panose="020B0604020202020204" pitchFamily="34" charset="0"/>
                <a:cs typeface="Times New Roman" panose="02020603050405020304" pitchFamily="18" charset="0"/>
                <a:sym typeface="Monotype Sorts" pitchFamily="2" charset="2"/>
              </a:defRPr>
            </a:lvl1pPr>
            <a:lvl2pPr marL="788253" indent="-303173" defTabSz="995420" eaLnBrk="0" hangingPunct="0">
              <a:defRPr sz="3500" b="1">
                <a:solidFill>
                  <a:schemeClr val="tx1"/>
                </a:solidFill>
                <a:latin typeface="Arial" panose="020B0604020202020204" pitchFamily="34" charset="0"/>
                <a:cs typeface="Times New Roman" panose="02020603050405020304" pitchFamily="18" charset="0"/>
                <a:sym typeface="Monotype Sorts" pitchFamily="2" charset="2"/>
              </a:defRPr>
            </a:lvl2pPr>
            <a:lvl3pPr marL="1212694" indent="-242539" defTabSz="995420" eaLnBrk="0" hangingPunct="0">
              <a:defRPr sz="3500" b="1">
                <a:solidFill>
                  <a:schemeClr val="tx1"/>
                </a:solidFill>
                <a:latin typeface="Arial" panose="020B0604020202020204" pitchFamily="34" charset="0"/>
                <a:cs typeface="Times New Roman" panose="02020603050405020304" pitchFamily="18" charset="0"/>
                <a:sym typeface="Monotype Sorts" pitchFamily="2" charset="2"/>
              </a:defRPr>
            </a:lvl3pPr>
            <a:lvl4pPr marL="1697772" indent="-242539" defTabSz="995420" eaLnBrk="0" hangingPunct="0">
              <a:defRPr sz="3500" b="1">
                <a:solidFill>
                  <a:schemeClr val="tx1"/>
                </a:solidFill>
                <a:latin typeface="Arial" panose="020B0604020202020204" pitchFamily="34" charset="0"/>
                <a:cs typeface="Times New Roman" panose="02020603050405020304" pitchFamily="18" charset="0"/>
                <a:sym typeface="Monotype Sorts" pitchFamily="2" charset="2"/>
              </a:defRPr>
            </a:lvl4pPr>
            <a:lvl5pPr marL="2182851" indent="-242539" defTabSz="995420" eaLnBrk="0" hangingPunct="0">
              <a:defRPr sz="3500" b="1">
                <a:solidFill>
                  <a:schemeClr val="tx1"/>
                </a:solidFill>
                <a:latin typeface="Arial" panose="020B0604020202020204" pitchFamily="34" charset="0"/>
                <a:cs typeface="Times New Roman" panose="02020603050405020304" pitchFamily="18" charset="0"/>
                <a:sym typeface="Monotype Sorts" pitchFamily="2" charset="2"/>
              </a:defRPr>
            </a:lvl5pPr>
            <a:lvl6pPr marL="2667926" indent="-242539" algn="r" defTabSz="995420" eaLnBrk="0" fontAlgn="base" hangingPunct="0">
              <a:spcBef>
                <a:spcPct val="30000"/>
              </a:spcBef>
              <a:spcAft>
                <a:spcPct val="0"/>
              </a:spcAft>
              <a:defRPr sz="3500" b="1">
                <a:solidFill>
                  <a:schemeClr val="tx1"/>
                </a:solidFill>
                <a:latin typeface="Arial" panose="020B0604020202020204" pitchFamily="34" charset="0"/>
                <a:cs typeface="Times New Roman" panose="02020603050405020304" pitchFamily="18" charset="0"/>
                <a:sym typeface="Monotype Sorts" pitchFamily="2" charset="2"/>
              </a:defRPr>
            </a:lvl6pPr>
            <a:lvl7pPr marL="3153004" indent="-242539" algn="r" defTabSz="995420" eaLnBrk="0" fontAlgn="base" hangingPunct="0">
              <a:spcBef>
                <a:spcPct val="30000"/>
              </a:spcBef>
              <a:spcAft>
                <a:spcPct val="0"/>
              </a:spcAft>
              <a:defRPr sz="3500" b="1">
                <a:solidFill>
                  <a:schemeClr val="tx1"/>
                </a:solidFill>
                <a:latin typeface="Arial" panose="020B0604020202020204" pitchFamily="34" charset="0"/>
                <a:cs typeface="Times New Roman" panose="02020603050405020304" pitchFamily="18" charset="0"/>
                <a:sym typeface="Monotype Sorts" pitchFamily="2" charset="2"/>
              </a:defRPr>
            </a:lvl7pPr>
            <a:lvl8pPr marL="3638082" indent="-242539" algn="r" defTabSz="995420" eaLnBrk="0" fontAlgn="base" hangingPunct="0">
              <a:spcBef>
                <a:spcPct val="30000"/>
              </a:spcBef>
              <a:spcAft>
                <a:spcPct val="0"/>
              </a:spcAft>
              <a:defRPr sz="3500" b="1">
                <a:solidFill>
                  <a:schemeClr val="tx1"/>
                </a:solidFill>
                <a:latin typeface="Arial" panose="020B0604020202020204" pitchFamily="34" charset="0"/>
                <a:cs typeface="Times New Roman" panose="02020603050405020304" pitchFamily="18" charset="0"/>
                <a:sym typeface="Monotype Sorts" pitchFamily="2" charset="2"/>
              </a:defRPr>
            </a:lvl8pPr>
            <a:lvl9pPr marL="4123159" indent="-242539" algn="r" defTabSz="995420" eaLnBrk="0" fontAlgn="base" hangingPunct="0">
              <a:spcBef>
                <a:spcPct val="30000"/>
              </a:spcBef>
              <a:spcAft>
                <a:spcPct val="0"/>
              </a:spcAft>
              <a:defRPr sz="3500" b="1">
                <a:solidFill>
                  <a:schemeClr val="tx1"/>
                </a:solidFill>
                <a:latin typeface="Arial" panose="020B0604020202020204" pitchFamily="34" charset="0"/>
                <a:cs typeface="Times New Roman" panose="02020603050405020304" pitchFamily="18" charset="0"/>
                <a:sym typeface="Monotype Sorts" pitchFamily="2" charset="2"/>
              </a:defRPr>
            </a:lvl9pPr>
          </a:lstStyle>
          <a:p>
            <a:pPr eaLnBrk="1" hangingPunct="1"/>
            <a:fld id="{7898114F-C6F9-4EEC-AE58-01CEE842B6BE}" type="slidenum">
              <a:rPr lang="en-US" altLang="en-US" sz="1300" b="0">
                <a:latin typeface="Times New Roman" panose="02020603050405020304" pitchFamily="18" charset="0"/>
              </a:rPr>
              <a:pPr eaLnBrk="1" hangingPunct="1"/>
              <a:t>85</a:t>
            </a:fld>
            <a:endParaRPr lang="en-US" altLang="en-US" sz="1300" b="0">
              <a:latin typeface="Times New Roman" panose="02020603050405020304" pitchFamily="18" charset="0"/>
            </a:endParaRPr>
          </a:p>
        </p:txBody>
      </p:sp>
    </p:spTree>
    <p:extLst>
      <p:ext uri="{BB962C8B-B14F-4D97-AF65-F5344CB8AC3E}">
        <p14:creationId xmlns:p14="http://schemas.microsoft.com/office/powerpoint/2010/main" val="233417839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dirty="0" smtClean="0"/>
              <a:t>Does the</a:t>
            </a:r>
            <a:r>
              <a:rPr lang="en-US" altLang="en-US" baseline="0" dirty="0" smtClean="0"/>
              <a:t> whole-wheat bagel </a:t>
            </a:r>
            <a:r>
              <a:rPr lang="en-US" altLang="en-US" dirty="0" smtClean="0"/>
              <a:t>meet the WGR definition?</a:t>
            </a:r>
            <a:endParaRPr lang="en-US" altLang="en-US" dirty="0"/>
          </a:p>
        </p:txBody>
      </p:sp>
      <p:sp>
        <p:nvSpPr>
          <p:cNvPr id="146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1983" indent="-285377">
              <a:defRPr>
                <a:solidFill>
                  <a:schemeClr val="tx1"/>
                </a:solidFill>
                <a:latin typeface="Calibri" panose="020F0502020204030204" pitchFamily="34" charset="0"/>
                <a:cs typeface="Arial" panose="020B0604020202020204" pitchFamily="34" charset="0"/>
              </a:defRPr>
            </a:lvl2pPr>
            <a:lvl3pPr marL="1141511" indent="-228302">
              <a:defRPr>
                <a:solidFill>
                  <a:schemeClr val="tx1"/>
                </a:solidFill>
                <a:latin typeface="Calibri" panose="020F0502020204030204" pitchFamily="34" charset="0"/>
                <a:cs typeface="Arial" panose="020B0604020202020204" pitchFamily="34" charset="0"/>
              </a:defRPr>
            </a:lvl3pPr>
            <a:lvl4pPr marL="1598115" indent="-228302">
              <a:defRPr>
                <a:solidFill>
                  <a:schemeClr val="tx1"/>
                </a:solidFill>
                <a:latin typeface="Calibri" panose="020F0502020204030204" pitchFamily="34" charset="0"/>
                <a:cs typeface="Arial" panose="020B0604020202020204" pitchFamily="34" charset="0"/>
              </a:defRPr>
            </a:lvl4pPr>
            <a:lvl5pPr marL="2054720" indent="-228302">
              <a:defRPr>
                <a:solidFill>
                  <a:schemeClr val="tx1"/>
                </a:solidFill>
                <a:latin typeface="Calibri" panose="020F0502020204030204" pitchFamily="34" charset="0"/>
                <a:cs typeface="Arial" panose="020B0604020202020204" pitchFamily="34" charset="0"/>
              </a:defRPr>
            </a:lvl5pPr>
            <a:lvl6pPr marL="2511325" indent="-22830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67926" indent="-22830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4531" indent="-22830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1136" indent="-22830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DE2C44B-9674-4BEC-B00D-00E92245E394}" type="slidenum">
              <a:rPr lang="en-US" altLang="en-US" smtClean="0"/>
              <a:pPr/>
              <a:t>86</a:t>
            </a:fld>
            <a:endParaRPr lang="en-US" altLang="en-US" smtClean="0"/>
          </a:p>
        </p:txBody>
      </p:sp>
    </p:spTree>
    <p:extLst>
      <p:ext uri="{BB962C8B-B14F-4D97-AF65-F5344CB8AC3E}">
        <p14:creationId xmlns:p14="http://schemas.microsoft.com/office/powerpoint/2010/main" val="203476414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3208">
              <a:spcBef>
                <a:spcPts val="0"/>
              </a:spcBef>
              <a:defRPr/>
            </a:pPr>
            <a:r>
              <a:rPr lang="en-US" altLang="en-US" dirty="0" smtClean="0"/>
              <a:t>Yes. This product is WGR. Whole wheat flour is the first and only grain ingredient. This product contains one source of noncreditable grains (yellow corn flour), listed after the statement “contains 2% or less of.” This product meets the WGR requirement and a PFS is not required.</a:t>
            </a:r>
          </a:p>
          <a:p>
            <a:pPr>
              <a:spcBef>
                <a:spcPts val="0"/>
              </a:spcBef>
            </a:pPr>
            <a:endParaRPr lang="en-US" altLang="en-US" dirty="0" smtClean="0"/>
          </a:p>
          <a:p>
            <a:pPr>
              <a:spcBef>
                <a:spcPts val="0"/>
              </a:spcBef>
            </a:pPr>
            <a:endParaRPr lang="en-US" altLang="en-US" dirty="0" smtClean="0"/>
          </a:p>
          <a:p>
            <a:pPr marL="0" lvl="1" defTabSz="947133">
              <a:spcBef>
                <a:spcPts val="0"/>
              </a:spcBef>
              <a:defRPr/>
            </a:pPr>
            <a:r>
              <a:rPr lang="en-US" b="1" dirty="0" smtClean="0"/>
              <a:t>INSTRUCTOR NOTES:</a:t>
            </a:r>
            <a:r>
              <a:rPr lang="en-US" dirty="0" smtClean="0"/>
              <a:t> The definition below is only for your background information. You do not need to provide this information unless someone asks a question about it. </a:t>
            </a:r>
          </a:p>
          <a:p>
            <a:pPr marL="0" lvl="1" defTabSz="947133">
              <a:spcBef>
                <a:spcPts val="0"/>
              </a:spcBef>
              <a:defRPr/>
            </a:pPr>
            <a:endParaRPr lang="en-US" altLang="en-US" b="1" dirty="0" smtClean="0"/>
          </a:p>
          <a:p>
            <a:pPr>
              <a:spcBef>
                <a:spcPts val="0"/>
              </a:spcBef>
            </a:pPr>
            <a:r>
              <a:rPr lang="en-US" altLang="en-US" b="1" dirty="0" smtClean="0"/>
              <a:t>Wheat gluten </a:t>
            </a:r>
            <a:r>
              <a:rPr lang="en-US" altLang="en-US" dirty="0" smtClean="0"/>
              <a:t>is the protein component of the wheat grain, that helps baked goods hold their shape. It is neither a creditable or noncreditable grain. When the glutens in wheat are stretched out through the kneading or mixing process, they form little pockets which can then be inflated by the gases released by the leavening agent. When these air pockets inflate, the dough expands or rise.  When baked, gluten hardens, which allows the bread to hold its shape and gives it its firm texture.</a:t>
            </a:r>
          </a:p>
        </p:txBody>
      </p:sp>
      <p:sp>
        <p:nvSpPr>
          <p:cNvPr id="146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1983" indent="-285377">
              <a:defRPr>
                <a:solidFill>
                  <a:schemeClr val="tx1"/>
                </a:solidFill>
                <a:latin typeface="Calibri" panose="020F0502020204030204" pitchFamily="34" charset="0"/>
                <a:cs typeface="Arial" panose="020B0604020202020204" pitchFamily="34" charset="0"/>
              </a:defRPr>
            </a:lvl2pPr>
            <a:lvl3pPr marL="1141511" indent="-228302">
              <a:defRPr>
                <a:solidFill>
                  <a:schemeClr val="tx1"/>
                </a:solidFill>
                <a:latin typeface="Calibri" panose="020F0502020204030204" pitchFamily="34" charset="0"/>
                <a:cs typeface="Arial" panose="020B0604020202020204" pitchFamily="34" charset="0"/>
              </a:defRPr>
            </a:lvl3pPr>
            <a:lvl4pPr marL="1598115" indent="-228302">
              <a:defRPr>
                <a:solidFill>
                  <a:schemeClr val="tx1"/>
                </a:solidFill>
                <a:latin typeface="Calibri" panose="020F0502020204030204" pitchFamily="34" charset="0"/>
                <a:cs typeface="Arial" panose="020B0604020202020204" pitchFamily="34" charset="0"/>
              </a:defRPr>
            </a:lvl4pPr>
            <a:lvl5pPr marL="2054720" indent="-228302">
              <a:defRPr>
                <a:solidFill>
                  <a:schemeClr val="tx1"/>
                </a:solidFill>
                <a:latin typeface="Calibri" panose="020F0502020204030204" pitchFamily="34" charset="0"/>
                <a:cs typeface="Arial" panose="020B0604020202020204" pitchFamily="34" charset="0"/>
              </a:defRPr>
            </a:lvl5pPr>
            <a:lvl6pPr marL="2511325" indent="-22830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67926" indent="-22830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4531" indent="-22830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1136" indent="-22830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DE2C44B-9674-4BEC-B00D-00E92245E394}" type="slidenum">
              <a:rPr lang="en-US" altLang="en-US" smtClean="0"/>
              <a:pPr/>
              <a:t>87</a:t>
            </a:fld>
            <a:endParaRPr lang="en-US" altLang="en-US" smtClean="0"/>
          </a:p>
        </p:txBody>
      </p:sp>
    </p:spTree>
    <p:extLst>
      <p:ext uri="{BB962C8B-B14F-4D97-AF65-F5344CB8AC3E}">
        <p14:creationId xmlns:p14="http://schemas.microsoft.com/office/powerpoint/2010/main" val="255967134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dirty="0" smtClean="0"/>
              <a:t>Does Brand A of the white whole-wheat bread sticks meet the WGR definition?</a:t>
            </a:r>
          </a:p>
          <a:p>
            <a:endParaRPr lang="en-US" altLang="en-US" dirty="0" smtClean="0"/>
          </a:p>
        </p:txBody>
      </p:sp>
      <p:sp>
        <p:nvSpPr>
          <p:cNvPr id="158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1983" indent="-285377">
              <a:defRPr>
                <a:solidFill>
                  <a:schemeClr val="tx1"/>
                </a:solidFill>
                <a:latin typeface="Calibri" panose="020F0502020204030204" pitchFamily="34" charset="0"/>
                <a:cs typeface="Arial" panose="020B0604020202020204" pitchFamily="34" charset="0"/>
              </a:defRPr>
            </a:lvl2pPr>
            <a:lvl3pPr marL="1141511" indent="-228302">
              <a:defRPr>
                <a:solidFill>
                  <a:schemeClr val="tx1"/>
                </a:solidFill>
                <a:latin typeface="Calibri" panose="020F0502020204030204" pitchFamily="34" charset="0"/>
                <a:cs typeface="Arial" panose="020B0604020202020204" pitchFamily="34" charset="0"/>
              </a:defRPr>
            </a:lvl3pPr>
            <a:lvl4pPr marL="1598115" indent="-228302">
              <a:defRPr>
                <a:solidFill>
                  <a:schemeClr val="tx1"/>
                </a:solidFill>
                <a:latin typeface="Calibri" panose="020F0502020204030204" pitchFamily="34" charset="0"/>
                <a:cs typeface="Arial" panose="020B0604020202020204" pitchFamily="34" charset="0"/>
              </a:defRPr>
            </a:lvl4pPr>
            <a:lvl5pPr marL="2054720" indent="-228302">
              <a:defRPr>
                <a:solidFill>
                  <a:schemeClr val="tx1"/>
                </a:solidFill>
                <a:latin typeface="Calibri" panose="020F0502020204030204" pitchFamily="34" charset="0"/>
                <a:cs typeface="Arial" panose="020B0604020202020204" pitchFamily="34" charset="0"/>
              </a:defRPr>
            </a:lvl5pPr>
            <a:lvl6pPr marL="2511325" indent="-22830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67926" indent="-22830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4531" indent="-22830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1136" indent="-22830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62561FA-A61A-44CC-8CB3-3E8FE8A6D15C}" type="slidenum">
              <a:rPr lang="en-US" altLang="en-US" smtClean="0"/>
              <a:pPr/>
              <a:t>88</a:t>
            </a:fld>
            <a:endParaRPr lang="en-US" altLang="en-US" smtClean="0"/>
          </a:p>
        </p:txBody>
      </p:sp>
    </p:spTree>
    <p:extLst>
      <p:ext uri="{BB962C8B-B14F-4D97-AF65-F5344CB8AC3E}">
        <p14:creationId xmlns:p14="http://schemas.microsoft.com/office/powerpoint/2010/main" val="227732013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altLang="en-US" dirty="0"/>
              <a:t>This product may or may not meet the WGR definition. </a:t>
            </a:r>
            <a:endParaRPr lang="en-US" altLang="en-US" dirty="0" smtClean="0"/>
          </a:p>
          <a:p>
            <a:pPr>
              <a:spcBef>
                <a:spcPts val="0"/>
              </a:spcBef>
            </a:pPr>
            <a:endParaRPr lang="en-US" dirty="0"/>
          </a:p>
          <a:p>
            <a:pPr>
              <a:spcBef>
                <a:spcPts val="0"/>
              </a:spcBef>
            </a:pPr>
            <a:r>
              <a:rPr lang="en-US" dirty="0" smtClean="0"/>
              <a:t>This </a:t>
            </a:r>
            <a:r>
              <a:rPr lang="en-US" dirty="0"/>
              <a:t>product lists a whole grain (whole-grain wheat flour) as the first ingredient after water. However, it contains four sources of noncreditable grains: modified food starch, fava bean flour, malted barley flour, rye </a:t>
            </a:r>
            <a:r>
              <a:rPr lang="en-US" dirty="0" smtClean="0"/>
              <a:t>flour.</a:t>
            </a:r>
          </a:p>
          <a:p>
            <a:pPr>
              <a:spcBef>
                <a:spcPts val="0"/>
              </a:spcBef>
            </a:pPr>
            <a:endParaRPr lang="en-US" dirty="0" smtClean="0"/>
          </a:p>
          <a:p>
            <a:pPr>
              <a:spcBef>
                <a:spcPts val="0"/>
              </a:spcBef>
            </a:pPr>
            <a:r>
              <a:rPr lang="en-US" dirty="0" smtClean="0"/>
              <a:t>If </a:t>
            </a:r>
            <a:r>
              <a:rPr lang="en-US" dirty="0"/>
              <a:t>the combined weight of all noncreditable grains is less than 3.99 grams, the product meets the WGR definition. This must be documented by a PFS from the manufacturer that is on company letterhead and is signed by an official company representative</a:t>
            </a:r>
            <a:r>
              <a:rPr lang="en-US" dirty="0" smtClean="0"/>
              <a:t>.</a:t>
            </a:r>
          </a:p>
          <a:p>
            <a:pPr>
              <a:spcBef>
                <a:spcPts val="0"/>
              </a:spcBef>
            </a:pPr>
            <a:endParaRPr lang="en-US" altLang="en-US" dirty="0"/>
          </a:p>
        </p:txBody>
      </p:sp>
      <p:sp>
        <p:nvSpPr>
          <p:cNvPr id="158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1983" indent="-285377">
              <a:defRPr>
                <a:solidFill>
                  <a:schemeClr val="tx1"/>
                </a:solidFill>
                <a:latin typeface="Calibri" panose="020F0502020204030204" pitchFamily="34" charset="0"/>
                <a:cs typeface="Arial" panose="020B0604020202020204" pitchFamily="34" charset="0"/>
              </a:defRPr>
            </a:lvl2pPr>
            <a:lvl3pPr marL="1141511" indent="-228302">
              <a:defRPr>
                <a:solidFill>
                  <a:schemeClr val="tx1"/>
                </a:solidFill>
                <a:latin typeface="Calibri" panose="020F0502020204030204" pitchFamily="34" charset="0"/>
                <a:cs typeface="Arial" panose="020B0604020202020204" pitchFamily="34" charset="0"/>
              </a:defRPr>
            </a:lvl3pPr>
            <a:lvl4pPr marL="1598115" indent="-228302">
              <a:defRPr>
                <a:solidFill>
                  <a:schemeClr val="tx1"/>
                </a:solidFill>
                <a:latin typeface="Calibri" panose="020F0502020204030204" pitchFamily="34" charset="0"/>
                <a:cs typeface="Arial" panose="020B0604020202020204" pitchFamily="34" charset="0"/>
              </a:defRPr>
            </a:lvl4pPr>
            <a:lvl5pPr marL="2054720" indent="-228302">
              <a:defRPr>
                <a:solidFill>
                  <a:schemeClr val="tx1"/>
                </a:solidFill>
                <a:latin typeface="Calibri" panose="020F0502020204030204" pitchFamily="34" charset="0"/>
                <a:cs typeface="Arial" panose="020B0604020202020204" pitchFamily="34" charset="0"/>
              </a:defRPr>
            </a:lvl5pPr>
            <a:lvl6pPr marL="2511325" indent="-22830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67926" indent="-22830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4531" indent="-22830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1136" indent="-22830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62561FA-A61A-44CC-8CB3-3E8FE8A6D15C}" type="slidenum">
              <a:rPr lang="en-US" altLang="en-US" smtClean="0"/>
              <a:pPr/>
              <a:t>89</a:t>
            </a:fld>
            <a:endParaRPr lang="en-US" altLang="en-US" smtClean="0"/>
          </a:p>
        </p:txBody>
      </p:sp>
    </p:spTree>
    <p:extLst>
      <p:ext uri="{BB962C8B-B14F-4D97-AF65-F5344CB8AC3E}">
        <p14:creationId xmlns:p14="http://schemas.microsoft.com/office/powerpoint/2010/main" val="36154270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dirty="0"/>
              <a:t>Each breakfast must contain daily and weekly amounts of three components: grains, fruits and milk. The chart on this slide provides an overview of the required </a:t>
            </a:r>
            <a:r>
              <a:rPr lang="en-US" b="1" dirty="0"/>
              <a:t>daily</a:t>
            </a:r>
            <a:r>
              <a:rPr lang="en-US" dirty="0"/>
              <a:t> meal components and amounts for both five-day and seven-day weeks. We will review each of the meal pattern components individually in a few minutes.</a:t>
            </a:r>
          </a:p>
          <a:p>
            <a:pPr>
              <a:spcBef>
                <a:spcPts val="0"/>
              </a:spcBef>
              <a:spcAft>
                <a:spcPts val="0"/>
              </a:spcAft>
            </a:pPr>
            <a:endParaRPr lang="en-US" dirty="0"/>
          </a:p>
          <a:p>
            <a:pPr>
              <a:spcBef>
                <a:spcPts val="0"/>
              </a:spcBef>
              <a:spcAft>
                <a:spcPts val="0"/>
              </a:spcAft>
            </a:pPr>
            <a:r>
              <a:rPr lang="en-US" dirty="0"/>
              <a:t>The minimum </a:t>
            </a:r>
            <a:r>
              <a:rPr lang="en-US" b="1" dirty="0"/>
              <a:t>daily</a:t>
            </a:r>
            <a:r>
              <a:rPr lang="en-US" dirty="0"/>
              <a:t> requirements are the same for all three grade groups: 1 ounce equivalent of grains, 1 cup of fruits and 1 cup of milk, which must be </a:t>
            </a:r>
            <a:r>
              <a:rPr lang="en-US" dirty="0">
                <a:ea typeface="Times New Roman" pitchFamily="18" charset="0"/>
                <a:cs typeface="Arial" pitchFamily="34" charset="0"/>
              </a:rPr>
              <a:t>low-fat unflavored or fat-free unflavored or flavored milk.</a:t>
            </a:r>
          </a:p>
          <a:p>
            <a:pPr marL="6612" lvl="1" indent="-6612" defTabSz="968595" eaLnBrk="1" fontAlgn="auto" hangingPunct="1">
              <a:spcBef>
                <a:spcPts val="0"/>
              </a:spcBef>
              <a:spcAft>
                <a:spcPts val="0"/>
              </a:spcAft>
              <a:defRPr/>
            </a:pPr>
            <a:endParaRPr lang="en-US" dirty="0" smtClean="0"/>
          </a:p>
          <a:p>
            <a:pPr marL="6612" lvl="1" indent="-6612" defTabSz="968595" eaLnBrk="1" fontAlgn="auto" hangingPunct="1">
              <a:spcBef>
                <a:spcPts val="0"/>
              </a:spcBef>
              <a:spcAft>
                <a:spcPts val="0"/>
              </a:spcAft>
              <a:defRPr/>
            </a:pPr>
            <a:endParaRPr lang="en-US" dirty="0"/>
          </a:p>
          <a:p>
            <a:pPr marL="6612" lvl="1" indent="-6612" defTabSz="968595" eaLnBrk="1" fontAlgn="auto" hangingPunct="1">
              <a:spcBef>
                <a:spcPts val="0"/>
              </a:spcBef>
              <a:spcAft>
                <a:spcPts val="0"/>
              </a:spcAft>
              <a:defRPr/>
            </a:pPr>
            <a:r>
              <a:rPr lang="en-US" b="1" dirty="0">
                <a:cs typeface="Aharoni" pitchFamily="2" charset="-79"/>
              </a:rPr>
              <a:t>INSTRUCTOR NOTES: </a:t>
            </a:r>
            <a:r>
              <a:rPr lang="en-US" dirty="0">
                <a:cs typeface="Aharoni" pitchFamily="2" charset="-79"/>
              </a:rPr>
              <a:t>All meals patterns are available on the CSDE’s Meal Patterns Web page (http://www.sde.ct.gov/sde/cwp/view.asp?a=2626&amp;q=333770 for five-day weeks and http://www.sde.ct.gov/sde/cwp/view.asp?a=2626&amp;q=334100 for seven-day weeks):</a:t>
            </a:r>
          </a:p>
          <a:p>
            <a:pPr marL="178511" lvl="1" indent="-178511" defTabSz="968595" eaLnBrk="1" fontAlgn="auto" hangingPunct="1">
              <a:spcBef>
                <a:spcPts val="623"/>
              </a:spcBef>
              <a:spcAft>
                <a:spcPts val="0"/>
              </a:spcAft>
              <a:buFont typeface="Arial" panose="020B0604020202020204" pitchFamily="34" charset="0"/>
              <a:buChar char="•"/>
              <a:defRPr/>
            </a:pPr>
            <a:r>
              <a:rPr lang="en-US" dirty="0">
                <a:cs typeface="Aharoni" pitchFamily="2" charset="-79"/>
              </a:rPr>
              <a:t>Five-day week: http://www.sde.ct.gov/sde/lib/sde/pdf/deps/nutrition/sbp/breakfast.pdf</a:t>
            </a:r>
          </a:p>
          <a:p>
            <a:pPr marL="178511" lvl="1" indent="-178511" defTabSz="968595" eaLnBrk="1" fontAlgn="auto" hangingPunct="1">
              <a:spcBef>
                <a:spcPts val="0"/>
              </a:spcBef>
              <a:spcAft>
                <a:spcPts val="0"/>
              </a:spcAft>
              <a:buFont typeface="Arial" panose="020B0604020202020204" pitchFamily="34" charset="0"/>
              <a:buChar char="•"/>
              <a:defRPr/>
            </a:pPr>
            <a:r>
              <a:rPr lang="en-US" dirty="0">
                <a:cs typeface="Aharoni" pitchFamily="2" charset="-79"/>
              </a:rPr>
              <a:t>Seven-day week: http://www.sde.ct.gov/sde/lib/sde/pdf/deps/nutrition/sbp/7daybreakfast.pdf </a:t>
            </a:r>
          </a:p>
          <a:p>
            <a:pPr marL="0" lvl="1" defTabSz="968595" eaLnBrk="1" fontAlgn="auto" hangingPunct="1">
              <a:spcBef>
                <a:spcPts val="0"/>
              </a:spcBef>
              <a:spcAft>
                <a:spcPts val="0"/>
              </a:spcAft>
              <a:defRPr/>
            </a:pPr>
            <a:endParaRPr lang="en-US" dirty="0">
              <a:cs typeface="Aharoni" pitchFamily="2" charset="-79"/>
            </a:endParaRPr>
          </a:p>
          <a:p>
            <a:pPr marL="0" lvl="1" defTabSz="968595" eaLnBrk="1" fontAlgn="auto" hangingPunct="1">
              <a:spcBef>
                <a:spcPts val="0"/>
              </a:spcBef>
              <a:spcAft>
                <a:spcPts val="0"/>
              </a:spcAft>
              <a:defRPr/>
            </a:pPr>
            <a:r>
              <a:rPr lang="en-US" dirty="0">
                <a:cs typeface="Aharoni" pitchFamily="2" charset="-79"/>
              </a:rPr>
              <a:t>One Connecticut school operates on a four-day week. The four-day week meal patterns are found at http://www.sde.ct.gov/sde/cwp/view.asp?a=2626&amp;q=334318.</a:t>
            </a:r>
          </a:p>
          <a:p>
            <a:pPr marL="0" lvl="1" defTabSz="968595" eaLnBrk="1" fontAlgn="auto" hangingPunct="1">
              <a:spcBef>
                <a:spcPts val="0"/>
              </a:spcBef>
              <a:spcAft>
                <a:spcPts val="0"/>
              </a:spcAft>
              <a:defRPr/>
            </a:pPr>
            <a:endParaRPr lang="en-US" u="none" dirty="0" smtClean="0">
              <a:cs typeface="Aharoni" pitchFamily="2" charset="-79"/>
            </a:endParaRPr>
          </a:p>
        </p:txBody>
      </p:sp>
      <p:sp>
        <p:nvSpPr>
          <p:cNvPr id="4" name="Slide Number Placeholder 3"/>
          <p:cNvSpPr>
            <a:spLocks noGrp="1"/>
          </p:cNvSpPr>
          <p:nvPr>
            <p:ph type="sldNum" sz="quarter" idx="10"/>
          </p:nvPr>
        </p:nvSpPr>
        <p:spPr/>
        <p:txBody>
          <a:bodyPr/>
          <a:lstStyle/>
          <a:p>
            <a:fld id="{7DD1F08A-40B1-4294-9284-77F1089FBA4E}" type="slidenum">
              <a:rPr lang="en-US" altLang="en-US" smtClean="0"/>
              <a:pPr/>
              <a:t>9</a:t>
            </a:fld>
            <a:endParaRPr lang="en-US" altLang="en-US"/>
          </a:p>
        </p:txBody>
      </p:sp>
    </p:spTree>
    <p:extLst>
      <p:ext uri="{BB962C8B-B14F-4D97-AF65-F5344CB8AC3E}">
        <p14:creationId xmlns:p14="http://schemas.microsoft.com/office/powerpoint/2010/main" val="396114850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dirty="0" smtClean="0"/>
              <a:t>Does Brand B of the</a:t>
            </a:r>
            <a:r>
              <a:rPr lang="en-US" altLang="en-US" baseline="0" dirty="0" smtClean="0"/>
              <a:t> white whole-wheat bread sticks </a:t>
            </a:r>
            <a:r>
              <a:rPr lang="en-US" altLang="en-US" dirty="0" smtClean="0"/>
              <a:t>meet the WGR definition?</a:t>
            </a:r>
          </a:p>
          <a:p>
            <a:endParaRPr lang="en-US" altLang="en-US" dirty="0" smtClean="0"/>
          </a:p>
        </p:txBody>
      </p:sp>
      <p:sp>
        <p:nvSpPr>
          <p:cNvPr id="158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1983" indent="-285377">
              <a:defRPr>
                <a:solidFill>
                  <a:schemeClr val="tx1"/>
                </a:solidFill>
                <a:latin typeface="Calibri" panose="020F0502020204030204" pitchFamily="34" charset="0"/>
                <a:cs typeface="Arial" panose="020B0604020202020204" pitchFamily="34" charset="0"/>
              </a:defRPr>
            </a:lvl2pPr>
            <a:lvl3pPr marL="1141511" indent="-228302">
              <a:defRPr>
                <a:solidFill>
                  <a:schemeClr val="tx1"/>
                </a:solidFill>
                <a:latin typeface="Calibri" panose="020F0502020204030204" pitchFamily="34" charset="0"/>
                <a:cs typeface="Arial" panose="020B0604020202020204" pitchFamily="34" charset="0"/>
              </a:defRPr>
            </a:lvl3pPr>
            <a:lvl4pPr marL="1598115" indent="-228302">
              <a:defRPr>
                <a:solidFill>
                  <a:schemeClr val="tx1"/>
                </a:solidFill>
                <a:latin typeface="Calibri" panose="020F0502020204030204" pitchFamily="34" charset="0"/>
                <a:cs typeface="Arial" panose="020B0604020202020204" pitchFamily="34" charset="0"/>
              </a:defRPr>
            </a:lvl4pPr>
            <a:lvl5pPr marL="2054720" indent="-228302">
              <a:defRPr>
                <a:solidFill>
                  <a:schemeClr val="tx1"/>
                </a:solidFill>
                <a:latin typeface="Calibri" panose="020F0502020204030204" pitchFamily="34" charset="0"/>
                <a:cs typeface="Arial" panose="020B0604020202020204" pitchFamily="34" charset="0"/>
              </a:defRPr>
            </a:lvl5pPr>
            <a:lvl6pPr marL="2511325" indent="-22830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67926" indent="-22830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4531" indent="-22830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1136" indent="-22830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62561FA-A61A-44CC-8CB3-3E8FE8A6D15C}" type="slidenum">
              <a:rPr lang="en-US" altLang="en-US" smtClean="0"/>
              <a:pPr/>
              <a:t>90</a:t>
            </a:fld>
            <a:endParaRPr lang="en-US" altLang="en-US" smtClean="0"/>
          </a:p>
        </p:txBody>
      </p:sp>
    </p:spTree>
    <p:extLst>
      <p:ext uri="{BB962C8B-B14F-4D97-AF65-F5344CB8AC3E}">
        <p14:creationId xmlns:p14="http://schemas.microsoft.com/office/powerpoint/2010/main" val="344809527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altLang="en-US" dirty="0"/>
              <a:t>Yes. This product is </a:t>
            </a:r>
            <a:r>
              <a:rPr lang="en-US" altLang="en-US" dirty="0" smtClean="0"/>
              <a:t>WGR.  </a:t>
            </a:r>
            <a:r>
              <a:rPr lang="en-US" altLang="en-US" dirty="0"/>
              <a:t>Whole wheat flour is the first ingredient. The remaining grain is enriched flour. </a:t>
            </a:r>
          </a:p>
          <a:p>
            <a:pPr>
              <a:spcBef>
                <a:spcPts val="0"/>
              </a:spcBef>
            </a:pPr>
            <a:endParaRPr lang="en-US" altLang="en-US" dirty="0"/>
          </a:p>
          <a:p>
            <a:pPr>
              <a:spcBef>
                <a:spcPts val="0"/>
              </a:spcBef>
            </a:pPr>
            <a:r>
              <a:rPr lang="en-US" altLang="en-US" dirty="0"/>
              <a:t>This product contains one noncreditable grain (oat fiber) but it is listed </a:t>
            </a:r>
            <a:r>
              <a:rPr lang="en-US" altLang="en-US" b="1" dirty="0"/>
              <a:t>after</a:t>
            </a:r>
            <a:r>
              <a:rPr lang="en-US" altLang="en-US" dirty="0"/>
              <a:t> “2 percent or less” of the product formula, so there is no need to request additional information from the manufacturer. Therefore, this product meets the WGR requirement and a PFS is not required.</a:t>
            </a:r>
          </a:p>
          <a:p>
            <a:pPr>
              <a:spcBef>
                <a:spcPts val="0"/>
              </a:spcBef>
            </a:pPr>
            <a:endParaRPr lang="en-US" altLang="en-US" dirty="0"/>
          </a:p>
          <a:p>
            <a:pPr>
              <a:spcBef>
                <a:spcPts val="0"/>
              </a:spcBef>
            </a:pPr>
            <a:r>
              <a:rPr lang="en-US" altLang="en-US" dirty="0"/>
              <a:t>This shows the importance of checking each individual product. You cannot assume that similar products are the same. Even though products </a:t>
            </a:r>
            <a:r>
              <a:rPr lang="en-US" altLang="en-US" dirty="0" smtClean="0"/>
              <a:t>4 </a:t>
            </a:r>
            <a:r>
              <a:rPr lang="en-US" altLang="en-US" dirty="0"/>
              <a:t>and </a:t>
            </a:r>
            <a:r>
              <a:rPr lang="en-US" altLang="en-US" dirty="0" smtClean="0"/>
              <a:t>5 </a:t>
            </a:r>
            <a:r>
              <a:rPr lang="en-US" altLang="en-US" dirty="0"/>
              <a:t>are both white whole-wheat bread sticks, they have different ingredients and one requires a PFS while the other does not.</a:t>
            </a:r>
          </a:p>
          <a:p>
            <a:pPr>
              <a:spcBef>
                <a:spcPts val="0"/>
              </a:spcBef>
            </a:pPr>
            <a:endParaRPr lang="en-US" altLang="en-US" dirty="0"/>
          </a:p>
          <a:p>
            <a:pPr marL="0" lvl="1" defTabSz="947133">
              <a:spcBef>
                <a:spcPts val="0"/>
              </a:spcBef>
              <a:defRPr/>
            </a:pPr>
            <a:r>
              <a:rPr lang="en-US" b="1" dirty="0"/>
              <a:t>INSTRUCTOR NOTES:</a:t>
            </a:r>
            <a:r>
              <a:rPr lang="en-US" dirty="0"/>
              <a:t> The definition below is only for your background information. You do not need to provide this information unless someone asks a question about it. </a:t>
            </a:r>
          </a:p>
          <a:p>
            <a:pPr marL="0" lvl="1" defTabSz="947133">
              <a:spcBef>
                <a:spcPts val="0"/>
              </a:spcBef>
              <a:defRPr/>
            </a:pPr>
            <a:endParaRPr lang="en-US" altLang="en-US" b="1" dirty="0"/>
          </a:p>
          <a:p>
            <a:pPr>
              <a:spcBef>
                <a:spcPts val="0"/>
              </a:spcBef>
            </a:pPr>
            <a:r>
              <a:rPr lang="en-US" altLang="en-US" b="1" dirty="0"/>
              <a:t>Wheat gluten </a:t>
            </a:r>
            <a:r>
              <a:rPr lang="en-US" altLang="en-US" dirty="0"/>
              <a:t>is the protein component of the wheat grain, that helps baked goods hold their shape. It is neither a creditable or noncreditable grain. When the glutens in wheat are stretched out through the kneading or mixing process, they form little pockets which can then be inflated by the gases released by the leavening agent. When these air pockets inflate, the dough expands or rise.  When baked, gluten hardens, which allows the bread to hold its shape and gives it its firm texture.</a:t>
            </a:r>
          </a:p>
        </p:txBody>
      </p:sp>
      <p:sp>
        <p:nvSpPr>
          <p:cNvPr id="158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1983" indent="-285377">
              <a:defRPr>
                <a:solidFill>
                  <a:schemeClr val="tx1"/>
                </a:solidFill>
                <a:latin typeface="Calibri" panose="020F0502020204030204" pitchFamily="34" charset="0"/>
                <a:cs typeface="Arial" panose="020B0604020202020204" pitchFamily="34" charset="0"/>
              </a:defRPr>
            </a:lvl2pPr>
            <a:lvl3pPr marL="1141511" indent="-228302">
              <a:defRPr>
                <a:solidFill>
                  <a:schemeClr val="tx1"/>
                </a:solidFill>
                <a:latin typeface="Calibri" panose="020F0502020204030204" pitchFamily="34" charset="0"/>
                <a:cs typeface="Arial" panose="020B0604020202020204" pitchFamily="34" charset="0"/>
              </a:defRPr>
            </a:lvl3pPr>
            <a:lvl4pPr marL="1598115" indent="-228302">
              <a:defRPr>
                <a:solidFill>
                  <a:schemeClr val="tx1"/>
                </a:solidFill>
                <a:latin typeface="Calibri" panose="020F0502020204030204" pitchFamily="34" charset="0"/>
                <a:cs typeface="Arial" panose="020B0604020202020204" pitchFamily="34" charset="0"/>
              </a:defRPr>
            </a:lvl4pPr>
            <a:lvl5pPr marL="2054720" indent="-228302">
              <a:defRPr>
                <a:solidFill>
                  <a:schemeClr val="tx1"/>
                </a:solidFill>
                <a:latin typeface="Calibri" panose="020F0502020204030204" pitchFamily="34" charset="0"/>
                <a:cs typeface="Arial" panose="020B0604020202020204" pitchFamily="34" charset="0"/>
              </a:defRPr>
            </a:lvl5pPr>
            <a:lvl6pPr marL="2511325" indent="-22830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67926" indent="-22830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4531" indent="-22830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1136" indent="-22830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62561FA-A61A-44CC-8CB3-3E8FE8A6D15C}" type="slidenum">
              <a:rPr lang="en-US" altLang="en-US" smtClean="0"/>
              <a:pPr/>
              <a:t>91</a:t>
            </a:fld>
            <a:endParaRPr lang="en-US" altLang="en-US" smtClean="0"/>
          </a:p>
        </p:txBody>
      </p:sp>
    </p:spTree>
    <p:extLst>
      <p:ext uri="{BB962C8B-B14F-4D97-AF65-F5344CB8AC3E}">
        <p14:creationId xmlns:p14="http://schemas.microsoft.com/office/powerpoint/2010/main" val="141601651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dirty="0" smtClean="0"/>
              <a:t>Does the</a:t>
            </a:r>
            <a:r>
              <a:rPr lang="en-US" altLang="en-US" baseline="0" dirty="0" smtClean="0"/>
              <a:t> whole-grain cereal bar </a:t>
            </a:r>
            <a:r>
              <a:rPr lang="en-US" altLang="en-US" dirty="0" smtClean="0"/>
              <a:t>meet the WGR definition?</a:t>
            </a:r>
          </a:p>
          <a:p>
            <a:endParaRPr lang="en-US" altLang="en-US" dirty="0" smtClean="0"/>
          </a:p>
        </p:txBody>
      </p:sp>
      <p:sp>
        <p:nvSpPr>
          <p:cNvPr id="158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1983" indent="-285377">
              <a:defRPr>
                <a:solidFill>
                  <a:schemeClr val="tx1"/>
                </a:solidFill>
                <a:latin typeface="Calibri" panose="020F0502020204030204" pitchFamily="34" charset="0"/>
                <a:cs typeface="Arial" panose="020B0604020202020204" pitchFamily="34" charset="0"/>
              </a:defRPr>
            </a:lvl2pPr>
            <a:lvl3pPr marL="1141511" indent="-228302">
              <a:defRPr>
                <a:solidFill>
                  <a:schemeClr val="tx1"/>
                </a:solidFill>
                <a:latin typeface="Calibri" panose="020F0502020204030204" pitchFamily="34" charset="0"/>
                <a:cs typeface="Arial" panose="020B0604020202020204" pitchFamily="34" charset="0"/>
              </a:defRPr>
            </a:lvl3pPr>
            <a:lvl4pPr marL="1598115" indent="-228302">
              <a:defRPr>
                <a:solidFill>
                  <a:schemeClr val="tx1"/>
                </a:solidFill>
                <a:latin typeface="Calibri" panose="020F0502020204030204" pitchFamily="34" charset="0"/>
                <a:cs typeface="Arial" panose="020B0604020202020204" pitchFamily="34" charset="0"/>
              </a:defRPr>
            </a:lvl4pPr>
            <a:lvl5pPr marL="2054720" indent="-228302">
              <a:defRPr>
                <a:solidFill>
                  <a:schemeClr val="tx1"/>
                </a:solidFill>
                <a:latin typeface="Calibri" panose="020F0502020204030204" pitchFamily="34" charset="0"/>
                <a:cs typeface="Arial" panose="020B0604020202020204" pitchFamily="34" charset="0"/>
              </a:defRPr>
            </a:lvl5pPr>
            <a:lvl6pPr marL="2511325" indent="-22830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67926" indent="-22830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4531" indent="-22830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1136" indent="-22830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62561FA-A61A-44CC-8CB3-3E8FE8A6D15C}" type="slidenum">
              <a:rPr lang="en-US" altLang="en-US" smtClean="0"/>
              <a:pPr/>
              <a:t>92</a:t>
            </a:fld>
            <a:endParaRPr lang="en-US" altLang="en-US" smtClean="0"/>
          </a:p>
        </p:txBody>
      </p:sp>
    </p:spTree>
    <p:extLst>
      <p:ext uri="{BB962C8B-B14F-4D97-AF65-F5344CB8AC3E}">
        <p14:creationId xmlns:p14="http://schemas.microsoft.com/office/powerpoint/2010/main" val="308207035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altLang="en-US" dirty="0" smtClean="0"/>
              <a:t>Yes. This product is WGR. </a:t>
            </a:r>
          </a:p>
          <a:p>
            <a:pPr>
              <a:spcBef>
                <a:spcPts val="0"/>
              </a:spcBef>
            </a:pPr>
            <a:endParaRPr lang="en-US" altLang="en-US" dirty="0" smtClean="0"/>
          </a:p>
          <a:p>
            <a:pPr>
              <a:spcBef>
                <a:spcPts val="0"/>
              </a:spcBef>
            </a:pPr>
            <a:r>
              <a:rPr lang="en-US" altLang="en-US" dirty="0" smtClean="0"/>
              <a:t>This </a:t>
            </a:r>
            <a:r>
              <a:rPr lang="en-US" altLang="en-US" dirty="0"/>
              <a:t>cereal bar contains a whole grain as the first ingredient (whole-grain oats), and all other grains (crisp </a:t>
            </a:r>
            <a:r>
              <a:rPr lang="en-US" altLang="en-US" dirty="0" smtClean="0"/>
              <a:t>brown rice</a:t>
            </a:r>
            <a:r>
              <a:rPr lang="en-US" altLang="en-US" dirty="0"/>
              <a:t>, whole-grain rolled wheat, whole-wheat </a:t>
            </a:r>
            <a:r>
              <a:rPr lang="en-US" altLang="en-US" dirty="0" smtClean="0"/>
              <a:t>flour </a:t>
            </a:r>
            <a:r>
              <a:rPr lang="en-US" altLang="en-US" dirty="0"/>
              <a:t>and whole corn flour) listed are also whole. There are no noncreditable grains.</a:t>
            </a:r>
          </a:p>
          <a:p>
            <a:endParaRPr lang="en-US" altLang="en-US" dirty="0" smtClean="0"/>
          </a:p>
          <a:p>
            <a:endParaRPr lang="en-US" altLang="en-US" dirty="0"/>
          </a:p>
          <a:p>
            <a:endParaRPr lang="en-US" altLang="en-US" dirty="0" smtClean="0"/>
          </a:p>
        </p:txBody>
      </p:sp>
      <p:sp>
        <p:nvSpPr>
          <p:cNvPr id="158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1983" indent="-285377">
              <a:defRPr>
                <a:solidFill>
                  <a:schemeClr val="tx1"/>
                </a:solidFill>
                <a:latin typeface="Calibri" panose="020F0502020204030204" pitchFamily="34" charset="0"/>
                <a:cs typeface="Arial" panose="020B0604020202020204" pitchFamily="34" charset="0"/>
              </a:defRPr>
            </a:lvl2pPr>
            <a:lvl3pPr marL="1141511" indent="-228302">
              <a:defRPr>
                <a:solidFill>
                  <a:schemeClr val="tx1"/>
                </a:solidFill>
                <a:latin typeface="Calibri" panose="020F0502020204030204" pitchFamily="34" charset="0"/>
                <a:cs typeface="Arial" panose="020B0604020202020204" pitchFamily="34" charset="0"/>
              </a:defRPr>
            </a:lvl3pPr>
            <a:lvl4pPr marL="1598115" indent="-228302">
              <a:defRPr>
                <a:solidFill>
                  <a:schemeClr val="tx1"/>
                </a:solidFill>
                <a:latin typeface="Calibri" panose="020F0502020204030204" pitchFamily="34" charset="0"/>
                <a:cs typeface="Arial" panose="020B0604020202020204" pitchFamily="34" charset="0"/>
              </a:defRPr>
            </a:lvl4pPr>
            <a:lvl5pPr marL="2054720" indent="-228302">
              <a:defRPr>
                <a:solidFill>
                  <a:schemeClr val="tx1"/>
                </a:solidFill>
                <a:latin typeface="Calibri" panose="020F0502020204030204" pitchFamily="34" charset="0"/>
                <a:cs typeface="Arial" panose="020B0604020202020204" pitchFamily="34" charset="0"/>
              </a:defRPr>
            </a:lvl5pPr>
            <a:lvl6pPr marL="2511325" indent="-22830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67926" indent="-22830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4531" indent="-22830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1136" indent="-22830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62561FA-A61A-44CC-8CB3-3E8FE8A6D15C}" type="slidenum">
              <a:rPr lang="en-US" altLang="en-US" smtClean="0"/>
              <a:pPr/>
              <a:t>93</a:t>
            </a:fld>
            <a:endParaRPr lang="en-US" altLang="en-US" smtClean="0"/>
          </a:p>
        </p:txBody>
      </p:sp>
    </p:spTree>
    <p:extLst>
      <p:ext uri="{BB962C8B-B14F-4D97-AF65-F5344CB8AC3E}">
        <p14:creationId xmlns:p14="http://schemas.microsoft.com/office/powerpoint/2010/main" val="256685765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dirty="0" smtClean="0"/>
              <a:t>Does the</a:t>
            </a:r>
            <a:r>
              <a:rPr lang="en-US" altLang="en-US" baseline="0" dirty="0" smtClean="0"/>
              <a:t> reduced carb wheat tortilla </a:t>
            </a:r>
            <a:r>
              <a:rPr lang="en-US" altLang="en-US" dirty="0" smtClean="0"/>
              <a:t>meet the WGR definition?</a:t>
            </a:r>
          </a:p>
          <a:p>
            <a:endParaRPr lang="en-US" altLang="en-US" dirty="0" smtClean="0"/>
          </a:p>
        </p:txBody>
      </p:sp>
      <p:sp>
        <p:nvSpPr>
          <p:cNvPr id="158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1983" indent="-285377">
              <a:defRPr>
                <a:solidFill>
                  <a:schemeClr val="tx1"/>
                </a:solidFill>
                <a:latin typeface="Calibri" panose="020F0502020204030204" pitchFamily="34" charset="0"/>
                <a:cs typeface="Arial" panose="020B0604020202020204" pitchFamily="34" charset="0"/>
              </a:defRPr>
            </a:lvl2pPr>
            <a:lvl3pPr marL="1141511" indent="-228302">
              <a:defRPr>
                <a:solidFill>
                  <a:schemeClr val="tx1"/>
                </a:solidFill>
                <a:latin typeface="Calibri" panose="020F0502020204030204" pitchFamily="34" charset="0"/>
                <a:cs typeface="Arial" panose="020B0604020202020204" pitchFamily="34" charset="0"/>
              </a:defRPr>
            </a:lvl3pPr>
            <a:lvl4pPr marL="1598115" indent="-228302">
              <a:defRPr>
                <a:solidFill>
                  <a:schemeClr val="tx1"/>
                </a:solidFill>
                <a:latin typeface="Calibri" panose="020F0502020204030204" pitchFamily="34" charset="0"/>
                <a:cs typeface="Arial" panose="020B0604020202020204" pitchFamily="34" charset="0"/>
              </a:defRPr>
            </a:lvl4pPr>
            <a:lvl5pPr marL="2054720" indent="-228302">
              <a:defRPr>
                <a:solidFill>
                  <a:schemeClr val="tx1"/>
                </a:solidFill>
                <a:latin typeface="Calibri" panose="020F0502020204030204" pitchFamily="34" charset="0"/>
                <a:cs typeface="Arial" panose="020B0604020202020204" pitchFamily="34" charset="0"/>
              </a:defRPr>
            </a:lvl5pPr>
            <a:lvl6pPr marL="2511325" indent="-22830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67926" indent="-22830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4531" indent="-22830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1136" indent="-22830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62561FA-A61A-44CC-8CB3-3E8FE8A6D15C}" type="slidenum">
              <a:rPr lang="en-US" altLang="en-US" smtClean="0"/>
              <a:pPr/>
              <a:t>94</a:t>
            </a:fld>
            <a:endParaRPr lang="en-US" altLang="en-US" smtClean="0"/>
          </a:p>
        </p:txBody>
      </p:sp>
    </p:spTree>
    <p:extLst>
      <p:ext uri="{BB962C8B-B14F-4D97-AF65-F5344CB8AC3E}">
        <p14:creationId xmlns:p14="http://schemas.microsoft.com/office/powerpoint/2010/main" val="404607641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altLang="en-US" dirty="0" smtClean="0"/>
              <a:t>No. This product is not WGR. </a:t>
            </a:r>
          </a:p>
          <a:p>
            <a:pPr>
              <a:spcBef>
                <a:spcPts val="0"/>
              </a:spcBef>
            </a:pPr>
            <a:endParaRPr lang="en-US" altLang="en-US" dirty="0" smtClean="0"/>
          </a:p>
          <a:p>
            <a:pPr>
              <a:spcBef>
                <a:spcPts val="0"/>
              </a:spcBef>
            </a:pPr>
            <a:r>
              <a:rPr lang="en-US" altLang="en-US" dirty="0" smtClean="0"/>
              <a:t>This product contains modified food </a:t>
            </a:r>
            <a:r>
              <a:rPr lang="en-US" altLang="en-US" baseline="0" dirty="0" smtClean="0"/>
              <a:t>starch as the first ingredient after water, and also contains cornstarch. </a:t>
            </a:r>
            <a:r>
              <a:rPr lang="en-US" dirty="0"/>
              <a:t>Modified food starch and cornstarch are noncreditable grains, and must be less than 2 percent of the product formula for the product to count as the grains component. </a:t>
            </a:r>
            <a:endParaRPr lang="en-US" altLang="en-US" dirty="0"/>
          </a:p>
          <a:p>
            <a:pPr>
              <a:spcBef>
                <a:spcPts val="0"/>
              </a:spcBef>
            </a:pPr>
            <a:endParaRPr lang="en-US" altLang="en-US" dirty="0" smtClean="0"/>
          </a:p>
        </p:txBody>
      </p:sp>
      <p:sp>
        <p:nvSpPr>
          <p:cNvPr id="158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1983" indent="-285377">
              <a:defRPr>
                <a:solidFill>
                  <a:schemeClr val="tx1"/>
                </a:solidFill>
                <a:latin typeface="Calibri" panose="020F0502020204030204" pitchFamily="34" charset="0"/>
                <a:cs typeface="Arial" panose="020B0604020202020204" pitchFamily="34" charset="0"/>
              </a:defRPr>
            </a:lvl2pPr>
            <a:lvl3pPr marL="1141511" indent="-228302">
              <a:defRPr>
                <a:solidFill>
                  <a:schemeClr val="tx1"/>
                </a:solidFill>
                <a:latin typeface="Calibri" panose="020F0502020204030204" pitchFamily="34" charset="0"/>
                <a:cs typeface="Arial" panose="020B0604020202020204" pitchFamily="34" charset="0"/>
              </a:defRPr>
            </a:lvl3pPr>
            <a:lvl4pPr marL="1598115" indent="-228302">
              <a:defRPr>
                <a:solidFill>
                  <a:schemeClr val="tx1"/>
                </a:solidFill>
                <a:latin typeface="Calibri" panose="020F0502020204030204" pitchFamily="34" charset="0"/>
                <a:cs typeface="Arial" panose="020B0604020202020204" pitchFamily="34" charset="0"/>
              </a:defRPr>
            </a:lvl4pPr>
            <a:lvl5pPr marL="2054720" indent="-228302">
              <a:defRPr>
                <a:solidFill>
                  <a:schemeClr val="tx1"/>
                </a:solidFill>
                <a:latin typeface="Calibri" panose="020F0502020204030204" pitchFamily="34" charset="0"/>
                <a:cs typeface="Arial" panose="020B0604020202020204" pitchFamily="34" charset="0"/>
              </a:defRPr>
            </a:lvl5pPr>
            <a:lvl6pPr marL="2511325" indent="-22830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67926" indent="-22830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4531" indent="-22830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1136" indent="-22830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62561FA-A61A-44CC-8CB3-3E8FE8A6D15C}" type="slidenum">
              <a:rPr lang="en-US" altLang="en-US" smtClean="0"/>
              <a:pPr/>
              <a:t>95</a:t>
            </a:fld>
            <a:endParaRPr lang="en-US" altLang="en-US" smtClean="0"/>
          </a:p>
        </p:txBody>
      </p:sp>
    </p:spTree>
    <p:extLst>
      <p:ext uri="{BB962C8B-B14F-4D97-AF65-F5344CB8AC3E}">
        <p14:creationId xmlns:p14="http://schemas.microsoft.com/office/powerpoint/2010/main" val="240406842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dirty="0" smtClean="0"/>
              <a:t>Does the</a:t>
            </a:r>
            <a:r>
              <a:rPr lang="en-US" altLang="en-US" baseline="0" dirty="0" smtClean="0"/>
              <a:t> whole-grain cereal </a:t>
            </a:r>
            <a:r>
              <a:rPr lang="en-US" altLang="en-US" dirty="0" smtClean="0"/>
              <a:t>meet the WGR definition?</a:t>
            </a:r>
          </a:p>
        </p:txBody>
      </p:sp>
      <p:sp>
        <p:nvSpPr>
          <p:cNvPr id="158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1983" indent="-285377">
              <a:defRPr>
                <a:solidFill>
                  <a:schemeClr val="tx1"/>
                </a:solidFill>
                <a:latin typeface="Calibri" panose="020F0502020204030204" pitchFamily="34" charset="0"/>
                <a:cs typeface="Arial" panose="020B0604020202020204" pitchFamily="34" charset="0"/>
              </a:defRPr>
            </a:lvl2pPr>
            <a:lvl3pPr marL="1141511" indent="-228302">
              <a:defRPr>
                <a:solidFill>
                  <a:schemeClr val="tx1"/>
                </a:solidFill>
                <a:latin typeface="Calibri" panose="020F0502020204030204" pitchFamily="34" charset="0"/>
                <a:cs typeface="Arial" panose="020B0604020202020204" pitchFamily="34" charset="0"/>
              </a:defRPr>
            </a:lvl3pPr>
            <a:lvl4pPr marL="1598115" indent="-228302">
              <a:defRPr>
                <a:solidFill>
                  <a:schemeClr val="tx1"/>
                </a:solidFill>
                <a:latin typeface="Calibri" panose="020F0502020204030204" pitchFamily="34" charset="0"/>
                <a:cs typeface="Arial" panose="020B0604020202020204" pitchFamily="34" charset="0"/>
              </a:defRPr>
            </a:lvl4pPr>
            <a:lvl5pPr marL="2054720" indent="-228302">
              <a:defRPr>
                <a:solidFill>
                  <a:schemeClr val="tx1"/>
                </a:solidFill>
                <a:latin typeface="Calibri" panose="020F0502020204030204" pitchFamily="34" charset="0"/>
                <a:cs typeface="Arial" panose="020B0604020202020204" pitchFamily="34" charset="0"/>
              </a:defRPr>
            </a:lvl5pPr>
            <a:lvl6pPr marL="2511325" indent="-22830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67926" indent="-22830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4531" indent="-22830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1136" indent="-22830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62561FA-A61A-44CC-8CB3-3E8FE8A6D15C}" type="slidenum">
              <a:rPr lang="en-US" altLang="en-US" smtClean="0"/>
              <a:pPr/>
              <a:t>96</a:t>
            </a:fld>
            <a:endParaRPr lang="en-US" altLang="en-US" smtClean="0"/>
          </a:p>
        </p:txBody>
      </p:sp>
    </p:spTree>
    <p:extLst>
      <p:ext uri="{BB962C8B-B14F-4D97-AF65-F5344CB8AC3E}">
        <p14:creationId xmlns:p14="http://schemas.microsoft.com/office/powerpoint/2010/main" val="61973875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altLang="en-US" dirty="0" smtClean="0"/>
              <a:t>Yes. This product is WGR. </a:t>
            </a:r>
          </a:p>
          <a:p>
            <a:pPr>
              <a:spcBef>
                <a:spcPts val="0"/>
              </a:spcBef>
            </a:pPr>
            <a:endParaRPr lang="en-US" altLang="en-US" dirty="0" smtClean="0"/>
          </a:p>
          <a:p>
            <a:pPr>
              <a:spcBef>
                <a:spcPts val="0"/>
              </a:spcBef>
            </a:pPr>
            <a:r>
              <a:rPr lang="en-US" altLang="en-US" dirty="0"/>
              <a:t>To meet the </a:t>
            </a:r>
            <a:r>
              <a:rPr lang="en-US" altLang="en-US" dirty="0" smtClean="0"/>
              <a:t>WGR </a:t>
            </a:r>
            <a:r>
              <a:rPr lang="en-US" altLang="en-US" dirty="0"/>
              <a:t>criteria, </a:t>
            </a:r>
            <a:r>
              <a:rPr lang="en-US" altLang="en-US" dirty="0" smtClean="0"/>
              <a:t>ready-to-eat (RTE</a:t>
            </a:r>
            <a:r>
              <a:rPr lang="en-US" altLang="en-US" dirty="0"/>
              <a:t>) breakfast cereals must list a whole grain </a:t>
            </a:r>
            <a:r>
              <a:rPr lang="en-US" altLang="en-US" dirty="0" smtClean="0"/>
              <a:t>first in </a:t>
            </a:r>
            <a:r>
              <a:rPr lang="en-US" altLang="en-US" dirty="0"/>
              <a:t>the ingredient list and the cereal must be </a:t>
            </a:r>
            <a:r>
              <a:rPr lang="en-US" altLang="en-US" dirty="0" smtClean="0"/>
              <a:t>fortified. This </a:t>
            </a:r>
            <a:r>
              <a:rPr lang="en-US" altLang="en-US" dirty="0"/>
              <a:t>cereal meets both requirements. </a:t>
            </a:r>
            <a:endParaRPr lang="en-US" altLang="en-US" dirty="0" smtClean="0"/>
          </a:p>
        </p:txBody>
      </p:sp>
      <p:sp>
        <p:nvSpPr>
          <p:cNvPr id="158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1983" indent="-285377">
              <a:defRPr>
                <a:solidFill>
                  <a:schemeClr val="tx1"/>
                </a:solidFill>
                <a:latin typeface="Calibri" panose="020F0502020204030204" pitchFamily="34" charset="0"/>
                <a:cs typeface="Arial" panose="020B0604020202020204" pitchFamily="34" charset="0"/>
              </a:defRPr>
            </a:lvl2pPr>
            <a:lvl3pPr marL="1141511" indent="-228302">
              <a:defRPr>
                <a:solidFill>
                  <a:schemeClr val="tx1"/>
                </a:solidFill>
                <a:latin typeface="Calibri" panose="020F0502020204030204" pitchFamily="34" charset="0"/>
                <a:cs typeface="Arial" panose="020B0604020202020204" pitchFamily="34" charset="0"/>
              </a:defRPr>
            </a:lvl3pPr>
            <a:lvl4pPr marL="1598115" indent="-228302">
              <a:defRPr>
                <a:solidFill>
                  <a:schemeClr val="tx1"/>
                </a:solidFill>
                <a:latin typeface="Calibri" panose="020F0502020204030204" pitchFamily="34" charset="0"/>
                <a:cs typeface="Arial" panose="020B0604020202020204" pitchFamily="34" charset="0"/>
              </a:defRPr>
            </a:lvl4pPr>
            <a:lvl5pPr marL="2054720" indent="-228302">
              <a:defRPr>
                <a:solidFill>
                  <a:schemeClr val="tx1"/>
                </a:solidFill>
                <a:latin typeface="Calibri" panose="020F0502020204030204" pitchFamily="34" charset="0"/>
                <a:cs typeface="Arial" panose="020B0604020202020204" pitchFamily="34" charset="0"/>
              </a:defRPr>
            </a:lvl5pPr>
            <a:lvl6pPr marL="2511325" indent="-22830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67926" indent="-22830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4531" indent="-22830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1136" indent="-22830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62561FA-A61A-44CC-8CB3-3E8FE8A6D15C}" type="slidenum">
              <a:rPr lang="en-US" altLang="en-US" smtClean="0"/>
              <a:pPr/>
              <a:t>97</a:t>
            </a:fld>
            <a:endParaRPr lang="en-US" altLang="en-US" smtClean="0"/>
          </a:p>
        </p:txBody>
      </p:sp>
    </p:spTree>
    <p:extLst>
      <p:ext uri="{BB962C8B-B14F-4D97-AF65-F5344CB8AC3E}">
        <p14:creationId xmlns:p14="http://schemas.microsoft.com/office/powerpoint/2010/main" val="65251069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dirty="0" smtClean="0"/>
              <a:t>Does the</a:t>
            </a:r>
            <a:r>
              <a:rPr lang="en-US" altLang="en-US" baseline="0" dirty="0" smtClean="0"/>
              <a:t> whole-grain blueberry muffin </a:t>
            </a:r>
            <a:r>
              <a:rPr lang="en-US" altLang="en-US" dirty="0" smtClean="0"/>
              <a:t>meet the WGR definition?</a:t>
            </a:r>
          </a:p>
          <a:p>
            <a:endParaRPr lang="en-US" altLang="en-US" dirty="0" smtClean="0"/>
          </a:p>
        </p:txBody>
      </p:sp>
      <p:sp>
        <p:nvSpPr>
          <p:cNvPr id="158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1983" indent="-285377">
              <a:defRPr>
                <a:solidFill>
                  <a:schemeClr val="tx1"/>
                </a:solidFill>
                <a:latin typeface="Calibri" panose="020F0502020204030204" pitchFamily="34" charset="0"/>
                <a:cs typeface="Arial" panose="020B0604020202020204" pitchFamily="34" charset="0"/>
              </a:defRPr>
            </a:lvl2pPr>
            <a:lvl3pPr marL="1141511" indent="-228302">
              <a:defRPr>
                <a:solidFill>
                  <a:schemeClr val="tx1"/>
                </a:solidFill>
                <a:latin typeface="Calibri" panose="020F0502020204030204" pitchFamily="34" charset="0"/>
                <a:cs typeface="Arial" panose="020B0604020202020204" pitchFamily="34" charset="0"/>
              </a:defRPr>
            </a:lvl3pPr>
            <a:lvl4pPr marL="1598115" indent="-228302">
              <a:defRPr>
                <a:solidFill>
                  <a:schemeClr val="tx1"/>
                </a:solidFill>
                <a:latin typeface="Calibri" panose="020F0502020204030204" pitchFamily="34" charset="0"/>
                <a:cs typeface="Arial" panose="020B0604020202020204" pitchFamily="34" charset="0"/>
              </a:defRPr>
            </a:lvl4pPr>
            <a:lvl5pPr marL="2054720" indent="-228302">
              <a:defRPr>
                <a:solidFill>
                  <a:schemeClr val="tx1"/>
                </a:solidFill>
                <a:latin typeface="Calibri" panose="020F0502020204030204" pitchFamily="34" charset="0"/>
                <a:cs typeface="Arial" panose="020B0604020202020204" pitchFamily="34" charset="0"/>
              </a:defRPr>
            </a:lvl5pPr>
            <a:lvl6pPr marL="2511325" indent="-22830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67926" indent="-22830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4531" indent="-22830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1136" indent="-22830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62561FA-A61A-44CC-8CB3-3E8FE8A6D15C}" type="slidenum">
              <a:rPr lang="en-US" altLang="en-US" smtClean="0"/>
              <a:pPr/>
              <a:t>98</a:t>
            </a:fld>
            <a:endParaRPr lang="en-US" altLang="en-US" smtClean="0"/>
          </a:p>
        </p:txBody>
      </p:sp>
    </p:spTree>
    <p:extLst>
      <p:ext uri="{BB962C8B-B14F-4D97-AF65-F5344CB8AC3E}">
        <p14:creationId xmlns:p14="http://schemas.microsoft.com/office/powerpoint/2010/main" val="44289909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altLang="en-US" dirty="0"/>
              <a:t>This product may or may not meet the WGR definition</a:t>
            </a:r>
            <a:r>
              <a:rPr lang="en-US" altLang="en-US" dirty="0" smtClean="0"/>
              <a:t>.</a:t>
            </a:r>
          </a:p>
          <a:p>
            <a:pPr>
              <a:spcBef>
                <a:spcPts val="0"/>
              </a:spcBef>
            </a:pPr>
            <a:endParaRPr lang="en-US" dirty="0"/>
          </a:p>
          <a:p>
            <a:pPr>
              <a:spcBef>
                <a:spcPts val="0"/>
              </a:spcBef>
            </a:pPr>
            <a:r>
              <a:rPr lang="en-US" dirty="0"/>
              <a:t>This product lists a whole grain (whole-wheat flour flour) as the first ingredient and contains enriched flour. However, it contains three sources of noncreditable grains: oat fiber, modified food starch and wheat starch.</a:t>
            </a:r>
          </a:p>
          <a:p>
            <a:pPr>
              <a:spcBef>
                <a:spcPts val="0"/>
              </a:spcBef>
            </a:pPr>
            <a:endParaRPr lang="en-US" dirty="0"/>
          </a:p>
          <a:p>
            <a:pPr>
              <a:spcBef>
                <a:spcPts val="0"/>
              </a:spcBef>
            </a:pPr>
            <a:r>
              <a:rPr lang="en-US" dirty="0"/>
              <a:t>If the combined weight of the three noncreditable grains is less than 3.99 grams, the product meets the WGR definition. This must be documented by a PFS from the manufacturer that is on company letterhead and is signed by an official company representative.</a:t>
            </a:r>
          </a:p>
        </p:txBody>
      </p:sp>
      <p:sp>
        <p:nvSpPr>
          <p:cNvPr id="158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1983" indent="-285377">
              <a:defRPr>
                <a:solidFill>
                  <a:schemeClr val="tx1"/>
                </a:solidFill>
                <a:latin typeface="Calibri" panose="020F0502020204030204" pitchFamily="34" charset="0"/>
                <a:cs typeface="Arial" panose="020B0604020202020204" pitchFamily="34" charset="0"/>
              </a:defRPr>
            </a:lvl2pPr>
            <a:lvl3pPr marL="1141511" indent="-228302">
              <a:defRPr>
                <a:solidFill>
                  <a:schemeClr val="tx1"/>
                </a:solidFill>
                <a:latin typeface="Calibri" panose="020F0502020204030204" pitchFamily="34" charset="0"/>
                <a:cs typeface="Arial" panose="020B0604020202020204" pitchFamily="34" charset="0"/>
              </a:defRPr>
            </a:lvl3pPr>
            <a:lvl4pPr marL="1598115" indent="-228302">
              <a:defRPr>
                <a:solidFill>
                  <a:schemeClr val="tx1"/>
                </a:solidFill>
                <a:latin typeface="Calibri" panose="020F0502020204030204" pitchFamily="34" charset="0"/>
                <a:cs typeface="Arial" panose="020B0604020202020204" pitchFamily="34" charset="0"/>
              </a:defRPr>
            </a:lvl4pPr>
            <a:lvl5pPr marL="2054720" indent="-228302">
              <a:defRPr>
                <a:solidFill>
                  <a:schemeClr val="tx1"/>
                </a:solidFill>
                <a:latin typeface="Calibri" panose="020F0502020204030204" pitchFamily="34" charset="0"/>
                <a:cs typeface="Arial" panose="020B0604020202020204" pitchFamily="34" charset="0"/>
              </a:defRPr>
            </a:lvl5pPr>
            <a:lvl6pPr marL="2511325" indent="-22830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67926" indent="-22830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4531" indent="-22830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1136" indent="-22830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62561FA-A61A-44CC-8CB3-3E8FE8A6D15C}" type="slidenum">
              <a:rPr lang="en-US" altLang="en-US" smtClean="0"/>
              <a:pPr/>
              <a:t>99</a:t>
            </a:fld>
            <a:endParaRPr lang="en-US" altLang="en-US" smtClean="0"/>
          </a:p>
        </p:txBody>
      </p:sp>
    </p:spTree>
    <p:extLst>
      <p:ext uri="{BB962C8B-B14F-4D97-AF65-F5344CB8AC3E}">
        <p14:creationId xmlns:p14="http://schemas.microsoft.com/office/powerpoint/2010/main" val="2788443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9"/>
          <p:cNvSpPr>
            <a:spLocks noChangeArrowheads="1"/>
          </p:cNvSpPr>
          <p:nvPr userDrawn="1"/>
        </p:nvSpPr>
        <p:spPr bwMode="auto">
          <a:xfrm>
            <a:off x="0" y="0"/>
            <a:ext cx="9144000" cy="228600"/>
          </a:xfrm>
          <a:prstGeom prst="rect">
            <a:avLst/>
          </a:prstGeom>
          <a:solidFill>
            <a:srgbClr val="3366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defRPr/>
            </a:pPr>
            <a:endParaRPr lang="en-US" smtClean="0"/>
          </a:p>
        </p:txBody>
      </p:sp>
      <p:sp>
        <p:nvSpPr>
          <p:cNvPr id="5" name="Rectangle 10"/>
          <p:cNvSpPr>
            <a:spLocks noChangeArrowheads="1"/>
          </p:cNvSpPr>
          <p:nvPr userDrawn="1"/>
        </p:nvSpPr>
        <p:spPr bwMode="auto">
          <a:xfrm>
            <a:off x="0" y="6629400"/>
            <a:ext cx="9144000" cy="228600"/>
          </a:xfrm>
          <a:prstGeom prst="rect">
            <a:avLst/>
          </a:prstGeom>
          <a:solidFill>
            <a:srgbClr val="3366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defRPr/>
            </a:pPr>
            <a:endParaRPr lang="en-US" smtClean="0"/>
          </a:p>
        </p:txBody>
      </p:sp>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8" name="Footer Placeholder 4"/>
          <p:cNvSpPr>
            <a:spLocks noGrp="1"/>
          </p:cNvSpPr>
          <p:nvPr>
            <p:ph type="ftr" sz="quarter" idx="11"/>
          </p:nvPr>
        </p:nvSpPr>
        <p:spPr>
          <a:xfrm>
            <a:off x="3124200" y="6175375"/>
            <a:ext cx="2895600" cy="365125"/>
          </a:xfrm>
        </p:spPr>
        <p:txBody>
          <a:bodyPr/>
          <a:lstStyle>
            <a:lvl1pPr>
              <a:defRPr/>
            </a:lvl1pPr>
          </a:lstStyle>
          <a:p>
            <a:pPr>
              <a:defRPr/>
            </a:pPr>
            <a:endParaRPr lang="en-US"/>
          </a:p>
        </p:txBody>
      </p:sp>
      <p:sp>
        <p:nvSpPr>
          <p:cNvPr id="9" name="Rectangle 6"/>
          <p:cNvSpPr>
            <a:spLocks noGrp="1" noChangeArrowheads="1"/>
          </p:cNvSpPr>
          <p:nvPr>
            <p:ph type="sldNum" sz="quarter" idx="12"/>
          </p:nvPr>
        </p:nvSpPr>
        <p:spPr>
          <a:xfrm>
            <a:off x="6934200" y="6629400"/>
            <a:ext cx="2133600" cy="238125"/>
          </a:xfrm>
        </p:spPr>
        <p:txBody>
          <a:bodyPr/>
          <a:lstStyle>
            <a:lvl1pPr>
              <a:defRPr sz="1800" b="1">
                <a:solidFill>
                  <a:schemeClr val="bg1"/>
                </a:solidFill>
              </a:defRPr>
            </a:lvl1pPr>
          </a:lstStyle>
          <a:p>
            <a:fld id="{6520FBE0-E242-4312-8379-FB2340F48F2C}" type="slidenum">
              <a:rPr lang="en-US" altLang="en-US"/>
              <a:pPr/>
              <a:t>‹#›</a:t>
            </a:fld>
            <a:endParaRPr lang="en-US" altLang="en-US"/>
          </a:p>
        </p:txBody>
      </p:sp>
      <p:sp>
        <p:nvSpPr>
          <p:cNvPr id="10" name="Rectangle 5"/>
          <p:cNvSpPr txBox="1">
            <a:spLocks noChangeArrowheads="1"/>
          </p:cNvSpPr>
          <p:nvPr userDrawn="1"/>
        </p:nvSpPr>
        <p:spPr>
          <a:xfrm>
            <a:off x="2133600" y="6608763"/>
            <a:ext cx="4800600" cy="249237"/>
          </a:xfrm>
          <a:prstGeom prst="rect">
            <a:avLst/>
          </a:prstGeom>
        </p:spPr>
        <p:txBody>
          <a:bodyPr anchor="ctr"/>
          <a:lstStyle>
            <a:defPPr>
              <a:defRPr lang="en-US"/>
            </a:defPPr>
            <a:lvl1pPr marL="0" algn="ct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smtClean="0"/>
              <a:t>Connecticut State Department of Education </a:t>
            </a:r>
            <a:r>
              <a:rPr lang="en-US" dirty="0" smtClean="0">
                <a:sym typeface="Symbol"/>
              </a:rPr>
              <a:t> </a:t>
            </a:r>
            <a:r>
              <a:rPr lang="en-US" dirty="0" smtClean="0"/>
              <a:t>Revised November 2015</a:t>
            </a:r>
            <a:endParaRPr lang="en-US" dirty="0"/>
          </a:p>
        </p:txBody>
      </p:sp>
    </p:spTree>
    <p:extLst>
      <p:ext uri="{BB962C8B-B14F-4D97-AF65-F5344CB8AC3E}">
        <p14:creationId xmlns:p14="http://schemas.microsoft.com/office/powerpoint/2010/main" val="95694367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9"/>
          <p:cNvSpPr>
            <a:spLocks noChangeArrowheads="1"/>
          </p:cNvSpPr>
          <p:nvPr userDrawn="1"/>
        </p:nvSpPr>
        <p:spPr bwMode="auto">
          <a:xfrm>
            <a:off x="0" y="0"/>
            <a:ext cx="9144000" cy="228600"/>
          </a:xfrm>
          <a:prstGeom prst="rect">
            <a:avLst/>
          </a:prstGeom>
          <a:solidFill>
            <a:srgbClr val="3366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defRPr/>
            </a:pPr>
            <a:endParaRPr lang="en-US" smtClean="0"/>
          </a:p>
        </p:txBody>
      </p:sp>
      <p:sp>
        <p:nvSpPr>
          <p:cNvPr id="2" name="Title 1"/>
          <p:cNvSpPr>
            <a:spLocks noGrp="1"/>
          </p:cNvSpPr>
          <p:nvPr>
            <p:ph type="title"/>
          </p:nvPr>
        </p:nvSpPr>
        <p:spPr/>
        <p:txBody>
          <a:bodyPr/>
          <a:lstStyle>
            <a:lvl1pPr>
              <a:defRPr b="1">
                <a:solidFill>
                  <a:srgbClr val="FFFF00"/>
                </a:solidFill>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1393145" y="1600200"/>
            <a:ext cx="6150656" cy="4525963"/>
          </a:xfrm>
        </p:spPr>
        <p:txBody>
          <a:bodyPr/>
          <a:lstStyle>
            <a:lvl1pPr marL="457200" indent="-457200">
              <a:buClr>
                <a:srgbClr val="FFFF00"/>
              </a:buClr>
              <a:buFont typeface="Wingdings" pitchFamily="2" charset="2"/>
              <a:buChar char="n"/>
              <a:defRPr b="1">
                <a:solidFill>
                  <a:schemeClr val="bg1"/>
                </a:solidFill>
                <a:latin typeface="Arial Narrow" pitchFamily="34" charset="0"/>
                <a:sym typeface="Wingdings"/>
              </a:defRPr>
            </a:lvl1pPr>
            <a:lvl2pPr marL="914400" indent="-457200">
              <a:buClr>
                <a:srgbClr val="FFFF00"/>
              </a:buClr>
              <a:buFont typeface="Symbol" pitchFamily="18" charset="2"/>
              <a:buChar char="·"/>
              <a:defRPr b="1">
                <a:solidFill>
                  <a:schemeClr val="bg1"/>
                </a:solidFill>
                <a:latin typeface="Arial Narrow" pitchFamily="34" charset="0"/>
                <a:sym typeface="Symbol"/>
              </a:defRPr>
            </a:lvl2pPr>
            <a:lvl3pPr marL="1262063" indent="-347663">
              <a:buClr>
                <a:srgbClr val="FFFF00"/>
              </a:buClr>
              <a:buFont typeface="Wingdings 3" pitchFamily="18" charset="2"/>
              <a:buChar char=""/>
              <a:defRPr b="1">
                <a:solidFill>
                  <a:schemeClr val="bg1"/>
                </a:solidFill>
                <a:latin typeface="Arial Narrow" pitchFamily="34" charset="0"/>
                <a:sym typeface="Wingdings 3"/>
              </a:defRPr>
            </a:lvl3pPr>
            <a:lvl4pPr>
              <a:defRPr b="1">
                <a:solidFill>
                  <a:schemeClr val="bg1"/>
                </a:solidFill>
                <a:latin typeface="Arial Narrow" pitchFamily="34" charset="0"/>
              </a:defRPr>
            </a:lvl4pPr>
            <a:lvl5pPr>
              <a:defRPr b="1">
                <a:solidFill>
                  <a:schemeClr val="bg1"/>
                </a:solidFill>
                <a:latin typeface="Arial Narrow"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E8FA6379-6307-4498-BFDF-0568C7834ED6}" type="datetimeFigureOut">
              <a:rPr lang="en-US"/>
              <a:pPr>
                <a:defRPr/>
              </a:pPr>
              <a:t>8/7/2017</a:t>
            </a:fld>
            <a:endParaRPr lang="en-US"/>
          </a:p>
        </p:txBody>
      </p:sp>
    </p:spTree>
    <p:extLst>
      <p:ext uri="{BB962C8B-B14F-4D97-AF65-F5344CB8AC3E}">
        <p14:creationId xmlns:p14="http://schemas.microsoft.com/office/powerpoint/2010/main" val="20268029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7317957"/>
      </p:ext>
    </p:extLst>
  </p:cSld>
  <p:clrMapOvr>
    <a:masterClrMapping/>
  </p:clrMapOv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3" name="Rectangle 9"/>
          <p:cNvSpPr>
            <a:spLocks noChangeArrowheads="1"/>
          </p:cNvSpPr>
          <p:nvPr userDrawn="1"/>
        </p:nvSpPr>
        <p:spPr bwMode="auto">
          <a:xfrm>
            <a:off x="0" y="0"/>
            <a:ext cx="9144000" cy="228600"/>
          </a:xfrm>
          <a:prstGeom prst="rect">
            <a:avLst/>
          </a:prstGeom>
          <a:solidFill>
            <a:srgbClr val="3366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endParaRPr lang="en-US" smtClean="0"/>
          </a:p>
        </p:txBody>
      </p:sp>
      <p:sp>
        <p:nvSpPr>
          <p:cNvPr id="4" name="Rectangle 10"/>
          <p:cNvSpPr>
            <a:spLocks noChangeArrowheads="1"/>
          </p:cNvSpPr>
          <p:nvPr userDrawn="1"/>
        </p:nvSpPr>
        <p:spPr bwMode="auto">
          <a:xfrm>
            <a:off x="0" y="6629400"/>
            <a:ext cx="9220200" cy="228600"/>
          </a:xfrm>
          <a:prstGeom prst="rect">
            <a:avLst/>
          </a:prstGeom>
          <a:solidFill>
            <a:srgbClr val="3366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endParaRPr lang="en-US" smtClean="0"/>
          </a:p>
        </p:txBody>
      </p:sp>
      <p:sp>
        <p:nvSpPr>
          <p:cNvPr id="2" name="Title 1"/>
          <p:cNvSpPr>
            <a:spLocks noGrp="1"/>
          </p:cNvSpPr>
          <p:nvPr>
            <p:ph type="title"/>
          </p:nvPr>
        </p:nvSpPr>
        <p:spPr/>
        <p:txBody>
          <a:bodyPr/>
          <a:lstStyle/>
          <a:p>
            <a:r>
              <a:rPr lang="en-US" smtClean="0"/>
              <a:t>Click to edit Master title style</a:t>
            </a:r>
            <a:endParaRPr lang="en-US"/>
          </a:p>
        </p:txBody>
      </p:sp>
      <p:sp>
        <p:nvSpPr>
          <p:cNvPr id="5" name="Rectangle 5"/>
          <p:cNvSpPr>
            <a:spLocks noGrp="1" noChangeArrowheads="1"/>
          </p:cNvSpPr>
          <p:nvPr>
            <p:ph type="ftr" sz="quarter" idx="10"/>
          </p:nvPr>
        </p:nvSpPr>
        <p:spPr>
          <a:xfrm>
            <a:off x="2819400" y="6608763"/>
            <a:ext cx="3657600" cy="249237"/>
          </a:xfrm>
        </p:spPr>
        <p:txBody>
          <a:bodyPr/>
          <a:lstStyle>
            <a:lvl1pPr>
              <a:defRPr b="1">
                <a:solidFill>
                  <a:schemeClr val="bg1"/>
                </a:solidFill>
              </a:defRPr>
            </a:lvl1pPr>
          </a:lstStyle>
          <a:p>
            <a:pPr>
              <a:defRPr/>
            </a:pPr>
            <a:r>
              <a:rPr lang="en-US"/>
              <a:t>Connecticut State Department of Education</a:t>
            </a:r>
          </a:p>
        </p:txBody>
      </p:sp>
      <p:sp>
        <p:nvSpPr>
          <p:cNvPr id="6" name="Rectangle 6"/>
          <p:cNvSpPr>
            <a:spLocks noGrp="1" noChangeArrowheads="1"/>
          </p:cNvSpPr>
          <p:nvPr>
            <p:ph type="sldNum" sz="quarter" idx="11"/>
          </p:nvPr>
        </p:nvSpPr>
        <p:spPr>
          <a:xfrm>
            <a:off x="6934200" y="6629400"/>
            <a:ext cx="2133600" cy="238125"/>
          </a:xfrm>
        </p:spPr>
        <p:txBody>
          <a:bodyPr/>
          <a:lstStyle>
            <a:lvl1pPr>
              <a:defRPr sz="1800" b="1">
                <a:solidFill>
                  <a:schemeClr val="bg1"/>
                </a:solidFill>
              </a:defRPr>
            </a:lvl1pPr>
          </a:lstStyle>
          <a:p>
            <a:fld id="{3D7F6123-0D86-4D8F-84EC-CFC037E04374}" type="slidenum">
              <a:rPr lang="en-US" altLang="en-US"/>
              <a:pPr/>
              <a:t>‹#›</a:t>
            </a:fld>
            <a:endParaRPr lang="en-US" altLang="en-US"/>
          </a:p>
        </p:txBody>
      </p:sp>
    </p:spTree>
    <p:extLst>
      <p:ext uri="{BB962C8B-B14F-4D97-AF65-F5344CB8AC3E}">
        <p14:creationId xmlns:p14="http://schemas.microsoft.com/office/powerpoint/2010/main" val="1452181907"/>
      </p:ext>
    </p:extLst>
  </p:cSld>
  <p:clrMapOvr>
    <a:masterClrMapping/>
  </p:clrMapOvr>
  <p:transition spd="med" advClick="0">
    <p:zoom/>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393825" y="274638"/>
            <a:ext cx="61531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1393825" y="1600200"/>
            <a:ext cx="729297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B678847A-EF3A-428B-9B48-088AE4120EE8}" type="datetimeFigureOut">
              <a:rPr lang="en-US"/>
              <a:pPr>
                <a:defRPr/>
              </a:pPr>
              <a:t>8/7/2017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AE665DE1-1330-465D-9331-576C957EFF99}" type="slidenum">
              <a:rPr lang="en-US" altLang="en-US"/>
              <a:pPr/>
              <a:t>‹#›</a:t>
            </a:fld>
            <a:endParaRPr lang="en-US" altLang="en-US"/>
          </a:p>
        </p:txBody>
      </p:sp>
      <p:sp>
        <p:nvSpPr>
          <p:cNvPr id="1031" name="Rectangle 10"/>
          <p:cNvSpPr>
            <a:spLocks noChangeArrowheads="1"/>
          </p:cNvSpPr>
          <p:nvPr/>
        </p:nvSpPr>
        <p:spPr bwMode="auto">
          <a:xfrm>
            <a:off x="0" y="6629400"/>
            <a:ext cx="9144000" cy="228600"/>
          </a:xfrm>
          <a:prstGeom prst="rect">
            <a:avLst/>
          </a:prstGeom>
          <a:solidFill>
            <a:srgbClr val="3366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defRPr/>
            </a:pPr>
            <a:endParaRPr lang="en-US" smtClean="0"/>
          </a:p>
        </p:txBody>
      </p:sp>
      <p:sp>
        <p:nvSpPr>
          <p:cNvPr id="27" name="Rectangle 5"/>
          <p:cNvSpPr txBox="1">
            <a:spLocks noChangeArrowheads="1"/>
          </p:cNvSpPr>
          <p:nvPr/>
        </p:nvSpPr>
        <p:spPr>
          <a:xfrm>
            <a:off x="2133600" y="6608763"/>
            <a:ext cx="4800600" cy="249237"/>
          </a:xfrm>
          <a:prstGeom prst="rect">
            <a:avLst/>
          </a:prstGeom>
        </p:spPr>
        <p:txBody>
          <a:bodyPr anchor="ctr"/>
          <a:lstStyle>
            <a:defPPr>
              <a:defRPr lang="en-US"/>
            </a:defPPr>
            <a:lvl1pPr marL="0" algn="ct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smtClean="0"/>
              <a:t>Connecticut State Department of Education </a:t>
            </a:r>
            <a:r>
              <a:rPr lang="en-US" dirty="0" smtClean="0">
                <a:sym typeface="Symbol"/>
              </a:rPr>
              <a:t> </a:t>
            </a:r>
            <a:r>
              <a:rPr lang="en-US" dirty="0" smtClean="0"/>
              <a:t>Revised November 2015</a:t>
            </a:r>
            <a:endParaRPr lang="en-US" dirty="0"/>
          </a:p>
        </p:txBody>
      </p:sp>
      <p:sp>
        <p:nvSpPr>
          <p:cNvPr id="28" name="Rectangle 6"/>
          <p:cNvSpPr txBox="1">
            <a:spLocks noChangeArrowheads="1"/>
          </p:cNvSpPr>
          <p:nvPr/>
        </p:nvSpPr>
        <p:spPr>
          <a:xfrm>
            <a:off x="7010400" y="6586538"/>
            <a:ext cx="2133600" cy="238125"/>
          </a:xfrm>
          <a:prstGeom prst="rect">
            <a:avLst/>
          </a:prstGeom>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eaLnBrk="1" hangingPunct="1"/>
            <a:fld id="{1F413A95-8CBF-486A-95D4-52F996090D00}" type="slidenum">
              <a:rPr lang="en-US" altLang="en-US" sz="1200" b="1">
                <a:solidFill>
                  <a:schemeClr val="bg1"/>
                </a:solidFill>
              </a:rPr>
              <a:pPr algn="r" eaLnBrk="1" hangingPunct="1"/>
              <a:t>‹#›</a:t>
            </a:fld>
            <a:endParaRPr lang="en-US" altLang="en-US" sz="1200" b="1">
              <a:solidFill>
                <a:schemeClr val="bg1"/>
              </a:solidFill>
            </a:endParaRPr>
          </a:p>
        </p:txBody>
      </p:sp>
      <p:sp>
        <p:nvSpPr>
          <p:cNvPr id="1034" name="Rectangle 9"/>
          <p:cNvSpPr>
            <a:spLocks noChangeArrowheads="1"/>
          </p:cNvSpPr>
          <p:nvPr/>
        </p:nvSpPr>
        <p:spPr bwMode="auto">
          <a:xfrm>
            <a:off x="0" y="0"/>
            <a:ext cx="9144000" cy="228600"/>
          </a:xfrm>
          <a:prstGeom prst="rect">
            <a:avLst/>
          </a:prstGeom>
          <a:solidFill>
            <a:srgbClr val="3366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defRPr/>
            </a:pPr>
            <a:endParaRPr lang="en-US" smtClean="0"/>
          </a:p>
        </p:txBody>
      </p:sp>
    </p:spTree>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Lst>
  <p:timing>
    <p:tnLst>
      <p:par>
        <p:cTn id="1" dur="indefinite" restart="never" nodeType="tmRoot"/>
      </p:par>
    </p:tnLst>
  </p:timing>
  <p:txStyles>
    <p:titleStyle>
      <a:lvl1pPr algn="ctr" rtl="0" eaLnBrk="0" fontAlgn="base" hangingPunct="0">
        <a:spcBef>
          <a:spcPct val="0"/>
        </a:spcBef>
        <a:spcAft>
          <a:spcPct val="0"/>
        </a:spcAft>
        <a:defRPr sz="4000" b="1" kern="1200">
          <a:solidFill>
            <a:srgbClr val="FFFF00"/>
          </a:solidFill>
          <a:latin typeface="+mj-lt"/>
          <a:ea typeface="+mj-ea"/>
          <a:cs typeface="+mj-cs"/>
        </a:defRPr>
      </a:lvl1pPr>
      <a:lvl2pPr algn="ctr" rtl="0" eaLnBrk="0" fontAlgn="base" hangingPunct="0">
        <a:spcBef>
          <a:spcPct val="0"/>
        </a:spcBef>
        <a:spcAft>
          <a:spcPct val="0"/>
        </a:spcAft>
        <a:defRPr sz="4000" b="1">
          <a:solidFill>
            <a:srgbClr val="FFFF00"/>
          </a:solidFill>
          <a:latin typeface="Calibri" pitchFamily="34" charset="0"/>
        </a:defRPr>
      </a:lvl2pPr>
      <a:lvl3pPr algn="ctr" rtl="0" eaLnBrk="0" fontAlgn="base" hangingPunct="0">
        <a:spcBef>
          <a:spcPct val="0"/>
        </a:spcBef>
        <a:spcAft>
          <a:spcPct val="0"/>
        </a:spcAft>
        <a:defRPr sz="4000" b="1">
          <a:solidFill>
            <a:srgbClr val="FFFF00"/>
          </a:solidFill>
          <a:latin typeface="Calibri" pitchFamily="34" charset="0"/>
        </a:defRPr>
      </a:lvl3pPr>
      <a:lvl4pPr algn="ctr" rtl="0" eaLnBrk="0" fontAlgn="base" hangingPunct="0">
        <a:spcBef>
          <a:spcPct val="0"/>
        </a:spcBef>
        <a:spcAft>
          <a:spcPct val="0"/>
        </a:spcAft>
        <a:defRPr sz="4000" b="1">
          <a:solidFill>
            <a:srgbClr val="FFFF00"/>
          </a:solidFill>
          <a:latin typeface="Calibri" pitchFamily="34" charset="0"/>
        </a:defRPr>
      </a:lvl4pPr>
      <a:lvl5pPr algn="ctr" rtl="0" eaLnBrk="0" fontAlgn="base" hangingPunct="0">
        <a:spcBef>
          <a:spcPct val="0"/>
        </a:spcBef>
        <a:spcAft>
          <a:spcPct val="0"/>
        </a:spcAft>
        <a:defRPr sz="4000" b="1">
          <a:solidFill>
            <a:srgbClr val="FFFF00"/>
          </a:solidFill>
          <a:latin typeface="Calibri" pitchFamily="34" charset="0"/>
        </a:defRPr>
      </a:lvl5pPr>
      <a:lvl6pPr marL="457200" algn="ctr" rtl="0" fontAlgn="base">
        <a:spcBef>
          <a:spcPct val="0"/>
        </a:spcBef>
        <a:spcAft>
          <a:spcPct val="0"/>
        </a:spcAft>
        <a:defRPr sz="4000" b="1">
          <a:solidFill>
            <a:srgbClr val="FFFF00"/>
          </a:solidFill>
          <a:latin typeface="Calibri" pitchFamily="34" charset="0"/>
        </a:defRPr>
      </a:lvl6pPr>
      <a:lvl7pPr marL="914400" algn="ctr" rtl="0" fontAlgn="base">
        <a:spcBef>
          <a:spcPct val="0"/>
        </a:spcBef>
        <a:spcAft>
          <a:spcPct val="0"/>
        </a:spcAft>
        <a:defRPr sz="4000" b="1">
          <a:solidFill>
            <a:srgbClr val="FFFF00"/>
          </a:solidFill>
          <a:latin typeface="Calibri" pitchFamily="34" charset="0"/>
        </a:defRPr>
      </a:lvl7pPr>
      <a:lvl8pPr marL="1371600" algn="ctr" rtl="0" fontAlgn="base">
        <a:spcBef>
          <a:spcPct val="0"/>
        </a:spcBef>
        <a:spcAft>
          <a:spcPct val="0"/>
        </a:spcAft>
        <a:defRPr sz="4000" b="1">
          <a:solidFill>
            <a:srgbClr val="FFFF00"/>
          </a:solidFill>
          <a:latin typeface="Calibri" pitchFamily="34" charset="0"/>
        </a:defRPr>
      </a:lvl8pPr>
      <a:lvl9pPr marL="1828800" algn="ctr" rtl="0" fontAlgn="base">
        <a:spcBef>
          <a:spcPct val="0"/>
        </a:spcBef>
        <a:spcAft>
          <a:spcPct val="0"/>
        </a:spcAft>
        <a:defRPr sz="4000" b="1">
          <a:solidFill>
            <a:srgbClr val="FFFF00"/>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0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5.pn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75.png"/><Relationship Id="rId2" Type="http://schemas.openxmlformats.org/officeDocument/2006/relationships/notesSlide" Target="../notesSlides/notesSlide102.xml"/><Relationship Id="rId1" Type="http://schemas.openxmlformats.org/officeDocument/2006/relationships/slideLayout" Target="../slideLayouts/slideLayout2.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s>
</file>

<file path=ppt/slides/_rels/slide10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09.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8.png"/><Relationship Id="rId7" Type="http://schemas.openxmlformats.org/officeDocument/2006/relationships/image" Target="../media/image91.png"/><Relationship Id="rId2" Type="http://schemas.openxmlformats.org/officeDocument/2006/relationships/notesSlide" Target="../notesSlides/notesSlide109.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90.png"/><Relationship Id="rId10" Type="http://schemas.openxmlformats.org/officeDocument/2006/relationships/image" Target="../media/image94.png"/><Relationship Id="rId4" Type="http://schemas.openxmlformats.org/officeDocument/2006/relationships/image" Target="../media/image89.png"/><Relationship Id="rId9" Type="http://schemas.openxmlformats.org/officeDocument/2006/relationships/image" Target="../media/image93.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1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17.xml"/><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102.png"/></Relationships>
</file>

<file path=ppt/slides/_rels/slide11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26.xml"/><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113.png"/></Relationships>
</file>

<file path=ppt/slides/_rels/slide12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32.xml"/><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2.xml"/><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14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43.xml"/><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7.png"/><Relationship Id="rId4" Type="http://schemas.openxmlformats.org/officeDocument/2006/relationships/image" Target="../media/image126.png"/></Relationships>
</file>

<file path=ppt/slides/_rels/slide14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148.xml"/><Relationship Id="rId1" Type="http://schemas.openxmlformats.org/officeDocument/2006/relationships/slideLayout" Target="../slideLayouts/slideLayout2.xml"/><Relationship Id="rId4" Type="http://schemas.openxmlformats.org/officeDocument/2006/relationships/image" Target="../media/image133.png"/></Relationships>
</file>

<file path=ppt/slides/_rels/slide14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49.xml"/><Relationship Id="rId1" Type="http://schemas.openxmlformats.org/officeDocument/2006/relationships/slideLayout" Target="../slideLayouts/slideLayout2.xml"/><Relationship Id="rId5" Type="http://schemas.openxmlformats.org/officeDocument/2006/relationships/image" Target="../media/image136.png"/><Relationship Id="rId4" Type="http://schemas.openxmlformats.org/officeDocument/2006/relationships/image" Target="../media/image13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50.xml"/><Relationship Id="rId1" Type="http://schemas.openxmlformats.org/officeDocument/2006/relationships/slideLayout" Target="../slideLayouts/slideLayout2.xml"/><Relationship Id="rId5" Type="http://schemas.openxmlformats.org/officeDocument/2006/relationships/image" Target="../media/image136.png"/><Relationship Id="rId4" Type="http://schemas.openxmlformats.org/officeDocument/2006/relationships/image" Target="../media/image138.png"/></Relationships>
</file>

<file path=ppt/slides/_rels/slide151.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56.xml"/><Relationship Id="rId1" Type="http://schemas.openxmlformats.org/officeDocument/2006/relationships/slideLayout" Target="../slideLayouts/slideLayout2.xml"/><Relationship Id="rId5" Type="http://schemas.openxmlformats.org/officeDocument/2006/relationships/image" Target="../media/image142.png"/><Relationship Id="rId4" Type="http://schemas.openxmlformats.org/officeDocument/2006/relationships/image" Target="../media/image141.png"/></Relationships>
</file>

<file path=ppt/slides/_rels/slide15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57.xml"/><Relationship Id="rId1" Type="http://schemas.openxmlformats.org/officeDocument/2006/relationships/slideLayout" Target="../slideLayouts/slideLayout2.xml"/><Relationship Id="rId5" Type="http://schemas.openxmlformats.org/officeDocument/2006/relationships/image" Target="../media/image142.png"/><Relationship Id="rId4" Type="http://schemas.openxmlformats.org/officeDocument/2006/relationships/image" Target="../media/image141.png"/></Relationships>
</file>

<file path=ppt/slides/_rels/slide15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62.xml"/><Relationship Id="rId1" Type="http://schemas.openxmlformats.org/officeDocument/2006/relationships/slideLayout" Target="../slideLayouts/slideLayout2.xml"/><Relationship Id="rId5" Type="http://schemas.openxmlformats.org/officeDocument/2006/relationships/image" Target="../media/image145.png"/><Relationship Id="rId4" Type="http://schemas.openxmlformats.org/officeDocument/2006/relationships/image" Target="../media/image144.png"/></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6.xml"/><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16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67.xml"/><Relationship Id="rId1" Type="http://schemas.openxmlformats.org/officeDocument/2006/relationships/slideLayout" Target="../slideLayouts/slideLayout2.xml"/><Relationship Id="rId4" Type="http://schemas.openxmlformats.org/officeDocument/2006/relationships/image" Target="../media/image147.png"/></Relationships>
</file>

<file path=ppt/slides/_rels/slide16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68.xml"/><Relationship Id="rId1" Type="http://schemas.openxmlformats.org/officeDocument/2006/relationships/slideLayout" Target="../slideLayouts/slideLayout2.xml"/><Relationship Id="rId4" Type="http://schemas.openxmlformats.org/officeDocument/2006/relationships/image" Target="../media/image147.png"/></Relationships>
</file>

<file path=ppt/slides/_rels/slide16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9.xml"/><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1.xml"/><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17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72.xml"/><Relationship Id="rId1" Type="http://schemas.openxmlformats.org/officeDocument/2006/relationships/slideLayout" Target="../slideLayouts/slideLayout2.xml"/><Relationship Id="rId4" Type="http://schemas.openxmlformats.org/officeDocument/2006/relationships/image" Target="../media/image147.png"/></Relationships>
</file>

<file path=ppt/slides/_rels/slide17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73.xml"/><Relationship Id="rId1" Type="http://schemas.openxmlformats.org/officeDocument/2006/relationships/slideLayout" Target="../slideLayouts/slideLayout2.xml"/><Relationship Id="rId4" Type="http://schemas.openxmlformats.org/officeDocument/2006/relationships/image" Target="../media/image147.png"/></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75.xml"/><Relationship Id="rId1" Type="http://schemas.openxmlformats.org/officeDocument/2006/relationships/slideLayout" Target="../slideLayouts/slideLayout2.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7.png"/></Relationships>
</file>

<file path=ppt/slides/_rels/slide17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76.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17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77.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17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78.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154.png"/></Relationships>
</file>

<file path=ppt/slides/_rels/slide17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79.xml"/><Relationship Id="rId1" Type="http://schemas.openxmlformats.org/officeDocument/2006/relationships/slideLayout" Target="../slideLayouts/slideLayout2.xml"/><Relationship Id="rId4" Type="http://schemas.openxmlformats.org/officeDocument/2006/relationships/image" Target="../media/image152.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8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80.xml"/><Relationship Id="rId1" Type="http://schemas.openxmlformats.org/officeDocument/2006/relationships/slideLayout" Target="../slideLayouts/slideLayout2.xml"/><Relationship Id="rId5" Type="http://schemas.openxmlformats.org/officeDocument/2006/relationships/image" Target="../media/image154.png"/><Relationship Id="rId4" Type="http://schemas.openxmlformats.org/officeDocument/2006/relationships/image" Target="../media/image152.png"/></Relationships>
</file>

<file path=ppt/slides/_rels/slide18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1.xml"/><Relationship Id="rId1" Type="http://schemas.openxmlformats.org/officeDocument/2006/relationships/slideLayout" Target="../slideLayouts/slideLayout2.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18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2.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18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83.xml"/><Relationship Id="rId1" Type="http://schemas.openxmlformats.org/officeDocument/2006/relationships/slideLayout" Target="../slideLayouts/slideLayout2.xml"/><Relationship Id="rId4" Type="http://schemas.openxmlformats.org/officeDocument/2006/relationships/image" Target="../media/image153.png"/></Relationships>
</file>

<file path=ppt/slides/_rels/slide18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4.xml"/><Relationship Id="rId1" Type="http://schemas.openxmlformats.org/officeDocument/2006/relationships/slideLayout" Target="../slideLayouts/slideLayout2.xml"/><Relationship Id="rId4" Type="http://schemas.openxmlformats.org/officeDocument/2006/relationships/image" Target="../media/image153.png"/></Relationships>
</file>

<file path=ppt/slides/_rels/slide18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5.xml"/><Relationship Id="rId1" Type="http://schemas.openxmlformats.org/officeDocument/2006/relationships/slideLayout" Target="../slideLayouts/slideLayout2.xml"/><Relationship Id="rId5" Type="http://schemas.openxmlformats.org/officeDocument/2006/relationships/image" Target="../media/image158.png"/><Relationship Id="rId4" Type="http://schemas.openxmlformats.org/officeDocument/2006/relationships/image" Target="../media/image153.png"/></Relationships>
</file>

<file path=ppt/slides/_rels/slide18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6.xml"/><Relationship Id="rId1" Type="http://schemas.openxmlformats.org/officeDocument/2006/relationships/slideLayout" Target="../slideLayouts/slideLayout2.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18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87.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18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88.xml"/><Relationship Id="rId1" Type="http://schemas.openxmlformats.org/officeDocument/2006/relationships/slideLayout" Target="../slideLayouts/slideLayout2.xml"/><Relationship Id="rId4" Type="http://schemas.openxmlformats.org/officeDocument/2006/relationships/image" Target="../media/image162.png"/></Relationships>
</file>

<file path=ppt/slides/_rels/slide18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9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90.xml"/><Relationship Id="rId1" Type="http://schemas.openxmlformats.org/officeDocument/2006/relationships/slideLayout" Target="../slideLayouts/slideLayout2.xml"/><Relationship Id="rId4" Type="http://schemas.openxmlformats.org/officeDocument/2006/relationships/image" Target="../media/image153.png"/></Relationships>
</file>

<file path=ppt/slides/_rels/slide19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1.xml"/><Relationship Id="rId1" Type="http://schemas.openxmlformats.org/officeDocument/2006/relationships/slideLayout" Target="../slideLayouts/slideLayout2.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s>
</file>

<file path=ppt/slides/_rels/slide19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92.xml"/><Relationship Id="rId1" Type="http://schemas.openxmlformats.org/officeDocument/2006/relationships/slideLayout" Target="../slideLayouts/slideLayout2.xml"/><Relationship Id="rId5" Type="http://schemas.openxmlformats.org/officeDocument/2006/relationships/image" Target="../media/image166.png"/><Relationship Id="rId4" Type="http://schemas.openxmlformats.org/officeDocument/2006/relationships/image" Target="../media/image153.png"/></Relationships>
</file>

<file path=ppt/slides/_rels/slide19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93.xml"/><Relationship Id="rId1" Type="http://schemas.openxmlformats.org/officeDocument/2006/relationships/slideLayout" Target="../slideLayouts/slideLayout2.xml"/><Relationship Id="rId5" Type="http://schemas.openxmlformats.org/officeDocument/2006/relationships/image" Target="../media/image153.png"/><Relationship Id="rId4" Type="http://schemas.openxmlformats.org/officeDocument/2006/relationships/image" Target="../media/image167.png"/></Relationships>
</file>

<file path=ppt/slides/_rels/slide19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94.xml"/><Relationship Id="rId1" Type="http://schemas.openxmlformats.org/officeDocument/2006/relationships/slideLayout" Target="../slideLayouts/slideLayout2.xml"/><Relationship Id="rId4" Type="http://schemas.openxmlformats.org/officeDocument/2006/relationships/image" Target="../media/image166.png"/></Relationships>
</file>

<file path=ppt/slides/_rels/slide19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95.xml"/><Relationship Id="rId1" Type="http://schemas.openxmlformats.org/officeDocument/2006/relationships/slideLayout" Target="../slideLayouts/slideLayout2.xml"/><Relationship Id="rId4" Type="http://schemas.openxmlformats.org/officeDocument/2006/relationships/image" Target="../media/image167.png"/></Relationships>
</file>

<file path=ppt/slides/_rels/slide19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96.xml"/><Relationship Id="rId1" Type="http://schemas.openxmlformats.org/officeDocument/2006/relationships/slideLayout" Target="../slideLayouts/slideLayout2.xml"/><Relationship Id="rId4" Type="http://schemas.openxmlformats.org/officeDocument/2006/relationships/image" Target="../media/image153.png"/></Relationships>
</file>

<file path=ppt/slides/_rels/slide19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7.xml"/><Relationship Id="rId1" Type="http://schemas.openxmlformats.org/officeDocument/2006/relationships/slideLayout" Target="../slideLayouts/slideLayout2.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168.png"/></Relationships>
</file>

<file path=ppt/slides/_rels/slide19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98.xml"/><Relationship Id="rId1" Type="http://schemas.openxmlformats.org/officeDocument/2006/relationships/slideLayout" Target="../slideLayouts/slideLayout2.xml"/><Relationship Id="rId5" Type="http://schemas.openxmlformats.org/officeDocument/2006/relationships/image" Target="../media/image171.png"/><Relationship Id="rId4" Type="http://schemas.openxmlformats.org/officeDocument/2006/relationships/image" Target="../media/image153.png"/></Relationships>
</file>

<file path=ppt/slides/_rels/slide19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99.xml"/><Relationship Id="rId1" Type="http://schemas.openxmlformats.org/officeDocument/2006/relationships/slideLayout" Target="../slideLayouts/slideLayout2.xml"/><Relationship Id="rId5" Type="http://schemas.openxmlformats.org/officeDocument/2006/relationships/image" Target="../media/image153.png"/><Relationship Id="rId4" Type="http://schemas.openxmlformats.org/officeDocument/2006/relationships/image" Target="../media/image126.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200.xml"/><Relationship Id="rId1" Type="http://schemas.openxmlformats.org/officeDocument/2006/relationships/slideLayout" Target="../slideLayouts/slideLayout2.xml"/><Relationship Id="rId5" Type="http://schemas.openxmlformats.org/officeDocument/2006/relationships/image" Target="../media/image171.png"/><Relationship Id="rId4" Type="http://schemas.openxmlformats.org/officeDocument/2006/relationships/image" Target="../media/image126.png"/></Relationships>
</file>

<file path=ppt/slides/_rels/slide20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201.xml"/><Relationship Id="rId1" Type="http://schemas.openxmlformats.org/officeDocument/2006/relationships/slideLayout" Target="../slideLayouts/slideLayout2.xml"/><Relationship Id="rId4" Type="http://schemas.openxmlformats.org/officeDocument/2006/relationships/image" Target="../media/image171.png"/></Relationships>
</file>

<file path=ppt/slides/_rels/slide20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75.png"/><Relationship Id="rId2" Type="http://schemas.openxmlformats.org/officeDocument/2006/relationships/notesSlide" Target="../notesSlides/notesSlide202.xml"/><Relationship Id="rId1" Type="http://schemas.openxmlformats.org/officeDocument/2006/relationships/slideLayout" Target="../slideLayouts/slideLayout2.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172.png"/></Relationships>
</file>

<file path=ppt/slides/_rels/slide20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03.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176.png"/></Relationships>
</file>

<file path=ppt/slides/_rels/slide20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04.xml"/><Relationship Id="rId1" Type="http://schemas.openxmlformats.org/officeDocument/2006/relationships/slideLayout" Target="../slideLayouts/slideLayout2.xml"/><Relationship Id="rId5" Type="http://schemas.openxmlformats.org/officeDocument/2006/relationships/image" Target="../media/image153.png"/><Relationship Id="rId4" Type="http://schemas.openxmlformats.org/officeDocument/2006/relationships/image" Target="../media/image176.png"/></Relationships>
</file>

<file path=ppt/slides/_rels/slide205.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205.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177.png"/></Relationships>
</file>

<file path=ppt/slides/_rels/slide206.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206.xml"/><Relationship Id="rId1" Type="http://schemas.openxmlformats.org/officeDocument/2006/relationships/slideLayout" Target="../slideLayouts/slideLayout2.xml"/><Relationship Id="rId5" Type="http://schemas.openxmlformats.org/officeDocument/2006/relationships/image" Target="../media/image153.png"/><Relationship Id="rId4" Type="http://schemas.openxmlformats.org/officeDocument/2006/relationships/image" Target="../media/image138.png"/></Relationships>
</file>

<file path=ppt/slides/_rels/slide20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7.xml"/><Relationship Id="rId1" Type="http://schemas.openxmlformats.org/officeDocument/2006/relationships/slideLayout" Target="../slideLayouts/slideLayout2.xml"/><Relationship Id="rId5" Type="http://schemas.openxmlformats.org/officeDocument/2006/relationships/image" Target="../media/image179.png"/><Relationship Id="rId4" Type="http://schemas.openxmlformats.org/officeDocument/2006/relationships/image" Target="../media/image178.png"/></Relationships>
</file>

<file path=ppt/slides/_rels/slide208.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208.xml"/><Relationship Id="rId1" Type="http://schemas.openxmlformats.org/officeDocument/2006/relationships/slideLayout" Target="../slideLayouts/slideLayout2.xml"/><Relationship Id="rId4" Type="http://schemas.openxmlformats.org/officeDocument/2006/relationships/image" Target="../media/image153.png"/></Relationships>
</file>

<file path=ppt/slides/_rels/slide209.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209.xml"/><Relationship Id="rId1" Type="http://schemas.openxmlformats.org/officeDocument/2006/relationships/slideLayout" Target="../slideLayouts/slideLayout2.xml"/><Relationship Id="rId4" Type="http://schemas.openxmlformats.org/officeDocument/2006/relationships/image" Target="../media/image180.png"/></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210.xml"/><Relationship Id="rId1" Type="http://schemas.openxmlformats.org/officeDocument/2006/relationships/slideLayout" Target="../slideLayouts/slideLayout2.xml"/><Relationship Id="rId4" Type="http://schemas.openxmlformats.org/officeDocument/2006/relationships/image" Target="../media/image181.png"/></Relationships>
</file>

<file path=ppt/slides/_rels/slide2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1.xml"/><Relationship Id="rId1" Type="http://schemas.openxmlformats.org/officeDocument/2006/relationships/slideLayout" Target="../slideLayouts/slideLayout2.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82.png"/></Relationships>
</file>

<file path=ppt/slides/_rels/slide21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212.xml"/><Relationship Id="rId1" Type="http://schemas.openxmlformats.org/officeDocument/2006/relationships/slideLayout" Target="../slideLayouts/slideLayout2.xml"/><Relationship Id="rId4" Type="http://schemas.openxmlformats.org/officeDocument/2006/relationships/image" Target="../media/image153.png"/></Relationships>
</file>

<file path=ppt/slides/_rels/slide213.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213.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214.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214.xml"/><Relationship Id="rId1" Type="http://schemas.openxmlformats.org/officeDocument/2006/relationships/slideLayout" Target="../slideLayouts/slideLayout2.xml"/><Relationship Id="rId4" Type="http://schemas.openxmlformats.org/officeDocument/2006/relationships/image" Target="../media/image185.png"/></Relationships>
</file>

<file path=ppt/slides/_rels/slide215.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215.xml"/><Relationship Id="rId1" Type="http://schemas.openxmlformats.org/officeDocument/2006/relationships/slideLayout" Target="../slideLayouts/slideLayout2.xml"/><Relationship Id="rId4" Type="http://schemas.openxmlformats.org/officeDocument/2006/relationships/image" Target="../media/image153.png"/></Relationships>
</file>

<file path=ppt/slides/_rels/slide216.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216.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185.png"/></Relationships>
</file>

<file path=ppt/slides/_rels/slide21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217.xml"/><Relationship Id="rId1" Type="http://schemas.openxmlformats.org/officeDocument/2006/relationships/slideLayout" Target="../slideLayouts/slideLayout2.xml"/><Relationship Id="rId5" Type="http://schemas.openxmlformats.org/officeDocument/2006/relationships/image" Target="../media/image153.png"/><Relationship Id="rId4" Type="http://schemas.openxmlformats.org/officeDocument/2006/relationships/image" Target="../media/image185.png"/></Relationships>
</file>

<file path=ppt/slides/_rels/slide218.xml.rels><?xml version="1.0" encoding="UTF-8" standalone="yes"?>
<Relationships xmlns="http://schemas.openxmlformats.org/package/2006/relationships"><Relationship Id="rId3" Type="http://schemas.openxmlformats.org/officeDocument/2006/relationships/image" Target="../media/image186.png"/><Relationship Id="rId7" Type="http://schemas.openxmlformats.org/officeDocument/2006/relationships/image" Target="../media/image189.png"/><Relationship Id="rId2" Type="http://schemas.openxmlformats.org/officeDocument/2006/relationships/notesSlide" Target="../notesSlides/notesSlide218.xml"/><Relationship Id="rId1" Type="http://schemas.openxmlformats.org/officeDocument/2006/relationships/slideLayout" Target="../slideLayouts/slideLayout2.xml"/><Relationship Id="rId6" Type="http://schemas.openxmlformats.org/officeDocument/2006/relationships/image" Target="../media/image188.png"/><Relationship Id="rId5" Type="http://schemas.openxmlformats.org/officeDocument/2006/relationships/image" Target="../media/image187.png"/><Relationship Id="rId4" Type="http://schemas.openxmlformats.org/officeDocument/2006/relationships/image" Target="../media/image17.png"/></Relationships>
</file>

<file path=ppt/slides/_rels/slide21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219.xml"/><Relationship Id="rId1" Type="http://schemas.openxmlformats.org/officeDocument/2006/relationships/slideLayout" Target="../slideLayouts/slideLayout2.xml"/><Relationship Id="rId5" Type="http://schemas.openxmlformats.org/officeDocument/2006/relationships/image" Target="../media/image191.png"/><Relationship Id="rId4" Type="http://schemas.openxmlformats.org/officeDocument/2006/relationships/image" Target="../media/image19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220.xml"/><Relationship Id="rId1" Type="http://schemas.openxmlformats.org/officeDocument/2006/relationships/slideLayout" Target="../slideLayouts/slideLayout2.xml"/><Relationship Id="rId4" Type="http://schemas.openxmlformats.org/officeDocument/2006/relationships/image" Target="../media/image191.png"/></Relationships>
</file>

<file path=ppt/slides/_rels/slide22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221.xml"/><Relationship Id="rId1" Type="http://schemas.openxmlformats.org/officeDocument/2006/relationships/slideLayout" Target="../slideLayouts/slideLayout2.xml"/><Relationship Id="rId5" Type="http://schemas.openxmlformats.org/officeDocument/2006/relationships/image" Target="../media/image191.png"/><Relationship Id="rId4" Type="http://schemas.openxmlformats.org/officeDocument/2006/relationships/image" Target="../media/image193.png"/></Relationships>
</file>

<file path=ppt/slides/_rels/slide22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222.xml"/><Relationship Id="rId1" Type="http://schemas.openxmlformats.org/officeDocument/2006/relationships/slideLayout" Target="../slideLayouts/slideLayout2.xml"/><Relationship Id="rId5" Type="http://schemas.openxmlformats.org/officeDocument/2006/relationships/image" Target="../media/image192.png"/><Relationship Id="rId4" Type="http://schemas.openxmlformats.org/officeDocument/2006/relationships/image" Target="../media/image190.png"/></Relationships>
</file>

<file path=ppt/slides/_rels/slide22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223.xml"/><Relationship Id="rId1" Type="http://schemas.openxmlformats.org/officeDocument/2006/relationships/slideLayout" Target="../slideLayouts/slideLayout2.xml"/><Relationship Id="rId5" Type="http://schemas.openxmlformats.org/officeDocument/2006/relationships/image" Target="../media/image190.png"/><Relationship Id="rId4" Type="http://schemas.openxmlformats.org/officeDocument/2006/relationships/image" Target="../media/image193.png"/></Relationships>
</file>

<file path=ppt/slides/_rels/slide224.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224.xml"/><Relationship Id="rId1" Type="http://schemas.openxmlformats.org/officeDocument/2006/relationships/slideLayout" Target="../slideLayouts/slideLayout2.xml"/><Relationship Id="rId4" Type="http://schemas.openxmlformats.org/officeDocument/2006/relationships/image" Target="../media/image190.png"/></Relationships>
</file>

<file path=ppt/slides/_rels/slide225.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225.xml"/><Relationship Id="rId1" Type="http://schemas.openxmlformats.org/officeDocument/2006/relationships/slideLayout" Target="../slideLayouts/slideLayout2.xml"/><Relationship Id="rId4" Type="http://schemas.openxmlformats.org/officeDocument/2006/relationships/image" Target="../media/image191.png"/></Relationships>
</file>

<file path=ppt/slides/_rels/slide2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6.xml"/><Relationship Id="rId1" Type="http://schemas.openxmlformats.org/officeDocument/2006/relationships/slideLayout" Target="../slideLayouts/slideLayout2.xml"/><Relationship Id="rId6" Type="http://schemas.openxmlformats.org/officeDocument/2006/relationships/image" Target="../media/image196.png"/><Relationship Id="rId5" Type="http://schemas.openxmlformats.org/officeDocument/2006/relationships/image" Target="../media/image195.png"/><Relationship Id="rId4" Type="http://schemas.openxmlformats.org/officeDocument/2006/relationships/image" Target="../media/image194.png"/></Relationships>
</file>

<file path=ppt/slides/_rels/slide22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27.xml"/><Relationship Id="rId1" Type="http://schemas.openxmlformats.org/officeDocument/2006/relationships/slideLayout" Target="../slideLayouts/slideLayout2.xml"/><Relationship Id="rId5" Type="http://schemas.openxmlformats.org/officeDocument/2006/relationships/image" Target="../media/image197.png"/><Relationship Id="rId4" Type="http://schemas.openxmlformats.org/officeDocument/2006/relationships/image" Target="../media/image90.png"/></Relationships>
</file>

<file path=ppt/slides/_rels/slide22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28.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22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29.xml"/><Relationship Id="rId1" Type="http://schemas.openxmlformats.org/officeDocument/2006/relationships/slideLayout" Target="../slideLayouts/slideLayout2.xml"/><Relationship Id="rId4" Type="http://schemas.openxmlformats.org/officeDocument/2006/relationships/image" Target="../media/image197.png"/></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0.xm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31.xml"/><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3" Type="http://schemas.openxmlformats.org/officeDocument/2006/relationships/image" Target="../media/image198.JPG"/><Relationship Id="rId2" Type="http://schemas.openxmlformats.org/officeDocument/2006/relationships/notesSlide" Target="../notesSlides/notesSlide232.xml"/><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233.xml"/><Relationship Id="rId1" Type="http://schemas.openxmlformats.org/officeDocument/2006/relationships/slideLayout" Target="../slideLayouts/slideLayout3.xml"/></Relationships>
</file>

<file path=ppt/slides/_rels/slide2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4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5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5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5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5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6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5.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1.xml"/><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8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9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ctrTitle"/>
          </p:nvPr>
        </p:nvSpPr>
        <p:spPr>
          <a:xfrm>
            <a:off x="0" y="228600"/>
            <a:ext cx="9144000" cy="990600"/>
          </a:xfrm>
        </p:spPr>
        <p:txBody>
          <a:bodyPr/>
          <a:lstStyle/>
          <a:p>
            <a:pPr eaLnBrk="1" hangingPunct="1"/>
            <a:r>
              <a:rPr lang="en-US" altLang="en-US" sz="6000" smtClean="0">
                <a:cs typeface="Arial" panose="020B0604020202020204" pitchFamily="34" charset="0"/>
              </a:rPr>
              <a:t>What’s for Breakfast?</a:t>
            </a:r>
          </a:p>
        </p:txBody>
      </p:sp>
      <p:sp>
        <p:nvSpPr>
          <p:cNvPr id="3" name="Subtitle 2"/>
          <p:cNvSpPr>
            <a:spLocks noGrp="1"/>
          </p:cNvSpPr>
          <p:nvPr>
            <p:ph type="subTitle" idx="1"/>
          </p:nvPr>
        </p:nvSpPr>
        <p:spPr>
          <a:xfrm>
            <a:off x="0" y="1143000"/>
            <a:ext cx="9136063" cy="1143000"/>
          </a:xfrm>
        </p:spPr>
        <p:txBody>
          <a:bodyPr rtlCol="0">
            <a:normAutofit fontScale="92500" lnSpcReduction="20000"/>
          </a:bodyPr>
          <a:lstStyle/>
          <a:p>
            <a:pPr eaLnBrk="1" fontAlgn="auto" hangingPunct="1">
              <a:lnSpc>
                <a:spcPct val="120000"/>
              </a:lnSpc>
              <a:spcBef>
                <a:spcPts val="0"/>
              </a:spcBef>
              <a:spcAft>
                <a:spcPts val="0"/>
              </a:spcAft>
              <a:defRPr/>
            </a:pPr>
            <a:r>
              <a:rPr lang="en-US" sz="3600" b="1" dirty="0" smtClean="0">
                <a:solidFill>
                  <a:schemeClr val="bg1"/>
                </a:solidFill>
              </a:rPr>
              <a:t>Meeting the Meal Pattern Requirements </a:t>
            </a:r>
            <a:br>
              <a:rPr lang="en-US" sz="3600" b="1" dirty="0" smtClean="0">
                <a:solidFill>
                  <a:schemeClr val="bg1"/>
                </a:solidFill>
              </a:rPr>
            </a:br>
            <a:r>
              <a:rPr lang="en-US" sz="3600" b="1" dirty="0" smtClean="0">
                <a:solidFill>
                  <a:schemeClr val="bg1"/>
                </a:solidFill>
              </a:rPr>
              <a:t>for the School Breakfast Program</a:t>
            </a:r>
            <a:endParaRPr lang="en-US" sz="3600" b="1" i="1" dirty="0" smtClean="0">
              <a:solidFill>
                <a:schemeClr val="bg1"/>
              </a:solidFill>
            </a:endParaRPr>
          </a:p>
        </p:txBody>
      </p:sp>
      <p:pic>
        <p:nvPicPr>
          <p:cNvPr id="6148" name="Picture 4" descr="Children eating breakfast in the classroom&#10;&#10;Photo courtesy of US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2286000"/>
            <a:ext cx="9136062"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1219200" y="5715000"/>
            <a:ext cx="7696200" cy="809625"/>
          </a:xfrm>
          <a:prstGeom prst="rect">
            <a:avLst/>
          </a:prstGeom>
          <a:noFill/>
          <a:ln w="9525">
            <a:noFill/>
            <a:miter lim="800000"/>
            <a:headEnd/>
            <a:tailEnd/>
          </a:ln>
        </p:spPr>
        <p:txBody>
          <a:bodyPr/>
          <a:lstStyle/>
          <a:p>
            <a:pPr indent="1588" eaLnBrk="1" fontAlgn="auto" hangingPunct="1">
              <a:spcAft>
                <a:spcPts val="0"/>
              </a:spcAft>
              <a:buClr>
                <a:srgbClr val="FFFF00"/>
              </a:buClr>
              <a:defRPr/>
            </a:pPr>
            <a:r>
              <a:rPr lang="en-US" sz="2200" b="1" kern="0" dirty="0">
                <a:solidFill>
                  <a:schemeClr val="bg1"/>
                </a:solidFill>
                <a:latin typeface="+mn-lt"/>
                <a:cs typeface="+mn-cs"/>
              </a:rPr>
              <a:t>Connecticut State Department of Education</a:t>
            </a:r>
          </a:p>
          <a:p>
            <a:pPr indent="1588" eaLnBrk="1" fontAlgn="auto" hangingPunct="1">
              <a:spcAft>
                <a:spcPts val="0"/>
              </a:spcAft>
              <a:buClr>
                <a:srgbClr val="FFFF00"/>
              </a:buClr>
              <a:defRPr/>
            </a:pPr>
            <a:r>
              <a:rPr lang="en-US" sz="2200" b="1" kern="0" dirty="0">
                <a:solidFill>
                  <a:schemeClr val="bg1"/>
                </a:solidFill>
                <a:latin typeface="+mn-lt"/>
                <a:cs typeface="+mn-cs"/>
              </a:rPr>
              <a:t>Bureau of Health/Nutrition, Family Services and Adult Education</a:t>
            </a:r>
          </a:p>
          <a:p>
            <a:pPr indent="1588" eaLnBrk="1" fontAlgn="auto" hangingPunct="1">
              <a:spcAft>
                <a:spcPts val="0"/>
              </a:spcAft>
              <a:buClr>
                <a:srgbClr val="FFFF00"/>
              </a:buClr>
              <a:defRPr/>
            </a:pPr>
            <a:endParaRPr lang="en-US" b="1" kern="0" dirty="0">
              <a:solidFill>
                <a:schemeClr val="bg1"/>
              </a:solidFill>
              <a:latin typeface="+mn-lt"/>
              <a:cs typeface="+mn-cs"/>
            </a:endParaRPr>
          </a:p>
          <a:p>
            <a:pPr indent="1588" eaLnBrk="1" fontAlgn="auto" hangingPunct="1">
              <a:spcAft>
                <a:spcPts val="0"/>
              </a:spcAft>
              <a:buClr>
                <a:srgbClr val="FFFF00"/>
              </a:buClr>
              <a:defRPr/>
            </a:pPr>
            <a:endParaRPr lang="en-US" b="1" kern="0" dirty="0">
              <a:solidFill>
                <a:schemeClr val="bg1"/>
              </a:solidFill>
              <a:latin typeface="Arial Narrow" pitchFamily="34" charset="0"/>
              <a:cs typeface="+mn-cs"/>
            </a:endParaRPr>
          </a:p>
          <a:p>
            <a:pPr indent="1588" eaLnBrk="1" fontAlgn="auto" hangingPunct="1">
              <a:spcAft>
                <a:spcPts val="0"/>
              </a:spcAft>
              <a:buClr>
                <a:srgbClr val="FFFF00"/>
              </a:buClr>
              <a:defRPr/>
            </a:pPr>
            <a:endParaRPr lang="en-US" b="1" kern="0" dirty="0">
              <a:solidFill>
                <a:schemeClr val="bg1"/>
              </a:solidFill>
              <a:latin typeface="Arial Narrow" pitchFamily="34" charset="0"/>
              <a:cs typeface="+mn-cs"/>
            </a:endParaRPr>
          </a:p>
        </p:txBody>
      </p:sp>
      <p:pic>
        <p:nvPicPr>
          <p:cNvPr id="7" name="Picture 2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5797549"/>
            <a:ext cx="12001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792162"/>
          </a:xfrm>
        </p:spPr>
        <p:txBody>
          <a:bodyPr/>
          <a:lstStyle/>
          <a:p>
            <a:r>
              <a:rPr lang="en-US" dirty="0" smtClean="0">
                <a:latin typeface="+mn-lt"/>
              </a:rPr>
              <a:t>Minimum </a:t>
            </a:r>
            <a:r>
              <a:rPr lang="en-US" dirty="0" smtClean="0">
                <a:solidFill>
                  <a:srgbClr val="99FF99"/>
                </a:solidFill>
                <a:latin typeface="+mn-lt"/>
              </a:rPr>
              <a:t>WEEKLY</a:t>
            </a:r>
            <a:r>
              <a:rPr lang="en-US" dirty="0" smtClean="0">
                <a:latin typeface="+mn-lt"/>
              </a:rPr>
              <a:t> Requirements</a:t>
            </a:r>
            <a:endParaRPr lang="en-US" dirty="0">
              <a:latin typeface="+mn-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1396055"/>
              </p:ext>
            </p:extLst>
          </p:nvPr>
        </p:nvGraphicFramePr>
        <p:xfrm>
          <a:off x="533400" y="1219200"/>
          <a:ext cx="8153400" cy="5013960"/>
        </p:xfrm>
        <a:graphic>
          <a:graphicData uri="http://schemas.openxmlformats.org/drawingml/2006/table">
            <a:tbl>
              <a:tblPr firstRow="1" bandRow="1">
                <a:tableStyleId>{5C22544A-7EE6-4342-B048-85BDC9FD1C3A}</a:tableStyleId>
              </a:tblPr>
              <a:tblGrid>
                <a:gridCol w="29718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905000">
                  <a:extLst>
                    <a:ext uri="{9D8B030D-6E8A-4147-A177-3AD203B41FA5}">
                      <a16:colId xmlns:a16="http://schemas.microsoft.com/office/drawing/2014/main" val="20003"/>
                    </a:ext>
                  </a:extLst>
                </a:gridCol>
              </a:tblGrid>
              <a:tr h="609600">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b="1" dirty="0" smtClean="0"/>
                        <a:t>Five-day Week</a:t>
                      </a:r>
                    </a:p>
                  </a:txBody>
                  <a:tcP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rgbClr val="2C57AE"/>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3200" b="1" dirty="0" smtClean="0"/>
                    </a:p>
                  </a:txBody>
                  <a:tcP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rgbClr val="3366CC"/>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3200" b="1" dirty="0" smtClean="0"/>
                    </a:p>
                  </a:txBody>
                  <a:tcP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rgbClr val="3366CC"/>
                    </a:solidFill>
                  </a:tcPr>
                </a:tc>
                <a:tc hMerge="1">
                  <a:txBody>
                    <a:bodyPr/>
                    <a:lstStyle/>
                    <a:p>
                      <a:pPr algn="ctr"/>
                      <a:endParaRPr lang="en-US" sz="3200" b="1" dirty="0"/>
                    </a:p>
                  </a:txBody>
                  <a:tcP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rgbClr val="3366CC"/>
                    </a:solidFill>
                  </a:tcPr>
                </a:tc>
                <a:extLst>
                  <a:ext uri="{0D108BD9-81ED-4DB2-BD59-A6C34878D82A}">
                    <a16:rowId xmlns:a16="http://schemas.microsoft.com/office/drawing/2014/main" val="10000"/>
                  </a:ext>
                </a:extLst>
              </a:tr>
              <a:tr h="6096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t>Food Components</a:t>
                      </a:r>
                    </a:p>
                  </a:txBody>
                  <a:tcPr anchor="ct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t>Grades </a:t>
                      </a:r>
                      <a:br>
                        <a:rPr lang="en-US" sz="2800" b="1" dirty="0" smtClean="0"/>
                      </a:br>
                      <a:r>
                        <a:rPr lang="en-US" sz="2800" b="1" dirty="0" smtClean="0"/>
                        <a:t>K-5</a:t>
                      </a:r>
                    </a:p>
                  </a:txBody>
                  <a:tcP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t>Grades </a:t>
                      </a:r>
                      <a:br>
                        <a:rPr lang="en-US" sz="2800" b="1" dirty="0" smtClean="0"/>
                      </a:br>
                      <a:r>
                        <a:rPr lang="en-US" sz="2800" b="1" dirty="0" smtClean="0"/>
                        <a:t>6-8</a:t>
                      </a:r>
                    </a:p>
                  </a:txBody>
                  <a:tcP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chemeClr val="tx2">
                        <a:lumMod val="20000"/>
                        <a:lumOff val="80000"/>
                      </a:schemeClr>
                    </a:solidFill>
                  </a:tcPr>
                </a:tc>
                <a:tc>
                  <a:txBody>
                    <a:bodyPr/>
                    <a:lstStyle/>
                    <a:p>
                      <a:pPr algn="ctr"/>
                      <a:r>
                        <a:rPr lang="en-US" sz="2800" b="1" dirty="0" smtClean="0"/>
                        <a:t>Grades </a:t>
                      </a:r>
                      <a:br>
                        <a:rPr lang="en-US" sz="2800" b="1" dirty="0" smtClean="0"/>
                      </a:br>
                      <a:r>
                        <a:rPr lang="en-US" sz="2800" b="1" dirty="0" smtClean="0"/>
                        <a:t>9-12</a:t>
                      </a:r>
                      <a:endParaRPr lang="en-US" sz="2800" b="1" dirty="0"/>
                    </a:p>
                  </a:txBody>
                  <a:tcP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1"/>
                  </a:ext>
                </a:extLst>
              </a:tr>
              <a:tr h="1036320">
                <a:tc>
                  <a:txBody>
                    <a:bodyPr/>
                    <a:lstStyle/>
                    <a:p>
                      <a:pPr marL="0" indent="0" algn="l"/>
                      <a:r>
                        <a:rPr lang="en-US" sz="2800" b="1" dirty="0" smtClean="0"/>
                        <a:t>Grains (</a:t>
                      </a:r>
                      <a:r>
                        <a:rPr lang="en-US" sz="2800" b="1" dirty="0" err="1" smtClean="0"/>
                        <a:t>oz</a:t>
                      </a:r>
                      <a:r>
                        <a:rPr lang="en-US" sz="2800" b="1" dirty="0" smtClean="0"/>
                        <a:t> </a:t>
                      </a:r>
                      <a:r>
                        <a:rPr lang="en-US" sz="2800" b="1" dirty="0" err="1" smtClean="0"/>
                        <a:t>eq</a:t>
                      </a:r>
                      <a:r>
                        <a:rPr lang="en-US" sz="2800" b="1" dirty="0" smtClean="0"/>
                        <a:t>)</a:t>
                      </a:r>
                    </a:p>
                  </a:txBody>
                  <a:tcPr anchor="ct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rgbClr val="FFFFCC"/>
                    </a:solidFill>
                  </a:tcPr>
                </a:tc>
                <a:tc>
                  <a:txBody>
                    <a:bodyPr/>
                    <a:lstStyle/>
                    <a:p>
                      <a:pPr algn="ctr"/>
                      <a:r>
                        <a:rPr lang="en-US" sz="3600" b="1" dirty="0" smtClean="0"/>
                        <a:t>7-10*</a:t>
                      </a:r>
                      <a:endParaRPr lang="en-US" sz="3600" b="1" dirty="0"/>
                    </a:p>
                  </a:txBody>
                  <a:tcPr anchor="ct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rgbClr val="FFFFCC"/>
                    </a:solidFill>
                  </a:tcPr>
                </a:tc>
                <a:tc>
                  <a:txBody>
                    <a:bodyPr/>
                    <a:lstStyle/>
                    <a:p>
                      <a:pPr algn="ctr"/>
                      <a:r>
                        <a:rPr lang="en-US" sz="3600" b="1" dirty="0" smtClean="0"/>
                        <a:t>8-10*</a:t>
                      </a:r>
                      <a:endParaRPr lang="en-US" sz="3600" b="1" dirty="0"/>
                    </a:p>
                  </a:txBody>
                  <a:tcPr anchor="ct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rgbClr val="FFFFCC"/>
                    </a:solidFill>
                  </a:tcPr>
                </a:tc>
                <a:tc>
                  <a:txBody>
                    <a:bodyPr/>
                    <a:lstStyle/>
                    <a:p>
                      <a:pPr algn="ctr"/>
                      <a:r>
                        <a:rPr lang="en-US" sz="3600" b="1" dirty="0" smtClean="0"/>
                        <a:t>9-10*</a:t>
                      </a:r>
                      <a:endParaRPr lang="en-US" sz="3600" b="1" dirty="0"/>
                    </a:p>
                  </a:txBody>
                  <a:tcPr anchor="ct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rgbClr val="FFFFCC"/>
                    </a:solidFill>
                  </a:tcPr>
                </a:tc>
                <a:extLst>
                  <a:ext uri="{0D108BD9-81ED-4DB2-BD59-A6C34878D82A}">
                    <a16:rowId xmlns:a16="http://schemas.microsoft.com/office/drawing/2014/main" val="10002"/>
                  </a:ext>
                </a:extLst>
              </a:tr>
              <a:tr h="914400">
                <a:tc>
                  <a:txBody>
                    <a:bodyPr/>
                    <a:lstStyle/>
                    <a:p>
                      <a:pPr marL="0" indent="0" algn="l"/>
                      <a:r>
                        <a:rPr lang="en-US" sz="2800" b="1" dirty="0" smtClean="0"/>
                        <a:t>Fruits (cups)</a:t>
                      </a:r>
                    </a:p>
                  </a:txBody>
                  <a:tcPr anchor="ct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rgbClr val="FFFFCC"/>
                    </a:solidFill>
                  </a:tcPr>
                </a:tc>
                <a:tc>
                  <a:txBody>
                    <a:bodyPr/>
                    <a:lstStyle/>
                    <a:p>
                      <a:pPr algn="ctr"/>
                      <a:r>
                        <a:rPr lang="en-US" sz="3600" b="1" dirty="0" smtClean="0"/>
                        <a:t>5</a:t>
                      </a:r>
                    </a:p>
                  </a:txBody>
                  <a:tcPr anchor="ct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rgbClr val="FFFF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b="1" dirty="0" smtClean="0"/>
                        <a:t>5</a:t>
                      </a:r>
                    </a:p>
                  </a:txBody>
                  <a:tcPr anchor="ct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rgbClr val="FFFFCC"/>
                    </a:solidFill>
                  </a:tcPr>
                </a:tc>
                <a:tc>
                  <a:txBody>
                    <a:bodyPr/>
                    <a:lstStyle/>
                    <a:p>
                      <a:pPr algn="ctr"/>
                      <a:r>
                        <a:rPr lang="en-US" sz="3600" b="1" dirty="0" smtClean="0"/>
                        <a:t>5</a:t>
                      </a:r>
                      <a:endParaRPr lang="en-US" sz="3600" b="1" dirty="0"/>
                    </a:p>
                  </a:txBody>
                  <a:tcPr anchor="ct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rgbClr val="FFFFCC"/>
                    </a:solidFill>
                  </a:tcPr>
                </a:tc>
                <a:extLst>
                  <a:ext uri="{0D108BD9-81ED-4DB2-BD59-A6C34878D82A}">
                    <a16:rowId xmlns:a16="http://schemas.microsoft.com/office/drawing/2014/main" val="10003"/>
                  </a:ext>
                </a:extLst>
              </a:tr>
              <a:tr h="9906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dirty="0" smtClean="0">
                          <a:solidFill>
                            <a:schemeClr val="tx1"/>
                          </a:solidFill>
                        </a:rPr>
                        <a:t>Milk </a:t>
                      </a:r>
                      <a:r>
                        <a:rPr lang="en-US" sz="2800" b="1" dirty="0" smtClean="0"/>
                        <a:t>(cups)</a:t>
                      </a:r>
                    </a:p>
                  </a:txBody>
                  <a:tcPr anchor="ct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rgbClr val="FFFFCC"/>
                    </a:solidFill>
                  </a:tcPr>
                </a:tc>
                <a:tc>
                  <a:txBody>
                    <a:bodyPr/>
                    <a:lstStyle/>
                    <a:p>
                      <a:pPr algn="ctr"/>
                      <a:r>
                        <a:rPr lang="en-US" sz="3600" b="1" dirty="0" smtClean="0"/>
                        <a:t>5</a:t>
                      </a:r>
                    </a:p>
                  </a:txBody>
                  <a:tcPr anchor="ct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rgbClr val="FFFF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b="1" dirty="0" smtClean="0"/>
                        <a:t>5</a:t>
                      </a:r>
                    </a:p>
                  </a:txBody>
                  <a:tcPr anchor="ct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rgbClr val="FFFFCC"/>
                    </a:solidFill>
                  </a:tcPr>
                </a:tc>
                <a:tc>
                  <a:txBody>
                    <a:bodyPr/>
                    <a:lstStyle/>
                    <a:p>
                      <a:pPr algn="ctr"/>
                      <a:r>
                        <a:rPr lang="en-US" sz="3600" b="1" dirty="0" smtClean="0"/>
                        <a:t>5</a:t>
                      </a:r>
                      <a:endParaRPr lang="en-US" sz="3600" b="1" dirty="0"/>
                    </a:p>
                  </a:txBody>
                  <a:tcPr anchor="ct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rgbClr val="FFFFCC"/>
                    </a:solidFill>
                  </a:tcPr>
                </a:tc>
                <a:extLst>
                  <a:ext uri="{0D108BD9-81ED-4DB2-BD59-A6C34878D82A}">
                    <a16:rowId xmlns:a16="http://schemas.microsoft.com/office/drawing/2014/main" val="10004"/>
                  </a:ext>
                </a:extLst>
              </a:tr>
              <a:tr h="294640">
                <a:tc gridSpan="4">
                  <a:txBody>
                    <a:bodyPr/>
                    <a:lstStyle/>
                    <a:p>
                      <a:pPr marL="292100" marR="0" indent="-238125" algn="ctr" defTabSz="914400" rtl="0" eaLnBrk="1" fontAlgn="auto" latinLnBrk="0" hangingPunct="1">
                        <a:lnSpc>
                          <a:spcPct val="100000"/>
                        </a:lnSpc>
                        <a:spcBef>
                          <a:spcPts val="0"/>
                        </a:spcBef>
                        <a:spcAft>
                          <a:spcPts val="0"/>
                        </a:spcAft>
                        <a:buClrTx/>
                        <a:buSzTx/>
                        <a:buFontTx/>
                        <a:buNone/>
                        <a:tabLst/>
                        <a:defRPr/>
                      </a:pPr>
                      <a:r>
                        <a:rPr lang="en-US" sz="2800" b="1" dirty="0" smtClean="0">
                          <a:solidFill>
                            <a:schemeClr val="bg1"/>
                          </a:solidFill>
                          <a:latin typeface="+mn-lt"/>
                        </a:rPr>
                        <a:t>* No maximum weekly grain limit</a:t>
                      </a:r>
                    </a:p>
                  </a:txBody>
                  <a:tcP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rgbClr val="2C57AE"/>
                    </a:solidFill>
                  </a:tcPr>
                </a:tc>
                <a:tc hMerge="1">
                  <a:txBody>
                    <a:bodyPr/>
                    <a:lstStyle/>
                    <a:p>
                      <a:pPr marL="292100" marR="0" indent="-238125" algn="l" defTabSz="914400" rtl="0" eaLnBrk="1" fontAlgn="auto" latinLnBrk="0" hangingPunct="1">
                        <a:lnSpc>
                          <a:spcPct val="100000"/>
                        </a:lnSpc>
                        <a:spcBef>
                          <a:spcPts val="0"/>
                        </a:spcBef>
                        <a:spcAft>
                          <a:spcPts val="0"/>
                        </a:spcAft>
                        <a:buClrTx/>
                        <a:buSzTx/>
                        <a:buFontTx/>
                        <a:buNone/>
                        <a:tabLst/>
                        <a:defRPr/>
                      </a:pPr>
                      <a:endParaRPr lang="en-US" sz="2800" b="1" dirty="0" smtClean="0">
                        <a:latin typeface="+mn-lt"/>
                      </a:endParaRPr>
                    </a:p>
                  </a:txBody>
                  <a:tcP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rgbClr val="3366CC"/>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3200" b="1" dirty="0" smtClean="0"/>
                    </a:p>
                  </a:txBody>
                  <a:tcP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chemeClr val="bg1"/>
                    </a:solidFill>
                  </a:tcPr>
                </a:tc>
                <a:tc hMerge="1">
                  <a:txBody>
                    <a:bodyPr/>
                    <a:lstStyle/>
                    <a:p>
                      <a:pPr algn="ctr"/>
                      <a:endParaRPr lang="en-US" sz="3200" b="1" dirty="0"/>
                    </a:p>
                  </a:txBody>
                  <a:tcP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pic>
        <p:nvPicPr>
          <p:cNvPr id="10" name="Picture 9" descr="toast&#10;iStock_0000005870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200" y="2895600"/>
            <a:ext cx="592856" cy="691914"/>
          </a:xfrm>
          <a:prstGeom prst="rect">
            <a:avLst/>
          </a:prstGeom>
        </p:spPr>
      </p:pic>
      <p:pic>
        <p:nvPicPr>
          <p:cNvPr id="11" name="Picture 10" descr="red apple&#10;iStock_00000885716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73868" y="3938387"/>
            <a:ext cx="731520" cy="731520"/>
          </a:xfrm>
          <a:prstGeom prst="rect">
            <a:avLst/>
          </a:prstGeom>
        </p:spPr>
      </p:pic>
      <p:pic>
        <p:nvPicPr>
          <p:cNvPr id="8" name="Picture 7" descr="Low-fat milk courtesy of New England Dairy &amp; Food Council"/>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31294" y="4790681"/>
            <a:ext cx="426608" cy="924319"/>
          </a:xfrm>
          <a:prstGeom prst="rect">
            <a:avLst/>
          </a:prstGeom>
        </p:spPr>
      </p:pic>
    </p:spTree>
    <p:extLst>
      <p:ext uri="{BB962C8B-B14F-4D97-AF65-F5344CB8AC3E}">
        <p14:creationId xmlns:p14="http://schemas.microsoft.com/office/powerpoint/2010/main" val="349905845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376488"/>
            <a:ext cx="9144000" cy="707886"/>
          </a:xfrm>
          <a:prstGeom prst="rect">
            <a:avLst/>
          </a:prstGeom>
          <a:solidFill>
            <a:srgbClr val="2C7A66"/>
          </a:solidFill>
          <a:ln w="38100">
            <a:solidFill>
              <a:srgbClr val="C00000"/>
            </a:solidFill>
          </a:ln>
        </p:spPr>
        <p:txBody>
          <a:bodyPr wrap="square" rtlCol="0">
            <a:spAutoFit/>
          </a:bodyPr>
          <a:lstStyle/>
          <a:p>
            <a:pPr algn="ctr"/>
            <a:r>
              <a:rPr lang="en-US" sz="4000" b="1" dirty="0" smtClean="0">
                <a:solidFill>
                  <a:schemeClr val="bg1"/>
                </a:solidFill>
                <a:latin typeface="+mj-lt"/>
              </a:rPr>
              <a:t>Product </a:t>
            </a:r>
            <a:r>
              <a:rPr lang="en-US" sz="4000" b="1" dirty="0">
                <a:solidFill>
                  <a:schemeClr val="bg1"/>
                </a:solidFill>
                <a:latin typeface="+mj-lt"/>
              </a:rPr>
              <a:t>8</a:t>
            </a:r>
            <a:r>
              <a:rPr lang="en-US" sz="4000" b="1" dirty="0" smtClean="0">
                <a:solidFill>
                  <a:schemeClr val="bg1"/>
                </a:solidFill>
                <a:latin typeface="+mj-lt"/>
              </a:rPr>
              <a:t> – </a:t>
            </a:r>
            <a:r>
              <a:rPr lang="en-US" sz="4000" b="1" dirty="0" smtClean="0">
                <a:solidFill>
                  <a:srgbClr val="FFFF00"/>
                </a:solidFill>
                <a:latin typeface="+mj-lt"/>
              </a:rPr>
              <a:t>WGR?</a:t>
            </a:r>
            <a:endParaRPr lang="en-US" sz="4000" b="1" dirty="0">
              <a:solidFill>
                <a:srgbClr val="FFFF00"/>
              </a:solidFill>
              <a:latin typeface="+mj-lt"/>
            </a:endParaRPr>
          </a:p>
        </p:txBody>
      </p:sp>
      <p:sp>
        <p:nvSpPr>
          <p:cNvPr id="10" name="TextBox 5"/>
          <p:cNvSpPr txBox="1">
            <a:spLocks noChangeArrowheads="1"/>
          </p:cNvSpPr>
          <p:nvPr/>
        </p:nvSpPr>
        <p:spPr bwMode="auto">
          <a:xfrm>
            <a:off x="228600" y="1320517"/>
            <a:ext cx="7620000" cy="2962513"/>
          </a:xfrm>
          <a:prstGeom prst="roundRect">
            <a:avLst/>
          </a:prstGeom>
          <a:solidFill>
            <a:srgbClr val="F4E8DC"/>
          </a:solidFill>
          <a:ln>
            <a:noFill/>
          </a:ln>
          <a:scene3d>
            <a:camera prst="orthographicFront"/>
            <a:lightRig rig="threePt" dir="t"/>
          </a:scene3d>
          <a:sp3d>
            <a:bevelT prst="relaxedInset"/>
          </a:sp3d>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53975">
              <a:spcBef>
                <a:spcPct val="0"/>
              </a:spcBef>
              <a:buNone/>
            </a:pPr>
            <a:r>
              <a:rPr lang="en-US" altLang="en-US" sz="2800" b="1" dirty="0" smtClean="0">
                <a:solidFill>
                  <a:srgbClr val="996633"/>
                </a:solidFill>
              </a:rPr>
              <a:t>Whole-Grain Waffles </a:t>
            </a:r>
            <a:endParaRPr lang="en-US" altLang="en-US" sz="2800" dirty="0">
              <a:solidFill>
                <a:srgbClr val="996633"/>
              </a:solidFill>
            </a:endParaRPr>
          </a:p>
          <a:p>
            <a:pPr marL="53975">
              <a:spcBef>
                <a:spcPct val="0"/>
              </a:spcBef>
              <a:buFontTx/>
              <a:buNone/>
            </a:pPr>
            <a:r>
              <a:rPr lang="en-US" altLang="en-US" sz="2800" b="1" dirty="0" smtClean="0"/>
              <a:t>Ingredients: </a:t>
            </a:r>
            <a:r>
              <a:rPr lang="en-US" sz="2800" b="1" dirty="0" smtClean="0"/>
              <a:t>whole wheat flour, unbleached, enriched wheat flour (wheat flour, niacin, iron, thiamin </a:t>
            </a:r>
            <a:r>
              <a:rPr lang="en-US" sz="2800" b="1" dirty="0" err="1" smtClean="0"/>
              <a:t>mononitrate</a:t>
            </a:r>
            <a:r>
              <a:rPr lang="en-US" sz="2800" b="1" dirty="0" smtClean="0"/>
              <a:t>, riboflavin, folic acid), water, lecithin, eggs, sugar, baking powder, whey, soy flour, salt, natural flavor. </a:t>
            </a:r>
            <a:endParaRPr lang="en-US" altLang="en-US" sz="2800" b="1" dirty="0"/>
          </a:p>
        </p:txBody>
      </p:sp>
      <p:sp>
        <p:nvSpPr>
          <p:cNvPr id="13" name="Content Placeholder 2"/>
          <p:cNvSpPr txBox="1">
            <a:spLocks/>
          </p:cNvSpPr>
          <p:nvPr/>
        </p:nvSpPr>
        <p:spPr bwMode="auto">
          <a:xfrm>
            <a:off x="223887" y="5055072"/>
            <a:ext cx="4788291"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1pPr>
            <a:lvl2pPr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2pPr>
            <a:lvl3pPr marL="1143000" indent="-228600"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3pPr>
            <a:lvl4pPr marL="1600200" indent="-228600"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4pPr>
            <a:lvl5pPr marL="2057400" indent="-228600"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5pPr>
            <a:lvl6pPr marL="2514600" indent="-228600" algn="r" eaLnBrk="0" fontAlgn="base" hangingPunct="0">
              <a:spcBef>
                <a:spcPct val="30000"/>
              </a:spcBef>
              <a:spcAft>
                <a:spcPct val="0"/>
              </a:spcAft>
              <a:defRPr sz="3200" b="1">
                <a:solidFill>
                  <a:schemeClr val="tx1"/>
                </a:solidFill>
                <a:latin typeface="Arial" panose="020B0604020202020204" pitchFamily="34" charset="0"/>
                <a:cs typeface="Times New Roman" panose="02020603050405020304" pitchFamily="18" charset="0"/>
                <a:sym typeface="Monotype Sorts" pitchFamily="2" charset="2"/>
              </a:defRPr>
            </a:lvl6pPr>
            <a:lvl7pPr marL="2971800" indent="-228600" algn="r" eaLnBrk="0" fontAlgn="base" hangingPunct="0">
              <a:spcBef>
                <a:spcPct val="30000"/>
              </a:spcBef>
              <a:spcAft>
                <a:spcPct val="0"/>
              </a:spcAft>
              <a:defRPr sz="3200" b="1">
                <a:solidFill>
                  <a:schemeClr val="tx1"/>
                </a:solidFill>
                <a:latin typeface="Arial" panose="020B0604020202020204" pitchFamily="34" charset="0"/>
                <a:cs typeface="Times New Roman" panose="02020603050405020304" pitchFamily="18" charset="0"/>
                <a:sym typeface="Monotype Sorts" pitchFamily="2" charset="2"/>
              </a:defRPr>
            </a:lvl7pPr>
            <a:lvl8pPr marL="3429000" indent="-228600" algn="r" eaLnBrk="0" fontAlgn="base" hangingPunct="0">
              <a:spcBef>
                <a:spcPct val="30000"/>
              </a:spcBef>
              <a:spcAft>
                <a:spcPct val="0"/>
              </a:spcAft>
              <a:defRPr sz="3200" b="1">
                <a:solidFill>
                  <a:schemeClr val="tx1"/>
                </a:solidFill>
                <a:latin typeface="Arial" panose="020B0604020202020204" pitchFamily="34" charset="0"/>
                <a:cs typeface="Times New Roman" panose="02020603050405020304" pitchFamily="18" charset="0"/>
                <a:sym typeface="Monotype Sorts" pitchFamily="2" charset="2"/>
              </a:defRPr>
            </a:lvl8pPr>
            <a:lvl9pPr marL="3886200" indent="-228600" algn="r" eaLnBrk="0" fontAlgn="base" hangingPunct="0">
              <a:spcBef>
                <a:spcPct val="30000"/>
              </a:spcBef>
              <a:spcAft>
                <a:spcPct val="0"/>
              </a:spcAft>
              <a:defRPr sz="3200" b="1">
                <a:solidFill>
                  <a:schemeClr val="tx1"/>
                </a:solidFill>
                <a:latin typeface="Arial" panose="020B0604020202020204" pitchFamily="34" charset="0"/>
                <a:cs typeface="Times New Roman" panose="02020603050405020304" pitchFamily="18" charset="0"/>
                <a:sym typeface="Monotype Sorts" pitchFamily="2" charset="2"/>
              </a:defRPr>
            </a:lvl9pPr>
          </a:lstStyle>
          <a:p>
            <a:pPr lvl="1" indent="-457200" eaLnBrk="1" hangingPunct="1">
              <a:spcBef>
                <a:spcPct val="0"/>
              </a:spcBef>
              <a:buClr>
                <a:schemeClr val="bg1"/>
              </a:buClr>
            </a:pPr>
            <a:r>
              <a:rPr lang="en-US" altLang="en-US" sz="2800" dirty="0">
                <a:solidFill>
                  <a:schemeClr val="bg1"/>
                </a:solidFill>
                <a:latin typeface="Calibri" panose="020F0502020204030204" pitchFamily="34" charset="0"/>
                <a:cs typeface="Arial" panose="020B0604020202020204" pitchFamily="34" charset="0"/>
                <a:sym typeface="Wingdings" panose="05000000000000000000" pitchFamily="2" charset="2"/>
              </a:rPr>
              <a:t> </a:t>
            </a:r>
            <a:r>
              <a:rPr lang="en-US" altLang="en-US" sz="2800" dirty="0">
                <a:solidFill>
                  <a:srgbClr val="FFFF00"/>
                </a:solidFill>
                <a:latin typeface="Calibri" panose="020F0502020204030204" pitchFamily="34" charset="0"/>
                <a:cs typeface="Arial" panose="020B0604020202020204" pitchFamily="34" charset="0"/>
                <a:sym typeface="Wingdings" panose="05000000000000000000" pitchFamily="2" charset="2"/>
              </a:rPr>
              <a:t>	</a:t>
            </a:r>
            <a:r>
              <a:rPr lang="en-US" altLang="en-US" sz="2800" dirty="0" smtClean="0">
                <a:solidFill>
                  <a:schemeClr val="bg1"/>
                </a:solidFill>
                <a:latin typeface="Calibri" panose="020F0502020204030204" pitchFamily="34" charset="0"/>
                <a:cs typeface="Arial" panose="020B0604020202020204" pitchFamily="34" charset="0"/>
                <a:sym typeface="Symbol" panose="05050102010706020507" pitchFamily="18" charset="2"/>
              </a:rPr>
              <a:t>Criterion </a:t>
            </a:r>
            <a:r>
              <a:rPr lang="en-US" altLang="en-US" sz="2800" dirty="0">
                <a:solidFill>
                  <a:schemeClr val="bg1"/>
                </a:solidFill>
                <a:latin typeface="Calibri" panose="020F0502020204030204" pitchFamily="34" charset="0"/>
                <a:cs typeface="Arial" panose="020B0604020202020204" pitchFamily="34" charset="0"/>
                <a:sym typeface="Symbol" panose="05050102010706020507" pitchFamily="18" charset="2"/>
              </a:rPr>
              <a:t>1 WHOLE GRAIN</a:t>
            </a:r>
          </a:p>
          <a:p>
            <a:pPr lvl="1" indent="-457200" eaLnBrk="1" hangingPunct="1">
              <a:spcBef>
                <a:spcPct val="0"/>
              </a:spcBef>
              <a:buClr>
                <a:schemeClr val="bg1"/>
              </a:buClr>
            </a:pPr>
            <a:r>
              <a:rPr lang="en-US" altLang="en-US" sz="2800" dirty="0">
                <a:solidFill>
                  <a:schemeClr val="bg1"/>
                </a:solidFill>
                <a:latin typeface="Calibri" panose="020F0502020204030204" pitchFamily="34" charset="0"/>
                <a:cs typeface="Arial" panose="020B0604020202020204" pitchFamily="34" charset="0"/>
                <a:sym typeface="Wingdings" panose="05000000000000000000" pitchFamily="2" charset="2"/>
              </a:rPr>
              <a:t> </a:t>
            </a:r>
            <a:r>
              <a:rPr lang="en-US" altLang="en-US" sz="2800" dirty="0">
                <a:solidFill>
                  <a:srgbClr val="FFFF00"/>
                </a:solidFill>
                <a:latin typeface="Calibri" panose="020F0502020204030204" pitchFamily="34" charset="0"/>
                <a:cs typeface="Arial" panose="020B0604020202020204" pitchFamily="34" charset="0"/>
                <a:sym typeface="Wingdings" panose="05000000000000000000" pitchFamily="2" charset="2"/>
              </a:rPr>
              <a:t>	</a:t>
            </a:r>
            <a:r>
              <a:rPr lang="en-US" altLang="en-US" sz="2800" dirty="0" smtClean="0">
                <a:solidFill>
                  <a:schemeClr val="bg1"/>
                </a:solidFill>
                <a:latin typeface="Calibri" panose="020F0502020204030204" pitchFamily="34" charset="0"/>
                <a:cs typeface="Arial" panose="020B0604020202020204" pitchFamily="34" charset="0"/>
                <a:sym typeface="Symbol" panose="05050102010706020507" pitchFamily="18" charset="2"/>
              </a:rPr>
              <a:t>Criterion </a:t>
            </a:r>
            <a:r>
              <a:rPr lang="en-US" altLang="en-US" sz="2800" dirty="0">
                <a:solidFill>
                  <a:schemeClr val="bg1"/>
                </a:solidFill>
                <a:latin typeface="Calibri" panose="020F0502020204030204" pitchFamily="34" charset="0"/>
                <a:cs typeface="Arial" panose="020B0604020202020204" pitchFamily="34" charset="0"/>
                <a:sym typeface="Symbol" panose="05050102010706020507" pitchFamily="18" charset="2"/>
              </a:rPr>
              <a:t>2 ENRICHED</a:t>
            </a:r>
          </a:p>
          <a:p>
            <a:pPr lvl="1" indent="-457200" eaLnBrk="1" hangingPunct="1">
              <a:spcBef>
                <a:spcPct val="0"/>
              </a:spcBef>
              <a:buClr>
                <a:schemeClr val="bg1"/>
              </a:buClr>
            </a:pPr>
            <a:r>
              <a:rPr lang="en-US" altLang="en-US" sz="2800" dirty="0">
                <a:solidFill>
                  <a:schemeClr val="bg1"/>
                </a:solidFill>
                <a:latin typeface="Calibri" panose="020F0502020204030204" pitchFamily="34" charset="0"/>
                <a:cs typeface="Arial" panose="020B0604020202020204" pitchFamily="34" charset="0"/>
                <a:sym typeface="Wingdings" panose="05000000000000000000" pitchFamily="2" charset="2"/>
              </a:rPr>
              <a:t> </a:t>
            </a:r>
            <a:r>
              <a:rPr lang="en-US" altLang="en-US" sz="2800" dirty="0">
                <a:solidFill>
                  <a:srgbClr val="FFFF00"/>
                </a:solidFill>
                <a:latin typeface="Calibri" panose="020F0502020204030204" pitchFamily="34" charset="0"/>
                <a:cs typeface="Arial" panose="020B0604020202020204" pitchFamily="34" charset="0"/>
                <a:sym typeface="Wingdings" panose="05000000000000000000" pitchFamily="2" charset="2"/>
              </a:rPr>
              <a:t>	</a:t>
            </a:r>
            <a:r>
              <a:rPr lang="en-US" altLang="en-US" sz="2800" dirty="0" smtClean="0">
                <a:solidFill>
                  <a:schemeClr val="bg1"/>
                </a:solidFill>
                <a:latin typeface="Calibri" panose="020F0502020204030204" pitchFamily="34" charset="0"/>
                <a:cs typeface="Arial" panose="020B0604020202020204" pitchFamily="34" charset="0"/>
                <a:sym typeface="Symbol" panose="05050102010706020507" pitchFamily="18" charset="2"/>
              </a:rPr>
              <a:t>Criterion </a:t>
            </a:r>
            <a:r>
              <a:rPr lang="en-US" altLang="en-US" sz="2800" dirty="0">
                <a:solidFill>
                  <a:schemeClr val="bg1"/>
                </a:solidFill>
                <a:latin typeface="Calibri" panose="020F0502020204030204" pitchFamily="34" charset="0"/>
                <a:cs typeface="Arial" panose="020B0604020202020204" pitchFamily="34" charset="0"/>
                <a:sym typeface="Symbol" panose="05050102010706020507" pitchFamily="18" charset="2"/>
              </a:rPr>
              <a:t>3 NONCREDITABLE</a:t>
            </a:r>
          </a:p>
        </p:txBody>
      </p:sp>
      <p:pic>
        <p:nvPicPr>
          <p:cNvPr id="6" name="Picture 5" descr="waffles&#10;iStock_00001307045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400" y="3200400"/>
            <a:ext cx="2946400" cy="1938006"/>
          </a:xfrm>
          <a:prstGeom prst="rect">
            <a:avLst/>
          </a:prstGeom>
        </p:spPr>
      </p:pic>
    </p:spTree>
    <p:extLst>
      <p:ext uri="{BB962C8B-B14F-4D97-AF65-F5344CB8AC3E}">
        <p14:creationId xmlns:p14="http://schemas.microsoft.com/office/powerpoint/2010/main" val="1198163588"/>
      </p:ext>
    </p:ext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376488"/>
            <a:ext cx="9144000" cy="707886"/>
          </a:xfrm>
          <a:prstGeom prst="rect">
            <a:avLst/>
          </a:prstGeom>
          <a:solidFill>
            <a:srgbClr val="2C7A66"/>
          </a:solidFill>
          <a:ln w="38100">
            <a:solidFill>
              <a:srgbClr val="C00000"/>
            </a:solidFill>
          </a:ln>
        </p:spPr>
        <p:txBody>
          <a:bodyPr wrap="square" rtlCol="0">
            <a:spAutoFit/>
          </a:bodyPr>
          <a:lstStyle/>
          <a:p>
            <a:pPr algn="ctr"/>
            <a:r>
              <a:rPr lang="en-US" sz="4000" b="1" dirty="0" smtClean="0">
                <a:solidFill>
                  <a:schemeClr val="bg1"/>
                </a:solidFill>
                <a:latin typeface="+mj-lt"/>
              </a:rPr>
              <a:t>Product </a:t>
            </a:r>
            <a:r>
              <a:rPr lang="en-US" sz="4000" b="1" dirty="0">
                <a:solidFill>
                  <a:schemeClr val="bg1"/>
                </a:solidFill>
                <a:latin typeface="+mj-lt"/>
              </a:rPr>
              <a:t>8</a:t>
            </a:r>
            <a:r>
              <a:rPr lang="en-US" sz="4000" b="1" dirty="0" smtClean="0">
                <a:solidFill>
                  <a:schemeClr val="bg1"/>
                </a:solidFill>
                <a:latin typeface="+mj-lt"/>
              </a:rPr>
              <a:t> – </a:t>
            </a:r>
            <a:r>
              <a:rPr lang="en-US" sz="4000" b="1" dirty="0" smtClean="0">
                <a:solidFill>
                  <a:srgbClr val="FFFF00"/>
                </a:solidFill>
                <a:latin typeface="+mj-lt"/>
              </a:rPr>
              <a:t>WGR?</a:t>
            </a:r>
            <a:endParaRPr lang="en-US" sz="4000" b="1" dirty="0">
              <a:solidFill>
                <a:srgbClr val="FFFF00"/>
              </a:solidFill>
              <a:latin typeface="+mj-lt"/>
            </a:endParaRPr>
          </a:p>
        </p:txBody>
      </p:sp>
      <p:sp>
        <p:nvSpPr>
          <p:cNvPr id="10" name="TextBox 5"/>
          <p:cNvSpPr txBox="1">
            <a:spLocks noChangeArrowheads="1"/>
          </p:cNvSpPr>
          <p:nvPr/>
        </p:nvSpPr>
        <p:spPr bwMode="auto">
          <a:xfrm>
            <a:off x="228600" y="1320517"/>
            <a:ext cx="7620000" cy="3439239"/>
          </a:xfrm>
          <a:prstGeom prst="roundRect">
            <a:avLst/>
          </a:prstGeom>
          <a:solidFill>
            <a:srgbClr val="F4E8DC"/>
          </a:solidFill>
          <a:ln>
            <a:noFill/>
          </a:ln>
          <a:scene3d>
            <a:camera prst="orthographicFront"/>
            <a:lightRig rig="threePt" dir="t"/>
          </a:scene3d>
          <a:sp3d>
            <a:bevelT prst="relaxedInset"/>
          </a:sp3d>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53975">
              <a:spcBef>
                <a:spcPct val="0"/>
              </a:spcBef>
              <a:buNone/>
            </a:pPr>
            <a:r>
              <a:rPr lang="en-US" altLang="en-US" sz="2800" b="1" dirty="0" smtClean="0">
                <a:solidFill>
                  <a:srgbClr val="996633"/>
                </a:solidFill>
              </a:rPr>
              <a:t>Whole-Grain Waffles </a:t>
            </a:r>
            <a:endParaRPr lang="en-US" altLang="en-US" sz="2800" dirty="0">
              <a:solidFill>
                <a:srgbClr val="996633"/>
              </a:solidFill>
            </a:endParaRPr>
          </a:p>
          <a:p>
            <a:pPr marL="53975">
              <a:spcBef>
                <a:spcPct val="0"/>
              </a:spcBef>
              <a:buFontTx/>
              <a:buNone/>
            </a:pPr>
            <a:r>
              <a:rPr lang="en-US" altLang="en-US" sz="2800" b="1" dirty="0" smtClean="0"/>
              <a:t>Ingredients: </a:t>
            </a:r>
            <a:r>
              <a:rPr lang="en-US" sz="2800" b="1" dirty="0" smtClean="0">
                <a:solidFill>
                  <a:srgbClr val="006600"/>
                </a:solidFill>
              </a:rPr>
              <a:t>WHOLE WHEAT FLOUR, UNBLEACHED, ENRICHED WHEAT FLOUR (WHEAT FLOUR, NIACIN, IRON, THIAMIN MONONITRATE, RIBOFLAVIN, FOLIC ACID)</a:t>
            </a:r>
            <a:r>
              <a:rPr lang="en-US" sz="2800" b="1" dirty="0" smtClean="0"/>
              <a:t>, water, lecithin, eggs, sugar, baking powder, whey, </a:t>
            </a:r>
            <a:r>
              <a:rPr lang="en-US" sz="2800" b="1" dirty="0" smtClean="0">
                <a:solidFill>
                  <a:srgbClr val="C00000"/>
                </a:solidFill>
              </a:rPr>
              <a:t>SOY FLOUR</a:t>
            </a:r>
            <a:r>
              <a:rPr lang="en-US" sz="2800" b="1" dirty="0" smtClean="0"/>
              <a:t>, salt, natural flavor. </a:t>
            </a:r>
            <a:endParaRPr lang="en-US" altLang="en-US" sz="2800" b="1" dirty="0"/>
          </a:p>
        </p:txBody>
      </p:sp>
      <p:pic>
        <p:nvPicPr>
          <p:cNvPr id="6" name="Picture 5" descr="waffles&#10;iStock_00001307045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5400" y="3581400"/>
            <a:ext cx="2946400" cy="1938006"/>
          </a:xfrm>
          <a:prstGeom prst="rect">
            <a:avLst/>
          </a:prstGeom>
        </p:spPr>
      </p:pic>
      <p:sp>
        <p:nvSpPr>
          <p:cNvPr id="7" name="Content Placeholder 2"/>
          <p:cNvSpPr txBox="1">
            <a:spLocks/>
          </p:cNvSpPr>
          <p:nvPr/>
        </p:nvSpPr>
        <p:spPr bwMode="auto">
          <a:xfrm>
            <a:off x="223887" y="5055072"/>
            <a:ext cx="4788291"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1pPr>
            <a:lvl2pPr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2pPr>
            <a:lvl3pPr marL="1143000" indent="-228600"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3pPr>
            <a:lvl4pPr marL="1600200" indent="-228600"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4pPr>
            <a:lvl5pPr marL="2057400" indent="-228600"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5pPr>
            <a:lvl6pPr marL="2514600" indent="-228600" algn="r" eaLnBrk="0" fontAlgn="base" hangingPunct="0">
              <a:spcBef>
                <a:spcPct val="30000"/>
              </a:spcBef>
              <a:spcAft>
                <a:spcPct val="0"/>
              </a:spcAft>
              <a:defRPr sz="3200" b="1">
                <a:solidFill>
                  <a:schemeClr val="tx1"/>
                </a:solidFill>
                <a:latin typeface="Arial" panose="020B0604020202020204" pitchFamily="34" charset="0"/>
                <a:cs typeface="Times New Roman" panose="02020603050405020304" pitchFamily="18" charset="0"/>
                <a:sym typeface="Monotype Sorts" pitchFamily="2" charset="2"/>
              </a:defRPr>
            </a:lvl6pPr>
            <a:lvl7pPr marL="2971800" indent="-228600" algn="r" eaLnBrk="0" fontAlgn="base" hangingPunct="0">
              <a:spcBef>
                <a:spcPct val="30000"/>
              </a:spcBef>
              <a:spcAft>
                <a:spcPct val="0"/>
              </a:spcAft>
              <a:defRPr sz="3200" b="1">
                <a:solidFill>
                  <a:schemeClr val="tx1"/>
                </a:solidFill>
                <a:latin typeface="Arial" panose="020B0604020202020204" pitchFamily="34" charset="0"/>
                <a:cs typeface="Times New Roman" panose="02020603050405020304" pitchFamily="18" charset="0"/>
                <a:sym typeface="Monotype Sorts" pitchFamily="2" charset="2"/>
              </a:defRPr>
            </a:lvl7pPr>
            <a:lvl8pPr marL="3429000" indent="-228600" algn="r" eaLnBrk="0" fontAlgn="base" hangingPunct="0">
              <a:spcBef>
                <a:spcPct val="30000"/>
              </a:spcBef>
              <a:spcAft>
                <a:spcPct val="0"/>
              </a:spcAft>
              <a:defRPr sz="3200" b="1">
                <a:solidFill>
                  <a:schemeClr val="tx1"/>
                </a:solidFill>
                <a:latin typeface="Arial" panose="020B0604020202020204" pitchFamily="34" charset="0"/>
                <a:cs typeface="Times New Roman" panose="02020603050405020304" pitchFamily="18" charset="0"/>
                <a:sym typeface="Monotype Sorts" pitchFamily="2" charset="2"/>
              </a:defRPr>
            </a:lvl8pPr>
            <a:lvl9pPr marL="3886200" indent="-228600" algn="r" eaLnBrk="0" fontAlgn="base" hangingPunct="0">
              <a:spcBef>
                <a:spcPct val="30000"/>
              </a:spcBef>
              <a:spcAft>
                <a:spcPct val="0"/>
              </a:spcAft>
              <a:defRPr sz="3200" b="1">
                <a:solidFill>
                  <a:schemeClr val="tx1"/>
                </a:solidFill>
                <a:latin typeface="Arial" panose="020B0604020202020204" pitchFamily="34" charset="0"/>
                <a:cs typeface="Times New Roman" panose="02020603050405020304" pitchFamily="18" charset="0"/>
                <a:sym typeface="Monotype Sorts" pitchFamily="2" charset="2"/>
              </a:defRPr>
            </a:lvl9pPr>
          </a:lstStyle>
          <a:p>
            <a:pPr lvl="1" indent="-457200" eaLnBrk="1" hangingPunct="1">
              <a:spcBef>
                <a:spcPct val="0"/>
              </a:spcBef>
              <a:buClr>
                <a:schemeClr val="bg1"/>
              </a:buClr>
            </a:pPr>
            <a:r>
              <a:rPr lang="en-US" altLang="en-US" sz="2800" dirty="0">
                <a:solidFill>
                  <a:srgbClr val="FFFF00"/>
                </a:solidFill>
                <a:latin typeface="Calibri" panose="020F0502020204030204" pitchFamily="34" charset="0"/>
                <a:cs typeface="Arial" panose="020B0604020202020204" pitchFamily="34" charset="0"/>
                <a:sym typeface="Wingdings" panose="05000000000000000000" pitchFamily="2" charset="2"/>
              </a:rPr>
              <a:t> 	</a:t>
            </a:r>
            <a:r>
              <a:rPr lang="en-US" altLang="en-US" sz="2800" dirty="0" smtClean="0">
                <a:solidFill>
                  <a:schemeClr val="bg1"/>
                </a:solidFill>
                <a:latin typeface="Calibri" panose="020F0502020204030204" pitchFamily="34" charset="0"/>
                <a:cs typeface="Arial" panose="020B0604020202020204" pitchFamily="34" charset="0"/>
                <a:sym typeface="Symbol" panose="05050102010706020507" pitchFamily="18" charset="2"/>
              </a:rPr>
              <a:t>Criterion </a:t>
            </a:r>
            <a:r>
              <a:rPr lang="en-US" altLang="en-US" sz="2800" dirty="0">
                <a:solidFill>
                  <a:schemeClr val="bg1"/>
                </a:solidFill>
                <a:latin typeface="Calibri" panose="020F0502020204030204" pitchFamily="34" charset="0"/>
                <a:cs typeface="Arial" panose="020B0604020202020204" pitchFamily="34" charset="0"/>
                <a:sym typeface="Symbol" panose="05050102010706020507" pitchFamily="18" charset="2"/>
              </a:rPr>
              <a:t>1 WHOLE GRAIN</a:t>
            </a:r>
          </a:p>
          <a:p>
            <a:pPr lvl="1" indent="-457200" eaLnBrk="1" hangingPunct="1">
              <a:spcBef>
                <a:spcPct val="0"/>
              </a:spcBef>
              <a:buClr>
                <a:schemeClr val="bg1"/>
              </a:buClr>
            </a:pPr>
            <a:r>
              <a:rPr lang="en-US" altLang="en-US" sz="2800" dirty="0">
                <a:solidFill>
                  <a:srgbClr val="FFFF00"/>
                </a:solidFill>
                <a:latin typeface="Calibri" panose="020F0502020204030204" pitchFamily="34" charset="0"/>
                <a:cs typeface="Arial" panose="020B0604020202020204" pitchFamily="34" charset="0"/>
                <a:sym typeface="Wingdings" panose="05000000000000000000" pitchFamily="2" charset="2"/>
              </a:rPr>
              <a:t> 	</a:t>
            </a:r>
            <a:r>
              <a:rPr lang="en-US" altLang="en-US" sz="2800" dirty="0" smtClean="0">
                <a:solidFill>
                  <a:schemeClr val="bg1"/>
                </a:solidFill>
                <a:latin typeface="Calibri" panose="020F0502020204030204" pitchFamily="34" charset="0"/>
                <a:cs typeface="Arial" panose="020B0604020202020204" pitchFamily="34" charset="0"/>
                <a:sym typeface="Symbol" panose="05050102010706020507" pitchFamily="18" charset="2"/>
              </a:rPr>
              <a:t>Criterion </a:t>
            </a:r>
            <a:r>
              <a:rPr lang="en-US" altLang="en-US" sz="2800" dirty="0">
                <a:solidFill>
                  <a:schemeClr val="bg1"/>
                </a:solidFill>
                <a:latin typeface="Calibri" panose="020F0502020204030204" pitchFamily="34" charset="0"/>
                <a:cs typeface="Arial" panose="020B0604020202020204" pitchFamily="34" charset="0"/>
                <a:sym typeface="Symbol" panose="05050102010706020507" pitchFamily="18" charset="2"/>
              </a:rPr>
              <a:t>2 ENRICHED</a:t>
            </a:r>
          </a:p>
          <a:p>
            <a:pPr lvl="1" indent="-457200" eaLnBrk="1" hangingPunct="1">
              <a:spcBef>
                <a:spcPct val="0"/>
              </a:spcBef>
              <a:buClr>
                <a:schemeClr val="bg1"/>
              </a:buClr>
            </a:pPr>
            <a:r>
              <a:rPr lang="en-US" altLang="en-US" sz="2800" dirty="0">
                <a:solidFill>
                  <a:schemeClr val="bg1"/>
                </a:solidFill>
                <a:latin typeface="Calibri" panose="020F0502020204030204" pitchFamily="34" charset="0"/>
                <a:cs typeface="Arial" panose="020B0604020202020204" pitchFamily="34" charset="0"/>
                <a:sym typeface="Wingdings" panose="05000000000000000000" pitchFamily="2" charset="2"/>
              </a:rPr>
              <a:t> </a:t>
            </a:r>
            <a:r>
              <a:rPr lang="en-US" altLang="en-US" sz="2800" dirty="0">
                <a:solidFill>
                  <a:srgbClr val="FFFF00"/>
                </a:solidFill>
                <a:latin typeface="Calibri" panose="020F0502020204030204" pitchFamily="34" charset="0"/>
                <a:cs typeface="Arial" panose="020B0604020202020204" pitchFamily="34" charset="0"/>
                <a:sym typeface="Wingdings" panose="05000000000000000000" pitchFamily="2" charset="2"/>
              </a:rPr>
              <a:t>	</a:t>
            </a:r>
            <a:r>
              <a:rPr lang="en-US" altLang="en-US" sz="2800" dirty="0" smtClean="0">
                <a:solidFill>
                  <a:schemeClr val="bg1"/>
                </a:solidFill>
                <a:latin typeface="Calibri" panose="020F0502020204030204" pitchFamily="34" charset="0"/>
                <a:cs typeface="Arial" panose="020B0604020202020204" pitchFamily="34" charset="0"/>
                <a:sym typeface="Symbol" panose="05050102010706020507" pitchFamily="18" charset="2"/>
              </a:rPr>
              <a:t>Criterion </a:t>
            </a:r>
            <a:r>
              <a:rPr lang="en-US" altLang="en-US" sz="2800" dirty="0">
                <a:solidFill>
                  <a:schemeClr val="bg1"/>
                </a:solidFill>
                <a:latin typeface="Calibri" panose="020F0502020204030204" pitchFamily="34" charset="0"/>
                <a:cs typeface="Arial" panose="020B0604020202020204" pitchFamily="34" charset="0"/>
                <a:sym typeface="Symbol" panose="05050102010706020507" pitchFamily="18" charset="2"/>
              </a:rPr>
              <a:t>3 NONCREDITABLE</a:t>
            </a:r>
          </a:p>
        </p:txBody>
      </p:sp>
      <p:sp>
        <p:nvSpPr>
          <p:cNvPr id="8" name="TextBox 8"/>
          <p:cNvSpPr>
            <a:spLocks noChangeArrowheads="1"/>
          </p:cNvSpPr>
          <p:nvPr/>
        </p:nvSpPr>
        <p:spPr bwMode="auto">
          <a:xfrm>
            <a:off x="7357224" y="416700"/>
            <a:ext cx="1655942" cy="1168539"/>
          </a:xfrm>
          <a:prstGeom prst="ellipse">
            <a:avLst/>
          </a:prstGeom>
          <a:solidFill>
            <a:srgbClr val="663300"/>
          </a:solidFill>
          <a:ln w="38100">
            <a:solidFill>
              <a:schemeClr val="bg1"/>
            </a:solidFill>
            <a:round/>
            <a:headEnd/>
            <a:tailEnd/>
          </a:ln>
        </p:spPr>
        <p:txBody>
          <a:bodyPr wrap="square">
            <a:spAutoFit/>
          </a:bodyPr>
          <a:lstStyle/>
          <a:p>
            <a:pPr algn="ctr"/>
            <a:r>
              <a:rPr lang="en-US" sz="2400" b="1" dirty="0" smtClean="0">
                <a:solidFill>
                  <a:schemeClr val="bg1"/>
                </a:solidFill>
                <a:latin typeface="Calibri" panose="020F0502020204030204" pitchFamily="34" charset="0"/>
                <a:cs typeface="Arial" panose="020B0604020202020204" pitchFamily="34" charset="0"/>
                <a:sym typeface="Symbol" panose="05050102010706020507" pitchFamily="18" charset="2"/>
              </a:rPr>
              <a:t>Need PFS *</a:t>
            </a:r>
            <a:endParaRPr lang="en-US" sz="2400" b="1" dirty="0">
              <a:solidFill>
                <a:schemeClr val="bg1"/>
              </a:solidFill>
            </a:endParaRPr>
          </a:p>
        </p:txBody>
      </p:sp>
      <p:sp>
        <p:nvSpPr>
          <p:cNvPr id="11" name="TextBox 8"/>
          <p:cNvSpPr>
            <a:spLocks noChangeArrowheads="1"/>
          </p:cNvSpPr>
          <p:nvPr/>
        </p:nvSpPr>
        <p:spPr bwMode="auto">
          <a:xfrm>
            <a:off x="5486400" y="5519406"/>
            <a:ext cx="3124200" cy="1015663"/>
          </a:xfrm>
          <a:prstGeom prst="rect">
            <a:avLst/>
          </a:prstGeom>
          <a:solidFill>
            <a:srgbClr val="663300"/>
          </a:solidFill>
          <a:ln w="38100">
            <a:solidFill>
              <a:schemeClr val="bg1"/>
            </a:solidFill>
            <a:round/>
            <a:headEnd/>
            <a:tailEnd/>
          </a:ln>
        </p:spPr>
        <p:txBody>
          <a:bodyPr wrap="square">
            <a:spAutoFit/>
          </a:bodyPr>
          <a:lstStyle/>
          <a:p>
            <a:pPr marL="233363" indent="-233363"/>
            <a:r>
              <a:rPr lang="en-US" sz="2000" b="1" dirty="0" smtClean="0">
                <a:solidFill>
                  <a:schemeClr val="bg1"/>
                </a:solidFill>
              </a:rPr>
              <a:t>* </a:t>
            </a:r>
            <a:r>
              <a:rPr lang="en-US" sz="2000" b="1" dirty="0" smtClean="0">
                <a:solidFill>
                  <a:schemeClr val="bg1"/>
                </a:solidFill>
                <a:sym typeface="Symbol" panose="05050102010706020507" pitchFamily="18" charset="2"/>
              </a:rPr>
              <a:t>PFS must document that soy flour weighs less </a:t>
            </a:r>
            <a:r>
              <a:rPr lang="en-US" sz="2000" b="1" dirty="0">
                <a:solidFill>
                  <a:schemeClr val="bg1"/>
                </a:solidFill>
                <a:sym typeface="Symbol" panose="05050102010706020507" pitchFamily="18" charset="2"/>
              </a:rPr>
              <a:t>than 3.99 grams</a:t>
            </a:r>
            <a:endParaRPr lang="en-US" sz="2000" b="1" dirty="0">
              <a:solidFill>
                <a:schemeClr val="bg1"/>
              </a:solidFill>
            </a:endParaRPr>
          </a:p>
        </p:txBody>
      </p:sp>
    </p:spTree>
    <p:extLst>
      <p:ext uri="{BB962C8B-B14F-4D97-AF65-F5344CB8AC3E}">
        <p14:creationId xmlns:p14="http://schemas.microsoft.com/office/powerpoint/2010/main" val="19466144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28600" y="457200"/>
            <a:ext cx="8686800" cy="5943600"/>
          </a:xfrm>
          <a:prstGeom prst="roundRect">
            <a:avLst/>
          </a:prstGeom>
          <a:solidFill>
            <a:srgbClr val="EFDECD"/>
          </a:solidFill>
          <a:ln w="50800">
            <a:solidFill>
              <a:srgbClr val="996633"/>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879490" y="2121503"/>
            <a:ext cx="5833311" cy="2431435"/>
          </a:xfrm>
          <a:prstGeom prst="rect">
            <a:avLst/>
          </a:prstGeom>
          <a:noFill/>
        </p:spPr>
        <p:txBody>
          <a:bodyPr wrap="square" rtlCol="0">
            <a:spAutoFit/>
          </a:bodyPr>
          <a:lstStyle/>
          <a:p>
            <a:pPr algn="ctr"/>
            <a:r>
              <a:rPr lang="en-US" sz="3800" b="1" dirty="0" smtClean="0">
                <a:solidFill>
                  <a:srgbClr val="663300"/>
                </a:solidFill>
              </a:rPr>
              <a:t>Purchasing specifications are critical to ensure compliance with </a:t>
            </a:r>
            <a:br>
              <a:rPr lang="en-US" sz="3800" b="1" dirty="0" smtClean="0">
                <a:solidFill>
                  <a:srgbClr val="663300"/>
                </a:solidFill>
              </a:rPr>
            </a:br>
            <a:r>
              <a:rPr lang="en-US" sz="3800" b="1" dirty="0" smtClean="0">
                <a:solidFill>
                  <a:srgbClr val="663300"/>
                </a:solidFill>
              </a:rPr>
              <a:t>WGR requirements</a:t>
            </a:r>
            <a:endParaRPr lang="en-US" sz="3800" b="1" dirty="0">
              <a:solidFill>
                <a:srgbClr val="663300"/>
              </a:solidFill>
            </a:endParaRPr>
          </a:p>
        </p:txBody>
      </p:sp>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l="4546" r="6818"/>
          <a:stretch/>
        </p:blipFill>
        <p:spPr>
          <a:xfrm>
            <a:off x="6831610" y="782409"/>
            <a:ext cx="1779218" cy="1505492"/>
          </a:xfrm>
          <a:prstGeom prst="rect">
            <a:avLst/>
          </a:prstGeom>
        </p:spPr>
      </p:pic>
      <p:pic>
        <p:nvPicPr>
          <p:cNvPr id="19" name="Picture 18" descr="breadsticks&#10;iStock_00002120384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2659" y="869788"/>
            <a:ext cx="2021936" cy="1218721"/>
          </a:xfrm>
          <a:prstGeom prst="rect">
            <a:avLst/>
          </a:prstGeom>
        </p:spPr>
      </p:pic>
      <p:pic>
        <p:nvPicPr>
          <p:cNvPr id="20" name="Picture 19" descr="Spaghetti &#10;iStock_00001680396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75113" y="4485397"/>
            <a:ext cx="1914505" cy="1576484"/>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3566" y="4812984"/>
            <a:ext cx="2115283" cy="1504575"/>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8131" y="801003"/>
            <a:ext cx="1523365" cy="1191466"/>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7835" y="2173589"/>
            <a:ext cx="1655585" cy="1130389"/>
          </a:xfrm>
          <a:prstGeom prst="rect">
            <a:avLst/>
          </a:prstGeom>
        </p:spPr>
      </p:pic>
      <p:pic>
        <p:nvPicPr>
          <p:cNvPr id="8" name="Picture 7" descr="quinoa in measuring cup&#10;iStock_00004044010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5993" y="3371343"/>
            <a:ext cx="2524900" cy="1623359"/>
          </a:xfrm>
          <a:prstGeom prst="rect">
            <a:avLst/>
          </a:prstGeom>
        </p:spPr>
      </p:pic>
      <p:pic>
        <p:nvPicPr>
          <p:cNvPr id="10" name="Picture 9" descr="Bowl of brown rice &#10;iStock_00002303725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10199" y="4920228"/>
            <a:ext cx="1928832" cy="1316583"/>
          </a:xfrm>
          <a:prstGeom prst="rect">
            <a:avLst/>
          </a:prstGeom>
        </p:spPr>
      </p:pic>
      <p:pic>
        <p:nvPicPr>
          <p:cNvPr id="13" name="Picture 12" descr="cinnamon roll&#10;iStock_00001756814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96145" y="4942265"/>
            <a:ext cx="1915281" cy="1276478"/>
          </a:xfrm>
          <a:prstGeom prst="rect">
            <a:avLst/>
          </a:prstGeom>
        </p:spPr>
      </p:pic>
      <p:pic>
        <p:nvPicPr>
          <p:cNvPr id="24" name="Picture 23" descr="waffles&#10;iStock_00001307045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367235" y="576806"/>
            <a:ext cx="2387014" cy="1570068"/>
          </a:xfrm>
          <a:prstGeom prst="rect">
            <a:avLst/>
          </a:prstGeom>
        </p:spPr>
      </p:pic>
      <p:pic>
        <p:nvPicPr>
          <p:cNvPr id="25" name="Picture 24" descr="toast&#10;iStock_00000058701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82351" y="2686134"/>
            <a:ext cx="1407267" cy="1642401"/>
          </a:xfrm>
          <a:prstGeom prst="rect">
            <a:avLst/>
          </a:prstGeom>
        </p:spPr>
      </p:pic>
    </p:spTree>
    <p:extLst>
      <p:ext uri="{BB962C8B-B14F-4D97-AF65-F5344CB8AC3E}">
        <p14:creationId xmlns:p14="http://schemas.microsoft.com/office/powerpoint/2010/main" val="182873868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0" y="274637"/>
            <a:ext cx="91440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000" b="1" kern="1200">
                <a:solidFill>
                  <a:srgbClr val="FFFF00"/>
                </a:solidFill>
                <a:latin typeface="+mj-lt"/>
                <a:ea typeface="+mj-ea"/>
                <a:cs typeface="+mj-cs"/>
              </a:defRPr>
            </a:lvl1pPr>
            <a:lvl2pPr algn="ctr" rtl="0" eaLnBrk="0" fontAlgn="base" hangingPunct="0">
              <a:spcBef>
                <a:spcPct val="0"/>
              </a:spcBef>
              <a:spcAft>
                <a:spcPct val="0"/>
              </a:spcAft>
              <a:defRPr sz="4000" b="1">
                <a:solidFill>
                  <a:srgbClr val="FFFF00"/>
                </a:solidFill>
                <a:latin typeface="Calibri" pitchFamily="34" charset="0"/>
              </a:defRPr>
            </a:lvl2pPr>
            <a:lvl3pPr algn="ctr" rtl="0" eaLnBrk="0" fontAlgn="base" hangingPunct="0">
              <a:spcBef>
                <a:spcPct val="0"/>
              </a:spcBef>
              <a:spcAft>
                <a:spcPct val="0"/>
              </a:spcAft>
              <a:defRPr sz="4000" b="1">
                <a:solidFill>
                  <a:srgbClr val="FFFF00"/>
                </a:solidFill>
                <a:latin typeface="Calibri" pitchFamily="34" charset="0"/>
              </a:defRPr>
            </a:lvl3pPr>
            <a:lvl4pPr algn="ctr" rtl="0" eaLnBrk="0" fontAlgn="base" hangingPunct="0">
              <a:spcBef>
                <a:spcPct val="0"/>
              </a:spcBef>
              <a:spcAft>
                <a:spcPct val="0"/>
              </a:spcAft>
              <a:defRPr sz="4000" b="1">
                <a:solidFill>
                  <a:srgbClr val="FFFF00"/>
                </a:solidFill>
                <a:latin typeface="Calibri" pitchFamily="34" charset="0"/>
              </a:defRPr>
            </a:lvl4pPr>
            <a:lvl5pPr algn="ctr" rtl="0" eaLnBrk="0" fontAlgn="base" hangingPunct="0">
              <a:spcBef>
                <a:spcPct val="0"/>
              </a:spcBef>
              <a:spcAft>
                <a:spcPct val="0"/>
              </a:spcAft>
              <a:defRPr sz="4000" b="1">
                <a:solidFill>
                  <a:srgbClr val="FFFF00"/>
                </a:solidFill>
                <a:latin typeface="Calibri" pitchFamily="34" charset="0"/>
              </a:defRPr>
            </a:lvl5pPr>
            <a:lvl6pPr marL="457200" algn="ctr" rtl="0" fontAlgn="base">
              <a:spcBef>
                <a:spcPct val="0"/>
              </a:spcBef>
              <a:spcAft>
                <a:spcPct val="0"/>
              </a:spcAft>
              <a:defRPr sz="4000" b="1">
                <a:solidFill>
                  <a:srgbClr val="FFFF00"/>
                </a:solidFill>
                <a:latin typeface="Calibri" pitchFamily="34" charset="0"/>
              </a:defRPr>
            </a:lvl6pPr>
            <a:lvl7pPr marL="914400" algn="ctr" rtl="0" fontAlgn="base">
              <a:spcBef>
                <a:spcPct val="0"/>
              </a:spcBef>
              <a:spcAft>
                <a:spcPct val="0"/>
              </a:spcAft>
              <a:defRPr sz="4000" b="1">
                <a:solidFill>
                  <a:srgbClr val="FFFF00"/>
                </a:solidFill>
                <a:latin typeface="Calibri" pitchFamily="34" charset="0"/>
              </a:defRPr>
            </a:lvl7pPr>
            <a:lvl8pPr marL="1371600" algn="ctr" rtl="0" fontAlgn="base">
              <a:spcBef>
                <a:spcPct val="0"/>
              </a:spcBef>
              <a:spcAft>
                <a:spcPct val="0"/>
              </a:spcAft>
              <a:defRPr sz="4000" b="1">
                <a:solidFill>
                  <a:srgbClr val="FFFF00"/>
                </a:solidFill>
                <a:latin typeface="Calibri" pitchFamily="34" charset="0"/>
              </a:defRPr>
            </a:lvl8pPr>
            <a:lvl9pPr marL="1828800" algn="ctr" rtl="0" fontAlgn="base">
              <a:spcBef>
                <a:spcPct val="0"/>
              </a:spcBef>
              <a:spcAft>
                <a:spcPct val="0"/>
              </a:spcAft>
              <a:defRPr sz="4000" b="1">
                <a:solidFill>
                  <a:srgbClr val="FFFF00"/>
                </a:solidFill>
                <a:latin typeface="Calibri" pitchFamily="34" charset="0"/>
              </a:defRPr>
            </a:lvl9pPr>
          </a:lstStyle>
          <a:p>
            <a:pPr>
              <a:defRPr/>
            </a:pPr>
            <a:r>
              <a:rPr lang="en-US" dirty="0" smtClean="0"/>
              <a:t>Serving Sizes for Grains</a:t>
            </a:r>
            <a:endParaRPr lang="en-US" dirty="0">
              <a:latin typeface="+mn-lt"/>
            </a:endParaRPr>
          </a:p>
        </p:txBody>
      </p:sp>
      <p:sp>
        <p:nvSpPr>
          <p:cNvPr id="5" name="Content Placeholder 2"/>
          <p:cNvSpPr txBox="1">
            <a:spLocks/>
          </p:cNvSpPr>
          <p:nvPr/>
        </p:nvSpPr>
        <p:spPr>
          <a:xfrm>
            <a:off x="476250" y="914400"/>
            <a:ext cx="8191500" cy="4343400"/>
          </a:xfrm>
          <a:prstGeom prst="rect">
            <a:avLst/>
          </a:prstGeom>
          <a:noFill/>
        </p:spPr>
        <p:txBody>
          <a:bodyPr vert="horz" lIns="91440" tIns="45720" rIns="91440" bIns="45720" rtlCol="0">
            <a:noAutofit/>
          </a:bodyPr>
          <a:lstStyle>
            <a:lvl1pPr marL="457200" indent="-457200" algn="l" defTabSz="914400" rtl="0" eaLnBrk="1" latinLnBrk="0" hangingPunct="1">
              <a:spcBef>
                <a:spcPct val="20000"/>
              </a:spcBef>
              <a:buClr>
                <a:srgbClr val="FFFF00"/>
              </a:buClr>
              <a:buFont typeface="Wingdings" pitchFamily="2" charset="2"/>
              <a:buChar char="n"/>
              <a:defRPr sz="3200" b="1" kern="1200">
                <a:solidFill>
                  <a:schemeClr val="bg1"/>
                </a:solidFill>
                <a:latin typeface="Arial Narrow" pitchFamily="34" charset="0"/>
                <a:ea typeface="+mn-ea"/>
                <a:cs typeface="+mn-cs"/>
                <a:sym typeface="Wingdings"/>
              </a:defRPr>
            </a:lvl1pPr>
            <a:lvl2pPr marL="914400" indent="-457200" algn="l" defTabSz="914400" rtl="0" eaLnBrk="1" latinLnBrk="0" hangingPunct="1">
              <a:spcBef>
                <a:spcPct val="20000"/>
              </a:spcBef>
              <a:buClr>
                <a:srgbClr val="FFFF00"/>
              </a:buClr>
              <a:buFont typeface="Symbol" pitchFamily="18" charset="2"/>
              <a:buChar char="·"/>
              <a:defRPr sz="2800" b="1" kern="1200">
                <a:solidFill>
                  <a:schemeClr val="bg1"/>
                </a:solidFill>
                <a:latin typeface="Arial Narrow" pitchFamily="34" charset="0"/>
                <a:ea typeface="+mn-ea"/>
                <a:cs typeface="+mn-cs"/>
                <a:sym typeface="Symbol"/>
              </a:defRPr>
            </a:lvl2pPr>
            <a:lvl3pPr marL="1262063" indent="-347663" algn="l" defTabSz="914400" rtl="0" eaLnBrk="1" latinLnBrk="0" hangingPunct="1">
              <a:spcBef>
                <a:spcPct val="20000"/>
              </a:spcBef>
              <a:buClr>
                <a:srgbClr val="FFFF00"/>
              </a:buClr>
              <a:buFont typeface="Wingdings 3" pitchFamily="18" charset="2"/>
              <a:buChar char=""/>
              <a:defRPr sz="2400" b="1" kern="1200">
                <a:solidFill>
                  <a:schemeClr val="bg1"/>
                </a:solidFill>
                <a:latin typeface="Arial Narrow" pitchFamily="34" charset="0"/>
                <a:ea typeface="+mn-ea"/>
                <a:cs typeface="+mn-cs"/>
                <a:sym typeface="Wingdings 3"/>
              </a:defRPr>
            </a:lvl3pPr>
            <a:lvl4pPr marL="16002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30238" lvl="1" indent="-630238">
              <a:spcBef>
                <a:spcPts val="1200"/>
              </a:spcBef>
              <a:buFont typeface="Wingdings" panose="05000000000000000000" pitchFamily="2" charset="2"/>
              <a:buChar char="n"/>
              <a:defRPr/>
            </a:pPr>
            <a:r>
              <a:rPr lang="en-US" sz="3200" dirty="0" smtClean="0">
                <a:latin typeface="+mj-lt"/>
                <a:cs typeface="Arial" pitchFamily="34" charset="0"/>
              </a:rPr>
              <a:t>Menu </a:t>
            </a:r>
            <a:r>
              <a:rPr lang="en-US" sz="3200" dirty="0">
                <a:latin typeface="+mj-lt"/>
                <a:cs typeface="Arial" pitchFamily="34" charset="0"/>
              </a:rPr>
              <a:t>planner determines </a:t>
            </a:r>
            <a:r>
              <a:rPr lang="en-US" sz="3200" dirty="0">
                <a:solidFill>
                  <a:srgbClr val="99FF99"/>
                </a:solidFill>
                <a:latin typeface="+mj-lt"/>
                <a:cs typeface="Arial" pitchFamily="34" charset="0"/>
              </a:rPr>
              <a:t>SERVING SIZES </a:t>
            </a:r>
            <a:r>
              <a:rPr lang="en-US" sz="3200" dirty="0">
                <a:latin typeface="+mj-lt"/>
                <a:cs typeface="Arial" pitchFamily="34" charset="0"/>
              </a:rPr>
              <a:t>and </a:t>
            </a:r>
            <a:r>
              <a:rPr lang="en-US" sz="3200" dirty="0">
                <a:solidFill>
                  <a:srgbClr val="99FF99"/>
                </a:solidFill>
                <a:latin typeface="+mj-lt"/>
                <a:cs typeface="Arial" pitchFamily="34" charset="0"/>
              </a:rPr>
              <a:t>NUMBER</a:t>
            </a:r>
            <a:r>
              <a:rPr lang="en-US" sz="3200" dirty="0">
                <a:latin typeface="+mj-lt"/>
                <a:cs typeface="Arial" pitchFamily="34" charset="0"/>
              </a:rPr>
              <a:t> of </a:t>
            </a:r>
            <a:r>
              <a:rPr lang="en-US" sz="3200" dirty="0" smtClean="0">
                <a:latin typeface="+mj-lt"/>
                <a:cs typeface="Arial" pitchFamily="34" charset="0"/>
              </a:rPr>
              <a:t>servings</a:t>
            </a:r>
          </a:p>
          <a:p>
            <a:pPr marL="630238" lvl="1" indent="-630238">
              <a:spcBef>
                <a:spcPts val="1200"/>
              </a:spcBef>
              <a:buFont typeface="Wingdings" panose="05000000000000000000" pitchFamily="2" charset="2"/>
              <a:buChar char="n"/>
              <a:defRPr/>
            </a:pPr>
            <a:r>
              <a:rPr lang="en-US" sz="3200" dirty="0" smtClean="0">
                <a:latin typeface="+mj-lt"/>
              </a:rPr>
              <a:t>Minimum </a:t>
            </a:r>
            <a:r>
              <a:rPr lang="en-US" sz="3200" dirty="0">
                <a:latin typeface="+mj-lt"/>
              </a:rPr>
              <a:t>of </a:t>
            </a:r>
            <a:r>
              <a:rPr lang="en-US" sz="3200" dirty="0" smtClean="0">
                <a:solidFill>
                  <a:srgbClr val="99FF99"/>
                </a:solidFill>
                <a:latin typeface="+mj-lt"/>
              </a:rPr>
              <a:t>¼ OUNCE EQUIVALENT </a:t>
            </a:r>
            <a:r>
              <a:rPr lang="en-US" sz="3200" dirty="0" smtClean="0">
                <a:latin typeface="+mj-lt"/>
              </a:rPr>
              <a:t>to </a:t>
            </a:r>
            <a:r>
              <a:rPr lang="en-US" sz="3200" dirty="0">
                <a:latin typeface="+mj-lt"/>
              </a:rPr>
              <a:t>count toward </a:t>
            </a:r>
            <a:r>
              <a:rPr lang="en-US" sz="3200" dirty="0">
                <a:latin typeface="+mj-lt"/>
                <a:cs typeface="Arial" pitchFamily="34" charset="0"/>
              </a:rPr>
              <a:t>daily </a:t>
            </a:r>
            <a:r>
              <a:rPr lang="en-US" sz="3200" dirty="0" smtClean="0">
                <a:latin typeface="+mj-lt"/>
                <a:cs typeface="Arial" pitchFamily="34" charset="0"/>
              </a:rPr>
              <a:t>total</a:t>
            </a:r>
          </a:p>
          <a:p>
            <a:pPr marL="1030288" lvl="2" indent="-341313">
              <a:spcBef>
                <a:spcPts val="600"/>
              </a:spcBef>
              <a:buFont typeface="Symbol" panose="05050102010706020507" pitchFamily="18" charset="2"/>
              <a:buChar char="·"/>
              <a:defRPr/>
            </a:pPr>
            <a:r>
              <a:rPr lang="en-US" sz="2800" dirty="0">
                <a:latin typeface="Calibri" panose="020F0502020204030204" pitchFamily="34" charset="0"/>
              </a:rPr>
              <a:t>A</a:t>
            </a:r>
            <a:r>
              <a:rPr lang="en-US" sz="2800" dirty="0" smtClean="0">
                <a:latin typeface="Calibri" panose="020F0502020204030204" pitchFamily="34" charset="0"/>
              </a:rPr>
              <a:t>mounts </a:t>
            </a:r>
            <a:r>
              <a:rPr lang="en-US" sz="2800" dirty="0">
                <a:latin typeface="Calibri" panose="020F0502020204030204" pitchFamily="34" charset="0"/>
              </a:rPr>
              <a:t>less than </a:t>
            </a:r>
            <a:r>
              <a:rPr lang="en-US" sz="2800" dirty="0">
                <a:latin typeface="Calibri" panose="020F0502020204030204" pitchFamily="34" charset="0"/>
                <a:cs typeface="Arial" pitchFamily="34" charset="0"/>
              </a:rPr>
              <a:t>¼ ounce equivalent </a:t>
            </a:r>
            <a:r>
              <a:rPr lang="en-US" sz="2800" dirty="0" smtClean="0">
                <a:latin typeface="Calibri" panose="020F0502020204030204" pitchFamily="34" charset="0"/>
              </a:rPr>
              <a:t>NOT included </a:t>
            </a:r>
            <a:r>
              <a:rPr lang="en-US" sz="2800" dirty="0">
                <a:latin typeface="Calibri" panose="020F0502020204030204" pitchFamily="34" charset="0"/>
              </a:rPr>
              <a:t>in </a:t>
            </a:r>
            <a:r>
              <a:rPr lang="en-US" sz="2800" dirty="0" smtClean="0">
                <a:latin typeface="Calibri" panose="020F0502020204030204" pitchFamily="34" charset="0"/>
              </a:rPr>
              <a:t>daily </a:t>
            </a:r>
            <a:r>
              <a:rPr lang="en-US" sz="2800" dirty="0">
                <a:latin typeface="Calibri" panose="020F0502020204030204" pitchFamily="34" charset="0"/>
              </a:rPr>
              <a:t>and weekly </a:t>
            </a:r>
            <a:r>
              <a:rPr lang="en-US" sz="2800" dirty="0" smtClean="0">
                <a:latin typeface="Calibri" panose="020F0502020204030204" pitchFamily="34" charset="0"/>
              </a:rPr>
              <a:t>grains</a:t>
            </a:r>
            <a:endParaRPr lang="en-US" dirty="0" smtClean="0">
              <a:latin typeface="+mj-lt"/>
            </a:endParaRPr>
          </a:p>
          <a:p>
            <a:pPr marL="630238" lvl="1" indent="-630238">
              <a:spcBef>
                <a:spcPts val="1200"/>
              </a:spcBef>
              <a:buFont typeface="Wingdings" panose="05000000000000000000" pitchFamily="2" charset="2"/>
              <a:buChar char="n"/>
              <a:defRPr/>
            </a:pPr>
            <a:r>
              <a:rPr lang="en-US" sz="3200" dirty="0" smtClean="0">
                <a:latin typeface="+mj-lt"/>
                <a:cs typeface="Arial" pitchFamily="34" charset="0"/>
              </a:rPr>
              <a:t>Can </a:t>
            </a:r>
            <a:r>
              <a:rPr lang="en-US" sz="3200" dirty="0">
                <a:latin typeface="+mj-lt"/>
                <a:cs typeface="Arial" pitchFamily="34" charset="0"/>
              </a:rPr>
              <a:t>offer </a:t>
            </a:r>
            <a:r>
              <a:rPr lang="en-US" sz="3200" dirty="0">
                <a:solidFill>
                  <a:srgbClr val="99FF99"/>
                </a:solidFill>
                <a:latin typeface="+mj-lt"/>
                <a:cs typeface="Arial" pitchFamily="34" charset="0"/>
              </a:rPr>
              <a:t>COMBINATION</a:t>
            </a:r>
            <a:r>
              <a:rPr lang="en-US" sz="3200" dirty="0">
                <a:latin typeface="+mj-lt"/>
                <a:cs typeface="Arial" pitchFamily="34" charset="0"/>
              </a:rPr>
              <a:t> </a:t>
            </a:r>
            <a:r>
              <a:rPr lang="en-US" sz="3200" dirty="0" smtClean="0">
                <a:latin typeface="+mj-lt"/>
                <a:cs typeface="Arial" pitchFamily="34" charset="0"/>
              </a:rPr>
              <a:t>of </a:t>
            </a:r>
            <a:r>
              <a:rPr lang="en-US" sz="3200" dirty="0">
                <a:latin typeface="+mj-lt"/>
                <a:cs typeface="Arial" pitchFamily="34" charset="0"/>
              </a:rPr>
              <a:t>various </a:t>
            </a:r>
            <a:r>
              <a:rPr lang="en-US" sz="3200" dirty="0" smtClean="0">
                <a:latin typeface="+mj-lt"/>
                <a:cs typeface="Arial" pitchFamily="34" charset="0"/>
              </a:rPr>
              <a:t>grains to </a:t>
            </a:r>
            <a:r>
              <a:rPr lang="en-US" sz="3200" dirty="0">
                <a:latin typeface="+mj-lt"/>
                <a:cs typeface="Arial" pitchFamily="34" charset="0"/>
              </a:rPr>
              <a:t>meet daily total</a:t>
            </a:r>
            <a:endParaRPr lang="en-US" sz="3200" dirty="0">
              <a:latin typeface="+mj-lt"/>
            </a:endParaRPr>
          </a:p>
          <a:p>
            <a:pPr marL="0" indent="0">
              <a:buFont typeface="Wingdings" pitchFamily="2" charset="2"/>
              <a:buNone/>
              <a:defRPr/>
            </a:pPr>
            <a:endParaRPr lang="en-US" sz="3600" dirty="0" smtClean="0">
              <a:latin typeface="+mn-lt"/>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1" y="5059680"/>
            <a:ext cx="6090320" cy="1645920"/>
          </a:xfrm>
          <a:prstGeom prst="rect">
            <a:avLst/>
          </a:prstGeom>
        </p:spPr>
      </p:pic>
    </p:spTree>
    <p:extLst>
      <p:ext uri="{BB962C8B-B14F-4D97-AF65-F5344CB8AC3E}">
        <p14:creationId xmlns:p14="http://schemas.microsoft.com/office/powerpoint/2010/main" val="2024118157"/>
      </p:ext>
    </p:extLst>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itle 1"/>
          <p:cNvSpPr>
            <a:spLocks noGrp="1"/>
          </p:cNvSpPr>
          <p:nvPr>
            <p:ph type="title"/>
          </p:nvPr>
        </p:nvSpPr>
        <p:spPr>
          <a:xfrm>
            <a:off x="0" y="228600"/>
            <a:ext cx="9144000" cy="1066800"/>
          </a:xfrm>
        </p:spPr>
        <p:txBody>
          <a:bodyPr/>
          <a:lstStyle/>
          <a:p>
            <a:pPr eaLnBrk="1" hangingPunct="1"/>
            <a:r>
              <a:rPr lang="en-US" altLang="en-US" sz="3600" dirty="0" smtClean="0">
                <a:latin typeface="Calibri" panose="020F0502020204030204" pitchFamily="34" charset="0"/>
              </a:rPr>
              <a:t>Two Methods to Determine Serving Sizes </a:t>
            </a:r>
            <a:br>
              <a:rPr lang="en-US" altLang="en-US" sz="3600" dirty="0" smtClean="0">
                <a:latin typeface="Calibri" panose="020F0502020204030204" pitchFamily="34" charset="0"/>
              </a:rPr>
            </a:br>
            <a:r>
              <a:rPr lang="en-US" altLang="en-US" sz="3600" dirty="0" smtClean="0">
                <a:latin typeface="Calibri" panose="020F0502020204030204" pitchFamily="34" charset="0"/>
              </a:rPr>
              <a:t>for Baked Goods (Groups A-G)</a:t>
            </a:r>
          </a:p>
        </p:txBody>
      </p:sp>
      <p:sp>
        <p:nvSpPr>
          <p:cNvPr id="12" name="Content Placeholder 2"/>
          <p:cNvSpPr>
            <a:spLocks noGrp="1"/>
          </p:cNvSpPr>
          <p:nvPr>
            <p:ph idx="1"/>
          </p:nvPr>
        </p:nvSpPr>
        <p:spPr>
          <a:xfrm>
            <a:off x="457200" y="1600200"/>
            <a:ext cx="5791200" cy="4648200"/>
          </a:xfrm>
        </p:spPr>
        <p:txBody>
          <a:bodyPr rtlCol="0">
            <a:noAutofit/>
          </a:bodyPr>
          <a:lstStyle/>
          <a:p>
            <a:pPr marL="0" lvl="1" indent="0" eaLnBrk="1" fontAlgn="auto" hangingPunct="1">
              <a:spcBef>
                <a:spcPts val="1800"/>
              </a:spcBef>
              <a:spcAft>
                <a:spcPts val="0"/>
              </a:spcAft>
              <a:buNone/>
              <a:defRPr/>
            </a:pPr>
            <a:r>
              <a:rPr lang="en-US" sz="3200" dirty="0" smtClean="0">
                <a:solidFill>
                  <a:srgbClr val="FFFF00"/>
                </a:solidFill>
                <a:latin typeface="Calibri" panose="020F0502020204030204" pitchFamily="34" charset="0"/>
              </a:rPr>
              <a:t>METHOD 1</a:t>
            </a:r>
            <a:r>
              <a:rPr lang="en-US" sz="3200" dirty="0">
                <a:solidFill>
                  <a:srgbClr val="FFFF00"/>
                </a:solidFill>
                <a:latin typeface="Calibri" panose="020F0502020204030204" pitchFamily="34" charset="0"/>
              </a:rPr>
              <a:t> </a:t>
            </a:r>
            <a:r>
              <a:rPr lang="en-US" sz="3200" dirty="0">
                <a:latin typeface="Calibri" panose="020F0502020204030204" pitchFamily="34" charset="0"/>
              </a:rPr>
              <a:t/>
            </a:r>
            <a:br>
              <a:rPr lang="en-US" sz="3200" dirty="0">
                <a:latin typeface="Calibri" panose="020F0502020204030204" pitchFamily="34" charset="0"/>
              </a:rPr>
            </a:br>
            <a:r>
              <a:rPr lang="en-US" sz="3200" dirty="0" smtClean="0">
                <a:latin typeface="Calibri" panose="020F0502020204030204" pitchFamily="34" charset="0"/>
              </a:rPr>
              <a:t>Use </a:t>
            </a:r>
            <a:r>
              <a:rPr lang="en-US" sz="3200" dirty="0" smtClean="0">
                <a:solidFill>
                  <a:srgbClr val="99FF99"/>
                </a:solidFill>
                <a:latin typeface="Calibri" panose="020F0502020204030204" pitchFamily="34" charset="0"/>
              </a:rPr>
              <a:t>WEIGHT OR VOLUME </a:t>
            </a:r>
            <a:r>
              <a:rPr lang="en-US" sz="3200" dirty="0" smtClean="0">
                <a:latin typeface="Calibri" panose="020F0502020204030204" pitchFamily="34" charset="0"/>
              </a:rPr>
              <a:t>in USDA ounce equivalents chart</a:t>
            </a:r>
          </a:p>
          <a:p>
            <a:pPr marL="457200" lvl="1" eaLnBrk="1" fontAlgn="auto" hangingPunct="1">
              <a:spcBef>
                <a:spcPts val="1800"/>
              </a:spcBef>
              <a:spcAft>
                <a:spcPts val="0"/>
              </a:spcAft>
              <a:buFont typeface="Wingdings" panose="05000000000000000000" pitchFamily="2" charset="2"/>
              <a:buChar char="n"/>
              <a:defRPr/>
            </a:pPr>
            <a:r>
              <a:rPr lang="en-US" sz="3200" dirty="0" smtClean="0">
                <a:latin typeface="Calibri" panose="020F0502020204030204" pitchFamily="34" charset="0"/>
              </a:rPr>
              <a:t>To use this method</a:t>
            </a:r>
          </a:p>
          <a:p>
            <a:pPr lvl="1">
              <a:spcBef>
                <a:spcPts val="1200"/>
              </a:spcBef>
              <a:buFont typeface="Wingdings 3" panose="05040102010807070707" pitchFamily="18" charset="2"/>
              <a:buChar char=""/>
              <a:defRPr/>
            </a:pPr>
            <a:r>
              <a:rPr lang="en-US" dirty="0" smtClean="0">
                <a:latin typeface="Calibri" panose="020F0502020204030204" pitchFamily="34" charset="0"/>
              </a:rPr>
              <a:t>all grains must be </a:t>
            </a:r>
            <a:r>
              <a:rPr lang="en-US" dirty="0" smtClean="0">
                <a:solidFill>
                  <a:srgbClr val="99FF99"/>
                </a:solidFill>
                <a:latin typeface="Calibri" panose="020F0502020204030204" pitchFamily="34" charset="0"/>
              </a:rPr>
              <a:t>CREDITABLE</a:t>
            </a:r>
            <a:r>
              <a:rPr lang="en-US" dirty="0" smtClean="0">
                <a:latin typeface="Calibri" panose="020F0502020204030204" pitchFamily="34" charset="0"/>
              </a:rPr>
              <a:t> (whole grain or enriched) </a:t>
            </a:r>
          </a:p>
          <a:p>
            <a:pPr lvl="1">
              <a:spcBef>
                <a:spcPts val="1200"/>
              </a:spcBef>
              <a:buFont typeface="Wingdings 3" panose="05040102010807070707" pitchFamily="18" charset="2"/>
              <a:buChar char=""/>
              <a:defRPr/>
            </a:pPr>
            <a:r>
              <a:rPr lang="en-US" dirty="0" smtClean="0">
                <a:latin typeface="Calibri" panose="020F0502020204030204" pitchFamily="34" charset="0"/>
              </a:rPr>
              <a:t>combined </a:t>
            </a:r>
            <a:r>
              <a:rPr lang="en-US" dirty="0">
                <a:latin typeface="Calibri" panose="020F0502020204030204" pitchFamily="34" charset="0"/>
              </a:rPr>
              <a:t>total of any noncreditable grains </a:t>
            </a:r>
            <a:r>
              <a:rPr lang="en-US" dirty="0" smtClean="0">
                <a:latin typeface="Calibri" panose="020F0502020204030204" pitchFamily="34" charset="0"/>
              </a:rPr>
              <a:t>must be </a:t>
            </a:r>
            <a:r>
              <a:rPr lang="en-US" dirty="0" smtClean="0">
                <a:solidFill>
                  <a:srgbClr val="99FF99"/>
                </a:solidFill>
                <a:latin typeface="Calibri" panose="020F0502020204030204" pitchFamily="34" charset="0"/>
              </a:rPr>
              <a:t>no more than </a:t>
            </a:r>
            <a:r>
              <a:rPr lang="en-US" dirty="0">
                <a:solidFill>
                  <a:srgbClr val="99FF99"/>
                </a:solidFill>
                <a:latin typeface="Calibri" panose="020F0502020204030204" pitchFamily="34" charset="0"/>
              </a:rPr>
              <a:t>3.99 </a:t>
            </a:r>
            <a:r>
              <a:rPr lang="en-US" dirty="0" smtClean="0">
                <a:solidFill>
                  <a:srgbClr val="99FF99"/>
                </a:solidFill>
                <a:latin typeface="Calibri" panose="020F0502020204030204" pitchFamily="34" charset="0"/>
              </a:rPr>
              <a:t>grams </a:t>
            </a:r>
          </a:p>
        </p:txBody>
      </p:sp>
      <p:pic>
        <p:nvPicPr>
          <p:cNvPr id="6" name="Picture 5"/>
          <p:cNvPicPr>
            <a:picLocks noChangeAspect="1"/>
          </p:cNvPicPr>
          <p:nvPr/>
        </p:nvPicPr>
        <p:blipFill>
          <a:blip r:embed="rId3"/>
          <a:stretch>
            <a:fillRect/>
          </a:stretch>
        </p:blipFill>
        <p:spPr>
          <a:xfrm>
            <a:off x="6400800" y="2057400"/>
            <a:ext cx="2447360" cy="3200400"/>
          </a:xfrm>
          <a:prstGeom prst="rect">
            <a:avLst/>
          </a:prstGeom>
        </p:spPr>
      </p:pic>
    </p:spTree>
    <p:extLst>
      <p:ext uri="{BB962C8B-B14F-4D97-AF65-F5344CB8AC3E}">
        <p14:creationId xmlns:p14="http://schemas.microsoft.com/office/powerpoint/2010/main" val="319821777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a:spLocks noGrp="1"/>
          </p:cNvSpPr>
          <p:nvPr>
            <p:ph idx="1"/>
          </p:nvPr>
        </p:nvSpPr>
        <p:spPr>
          <a:xfrm>
            <a:off x="762000" y="1676400"/>
            <a:ext cx="5715000" cy="4572000"/>
          </a:xfrm>
        </p:spPr>
        <p:txBody>
          <a:bodyPr rtlCol="0">
            <a:noAutofit/>
          </a:bodyPr>
          <a:lstStyle/>
          <a:p>
            <a:pPr marL="0" indent="0" eaLnBrk="1" fontAlgn="auto" hangingPunct="1">
              <a:spcBef>
                <a:spcPts val="1800"/>
              </a:spcBef>
              <a:spcAft>
                <a:spcPts val="0"/>
              </a:spcAft>
              <a:buNone/>
              <a:defRPr/>
            </a:pPr>
            <a:r>
              <a:rPr lang="en-US" dirty="0" smtClean="0">
                <a:solidFill>
                  <a:srgbClr val="FFFF00"/>
                </a:solidFill>
                <a:latin typeface="+mn-lt"/>
              </a:rPr>
              <a:t>METHOD 2</a:t>
            </a:r>
            <a:r>
              <a:rPr lang="en-US" dirty="0" smtClean="0">
                <a:latin typeface="+mn-lt"/>
              </a:rPr>
              <a:t/>
            </a:r>
            <a:br>
              <a:rPr lang="en-US" dirty="0" smtClean="0">
                <a:latin typeface="+mn-lt"/>
              </a:rPr>
            </a:br>
            <a:r>
              <a:rPr lang="en-US" dirty="0" smtClean="0">
                <a:latin typeface="+mn-lt"/>
              </a:rPr>
              <a:t>Determine </a:t>
            </a:r>
            <a:r>
              <a:rPr lang="en-US" dirty="0" smtClean="0">
                <a:solidFill>
                  <a:srgbClr val="99FF99"/>
                </a:solidFill>
                <a:latin typeface="+mn-lt"/>
              </a:rPr>
              <a:t>WEIGHT</a:t>
            </a:r>
            <a:r>
              <a:rPr lang="en-US" dirty="0" smtClean="0">
                <a:latin typeface="+mn-lt"/>
              </a:rPr>
              <a:t> of </a:t>
            </a:r>
            <a:r>
              <a:rPr lang="en-US" dirty="0" smtClean="0">
                <a:solidFill>
                  <a:srgbClr val="99FF99"/>
                </a:solidFill>
                <a:latin typeface="+mn-lt"/>
              </a:rPr>
              <a:t>CREDITABLE</a:t>
            </a:r>
            <a:r>
              <a:rPr lang="en-US" i="1" dirty="0" smtClean="0">
                <a:solidFill>
                  <a:srgbClr val="99FF99"/>
                </a:solidFill>
                <a:latin typeface="+mn-lt"/>
              </a:rPr>
              <a:t> </a:t>
            </a:r>
            <a:r>
              <a:rPr lang="en-US" dirty="0" smtClean="0">
                <a:latin typeface="+mn-lt"/>
              </a:rPr>
              <a:t>grains</a:t>
            </a:r>
          </a:p>
          <a:p>
            <a:pPr marL="509588" lvl="1" eaLnBrk="1" fontAlgn="auto" hangingPunct="1">
              <a:spcBef>
                <a:spcPts val="1200"/>
              </a:spcBef>
              <a:spcAft>
                <a:spcPts val="0"/>
              </a:spcAft>
              <a:buFont typeface="Wingdings" panose="05000000000000000000" pitchFamily="2" charset="2"/>
              <a:buChar char="n"/>
              <a:defRPr/>
            </a:pPr>
            <a:r>
              <a:rPr lang="en-US" dirty="0" smtClean="0">
                <a:latin typeface="Calibri" panose="020F0502020204030204" pitchFamily="34" charset="0"/>
              </a:rPr>
              <a:t>Requires </a:t>
            </a:r>
            <a:r>
              <a:rPr lang="en-US" dirty="0" smtClean="0">
                <a:solidFill>
                  <a:srgbClr val="99FF99"/>
                </a:solidFill>
                <a:latin typeface="Calibri" panose="020F0502020204030204" pitchFamily="34" charset="0"/>
              </a:rPr>
              <a:t>MANUFACTURER DOCUMENTATION (PFS) </a:t>
            </a:r>
            <a:r>
              <a:rPr lang="en-US" dirty="0" smtClean="0">
                <a:latin typeface="Calibri" panose="020F0502020204030204" pitchFamily="34" charset="0"/>
              </a:rPr>
              <a:t>for commercial products</a:t>
            </a:r>
          </a:p>
          <a:p>
            <a:pPr marL="509588" lvl="1">
              <a:spcBef>
                <a:spcPts val="1200"/>
              </a:spcBef>
              <a:buFont typeface="Wingdings" panose="05000000000000000000" pitchFamily="2" charset="2"/>
              <a:buChar char="n"/>
              <a:defRPr/>
            </a:pPr>
            <a:r>
              <a:rPr lang="en-US" dirty="0" smtClean="0">
                <a:latin typeface="Calibri" panose="020F0502020204030204" pitchFamily="34" charset="0"/>
              </a:rPr>
              <a:t>Requires </a:t>
            </a:r>
            <a:r>
              <a:rPr lang="en-US" dirty="0" smtClean="0">
                <a:solidFill>
                  <a:srgbClr val="99FF99"/>
                </a:solidFill>
                <a:latin typeface="Calibri" panose="020F0502020204030204" pitchFamily="34" charset="0"/>
              </a:rPr>
              <a:t>STANDARDIZED RECIPE </a:t>
            </a:r>
            <a:r>
              <a:rPr lang="en-US" dirty="0" smtClean="0">
                <a:latin typeface="Calibri" panose="020F0502020204030204" pitchFamily="34" charset="0"/>
              </a:rPr>
              <a:t>for school-made </a:t>
            </a:r>
            <a:r>
              <a:rPr lang="en-US" dirty="0">
                <a:latin typeface="Calibri" panose="020F0502020204030204" pitchFamily="34" charset="0"/>
              </a:rPr>
              <a:t>products</a:t>
            </a:r>
          </a:p>
        </p:txBody>
      </p:sp>
      <p:sp>
        <p:nvSpPr>
          <p:cNvPr id="6" name="Title 1"/>
          <p:cNvSpPr>
            <a:spLocks noGrp="1"/>
          </p:cNvSpPr>
          <p:nvPr>
            <p:ph type="title"/>
          </p:nvPr>
        </p:nvSpPr>
        <p:spPr>
          <a:xfrm>
            <a:off x="0" y="228600"/>
            <a:ext cx="9144000" cy="1066800"/>
          </a:xfrm>
        </p:spPr>
        <p:txBody>
          <a:bodyPr/>
          <a:lstStyle/>
          <a:p>
            <a:pPr eaLnBrk="1" hangingPunct="1"/>
            <a:r>
              <a:rPr lang="en-US" altLang="en-US" sz="3600" dirty="0" smtClean="0">
                <a:latin typeface="Calibri" panose="020F0502020204030204" pitchFamily="34" charset="0"/>
              </a:rPr>
              <a:t>Two Methods to Determine Serving Sizes </a:t>
            </a:r>
            <a:br>
              <a:rPr lang="en-US" altLang="en-US" sz="3600" dirty="0" smtClean="0">
                <a:latin typeface="Calibri" panose="020F0502020204030204" pitchFamily="34" charset="0"/>
              </a:rPr>
            </a:br>
            <a:r>
              <a:rPr lang="en-US" altLang="en-US" sz="3600" dirty="0" smtClean="0">
                <a:latin typeface="Calibri" panose="020F0502020204030204" pitchFamily="34" charset="0"/>
              </a:rPr>
              <a:t>for Baked Goods (Groups A-G)</a:t>
            </a:r>
          </a:p>
        </p:txBody>
      </p:sp>
      <p:pic>
        <p:nvPicPr>
          <p:cNvPr id="5" name="Picture 4" descr="Scale with flour&#10;&#10;iStock_0000127138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600" y="2286000"/>
            <a:ext cx="2035800" cy="3055777"/>
          </a:xfrm>
          <a:prstGeom prst="rect">
            <a:avLst/>
          </a:prstGeom>
        </p:spPr>
      </p:pic>
    </p:spTree>
    <p:extLst>
      <p:ext uri="{BB962C8B-B14F-4D97-AF65-F5344CB8AC3E}">
        <p14:creationId xmlns:p14="http://schemas.microsoft.com/office/powerpoint/2010/main" val="64367175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342900"/>
            <a:ext cx="91440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000" b="1" kern="1200">
                <a:solidFill>
                  <a:srgbClr val="FFFF00"/>
                </a:solidFill>
                <a:latin typeface="+mj-lt"/>
                <a:ea typeface="+mj-ea"/>
                <a:cs typeface="+mj-cs"/>
              </a:defRPr>
            </a:lvl1pPr>
            <a:lvl2pPr algn="ctr" rtl="0" eaLnBrk="0" fontAlgn="base" hangingPunct="0">
              <a:spcBef>
                <a:spcPct val="0"/>
              </a:spcBef>
              <a:spcAft>
                <a:spcPct val="0"/>
              </a:spcAft>
              <a:defRPr sz="4000" b="1">
                <a:solidFill>
                  <a:srgbClr val="FFFF00"/>
                </a:solidFill>
                <a:latin typeface="Calibri" pitchFamily="34" charset="0"/>
              </a:defRPr>
            </a:lvl2pPr>
            <a:lvl3pPr algn="ctr" rtl="0" eaLnBrk="0" fontAlgn="base" hangingPunct="0">
              <a:spcBef>
                <a:spcPct val="0"/>
              </a:spcBef>
              <a:spcAft>
                <a:spcPct val="0"/>
              </a:spcAft>
              <a:defRPr sz="4000" b="1">
                <a:solidFill>
                  <a:srgbClr val="FFFF00"/>
                </a:solidFill>
                <a:latin typeface="Calibri" pitchFamily="34" charset="0"/>
              </a:defRPr>
            </a:lvl3pPr>
            <a:lvl4pPr algn="ctr" rtl="0" eaLnBrk="0" fontAlgn="base" hangingPunct="0">
              <a:spcBef>
                <a:spcPct val="0"/>
              </a:spcBef>
              <a:spcAft>
                <a:spcPct val="0"/>
              </a:spcAft>
              <a:defRPr sz="4000" b="1">
                <a:solidFill>
                  <a:srgbClr val="FFFF00"/>
                </a:solidFill>
                <a:latin typeface="Calibri" pitchFamily="34" charset="0"/>
              </a:defRPr>
            </a:lvl4pPr>
            <a:lvl5pPr algn="ctr" rtl="0" eaLnBrk="0" fontAlgn="base" hangingPunct="0">
              <a:spcBef>
                <a:spcPct val="0"/>
              </a:spcBef>
              <a:spcAft>
                <a:spcPct val="0"/>
              </a:spcAft>
              <a:defRPr sz="4000" b="1">
                <a:solidFill>
                  <a:srgbClr val="FFFF00"/>
                </a:solidFill>
                <a:latin typeface="Calibri" pitchFamily="34" charset="0"/>
              </a:defRPr>
            </a:lvl5pPr>
            <a:lvl6pPr marL="457200" algn="ctr" rtl="0" fontAlgn="base">
              <a:spcBef>
                <a:spcPct val="0"/>
              </a:spcBef>
              <a:spcAft>
                <a:spcPct val="0"/>
              </a:spcAft>
              <a:defRPr sz="4000" b="1">
                <a:solidFill>
                  <a:srgbClr val="FFFF00"/>
                </a:solidFill>
                <a:latin typeface="Calibri" pitchFamily="34" charset="0"/>
              </a:defRPr>
            </a:lvl6pPr>
            <a:lvl7pPr marL="914400" algn="ctr" rtl="0" fontAlgn="base">
              <a:spcBef>
                <a:spcPct val="0"/>
              </a:spcBef>
              <a:spcAft>
                <a:spcPct val="0"/>
              </a:spcAft>
              <a:defRPr sz="4000" b="1">
                <a:solidFill>
                  <a:srgbClr val="FFFF00"/>
                </a:solidFill>
                <a:latin typeface="Calibri" pitchFamily="34" charset="0"/>
              </a:defRPr>
            </a:lvl7pPr>
            <a:lvl8pPr marL="1371600" algn="ctr" rtl="0" fontAlgn="base">
              <a:spcBef>
                <a:spcPct val="0"/>
              </a:spcBef>
              <a:spcAft>
                <a:spcPct val="0"/>
              </a:spcAft>
              <a:defRPr sz="4000" b="1">
                <a:solidFill>
                  <a:srgbClr val="FFFF00"/>
                </a:solidFill>
                <a:latin typeface="Calibri" pitchFamily="34" charset="0"/>
              </a:defRPr>
            </a:lvl8pPr>
            <a:lvl9pPr marL="1828800" algn="ctr" rtl="0" fontAlgn="base">
              <a:spcBef>
                <a:spcPct val="0"/>
              </a:spcBef>
              <a:spcAft>
                <a:spcPct val="0"/>
              </a:spcAft>
              <a:defRPr sz="4000" b="1">
                <a:solidFill>
                  <a:srgbClr val="FFFF00"/>
                </a:solidFill>
                <a:latin typeface="Calibri" pitchFamily="34" charset="0"/>
              </a:defRPr>
            </a:lvl9pPr>
          </a:lstStyle>
          <a:p>
            <a:pPr>
              <a:defRPr/>
            </a:pPr>
            <a:r>
              <a:rPr lang="en-US" sz="3600" dirty="0" smtClean="0"/>
              <a:t>For both methods, round DOWN all calculations to nearest ¼ ounce equiv</a:t>
            </a:r>
            <a:r>
              <a:rPr lang="en-US" dirty="0" smtClean="0"/>
              <a:t>alent </a:t>
            </a:r>
            <a:endParaRPr lang="en-US" dirty="0">
              <a:latin typeface="+mn-lt"/>
            </a:endParaRPr>
          </a:p>
        </p:txBody>
      </p:sp>
      <p:sp>
        <p:nvSpPr>
          <p:cNvPr id="9" name="Content Placeholder 2"/>
          <p:cNvSpPr txBox="1">
            <a:spLocks/>
          </p:cNvSpPr>
          <p:nvPr/>
        </p:nvSpPr>
        <p:spPr>
          <a:xfrm>
            <a:off x="571500" y="1824650"/>
            <a:ext cx="8001000" cy="4347550"/>
          </a:xfrm>
          <a:prstGeom prst="roundRect">
            <a:avLst/>
          </a:prstGeom>
          <a:solidFill>
            <a:srgbClr val="EFDECD"/>
          </a:solidFill>
          <a:ln>
            <a:solidFill>
              <a:srgbClr val="FFC000"/>
            </a:solidFill>
          </a:ln>
          <a:scene3d>
            <a:camera prst="orthographicFront"/>
            <a:lightRig rig="threePt" dir="t"/>
          </a:scene3d>
          <a:sp3d>
            <a:bevelT/>
          </a:sp3d>
        </p:spPr>
        <p:txBody>
          <a:bodyPr vert="horz" lIns="91440" tIns="45720" rIns="91440" bIns="45720" rtlCol="0">
            <a:noAutofit/>
          </a:bodyPr>
          <a:lstStyle>
            <a:lvl1pPr marL="457200" indent="-457200" algn="l" defTabSz="914400" rtl="0" eaLnBrk="1" latinLnBrk="0" hangingPunct="1">
              <a:spcBef>
                <a:spcPct val="20000"/>
              </a:spcBef>
              <a:buClr>
                <a:srgbClr val="FFFF00"/>
              </a:buClr>
              <a:buFont typeface="Wingdings" pitchFamily="2" charset="2"/>
              <a:buChar char="n"/>
              <a:defRPr sz="3200" b="1" kern="1200">
                <a:solidFill>
                  <a:schemeClr val="bg1"/>
                </a:solidFill>
                <a:latin typeface="Arial Narrow" pitchFamily="34" charset="0"/>
                <a:ea typeface="+mn-ea"/>
                <a:cs typeface="+mn-cs"/>
                <a:sym typeface="Wingdings"/>
              </a:defRPr>
            </a:lvl1pPr>
            <a:lvl2pPr marL="914400" indent="-457200" algn="l" defTabSz="914400" rtl="0" eaLnBrk="1" latinLnBrk="0" hangingPunct="1">
              <a:spcBef>
                <a:spcPct val="20000"/>
              </a:spcBef>
              <a:buClr>
                <a:srgbClr val="FFFF00"/>
              </a:buClr>
              <a:buFont typeface="Symbol" pitchFamily="18" charset="2"/>
              <a:buChar char="·"/>
              <a:defRPr sz="2800" b="1" kern="1200">
                <a:solidFill>
                  <a:schemeClr val="bg1"/>
                </a:solidFill>
                <a:latin typeface="Arial Narrow" pitchFamily="34" charset="0"/>
                <a:ea typeface="+mn-ea"/>
                <a:cs typeface="+mn-cs"/>
                <a:sym typeface="Symbol"/>
              </a:defRPr>
            </a:lvl2pPr>
            <a:lvl3pPr marL="1262063" indent="-347663" algn="l" defTabSz="914400" rtl="0" eaLnBrk="1" latinLnBrk="0" hangingPunct="1">
              <a:spcBef>
                <a:spcPct val="20000"/>
              </a:spcBef>
              <a:buClr>
                <a:srgbClr val="FFFF00"/>
              </a:buClr>
              <a:buFont typeface="Wingdings 3" pitchFamily="18" charset="2"/>
              <a:buChar char=""/>
              <a:defRPr sz="2400" b="1" kern="1200">
                <a:solidFill>
                  <a:schemeClr val="bg1"/>
                </a:solidFill>
                <a:latin typeface="Arial Narrow" pitchFamily="34" charset="0"/>
                <a:ea typeface="+mn-ea"/>
                <a:cs typeface="+mn-cs"/>
                <a:sym typeface="Wingdings 3"/>
              </a:defRPr>
            </a:lvl3pPr>
            <a:lvl4pPr marL="16002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buClr>
                <a:srgbClr val="663300"/>
              </a:buClr>
            </a:pPr>
            <a:endParaRPr lang="en-US" sz="2400" dirty="0">
              <a:solidFill>
                <a:schemeClr val="tx1"/>
              </a:solidFill>
              <a:latin typeface="Calibri" panose="020F0502020204030204" pitchFamily="34" charset="0"/>
            </a:endParaRPr>
          </a:p>
        </p:txBody>
      </p:sp>
      <p:sp>
        <p:nvSpPr>
          <p:cNvPr id="11" name="TextBox 10"/>
          <p:cNvSpPr txBox="1"/>
          <p:nvPr/>
        </p:nvSpPr>
        <p:spPr>
          <a:xfrm>
            <a:off x="685800" y="5005867"/>
            <a:ext cx="8001000" cy="954107"/>
          </a:xfrm>
          <a:prstGeom prst="rect">
            <a:avLst/>
          </a:prstGeom>
          <a:noFill/>
        </p:spPr>
        <p:txBody>
          <a:bodyPr wrap="square" rtlCol="0">
            <a:spAutoFit/>
          </a:bodyPr>
          <a:lstStyle/>
          <a:p>
            <a:pPr marL="227013"/>
            <a:r>
              <a:rPr lang="en-US" sz="2800" b="1" dirty="0"/>
              <a:t>Group B: 1 ounce equivalent = 28 grams </a:t>
            </a:r>
            <a:r>
              <a:rPr lang="en-US" sz="2800" b="1" dirty="0" smtClean="0"/>
              <a:t>(1 </a:t>
            </a:r>
            <a:r>
              <a:rPr lang="en-US" sz="2800" b="1" dirty="0"/>
              <a:t>ounce)</a:t>
            </a:r>
          </a:p>
          <a:p>
            <a:pPr marL="227013"/>
            <a:r>
              <a:rPr lang="en-US" sz="2800" b="1" dirty="0" smtClean="0"/>
              <a:t>Credits as </a:t>
            </a:r>
            <a:r>
              <a:rPr lang="en-US" sz="2800" b="1" dirty="0" smtClean="0">
                <a:solidFill>
                  <a:srgbClr val="C00000"/>
                </a:solidFill>
              </a:rPr>
              <a:t>1.25 </a:t>
            </a:r>
            <a:r>
              <a:rPr lang="en-US" sz="2800" b="1" dirty="0">
                <a:solidFill>
                  <a:srgbClr val="C00000"/>
                </a:solidFill>
              </a:rPr>
              <a:t>ounce equivalents </a:t>
            </a:r>
            <a:r>
              <a:rPr lang="en-US" sz="2800" b="1" dirty="0"/>
              <a:t>of grains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6724" y="2627084"/>
            <a:ext cx="3070552" cy="2401564"/>
          </a:xfrm>
          <a:prstGeom prst="rect">
            <a:avLst/>
          </a:prstGeom>
        </p:spPr>
      </p:pic>
      <p:sp>
        <p:nvSpPr>
          <p:cNvPr id="8" name="TextBox 7"/>
          <p:cNvSpPr txBox="1"/>
          <p:nvPr/>
        </p:nvSpPr>
        <p:spPr>
          <a:xfrm>
            <a:off x="571499" y="1983321"/>
            <a:ext cx="8001001" cy="584775"/>
          </a:xfrm>
          <a:prstGeom prst="rect">
            <a:avLst/>
          </a:prstGeom>
          <a:noFill/>
        </p:spPr>
        <p:txBody>
          <a:bodyPr wrap="square" rtlCol="0">
            <a:spAutoFit/>
          </a:bodyPr>
          <a:lstStyle/>
          <a:p>
            <a:pPr algn="ctr"/>
            <a:r>
              <a:rPr lang="en-US" sz="3200" b="1" dirty="0"/>
              <a:t>Whole-wheat Roll, </a:t>
            </a:r>
            <a:r>
              <a:rPr lang="en-US" sz="3200" b="1" dirty="0">
                <a:solidFill>
                  <a:srgbClr val="C00000"/>
                </a:solidFill>
              </a:rPr>
              <a:t>1.49 </a:t>
            </a:r>
            <a:r>
              <a:rPr lang="en-US" sz="3200" b="1" dirty="0" smtClean="0">
                <a:solidFill>
                  <a:srgbClr val="C00000"/>
                </a:solidFill>
              </a:rPr>
              <a:t>ounces </a:t>
            </a:r>
            <a:endParaRPr lang="en-US" sz="3200" b="1" dirty="0">
              <a:solidFill>
                <a:srgbClr val="C00000"/>
              </a:solidFill>
            </a:endParaRPr>
          </a:p>
        </p:txBody>
      </p:sp>
    </p:spTree>
    <p:extLst>
      <p:ext uri="{BB962C8B-B14F-4D97-AF65-F5344CB8AC3E}">
        <p14:creationId xmlns:p14="http://schemas.microsoft.com/office/powerpoint/2010/main" val="744129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571500" y="1752600"/>
            <a:ext cx="8343900" cy="4648200"/>
          </a:xfrm>
          <a:prstGeom prst="roundRect">
            <a:avLst/>
          </a:prstGeom>
          <a:solidFill>
            <a:srgbClr val="EFDECD"/>
          </a:solidFill>
          <a:ln>
            <a:solidFill>
              <a:srgbClr val="FFC000"/>
            </a:solidFill>
          </a:ln>
          <a:scene3d>
            <a:camera prst="orthographicFront"/>
            <a:lightRig rig="threePt" dir="t"/>
          </a:scene3d>
          <a:sp3d>
            <a:bevelT/>
          </a:sp3d>
        </p:spPr>
        <p:txBody>
          <a:bodyPr vert="horz" lIns="91440" tIns="45720" rIns="91440" bIns="45720" rtlCol="0">
            <a:noAutofit/>
          </a:bodyPr>
          <a:lstStyle>
            <a:lvl1pPr marL="457200" indent="-457200" algn="l" defTabSz="914400" rtl="0" eaLnBrk="1" latinLnBrk="0" hangingPunct="1">
              <a:spcBef>
                <a:spcPct val="20000"/>
              </a:spcBef>
              <a:buClr>
                <a:srgbClr val="FFFF00"/>
              </a:buClr>
              <a:buFont typeface="Wingdings" pitchFamily="2" charset="2"/>
              <a:buChar char="n"/>
              <a:defRPr sz="3200" b="1" kern="1200">
                <a:solidFill>
                  <a:schemeClr val="bg1"/>
                </a:solidFill>
                <a:latin typeface="Arial Narrow" pitchFamily="34" charset="0"/>
                <a:ea typeface="+mn-ea"/>
                <a:cs typeface="+mn-cs"/>
                <a:sym typeface="Wingdings"/>
              </a:defRPr>
            </a:lvl1pPr>
            <a:lvl2pPr marL="914400" indent="-457200" algn="l" defTabSz="914400" rtl="0" eaLnBrk="1" latinLnBrk="0" hangingPunct="1">
              <a:spcBef>
                <a:spcPct val="20000"/>
              </a:spcBef>
              <a:buClr>
                <a:srgbClr val="FFFF00"/>
              </a:buClr>
              <a:buFont typeface="Symbol" pitchFamily="18" charset="2"/>
              <a:buChar char="·"/>
              <a:defRPr sz="2800" b="1" kern="1200">
                <a:solidFill>
                  <a:schemeClr val="bg1"/>
                </a:solidFill>
                <a:latin typeface="Arial Narrow" pitchFamily="34" charset="0"/>
                <a:ea typeface="+mn-ea"/>
                <a:cs typeface="+mn-cs"/>
                <a:sym typeface="Symbol"/>
              </a:defRPr>
            </a:lvl2pPr>
            <a:lvl3pPr marL="1262063" indent="-347663" algn="l" defTabSz="914400" rtl="0" eaLnBrk="1" latinLnBrk="0" hangingPunct="1">
              <a:spcBef>
                <a:spcPct val="20000"/>
              </a:spcBef>
              <a:buClr>
                <a:srgbClr val="FFFF00"/>
              </a:buClr>
              <a:buFont typeface="Wingdings 3" pitchFamily="18" charset="2"/>
              <a:buChar char=""/>
              <a:defRPr sz="2400" b="1" kern="1200">
                <a:solidFill>
                  <a:schemeClr val="bg1"/>
                </a:solidFill>
                <a:latin typeface="Arial Narrow" pitchFamily="34" charset="0"/>
                <a:ea typeface="+mn-ea"/>
                <a:cs typeface="+mn-cs"/>
                <a:sym typeface="Wingdings 3"/>
              </a:defRPr>
            </a:lvl3pPr>
            <a:lvl4pPr marL="16002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buClr>
                <a:srgbClr val="663300"/>
              </a:buClr>
            </a:pPr>
            <a:endParaRPr lang="en-US" sz="2400" dirty="0">
              <a:solidFill>
                <a:schemeClr val="tx1"/>
              </a:solidFill>
              <a:latin typeface="Calibri" panose="020F0502020204030204" pitchFamily="34" charset="0"/>
            </a:endParaRPr>
          </a:p>
        </p:txBody>
      </p:sp>
      <p:sp>
        <p:nvSpPr>
          <p:cNvPr id="10" name="TextBox 9"/>
          <p:cNvSpPr txBox="1"/>
          <p:nvPr/>
        </p:nvSpPr>
        <p:spPr>
          <a:xfrm>
            <a:off x="870857" y="1863959"/>
            <a:ext cx="7206343" cy="584775"/>
          </a:xfrm>
          <a:prstGeom prst="rect">
            <a:avLst/>
          </a:prstGeom>
          <a:noFill/>
        </p:spPr>
        <p:txBody>
          <a:bodyPr wrap="square" rtlCol="0">
            <a:spAutoFit/>
          </a:bodyPr>
          <a:lstStyle/>
          <a:p>
            <a:pPr algn="ctr"/>
            <a:r>
              <a:rPr lang="en-US" sz="3200" b="1" dirty="0" smtClean="0"/>
              <a:t>WGR Waffles, </a:t>
            </a:r>
            <a:r>
              <a:rPr lang="en-US" sz="3200" b="1" dirty="0">
                <a:solidFill>
                  <a:srgbClr val="C00000"/>
                </a:solidFill>
              </a:rPr>
              <a:t>2.6 </a:t>
            </a:r>
            <a:r>
              <a:rPr lang="en-US" sz="3200" b="1" dirty="0" smtClean="0">
                <a:solidFill>
                  <a:srgbClr val="C00000"/>
                </a:solidFill>
              </a:rPr>
              <a:t>ounces</a:t>
            </a:r>
            <a:endParaRPr lang="en-US" sz="3200" b="1" dirty="0"/>
          </a:p>
        </p:txBody>
      </p:sp>
      <p:sp>
        <p:nvSpPr>
          <p:cNvPr id="8" name="TextBox 7"/>
          <p:cNvSpPr txBox="1"/>
          <p:nvPr/>
        </p:nvSpPr>
        <p:spPr>
          <a:xfrm>
            <a:off x="832757" y="4459718"/>
            <a:ext cx="8082643" cy="1815882"/>
          </a:xfrm>
          <a:prstGeom prst="rect">
            <a:avLst/>
          </a:prstGeom>
          <a:noFill/>
        </p:spPr>
        <p:txBody>
          <a:bodyPr wrap="square" rtlCol="0">
            <a:spAutoFit/>
          </a:bodyPr>
          <a:lstStyle/>
          <a:p>
            <a:r>
              <a:rPr lang="en-US" sz="2800" b="1" dirty="0"/>
              <a:t>Group </a:t>
            </a:r>
            <a:r>
              <a:rPr lang="en-US" sz="2800" b="1" dirty="0" smtClean="0"/>
              <a:t>C: </a:t>
            </a:r>
          </a:p>
          <a:p>
            <a:r>
              <a:rPr lang="en-US" sz="2800" b="1" dirty="0" smtClean="0"/>
              <a:t>1 </a:t>
            </a:r>
            <a:r>
              <a:rPr lang="en-US" sz="2800" b="1" dirty="0"/>
              <a:t>ounce equivalent = </a:t>
            </a:r>
            <a:r>
              <a:rPr lang="en-US" sz="2800" b="1" dirty="0" smtClean="0"/>
              <a:t>34 </a:t>
            </a:r>
            <a:r>
              <a:rPr lang="en-US" sz="2800" b="1" dirty="0"/>
              <a:t>grams </a:t>
            </a:r>
            <a:r>
              <a:rPr lang="en-US" sz="2800" b="1" dirty="0" smtClean="0"/>
              <a:t>(1.2 ounces)</a:t>
            </a:r>
          </a:p>
          <a:p>
            <a:r>
              <a:rPr lang="en-US" sz="2800" b="1" dirty="0" smtClean="0"/>
              <a:t>2.6 ounces ÷ 1.2 ounces = 2.2 ounce equivalents</a:t>
            </a:r>
            <a:endParaRPr lang="en-US" sz="2800" b="1" dirty="0"/>
          </a:p>
          <a:p>
            <a:r>
              <a:rPr lang="en-US" sz="2800" b="1" dirty="0" smtClean="0"/>
              <a:t>Credits as </a:t>
            </a:r>
            <a:r>
              <a:rPr lang="en-US" sz="2800" b="1" dirty="0" smtClean="0">
                <a:solidFill>
                  <a:srgbClr val="C00000"/>
                </a:solidFill>
              </a:rPr>
              <a:t>2 </a:t>
            </a:r>
            <a:r>
              <a:rPr lang="en-US" sz="2800" b="1" dirty="0">
                <a:solidFill>
                  <a:srgbClr val="C00000"/>
                </a:solidFill>
              </a:rPr>
              <a:t>ounce equivalents </a:t>
            </a:r>
            <a:r>
              <a:rPr lang="en-US" sz="2800" b="1" dirty="0"/>
              <a:t>of grains</a:t>
            </a:r>
          </a:p>
        </p:txBody>
      </p:sp>
      <p:sp>
        <p:nvSpPr>
          <p:cNvPr id="11" name="Title 1"/>
          <p:cNvSpPr txBox="1">
            <a:spLocks/>
          </p:cNvSpPr>
          <p:nvPr/>
        </p:nvSpPr>
        <p:spPr bwMode="auto">
          <a:xfrm>
            <a:off x="0" y="342900"/>
            <a:ext cx="91440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000" b="1" kern="1200">
                <a:solidFill>
                  <a:srgbClr val="FFFF00"/>
                </a:solidFill>
                <a:latin typeface="+mj-lt"/>
                <a:ea typeface="+mj-ea"/>
                <a:cs typeface="+mj-cs"/>
              </a:defRPr>
            </a:lvl1pPr>
            <a:lvl2pPr algn="ctr" rtl="0" eaLnBrk="0" fontAlgn="base" hangingPunct="0">
              <a:spcBef>
                <a:spcPct val="0"/>
              </a:spcBef>
              <a:spcAft>
                <a:spcPct val="0"/>
              </a:spcAft>
              <a:defRPr sz="4000" b="1">
                <a:solidFill>
                  <a:srgbClr val="FFFF00"/>
                </a:solidFill>
                <a:latin typeface="Calibri" pitchFamily="34" charset="0"/>
              </a:defRPr>
            </a:lvl2pPr>
            <a:lvl3pPr algn="ctr" rtl="0" eaLnBrk="0" fontAlgn="base" hangingPunct="0">
              <a:spcBef>
                <a:spcPct val="0"/>
              </a:spcBef>
              <a:spcAft>
                <a:spcPct val="0"/>
              </a:spcAft>
              <a:defRPr sz="4000" b="1">
                <a:solidFill>
                  <a:srgbClr val="FFFF00"/>
                </a:solidFill>
                <a:latin typeface="Calibri" pitchFamily="34" charset="0"/>
              </a:defRPr>
            </a:lvl3pPr>
            <a:lvl4pPr algn="ctr" rtl="0" eaLnBrk="0" fontAlgn="base" hangingPunct="0">
              <a:spcBef>
                <a:spcPct val="0"/>
              </a:spcBef>
              <a:spcAft>
                <a:spcPct val="0"/>
              </a:spcAft>
              <a:defRPr sz="4000" b="1">
                <a:solidFill>
                  <a:srgbClr val="FFFF00"/>
                </a:solidFill>
                <a:latin typeface="Calibri" pitchFamily="34" charset="0"/>
              </a:defRPr>
            </a:lvl4pPr>
            <a:lvl5pPr algn="ctr" rtl="0" eaLnBrk="0" fontAlgn="base" hangingPunct="0">
              <a:spcBef>
                <a:spcPct val="0"/>
              </a:spcBef>
              <a:spcAft>
                <a:spcPct val="0"/>
              </a:spcAft>
              <a:defRPr sz="4000" b="1">
                <a:solidFill>
                  <a:srgbClr val="FFFF00"/>
                </a:solidFill>
                <a:latin typeface="Calibri" pitchFamily="34" charset="0"/>
              </a:defRPr>
            </a:lvl5pPr>
            <a:lvl6pPr marL="457200" algn="ctr" rtl="0" fontAlgn="base">
              <a:spcBef>
                <a:spcPct val="0"/>
              </a:spcBef>
              <a:spcAft>
                <a:spcPct val="0"/>
              </a:spcAft>
              <a:defRPr sz="4000" b="1">
                <a:solidFill>
                  <a:srgbClr val="FFFF00"/>
                </a:solidFill>
                <a:latin typeface="Calibri" pitchFamily="34" charset="0"/>
              </a:defRPr>
            </a:lvl6pPr>
            <a:lvl7pPr marL="914400" algn="ctr" rtl="0" fontAlgn="base">
              <a:spcBef>
                <a:spcPct val="0"/>
              </a:spcBef>
              <a:spcAft>
                <a:spcPct val="0"/>
              </a:spcAft>
              <a:defRPr sz="4000" b="1">
                <a:solidFill>
                  <a:srgbClr val="FFFF00"/>
                </a:solidFill>
                <a:latin typeface="Calibri" pitchFamily="34" charset="0"/>
              </a:defRPr>
            </a:lvl7pPr>
            <a:lvl8pPr marL="1371600" algn="ctr" rtl="0" fontAlgn="base">
              <a:spcBef>
                <a:spcPct val="0"/>
              </a:spcBef>
              <a:spcAft>
                <a:spcPct val="0"/>
              </a:spcAft>
              <a:defRPr sz="4000" b="1">
                <a:solidFill>
                  <a:srgbClr val="FFFF00"/>
                </a:solidFill>
                <a:latin typeface="Calibri" pitchFamily="34" charset="0"/>
              </a:defRPr>
            </a:lvl8pPr>
            <a:lvl9pPr marL="1828800" algn="ctr" rtl="0" fontAlgn="base">
              <a:spcBef>
                <a:spcPct val="0"/>
              </a:spcBef>
              <a:spcAft>
                <a:spcPct val="0"/>
              </a:spcAft>
              <a:defRPr sz="4000" b="1">
                <a:solidFill>
                  <a:srgbClr val="FFFF00"/>
                </a:solidFill>
                <a:latin typeface="Calibri" pitchFamily="34" charset="0"/>
              </a:defRPr>
            </a:lvl9pPr>
          </a:lstStyle>
          <a:p>
            <a:pPr>
              <a:defRPr/>
            </a:pPr>
            <a:r>
              <a:rPr lang="en-US" sz="3600" dirty="0" smtClean="0"/>
              <a:t>For both methods, round DOWN all calculations to nearest ¼ ounce equiv</a:t>
            </a:r>
            <a:r>
              <a:rPr lang="en-US" dirty="0" smtClean="0"/>
              <a:t>alent </a:t>
            </a:r>
            <a:endParaRPr lang="en-US" dirty="0">
              <a:latin typeface="+mn-lt"/>
            </a:endParaRPr>
          </a:p>
        </p:txBody>
      </p:sp>
      <p:pic>
        <p:nvPicPr>
          <p:cNvPr id="7" name="Picture 6" descr="waffles&#10;iStock_00001307045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0518" y="2650142"/>
            <a:ext cx="3336448" cy="2194560"/>
          </a:xfrm>
          <a:prstGeom prst="rect">
            <a:avLst/>
          </a:prstGeom>
        </p:spPr>
      </p:pic>
    </p:spTree>
    <p:extLst>
      <p:ext uri="{BB962C8B-B14F-4D97-AF65-F5344CB8AC3E}">
        <p14:creationId xmlns:p14="http://schemas.microsoft.com/office/powerpoint/2010/main" val="1297857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8576" y="221560"/>
            <a:ext cx="9172576" cy="616640"/>
          </a:xfrm>
        </p:spPr>
        <p:txBody>
          <a:bodyPr/>
          <a:lstStyle/>
          <a:p>
            <a:pPr eaLnBrk="1" hangingPunct="1"/>
            <a:r>
              <a:rPr lang="en-US" altLang="en-US" dirty="0" smtClean="0">
                <a:latin typeface="Calibri" panose="020F0502020204030204" pitchFamily="34" charset="0"/>
              </a:rPr>
              <a:t>Method 1 – Ounce Equivalents Chart </a:t>
            </a:r>
            <a:endParaRPr lang="en-US" altLang="en-US" sz="2800" dirty="0" smtClean="0">
              <a:latin typeface="Calibri" panose="020F0502020204030204" pitchFamily="34" charset="0"/>
            </a:endParaRPr>
          </a:p>
        </p:txBody>
      </p:sp>
      <p:sp>
        <p:nvSpPr>
          <p:cNvPr id="5" name="Content Placeholder 2"/>
          <p:cNvSpPr>
            <a:spLocks noGrp="1"/>
          </p:cNvSpPr>
          <p:nvPr>
            <p:ph idx="1"/>
          </p:nvPr>
        </p:nvSpPr>
        <p:spPr>
          <a:xfrm>
            <a:off x="762000" y="1114775"/>
            <a:ext cx="4800600" cy="3657600"/>
          </a:xfrm>
        </p:spPr>
        <p:txBody>
          <a:bodyPr>
            <a:normAutofit lnSpcReduction="10000"/>
          </a:bodyPr>
          <a:lstStyle/>
          <a:p>
            <a:pPr eaLnBrk="1" hangingPunct="1">
              <a:spcBef>
                <a:spcPts val="1800"/>
              </a:spcBef>
            </a:pPr>
            <a:r>
              <a:rPr lang="en-US" altLang="en-US" dirty="0">
                <a:latin typeface="Calibri" panose="020F0502020204030204" pitchFamily="34" charset="0"/>
                <a:sym typeface="Wingdings" panose="05000000000000000000" pitchFamily="2" charset="2"/>
              </a:rPr>
              <a:t>U</a:t>
            </a:r>
            <a:r>
              <a:rPr lang="en-US" altLang="en-US" dirty="0" smtClean="0">
                <a:latin typeface="Calibri" panose="020F0502020204030204" pitchFamily="34" charset="0"/>
                <a:sym typeface="Wingdings" panose="05000000000000000000" pitchFamily="2" charset="2"/>
              </a:rPr>
              <a:t>se serving sizes </a:t>
            </a:r>
            <a:r>
              <a:rPr lang="en-US" altLang="en-US" dirty="0" smtClean="0">
                <a:solidFill>
                  <a:srgbClr val="99FF99"/>
                </a:solidFill>
                <a:latin typeface="Calibri" panose="020F0502020204030204" pitchFamily="34" charset="0"/>
                <a:sym typeface="Wingdings" panose="05000000000000000000" pitchFamily="2" charset="2"/>
              </a:rPr>
              <a:t>(WEIGHTS) </a:t>
            </a:r>
            <a:r>
              <a:rPr lang="en-US" altLang="en-US" dirty="0" smtClean="0">
                <a:latin typeface="Calibri" panose="020F0502020204030204" pitchFamily="34" charset="0"/>
                <a:sym typeface="Wingdings" panose="05000000000000000000" pitchFamily="2" charset="2"/>
              </a:rPr>
              <a:t>in USDA ounce equivalents chart</a:t>
            </a:r>
          </a:p>
          <a:p>
            <a:pPr eaLnBrk="1" hangingPunct="1">
              <a:spcBef>
                <a:spcPts val="1800"/>
              </a:spcBef>
            </a:pPr>
            <a:r>
              <a:rPr lang="en-US" altLang="en-US" dirty="0" smtClean="0">
                <a:latin typeface="Calibri" panose="020F0502020204030204" pitchFamily="34" charset="0"/>
                <a:sym typeface="Wingdings" panose="05000000000000000000" pitchFamily="2" charset="2"/>
              </a:rPr>
              <a:t>Nine groups based on amount that provides </a:t>
            </a:r>
            <a:br>
              <a:rPr lang="en-US" altLang="en-US" dirty="0" smtClean="0">
                <a:latin typeface="Calibri" panose="020F0502020204030204" pitchFamily="34" charset="0"/>
                <a:sym typeface="Wingdings" panose="05000000000000000000" pitchFamily="2" charset="2"/>
              </a:rPr>
            </a:br>
            <a:r>
              <a:rPr lang="en-US" altLang="en-US" dirty="0" smtClean="0">
                <a:solidFill>
                  <a:srgbClr val="99FF99"/>
                </a:solidFill>
                <a:latin typeface="Calibri" panose="020F0502020204030204" pitchFamily="34" charset="0"/>
                <a:sym typeface="Wingdings" panose="05000000000000000000" pitchFamily="2" charset="2"/>
              </a:rPr>
              <a:t>1 OUNCE EQUIVALENT </a:t>
            </a:r>
            <a:r>
              <a:rPr lang="en-US" altLang="en-US" dirty="0" smtClean="0">
                <a:latin typeface="Calibri" panose="020F0502020204030204" pitchFamily="34" charset="0"/>
                <a:sym typeface="Wingdings" panose="05000000000000000000" pitchFamily="2" charset="2"/>
              </a:rPr>
              <a:t>of grains</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22131" b="48945"/>
          <a:stretch/>
        </p:blipFill>
        <p:spPr>
          <a:xfrm>
            <a:off x="0" y="5003231"/>
            <a:ext cx="9144000" cy="1600200"/>
          </a:xfrm>
          <a:prstGeom prst="rect">
            <a:avLst/>
          </a:prstGeom>
        </p:spPr>
      </p:pic>
      <p:pic>
        <p:nvPicPr>
          <p:cNvPr id="9" name="Picture 8"/>
          <p:cNvPicPr>
            <a:picLocks noChangeAspect="1"/>
          </p:cNvPicPr>
          <p:nvPr/>
        </p:nvPicPr>
        <p:blipFill>
          <a:blip r:embed="rId4"/>
          <a:stretch>
            <a:fillRect/>
          </a:stretch>
        </p:blipFill>
        <p:spPr>
          <a:xfrm>
            <a:off x="6248400" y="1114775"/>
            <a:ext cx="2447360" cy="3200400"/>
          </a:xfrm>
          <a:prstGeom prst="rect">
            <a:avLst/>
          </a:prstGeom>
        </p:spPr>
      </p:pic>
    </p:spTree>
    <p:extLst>
      <p:ext uri="{BB962C8B-B14F-4D97-AF65-F5344CB8AC3E}">
        <p14:creationId xmlns:p14="http://schemas.microsoft.com/office/powerpoint/2010/main" val="8078305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52400" y="1119889"/>
            <a:ext cx="8839200" cy="5334000"/>
          </a:xfrm>
          <a:prstGeom prst="rect">
            <a:avLst/>
          </a:prstGeom>
          <a:solidFill>
            <a:srgbClr val="EFDECD"/>
          </a:solidFill>
          <a:ln w="38100">
            <a:solidFill>
              <a:srgbClr val="CC99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91440" eaLnBrk="1" fontAlgn="auto" hangingPunct="1">
              <a:spcBef>
                <a:spcPts val="0"/>
              </a:spcBef>
              <a:spcAft>
                <a:spcPts val="0"/>
              </a:spcAft>
              <a:defRPr/>
            </a:pPr>
            <a:endParaRPr lang="en-US" b="1" dirty="0">
              <a:solidFill>
                <a:schemeClr val="dk1"/>
              </a:solidFill>
              <a:ea typeface="Times New Roman"/>
            </a:endParaRPr>
          </a:p>
        </p:txBody>
      </p:sp>
      <p:sp>
        <p:nvSpPr>
          <p:cNvPr id="185347" name="Content Placeholder 2"/>
          <p:cNvSpPr>
            <a:spLocks noGrp="1"/>
          </p:cNvSpPr>
          <p:nvPr>
            <p:ph idx="1"/>
          </p:nvPr>
        </p:nvSpPr>
        <p:spPr>
          <a:xfrm>
            <a:off x="7143750" y="2895600"/>
            <a:ext cx="1484313" cy="833437"/>
          </a:xfrm>
        </p:spPr>
        <p:txBody>
          <a:bodyPr/>
          <a:lstStyle/>
          <a:p>
            <a:pPr marL="0" indent="0" algn="ctr" eaLnBrk="1" hangingPunct="1">
              <a:buFont typeface="Wingdings" pitchFamily="2" charset="2"/>
              <a:buNone/>
            </a:pPr>
            <a:r>
              <a:rPr lang="en-US" altLang="en-US" sz="2000" dirty="0" smtClean="0">
                <a:solidFill>
                  <a:schemeClr val="tx1"/>
                </a:solidFill>
                <a:sym typeface="Wingdings" panose="05000000000000000000" pitchFamily="2" charset="2"/>
              </a:rPr>
              <a:t>Corn muffin 1.2 ounces </a:t>
            </a:r>
          </a:p>
        </p:txBody>
      </p:sp>
      <p:sp>
        <p:nvSpPr>
          <p:cNvPr id="185351" name="Title 1"/>
          <p:cNvSpPr>
            <a:spLocks noGrp="1"/>
          </p:cNvSpPr>
          <p:nvPr>
            <p:ph type="title"/>
          </p:nvPr>
        </p:nvSpPr>
        <p:spPr>
          <a:xfrm>
            <a:off x="0" y="274638"/>
            <a:ext cx="9144000" cy="613907"/>
          </a:xfrm>
        </p:spPr>
        <p:txBody>
          <a:bodyPr/>
          <a:lstStyle/>
          <a:p>
            <a:pPr eaLnBrk="1" hangingPunct="1"/>
            <a:r>
              <a:rPr lang="en-US" altLang="en-US" dirty="0" smtClean="0">
                <a:latin typeface="Calibri" panose="020F0502020204030204" pitchFamily="34" charset="0"/>
              </a:rPr>
              <a:t>Weight Required for 1 Ounce Equivalent</a:t>
            </a:r>
            <a:endParaRPr lang="en-US" altLang="en-US" i="1" dirty="0" smtClean="0">
              <a:latin typeface="Calibri" panose="020F0502020204030204" pitchFamily="34" charset="0"/>
            </a:endParaRPr>
          </a:p>
        </p:txBody>
      </p:sp>
      <p:sp>
        <p:nvSpPr>
          <p:cNvPr id="10" name="Content Placeholder 2"/>
          <p:cNvSpPr txBox="1">
            <a:spLocks/>
          </p:cNvSpPr>
          <p:nvPr/>
        </p:nvSpPr>
        <p:spPr>
          <a:xfrm>
            <a:off x="2459038" y="5715000"/>
            <a:ext cx="1808162" cy="685800"/>
          </a:xfrm>
          <a:prstGeom prst="rect">
            <a:avLst/>
          </a:prstGeom>
        </p:spPr>
        <p:txBody>
          <a:bodyPr>
            <a:normAutofit fontScale="92500"/>
          </a:bodyPr>
          <a:lstStyle>
            <a:lvl1pPr marL="457200" indent="-457200" algn="l" defTabSz="914400" rtl="0" eaLnBrk="1" latinLnBrk="0" hangingPunct="1">
              <a:spcBef>
                <a:spcPct val="20000"/>
              </a:spcBef>
              <a:buClr>
                <a:srgbClr val="FFFF00"/>
              </a:buClr>
              <a:buFont typeface="Wingdings" pitchFamily="2" charset="2"/>
              <a:buChar char="n"/>
              <a:defRPr sz="3200" b="1" kern="1200">
                <a:solidFill>
                  <a:schemeClr val="bg1"/>
                </a:solidFill>
                <a:latin typeface="Arial Narrow" pitchFamily="34" charset="0"/>
                <a:ea typeface="+mn-ea"/>
                <a:cs typeface="+mn-cs"/>
                <a:sym typeface="Wingdings"/>
              </a:defRPr>
            </a:lvl1pPr>
            <a:lvl2pPr marL="914400" indent="-457200" algn="l" defTabSz="914400" rtl="0" eaLnBrk="1" latinLnBrk="0" hangingPunct="1">
              <a:spcBef>
                <a:spcPct val="20000"/>
              </a:spcBef>
              <a:buClr>
                <a:srgbClr val="FFFF00"/>
              </a:buClr>
              <a:buFont typeface="Symbol" pitchFamily="18" charset="2"/>
              <a:buChar char="·"/>
              <a:defRPr sz="2800" b="1" kern="1200">
                <a:solidFill>
                  <a:schemeClr val="bg1"/>
                </a:solidFill>
                <a:latin typeface="Arial Narrow" pitchFamily="34" charset="0"/>
                <a:ea typeface="+mn-ea"/>
                <a:cs typeface="+mn-cs"/>
                <a:sym typeface="Symbol"/>
              </a:defRPr>
            </a:lvl2pPr>
            <a:lvl3pPr marL="1262063" indent="-347663" algn="l" defTabSz="914400" rtl="0" eaLnBrk="1" latinLnBrk="0" hangingPunct="1">
              <a:spcBef>
                <a:spcPct val="20000"/>
              </a:spcBef>
              <a:buClr>
                <a:srgbClr val="FFFF00"/>
              </a:buClr>
              <a:buFont typeface="Wingdings 3" pitchFamily="18" charset="2"/>
              <a:buChar char=""/>
              <a:defRPr sz="2400" b="1" kern="1200">
                <a:solidFill>
                  <a:schemeClr val="bg1"/>
                </a:solidFill>
                <a:latin typeface="Arial Narrow" pitchFamily="34" charset="0"/>
                <a:ea typeface="+mn-ea"/>
                <a:cs typeface="+mn-cs"/>
                <a:sym typeface="Wingdings 3"/>
              </a:defRPr>
            </a:lvl3pPr>
            <a:lvl4pPr marL="16002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Font typeface="Wingdings" pitchFamily="2" charset="2"/>
              <a:buNone/>
              <a:defRPr/>
            </a:pPr>
            <a:r>
              <a:rPr lang="en-US" sz="2000" dirty="0">
                <a:solidFill>
                  <a:schemeClr val="tx1"/>
                </a:solidFill>
              </a:rPr>
              <a:t>Blueberry </a:t>
            </a:r>
            <a:r>
              <a:rPr lang="en-US" sz="2000" dirty="0" smtClean="0">
                <a:solidFill>
                  <a:schemeClr val="tx1"/>
                </a:solidFill>
              </a:rPr>
              <a:t>Muffin</a:t>
            </a:r>
            <a:br>
              <a:rPr lang="en-US" sz="2000" dirty="0" smtClean="0">
                <a:solidFill>
                  <a:schemeClr val="tx1"/>
                </a:solidFill>
              </a:rPr>
            </a:br>
            <a:r>
              <a:rPr lang="en-US" sz="2000" dirty="0" smtClean="0">
                <a:solidFill>
                  <a:schemeClr val="tx1"/>
                </a:solidFill>
              </a:rPr>
              <a:t>2 ounces</a:t>
            </a:r>
            <a:endParaRPr lang="en-US" sz="2000" dirty="0" smtClean="0">
              <a:solidFill>
                <a:schemeClr val="tx1"/>
              </a:solidFill>
              <a:latin typeface="+mn-lt"/>
            </a:endParaRPr>
          </a:p>
          <a:p>
            <a:pPr marL="0" indent="0" fontAlgn="auto">
              <a:spcAft>
                <a:spcPts val="0"/>
              </a:spcAft>
              <a:buFont typeface="Wingdings" pitchFamily="2" charset="2"/>
              <a:buNone/>
              <a:defRPr/>
            </a:pPr>
            <a:endParaRPr lang="en-US" sz="2000" dirty="0">
              <a:latin typeface="+mn-lt"/>
            </a:endParaRPr>
          </a:p>
        </p:txBody>
      </p:sp>
      <p:sp>
        <p:nvSpPr>
          <p:cNvPr id="11" name="Content Placeholder 2"/>
          <p:cNvSpPr txBox="1">
            <a:spLocks/>
          </p:cNvSpPr>
          <p:nvPr/>
        </p:nvSpPr>
        <p:spPr>
          <a:xfrm>
            <a:off x="4630315" y="2895600"/>
            <a:ext cx="2227685" cy="823912"/>
          </a:xfrm>
          <a:prstGeom prst="rect">
            <a:avLst/>
          </a:prstGeom>
        </p:spPr>
        <p:txBody>
          <a:bodyPr/>
          <a:lstStyle>
            <a:lvl1pPr marL="457200" indent="-457200" algn="l" defTabSz="914400" rtl="0" eaLnBrk="1" latinLnBrk="0" hangingPunct="1">
              <a:spcBef>
                <a:spcPct val="20000"/>
              </a:spcBef>
              <a:buClr>
                <a:srgbClr val="FFFF00"/>
              </a:buClr>
              <a:buFont typeface="Wingdings" pitchFamily="2" charset="2"/>
              <a:buChar char="n"/>
              <a:defRPr sz="3200" b="1" kern="1200">
                <a:solidFill>
                  <a:schemeClr val="bg1"/>
                </a:solidFill>
                <a:latin typeface="Arial Narrow" pitchFamily="34" charset="0"/>
                <a:ea typeface="+mn-ea"/>
                <a:cs typeface="+mn-cs"/>
                <a:sym typeface="Wingdings"/>
              </a:defRPr>
            </a:lvl1pPr>
            <a:lvl2pPr marL="914400" indent="-457200" algn="l" defTabSz="914400" rtl="0" eaLnBrk="1" latinLnBrk="0" hangingPunct="1">
              <a:spcBef>
                <a:spcPct val="20000"/>
              </a:spcBef>
              <a:buClr>
                <a:srgbClr val="FFFF00"/>
              </a:buClr>
              <a:buFont typeface="Symbol" pitchFamily="18" charset="2"/>
              <a:buChar char="·"/>
              <a:defRPr sz="2800" b="1" kern="1200">
                <a:solidFill>
                  <a:schemeClr val="bg1"/>
                </a:solidFill>
                <a:latin typeface="Arial Narrow" pitchFamily="34" charset="0"/>
                <a:ea typeface="+mn-ea"/>
                <a:cs typeface="+mn-cs"/>
                <a:sym typeface="Symbol"/>
              </a:defRPr>
            </a:lvl2pPr>
            <a:lvl3pPr marL="1262063" indent="-347663" algn="l" defTabSz="914400" rtl="0" eaLnBrk="1" latinLnBrk="0" hangingPunct="1">
              <a:spcBef>
                <a:spcPct val="20000"/>
              </a:spcBef>
              <a:buClr>
                <a:srgbClr val="FFFF00"/>
              </a:buClr>
              <a:buFont typeface="Wingdings 3" pitchFamily="18" charset="2"/>
              <a:buChar char=""/>
              <a:defRPr sz="2400" b="1" kern="1200">
                <a:solidFill>
                  <a:schemeClr val="bg1"/>
                </a:solidFill>
                <a:latin typeface="Arial Narrow" pitchFamily="34" charset="0"/>
                <a:ea typeface="+mn-ea"/>
                <a:cs typeface="+mn-cs"/>
                <a:sym typeface="Wingdings 3"/>
              </a:defRPr>
            </a:lvl3pPr>
            <a:lvl4pPr marL="16002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Font typeface="Wingdings" pitchFamily="2" charset="2"/>
              <a:buNone/>
              <a:defRPr/>
            </a:pPr>
            <a:r>
              <a:rPr lang="en-US" sz="2000" dirty="0" smtClean="0">
                <a:solidFill>
                  <a:schemeClr val="tx1"/>
                </a:solidFill>
              </a:rPr>
              <a:t>Graham Crackers </a:t>
            </a:r>
            <a:br>
              <a:rPr lang="en-US" sz="2000" dirty="0" smtClean="0">
                <a:solidFill>
                  <a:schemeClr val="tx1"/>
                </a:solidFill>
              </a:rPr>
            </a:br>
            <a:r>
              <a:rPr lang="en-US" sz="2000" dirty="0" smtClean="0">
                <a:solidFill>
                  <a:schemeClr val="tx1"/>
                </a:solidFill>
              </a:rPr>
              <a:t>1 ounce </a:t>
            </a:r>
          </a:p>
          <a:p>
            <a:pPr marL="0" indent="0" fontAlgn="auto">
              <a:spcAft>
                <a:spcPts val="0"/>
              </a:spcAft>
              <a:buFont typeface="Wingdings" pitchFamily="2" charset="2"/>
              <a:buNone/>
              <a:defRPr/>
            </a:pPr>
            <a:endParaRPr lang="en-US" sz="2000" dirty="0">
              <a:latin typeface="+mn-lt"/>
            </a:endParaRPr>
          </a:p>
        </p:txBody>
      </p:sp>
      <p:sp>
        <p:nvSpPr>
          <p:cNvPr id="185355" name="Content Placeholder 2"/>
          <p:cNvSpPr txBox="1">
            <a:spLocks/>
          </p:cNvSpPr>
          <p:nvPr/>
        </p:nvSpPr>
        <p:spPr bwMode="auto">
          <a:xfrm>
            <a:off x="273050" y="2895600"/>
            <a:ext cx="2470150" cy="123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Clr>
                <a:srgbClr val="FFFF00"/>
              </a:buClr>
              <a:buFont typeface="Wingdings" panose="05000000000000000000" pitchFamily="2" charset="2"/>
              <a:buNone/>
            </a:pPr>
            <a:r>
              <a:rPr lang="en-US" altLang="en-US" sz="2000" b="1" dirty="0">
                <a:latin typeface="Arial Narrow" panose="020B0606020202030204" pitchFamily="34" charset="0"/>
                <a:sym typeface="Wingdings" panose="05000000000000000000" pitchFamily="2" charset="2"/>
              </a:rPr>
              <a:t>Cereal 1 ounce </a:t>
            </a:r>
          </a:p>
          <a:p>
            <a:pPr algn="ctr" eaLnBrk="1" hangingPunct="1">
              <a:buClr>
                <a:srgbClr val="FFFF00"/>
              </a:buClr>
              <a:buFont typeface="Wingdings" panose="05000000000000000000" pitchFamily="2" charset="2"/>
              <a:buNone/>
            </a:pPr>
            <a:r>
              <a:rPr lang="en-US" altLang="en-US" sz="1600" b="1" dirty="0">
                <a:latin typeface="Arial Narrow" panose="020B0606020202030204" pitchFamily="34" charset="0"/>
                <a:sym typeface="Wingdings" panose="05000000000000000000" pitchFamily="2" charset="2"/>
              </a:rPr>
              <a:t>(1 cup for flakes and rounds, 1 ¼ cups for puffed cereal and ¼ cup for granola)</a:t>
            </a:r>
          </a:p>
        </p:txBody>
      </p:sp>
      <p:sp>
        <p:nvSpPr>
          <p:cNvPr id="19" name="Content Placeholder 2"/>
          <p:cNvSpPr txBox="1">
            <a:spLocks/>
          </p:cNvSpPr>
          <p:nvPr/>
        </p:nvSpPr>
        <p:spPr>
          <a:xfrm>
            <a:off x="473075" y="5715000"/>
            <a:ext cx="1516063" cy="838200"/>
          </a:xfrm>
          <a:prstGeom prst="rect">
            <a:avLst/>
          </a:prstGeom>
        </p:spPr>
        <p:txBody>
          <a:bodyPr>
            <a:normAutofit/>
          </a:bodyPr>
          <a:lstStyle>
            <a:lvl1pPr marL="457200" indent="-457200" algn="l" defTabSz="914400" rtl="0" eaLnBrk="1" latinLnBrk="0" hangingPunct="1">
              <a:spcBef>
                <a:spcPct val="20000"/>
              </a:spcBef>
              <a:buClr>
                <a:srgbClr val="FFFF00"/>
              </a:buClr>
              <a:buFont typeface="Wingdings" pitchFamily="2" charset="2"/>
              <a:buChar char="n"/>
              <a:defRPr sz="3200" b="1" kern="1200">
                <a:solidFill>
                  <a:schemeClr val="bg1"/>
                </a:solidFill>
                <a:latin typeface="Arial Narrow" pitchFamily="34" charset="0"/>
                <a:ea typeface="+mn-ea"/>
                <a:cs typeface="+mn-cs"/>
                <a:sym typeface="Wingdings"/>
              </a:defRPr>
            </a:lvl1pPr>
            <a:lvl2pPr marL="914400" indent="-457200" algn="l" defTabSz="914400" rtl="0" eaLnBrk="1" latinLnBrk="0" hangingPunct="1">
              <a:spcBef>
                <a:spcPct val="20000"/>
              </a:spcBef>
              <a:buClr>
                <a:srgbClr val="FFFF00"/>
              </a:buClr>
              <a:buFont typeface="Symbol" pitchFamily="18" charset="2"/>
              <a:buChar char="·"/>
              <a:defRPr sz="2800" b="1" kern="1200">
                <a:solidFill>
                  <a:schemeClr val="bg1"/>
                </a:solidFill>
                <a:latin typeface="Arial Narrow" pitchFamily="34" charset="0"/>
                <a:ea typeface="+mn-ea"/>
                <a:cs typeface="+mn-cs"/>
                <a:sym typeface="Symbol"/>
              </a:defRPr>
            </a:lvl2pPr>
            <a:lvl3pPr marL="1262063" indent="-347663" algn="l" defTabSz="914400" rtl="0" eaLnBrk="1" latinLnBrk="0" hangingPunct="1">
              <a:spcBef>
                <a:spcPct val="20000"/>
              </a:spcBef>
              <a:buClr>
                <a:srgbClr val="FFFF00"/>
              </a:buClr>
              <a:buFont typeface="Wingdings 3" pitchFamily="18" charset="2"/>
              <a:buChar char=""/>
              <a:defRPr sz="2400" b="1" kern="1200">
                <a:solidFill>
                  <a:schemeClr val="bg1"/>
                </a:solidFill>
                <a:latin typeface="Arial Narrow" pitchFamily="34" charset="0"/>
                <a:ea typeface="+mn-ea"/>
                <a:cs typeface="+mn-cs"/>
                <a:sym typeface="Wingdings 3"/>
              </a:defRPr>
            </a:lvl3pPr>
            <a:lvl4pPr marL="16002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Font typeface="Wingdings" pitchFamily="2" charset="2"/>
              <a:buNone/>
              <a:defRPr/>
            </a:pPr>
            <a:r>
              <a:rPr lang="en-US" sz="2000" dirty="0" smtClean="0">
                <a:solidFill>
                  <a:schemeClr val="tx1"/>
                </a:solidFill>
              </a:rPr>
              <a:t>Waffles</a:t>
            </a:r>
            <a:br>
              <a:rPr lang="en-US" sz="2000" dirty="0" smtClean="0">
                <a:solidFill>
                  <a:schemeClr val="tx1"/>
                </a:solidFill>
              </a:rPr>
            </a:br>
            <a:r>
              <a:rPr lang="en-US" sz="2000" dirty="0" smtClean="0">
                <a:solidFill>
                  <a:schemeClr val="tx1"/>
                </a:solidFill>
              </a:rPr>
              <a:t>1.2 ounces</a:t>
            </a:r>
            <a:endParaRPr lang="en-US" sz="2000" dirty="0" smtClean="0">
              <a:solidFill>
                <a:schemeClr val="tx1"/>
              </a:solidFill>
              <a:latin typeface="+mn-lt"/>
            </a:endParaRPr>
          </a:p>
          <a:p>
            <a:pPr marL="0" indent="0" fontAlgn="auto">
              <a:spcAft>
                <a:spcPts val="0"/>
              </a:spcAft>
              <a:buFont typeface="Wingdings" pitchFamily="2" charset="2"/>
              <a:buNone/>
              <a:defRPr/>
            </a:pPr>
            <a:endParaRPr lang="en-US" sz="2000" dirty="0">
              <a:latin typeface="+mn-lt"/>
            </a:endParaRPr>
          </a:p>
        </p:txBody>
      </p:sp>
      <p:sp>
        <p:nvSpPr>
          <p:cNvPr id="21" name="Content Placeholder 2"/>
          <p:cNvSpPr txBox="1">
            <a:spLocks/>
          </p:cNvSpPr>
          <p:nvPr/>
        </p:nvSpPr>
        <p:spPr>
          <a:xfrm>
            <a:off x="2959100" y="2895600"/>
            <a:ext cx="1155700" cy="658812"/>
          </a:xfrm>
          <a:prstGeom prst="rect">
            <a:avLst/>
          </a:prstGeom>
        </p:spPr>
        <p:txBody>
          <a:bodyPr>
            <a:normAutofit lnSpcReduction="10000"/>
          </a:bodyPr>
          <a:lstStyle>
            <a:lvl1pPr marL="457200" indent="-457200" algn="l" defTabSz="914400" rtl="0" eaLnBrk="1" latinLnBrk="0" hangingPunct="1">
              <a:spcBef>
                <a:spcPct val="20000"/>
              </a:spcBef>
              <a:buClr>
                <a:srgbClr val="FFFF00"/>
              </a:buClr>
              <a:buFont typeface="Wingdings" pitchFamily="2" charset="2"/>
              <a:buChar char="n"/>
              <a:defRPr sz="3200" b="1" kern="1200">
                <a:solidFill>
                  <a:schemeClr val="bg1"/>
                </a:solidFill>
                <a:latin typeface="Arial Narrow" pitchFamily="34" charset="0"/>
                <a:ea typeface="+mn-ea"/>
                <a:cs typeface="+mn-cs"/>
                <a:sym typeface="Wingdings"/>
              </a:defRPr>
            </a:lvl1pPr>
            <a:lvl2pPr marL="914400" indent="-457200" algn="l" defTabSz="914400" rtl="0" eaLnBrk="1" latinLnBrk="0" hangingPunct="1">
              <a:spcBef>
                <a:spcPct val="20000"/>
              </a:spcBef>
              <a:buClr>
                <a:srgbClr val="FFFF00"/>
              </a:buClr>
              <a:buFont typeface="Symbol" pitchFamily="18" charset="2"/>
              <a:buChar char="·"/>
              <a:defRPr sz="2800" b="1" kern="1200">
                <a:solidFill>
                  <a:schemeClr val="bg1"/>
                </a:solidFill>
                <a:latin typeface="Arial Narrow" pitchFamily="34" charset="0"/>
                <a:ea typeface="+mn-ea"/>
                <a:cs typeface="+mn-cs"/>
                <a:sym typeface="Symbol"/>
              </a:defRPr>
            </a:lvl2pPr>
            <a:lvl3pPr marL="1262063" indent="-347663" algn="l" defTabSz="914400" rtl="0" eaLnBrk="1" latinLnBrk="0" hangingPunct="1">
              <a:spcBef>
                <a:spcPct val="20000"/>
              </a:spcBef>
              <a:buClr>
                <a:srgbClr val="FFFF00"/>
              </a:buClr>
              <a:buFont typeface="Wingdings 3" pitchFamily="18" charset="2"/>
              <a:buChar char=""/>
              <a:defRPr sz="2400" b="1" kern="1200">
                <a:solidFill>
                  <a:schemeClr val="bg1"/>
                </a:solidFill>
                <a:latin typeface="Arial Narrow" pitchFamily="34" charset="0"/>
                <a:ea typeface="+mn-ea"/>
                <a:cs typeface="+mn-cs"/>
                <a:sym typeface="Wingdings 3"/>
              </a:defRPr>
            </a:lvl3pPr>
            <a:lvl4pPr marL="16002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Font typeface="Wingdings" pitchFamily="2" charset="2"/>
              <a:buNone/>
              <a:defRPr/>
            </a:pPr>
            <a:r>
              <a:rPr lang="en-US" sz="2000" dirty="0" smtClean="0">
                <a:solidFill>
                  <a:schemeClr val="tx1"/>
                </a:solidFill>
              </a:rPr>
              <a:t>Toast</a:t>
            </a:r>
            <a:br>
              <a:rPr lang="en-US" sz="2000" dirty="0" smtClean="0">
                <a:solidFill>
                  <a:schemeClr val="tx1"/>
                </a:solidFill>
              </a:rPr>
            </a:br>
            <a:r>
              <a:rPr lang="en-US" sz="2000" dirty="0" smtClean="0">
                <a:solidFill>
                  <a:schemeClr val="tx1"/>
                </a:solidFill>
              </a:rPr>
              <a:t>1 ounce</a:t>
            </a:r>
          </a:p>
          <a:p>
            <a:pPr marL="0" indent="0" fontAlgn="auto">
              <a:spcAft>
                <a:spcPts val="0"/>
              </a:spcAft>
              <a:buFont typeface="Wingdings" pitchFamily="2" charset="2"/>
              <a:buNone/>
              <a:defRPr/>
            </a:pPr>
            <a:endParaRPr lang="en-US" sz="2000" dirty="0">
              <a:latin typeface="+mn-lt"/>
            </a:endParaRPr>
          </a:p>
        </p:txBody>
      </p:sp>
      <p:sp>
        <p:nvSpPr>
          <p:cNvPr id="24" name="Content Placeholder 2"/>
          <p:cNvSpPr txBox="1">
            <a:spLocks/>
          </p:cNvSpPr>
          <p:nvPr/>
        </p:nvSpPr>
        <p:spPr>
          <a:xfrm>
            <a:off x="6711950" y="5741988"/>
            <a:ext cx="2058006" cy="658812"/>
          </a:xfrm>
          <a:prstGeom prst="rect">
            <a:avLst/>
          </a:prstGeom>
        </p:spPr>
        <p:txBody>
          <a:bodyPr>
            <a:normAutofit lnSpcReduction="10000"/>
          </a:bodyPr>
          <a:lstStyle>
            <a:lvl1pPr marL="457200" indent="-457200" algn="l" defTabSz="914400" rtl="0" eaLnBrk="1" latinLnBrk="0" hangingPunct="1">
              <a:spcBef>
                <a:spcPct val="20000"/>
              </a:spcBef>
              <a:buClr>
                <a:srgbClr val="FFFF00"/>
              </a:buClr>
              <a:buFont typeface="Wingdings" pitchFamily="2" charset="2"/>
              <a:buChar char="n"/>
              <a:defRPr sz="3200" b="1" kern="1200">
                <a:solidFill>
                  <a:schemeClr val="bg1"/>
                </a:solidFill>
                <a:latin typeface="Arial Narrow" pitchFamily="34" charset="0"/>
                <a:ea typeface="+mn-ea"/>
                <a:cs typeface="+mn-cs"/>
                <a:sym typeface="Wingdings"/>
              </a:defRPr>
            </a:lvl1pPr>
            <a:lvl2pPr marL="914400" indent="-457200" algn="l" defTabSz="914400" rtl="0" eaLnBrk="1" latinLnBrk="0" hangingPunct="1">
              <a:spcBef>
                <a:spcPct val="20000"/>
              </a:spcBef>
              <a:buClr>
                <a:srgbClr val="FFFF00"/>
              </a:buClr>
              <a:buFont typeface="Symbol" pitchFamily="18" charset="2"/>
              <a:buChar char="·"/>
              <a:defRPr sz="2800" b="1" kern="1200">
                <a:solidFill>
                  <a:schemeClr val="bg1"/>
                </a:solidFill>
                <a:latin typeface="Arial Narrow" pitchFamily="34" charset="0"/>
                <a:ea typeface="+mn-ea"/>
                <a:cs typeface="+mn-cs"/>
                <a:sym typeface="Symbol"/>
              </a:defRPr>
            </a:lvl2pPr>
            <a:lvl3pPr marL="1262063" indent="-347663" algn="l" defTabSz="914400" rtl="0" eaLnBrk="1" latinLnBrk="0" hangingPunct="1">
              <a:spcBef>
                <a:spcPct val="20000"/>
              </a:spcBef>
              <a:buClr>
                <a:srgbClr val="FFFF00"/>
              </a:buClr>
              <a:buFont typeface="Wingdings 3" pitchFamily="18" charset="2"/>
              <a:buChar char=""/>
              <a:defRPr sz="2400" b="1" kern="1200">
                <a:solidFill>
                  <a:schemeClr val="bg1"/>
                </a:solidFill>
                <a:latin typeface="Arial Narrow" pitchFamily="34" charset="0"/>
                <a:ea typeface="+mn-ea"/>
                <a:cs typeface="+mn-cs"/>
                <a:sym typeface="Wingdings 3"/>
              </a:defRPr>
            </a:lvl3pPr>
            <a:lvl4pPr marL="16002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Font typeface="Wingdings" pitchFamily="2" charset="2"/>
              <a:buNone/>
              <a:defRPr/>
            </a:pPr>
            <a:r>
              <a:rPr lang="en-US" sz="2000" dirty="0" smtClean="0">
                <a:solidFill>
                  <a:schemeClr val="tx1"/>
                </a:solidFill>
              </a:rPr>
              <a:t>Frosted Sweet Roll</a:t>
            </a:r>
            <a:br>
              <a:rPr lang="en-US" sz="2000" dirty="0" smtClean="0">
                <a:solidFill>
                  <a:schemeClr val="tx1"/>
                </a:solidFill>
              </a:rPr>
            </a:br>
            <a:r>
              <a:rPr lang="en-US" sz="2000" dirty="0" smtClean="0">
                <a:solidFill>
                  <a:schemeClr val="tx1"/>
                </a:solidFill>
              </a:rPr>
              <a:t>2.4 ounces </a:t>
            </a:r>
          </a:p>
          <a:p>
            <a:pPr marL="0" indent="0" fontAlgn="auto">
              <a:spcAft>
                <a:spcPts val="0"/>
              </a:spcAft>
              <a:buFont typeface="Wingdings" pitchFamily="2" charset="2"/>
              <a:buNone/>
              <a:defRPr/>
            </a:pPr>
            <a:endParaRPr lang="en-US" sz="2000" dirty="0">
              <a:latin typeface="+mn-lt"/>
            </a:endParaRPr>
          </a:p>
        </p:txBody>
      </p:sp>
      <p:sp>
        <p:nvSpPr>
          <p:cNvPr id="23" name="Content Placeholder 2"/>
          <p:cNvSpPr txBox="1">
            <a:spLocks/>
          </p:cNvSpPr>
          <p:nvPr/>
        </p:nvSpPr>
        <p:spPr>
          <a:xfrm>
            <a:off x="4737100" y="5741988"/>
            <a:ext cx="1727200" cy="658812"/>
          </a:xfrm>
          <a:prstGeom prst="rect">
            <a:avLst/>
          </a:prstGeom>
        </p:spPr>
        <p:txBody>
          <a:bodyPr>
            <a:normAutofit lnSpcReduction="10000"/>
          </a:bodyPr>
          <a:lstStyle>
            <a:lvl1pPr marL="457200" indent="-457200" algn="l" defTabSz="914400" rtl="0" eaLnBrk="1" latinLnBrk="0" hangingPunct="1">
              <a:spcBef>
                <a:spcPct val="20000"/>
              </a:spcBef>
              <a:buClr>
                <a:srgbClr val="FFFF00"/>
              </a:buClr>
              <a:buFont typeface="Wingdings" pitchFamily="2" charset="2"/>
              <a:buChar char="n"/>
              <a:defRPr sz="3200" b="1" kern="1200">
                <a:solidFill>
                  <a:schemeClr val="bg1"/>
                </a:solidFill>
                <a:latin typeface="Arial Narrow" pitchFamily="34" charset="0"/>
                <a:ea typeface="+mn-ea"/>
                <a:cs typeface="+mn-cs"/>
                <a:sym typeface="Wingdings"/>
              </a:defRPr>
            </a:lvl1pPr>
            <a:lvl2pPr marL="914400" indent="-457200" algn="l" defTabSz="914400" rtl="0" eaLnBrk="1" latinLnBrk="0" hangingPunct="1">
              <a:spcBef>
                <a:spcPct val="20000"/>
              </a:spcBef>
              <a:buClr>
                <a:srgbClr val="FFFF00"/>
              </a:buClr>
              <a:buFont typeface="Symbol" pitchFamily="18" charset="2"/>
              <a:buChar char="·"/>
              <a:defRPr sz="2800" b="1" kern="1200">
                <a:solidFill>
                  <a:schemeClr val="bg1"/>
                </a:solidFill>
                <a:latin typeface="Arial Narrow" pitchFamily="34" charset="0"/>
                <a:ea typeface="+mn-ea"/>
                <a:cs typeface="+mn-cs"/>
                <a:sym typeface="Symbol"/>
              </a:defRPr>
            </a:lvl2pPr>
            <a:lvl3pPr marL="1262063" indent="-347663" algn="l" defTabSz="914400" rtl="0" eaLnBrk="1" latinLnBrk="0" hangingPunct="1">
              <a:spcBef>
                <a:spcPct val="20000"/>
              </a:spcBef>
              <a:buClr>
                <a:srgbClr val="FFFF00"/>
              </a:buClr>
              <a:buFont typeface="Wingdings 3" pitchFamily="18" charset="2"/>
              <a:buChar char=""/>
              <a:defRPr sz="2400" b="1" kern="1200">
                <a:solidFill>
                  <a:schemeClr val="bg1"/>
                </a:solidFill>
                <a:latin typeface="Arial Narrow" pitchFamily="34" charset="0"/>
                <a:ea typeface="+mn-ea"/>
                <a:cs typeface="+mn-cs"/>
                <a:sym typeface="Wingdings 3"/>
              </a:defRPr>
            </a:lvl3pPr>
            <a:lvl4pPr marL="16002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Font typeface="Wingdings" pitchFamily="2" charset="2"/>
              <a:buNone/>
              <a:defRPr/>
            </a:pPr>
            <a:r>
              <a:rPr lang="en-US" sz="2000" dirty="0" smtClean="0">
                <a:solidFill>
                  <a:schemeClr val="tx1"/>
                </a:solidFill>
              </a:rPr>
              <a:t>French Toast</a:t>
            </a:r>
            <a:br>
              <a:rPr lang="en-US" sz="2000" dirty="0" smtClean="0">
                <a:solidFill>
                  <a:schemeClr val="tx1"/>
                </a:solidFill>
              </a:rPr>
            </a:br>
            <a:r>
              <a:rPr lang="en-US" sz="2000" dirty="0" smtClean="0">
                <a:solidFill>
                  <a:schemeClr val="tx1"/>
                </a:solidFill>
              </a:rPr>
              <a:t>2.4 ounces </a:t>
            </a:r>
          </a:p>
          <a:p>
            <a:pPr marL="0" indent="0" fontAlgn="auto">
              <a:spcAft>
                <a:spcPts val="0"/>
              </a:spcAft>
              <a:buFont typeface="Wingdings" pitchFamily="2" charset="2"/>
              <a:buNone/>
              <a:defRPr/>
            </a:pPr>
            <a:endParaRPr lang="en-US" sz="2000" dirty="0">
              <a:latin typeface="+mn-lt"/>
            </a:endParaRPr>
          </a:p>
        </p:txBody>
      </p:sp>
      <p:pic>
        <p:nvPicPr>
          <p:cNvPr id="20" name="Picture 19" descr="waffles&#10;iStock_00001307045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4225" y="4448079"/>
            <a:ext cx="1967163" cy="1293909"/>
          </a:xfrm>
          <a:prstGeom prst="rect">
            <a:avLst/>
          </a:prstGeom>
        </p:spPr>
      </p:pic>
      <p:pic>
        <p:nvPicPr>
          <p:cNvPr id="22" name="Picture 21" descr="toast&#10;iStock_0000005870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4015" y="1371600"/>
            <a:ext cx="1283072" cy="1497455"/>
          </a:xfrm>
          <a:prstGeom prst="rect">
            <a:avLst/>
          </a:prstGeom>
        </p:spPr>
      </p:pic>
      <p:pic>
        <p:nvPicPr>
          <p:cNvPr id="26" name="Picture 25"/>
          <p:cNvPicPr>
            <a:picLocks noChangeAspect="1"/>
          </p:cNvPicPr>
          <p:nvPr/>
        </p:nvPicPr>
        <p:blipFill rotWithShape="1">
          <a:blip r:embed="rId5" cstate="print">
            <a:extLst>
              <a:ext uri="{28A0092B-C50C-407E-A947-70E740481C1C}">
                <a14:useLocalDpi xmlns:a14="http://schemas.microsoft.com/office/drawing/2010/main" val="0"/>
              </a:ext>
            </a:extLst>
          </a:blip>
          <a:srcRect l="17672" r="16686"/>
          <a:stretch/>
        </p:blipFill>
        <p:spPr>
          <a:xfrm>
            <a:off x="2628820" y="4185351"/>
            <a:ext cx="1360281" cy="1580022"/>
          </a:xfrm>
          <a:prstGeom prst="rect">
            <a:avLst/>
          </a:prstGeom>
        </p:spPr>
      </p:pic>
      <p:pic>
        <p:nvPicPr>
          <p:cNvPr id="27" name="Picture 26" descr="cinnamon roll&#10;iStock_0000175681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78124" y="4392964"/>
            <a:ext cx="1915281" cy="1276478"/>
          </a:xfrm>
          <a:prstGeom prst="rect">
            <a:avLst/>
          </a:prstGeom>
        </p:spPr>
      </p:pic>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4409" y="1434709"/>
            <a:ext cx="1600200" cy="1371235"/>
          </a:xfrm>
          <a:prstGeom prst="rect">
            <a:avLst/>
          </a:prstGeom>
        </p:spPr>
      </p:pic>
      <p:pic>
        <p:nvPicPr>
          <p:cNvPr id="2" name="Picture 1" descr="corn muffin&#10;iStock_0000181865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38977" y="1600446"/>
            <a:ext cx="1489086" cy="1206447"/>
          </a:xfrm>
          <a:prstGeom prst="rect">
            <a:avLst/>
          </a:prstGeom>
        </p:spPr>
      </p:pic>
      <p:pic>
        <p:nvPicPr>
          <p:cNvPr id="3" name="Picture 2" descr="graham crackers&#10;iStock_00000206967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89130" y="1544087"/>
            <a:ext cx="2288994" cy="1315240"/>
          </a:xfrm>
          <a:prstGeom prst="rect">
            <a:avLst/>
          </a:prstGeom>
        </p:spPr>
      </p:pic>
      <p:pic>
        <p:nvPicPr>
          <p:cNvPr id="5" name="Picture 4" descr="French toast topped with strawberries iStock_00001358075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78686" y="4260889"/>
            <a:ext cx="2074514" cy="1381788"/>
          </a:xfrm>
          <a:prstGeom prst="rect">
            <a:avLst/>
          </a:prstGeom>
        </p:spPr>
      </p:pic>
    </p:spTree>
    <p:extLst>
      <p:ext uri="{BB962C8B-B14F-4D97-AF65-F5344CB8AC3E}">
        <p14:creationId xmlns:p14="http://schemas.microsoft.com/office/powerpoint/2010/main" val="40662571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792162"/>
          </a:xfrm>
        </p:spPr>
        <p:txBody>
          <a:bodyPr/>
          <a:lstStyle/>
          <a:p>
            <a:r>
              <a:rPr lang="en-US" dirty="0" smtClean="0">
                <a:latin typeface="+mn-lt"/>
              </a:rPr>
              <a:t>Minimum </a:t>
            </a:r>
            <a:r>
              <a:rPr lang="en-US" dirty="0" smtClean="0">
                <a:solidFill>
                  <a:srgbClr val="99FF99"/>
                </a:solidFill>
                <a:latin typeface="+mn-lt"/>
              </a:rPr>
              <a:t>WEEKLY</a:t>
            </a:r>
            <a:r>
              <a:rPr lang="en-US" dirty="0" smtClean="0">
                <a:latin typeface="+mn-lt"/>
              </a:rPr>
              <a:t> Requirements</a:t>
            </a:r>
            <a:endParaRPr lang="en-US" dirty="0">
              <a:latin typeface="+mn-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55860568"/>
              </p:ext>
            </p:extLst>
          </p:nvPr>
        </p:nvGraphicFramePr>
        <p:xfrm>
          <a:off x="533400" y="1219200"/>
          <a:ext cx="8153400" cy="5013960"/>
        </p:xfrm>
        <a:graphic>
          <a:graphicData uri="http://schemas.openxmlformats.org/drawingml/2006/table">
            <a:tbl>
              <a:tblPr firstRow="1" bandRow="1">
                <a:tableStyleId>{5C22544A-7EE6-4342-B048-85BDC9FD1C3A}</a:tableStyleId>
              </a:tblPr>
              <a:tblGrid>
                <a:gridCol w="29718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905000">
                  <a:extLst>
                    <a:ext uri="{9D8B030D-6E8A-4147-A177-3AD203B41FA5}">
                      <a16:colId xmlns:a16="http://schemas.microsoft.com/office/drawing/2014/main" val="20003"/>
                    </a:ext>
                  </a:extLst>
                </a:gridCol>
              </a:tblGrid>
              <a:tr h="609600">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b="1" dirty="0" smtClean="0"/>
                        <a:t>Seven-day Week</a:t>
                      </a:r>
                    </a:p>
                  </a:txBody>
                  <a:tcP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rgbClr val="2C57AE"/>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3200" b="1" dirty="0" smtClean="0"/>
                    </a:p>
                  </a:txBody>
                  <a:tcP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rgbClr val="3366CC"/>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3200" b="1" dirty="0" smtClean="0"/>
                    </a:p>
                  </a:txBody>
                  <a:tcP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rgbClr val="3366CC"/>
                    </a:solidFill>
                  </a:tcPr>
                </a:tc>
                <a:tc hMerge="1">
                  <a:txBody>
                    <a:bodyPr/>
                    <a:lstStyle/>
                    <a:p>
                      <a:pPr algn="ctr"/>
                      <a:endParaRPr lang="en-US" sz="3200" b="1" dirty="0"/>
                    </a:p>
                  </a:txBody>
                  <a:tcP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rgbClr val="3366CC"/>
                    </a:solidFill>
                  </a:tcPr>
                </a:tc>
                <a:extLst>
                  <a:ext uri="{0D108BD9-81ED-4DB2-BD59-A6C34878D82A}">
                    <a16:rowId xmlns:a16="http://schemas.microsoft.com/office/drawing/2014/main" val="10000"/>
                  </a:ext>
                </a:extLst>
              </a:tr>
              <a:tr h="6096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t>Food Components</a:t>
                      </a:r>
                    </a:p>
                  </a:txBody>
                  <a:tcPr anchor="ct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t>Grades </a:t>
                      </a:r>
                      <a:br>
                        <a:rPr lang="en-US" sz="2800" b="1" dirty="0" smtClean="0"/>
                      </a:br>
                      <a:r>
                        <a:rPr lang="en-US" sz="2800" b="1" dirty="0" smtClean="0"/>
                        <a:t>K-5</a:t>
                      </a:r>
                    </a:p>
                  </a:txBody>
                  <a:tcP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t>Grades </a:t>
                      </a:r>
                      <a:br>
                        <a:rPr lang="en-US" sz="2800" b="1" dirty="0" smtClean="0"/>
                      </a:br>
                      <a:r>
                        <a:rPr lang="en-US" sz="2800" b="1" dirty="0" smtClean="0"/>
                        <a:t>6-8</a:t>
                      </a:r>
                    </a:p>
                  </a:txBody>
                  <a:tcP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chemeClr val="tx2">
                        <a:lumMod val="20000"/>
                        <a:lumOff val="80000"/>
                      </a:schemeClr>
                    </a:solidFill>
                  </a:tcPr>
                </a:tc>
                <a:tc>
                  <a:txBody>
                    <a:bodyPr/>
                    <a:lstStyle/>
                    <a:p>
                      <a:pPr algn="ctr"/>
                      <a:r>
                        <a:rPr lang="en-US" sz="2800" b="1" dirty="0" smtClean="0"/>
                        <a:t>Grades 9-12</a:t>
                      </a:r>
                      <a:endParaRPr lang="en-US" sz="2800" b="1" dirty="0"/>
                    </a:p>
                  </a:txBody>
                  <a:tcP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1"/>
                  </a:ext>
                </a:extLst>
              </a:tr>
              <a:tr h="1036320">
                <a:tc>
                  <a:txBody>
                    <a:bodyPr/>
                    <a:lstStyle/>
                    <a:p>
                      <a:pPr marL="0" indent="0" algn="l"/>
                      <a:r>
                        <a:rPr lang="en-US" sz="2800" b="1" dirty="0" smtClean="0"/>
                        <a:t>Grains (</a:t>
                      </a:r>
                      <a:r>
                        <a:rPr lang="en-US" sz="2800" b="1" dirty="0" err="1" smtClean="0"/>
                        <a:t>oz</a:t>
                      </a:r>
                      <a:r>
                        <a:rPr lang="en-US" sz="2800" b="1" dirty="0" smtClean="0"/>
                        <a:t> </a:t>
                      </a:r>
                      <a:r>
                        <a:rPr lang="en-US" sz="2800" b="1" dirty="0" err="1" smtClean="0"/>
                        <a:t>eq</a:t>
                      </a:r>
                      <a:r>
                        <a:rPr lang="en-US" sz="2800" b="1" dirty="0" smtClean="0"/>
                        <a:t>)</a:t>
                      </a:r>
                    </a:p>
                  </a:txBody>
                  <a:tcPr anchor="ct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rgbClr val="FFFFCC"/>
                    </a:solidFill>
                  </a:tcPr>
                </a:tc>
                <a:tc>
                  <a:txBody>
                    <a:bodyPr/>
                    <a:lstStyle/>
                    <a:p>
                      <a:pPr algn="ctr"/>
                      <a:r>
                        <a:rPr lang="en-US" sz="3600" b="1" dirty="0" smtClean="0"/>
                        <a:t>10-14*</a:t>
                      </a:r>
                      <a:endParaRPr lang="en-US" sz="3600" b="1" dirty="0"/>
                    </a:p>
                  </a:txBody>
                  <a:tcPr anchor="ct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rgbClr val="FFFFCC"/>
                    </a:solidFill>
                  </a:tcPr>
                </a:tc>
                <a:tc>
                  <a:txBody>
                    <a:bodyPr/>
                    <a:lstStyle/>
                    <a:p>
                      <a:pPr algn="ctr"/>
                      <a:r>
                        <a:rPr lang="en-US" sz="3600" b="1" dirty="0" smtClean="0"/>
                        <a:t>11-14*</a:t>
                      </a:r>
                      <a:endParaRPr lang="en-US" sz="3600" b="1" dirty="0"/>
                    </a:p>
                  </a:txBody>
                  <a:tcPr anchor="ct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rgbClr val="FFFFCC"/>
                    </a:solidFill>
                  </a:tcPr>
                </a:tc>
                <a:tc>
                  <a:txBody>
                    <a:bodyPr/>
                    <a:lstStyle/>
                    <a:p>
                      <a:pPr algn="ctr"/>
                      <a:r>
                        <a:rPr lang="en-US" sz="3600" b="1" dirty="0" smtClean="0"/>
                        <a:t>12.5-14*</a:t>
                      </a:r>
                      <a:endParaRPr lang="en-US" sz="3600" b="1" dirty="0"/>
                    </a:p>
                  </a:txBody>
                  <a:tcPr anchor="ct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rgbClr val="FFFFCC"/>
                    </a:solidFill>
                  </a:tcPr>
                </a:tc>
                <a:extLst>
                  <a:ext uri="{0D108BD9-81ED-4DB2-BD59-A6C34878D82A}">
                    <a16:rowId xmlns:a16="http://schemas.microsoft.com/office/drawing/2014/main" val="10002"/>
                  </a:ext>
                </a:extLst>
              </a:tr>
              <a:tr h="914400">
                <a:tc>
                  <a:txBody>
                    <a:bodyPr/>
                    <a:lstStyle/>
                    <a:p>
                      <a:pPr marL="0" indent="0" algn="l"/>
                      <a:r>
                        <a:rPr lang="en-US" sz="2800" b="1" dirty="0" smtClean="0"/>
                        <a:t>Fruits (cups)</a:t>
                      </a:r>
                    </a:p>
                  </a:txBody>
                  <a:tcPr anchor="ct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rgbClr val="FFFFCC"/>
                    </a:solidFill>
                  </a:tcPr>
                </a:tc>
                <a:tc>
                  <a:txBody>
                    <a:bodyPr/>
                    <a:lstStyle/>
                    <a:p>
                      <a:pPr algn="ctr"/>
                      <a:r>
                        <a:rPr lang="en-US" sz="3600" b="1" dirty="0" smtClean="0"/>
                        <a:t>7</a:t>
                      </a:r>
                    </a:p>
                  </a:txBody>
                  <a:tcPr anchor="ct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rgbClr val="FFFFCC"/>
                    </a:solidFill>
                  </a:tcPr>
                </a:tc>
                <a:tc>
                  <a:txBody>
                    <a:bodyPr/>
                    <a:lstStyle/>
                    <a:p>
                      <a:pPr algn="ctr"/>
                      <a:r>
                        <a:rPr lang="en-US" sz="3600" b="1" dirty="0" smtClean="0"/>
                        <a:t>7</a:t>
                      </a:r>
                    </a:p>
                  </a:txBody>
                  <a:tcPr anchor="ct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rgbClr val="FFFFCC"/>
                    </a:solidFill>
                  </a:tcPr>
                </a:tc>
                <a:tc>
                  <a:txBody>
                    <a:bodyPr/>
                    <a:lstStyle/>
                    <a:p>
                      <a:pPr algn="ctr"/>
                      <a:r>
                        <a:rPr lang="en-US" sz="3600" b="1" dirty="0" smtClean="0"/>
                        <a:t>7</a:t>
                      </a:r>
                    </a:p>
                  </a:txBody>
                  <a:tcPr anchor="ct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rgbClr val="FFFFCC"/>
                    </a:solidFill>
                  </a:tcPr>
                </a:tc>
                <a:extLst>
                  <a:ext uri="{0D108BD9-81ED-4DB2-BD59-A6C34878D82A}">
                    <a16:rowId xmlns:a16="http://schemas.microsoft.com/office/drawing/2014/main" val="10003"/>
                  </a:ext>
                </a:extLst>
              </a:tr>
              <a:tr h="9906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dirty="0" smtClean="0">
                          <a:solidFill>
                            <a:schemeClr val="tx1"/>
                          </a:solidFill>
                        </a:rPr>
                        <a:t>Milk </a:t>
                      </a:r>
                      <a:r>
                        <a:rPr lang="en-US" sz="2800" b="1" dirty="0" smtClean="0"/>
                        <a:t>(cups)</a:t>
                      </a:r>
                    </a:p>
                  </a:txBody>
                  <a:tcPr anchor="ct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rgbClr val="FFFFCC"/>
                    </a:solidFill>
                  </a:tcPr>
                </a:tc>
                <a:tc>
                  <a:txBody>
                    <a:bodyPr/>
                    <a:lstStyle/>
                    <a:p>
                      <a:pPr algn="ctr"/>
                      <a:r>
                        <a:rPr lang="en-US" sz="3600" b="1" smtClean="0"/>
                        <a:t>7</a:t>
                      </a:r>
                      <a:endParaRPr lang="en-US" sz="3600" b="1" dirty="0" smtClean="0"/>
                    </a:p>
                  </a:txBody>
                  <a:tcPr anchor="ct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rgbClr val="FFFFCC"/>
                    </a:solidFill>
                  </a:tcPr>
                </a:tc>
                <a:tc>
                  <a:txBody>
                    <a:bodyPr/>
                    <a:lstStyle/>
                    <a:p>
                      <a:pPr algn="ctr"/>
                      <a:r>
                        <a:rPr lang="en-US" sz="3600" b="1" dirty="0" smtClean="0"/>
                        <a:t>7</a:t>
                      </a:r>
                    </a:p>
                  </a:txBody>
                  <a:tcPr anchor="ct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rgbClr val="FFFFCC"/>
                    </a:solidFill>
                  </a:tcPr>
                </a:tc>
                <a:tc>
                  <a:txBody>
                    <a:bodyPr/>
                    <a:lstStyle/>
                    <a:p>
                      <a:pPr algn="ctr"/>
                      <a:r>
                        <a:rPr lang="en-US" sz="3600" b="1" dirty="0" smtClean="0"/>
                        <a:t>7</a:t>
                      </a:r>
                    </a:p>
                  </a:txBody>
                  <a:tcPr anchor="ct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rgbClr val="FFFFCC"/>
                    </a:solidFill>
                  </a:tcPr>
                </a:tc>
                <a:extLst>
                  <a:ext uri="{0D108BD9-81ED-4DB2-BD59-A6C34878D82A}">
                    <a16:rowId xmlns:a16="http://schemas.microsoft.com/office/drawing/2014/main" val="10004"/>
                  </a:ext>
                </a:extLst>
              </a:tr>
              <a:tr h="294640">
                <a:tc gridSpan="4">
                  <a:txBody>
                    <a:bodyPr/>
                    <a:lstStyle/>
                    <a:p>
                      <a:pPr marL="292100" marR="0" indent="-238125" algn="ctr" defTabSz="914400" rtl="0" eaLnBrk="1" fontAlgn="auto" latinLnBrk="0" hangingPunct="1">
                        <a:lnSpc>
                          <a:spcPct val="100000"/>
                        </a:lnSpc>
                        <a:spcBef>
                          <a:spcPts val="0"/>
                        </a:spcBef>
                        <a:spcAft>
                          <a:spcPts val="0"/>
                        </a:spcAft>
                        <a:buClrTx/>
                        <a:buSzTx/>
                        <a:buFontTx/>
                        <a:buNone/>
                        <a:tabLst/>
                        <a:defRPr/>
                      </a:pPr>
                      <a:r>
                        <a:rPr lang="en-US" sz="2800" b="1" dirty="0" smtClean="0">
                          <a:solidFill>
                            <a:schemeClr val="bg1"/>
                          </a:solidFill>
                          <a:latin typeface="+mn-lt"/>
                        </a:rPr>
                        <a:t>* No maximum weekly grain limit</a:t>
                      </a:r>
                    </a:p>
                  </a:txBody>
                  <a:tcP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rgbClr val="2C57AE"/>
                    </a:solidFill>
                  </a:tcPr>
                </a:tc>
                <a:tc hMerge="1">
                  <a:txBody>
                    <a:bodyPr/>
                    <a:lstStyle/>
                    <a:p>
                      <a:pPr marL="292100" marR="0" indent="-238125" algn="l" defTabSz="914400" rtl="0" eaLnBrk="1" fontAlgn="auto" latinLnBrk="0" hangingPunct="1">
                        <a:lnSpc>
                          <a:spcPct val="100000"/>
                        </a:lnSpc>
                        <a:spcBef>
                          <a:spcPts val="0"/>
                        </a:spcBef>
                        <a:spcAft>
                          <a:spcPts val="0"/>
                        </a:spcAft>
                        <a:buClrTx/>
                        <a:buSzTx/>
                        <a:buFontTx/>
                        <a:buNone/>
                        <a:tabLst/>
                        <a:defRPr/>
                      </a:pPr>
                      <a:endParaRPr lang="en-US" sz="2800" b="1" dirty="0" smtClean="0">
                        <a:latin typeface="+mn-lt"/>
                      </a:endParaRPr>
                    </a:p>
                  </a:txBody>
                  <a:tcP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rgbClr val="3366CC"/>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3200" b="1" dirty="0" smtClean="0"/>
                    </a:p>
                  </a:txBody>
                  <a:tcP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chemeClr val="bg1"/>
                    </a:solidFill>
                  </a:tcPr>
                </a:tc>
                <a:tc hMerge="1">
                  <a:txBody>
                    <a:bodyPr/>
                    <a:lstStyle/>
                    <a:p>
                      <a:pPr algn="ctr"/>
                      <a:endParaRPr lang="en-US" sz="3200" b="1" dirty="0"/>
                    </a:p>
                  </a:txBody>
                  <a:tcP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pic>
        <p:nvPicPr>
          <p:cNvPr id="10" name="Picture 9" descr="toast&#10;iStock_0000005870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200" y="2895600"/>
            <a:ext cx="592856" cy="691914"/>
          </a:xfrm>
          <a:prstGeom prst="rect">
            <a:avLst/>
          </a:prstGeom>
        </p:spPr>
      </p:pic>
      <p:pic>
        <p:nvPicPr>
          <p:cNvPr id="11" name="Picture 10" descr="red apple&#10;iStock_00000885716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73868" y="3938387"/>
            <a:ext cx="731520" cy="731520"/>
          </a:xfrm>
          <a:prstGeom prst="rect">
            <a:avLst/>
          </a:prstGeom>
        </p:spPr>
      </p:pic>
      <p:pic>
        <p:nvPicPr>
          <p:cNvPr id="8" name="Picture 7" descr="Low-fat milk courtesy of New England Dairy &amp; Food Council"/>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31294" y="4790681"/>
            <a:ext cx="426608" cy="924319"/>
          </a:xfrm>
          <a:prstGeom prst="rect">
            <a:avLst/>
          </a:prstGeom>
        </p:spPr>
      </p:pic>
    </p:spTree>
    <p:extLst>
      <p:ext uri="{BB962C8B-B14F-4D97-AF65-F5344CB8AC3E}">
        <p14:creationId xmlns:p14="http://schemas.microsoft.com/office/powerpoint/2010/main" val="300200056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571500" y="1371600"/>
            <a:ext cx="8001000" cy="4347550"/>
          </a:xfrm>
          <a:prstGeom prst="roundRect">
            <a:avLst/>
          </a:prstGeom>
          <a:solidFill>
            <a:srgbClr val="EFDECD"/>
          </a:solidFill>
          <a:ln>
            <a:solidFill>
              <a:srgbClr val="FFC000"/>
            </a:solidFill>
          </a:ln>
          <a:scene3d>
            <a:camera prst="orthographicFront"/>
            <a:lightRig rig="threePt" dir="t"/>
          </a:scene3d>
          <a:sp3d>
            <a:bevelT/>
          </a:sp3d>
        </p:spPr>
        <p:txBody>
          <a:bodyPr vert="horz" lIns="91440" tIns="45720" rIns="91440" bIns="45720" rtlCol="0">
            <a:noAutofit/>
          </a:bodyPr>
          <a:lstStyle>
            <a:lvl1pPr marL="457200" indent="-457200" algn="l" defTabSz="914400" rtl="0" eaLnBrk="1" latinLnBrk="0" hangingPunct="1">
              <a:spcBef>
                <a:spcPct val="20000"/>
              </a:spcBef>
              <a:buClr>
                <a:srgbClr val="FFFF00"/>
              </a:buClr>
              <a:buFont typeface="Wingdings" pitchFamily="2" charset="2"/>
              <a:buChar char="n"/>
              <a:defRPr sz="3200" b="1" kern="1200">
                <a:solidFill>
                  <a:schemeClr val="bg1"/>
                </a:solidFill>
                <a:latin typeface="Arial Narrow" pitchFamily="34" charset="0"/>
                <a:ea typeface="+mn-ea"/>
                <a:cs typeface="+mn-cs"/>
                <a:sym typeface="Wingdings"/>
              </a:defRPr>
            </a:lvl1pPr>
            <a:lvl2pPr marL="914400" indent="-457200" algn="l" defTabSz="914400" rtl="0" eaLnBrk="1" latinLnBrk="0" hangingPunct="1">
              <a:spcBef>
                <a:spcPct val="20000"/>
              </a:spcBef>
              <a:buClr>
                <a:srgbClr val="FFFF00"/>
              </a:buClr>
              <a:buFont typeface="Symbol" pitchFamily="18" charset="2"/>
              <a:buChar char="·"/>
              <a:defRPr sz="2800" b="1" kern="1200">
                <a:solidFill>
                  <a:schemeClr val="bg1"/>
                </a:solidFill>
                <a:latin typeface="Arial Narrow" pitchFamily="34" charset="0"/>
                <a:ea typeface="+mn-ea"/>
                <a:cs typeface="+mn-cs"/>
                <a:sym typeface="Symbol"/>
              </a:defRPr>
            </a:lvl2pPr>
            <a:lvl3pPr marL="1262063" indent="-347663" algn="l" defTabSz="914400" rtl="0" eaLnBrk="1" latinLnBrk="0" hangingPunct="1">
              <a:spcBef>
                <a:spcPct val="20000"/>
              </a:spcBef>
              <a:buClr>
                <a:srgbClr val="FFFF00"/>
              </a:buClr>
              <a:buFont typeface="Wingdings 3" pitchFamily="18" charset="2"/>
              <a:buChar char=""/>
              <a:defRPr sz="2400" b="1" kern="1200">
                <a:solidFill>
                  <a:schemeClr val="bg1"/>
                </a:solidFill>
                <a:latin typeface="Arial Narrow" pitchFamily="34" charset="0"/>
                <a:ea typeface="+mn-ea"/>
                <a:cs typeface="+mn-cs"/>
                <a:sym typeface="Wingdings 3"/>
              </a:defRPr>
            </a:lvl3pPr>
            <a:lvl4pPr marL="16002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buClr>
                <a:srgbClr val="663300"/>
              </a:buClr>
            </a:pPr>
            <a:endParaRPr lang="en-US" sz="2400" dirty="0">
              <a:solidFill>
                <a:schemeClr val="tx1"/>
              </a:solidFill>
              <a:latin typeface="Calibri" panose="020F0502020204030204" pitchFamily="34" charset="0"/>
            </a:endParaRPr>
          </a:p>
        </p:txBody>
      </p:sp>
      <p:sp>
        <p:nvSpPr>
          <p:cNvPr id="4" name="Title 1"/>
          <p:cNvSpPr txBox="1">
            <a:spLocks/>
          </p:cNvSpPr>
          <p:nvPr/>
        </p:nvSpPr>
        <p:spPr bwMode="auto">
          <a:xfrm>
            <a:off x="0" y="228600"/>
            <a:ext cx="91440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000" b="1" kern="1200">
                <a:solidFill>
                  <a:srgbClr val="FFFF00"/>
                </a:solidFill>
                <a:latin typeface="+mj-lt"/>
                <a:ea typeface="+mj-ea"/>
                <a:cs typeface="+mj-cs"/>
              </a:defRPr>
            </a:lvl1pPr>
            <a:lvl2pPr algn="ctr" rtl="0" eaLnBrk="0" fontAlgn="base" hangingPunct="0">
              <a:spcBef>
                <a:spcPct val="0"/>
              </a:spcBef>
              <a:spcAft>
                <a:spcPct val="0"/>
              </a:spcAft>
              <a:defRPr sz="4000" b="1">
                <a:solidFill>
                  <a:srgbClr val="FFFF00"/>
                </a:solidFill>
                <a:latin typeface="Calibri" pitchFamily="34" charset="0"/>
              </a:defRPr>
            </a:lvl2pPr>
            <a:lvl3pPr algn="ctr" rtl="0" eaLnBrk="0" fontAlgn="base" hangingPunct="0">
              <a:spcBef>
                <a:spcPct val="0"/>
              </a:spcBef>
              <a:spcAft>
                <a:spcPct val="0"/>
              </a:spcAft>
              <a:defRPr sz="4000" b="1">
                <a:solidFill>
                  <a:srgbClr val="FFFF00"/>
                </a:solidFill>
                <a:latin typeface="Calibri" pitchFamily="34" charset="0"/>
              </a:defRPr>
            </a:lvl3pPr>
            <a:lvl4pPr algn="ctr" rtl="0" eaLnBrk="0" fontAlgn="base" hangingPunct="0">
              <a:spcBef>
                <a:spcPct val="0"/>
              </a:spcBef>
              <a:spcAft>
                <a:spcPct val="0"/>
              </a:spcAft>
              <a:defRPr sz="4000" b="1">
                <a:solidFill>
                  <a:srgbClr val="FFFF00"/>
                </a:solidFill>
                <a:latin typeface="Calibri" pitchFamily="34" charset="0"/>
              </a:defRPr>
            </a:lvl4pPr>
            <a:lvl5pPr algn="ctr" rtl="0" eaLnBrk="0" fontAlgn="base" hangingPunct="0">
              <a:spcBef>
                <a:spcPct val="0"/>
              </a:spcBef>
              <a:spcAft>
                <a:spcPct val="0"/>
              </a:spcAft>
              <a:defRPr sz="4000" b="1">
                <a:solidFill>
                  <a:srgbClr val="FFFF00"/>
                </a:solidFill>
                <a:latin typeface="Calibri" pitchFamily="34" charset="0"/>
              </a:defRPr>
            </a:lvl5pPr>
            <a:lvl6pPr marL="457200" algn="ctr" rtl="0" fontAlgn="base">
              <a:spcBef>
                <a:spcPct val="0"/>
              </a:spcBef>
              <a:spcAft>
                <a:spcPct val="0"/>
              </a:spcAft>
              <a:defRPr sz="4000" b="1">
                <a:solidFill>
                  <a:srgbClr val="FFFF00"/>
                </a:solidFill>
                <a:latin typeface="Calibri" pitchFamily="34" charset="0"/>
              </a:defRPr>
            </a:lvl6pPr>
            <a:lvl7pPr marL="914400" algn="ctr" rtl="0" fontAlgn="base">
              <a:spcBef>
                <a:spcPct val="0"/>
              </a:spcBef>
              <a:spcAft>
                <a:spcPct val="0"/>
              </a:spcAft>
              <a:defRPr sz="4000" b="1">
                <a:solidFill>
                  <a:srgbClr val="FFFF00"/>
                </a:solidFill>
                <a:latin typeface="Calibri" pitchFamily="34" charset="0"/>
              </a:defRPr>
            </a:lvl7pPr>
            <a:lvl8pPr marL="1371600" algn="ctr" rtl="0" fontAlgn="base">
              <a:spcBef>
                <a:spcPct val="0"/>
              </a:spcBef>
              <a:spcAft>
                <a:spcPct val="0"/>
              </a:spcAft>
              <a:defRPr sz="4000" b="1">
                <a:solidFill>
                  <a:srgbClr val="FFFF00"/>
                </a:solidFill>
                <a:latin typeface="Calibri" pitchFamily="34" charset="0"/>
              </a:defRPr>
            </a:lvl8pPr>
            <a:lvl9pPr marL="1828800" algn="ctr" rtl="0" fontAlgn="base">
              <a:spcBef>
                <a:spcPct val="0"/>
              </a:spcBef>
              <a:spcAft>
                <a:spcPct val="0"/>
              </a:spcAft>
              <a:defRPr sz="4000" b="1">
                <a:solidFill>
                  <a:srgbClr val="FFFF00"/>
                </a:solidFill>
                <a:latin typeface="Calibri" pitchFamily="34" charset="0"/>
              </a:defRPr>
            </a:lvl9pPr>
          </a:lstStyle>
          <a:p>
            <a:pPr>
              <a:defRPr/>
            </a:pPr>
            <a:r>
              <a:rPr lang="en-US" dirty="0" smtClean="0"/>
              <a:t>How much equals 1 ounce equivalent?</a:t>
            </a:r>
            <a:endParaRPr lang="en-US" dirty="0">
              <a:latin typeface="+mn-lt"/>
            </a:endParaRPr>
          </a:p>
        </p:txBody>
      </p:sp>
      <p:sp>
        <p:nvSpPr>
          <p:cNvPr id="10" name="TextBox 9"/>
          <p:cNvSpPr txBox="1"/>
          <p:nvPr/>
        </p:nvSpPr>
        <p:spPr>
          <a:xfrm>
            <a:off x="1066800" y="1422263"/>
            <a:ext cx="7010400" cy="584775"/>
          </a:xfrm>
          <a:prstGeom prst="rect">
            <a:avLst/>
          </a:prstGeom>
          <a:noFill/>
        </p:spPr>
        <p:txBody>
          <a:bodyPr wrap="square" rtlCol="0">
            <a:spAutoFit/>
          </a:bodyPr>
          <a:lstStyle/>
          <a:p>
            <a:pPr algn="ctr"/>
            <a:r>
              <a:rPr lang="en-US" sz="3200" b="1" dirty="0" smtClean="0"/>
              <a:t>Whole-wheat Bagel</a:t>
            </a:r>
            <a:endParaRPr lang="en-US" sz="3200" b="1" dirty="0"/>
          </a:p>
        </p:txBody>
      </p:sp>
      <p:sp>
        <p:nvSpPr>
          <p:cNvPr id="8" name="TextBox 7"/>
          <p:cNvSpPr txBox="1"/>
          <p:nvPr/>
        </p:nvSpPr>
        <p:spPr>
          <a:xfrm>
            <a:off x="690088" y="4267200"/>
            <a:ext cx="8001000" cy="1077218"/>
          </a:xfrm>
          <a:prstGeom prst="rect">
            <a:avLst/>
          </a:prstGeom>
          <a:noFill/>
        </p:spPr>
        <p:txBody>
          <a:bodyPr wrap="square" rtlCol="0">
            <a:spAutoFit/>
          </a:bodyPr>
          <a:lstStyle/>
          <a:p>
            <a:r>
              <a:rPr lang="en-US" sz="3200" b="1" dirty="0" smtClean="0">
                <a:solidFill>
                  <a:srgbClr val="C00000"/>
                </a:solidFill>
              </a:rPr>
              <a:t>GROUP B</a:t>
            </a:r>
            <a:br>
              <a:rPr lang="en-US" sz="3200" b="1" dirty="0" smtClean="0">
                <a:solidFill>
                  <a:srgbClr val="C00000"/>
                </a:solidFill>
              </a:rPr>
            </a:br>
            <a:r>
              <a:rPr lang="en-US" sz="3200" b="1" dirty="0" smtClean="0"/>
              <a:t>1 ounce equivalent equals </a:t>
            </a:r>
            <a:r>
              <a:rPr lang="en-US" sz="3200" b="1" dirty="0" smtClean="0">
                <a:solidFill>
                  <a:srgbClr val="C00000"/>
                </a:solidFill>
              </a:rPr>
              <a:t>28 </a:t>
            </a:r>
            <a:r>
              <a:rPr lang="en-US" sz="3200" b="1" dirty="0">
                <a:solidFill>
                  <a:srgbClr val="C00000"/>
                </a:solidFill>
              </a:rPr>
              <a:t>grams (1 ounce</a:t>
            </a:r>
            <a:r>
              <a:rPr lang="en-US" sz="3200" b="1" dirty="0" smtClean="0">
                <a:solidFill>
                  <a:srgbClr val="C00000"/>
                </a:solidFill>
              </a:rPr>
              <a:t>) </a:t>
            </a:r>
            <a:endParaRPr lang="en-US" sz="3200" b="1" dirty="0">
              <a:solidFill>
                <a:srgbClr val="C00000"/>
              </a:solidFill>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4200" y="2057701"/>
            <a:ext cx="3132777" cy="2349583"/>
          </a:xfrm>
          <a:prstGeom prst="rect">
            <a:avLst/>
          </a:prstGeom>
        </p:spPr>
      </p:pic>
    </p:spTree>
    <p:extLst>
      <p:ext uri="{BB962C8B-B14F-4D97-AF65-F5344CB8AC3E}">
        <p14:creationId xmlns:p14="http://schemas.microsoft.com/office/powerpoint/2010/main" val="965421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571500" y="1371600"/>
            <a:ext cx="8001000" cy="4347550"/>
          </a:xfrm>
          <a:prstGeom prst="roundRect">
            <a:avLst/>
          </a:prstGeom>
          <a:solidFill>
            <a:srgbClr val="EFDECD"/>
          </a:solidFill>
          <a:ln>
            <a:solidFill>
              <a:srgbClr val="FFC000"/>
            </a:solidFill>
          </a:ln>
          <a:scene3d>
            <a:camera prst="orthographicFront"/>
            <a:lightRig rig="threePt" dir="t"/>
          </a:scene3d>
          <a:sp3d>
            <a:bevelT/>
          </a:sp3d>
        </p:spPr>
        <p:txBody>
          <a:bodyPr vert="horz" lIns="91440" tIns="45720" rIns="91440" bIns="45720" rtlCol="0">
            <a:noAutofit/>
          </a:bodyPr>
          <a:lstStyle>
            <a:lvl1pPr marL="457200" indent="-457200" algn="l" defTabSz="914400" rtl="0" eaLnBrk="1" latinLnBrk="0" hangingPunct="1">
              <a:spcBef>
                <a:spcPct val="20000"/>
              </a:spcBef>
              <a:buClr>
                <a:srgbClr val="FFFF00"/>
              </a:buClr>
              <a:buFont typeface="Wingdings" pitchFamily="2" charset="2"/>
              <a:buChar char="n"/>
              <a:defRPr sz="3200" b="1" kern="1200">
                <a:solidFill>
                  <a:schemeClr val="bg1"/>
                </a:solidFill>
                <a:latin typeface="Arial Narrow" pitchFamily="34" charset="0"/>
                <a:ea typeface="+mn-ea"/>
                <a:cs typeface="+mn-cs"/>
                <a:sym typeface="Wingdings"/>
              </a:defRPr>
            </a:lvl1pPr>
            <a:lvl2pPr marL="914400" indent="-457200" algn="l" defTabSz="914400" rtl="0" eaLnBrk="1" latinLnBrk="0" hangingPunct="1">
              <a:spcBef>
                <a:spcPct val="20000"/>
              </a:spcBef>
              <a:buClr>
                <a:srgbClr val="FFFF00"/>
              </a:buClr>
              <a:buFont typeface="Symbol" pitchFamily="18" charset="2"/>
              <a:buChar char="·"/>
              <a:defRPr sz="2800" b="1" kern="1200">
                <a:solidFill>
                  <a:schemeClr val="bg1"/>
                </a:solidFill>
                <a:latin typeface="Arial Narrow" pitchFamily="34" charset="0"/>
                <a:ea typeface="+mn-ea"/>
                <a:cs typeface="+mn-cs"/>
                <a:sym typeface="Symbol"/>
              </a:defRPr>
            </a:lvl2pPr>
            <a:lvl3pPr marL="1262063" indent="-347663" algn="l" defTabSz="914400" rtl="0" eaLnBrk="1" latinLnBrk="0" hangingPunct="1">
              <a:spcBef>
                <a:spcPct val="20000"/>
              </a:spcBef>
              <a:buClr>
                <a:srgbClr val="FFFF00"/>
              </a:buClr>
              <a:buFont typeface="Wingdings 3" pitchFamily="18" charset="2"/>
              <a:buChar char=""/>
              <a:defRPr sz="2400" b="1" kern="1200">
                <a:solidFill>
                  <a:schemeClr val="bg1"/>
                </a:solidFill>
                <a:latin typeface="Arial Narrow" pitchFamily="34" charset="0"/>
                <a:ea typeface="+mn-ea"/>
                <a:cs typeface="+mn-cs"/>
                <a:sym typeface="Wingdings 3"/>
              </a:defRPr>
            </a:lvl3pPr>
            <a:lvl4pPr marL="16002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buClr>
                <a:srgbClr val="663300"/>
              </a:buClr>
            </a:pPr>
            <a:endParaRPr lang="en-US" sz="2400" dirty="0">
              <a:solidFill>
                <a:schemeClr val="tx1"/>
              </a:solidFill>
              <a:latin typeface="Calibri" panose="020F0502020204030204" pitchFamily="34" charset="0"/>
            </a:endParaRPr>
          </a:p>
        </p:txBody>
      </p:sp>
      <p:sp>
        <p:nvSpPr>
          <p:cNvPr id="4" name="Title 1"/>
          <p:cNvSpPr txBox="1">
            <a:spLocks/>
          </p:cNvSpPr>
          <p:nvPr/>
        </p:nvSpPr>
        <p:spPr bwMode="auto">
          <a:xfrm>
            <a:off x="0" y="228600"/>
            <a:ext cx="91440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000" b="1" kern="1200">
                <a:solidFill>
                  <a:srgbClr val="FFFF00"/>
                </a:solidFill>
                <a:latin typeface="+mj-lt"/>
                <a:ea typeface="+mj-ea"/>
                <a:cs typeface="+mj-cs"/>
              </a:defRPr>
            </a:lvl1pPr>
            <a:lvl2pPr algn="ctr" rtl="0" eaLnBrk="0" fontAlgn="base" hangingPunct="0">
              <a:spcBef>
                <a:spcPct val="0"/>
              </a:spcBef>
              <a:spcAft>
                <a:spcPct val="0"/>
              </a:spcAft>
              <a:defRPr sz="4000" b="1">
                <a:solidFill>
                  <a:srgbClr val="FFFF00"/>
                </a:solidFill>
                <a:latin typeface="Calibri" pitchFamily="34" charset="0"/>
              </a:defRPr>
            </a:lvl2pPr>
            <a:lvl3pPr algn="ctr" rtl="0" eaLnBrk="0" fontAlgn="base" hangingPunct="0">
              <a:spcBef>
                <a:spcPct val="0"/>
              </a:spcBef>
              <a:spcAft>
                <a:spcPct val="0"/>
              </a:spcAft>
              <a:defRPr sz="4000" b="1">
                <a:solidFill>
                  <a:srgbClr val="FFFF00"/>
                </a:solidFill>
                <a:latin typeface="Calibri" pitchFamily="34" charset="0"/>
              </a:defRPr>
            </a:lvl3pPr>
            <a:lvl4pPr algn="ctr" rtl="0" eaLnBrk="0" fontAlgn="base" hangingPunct="0">
              <a:spcBef>
                <a:spcPct val="0"/>
              </a:spcBef>
              <a:spcAft>
                <a:spcPct val="0"/>
              </a:spcAft>
              <a:defRPr sz="4000" b="1">
                <a:solidFill>
                  <a:srgbClr val="FFFF00"/>
                </a:solidFill>
                <a:latin typeface="Calibri" pitchFamily="34" charset="0"/>
              </a:defRPr>
            </a:lvl4pPr>
            <a:lvl5pPr algn="ctr" rtl="0" eaLnBrk="0" fontAlgn="base" hangingPunct="0">
              <a:spcBef>
                <a:spcPct val="0"/>
              </a:spcBef>
              <a:spcAft>
                <a:spcPct val="0"/>
              </a:spcAft>
              <a:defRPr sz="4000" b="1">
                <a:solidFill>
                  <a:srgbClr val="FFFF00"/>
                </a:solidFill>
                <a:latin typeface="Calibri" pitchFamily="34" charset="0"/>
              </a:defRPr>
            </a:lvl5pPr>
            <a:lvl6pPr marL="457200" algn="ctr" rtl="0" fontAlgn="base">
              <a:spcBef>
                <a:spcPct val="0"/>
              </a:spcBef>
              <a:spcAft>
                <a:spcPct val="0"/>
              </a:spcAft>
              <a:defRPr sz="4000" b="1">
                <a:solidFill>
                  <a:srgbClr val="FFFF00"/>
                </a:solidFill>
                <a:latin typeface="Calibri" pitchFamily="34" charset="0"/>
              </a:defRPr>
            </a:lvl6pPr>
            <a:lvl7pPr marL="914400" algn="ctr" rtl="0" fontAlgn="base">
              <a:spcBef>
                <a:spcPct val="0"/>
              </a:spcBef>
              <a:spcAft>
                <a:spcPct val="0"/>
              </a:spcAft>
              <a:defRPr sz="4000" b="1">
                <a:solidFill>
                  <a:srgbClr val="FFFF00"/>
                </a:solidFill>
                <a:latin typeface="Calibri" pitchFamily="34" charset="0"/>
              </a:defRPr>
            </a:lvl7pPr>
            <a:lvl8pPr marL="1371600" algn="ctr" rtl="0" fontAlgn="base">
              <a:spcBef>
                <a:spcPct val="0"/>
              </a:spcBef>
              <a:spcAft>
                <a:spcPct val="0"/>
              </a:spcAft>
              <a:defRPr sz="4000" b="1">
                <a:solidFill>
                  <a:srgbClr val="FFFF00"/>
                </a:solidFill>
                <a:latin typeface="Calibri" pitchFamily="34" charset="0"/>
              </a:defRPr>
            </a:lvl8pPr>
            <a:lvl9pPr marL="1828800" algn="ctr" rtl="0" fontAlgn="base">
              <a:spcBef>
                <a:spcPct val="0"/>
              </a:spcBef>
              <a:spcAft>
                <a:spcPct val="0"/>
              </a:spcAft>
              <a:defRPr sz="4000" b="1">
                <a:solidFill>
                  <a:srgbClr val="FFFF00"/>
                </a:solidFill>
                <a:latin typeface="Calibri" pitchFamily="34" charset="0"/>
              </a:defRPr>
            </a:lvl9pPr>
          </a:lstStyle>
          <a:p>
            <a:pPr>
              <a:defRPr/>
            </a:pPr>
            <a:r>
              <a:rPr lang="en-US" dirty="0" smtClean="0"/>
              <a:t>How much equals 1 ounce equivalent?</a:t>
            </a:r>
            <a:endParaRPr lang="en-US" dirty="0">
              <a:latin typeface="+mn-lt"/>
            </a:endParaRPr>
          </a:p>
        </p:txBody>
      </p:sp>
      <p:sp>
        <p:nvSpPr>
          <p:cNvPr id="10" name="TextBox 9"/>
          <p:cNvSpPr txBox="1"/>
          <p:nvPr/>
        </p:nvSpPr>
        <p:spPr>
          <a:xfrm>
            <a:off x="1066800" y="1422263"/>
            <a:ext cx="7010400" cy="584775"/>
          </a:xfrm>
          <a:prstGeom prst="rect">
            <a:avLst/>
          </a:prstGeom>
          <a:noFill/>
        </p:spPr>
        <p:txBody>
          <a:bodyPr wrap="square" rtlCol="0">
            <a:spAutoFit/>
          </a:bodyPr>
          <a:lstStyle/>
          <a:p>
            <a:pPr algn="ctr"/>
            <a:r>
              <a:rPr lang="en-US" sz="3200" b="1" dirty="0" smtClean="0"/>
              <a:t>Granola Bars, Plain</a:t>
            </a:r>
            <a:endParaRPr lang="en-US" sz="3200" b="1" dirty="0"/>
          </a:p>
        </p:txBody>
      </p:sp>
      <p:sp>
        <p:nvSpPr>
          <p:cNvPr id="8" name="TextBox 7"/>
          <p:cNvSpPr txBox="1"/>
          <p:nvPr/>
        </p:nvSpPr>
        <p:spPr>
          <a:xfrm>
            <a:off x="914400" y="4419600"/>
            <a:ext cx="7886700" cy="1077218"/>
          </a:xfrm>
          <a:prstGeom prst="rect">
            <a:avLst/>
          </a:prstGeom>
          <a:noFill/>
        </p:spPr>
        <p:txBody>
          <a:bodyPr wrap="square" rtlCol="0">
            <a:spAutoFit/>
          </a:bodyPr>
          <a:lstStyle/>
          <a:p>
            <a:r>
              <a:rPr lang="en-US" sz="3200" b="1" dirty="0" smtClean="0">
                <a:solidFill>
                  <a:srgbClr val="C00000"/>
                </a:solidFill>
              </a:rPr>
              <a:t>GROUP D</a:t>
            </a:r>
            <a:br>
              <a:rPr lang="en-US" sz="3200" b="1" dirty="0" smtClean="0">
                <a:solidFill>
                  <a:srgbClr val="C00000"/>
                </a:solidFill>
              </a:rPr>
            </a:br>
            <a:r>
              <a:rPr lang="en-US" sz="3200" b="1" dirty="0"/>
              <a:t>1 ounce equivalent </a:t>
            </a:r>
            <a:r>
              <a:rPr lang="en-US" sz="3200" b="1" dirty="0" smtClean="0"/>
              <a:t>=</a:t>
            </a:r>
            <a:r>
              <a:rPr lang="en-US" sz="3200" b="1" dirty="0" smtClean="0">
                <a:solidFill>
                  <a:srgbClr val="C00000"/>
                </a:solidFill>
              </a:rPr>
              <a:t>55 grams (2 ounces)</a:t>
            </a:r>
            <a:endParaRPr lang="en-US" sz="3200" b="1" dirty="0"/>
          </a:p>
        </p:txBody>
      </p:sp>
      <p:pic>
        <p:nvPicPr>
          <p:cNvPr id="3" name="Picture 2" descr="granola bars&#10;iStock_0000213117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8556" y="1905000"/>
            <a:ext cx="3974034" cy="2949736"/>
          </a:xfrm>
          <a:prstGeom prst="rect">
            <a:avLst/>
          </a:prstGeom>
        </p:spPr>
      </p:pic>
    </p:spTree>
    <p:extLst>
      <p:ext uri="{BB962C8B-B14F-4D97-AF65-F5344CB8AC3E}">
        <p14:creationId xmlns:p14="http://schemas.microsoft.com/office/powerpoint/2010/main" val="3830946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228600"/>
            <a:ext cx="91440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000" b="1" kern="1200">
                <a:solidFill>
                  <a:srgbClr val="FFFF00"/>
                </a:solidFill>
                <a:latin typeface="+mj-lt"/>
                <a:ea typeface="+mj-ea"/>
                <a:cs typeface="+mj-cs"/>
              </a:defRPr>
            </a:lvl1pPr>
            <a:lvl2pPr algn="ctr" rtl="0" eaLnBrk="0" fontAlgn="base" hangingPunct="0">
              <a:spcBef>
                <a:spcPct val="0"/>
              </a:spcBef>
              <a:spcAft>
                <a:spcPct val="0"/>
              </a:spcAft>
              <a:defRPr sz="4000" b="1">
                <a:solidFill>
                  <a:srgbClr val="FFFF00"/>
                </a:solidFill>
                <a:latin typeface="Calibri" pitchFamily="34" charset="0"/>
              </a:defRPr>
            </a:lvl2pPr>
            <a:lvl3pPr algn="ctr" rtl="0" eaLnBrk="0" fontAlgn="base" hangingPunct="0">
              <a:spcBef>
                <a:spcPct val="0"/>
              </a:spcBef>
              <a:spcAft>
                <a:spcPct val="0"/>
              </a:spcAft>
              <a:defRPr sz="4000" b="1">
                <a:solidFill>
                  <a:srgbClr val="FFFF00"/>
                </a:solidFill>
                <a:latin typeface="Calibri" pitchFamily="34" charset="0"/>
              </a:defRPr>
            </a:lvl3pPr>
            <a:lvl4pPr algn="ctr" rtl="0" eaLnBrk="0" fontAlgn="base" hangingPunct="0">
              <a:spcBef>
                <a:spcPct val="0"/>
              </a:spcBef>
              <a:spcAft>
                <a:spcPct val="0"/>
              </a:spcAft>
              <a:defRPr sz="4000" b="1">
                <a:solidFill>
                  <a:srgbClr val="FFFF00"/>
                </a:solidFill>
                <a:latin typeface="Calibri" pitchFamily="34" charset="0"/>
              </a:defRPr>
            </a:lvl4pPr>
            <a:lvl5pPr algn="ctr" rtl="0" eaLnBrk="0" fontAlgn="base" hangingPunct="0">
              <a:spcBef>
                <a:spcPct val="0"/>
              </a:spcBef>
              <a:spcAft>
                <a:spcPct val="0"/>
              </a:spcAft>
              <a:defRPr sz="4000" b="1">
                <a:solidFill>
                  <a:srgbClr val="FFFF00"/>
                </a:solidFill>
                <a:latin typeface="Calibri" pitchFamily="34" charset="0"/>
              </a:defRPr>
            </a:lvl5pPr>
            <a:lvl6pPr marL="457200" algn="ctr" rtl="0" fontAlgn="base">
              <a:spcBef>
                <a:spcPct val="0"/>
              </a:spcBef>
              <a:spcAft>
                <a:spcPct val="0"/>
              </a:spcAft>
              <a:defRPr sz="4000" b="1">
                <a:solidFill>
                  <a:srgbClr val="FFFF00"/>
                </a:solidFill>
                <a:latin typeface="Calibri" pitchFamily="34" charset="0"/>
              </a:defRPr>
            </a:lvl6pPr>
            <a:lvl7pPr marL="914400" algn="ctr" rtl="0" fontAlgn="base">
              <a:spcBef>
                <a:spcPct val="0"/>
              </a:spcBef>
              <a:spcAft>
                <a:spcPct val="0"/>
              </a:spcAft>
              <a:defRPr sz="4000" b="1">
                <a:solidFill>
                  <a:srgbClr val="FFFF00"/>
                </a:solidFill>
                <a:latin typeface="Calibri" pitchFamily="34" charset="0"/>
              </a:defRPr>
            </a:lvl7pPr>
            <a:lvl8pPr marL="1371600" algn="ctr" rtl="0" fontAlgn="base">
              <a:spcBef>
                <a:spcPct val="0"/>
              </a:spcBef>
              <a:spcAft>
                <a:spcPct val="0"/>
              </a:spcAft>
              <a:defRPr sz="4000" b="1">
                <a:solidFill>
                  <a:srgbClr val="FFFF00"/>
                </a:solidFill>
                <a:latin typeface="Calibri" pitchFamily="34" charset="0"/>
              </a:defRPr>
            </a:lvl8pPr>
            <a:lvl9pPr marL="1828800" algn="ctr" rtl="0" fontAlgn="base">
              <a:spcBef>
                <a:spcPct val="0"/>
              </a:spcBef>
              <a:spcAft>
                <a:spcPct val="0"/>
              </a:spcAft>
              <a:defRPr sz="4000" b="1">
                <a:solidFill>
                  <a:srgbClr val="FFFF00"/>
                </a:solidFill>
                <a:latin typeface="Calibri" pitchFamily="34" charset="0"/>
              </a:defRPr>
            </a:lvl9pPr>
          </a:lstStyle>
          <a:p>
            <a:pPr>
              <a:defRPr/>
            </a:pPr>
            <a:r>
              <a:rPr lang="en-US" dirty="0" smtClean="0"/>
              <a:t>How much equals 1 ounce equivalent?</a:t>
            </a:r>
            <a:endParaRPr lang="en-US" dirty="0">
              <a:latin typeface="+mn-lt"/>
            </a:endParaRPr>
          </a:p>
        </p:txBody>
      </p:sp>
      <p:sp>
        <p:nvSpPr>
          <p:cNvPr id="9" name="Content Placeholder 2"/>
          <p:cNvSpPr txBox="1">
            <a:spLocks/>
          </p:cNvSpPr>
          <p:nvPr/>
        </p:nvSpPr>
        <p:spPr>
          <a:xfrm>
            <a:off x="571500" y="1295400"/>
            <a:ext cx="8001000" cy="4343400"/>
          </a:xfrm>
          <a:prstGeom prst="roundRect">
            <a:avLst/>
          </a:prstGeom>
          <a:solidFill>
            <a:srgbClr val="EFDECD"/>
          </a:solidFill>
          <a:ln>
            <a:solidFill>
              <a:srgbClr val="FFC000"/>
            </a:solidFill>
          </a:ln>
          <a:scene3d>
            <a:camera prst="orthographicFront"/>
            <a:lightRig rig="threePt" dir="t"/>
          </a:scene3d>
          <a:sp3d>
            <a:bevelT/>
          </a:sp3d>
        </p:spPr>
        <p:txBody>
          <a:bodyPr vert="horz" lIns="91440" tIns="45720" rIns="91440" bIns="45720" rtlCol="0">
            <a:noAutofit/>
          </a:bodyPr>
          <a:lstStyle>
            <a:lvl1pPr marL="457200" indent="-457200" algn="l" defTabSz="914400" rtl="0" eaLnBrk="1" latinLnBrk="0" hangingPunct="1">
              <a:spcBef>
                <a:spcPct val="20000"/>
              </a:spcBef>
              <a:buClr>
                <a:srgbClr val="FFFF00"/>
              </a:buClr>
              <a:buFont typeface="Wingdings" pitchFamily="2" charset="2"/>
              <a:buChar char="n"/>
              <a:defRPr sz="3200" b="1" kern="1200">
                <a:solidFill>
                  <a:schemeClr val="bg1"/>
                </a:solidFill>
                <a:latin typeface="Arial Narrow" pitchFamily="34" charset="0"/>
                <a:ea typeface="+mn-ea"/>
                <a:cs typeface="+mn-cs"/>
                <a:sym typeface="Wingdings"/>
              </a:defRPr>
            </a:lvl1pPr>
            <a:lvl2pPr marL="914400" indent="-457200" algn="l" defTabSz="914400" rtl="0" eaLnBrk="1" latinLnBrk="0" hangingPunct="1">
              <a:spcBef>
                <a:spcPct val="20000"/>
              </a:spcBef>
              <a:buClr>
                <a:srgbClr val="FFFF00"/>
              </a:buClr>
              <a:buFont typeface="Symbol" pitchFamily="18" charset="2"/>
              <a:buChar char="·"/>
              <a:defRPr sz="2800" b="1" kern="1200">
                <a:solidFill>
                  <a:schemeClr val="bg1"/>
                </a:solidFill>
                <a:latin typeface="Arial Narrow" pitchFamily="34" charset="0"/>
                <a:ea typeface="+mn-ea"/>
                <a:cs typeface="+mn-cs"/>
                <a:sym typeface="Symbol"/>
              </a:defRPr>
            </a:lvl2pPr>
            <a:lvl3pPr marL="1262063" indent="-347663" algn="l" defTabSz="914400" rtl="0" eaLnBrk="1" latinLnBrk="0" hangingPunct="1">
              <a:spcBef>
                <a:spcPct val="20000"/>
              </a:spcBef>
              <a:buClr>
                <a:srgbClr val="FFFF00"/>
              </a:buClr>
              <a:buFont typeface="Wingdings 3" pitchFamily="18" charset="2"/>
              <a:buChar char=""/>
              <a:defRPr sz="2400" b="1" kern="1200">
                <a:solidFill>
                  <a:schemeClr val="bg1"/>
                </a:solidFill>
                <a:latin typeface="Arial Narrow" pitchFamily="34" charset="0"/>
                <a:ea typeface="+mn-ea"/>
                <a:cs typeface="+mn-cs"/>
                <a:sym typeface="Wingdings 3"/>
              </a:defRPr>
            </a:lvl3pPr>
            <a:lvl4pPr marL="16002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buClr>
                <a:srgbClr val="663300"/>
              </a:buClr>
            </a:pPr>
            <a:endParaRPr lang="en-US" sz="2400" dirty="0">
              <a:solidFill>
                <a:schemeClr val="tx1"/>
              </a:solidFill>
              <a:latin typeface="Calibri" panose="020F0502020204030204" pitchFamily="34" charset="0"/>
            </a:endParaRPr>
          </a:p>
        </p:txBody>
      </p:sp>
      <p:sp>
        <p:nvSpPr>
          <p:cNvPr id="10" name="TextBox 9"/>
          <p:cNvSpPr txBox="1"/>
          <p:nvPr/>
        </p:nvSpPr>
        <p:spPr>
          <a:xfrm>
            <a:off x="1066800" y="1422263"/>
            <a:ext cx="7010400" cy="584775"/>
          </a:xfrm>
          <a:prstGeom prst="rect">
            <a:avLst/>
          </a:prstGeom>
          <a:noFill/>
        </p:spPr>
        <p:txBody>
          <a:bodyPr wrap="square" rtlCol="0">
            <a:spAutoFit/>
          </a:bodyPr>
          <a:lstStyle/>
          <a:p>
            <a:pPr algn="ctr"/>
            <a:r>
              <a:rPr lang="en-US" sz="3200" b="1" dirty="0" smtClean="0"/>
              <a:t>Oatmeal</a:t>
            </a:r>
            <a:endParaRPr lang="en-US" sz="3200" b="1" dirty="0"/>
          </a:p>
        </p:txBody>
      </p:sp>
      <p:sp>
        <p:nvSpPr>
          <p:cNvPr id="8" name="TextBox 7"/>
          <p:cNvSpPr txBox="1"/>
          <p:nvPr/>
        </p:nvSpPr>
        <p:spPr>
          <a:xfrm>
            <a:off x="4419600" y="2436048"/>
            <a:ext cx="4038600" cy="2062103"/>
          </a:xfrm>
          <a:prstGeom prst="rect">
            <a:avLst/>
          </a:prstGeom>
          <a:noFill/>
        </p:spPr>
        <p:txBody>
          <a:bodyPr wrap="square" rtlCol="0">
            <a:spAutoFit/>
          </a:bodyPr>
          <a:lstStyle/>
          <a:p>
            <a:r>
              <a:rPr lang="en-US" sz="3200" b="1" dirty="0" smtClean="0">
                <a:solidFill>
                  <a:srgbClr val="C00000"/>
                </a:solidFill>
              </a:rPr>
              <a:t>GROUP </a:t>
            </a:r>
            <a:r>
              <a:rPr lang="en-US" sz="3200" b="1" dirty="0">
                <a:solidFill>
                  <a:srgbClr val="C00000"/>
                </a:solidFill>
              </a:rPr>
              <a:t>H</a:t>
            </a:r>
            <a:r>
              <a:rPr lang="en-US" sz="3200" b="1" dirty="0" smtClean="0">
                <a:solidFill>
                  <a:srgbClr val="C00000"/>
                </a:solidFill>
              </a:rPr>
              <a:t/>
            </a:r>
            <a:br>
              <a:rPr lang="en-US" sz="3200" b="1" dirty="0" smtClean="0">
                <a:solidFill>
                  <a:srgbClr val="C00000"/>
                </a:solidFill>
              </a:rPr>
            </a:br>
            <a:r>
              <a:rPr lang="en-US" sz="3200" b="1" dirty="0" smtClean="0"/>
              <a:t>1 ounce equivalent = </a:t>
            </a:r>
            <a:r>
              <a:rPr lang="en-US" sz="3200" b="1" dirty="0" smtClean="0">
                <a:solidFill>
                  <a:srgbClr val="C00000"/>
                </a:solidFill>
              </a:rPr>
              <a:t>½ cup cooked or </a:t>
            </a:r>
            <a:br>
              <a:rPr lang="en-US" sz="3200" b="1" dirty="0" smtClean="0">
                <a:solidFill>
                  <a:srgbClr val="C00000"/>
                </a:solidFill>
              </a:rPr>
            </a:br>
            <a:r>
              <a:rPr lang="en-US" sz="3200" b="1" dirty="0" smtClean="0">
                <a:solidFill>
                  <a:srgbClr val="C00000"/>
                </a:solidFill>
              </a:rPr>
              <a:t>28 </a:t>
            </a:r>
            <a:r>
              <a:rPr lang="en-US" sz="3200" b="1" dirty="0">
                <a:solidFill>
                  <a:srgbClr val="C00000"/>
                </a:solidFill>
              </a:rPr>
              <a:t>grams (1 ounce</a:t>
            </a:r>
            <a:r>
              <a:rPr lang="en-US" sz="3200" b="1" dirty="0" smtClean="0">
                <a:solidFill>
                  <a:srgbClr val="C00000"/>
                </a:solidFill>
              </a:rPr>
              <a:t>) dry</a:t>
            </a:r>
            <a:endParaRPr lang="en-US" sz="3200" b="1" dirty="0">
              <a:solidFill>
                <a:srgbClr val="C00000"/>
              </a:solidFill>
            </a:endParaRPr>
          </a:p>
        </p:txBody>
      </p:sp>
      <p:pic>
        <p:nvPicPr>
          <p:cNvPr id="2" name="Picture 1" descr="Bowl of oatmeal&#10;iStock_00001672188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2424618"/>
            <a:ext cx="3381210" cy="2461521"/>
          </a:xfrm>
          <a:prstGeom prst="rect">
            <a:avLst/>
          </a:prstGeom>
        </p:spPr>
      </p:pic>
    </p:spTree>
    <p:extLst>
      <p:ext uri="{BB962C8B-B14F-4D97-AF65-F5344CB8AC3E}">
        <p14:creationId xmlns:p14="http://schemas.microsoft.com/office/powerpoint/2010/main" val="3475768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itle 1"/>
          <p:cNvSpPr>
            <a:spLocks noGrp="1"/>
          </p:cNvSpPr>
          <p:nvPr>
            <p:ph type="title"/>
          </p:nvPr>
        </p:nvSpPr>
        <p:spPr>
          <a:xfrm>
            <a:off x="0" y="242872"/>
            <a:ext cx="9144000" cy="671528"/>
          </a:xfrm>
        </p:spPr>
        <p:txBody>
          <a:bodyPr/>
          <a:lstStyle/>
          <a:p>
            <a:pPr eaLnBrk="1" hangingPunct="1"/>
            <a:r>
              <a:rPr lang="en-US" altLang="en-US" dirty="0" smtClean="0">
                <a:latin typeface="Calibri" panose="020F0502020204030204" pitchFamily="34" charset="0"/>
              </a:rPr>
              <a:t>Method 2 – Creditable Grains</a:t>
            </a:r>
            <a:endParaRPr lang="en-US" altLang="en-US" sz="2800" dirty="0" smtClean="0">
              <a:latin typeface="Calibri" panose="020F0502020204030204" pitchFamily="34" charset="0"/>
            </a:endParaRPr>
          </a:p>
        </p:txBody>
      </p:sp>
      <p:sp>
        <p:nvSpPr>
          <p:cNvPr id="12" name="Content Placeholder 2"/>
          <p:cNvSpPr>
            <a:spLocks noGrp="1"/>
          </p:cNvSpPr>
          <p:nvPr>
            <p:ph idx="1"/>
          </p:nvPr>
        </p:nvSpPr>
        <p:spPr>
          <a:xfrm>
            <a:off x="304800" y="1066800"/>
            <a:ext cx="8153400" cy="3810000"/>
          </a:xfrm>
        </p:spPr>
        <p:txBody>
          <a:bodyPr rtlCol="0">
            <a:noAutofit/>
          </a:bodyPr>
          <a:lstStyle/>
          <a:p>
            <a:pPr eaLnBrk="1" fontAlgn="auto" hangingPunct="1">
              <a:spcAft>
                <a:spcPts val="0"/>
              </a:spcAft>
              <a:defRPr/>
            </a:pPr>
            <a:r>
              <a:rPr lang="en-US" dirty="0" smtClean="0">
                <a:latin typeface="+mn-lt"/>
              </a:rPr>
              <a:t>Calculate </a:t>
            </a:r>
            <a:r>
              <a:rPr lang="en-US" dirty="0" smtClean="0">
                <a:solidFill>
                  <a:srgbClr val="99FF99"/>
                </a:solidFill>
                <a:latin typeface="+mn-lt"/>
              </a:rPr>
              <a:t>GRAMS OF CREDITABLE GRAINS </a:t>
            </a:r>
            <a:r>
              <a:rPr lang="en-US" dirty="0" smtClean="0">
                <a:latin typeface="+mn-lt"/>
              </a:rPr>
              <a:t>per serving</a:t>
            </a:r>
          </a:p>
          <a:p>
            <a:pPr eaLnBrk="1" fontAlgn="auto" hangingPunct="1">
              <a:spcBef>
                <a:spcPts val="1200"/>
              </a:spcBef>
              <a:spcAft>
                <a:spcPts val="0"/>
              </a:spcAft>
              <a:defRPr/>
            </a:pPr>
            <a:r>
              <a:rPr lang="en-US" dirty="0">
                <a:latin typeface="+mn-lt"/>
              </a:rPr>
              <a:t>R</a:t>
            </a:r>
            <a:r>
              <a:rPr lang="en-US" dirty="0" smtClean="0">
                <a:latin typeface="+mn-lt"/>
              </a:rPr>
              <a:t>equires documentation from</a:t>
            </a:r>
          </a:p>
          <a:p>
            <a:pPr marL="971550" lvl="1" indent="-514350" eaLnBrk="1" fontAlgn="auto" hangingPunct="1">
              <a:spcAft>
                <a:spcPts val="0"/>
              </a:spcAft>
              <a:buFont typeface="+mj-lt"/>
              <a:buAutoNum type="arabicPeriod"/>
              <a:defRPr/>
            </a:pPr>
            <a:r>
              <a:rPr lang="en-US" sz="2600" dirty="0" smtClean="0">
                <a:latin typeface="+mj-lt"/>
              </a:rPr>
              <a:t>an </a:t>
            </a:r>
            <a:r>
              <a:rPr lang="en-US" sz="2600" dirty="0">
                <a:latin typeface="+mj-lt"/>
              </a:rPr>
              <a:t>original </a:t>
            </a:r>
            <a:r>
              <a:rPr lang="en-US" sz="2600" dirty="0" smtClean="0">
                <a:solidFill>
                  <a:srgbClr val="99FF99"/>
                </a:solidFill>
                <a:latin typeface="+mj-lt"/>
              </a:rPr>
              <a:t>CN LABEL </a:t>
            </a:r>
            <a:r>
              <a:rPr lang="en-US" sz="2600" dirty="0" smtClean="0">
                <a:latin typeface="+mj-lt"/>
              </a:rPr>
              <a:t>from </a:t>
            </a:r>
            <a:r>
              <a:rPr lang="en-US" sz="2600" dirty="0">
                <a:latin typeface="+mj-lt"/>
              </a:rPr>
              <a:t>the product carton if the grains are part of a meat/meat alternate </a:t>
            </a:r>
            <a:r>
              <a:rPr lang="en-US" sz="2600" dirty="0" smtClean="0">
                <a:latin typeface="+mj-lt"/>
              </a:rPr>
              <a:t>product</a:t>
            </a:r>
          </a:p>
          <a:p>
            <a:pPr marL="457200" lvl="1" indent="0" algn="ctr" eaLnBrk="1" fontAlgn="auto" hangingPunct="1">
              <a:spcBef>
                <a:spcPts val="0"/>
              </a:spcBef>
              <a:spcAft>
                <a:spcPts val="0"/>
              </a:spcAft>
              <a:buFont typeface="Symbol" pitchFamily="18" charset="2"/>
              <a:buNone/>
              <a:defRPr/>
            </a:pPr>
            <a:r>
              <a:rPr lang="en-US" sz="2600" dirty="0" smtClean="0">
                <a:solidFill>
                  <a:srgbClr val="FFFF00"/>
                </a:solidFill>
                <a:latin typeface="+mj-lt"/>
              </a:rPr>
              <a:t>OR</a:t>
            </a:r>
          </a:p>
          <a:p>
            <a:pPr marL="971550" lvl="1" indent="-514350" eaLnBrk="1" fontAlgn="auto" hangingPunct="1">
              <a:spcAft>
                <a:spcPts val="0"/>
              </a:spcAft>
              <a:buFont typeface="+mj-lt"/>
              <a:buAutoNum type="arabicPeriod" startAt="2"/>
              <a:defRPr/>
            </a:pPr>
            <a:r>
              <a:rPr lang="en-US" sz="2600" dirty="0" smtClean="0">
                <a:latin typeface="+mj-lt"/>
              </a:rPr>
              <a:t>a </a:t>
            </a:r>
            <a:r>
              <a:rPr lang="en-US" sz="2600" dirty="0" smtClean="0">
                <a:solidFill>
                  <a:srgbClr val="99FF99"/>
                </a:solidFill>
                <a:latin typeface="+mj-lt"/>
              </a:rPr>
              <a:t>PFS </a:t>
            </a:r>
            <a:r>
              <a:rPr lang="en-US" sz="2600" dirty="0" smtClean="0">
                <a:latin typeface="+mj-lt"/>
              </a:rPr>
              <a:t>signed </a:t>
            </a:r>
            <a:r>
              <a:rPr lang="en-US" sz="2600" dirty="0">
                <a:latin typeface="+mj-lt"/>
              </a:rPr>
              <a:t>by an official of the </a:t>
            </a:r>
            <a:r>
              <a:rPr lang="en-US" sz="2600" dirty="0" smtClean="0">
                <a:latin typeface="+mj-lt"/>
              </a:rPr>
              <a:t>manufacturer</a:t>
            </a:r>
            <a:endParaRPr lang="en-US" sz="2600" dirty="0">
              <a:latin typeface="+mj-lt"/>
            </a:endParaRPr>
          </a:p>
        </p:txBody>
      </p:sp>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t="22131" b="48945"/>
          <a:stretch/>
        </p:blipFill>
        <p:spPr>
          <a:xfrm>
            <a:off x="0" y="5003231"/>
            <a:ext cx="9144000" cy="1600200"/>
          </a:xfrm>
          <a:prstGeom prst="rect">
            <a:avLst/>
          </a:prstGeom>
        </p:spPr>
      </p:pic>
    </p:spTree>
    <p:extLst>
      <p:ext uri="{BB962C8B-B14F-4D97-AF65-F5344CB8AC3E}">
        <p14:creationId xmlns:p14="http://schemas.microsoft.com/office/powerpoint/2010/main" val="102148521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7" name="TextBox 7"/>
          <p:cNvSpPr txBox="1">
            <a:spLocks noChangeArrowheads="1"/>
          </p:cNvSpPr>
          <p:nvPr/>
        </p:nvSpPr>
        <p:spPr bwMode="auto">
          <a:xfrm>
            <a:off x="4763" y="6248400"/>
            <a:ext cx="9144000" cy="338138"/>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pPr>
            <a:r>
              <a:rPr lang="en-US" altLang="en-US" sz="1600" b="1" dirty="0" smtClean="0"/>
              <a:t>www.sde.ct.gov/sde/lib/sde/pdf/deps/nutrition/nslp/crediting/graincalc.pdf</a:t>
            </a:r>
            <a:endParaRPr lang="en-US" altLang="en-US" sz="1600" b="1" dirty="0"/>
          </a:p>
        </p:txBody>
      </p:sp>
      <p:pic>
        <p:nvPicPr>
          <p:cNvPr id="4" name="Picture 3"/>
          <p:cNvPicPr>
            <a:picLocks noChangeAspect="1"/>
          </p:cNvPicPr>
          <p:nvPr/>
        </p:nvPicPr>
        <p:blipFill>
          <a:blip r:embed="rId3"/>
          <a:stretch>
            <a:fillRect/>
          </a:stretch>
        </p:blipFill>
        <p:spPr>
          <a:xfrm>
            <a:off x="2880362" y="1591238"/>
            <a:ext cx="3307075" cy="4422775"/>
          </a:xfrm>
          <a:prstGeom prst="rect">
            <a:avLst/>
          </a:prstGeom>
        </p:spPr>
      </p:pic>
      <p:sp>
        <p:nvSpPr>
          <p:cNvPr id="5" name="Rectangle 1"/>
          <p:cNvSpPr txBox="1">
            <a:spLocks noChangeArrowheads="1"/>
          </p:cNvSpPr>
          <p:nvPr/>
        </p:nvSpPr>
        <p:spPr>
          <a:xfrm>
            <a:off x="-38100" y="788393"/>
            <a:ext cx="9144000" cy="583207"/>
          </a:xfrm>
          <a:prstGeom prst="rect">
            <a:avLst/>
          </a:prstGeom>
        </p:spPr>
        <p:txBody>
          <a:bodyPr tIns="83808" anchor="ctr"/>
          <a:lstStyle>
            <a:lvl1pPr algn="ctr" defTabSz="914400" rtl="0" eaLnBrk="1" latinLnBrk="0" hangingPunct="1">
              <a:spcBef>
                <a:spcPct val="0"/>
              </a:spcBef>
              <a:buNone/>
              <a:defRPr sz="4000" b="1" kern="1200">
                <a:solidFill>
                  <a:srgbClr val="FFFF00"/>
                </a:solidFill>
                <a:latin typeface="Arial" pitchFamily="34" charset="0"/>
                <a:ea typeface="+mj-ea"/>
                <a:cs typeface="Arial" pitchFamily="34" charset="0"/>
              </a:defRPr>
            </a:lvl1pPr>
          </a:lstStyle>
          <a:p>
            <a:pPr fontAlgn="auto">
              <a:spcAft>
                <a:spcPts val="0"/>
              </a:spcAft>
              <a:defRPr/>
            </a:pPr>
            <a:r>
              <a:rPr lang="en-US" sz="3200" dirty="0">
                <a:latin typeface="+mj-lt"/>
              </a:rPr>
              <a:t>Calculation Methods for Crediting Grains</a:t>
            </a:r>
            <a:endParaRPr lang="en-US" sz="3200" dirty="0" smtClean="0">
              <a:latin typeface="+mj-lt"/>
            </a:endParaRPr>
          </a:p>
        </p:txBody>
      </p:sp>
      <p:sp>
        <p:nvSpPr>
          <p:cNvPr id="6" name="Rectangle 1"/>
          <p:cNvSpPr txBox="1">
            <a:spLocks noChangeArrowheads="1"/>
          </p:cNvSpPr>
          <p:nvPr/>
        </p:nvSpPr>
        <p:spPr>
          <a:xfrm>
            <a:off x="10160" y="228600"/>
            <a:ext cx="9144000" cy="533400"/>
          </a:xfrm>
          <a:prstGeom prst="rect">
            <a:avLst/>
          </a:prstGeom>
          <a:solidFill>
            <a:srgbClr val="006600"/>
          </a:solidFill>
        </p:spPr>
        <p:txBody>
          <a:bodyPr tIns="83808" anchor="ctr"/>
          <a:lstStyle>
            <a:lvl1pPr algn="ctr" defTabSz="914400" rtl="0" eaLnBrk="1" latinLnBrk="0" hangingPunct="1">
              <a:spcBef>
                <a:spcPct val="0"/>
              </a:spcBef>
              <a:buNone/>
              <a:defRPr sz="4000" b="1" kern="1200">
                <a:solidFill>
                  <a:srgbClr val="FFFF00"/>
                </a:solidFill>
                <a:latin typeface="Arial" pitchFamily="34" charset="0"/>
                <a:ea typeface="+mj-ea"/>
                <a:cs typeface="Arial" pitchFamily="34" charset="0"/>
              </a:defRPr>
            </a:lvl1pPr>
          </a:lstStyle>
          <a:p>
            <a:pPr fontAlgn="auto">
              <a:spcAft>
                <a:spcPts val="0"/>
              </a:spcAft>
              <a:defRPr/>
            </a:pPr>
            <a:r>
              <a:rPr lang="en-US" dirty="0" smtClean="0">
                <a:solidFill>
                  <a:schemeClr val="bg1"/>
                </a:solidFill>
                <a:latin typeface="+mj-lt"/>
              </a:rPr>
              <a:t>CSDE Resource</a:t>
            </a:r>
          </a:p>
        </p:txBody>
      </p:sp>
    </p:spTree>
    <p:extLst>
      <p:ext uri="{BB962C8B-B14F-4D97-AF65-F5344CB8AC3E}">
        <p14:creationId xmlns:p14="http://schemas.microsoft.com/office/powerpoint/2010/main" val="149021390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0"/>
          <p:cNvSpPr>
            <a:spLocks noChangeArrowheads="1"/>
          </p:cNvSpPr>
          <p:nvPr/>
        </p:nvSpPr>
        <p:spPr bwMode="auto">
          <a:xfrm>
            <a:off x="0" y="711894"/>
            <a:ext cx="9144000" cy="1779111"/>
          </a:xfrm>
          <a:prstGeom prst="rect">
            <a:avLst/>
          </a:prstGeom>
          <a:noFill/>
          <a:ln w="9525">
            <a:noFill/>
            <a:miter lim="800000"/>
            <a:headEnd/>
            <a:tailEnd/>
          </a:ln>
        </p:spPr>
        <p:txBody>
          <a:bodyPr/>
          <a:lstStyle/>
          <a:p>
            <a:pPr algn="ctr" eaLnBrk="0" hangingPunct="0">
              <a:spcBef>
                <a:spcPts val="1800"/>
              </a:spcBef>
              <a:spcAft>
                <a:spcPts val="0"/>
              </a:spcAft>
              <a:defRPr/>
            </a:pPr>
            <a:r>
              <a:rPr lang="en-US" sz="6000" b="1" dirty="0" smtClean="0">
                <a:solidFill>
                  <a:srgbClr val="FFFF00"/>
                </a:solidFill>
              </a:rPr>
              <a:t>MEAT/MEAT ALTERNATE (M/MA) SUBSTITUTIONS</a:t>
            </a:r>
          </a:p>
        </p:txBody>
      </p:sp>
      <p:pic>
        <p:nvPicPr>
          <p:cNvPr id="6" name="Picture 5" descr="Examples of meat/meat alternates (chicken, hamburger, turkey, chicken, tuna fish, Swiss cheese, yogurt, egg, peanut butter, nuts, sunflower seeds,  legumes, baked beans and tofu).&#10;&#10;hicken istock_000023338754&#10;Hamburger istock_000017161895&#10;Peanut butter iStock_000033403418&#10;Legumes  istock_000009271788&#10;Baked beans iStock_000022994534&#10;Sunflower seeds iStock_000008815398&#10;Tofu iStock_000012704422&#10;Egg iStock_000017072468&#10;Swiss cheese cubes istock_000015577443&#10;Tuna fish istock_000009679592&#10;Nuts istock_000018885171&#10;Peanut butter istock_000033403418&#10;Turkey istock_000008553393&#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3048000"/>
            <a:ext cx="8451042" cy="3108960"/>
          </a:xfrm>
          <a:prstGeom prst="rect">
            <a:avLst/>
          </a:prstGeom>
        </p:spPr>
      </p:pic>
    </p:spTree>
    <p:extLst>
      <p:ext uri="{BB962C8B-B14F-4D97-AF65-F5344CB8AC3E}">
        <p14:creationId xmlns:p14="http://schemas.microsoft.com/office/powerpoint/2010/main" val="712791342"/>
      </p:ext>
    </p:extLst>
  </p:cSld>
  <p:clrMapOvr>
    <a:masterClrMapping/>
  </p:clrMapOvr>
  <p:transition spd="med" advClick="0"/>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1"/>
          <p:cNvSpPr>
            <a:spLocks noGrp="1"/>
          </p:cNvSpPr>
          <p:nvPr>
            <p:ph type="title"/>
          </p:nvPr>
        </p:nvSpPr>
        <p:spPr>
          <a:xfrm>
            <a:off x="0" y="228601"/>
            <a:ext cx="9144000" cy="685800"/>
          </a:xfrm>
        </p:spPr>
        <p:txBody>
          <a:bodyPr/>
          <a:lstStyle/>
          <a:p>
            <a:pPr eaLnBrk="1" hangingPunct="1"/>
            <a:r>
              <a:rPr lang="en-US" altLang="en-US" sz="3800" dirty="0" smtClean="0">
                <a:latin typeface="Calibri" panose="020F0502020204030204" pitchFamily="34" charset="0"/>
              </a:rPr>
              <a:t>M/MA Grain Substitutes</a:t>
            </a:r>
          </a:p>
        </p:txBody>
      </p:sp>
      <p:sp>
        <p:nvSpPr>
          <p:cNvPr id="46083" name="Content Placeholder 2"/>
          <p:cNvSpPr>
            <a:spLocks noGrp="1"/>
          </p:cNvSpPr>
          <p:nvPr>
            <p:ph idx="1"/>
          </p:nvPr>
        </p:nvSpPr>
        <p:spPr>
          <a:xfrm>
            <a:off x="685800" y="1143000"/>
            <a:ext cx="7543800" cy="4956175"/>
          </a:xfrm>
        </p:spPr>
        <p:txBody>
          <a:bodyPr rtlCol="0">
            <a:noAutofit/>
          </a:bodyPr>
          <a:lstStyle/>
          <a:p>
            <a:pPr marL="461963" indent="-461963" eaLnBrk="1" fontAlgn="auto" hangingPunct="1">
              <a:spcBef>
                <a:spcPts val="600"/>
              </a:spcBef>
              <a:spcAft>
                <a:spcPts val="0"/>
              </a:spcAft>
              <a:defRPr/>
            </a:pPr>
            <a:r>
              <a:rPr lang="en-US" dirty="0" smtClean="0">
                <a:latin typeface="+mn-lt"/>
              </a:rPr>
              <a:t>Optional</a:t>
            </a:r>
            <a:endParaRPr lang="en-US" dirty="0">
              <a:latin typeface="+mn-lt"/>
            </a:endParaRPr>
          </a:p>
          <a:p>
            <a:pPr marL="461963" indent="-461963" eaLnBrk="1" fontAlgn="auto" hangingPunct="1">
              <a:spcBef>
                <a:spcPts val="600"/>
              </a:spcBef>
              <a:spcAft>
                <a:spcPts val="0"/>
              </a:spcAft>
              <a:defRPr/>
            </a:pPr>
            <a:r>
              <a:rPr lang="en-US" dirty="0" smtClean="0">
                <a:latin typeface="+mn-lt"/>
              </a:rPr>
              <a:t>Can only be </a:t>
            </a:r>
            <a:r>
              <a:rPr lang="en-US" dirty="0">
                <a:latin typeface="+mn-lt"/>
              </a:rPr>
              <a:t>offered after </a:t>
            </a:r>
            <a:r>
              <a:rPr lang="en-US" dirty="0" smtClean="0">
                <a:solidFill>
                  <a:srgbClr val="99FF99"/>
                </a:solidFill>
                <a:latin typeface="+mn-lt"/>
              </a:rPr>
              <a:t>MINIMUM DAILY </a:t>
            </a:r>
            <a:r>
              <a:rPr lang="en-US" dirty="0" smtClean="0">
                <a:latin typeface="+mn-lt"/>
              </a:rPr>
              <a:t>grains</a:t>
            </a:r>
            <a:r>
              <a:rPr lang="en-US" i="1" dirty="0" smtClean="0">
                <a:latin typeface="+mn-lt"/>
              </a:rPr>
              <a:t> </a:t>
            </a:r>
            <a:r>
              <a:rPr lang="en-US" dirty="0" smtClean="0">
                <a:latin typeface="+mn-lt"/>
              </a:rPr>
              <a:t>(1 ounce equivalent)</a:t>
            </a:r>
          </a:p>
          <a:p>
            <a:pPr marL="461963" indent="-461963" eaLnBrk="1" fontAlgn="auto" hangingPunct="1">
              <a:spcBef>
                <a:spcPts val="600"/>
              </a:spcBef>
              <a:spcAft>
                <a:spcPts val="0"/>
              </a:spcAft>
              <a:defRPr/>
            </a:pPr>
            <a:r>
              <a:rPr lang="en-US" sz="3200" dirty="0" smtClean="0">
                <a:latin typeface="+mn-lt"/>
              </a:rPr>
              <a:t>Minimum </a:t>
            </a:r>
            <a:r>
              <a:rPr lang="en-US" sz="3200" dirty="0">
                <a:latin typeface="+mn-lt"/>
              </a:rPr>
              <a:t>of </a:t>
            </a:r>
            <a:r>
              <a:rPr lang="en-US" sz="3200" dirty="0">
                <a:solidFill>
                  <a:srgbClr val="99FF99"/>
                </a:solidFill>
                <a:latin typeface="+mn-lt"/>
              </a:rPr>
              <a:t>¼ </a:t>
            </a:r>
            <a:r>
              <a:rPr lang="en-US" sz="3200" dirty="0" smtClean="0">
                <a:solidFill>
                  <a:srgbClr val="99FF99"/>
                </a:solidFill>
                <a:latin typeface="+mn-lt"/>
              </a:rPr>
              <a:t>OZ EQ </a:t>
            </a:r>
            <a:r>
              <a:rPr lang="en-US" sz="3200" dirty="0" smtClean="0">
                <a:latin typeface="+mn-lt"/>
              </a:rPr>
              <a:t>to </a:t>
            </a:r>
            <a:r>
              <a:rPr lang="en-US" sz="3200" dirty="0">
                <a:latin typeface="+mn-lt"/>
              </a:rPr>
              <a:t>count toward </a:t>
            </a:r>
            <a:r>
              <a:rPr lang="en-US" sz="3200" dirty="0">
                <a:latin typeface="+mn-lt"/>
                <a:cs typeface="Arial" pitchFamily="34" charset="0"/>
              </a:rPr>
              <a:t>daily total</a:t>
            </a:r>
          </a:p>
          <a:p>
            <a:pPr marL="461963" indent="-461963" eaLnBrk="1" fontAlgn="auto" hangingPunct="1">
              <a:spcBef>
                <a:spcPts val="600"/>
              </a:spcBef>
              <a:spcAft>
                <a:spcPts val="0"/>
              </a:spcAft>
              <a:defRPr/>
            </a:pPr>
            <a:r>
              <a:rPr lang="en-US" dirty="0" smtClean="0">
                <a:latin typeface="+mn-lt"/>
              </a:rPr>
              <a:t>Schools can choose </a:t>
            </a:r>
            <a:br>
              <a:rPr lang="en-US" dirty="0" smtClean="0">
                <a:latin typeface="+mn-lt"/>
              </a:rPr>
            </a:br>
            <a:r>
              <a:rPr lang="en-US" dirty="0" smtClean="0">
                <a:latin typeface="+mn-lt"/>
              </a:rPr>
              <a:t>to offer</a:t>
            </a:r>
          </a:p>
          <a:p>
            <a:pPr marL="1139825" lvl="1" eaLnBrk="1" fontAlgn="auto" hangingPunct="1">
              <a:spcBef>
                <a:spcPts val="600"/>
              </a:spcBef>
              <a:spcAft>
                <a:spcPts val="0"/>
              </a:spcAft>
              <a:defRPr/>
            </a:pPr>
            <a:r>
              <a:rPr lang="en-US" dirty="0" smtClean="0">
                <a:solidFill>
                  <a:srgbClr val="99FF99"/>
                </a:solidFill>
                <a:latin typeface="+mn-lt"/>
              </a:rPr>
              <a:t>IN PLACE </a:t>
            </a:r>
            <a:r>
              <a:rPr lang="en-US" dirty="0" smtClean="0">
                <a:latin typeface="+mn-lt"/>
              </a:rPr>
              <a:t>of grains</a:t>
            </a:r>
          </a:p>
          <a:p>
            <a:pPr marL="1139825" lvl="1" eaLnBrk="1" fontAlgn="auto" hangingPunct="1">
              <a:spcBef>
                <a:spcPts val="0"/>
              </a:spcBef>
              <a:spcAft>
                <a:spcPts val="0"/>
              </a:spcAft>
              <a:defRPr/>
            </a:pPr>
            <a:r>
              <a:rPr lang="en-US" dirty="0" smtClean="0">
                <a:latin typeface="+mn-lt"/>
              </a:rPr>
              <a:t>as an </a:t>
            </a:r>
            <a:r>
              <a:rPr lang="en-US" dirty="0" smtClean="0">
                <a:solidFill>
                  <a:srgbClr val="99FF99"/>
                </a:solidFill>
                <a:latin typeface="+mn-lt"/>
              </a:rPr>
              <a:t>EXTRA</a:t>
            </a:r>
            <a:r>
              <a:rPr lang="en-US" dirty="0" smtClean="0">
                <a:latin typeface="+mn-lt"/>
              </a:rPr>
              <a:t> item</a:t>
            </a:r>
            <a:endParaRPr lang="en-US" dirty="0">
              <a:latin typeface="+mn-lt"/>
            </a:endParaRPr>
          </a:p>
        </p:txBody>
      </p:sp>
      <p:pic>
        <p:nvPicPr>
          <p:cNvPr id="4" name="Picture 3" descr="English muffin breakfast sandwich (egg, ham and cheese on English muffin)&#10; iStock_00000636070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1266" y="3581400"/>
            <a:ext cx="3165057" cy="2514600"/>
          </a:xfrm>
          <a:prstGeom prst="rect">
            <a:avLst/>
          </a:prstGeom>
        </p:spPr>
      </p:pic>
    </p:spTree>
    <p:extLst>
      <p:ext uri="{BB962C8B-B14F-4D97-AF65-F5344CB8AC3E}">
        <p14:creationId xmlns:p14="http://schemas.microsoft.com/office/powerpoint/2010/main" val="95216035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p:cNvSpPr>
            <a:spLocks noGrp="1"/>
          </p:cNvSpPr>
          <p:nvPr>
            <p:ph type="title"/>
          </p:nvPr>
        </p:nvSpPr>
        <p:spPr>
          <a:xfrm>
            <a:off x="0" y="228600"/>
            <a:ext cx="9144000" cy="685800"/>
          </a:xfrm>
        </p:spPr>
        <p:txBody>
          <a:bodyPr/>
          <a:lstStyle/>
          <a:p>
            <a:r>
              <a:rPr lang="en-US" sz="3600" dirty="0" smtClean="0">
                <a:latin typeface="+mj-lt"/>
              </a:rPr>
              <a:t>M/MA Serving Sizes</a:t>
            </a:r>
          </a:p>
        </p:txBody>
      </p:sp>
      <p:sp>
        <p:nvSpPr>
          <p:cNvPr id="7" name="Content Placeholder 2"/>
          <p:cNvSpPr txBox="1">
            <a:spLocks/>
          </p:cNvSpPr>
          <p:nvPr/>
        </p:nvSpPr>
        <p:spPr>
          <a:xfrm>
            <a:off x="533400" y="1143000"/>
            <a:ext cx="8229600" cy="2819400"/>
          </a:xfrm>
          <a:prstGeom prst="rect">
            <a:avLst/>
          </a:prstGeom>
          <a:noFill/>
        </p:spPr>
        <p:txBody>
          <a:bodyPr vert="horz" lIns="91440" tIns="45720" rIns="91440" bIns="45720" rtlCol="0">
            <a:noAutofit/>
          </a:bodyPr>
          <a:lstStyle>
            <a:lvl1pPr marL="457200" indent="-457200" algn="l" defTabSz="914400" rtl="0" eaLnBrk="1" latinLnBrk="0" hangingPunct="1">
              <a:spcBef>
                <a:spcPct val="20000"/>
              </a:spcBef>
              <a:buClr>
                <a:srgbClr val="FFFF00"/>
              </a:buClr>
              <a:buFont typeface="Wingdings" pitchFamily="2" charset="2"/>
              <a:buChar char="n"/>
              <a:defRPr sz="3200" b="1" kern="1200">
                <a:solidFill>
                  <a:schemeClr val="bg1"/>
                </a:solidFill>
                <a:latin typeface="Arial Narrow" pitchFamily="34" charset="0"/>
                <a:ea typeface="+mn-ea"/>
                <a:cs typeface="+mn-cs"/>
                <a:sym typeface="Wingdings"/>
              </a:defRPr>
            </a:lvl1pPr>
            <a:lvl2pPr marL="914400" indent="-457200" algn="l" defTabSz="914400" rtl="0" eaLnBrk="1" latinLnBrk="0" hangingPunct="1">
              <a:spcBef>
                <a:spcPct val="20000"/>
              </a:spcBef>
              <a:buClr>
                <a:srgbClr val="FFFF00"/>
              </a:buClr>
              <a:buFont typeface="Symbol" pitchFamily="18" charset="2"/>
              <a:buChar char="·"/>
              <a:defRPr sz="2800" b="1" kern="1200">
                <a:solidFill>
                  <a:schemeClr val="bg1"/>
                </a:solidFill>
                <a:latin typeface="Arial Narrow" pitchFamily="34" charset="0"/>
                <a:ea typeface="+mn-ea"/>
                <a:cs typeface="+mn-cs"/>
                <a:sym typeface="Symbol"/>
              </a:defRPr>
            </a:lvl2pPr>
            <a:lvl3pPr marL="1262063" indent="-347663" algn="l" defTabSz="914400" rtl="0" eaLnBrk="1" latinLnBrk="0" hangingPunct="1">
              <a:spcBef>
                <a:spcPct val="20000"/>
              </a:spcBef>
              <a:buClr>
                <a:srgbClr val="FFFF00"/>
              </a:buClr>
              <a:buFont typeface="Wingdings 3" pitchFamily="18" charset="2"/>
              <a:buChar char=""/>
              <a:defRPr sz="2400" b="1" kern="1200">
                <a:solidFill>
                  <a:schemeClr val="bg1"/>
                </a:solidFill>
                <a:latin typeface="Arial Narrow" pitchFamily="34" charset="0"/>
                <a:ea typeface="+mn-ea"/>
                <a:cs typeface="+mn-cs"/>
                <a:sym typeface="Wingdings 3"/>
              </a:defRPr>
            </a:lvl3pPr>
            <a:lvl4pPr marL="16002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200"/>
              </a:spcBef>
            </a:pPr>
            <a:r>
              <a:rPr lang="en-US" dirty="0">
                <a:latin typeface="+mj-lt"/>
              </a:rPr>
              <a:t>P</a:t>
            </a:r>
            <a:r>
              <a:rPr lang="en-US" dirty="0" smtClean="0">
                <a:latin typeface="+mj-lt"/>
              </a:rPr>
              <a:t>roducts </a:t>
            </a:r>
            <a:r>
              <a:rPr lang="en-US" dirty="0" smtClean="0">
                <a:solidFill>
                  <a:srgbClr val="99FF99"/>
                </a:solidFill>
                <a:latin typeface="+mj-lt"/>
              </a:rPr>
              <a:t>WITHOUT </a:t>
            </a:r>
            <a:r>
              <a:rPr lang="en-US" dirty="0" smtClean="0">
                <a:latin typeface="+mj-lt"/>
              </a:rPr>
              <a:t>binders </a:t>
            </a:r>
            <a:r>
              <a:rPr lang="en-US" dirty="0">
                <a:latin typeface="+mj-lt"/>
              </a:rPr>
              <a:t>and extenders credit based on </a:t>
            </a:r>
            <a:r>
              <a:rPr lang="en-US" dirty="0" smtClean="0">
                <a:solidFill>
                  <a:srgbClr val="99FF99"/>
                </a:solidFill>
                <a:latin typeface="+mj-lt"/>
              </a:rPr>
              <a:t>SERVING </a:t>
            </a:r>
            <a:r>
              <a:rPr lang="en-US" dirty="0">
                <a:solidFill>
                  <a:srgbClr val="99FF99"/>
                </a:solidFill>
                <a:latin typeface="+mj-lt"/>
              </a:rPr>
              <a:t>WEIGHT</a:t>
            </a:r>
          </a:p>
          <a:p>
            <a:pPr>
              <a:spcBef>
                <a:spcPts val="1200"/>
              </a:spcBef>
            </a:pPr>
            <a:r>
              <a:rPr lang="en-US" dirty="0" smtClean="0">
                <a:latin typeface="+mj-lt"/>
              </a:rPr>
              <a:t>Products </a:t>
            </a:r>
            <a:r>
              <a:rPr lang="en-US" dirty="0" smtClean="0">
                <a:solidFill>
                  <a:srgbClr val="99FF99"/>
                </a:solidFill>
                <a:latin typeface="+mj-lt"/>
              </a:rPr>
              <a:t>WITH</a:t>
            </a:r>
            <a:r>
              <a:rPr lang="en-US" dirty="0" smtClean="0">
                <a:latin typeface="+mj-lt"/>
              </a:rPr>
              <a:t> binders </a:t>
            </a:r>
            <a:r>
              <a:rPr lang="en-US" dirty="0">
                <a:latin typeface="+mj-lt"/>
              </a:rPr>
              <a:t>and </a:t>
            </a:r>
            <a:r>
              <a:rPr lang="en-US" dirty="0" smtClean="0">
                <a:latin typeface="+mj-lt"/>
              </a:rPr>
              <a:t>extenders </a:t>
            </a:r>
            <a:r>
              <a:rPr lang="en-US" dirty="0">
                <a:latin typeface="+mj-lt"/>
              </a:rPr>
              <a:t>credit based only on </a:t>
            </a:r>
            <a:r>
              <a:rPr lang="en-US" dirty="0" smtClean="0">
                <a:solidFill>
                  <a:srgbClr val="99FF99"/>
                </a:solidFill>
                <a:latin typeface="+mj-lt"/>
              </a:rPr>
              <a:t>ACTUAL </a:t>
            </a:r>
            <a:r>
              <a:rPr lang="en-US" dirty="0">
                <a:solidFill>
                  <a:srgbClr val="99FF99"/>
                </a:solidFill>
                <a:latin typeface="+mj-lt"/>
              </a:rPr>
              <a:t>AMOUNT OF MEAT</a:t>
            </a:r>
          </a:p>
          <a:p>
            <a:pPr lvl="1">
              <a:spcBef>
                <a:spcPts val="600"/>
              </a:spcBef>
            </a:pPr>
            <a:r>
              <a:rPr lang="en-US" dirty="0">
                <a:latin typeface="+mj-lt"/>
              </a:rPr>
              <a:t>Require PFS from manufacturer</a:t>
            </a:r>
          </a:p>
        </p:txBody>
      </p:sp>
      <p:pic>
        <p:nvPicPr>
          <p:cNvPr id="9" name="Picture 8" descr="Slices of deli turkey&#10;iStock_00000855339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1305" y="4168140"/>
            <a:ext cx="3516865" cy="2103120"/>
          </a:xfrm>
          <a:prstGeom prst="rect">
            <a:avLst/>
          </a:prstGeom>
        </p:spPr>
      </p:pic>
      <p:pic>
        <p:nvPicPr>
          <p:cNvPr id="4" name="Picture 3" descr="American cheese&#10;iStock_00001883138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5400" y="4038600"/>
            <a:ext cx="2631699" cy="2362200"/>
          </a:xfrm>
          <a:prstGeom prst="rect">
            <a:avLst/>
          </a:prstGeom>
        </p:spPr>
      </p:pic>
      <p:pic>
        <p:nvPicPr>
          <p:cNvPr id="3" name="Picture 2" descr="breakfast sausage&#10;iStock_0000319592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5004" y="4960620"/>
            <a:ext cx="2253991" cy="1645920"/>
          </a:xfrm>
          <a:prstGeom prst="rect">
            <a:avLst/>
          </a:prstGeom>
        </p:spPr>
      </p:pic>
    </p:spTree>
    <p:extLst>
      <p:ext uri="{BB962C8B-B14F-4D97-AF65-F5344CB8AC3E}">
        <p14:creationId xmlns:p14="http://schemas.microsoft.com/office/powerpoint/2010/main" val="2296361315"/>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Content Placeholder 2"/>
          <p:cNvSpPr>
            <a:spLocks noGrp="1"/>
          </p:cNvSpPr>
          <p:nvPr>
            <p:ph idx="1"/>
          </p:nvPr>
        </p:nvSpPr>
        <p:spPr>
          <a:xfrm>
            <a:off x="289906" y="1066800"/>
            <a:ext cx="4205894" cy="3733800"/>
          </a:xfrm>
        </p:spPr>
        <p:txBody>
          <a:bodyPr>
            <a:noAutofit/>
          </a:bodyPr>
          <a:lstStyle/>
          <a:p>
            <a:pPr eaLnBrk="1" hangingPunct="1">
              <a:spcBef>
                <a:spcPts val="600"/>
              </a:spcBef>
            </a:pPr>
            <a:r>
              <a:rPr lang="en-US" altLang="en-US" sz="2200" dirty="0" smtClean="0">
                <a:latin typeface="Calibri" panose="020F0502020204030204" pitchFamily="34" charset="0"/>
                <a:sym typeface="Wingdings" panose="05000000000000000000" pitchFamily="2" charset="2"/>
              </a:rPr>
              <a:t>1 ounce of cooked lean </a:t>
            </a:r>
            <a:br>
              <a:rPr lang="en-US" altLang="en-US" sz="2200" dirty="0" smtClean="0">
                <a:latin typeface="Calibri" panose="020F0502020204030204" pitchFamily="34" charset="0"/>
                <a:sym typeface="Wingdings" panose="05000000000000000000" pitchFamily="2" charset="2"/>
              </a:rPr>
            </a:br>
            <a:r>
              <a:rPr lang="en-US" altLang="en-US" sz="2200" dirty="0" smtClean="0">
                <a:latin typeface="Calibri" panose="020F0502020204030204" pitchFamily="34" charset="0"/>
                <a:sym typeface="Wingdings" panose="05000000000000000000" pitchFamily="2" charset="2"/>
              </a:rPr>
              <a:t>meat, poultry or fish </a:t>
            </a:r>
          </a:p>
          <a:p>
            <a:pPr>
              <a:spcBef>
                <a:spcPts val="600"/>
              </a:spcBef>
            </a:pPr>
            <a:r>
              <a:rPr lang="en-US" altLang="en-US" sz="2200" dirty="0" smtClean="0">
                <a:latin typeface="Calibri" panose="020F0502020204030204" pitchFamily="34" charset="0"/>
                <a:sym typeface="Wingdings" panose="05000000000000000000" pitchFamily="2" charset="2"/>
              </a:rPr>
              <a:t>1 ounce of natural or process cheese </a:t>
            </a:r>
            <a:r>
              <a:rPr lang="en-US" altLang="en-US" sz="2200" dirty="0">
                <a:latin typeface="Calibri" panose="020F0502020204030204" pitchFamily="34" charset="0"/>
                <a:sym typeface="Wingdings" panose="05000000000000000000" pitchFamily="2" charset="2"/>
              </a:rPr>
              <a:t>*</a:t>
            </a:r>
          </a:p>
          <a:p>
            <a:pPr>
              <a:spcBef>
                <a:spcPts val="600"/>
              </a:spcBef>
            </a:pPr>
            <a:r>
              <a:rPr lang="en-US" altLang="en-US" sz="2200" dirty="0" smtClean="0">
                <a:latin typeface="Calibri" panose="020F0502020204030204" pitchFamily="34" charset="0"/>
                <a:sym typeface="Wingdings" panose="05000000000000000000" pitchFamily="2" charset="2"/>
              </a:rPr>
              <a:t>2 ounces of cottage </a:t>
            </a:r>
            <a:r>
              <a:rPr lang="en-US" altLang="en-US" sz="2200" dirty="0">
                <a:latin typeface="Calibri" panose="020F0502020204030204" pitchFamily="34" charset="0"/>
                <a:sym typeface="Wingdings" panose="05000000000000000000" pitchFamily="2" charset="2"/>
              </a:rPr>
              <a:t>or </a:t>
            </a:r>
            <a:r>
              <a:rPr lang="en-US" altLang="en-US" sz="2200" dirty="0" smtClean="0">
                <a:latin typeface="Calibri" panose="020F0502020204030204" pitchFamily="34" charset="0"/>
                <a:sym typeface="Wingdings" panose="05000000000000000000" pitchFamily="2" charset="2"/>
              </a:rPr>
              <a:t>ricotta cheese, </a:t>
            </a:r>
            <a:r>
              <a:rPr lang="en-US" altLang="en-US" sz="2200" dirty="0">
                <a:latin typeface="Calibri" panose="020F0502020204030204" pitchFamily="34" charset="0"/>
                <a:sym typeface="Wingdings" panose="05000000000000000000" pitchFamily="2" charset="2"/>
              </a:rPr>
              <a:t>cheese food/spread and cheese substitute *</a:t>
            </a:r>
          </a:p>
          <a:p>
            <a:pPr eaLnBrk="1" hangingPunct="1">
              <a:spcBef>
                <a:spcPts val="600"/>
              </a:spcBef>
            </a:pPr>
            <a:r>
              <a:rPr lang="en-US" altLang="en-US" sz="2200" dirty="0" smtClean="0">
                <a:latin typeface="Calibri" panose="020F0502020204030204" pitchFamily="34" charset="0"/>
                <a:sym typeface="Wingdings" panose="05000000000000000000" pitchFamily="2" charset="2"/>
              </a:rPr>
              <a:t>¼ cup of cooked beans </a:t>
            </a:r>
            <a:br>
              <a:rPr lang="en-US" altLang="en-US" sz="2200" dirty="0" smtClean="0">
                <a:latin typeface="Calibri" panose="020F0502020204030204" pitchFamily="34" charset="0"/>
                <a:sym typeface="Wingdings" panose="05000000000000000000" pitchFamily="2" charset="2"/>
              </a:rPr>
            </a:br>
            <a:r>
              <a:rPr lang="en-US" altLang="en-US" sz="2200" dirty="0" smtClean="0">
                <a:latin typeface="Calibri" panose="020F0502020204030204" pitchFamily="34" charset="0"/>
                <a:sym typeface="Wingdings" panose="05000000000000000000" pitchFamily="2" charset="2"/>
              </a:rPr>
              <a:t>and peas (legumes)</a:t>
            </a:r>
          </a:p>
          <a:p>
            <a:pPr>
              <a:spcBef>
                <a:spcPts val="600"/>
              </a:spcBef>
            </a:pPr>
            <a:r>
              <a:rPr lang="en-US" altLang="en-US" sz="2200" dirty="0">
                <a:latin typeface="Calibri" panose="020F0502020204030204" pitchFamily="34" charset="0"/>
                <a:sym typeface="Wingdings" panose="05000000000000000000" pitchFamily="2" charset="2"/>
              </a:rPr>
              <a:t>½ large egg</a:t>
            </a:r>
          </a:p>
          <a:p>
            <a:pPr eaLnBrk="1" hangingPunct="1">
              <a:spcBef>
                <a:spcPts val="0"/>
              </a:spcBef>
            </a:pPr>
            <a:endParaRPr lang="en-US" altLang="en-US" sz="2200" dirty="0" smtClean="0">
              <a:latin typeface="Calibri" panose="020F0502020204030204" pitchFamily="34" charset="0"/>
              <a:sym typeface="Wingdings" panose="05000000000000000000" pitchFamily="2" charset="2"/>
            </a:endParaRPr>
          </a:p>
        </p:txBody>
      </p:sp>
      <p:sp>
        <p:nvSpPr>
          <p:cNvPr id="137219" name="Title 1"/>
          <p:cNvSpPr>
            <a:spLocks noGrp="1"/>
          </p:cNvSpPr>
          <p:nvPr>
            <p:ph type="title"/>
          </p:nvPr>
        </p:nvSpPr>
        <p:spPr>
          <a:xfrm>
            <a:off x="0" y="247650"/>
            <a:ext cx="9144000" cy="666750"/>
          </a:xfrm>
        </p:spPr>
        <p:txBody>
          <a:bodyPr/>
          <a:lstStyle/>
          <a:p>
            <a:pPr eaLnBrk="1" hangingPunct="1"/>
            <a:r>
              <a:rPr lang="en-US" altLang="en-US" dirty="0" smtClean="0">
                <a:latin typeface="Calibri" panose="020F0502020204030204" pitchFamily="34" charset="0"/>
              </a:rPr>
              <a:t>1 Ounce Equivalent of M/MA</a:t>
            </a:r>
          </a:p>
        </p:txBody>
      </p:sp>
      <p:sp>
        <p:nvSpPr>
          <p:cNvPr id="12" name="Content Placeholder 2"/>
          <p:cNvSpPr txBox="1">
            <a:spLocks/>
          </p:cNvSpPr>
          <p:nvPr/>
        </p:nvSpPr>
        <p:spPr bwMode="auto">
          <a:xfrm>
            <a:off x="4648200" y="1091396"/>
            <a:ext cx="4029383" cy="3556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spcBef>
                <a:spcPct val="20000"/>
              </a:spcBef>
              <a:spcAft>
                <a:spcPct val="0"/>
              </a:spcAft>
              <a:buClr>
                <a:srgbClr val="FFFF00"/>
              </a:buClr>
              <a:buFont typeface="Wingdings" pitchFamily="2" charset="2"/>
              <a:buChar char="n"/>
              <a:defRPr sz="3200" b="1" kern="1200">
                <a:solidFill>
                  <a:schemeClr val="bg1"/>
                </a:solidFill>
                <a:latin typeface="Arial Narrow" pitchFamily="34" charset="0"/>
                <a:ea typeface="+mn-ea"/>
                <a:cs typeface="+mn-cs"/>
                <a:sym typeface="Wingdings"/>
              </a:defRPr>
            </a:lvl1pPr>
            <a:lvl2pPr marL="914400" indent="-457200" algn="l" rtl="0" eaLnBrk="0" fontAlgn="base" hangingPunct="0">
              <a:spcBef>
                <a:spcPct val="20000"/>
              </a:spcBef>
              <a:spcAft>
                <a:spcPct val="0"/>
              </a:spcAft>
              <a:buClr>
                <a:srgbClr val="FFFF00"/>
              </a:buClr>
              <a:buFont typeface="Symbol" pitchFamily="18" charset="2"/>
              <a:buChar char="·"/>
              <a:defRPr sz="2800" b="1" kern="1200">
                <a:solidFill>
                  <a:schemeClr val="bg1"/>
                </a:solidFill>
                <a:latin typeface="Arial Narrow" pitchFamily="34" charset="0"/>
                <a:ea typeface="+mn-ea"/>
                <a:cs typeface="+mn-cs"/>
                <a:sym typeface="Symbol"/>
              </a:defRPr>
            </a:lvl2pPr>
            <a:lvl3pPr marL="1262063" indent="-347663" algn="l" rtl="0" eaLnBrk="0" fontAlgn="base" hangingPunct="0">
              <a:spcBef>
                <a:spcPct val="20000"/>
              </a:spcBef>
              <a:spcAft>
                <a:spcPct val="0"/>
              </a:spcAft>
              <a:buClr>
                <a:srgbClr val="FFFF00"/>
              </a:buClr>
              <a:buFont typeface="Wingdings 3" pitchFamily="18" charset="2"/>
              <a:buChar char=""/>
              <a:defRPr sz="2400" b="1" kern="1200">
                <a:solidFill>
                  <a:schemeClr val="bg1"/>
                </a:solidFill>
                <a:latin typeface="Arial Narrow" pitchFamily="34" charset="0"/>
                <a:ea typeface="+mn-ea"/>
                <a:cs typeface="+mn-cs"/>
                <a:sym typeface="Wingdings 3"/>
              </a:defRPr>
            </a:lvl3pPr>
            <a:lvl4pPr marL="1600200" indent="-228600" algn="l" rtl="0" eaLnBrk="0" fontAlgn="base" hangingPunct="0">
              <a:spcBef>
                <a:spcPct val="20000"/>
              </a:spcBef>
              <a:spcAft>
                <a:spcPct val="0"/>
              </a:spcAft>
              <a:buFont typeface="Arial" panose="020B0604020202020204" pitchFamily="34" charset="0"/>
              <a:buChar char="–"/>
              <a:defRPr sz="2000" b="1" kern="1200">
                <a:solidFill>
                  <a:schemeClr val="bg1"/>
                </a:solidFill>
                <a:latin typeface="Arial Narrow"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b="1" kern="1200">
                <a:solidFill>
                  <a:schemeClr val="bg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spcBef>
                <a:spcPts val="600"/>
              </a:spcBef>
            </a:pPr>
            <a:r>
              <a:rPr lang="en-US" altLang="en-US" sz="2200" dirty="0" smtClean="0">
                <a:latin typeface="Calibri" panose="020F0502020204030204" pitchFamily="34" charset="0"/>
                <a:sym typeface="Wingdings" panose="05000000000000000000" pitchFamily="2" charset="2"/>
              </a:rPr>
              <a:t>2 </a:t>
            </a:r>
            <a:r>
              <a:rPr lang="en-US" altLang="en-US" sz="2200" dirty="0">
                <a:latin typeface="Calibri" panose="020F0502020204030204" pitchFamily="34" charset="0"/>
                <a:sym typeface="Wingdings" panose="05000000000000000000" pitchFamily="2" charset="2"/>
              </a:rPr>
              <a:t>tablespoons of nut butters</a:t>
            </a:r>
          </a:p>
          <a:p>
            <a:pPr eaLnBrk="1" hangingPunct="1">
              <a:spcBef>
                <a:spcPts val="600"/>
              </a:spcBef>
            </a:pPr>
            <a:r>
              <a:rPr lang="en-US" altLang="en-US" sz="2200" dirty="0">
                <a:latin typeface="Calibri" panose="020F0502020204030204" pitchFamily="34" charset="0"/>
                <a:sym typeface="Wingdings" panose="05000000000000000000" pitchFamily="2" charset="2"/>
              </a:rPr>
              <a:t>1 ounce of nuts or </a:t>
            </a:r>
            <a:r>
              <a:rPr lang="en-US" altLang="en-US" sz="2200" dirty="0" smtClean="0">
                <a:latin typeface="Calibri" panose="020F0502020204030204" pitchFamily="34" charset="0"/>
                <a:sym typeface="Wingdings" panose="05000000000000000000" pitchFamily="2" charset="2"/>
              </a:rPr>
              <a:t>seeds</a:t>
            </a:r>
            <a:endParaRPr lang="en-US" altLang="en-US" sz="2200" dirty="0">
              <a:latin typeface="Calibri" panose="020F0502020204030204" pitchFamily="34" charset="0"/>
              <a:sym typeface="Wingdings" panose="05000000000000000000" pitchFamily="2" charset="2"/>
            </a:endParaRPr>
          </a:p>
          <a:p>
            <a:pPr eaLnBrk="1" hangingPunct="1">
              <a:spcBef>
                <a:spcPts val="600"/>
              </a:spcBef>
            </a:pPr>
            <a:r>
              <a:rPr lang="en-US" altLang="en-US" sz="2200" dirty="0" smtClean="0">
                <a:latin typeface="Calibri" panose="020F0502020204030204" pitchFamily="34" charset="0"/>
                <a:sym typeface="Wingdings" panose="05000000000000000000" pitchFamily="2" charset="2"/>
              </a:rPr>
              <a:t>2.2 ounces (¼ cup) of commercial tofu (containing at least 5 grams of protein) </a:t>
            </a:r>
          </a:p>
          <a:p>
            <a:pPr eaLnBrk="1" hangingPunct="1">
              <a:spcBef>
                <a:spcPts val="600"/>
              </a:spcBef>
            </a:pPr>
            <a:r>
              <a:rPr lang="en-US" altLang="en-US" sz="2200" dirty="0" smtClean="0">
                <a:latin typeface="Calibri" panose="020F0502020204030204" pitchFamily="34" charset="0"/>
                <a:sym typeface="Wingdings" panose="05000000000000000000" pitchFamily="2" charset="2"/>
              </a:rPr>
              <a:t>½ cup of yogurt or soy yogurt *</a:t>
            </a:r>
          </a:p>
          <a:p>
            <a:pPr eaLnBrk="1" hangingPunct="1">
              <a:spcBef>
                <a:spcPts val="600"/>
              </a:spcBef>
            </a:pPr>
            <a:r>
              <a:rPr lang="en-US" altLang="en-US" sz="2200" dirty="0" smtClean="0">
                <a:latin typeface="Calibri" panose="020F0502020204030204" pitchFamily="34" charset="0"/>
                <a:sym typeface="Wingdings" panose="05000000000000000000" pitchFamily="2" charset="2"/>
              </a:rPr>
              <a:t>1 ounce of alternate protein products (APP) </a:t>
            </a:r>
          </a:p>
        </p:txBody>
      </p:sp>
      <p:pic>
        <p:nvPicPr>
          <p:cNvPr id="6" name="Picture 5" descr="Examples of meat/meat alternates (chicken, hamburger, turkey, chicken, tuna fish, Swiss cheese, yogurt, egg, peanut butter, nuts, sunflower seeds,  legumes, baked beans and tofu).&#10;&#10;hicken istock_000023338754&#10;Hamburger istock_000017161895&#10;Peanut butter iStock_000033403418&#10;Legumes  istock_000009271788&#10;Baked beans iStock_000022994534&#10;Sunflower seeds iStock_000008815398&#10;Tofu iStock_000012704422&#10;Egg iStock_000017072468&#10;Swiss cheese cubes istock_000015577443&#10;Tuna fish istock_000009679592&#10;Nuts istock_000018885171&#10;Peanut butter istock_000033403418&#10;Turkey istock_000008553393&#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4343" y="4495800"/>
            <a:ext cx="5638800" cy="2074396"/>
          </a:xfrm>
          <a:prstGeom prst="rect">
            <a:avLst/>
          </a:prstGeom>
        </p:spPr>
      </p:pic>
      <p:sp>
        <p:nvSpPr>
          <p:cNvPr id="2" name="Rectangle 1"/>
          <p:cNvSpPr/>
          <p:nvPr/>
        </p:nvSpPr>
        <p:spPr>
          <a:xfrm>
            <a:off x="485116" y="5967764"/>
            <a:ext cx="2786404" cy="400110"/>
          </a:xfrm>
          <a:prstGeom prst="rect">
            <a:avLst/>
          </a:prstGeom>
        </p:spPr>
        <p:txBody>
          <a:bodyPr wrap="none">
            <a:spAutoFit/>
          </a:bodyPr>
          <a:lstStyle/>
          <a:p>
            <a:r>
              <a:rPr lang="en-US" altLang="en-US" sz="2000" b="1" dirty="0" smtClean="0">
                <a:solidFill>
                  <a:schemeClr val="bg1"/>
                </a:solidFill>
                <a:latin typeface="Calibri" panose="020F0502020204030204" pitchFamily="34" charset="0"/>
                <a:sym typeface="Wingdings" panose="05000000000000000000" pitchFamily="2" charset="2"/>
              </a:rPr>
              <a:t>* </a:t>
            </a:r>
            <a:r>
              <a:rPr lang="en-US" altLang="en-US" sz="2000" b="1" dirty="0">
                <a:solidFill>
                  <a:schemeClr val="bg1"/>
                </a:solidFill>
                <a:latin typeface="Calibri" panose="020F0502020204030204" pitchFamily="34" charset="0"/>
                <a:sym typeface="Wingdings" panose="05000000000000000000" pitchFamily="2" charset="2"/>
              </a:rPr>
              <a:t>L</a:t>
            </a:r>
            <a:r>
              <a:rPr lang="en-US" altLang="en-US" sz="2000" b="1" dirty="0" smtClean="0">
                <a:solidFill>
                  <a:schemeClr val="bg1"/>
                </a:solidFill>
                <a:latin typeface="Calibri" panose="020F0502020204030204" pitchFamily="34" charset="0"/>
                <a:sym typeface="Wingdings" panose="05000000000000000000" pitchFamily="2" charset="2"/>
              </a:rPr>
              <a:t>ow-fat recommended</a:t>
            </a:r>
            <a:endParaRPr lang="en-US" altLang="en-US" b="1" dirty="0">
              <a:solidFill>
                <a:schemeClr val="bg1"/>
              </a:solidFill>
              <a:latin typeface="Calibri" panose="020F0502020204030204" pitchFamily="34" charset="0"/>
              <a:sym typeface="Wingdings" panose="05000000000000000000" pitchFamily="2" charset="2"/>
            </a:endParaRPr>
          </a:p>
        </p:txBody>
      </p:sp>
    </p:spTree>
    <p:extLst>
      <p:ext uri="{BB962C8B-B14F-4D97-AF65-F5344CB8AC3E}">
        <p14:creationId xmlns:p14="http://schemas.microsoft.com/office/powerpoint/2010/main" val="1675849443"/>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p:cNvGraphicFramePr>
            <a:graphicFrameLocks noGrp="1"/>
          </p:cNvGraphicFramePr>
          <p:nvPr>
            <p:extLst>
              <p:ext uri="{D42A27DB-BD31-4B8C-83A1-F6EECF244321}">
                <p14:modId xmlns:p14="http://schemas.microsoft.com/office/powerpoint/2010/main" val="220410289"/>
              </p:ext>
            </p:extLst>
          </p:nvPr>
        </p:nvGraphicFramePr>
        <p:xfrm>
          <a:off x="152400" y="2590800"/>
          <a:ext cx="8839200" cy="3749040"/>
        </p:xfrm>
        <a:graphic>
          <a:graphicData uri="http://schemas.openxmlformats.org/drawingml/2006/table">
            <a:tbl>
              <a:tblPr firstRow="1" bandRow="1">
                <a:tableStyleId>{5C22544A-7EE6-4342-B048-85BDC9FD1C3A}</a:tableStyleId>
              </a:tblPr>
              <a:tblGrid>
                <a:gridCol w="3542219">
                  <a:extLst>
                    <a:ext uri="{9D8B030D-6E8A-4147-A177-3AD203B41FA5}">
                      <a16:colId xmlns:a16="http://schemas.microsoft.com/office/drawing/2014/main" val="20000"/>
                    </a:ext>
                  </a:extLst>
                </a:gridCol>
                <a:gridCol w="3849181">
                  <a:extLst>
                    <a:ext uri="{9D8B030D-6E8A-4147-A177-3AD203B41FA5}">
                      <a16:colId xmlns:a16="http://schemas.microsoft.com/office/drawing/2014/main" val="20001"/>
                    </a:ext>
                  </a:extLst>
                </a:gridCol>
                <a:gridCol w="1447800">
                  <a:extLst>
                    <a:ext uri="{9D8B030D-6E8A-4147-A177-3AD203B41FA5}">
                      <a16:colId xmlns:a16="http://schemas.microsoft.com/office/drawing/2014/main" val="20002"/>
                    </a:ext>
                  </a:extLst>
                </a:gridCol>
              </a:tblGrid>
              <a:tr h="62941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FFFFFF"/>
                          </a:solidFill>
                          <a:effectLst/>
                          <a:latin typeface="Calibri" pitchFamily="34" charset="0"/>
                        </a:rPr>
                        <a:t>Planned Menu</a:t>
                      </a:r>
                    </a:p>
                  </a:txBody>
                  <a:tcPr anchor="ctr" horzOverflow="overflow">
                    <a:solidFill>
                      <a:srgbClr val="0000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FFFFFF"/>
                          </a:solidFill>
                          <a:effectLst/>
                          <a:latin typeface="Calibri" pitchFamily="34" charset="0"/>
                        </a:rPr>
                        <a:t>Meal Pattern Components</a:t>
                      </a:r>
                    </a:p>
                  </a:txBody>
                  <a:tcPr anchor="ctr" horzOverflow="overflow">
                    <a:solidFill>
                      <a:srgbClr val="0000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FFFFFF"/>
                          </a:solidFill>
                          <a:effectLst/>
                          <a:latin typeface="Calibri" pitchFamily="34" charset="0"/>
                        </a:rPr>
                        <a:t>Food Items </a:t>
                      </a:r>
                    </a:p>
                  </a:txBody>
                  <a:tcPr anchor="ctr" horzOverflow="overflow">
                    <a:solidFill>
                      <a:srgbClr val="000099"/>
                    </a:solidFill>
                  </a:tcPr>
                </a:tc>
                <a:extLst>
                  <a:ext uri="{0D108BD9-81ED-4DB2-BD59-A6C34878D82A}">
                    <a16:rowId xmlns:a16="http://schemas.microsoft.com/office/drawing/2014/main" val="10000"/>
                  </a:ext>
                </a:extLst>
              </a:tr>
              <a:tr h="46928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0000"/>
                          </a:solidFill>
                          <a:effectLst/>
                          <a:latin typeface="Calibri" pitchFamily="34" charset="0"/>
                          <a:ea typeface="Times New Roman" pitchFamily="18" charset="0"/>
                          <a:cs typeface="Arial" pitchFamily="34" charset="0"/>
                        </a:rPr>
                        <a:t>Whole-wheat toast </a:t>
                      </a:r>
                      <a:br>
                        <a:rPr kumimoji="0" lang="en-US" sz="2400" b="1" i="0" u="none" strike="noStrike" cap="none" normalizeH="0" baseline="0" dirty="0" smtClean="0">
                          <a:ln>
                            <a:noFill/>
                          </a:ln>
                          <a:solidFill>
                            <a:srgbClr val="000000"/>
                          </a:solidFill>
                          <a:effectLst/>
                          <a:latin typeface="Calibri" pitchFamily="34" charset="0"/>
                          <a:ea typeface="Times New Roman" pitchFamily="18" charset="0"/>
                          <a:cs typeface="Arial" pitchFamily="34" charset="0"/>
                        </a:rPr>
                      </a:br>
                      <a:r>
                        <a:rPr kumimoji="0" lang="en-US" sz="2400" b="1" i="0" u="none" strike="noStrike" cap="none" normalizeH="0" baseline="0" dirty="0" smtClean="0">
                          <a:ln>
                            <a:noFill/>
                          </a:ln>
                          <a:solidFill>
                            <a:srgbClr val="000000"/>
                          </a:solidFill>
                          <a:effectLst/>
                          <a:latin typeface="Calibri" pitchFamily="34" charset="0"/>
                          <a:ea typeface="Times New Roman" pitchFamily="18" charset="0"/>
                          <a:cs typeface="Arial" pitchFamily="34" charset="0"/>
                        </a:rPr>
                        <a:t>(1-ounce slice)</a:t>
                      </a:r>
                      <a:endParaRPr kumimoji="0" lang="en-US" sz="2400" b="1" i="0" u="none" strike="noStrike" cap="none" normalizeH="0" baseline="0" dirty="0" smtClean="0">
                        <a:ln>
                          <a:noFill/>
                        </a:ln>
                        <a:solidFill>
                          <a:srgbClr val="000000"/>
                        </a:solidFill>
                        <a:effectLst/>
                        <a:latin typeface="Calibri" pitchFamily="34" charset="0"/>
                        <a:cs typeface="Times New Roman" pitchFamily="18" charset="0"/>
                      </a:endParaRPr>
                    </a:p>
                  </a:txBody>
                  <a:tcPr marL="68580" marR="68580" marT="0" marB="0" anchor="ctr" horzOverflow="overflow">
                    <a:solidFill>
                      <a:srgbClr val="C8D7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kumimoji="0" lang="en-US" sz="2400" b="1" i="0" u="none" strike="noStrike" cap="none" normalizeH="0" baseline="0" dirty="0" smtClean="0">
                          <a:ln>
                            <a:noFill/>
                          </a:ln>
                          <a:solidFill>
                            <a:srgbClr val="000000"/>
                          </a:solidFill>
                          <a:effectLst/>
                          <a:latin typeface="Calibri" pitchFamily="34" charset="0"/>
                          <a:ea typeface="Times New Roman" pitchFamily="18" charset="0"/>
                          <a:cs typeface="Arial" pitchFamily="34" charset="0"/>
                        </a:rPr>
                        <a:t>Grains, 1 ounce equivalent</a:t>
                      </a:r>
                      <a:endParaRPr kumimoji="0" lang="en-US" sz="2400" b="1" i="0" u="none" strike="noStrike" cap="none" normalizeH="0" baseline="0" dirty="0" smtClean="0">
                        <a:ln>
                          <a:noFill/>
                        </a:ln>
                        <a:solidFill>
                          <a:srgbClr val="000000"/>
                        </a:solidFill>
                        <a:effectLst/>
                        <a:latin typeface="Calibri" pitchFamily="34" charset="0"/>
                        <a:cs typeface="Times New Roman" pitchFamily="18" charset="0"/>
                      </a:endParaRPr>
                    </a:p>
                  </a:txBody>
                  <a:tcPr marL="68580" marR="68580" marT="0" marB="0" anchor="ctr" horzOverflow="overflow">
                    <a:solidFill>
                      <a:srgbClr val="C8D7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kumimoji="0" lang="en-US" sz="2400" b="1" i="0" u="none" strike="noStrike" cap="none" normalizeH="0" baseline="0" dirty="0" smtClean="0">
                          <a:ln>
                            <a:noFill/>
                          </a:ln>
                          <a:solidFill>
                            <a:srgbClr val="000000"/>
                          </a:solidFill>
                          <a:effectLst/>
                          <a:latin typeface="Calibri" pitchFamily="34" charset="0"/>
                          <a:ea typeface="Times New Roman" pitchFamily="18" charset="0"/>
                          <a:cs typeface="Arial" pitchFamily="34" charset="0"/>
                        </a:rPr>
                        <a:t>1</a:t>
                      </a:r>
                    </a:p>
                  </a:txBody>
                  <a:tcPr marL="68580" marR="68580" marT="0" marB="0" anchor="ctr" horzOverflow="overflow">
                    <a:solidFill>
                      <a:srgbClr val="C8D7EA"/>
                    </a:solidFill>
                  </a:tcPr>
                </a:tc>
                <a:extLst>
                  <a:ext uri="{0D108BD9-81ED-4DB2-BD59-A6C34878D82A}">
                    <a16:rowId xmlns:a16="http://schemas.microsoft.com/office/drawing/2014/main" val="10001"/>
                  </a:ext>
                </a:extLst>
              </a:tr>
              <a:tr h="26709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C00000"/>
                          </a:solidFill>
                          <a:effectLst/>
                          <a:latin typeface="Calibri" pitchFamily="34" charset="0"/>
                          <a:ea typeface="Times New Roman" pitchFamily="18" charset="0"/>
                          <a:cs typeface="Arial" pitchFamily="34" charset="0"/>
                        </a:rPr>
                        <a:t>Low-fat cheese stick </a:t>
                      </a:r>
                      <a:br>
                        <a:rPr kumimoji="0" lang="en-US" sz="2400" b="1" i="0" u="none" strike="noStrike" cap="none" normalizeH="0" baseline="0" dirty="0" smtClean="0">
                          <a:ln>
                            <a:noFill/>
                          </a:ln>
                          <a:solidFill>
                            <a:srgbClr val="C00000"/>
                          </a:solidFill>
                          <a:effectLst/>
                          <a:latin typeface="Calibri" pitchFamily="34" charset="0"/>
                          <a:ea typeface="Times New Roman" pitchFamily="18" charset="0"/>
                          <a:cs typeface="Arial" pitchFamily="34" charset="0"/>
                        </a:rPr>
                      </a:br>
                      <a:r>
                        <a:rPr kumimoji="0" lang="en-US" sz="2400" b="1" i="0" u="none" strike="noStrike" cap="none" normalizeH="0" baseline="0" dirty="0" smtClean="0">
                          <a:ln>
                            <a:noFill/>
                          </a:ln>
                          <a:solidFill>
                            <a:srgbClr val="C00000"/>
                          </a:solidFill>
                          <a:effectLst/>
                          <a:latin typeface="Calibri" pitchFamily="34" charset="0"/>
                          <a:ea typeface="Times New Roman" pitchFamily="18" charset="0"/>
                          <a:cs typeface="Arial" pitchFamily="34" charset="0"/>
                        </a:rPr>
                        <a:t>(1 ounce) </a:t>
                      </a:r>
                    </a:p>
                  </a:txBody>
                  <a:tcPr marL="68580" marR="68580" marT="0" marB="0" anchor="ctr"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C00000"/>
                          </a:solidFill>
                          <a:effectLst/>
                          <a:latin typeface="Calibri" pitchFamily="34" charset="0"/>
                          <a:ea typeface="Times New Roman" pitchFamily="18" charset="0"/>
                          <a:cs typeface="Arial" pitchFamily="34" charset="0"/>
                        </a:rPr>
                        <a:t>Grains, 1 ounce equivalent</a:t>
                      </a:r>
                      <a:r>
                        <a:rPr kumimoji="0" lang="en-US" sz="2400" b="1" i="0" u="none" strike="noStrike" cap="none" normalizeH="0" baseline="0" dirty="0" smtClean="0">
                          <a:ln>
                            <a:noFill/>
                          </a:ln>
                          <a:solidFill>
                            <a:srgbClr val="C00000"/>
                          </a:solidFill>
                          <a:effectLst/>
                          <a:latin typeface="Calibri" pitchFamily="34" charset="0"/>
                          <a:ea typeface="+mn-ea"/>
                          <a:cs typeface="Times New Roman" pitchFamily="18" charset="0"/>
                        </a:rPr>
                        <a:t> </a:t>
                      </a:r>
                      <a:r>
                        <a:rPr kumimoji="0" lang="en-US" sz="2400" b="1" i="1" u="none" strike="noStrike" cap="none" normalizeH="0" baseline="0" dirty="0" smtClean="0">
                          <a:ln>
                            <a:noFill/>
                          </a:ln>
                          <a:solidFill>
                            <a:srgbClr val="C00000"/>
                          </a:solidFill>
                          <a:effectLst/>
                          <a:latin typeface="Calibri" pitchFamily="34" charset="0"/>
                          <a:cs typeface="Times New Roman" pitchFamily="18" charset="0"/>
                        </a:rPr>
                        <a:t>(M/MA substitution)</a:t>
                      </a:r>
                      <a:endParaRPr kumimoji="0" lang="en-US" sz="2400" b="1" i="0" u="none" strike="noStrike" cap="none" normalizeH="0" baseline="0" dirty="0" smtClean="0">
                        <a:ln>
                          <a:noFill/>
                        </a:ln>
                        <a:solidFill>
                          <a:srgbClr val="C00000"/>
                        </a:solidFill>
                        <a:effectLst/>
                        <a:latin typeface="Calibri" pitchFamily="34" charset="0"/>
                        <a:cs typeface="Times New Roman" pitchFamily="18" charset="0"/>
                      </a:endParaRPr>
                    </a:p>
                  </a:txBody>
                  <a:tcPr marL="68580" marR="68580" marT="0" marB="0" anchor="ctr" horzOverflow="overflow">
                    <a:solidFill>
                      <a:schemeClr val="bg1"/>
                    </a:solidFill>
                  </a:tcPr>
                </a:tc>
                <a:tc>
                  <a:txBody>
                    <a:bodyPr/>
                    <a:lstStyle/>
                    <a:p>
                      <a:pPr marL="158750" marR="0" lvl="0" indent="-15875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C00000"/>
                          </a:solidFill>
                          <a:effectLst/>
                          <a:latin typeface="Calibri" pitchFamily="34" charset="0"/>
                          <a:ea typeface="Times New Roman" pitchFamily="18" charset="0"/>
                          <a:cs typeface="Arial" pitchFamily="34" charset="0"/>
                        </a:rPr>
                        <a:t>1</a:t>
                      </a:r>
                    </a:p>
                  </a:txBody>
                  <a:tcPr marL="68580" marR="68580" marT="0" marB="0" anchor="ctr" horzOverflow="overflow">
                    <a:solidFill>
                      <a:schemeClr val="bg1"/>
                    </a:solidFill>
                  </a:tcPr>
                </a:tc>
                <a:extLst>
                  <a:ext uri="{0D108BD9-81ED-4DB2-BD59-A6C34878D82A}">
                    <a16:rowId xmlns:a16="http://schemas.microsoft.com/office/drawing/2014/main" val="10002"/>
                  </a:ext>
                </a:extLst>
              </a:tr>
              <a:tr h="27902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0000"/>
                          </a:solidFill>
                          <a:effectLst/>
                          <a:latin typeface="Calibri" pitchFamily="34" charset="0"/>
                          <a:ea typeface="Times New Roman" pitchFamily="18" charset="0"/>
                          <a:cs typeface="Arial" pitchFamily="34" charset="0"/>
                        </a:rPr>
                        <a:t>Banana (½ cup)</a:t>
                      </a:r>
                    </a:p>
                  </a:txBody>
                  <a:tcPr marL="68580" marR="68580" marT="0" marB="0" anchor="ctr" horzOverflow="overflow">
                    <a:solidFill>
                      <a:srgbClr val="C8D7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1371600" algn="l"/>
                        </a:tabLst>
                      </a:pPr>
                      <a:r>
                        <a:rPr kumimoji="0" lang="en-US" sz="2400" b="1" i="0" u="none" strike="noStrike" cap="none" normalizeH="0" baseline="0" dirty="0" smtClean="0">
                          <a:ln>
                            <a:noFill/>
                          </a:ln>
                          <a:solidFill>
                            <a:srgbClr val="000000"/>
                          </a:solidFill>
                          <a:effectLst/>
                          <a:latin typeface="Calibri" pitchFamily="34" charset="0"/>
                          <a:cs typeface="Times New Roman" pitchFamily="18" charset="0"/>
                        </a:rPr>
                        <a:t>Fruits</a:t>
                      </a:r>
                      <a:r>
                        <a:rPr kumimoji="0" lang="en-US" sz="2400" b="1" i="0" u="none" strike="noStrike" cap="none" normalizeH="0" baseline="0" dirty="0" smtClean="0">
                          <a:ln>
                            <a:noFill/>
                          </a:ln>
                          <a:solidFill>
                            <a:srgbClr val="000000"/>
                          </a:solidFill>
                          <a:effectLst/>
                          <a:latin typeface="Calibri" pitchFamily="34" charset="0"/>
                          <a:ea typeface="Times New Roman" pitchFamily="18" charset="0"/>
                          <a:cs typeface="Arial" pitchFamily="34" charset="0"/>
                        </a:rPr>
                        <a:t>, ½ cup</a:t>
                      </a:r>
                      <a:endParaRPr kumimoji="0" lang="en-US" sz="2400" b="1" i="0" u="none" strike="noStrike" cap="none" normalizeH="0" baseline="0" dirty="0" smtClean="0">
                        <a:ln>
                          <a:noFill/>
                        </a:ln>
                        <a:solidFill>
                          <a:srgbClr val="000000"/>
                        </a:solidFill>
                        <a:effectLst/>
                        <a:latin typeface="Calibri" pitchFamily="34" charset="0"/>
                        <a:cs typeface="Times New Roman" pitchFamily="18" charset="0"/>
                      </a:endParaRPr>
                    </a:p>
                  </a:txBody>
                  <a:tcPr marL="68580" marR="68580" marT="0" marB="0" anchor="ctr" horzOverflow="overflow">
                    <a:solidFill>
                      <a:srgbClr val="C8D7EA"/>
                    </a:solidFill>
                  </a:tcPr>
                </a:tc>
                <a:tc>
                  <a:txBody>
                    <a:bodyPr/>
                    <a:lstStyle/>
                    <a:p>
                      <a:pPr marL="158750" marR="0" lvl="0" indent="-15875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0000"/>
                          </a:solidFill>
                          <a:effectLst/>
                          <a:latin typeface="Calibri" pitchFamily="34" charset="0"/>
                          <a:ea typeface="Times New Roman" pitchFamily="18" charset="0"/>
                          <a:cs typeface="Arial" pitchFamily="34" charset="0"/>
                        </a:rPr>
                        <a:t>1</a:t>
                      </a:r>
                    </a:p>
                  </a:txBody>
                  <a:tcPr marL="68580" marR="68580" marT="0" marB="0" anchor="ctr" horzOverflow="overflow">
                    <a:solidFill>
                      <a:srgbClr val="C8D7EA"/>
                    </a:solidFill>
                  </a:tcPr>
                </a:tc>
                <a:extLst>
                  <a:ext uri="{0D108BD9-81ED-4DB2-BD59-A6C34878D82A}">
                    <a16:rowId xmlns:a16="http://schemas.microsoft.com/office/drawing/2014/main" val="10003"/>
                  </a:ext>
                </a:extLst>
              </a:tr>
              <a:tr h="26781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0000"/>
                          </a:solidFill>
                          <a:effectLst/>
                          <a:latin typeface="Calibri" pitchFamily="34" charset="0"/>
                          <a:ea typeface="Times New Roman" pitchFamily="18" charset="0"/>
                          <a:cs typeface="Arial" pitchFamily="34" charset="0"/>
                        </a:rPr>
                        <a:t>Orange juice (½ cup)</a:t>
                      </a:r>
                    </a:p>
                  </a:txBody>
                  <a:tcPr marL="68580" marR="68580" marT="0" marB="0" anchor="ctr"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1371600" algn="l"/>
                        </a:tabLst>
                      </a:pPr>
                      <a:r>
                        <a:rPr kumimoji="0" lang="en-US" sz="2400" b="1" i="0" u="none" strike="noStrike" cap="none" normalizeH="0" baseline="0" dirty="0" smtClean="0">
                          <a:ln>
                            <a:noFill/>
                          </a:ln>
                          <a:solidFill>
                            <a:srgbClr val="000000"/>
                          </a:solidFill>
                          <a:effectLst/>
                          <a:latin typeface="Calibri" pitchFamily="34" charset="0"/>
                          <a:cs typeface="Times New Roman" pitchFamily="18" charset="0"/>
                        </a:rPr>
                        <a:t>Fruits</a:t>
                      </a:r>
                      <a:r>
                        <a:rPr kumimoji="0" lang="en-US" sz="2400" b="1" i="0" u="none" strike="noStrike" cap="none" normalizeH="0" baseline="0" dirty="0" smtClean="0">
                          <a:ln>
                            <a:noFill/>
                          </a:ln>
                          <a:solidFill>
                            <a:srgbClr val="000000"/>
                          </a:solidFill>
                          <a:effectLst/>
                          <a:latin typeface="Calibri" pitchFamily="34" charset="0"/>
                          <a:ea typeface="Times New Roman" pitchFamily="18" charset="0"/>
                          <a:cs typeface="Arial" pitchFamily="34" charset="0"/>
                        </a:rPr>
                        <a:t>, ½ cup</a:t>
                      </a:r>
                      <a:endParaRPr kumimoji="0" lang="en-US" sz="2400" b="1" i="0" u="none" strike="noStrike" cap="none" normalizeH="0" baseline="0" dirty="0" smtClean="0">
                        <a:ln>
                          <a:noFill/>
                        </a:ln>
                        <a:solidFill>
                          <a:srgbClr val="000000"/>
                        </a:solidFill>
                        <a:effectLst/>
                        <a:latin typeface="Calibri" pitchFamily="34" charset="0"/>
                        <a:cs typeface="Times New Roman" pitchFamily="18" charset="0"/>
                      </a:endParaRPr>
                    </a:p>
                  </a:txBody>
                  <a:tcPr marL="68580" marR="68580" marT="0" marB="0" anchor="ctr" horzOverflow="overflow">
                    <a:solidFill>
                      <a:schemeClr val="bg1"/>
                    </a:solidFill>
                  </a:tcPr>
                </a:tc>
                <a:tc>
                  <a:txBody>
                    <a:bodyPr/>
                    <a:lstStyle/>
                    <a:p>
                      <a:pPr marL="158750" marR="0" lvl="0" indent="-15875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0000"/>
                          </a:solidFill>
                          <a:effectLst/>
                          <a:latin typeface="Calibri" pitchFamily="34" charset="0"/>
                          <a:ea typeface="Times New Roman" pitchFamily="18" charset="0"/>
                          <a:cs typeface="Arial" pitchFamily="34" charset="0"/>
                        </a:rPr>
                        <a:t>1</a:t>
                      </a:r>
                    </a:p>
                  </a:txBody>
                  <a:tcPr marL="68580" marR="68580" marT="0" marB="0" anchor="ctr" horzOverflow="overflow">
                    <a:solidFill>
                      <a:schemeClr val="bg1"/>
                    </a:solidFill>
                  </a:tcPr>
                </a:tc>
                <a:extLst>
                  <a:ext uri="{0D108BD9-81ED-4DB2-BD59-A6C34878D82A}">
                    <a16:rowId xmlns:a16="http://schemas.microsoft.com/office/drawing/2014/main" val="10004"/>
                  </a:ext>
                </a:extLst>
              </a:tr>
              <a:tr h="26709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0000"/>
                          </a:solidFill>
                          <a:effectLst/>
                          <a:latin typeface="Calibri" pitchFamily="34" charset="0"/>
                          <a:ea typeface="Times New Roman" pitchFamily="18" charset="0"/>
                          <a:cs typeface="Arial" pitchFamily="34" charset="0"/>
                        </a:rPr>
                        <a:t>Milk choice (1 cup)</a:t>
                      </a:r>
                    </a:p>
                  </a:txBody>
                  <a:tcPr marL="68580" marR="68580" marT="0" marB="0" anchor="ctr" horzOverflow="overflow">
                    <a:solidFill>
                      <a:srgbClr val="C8D7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kumimoji="0" lang="en-US" sz="2400" b="1" i="0" u="none" strike="noStrike" cap="none" normalizeH="0" baseline="0" dirty="0" smtClean="0">
                          <a:ln>
                            <a:noFill/>
                          </a:ln>
                          <a:solidFill>
                            <a:srgbClr val="000000"/>
                          </a:solidFill>
                          <a:effectLst/>
                          <a:latin typeface="Calibri" pitchFamily="34" charset="0"/>
                          <a:ea typeface="Times New Roman" pitchFamily="18" charset="0"/>
                          <a:cs typeface="Arial" pitchFamily="34" charset="0"/>
                        </a:rPr>
                        <a:t>Milk, 1 cup</a:t>
                      </a:r>
                      <a:endParaRPr kumimoji="0" lang="en-US" sz="2400" b="1" i="0" u="none" strike="noStrike" cap="none" normalizeH="0" baseline="0" dirty="0" smtClean="0">
                        <a:ln>
                          <a:noFill/>
                        </a:ln>
                        <a:solidFill>
                          <a:srgbClr val="000000"/>
                        </a:solidFill>
                        <a:effectLst/>
                        <a:latin typeface="Calibri" pitchFamily="34" charset="0"/>
                        <a:cs typeface="Times New Roman" pitchFamily="18" charset="0"/>
                      </a:endParaRPr>
                    </a:p>
                  </a:txBody>
                  <a:tcPr marL="68580" marR="68580" marT="0" marB="0" anchor="ctr" horzOverflow="overflow">
                    <a:solidFill>
                      <a:srgbClr val="C8D7EA"/>
                    </a:solidFill>
                  </a:tcPr>
                </a:tc>
                <a:tc>
                  <a:txBody>
                    <a:bodyPr/>
                    <a:lstStyle/>
                    <a:p>
                      <a:pPr marL="158750" marR="0" lvl="0" indent="-15875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0000"/>
                          </a:solidFill>
                          <a:effectLst/>
                          <a:latin typeface="Calibri" pitchFamily="34" charset="0"/>
                          <a:ea typeface="Times New Roman" pitchFamily="18" charset="0"/>
                          <a:cs typeface="Arial" pitchFamily="34" charset="0"/>
                        </a:rPr>
                        <a:t>1</a:t>
                      </a:r>
                    </a:p>
                  </a:txBody>
                  <a:tcPr marL="68580" marR="68580" marT="0" marB="0" anchor="ctr" horzOverflow="overflow">
                    <a:solidFill>
                      <a:srgbClr val="C8D7EA"/>
                    </a:solidFill>
                  </a:tcPr>
                </a:tc>
                <a:extLst>
                  <a:ext uri="{0D108BD9-81ED-4DB2-BD59-A6C34878D82A}">
                    <a16:rowId xmlns:a16="http://schemas.microsoft.com/office/drawing/2014/main" val="10005"/>
                  </a:ext>
                </a:extLst>
              </a:tr>
              <a:tr h="267096">
                <a:tc gridSpan="2">
                  <a:txBody>
                    <a:bodyPr/>
                    <a:lstStyle/>
                    <a:p>
                      <a:pPr marL="0" marR="0" lvl="0" indent="0" algn="r" defTabSz="914400" rtl="0" eaLnBrk="1" fontAlgn="base" latinLnBrk="0" hangingPunct="1">
                        <a:lnSpc>
                          <a:spcPct val="100000"/>
                        </a:lnSpc>
                        <a:spcBef>
                          <a:spcPct val="0"/>
                        </a:spcBef>
                        <a:spcAft>
                          <a:spcPct val="0"/>
                        </a:spcAft>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kumimoji="0" lang="en-US" sz="2400" b="1" i="0" u="none" strike="noStrike" cap="none" normalizeH="0" baseline="0" dirty="0" smtClean="0">
                          <a:ln>
                            <a:noFill/>
                          </a:ln>
                          <a:solidFill>
                            <a:schemeClr val="tx1"/>
                          </a:solidFill>
                          <a:effectLst/>
                          <a:latin typeface="Calibri" pitchFamily="34" charset="0"/>
                          <a:cs typeface="Times New Roman" pitchFamily="18" charset="0"/>
                        </a:rPr>
                        <a:t>TOTAL</a:t>
                      </a:r>
                    </a:p>
                  </a:txBody>
                  <a:tcPr marL="68580" marR="68580" marT="0" marB="0" anchor="ctr" horzOverflow="overflow">
                    <a:solidFill>
                      <a:srgbClr val="FFFF66"/>
                    </a:solidFill>
                  </a:tcPr>
                </a:tc>
                <a:tc hMerge="1">
                  <a:txBody>
                    <a:bodyPr/>
                    <a:lstStyle/>
                    <a:p>
                      <a:pPr marL="0" marR="0" lvl="0" indent="0" algn="r" defTabSz="914400" rtl="0" eaLnBrk="1" fontAlgn="base" latinLnBrk="0" hangingPunct="1">
                        <a:lnSpc>
                          <a:spcPct val="100000"/>
                        </a:lnSpc>
                        <a:spcBef>
                          <a:spcPct val="0"/>
                        </a:spcBef>
                        <a:spcAft>
                          <a:spcPct val="0"/>
                        </a:spcAft>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kumimoji="0" lang="en-US" sz="2000" b="1" i="0" u="none" strike="noStrike" cap="none" normalizeH="0" baseline="0" dirty="0" smtClean="0">
                        <a:ln>
                          <a:noFill/>
                        </a:ln>
                        <a:solidFill>
                          <a:srgbClr val="000000"/>
                        </a:solidFill>
                        <a:effectLst/>
                        <a:latin typeface="Calibri" pitchFamily="34" charset="0"/>
                        <a:cs typeface="Times New Roman" pitchFamily="18" charset="0"/>
                      </a:endParaRPr>
                    </a:p>
                  </a:txBody>
                  <a:tcPr marL="68580" marR="68580" marT="0" marB="0" anchor="ctr" horzOverflow="overflow">
                    <a:solidFill>
                      <a:srgbClr val="C8D7EA"/>
                    </a:solidFill>
                  </a:tcPr>
                </a:tc>
                <a:tc>
                  <a:txBody>
                    <a:bodyPr/>
                    <a:lstStyle/>
                    <a:p>
                      <a:pPr marL="158750" marR="0" lvl="0" indent="-15875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5</a:t>
                      </a:r>
                    </a:p>
                  </a:txBody>
                  <a:tcPr marL="68580" marR="68580" marT="0" marB="0" anchor="ctr" horzOverflow="overflow">
                    <a:solidFill>
                      <a:srgbClr val="FFFF66"/>
                    </a:solidFill>
                  </a:tcPr>
                </a:tc>
                <a:extLst>
                  <a:ext uri="{0D108BD9-81ED-4DB2-BD59-A6C34878D82A}">
                    <a16:rowId xmlns:a16="http://schemas.microsoft.com/office/drawing/2014/main" val="10006"/>
                  </a:ext>
                </a:extLst>
              </a:tr>
            </a:tbl>
          </a:graphicData>
        </a:graphic>
      </p:graphicFrame>
      <p:sp>
        <p:nvSpPr>
          <p:cNvPr id="19" name="Title 1"/>
          <p:cNvSpPr>
            <a:spLocks noGrp="1"/>
          </p:cNvSpPr>
          <p:nvPr>
            <p:ph type="title"/>
          </p:nvPr>
        </p:nvSpPr>
        <p:spPr>
          <a:xfrm>
            <a:off x="24376" y="244267"/>
            <a:ext cx="9144000" cy="549635"/>
          </a:xfrm>
        </p:spPr>
        <p:txBody>
          <a:bodyPr rtlCol="0">
            <a:noAutofit/>
          </a:bodyPr>
          <a:lstStyle/>
          <a:p>
            <a:pPr eaLnBrk="1" fontAlgn="auto" hangingPunct="1">
              <a:spcAft>
                <a:spcPts val="0"/>
              </a:spcAft>
              <a:defRPr/>
            </a:pPr>
            <a:r>
              <a:rPr lang="en-US" sz="3600" dirty="0" smtClean="0">
                <a:latin typeface="+mn-lt"/>
              </a:rPr>
              <a:t>M/MA at </a:t>
            </a:r>
            <a:r>
              <a:rPr lang="en-US" sz="3600" dirty="0">
                <a:latin typeface="+mn-lt"/>
              </a:rPr>
              <a:t>Breakfast</a:t>
            </a:r>
            <a:endParaRPr lang="en-US" sz="3600" dirty="0" smtClean="0">
              <a:latin typeface="+mn-lt"/>
            </a:endParaRPr>
          </a:p>
        </p:txBody>
      </p:sp>
      <p:sp>
        <p:nvSpPr>
          <p:cNvPr id="6" name="TextBox 5"/>
          <p:cNvSpPr txBox="1">
            <a:spLocks noChangeArrowheads="1"/>
          </p:cNvSpPr>
          <p:nvPr/>
        </p:nvSpPr>
        <p:spPr bwMode="auto">
          <a:xfrm>
            <a:off x="381000" y="1066800"/>
            <a:ext cx="36576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1" eaLnBrk="1" hangingPunct="1">
              <a:spcBef>
                <a:spcPct val="0"/>
              </a:spcBef>
              <a:buFontTx/>
              <a:buNone/>
            </a:pPr>
            <a:r>
              <a:rPr lang="en-US" altLang="en-US" b="1" dirty="0">
                <a:solidFill>
                  <a:srgbClr val="FFFF00"/>
                </a:solidFill>
              </a:rPr>
              <a:t>EXAMPLE OF OPTION 1 </a:t>
            </a:r>
            <a:r>
              <a:rPr lang="en-US" altLang="en-US" b="1" dirty="0">
                <a:solidFill>
                  <a:schemeClr val="bg1"/>
                </a:solidFill>
              </a:rPr>
              <a:t/>
            </a:r>
            <a:br>
              <a:rPr lang="en-US" altLang="en-US" b="1" dirty="0">
                <a:solidFill>
                  <a:schemeClr val="bg1"/>
                </a:solidFill>
              </a:rPr>
            </a:br>
            <a:r>
              <a:rPr lang="en-US" altLang="en-US" b="1" dirty="0">
                <a:solidFill>
                  <a:schemeClr val="bg1"/>
                </a:solidFill>
              </a:rPr>
              <a:t>Offer M/MA </a:t>
            </a:r>
            <a:r>
              <a:rPr lang="en-US" altLang="en-US" b="1" dirty="0">
                <a:solidFill>
                  <a:srgbClr val="99FF99"/>
                </a:solidFill>
              </a:rPr>
              <a:t>IN </a:t>
            </a:r>
            <a:r>
              <a:rPr lang="en-US" altLang="en-US" b="1" dirty="0" smtClean="0">
                <a:solidFill>
                  <a:srgbClr val="99FF99"/>
                </a:solidFill>
              </a:rPr>
              <a:t/>
            </a:r>
            <a:br>
              <a:rPr lang="en-US" altLang="en-US" b="1" dirty="0" smtClean="0">
                <a:solidFill>
                  <a:srgbClr val="99FF99"/>
                </a:solidFill>
              </a:rPr>
            </a:br>
            <a:r>
              <a:rPr lang="en-US" altLang="en-US" b="1" dirty="0" smtClean="0">
                <a:solidFill>
                  <a:srgbClr val="99FF99"/>
                </a:solidFill>
              </a:rPr>
              <a:t>PLACE </a:t>
            </a:r>
            <a:r>
              <a:rPr lang="en-US" altLang="en-US" b="1" dirty="0" smtClean="0">
                <a:solidFill>
                  <a:schemeClr val="bg1"/>
                </a:solidFill>
              </a:rPr>
              <a:t>of </a:t>
            </a:r>
            <a:r>
              <a:rPr lang="en-US" altLang="en-US" b="1" dirty="0">
                <a:solidFill>
                  <a:schemeClr val="bg1"/>
                </a:solidFill>
              </a:rPr>
              <a:t>grains</a:t>
            </a:r>
          </a:p>
        </p:txBody>
      </p:sp>
      <p:pic>
        <p:nvPicPr>
          <p:cNvPr id="3" name="Picture 2" descr="Sample breakfast with meat/meat alternate offered in place of grains: whole-wheat toast, low-fat cheese stick, banana, orange juice and low-fat milk &#10;&#10;Banana istock_000015967045&#10;Toast iStock_000000587012&#10;Orange juice iStock_000011466288&#10;Orange slices istock_000018727587&#10;Low-fat milk and cheese stick  courtesy of New England Dairy &amp; Food Council&#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7600" y="525569"/>
            <a:ext cx="5385132" cy="2103120"/>
          </a:xfrm>
          <a:prstGeom prst="rect">
            <a:avLst/>
          </a:prstGeom>
        </p:spPr>
      </p:pic>
    </p:spTree>
    <p:extLst>
      <p:ext uri="{BB962C8B-B14F-4D97-AF65-F5344CB8AC3E}">
        <p14:creationId xmlns:p14="http://schemas.microsoft.com/office/powerpoint/2010/main" val="42180407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400"/>
            <a:ext cx="7391400" cy="4038600"/>
          </a:xfrm>
        </p:spPr>
        <p:txBody>
          <a:bodyPr>
            <a:noAutofit/>
          </a:bodyPr>
          <a:lstStyle/>
          <a:p>
            <a:pPr>
              <a:spcBef>
                <a:spcPts val="1200"/>
              </a:spcBef>
            </a:pPr>
            <a:r>
              <a:rPr lang="en-US" dirty="0">
                <a:latin typeface="+mn-lt"/>
              </a:rPr>
              <a:t>W</a:t>
            </a:r>
            <a:r>
              <a:rPr lang="en-US" dirty="0" smtClean="0">
                <a:latin typeface="+mn-lt"/>
              </a:rPr>
              <a:t>eekly </a:t>
            </a:r>
            <a:r>
              <a:rPr lang="en-US" dirty="0">
                <a:latin typeface="+mn-lt"/>
              </a:rPr>
              <a:t>total </a:t>
            </a:r>
            <a:r>
              <a:rPr lang="en-US" dirty="0" smtClean="0">
                <a:latin typeface="+mn-lt"/>
              </a:rPr>
              <a:t>is calculated based </a:t>
            </a:r>
            <a:r>
              <a:rPr lang="en-US" dirty="0">
                <a:latin typeface="+mn-lt"/>
              </a:rPr>
              <a:t>on the </a:t>
            </a:r>
            <a:r>
              <a:rPr lang="en-US" dirty="0" smtClean="0">
                <a:solidFill>
                  <a:srgbClr val="99FF99"/>
                </a:solidFill>
                <a:latin typeface="+mn-lt"/>
              </a:rPr>
              <a:t>SMALLEST SERVING </a:t>
            </a:r>
            <a:r>
              <a:rPr lang="en-US" dirty="0" smtClean="0">
                <a:latin typeface="+mn-lt"/>
              </a:rPr>
              <a:t>offered </a:t>
            </a:r>
            <a:r>
              <a:rPr lang="en-US" dirty="0">
                <a:latin typeface="+mn-lt"/>
              </a:rPr>
              <a:t>each </a:t>
            </a:r>
            <a:r>
              <a:rPr lang="en-US" dirty="0" smtClean="0">
                <a:latin typeface="+mn-lt"/>
              </a:rPr>
              <a:t>day </a:t>
            </a:r>
          </a:p>
          <a:p>
            <a:pPr>
              <a:spcBef>
                <a:spcPts val="1200"/>
              </a:spcBef>
            </a:pPr>
            <a:r>
              <a:rPr lang="en-US" dirty="0">
                <a:latin typeface="+mn-lt"/>
                <a:cs typeface="+mn-ea" charset="0"/>
              </a:rPr>
              <a:t>When </a:t>
            </a:r>
            <a:r>
              <a:rPr lang="en-US" dirty="0" smtClean="0">
                <a:latin typeface="+mn-lt"/>
                <a:cs typeface="+mn-ea" charset="0"/>
              </a:rPr>
              <a:t>menus offer </a:t>
            </a:r>
            <a:r>
              <a:rPr lang="en-US" dirty="0">
                <a:latin typeface="+mn-lt"/>
                <a:cs typeface="+mn-ea" charset="0"/>
              </a:rPr>
              <a:t>a variety of </a:t>
            </a:r>
            <a:r>
              <a:rPr lang="en-US" dirty="0" smtClean="0">
                <a:latin typeface="+mn-lt"/>
                <a:cs typeface="+mn-ea" charset="0"/>
              </a:rPr>
              <a:t>daily grain choices with</a:t>
            </a:r>
            <a:r>
              <a:rPr lang="en-US" dirty="0" smtClean="0">
                <a:solidFill>
                  <a:srgbClr val="99FF99"/>
                </a:solidFill>
                <a:latin typeface="+mn-lt"/>
                <a:cs typeface="+mn-ea" charset="0"/>
              </a:rPr>
              <a:t> DIFFERENT SERVING SIZES</a:t>
            </a:r>
            <a:r>
              <a:rPr lang="en-US" dirty="0" smtClean="0">
                <a:latin typeface="+mn-lt"/>
                <a:cs typeface="+mn-ea" charset="0"/>
              </a:rPr>
              <a:t> (ounce equivalents), </a:t>
            </a:r>
            <a:r>
              <a:rPr lang="en-US" dirty="0">
                <a:latin typeface="+mn-lt"/>
                <a:cs typeface="+mn-ea" charset="0"/>
              </a:rPr>
              <a:t>must </a:t>
            </a:r>
            <a:r>
              <a:rPr lang="en-US" dirty="0" smtClean="0">
                <a:latin typeface="+mn-lt"/>
                <a:cs typeface="+mn-ea" charset="0"/>
              </a:rPr>
              <a:t>consider </a:t>
            </a:r>
            <a:r>
              <a:rPr lang="en-US" dirty="0">
                <a:latin typeface="+mn-lt"/>
                <a:cs typeface="+mn-ea" charset="0"/>
              </a:rPr>
              <a:t>weekly minimums</a:t>
            </a:r>
            <a:endParaRPr lang="en-US" dirty="0" smtClean="0">
              <a:latin typeface="+mn-lt"/>
            </a:endParaRPr>
          </a:p>
        </p:txBody>
      </p:sp>
      <p:sp>
        <p:nvSpPr>
          <p:cNvPr id="4" name="Title 1"/>
          <p:cNvSpPr>
            <a:spLocks noGrp="1"/>
          </p:cNvSpPr>
          <p:nvPr>
            <p:ph type="title"/>
          </p:nvPr>
        </p:nvSpPr>
        <p:spPr>
          <a:xfrm>
            <a:off x="0" y="304800"/>
            <a:ext cx="9144000" cy="1020762"/>
          </a:xfrm>
        </p:spPr>
        <p:txBody>
          <a:bodyPr/>
          <a:lstStyle/>
          <a:p>
            <a:r>
              <a:rPr lang="en-US" sz="3600" dirty="0">
                <a:latin typeface="+mj-lt"/>
              </a:rPr>
              <a:t>Calculating Minimum </a:t>
            </a:r>
            <a:r>
              <a:rPr lang="en-US" sz="3600" dirty="0">
                <a:solidFill>
                  <a:srgbClr val="99FF99"/>
                </a:solidFill>
                <a:latin typeface="+mj-lt"/>
              </a:rPr>
              <a:t>WEEKLY</a:t>
            </a:r>
            <a:r>
              <a:rPr lang="en-US" sz="3600" dirty="0">
                <a:latin typeface="+mj-lt"/>
              </a:rPr>
              <a:t> </a:t>
            </a:r>
            <a:br>
              <a:rPr lang="en-US" sz="3600" dirty="0">
                <a:latin typeface="+mj-lt"/>
              </a:rPr>
            </a:br>
            <a:r>
              <a:rPr lang="en-US" sz="3600" dirty="0">
                <a:latin typeface="+mj-lt"/>
              </a:rPr>
              <a:t>Requirements for Grains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1" y="4953000"/>
            <a:ext cx="6090320" cy="1645920"/>
          </a:xfrm>
          <a:prstGeom prst="rect">
            <a:avLst/>
          </a:prstGeom>
        </p:spPr>
      </p:pic>
    </p:spTree>
    <p:extLst>
      <p:ext uri="{BB962C8B-B14F-4D97-AF65-F5344CB8AC3E}">
        <p14:creationId xmlns:p14="http://schemas.microsoft.com/office/powerpoint/2010/main" val="301026330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p:cNvGraphicFramePr>
            <a:graphicFrameLocks noGrp="1"/>
          </p:cNvGraphicFramePr>
          <p:nvPr>
            <p:extLst>
              <p:ext uri="{D42A27DB-BD31-4B8C-83A1-F6EECF244321}">
                <p14:modId xmlns:p14="http://schemas.microsoft.com/office/powerpoint/2010/main" val="1412608305"/>
              </p:ext>
            </p:extLst>
          </p:nvPr>
        </p:nvGraphicFramePr>
        <p:xfrm>
          <a:off x="291076" y="2819400"/>
          <a:ext cx="8610600" cy="3486801"/>
        </p:xfrm>
        <a:graphic>
          <a:graphicData uri="http://schemas.openxmlformats.org/drawingml/2006/table">
            <a:tbl>
              <a:tblPr firstRow="1" bandRow="1">
                <a:tableStyleId>{5C22544A-7EE6-4342-B048-85BDC9FD1C3A}</a:tableStyleId>
              </a:tblPr>
              <a:tblGrid>
                <a:gridCol w="4058866">
                  <a:extLst>
                    <a:ext uri="{9D8B030D-6E8A-4147-A177-3AD203B41FA5}">
                      <a16:colId xmlns:a16="http://schemas.microsoft.com/office/drawing/2014/main" val="20000"/>
                    </a:ext>
                  </a:extLst>
                </a:gridCol>
                <a:gridCol w="3438294">
                  <a:extLst>
                    <a:ext uri="{9D8B030D-6E8A-4147-A177-3AD203B41FA5}">
                      <a16:colId xmlns:a16="http://schemas.microsoft.com/office/drawing/2014/main" val="20001"/>
                    </a:ext>
                  </a:extLst>
                </a:gridCol>
                <a:gridCol w="1113440">
                  <a:extLst>
                    <a:ext uri="{9D8B030D-6E8A-4147-A177-3AD203B41FA5}">
                      <a16:colId xmlns:a16="http://schemas.microsoft.com/office/drawing/2014/main" val="20002"/>
                    </a:ext>
                  </a:extLst>
                </a:gridCol>
              </a:tblGrid>
              <a:tr h="62941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FFFFFF"/>
                          </a:solidFill>
                          <a:effectLst/>
                          <a:latin typeface="Calibri" pitchFamily="34" charset="0"/>
                        </a:rPr>
                        <a:t>Planned Menu</a:t>
                      </a:r>
                    </a:p>
                  </a:txBody>
                  <a:tcPr anchor="ctr" horzOverflow="overflow">
                    <a:solidFill>
                      <a:srgbClr val="0000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FFFFFF"/>
                          </a:solidFill>
                          <a:effectLst/>
                          <a:latin typeface="Calibri" pitchFamily="34" charset="0"/>
                        </a:rPr>
                        <a:t>Meal Pattern Components</a:t>
                      </a:r>
                    </a:p>
                  </a:txBody>
                  <a:tcPr anchor="ctr" horzOverflow="overflow">
                    <a:solidFill>
                      <a:srgbClr val="0000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FFFFFF"/>
                          </a:solidFill>
                          <a:effectLst/>
                          <a:latin typeface="Calibri" pitchFamily="34" charset="0"/>
                        </a:rPr>
                        <a:t>Food Items </a:t>
                      </a:r>
                    </a:p>
                  </a:txBody>
                  <a:tcPr anchor="ctr" horzOverflow="overflow">
                    <a:solidFill>
                      <a:srgbClr val="000099"/>
                    </a:solidFill>
                  </a:tcPr>
                </a:tc>
                <a:extLst>
                  <a:ext uri="{0D108BD9-81ED-4DB2-BD59-A6C34878D82A}">
                    <a16:rowId xmlns:a16="http://schemas.microsoft.com/office/drawing/2014/main" val="10000"/>
                  </a:ext>
                </a:extLst>
              </a:tr>
              <a:tr h="46928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C00000"/>
                          </a:solidFill>
                          <a:effectLst/>
                          <a:latin typeface="Calibri" pitchFamily="34" charset="0"/>
                          <a:ea typeface="Times New Roman" pitchFamily="18" charset="0"/>
                          <a:cs typeface="Arial" pitchFamily="34" charset="0"/>
                        </a:rPr>
                        <a:t>Hard-boiled egg (½ egg)</a:t>
                      </a:r>
                    </a:p>
                  </a:txBody>
                  <a:tcPr marL="68580" marR="68580" marT="0" marB="0" anchor="ctr" horzOverflow="overflow">
                    <a:solidFill>
                      <a:srgbClr val="C8D7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C00000"/>
                          </a:solidFill>
                          <a:effectLst/>
                          <a:latin typeface="Calibri" pitchFamily="34" charset="0"/>
                          <a:ea typeface="Times New Roman" pitchFamily="18" charset="0"/>
                          <a:cs typeface="Arial" pitchFamily="34" charset="0"/>
                        </a:rPr>
                        <a:t>None (extra food)</a:t>
                      </a:r>
                    </a:p>
                  </a:txBody>
                  <a:tcPr marL="68580" marR="68580" marT="0" marB="0" anchor="ctr" horzOverflow="overflow">
                    <a:solidFill>
                      <a:srgbClr val="C8D7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C00000"/>
                          </a:solidFill>
                          <a:effectLst/>
                          <a:latin typeface="Calibri" pitchFamily="34" charset="0"/>
                          <a:ea typeface="Times New Roman" pitchFamily="18" charset="0"/>
                          <a:cs typeface="Arial" pitchFamily="34" charset="0"/>
                        </a:rPr>
                        <a:t>0</a:t>
                      </a:r>
                    </a:p>
                  </a:txBody>
                  <a:tcPr marL="68580" marR="68580" marT="0" marB="0" anchor="ctr" horzOverflow="overflow">
                    <a:solidFill>
                      <a:srgbClr val="C8D7EA"/>
                    </a:solidFill>
                  </a:tcPr>
                </a:tc>
                <a:extLst>
                  <a:ext uri="{0D108BD9-81ED-4DB2-BD59-A6C34878D82A}">
                    <a16:rowId xmlns:a16="http://schemas.microsoft.com/office/drawing/2014/main" val="10001"/>
                  </a:ext>
                </a:extLst>
              </a:tr>
              <a:tr h="26709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0000"/>
                          </a:solidFill>
                          <a:effectLst/>
                          <a:latin typeface="Calibri" pitchFamily="34" charset="0"/>
                          <a:ea typeface="Times New Roman" pitchFamily="18" charset="0"/>
                          <a:cs typeface="Arial" pitchFamily="34" charset="0"/>
                        </a:rPr>
                        <a:t>Whole-wheat blueberry muffin (2 ounces)</a:t>
                      </a:r>
                      <a:endParaRPr kumimoji="0" lang="en-US" sz="2400" b="1" i="0" u="none" strike="noStrike" cap="none" normalizeH="0" baseline="0" dirty="0" smtClean="0">
                        <a:ln>
                          <a:noFill/>
                        </a:ln>
                        <a:solidFill>
                          <a:srgbClr val="000000"/>
                        </a:solidFill>
                        <a:effectLst/>
                        <a:latin typeface="Calibri" pitchFamily="34" charset="0"/>
                        <a:cs typeface="Times New Roman" pitchFamily="18" charset="0"/>
                      </a:endParaRPr>
                    </a:p>
                  </a:txBody>
                  <a:tcPr marL="68580" marR="68580" marT="0" marB="0" anchor="ctr"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0000"/>
                          </a:solidFill>
                          <a:effectLst/>
                          <a:latin typeface="Calibri" pitchFamily="34" charset="0"/>
                          <a:ea typeface="Times New Roman" pitchFamily="18" charset="0"/>
                          <a:cs typeface="Arial" pitchFamily="34" charset="0"/>
                        </a:rPr>
                        <a:t>Grains, 1 ounce equivalent</a:t>
                      </a:r>
                    </a:p>
                  </a:txBody>
                  <a:tcPr marL="68580" marR="68580" marT="0" marB="0"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0000"/>
                          </a:solidFill>
                          <a:effectLst/>
                          <a:latin typeface="Calibri" pitchFamily="34" charset="0"/>
                          <a:ea typeface="Times New Roman" pitchFamily="18" charset="0"/>
                          <a:cs typeface="Arial" pitchFamily="34" charset="0"/>
                        </a:rPr>
                        <a:t>1</a:t>
                      </a:r>
                    </a:p>
                  </a:txBody>
                  <a:tcPr marL="68580" marR="68580" marT="0" marB="0" anchor="ctr" horzOverflow="overflow">
                    <a:solidFill>
                      <a:schemeClr val="bg1"/>
                    </a:solidFill>
                  </a:tcPr>
                </a:tc>
                <a:extLst>
                  <a:ext uri="{0D108BD9-81ED-4DB2-BD59-A6C34878D82A}">
                    <a16:rowId xmlns:a16="http://schemas.microsoft.com/office/drawing/2014/main" val="10002"/>
                  </a:ext>
                </a:extLst>
              </a:tr>
              <a:tr h="27902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0000"/>
                          </a:solidFill>
                          <a:effectLst/>
                          <a:latin typeface="Calibri" pitchFamily="34" charset="0"/>
                          <a:cs typeface="Times New Roman" pitchFamily="18" charset="0"/>
                        </a:rPr>
                        <a:t>Canned peaches (</a:t>
                      </a:r>
                      <a:r>
                        <a:rPr kumimoji="0" lang="en-US" sz="2400" b="1" i="0" u="none" strike="noStrike" cap="none" normalizeH="0" baseline="0" dirty="0" smtClean="0">
                          <a:ln>
                            <a:noFill/>
                          </a:ln>
                          <a:solidFill>
                            <a:srgbClr val="000000"/>
                          </a:solidFill>
                          <a:effectLst/>
                          <a:latin typeface="Calibri" pitchFamily="34" charset="0"/>
                          <a:ea typeface="Times New Roman" pitchFamily="18" charset="0"/>
                          <a:cs typeface="Arial" pitchFamily="34" charset="0"/>
                        </a:rPr>
                        <a:t>½ cup)</a:t>
                      </a:r>
                      <a:endParaRPr kumimoji="0" lang="en-US" sz="2400" b="1" i="0" u="none" strike="noStrike" cap="none" normalizeH="0" baseline="0" dirty="0" smtClean="0">
                        <a:ln>
                          <a:noFill/>
                        </a:ln>
                        <a:solidFill>
                          <a:srgbClr val="000000"/>
                        </a:solidFill>
                        <a:effectLst/>
                        <a:latin typeface="Calibri" pitchFamily="34" charset="0"/>
                        <a:cs typeface="Times New Roman" pitchFamily="18" charset="0"/>
                      </a:endParaRPr>
                    </a:p>
                  </a:txBody>
                  <a:tcPr marL="68580" marR="68580" marT="0" marB="0" anchor="ctr" horzOverflow="overflow">
                    <a:solidFill>
                      <a:srgbClr val="C8D7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1371600" algn="l"/>
                        </a:tabLst>
                      </a:pPr>
                      <a:r>
                        <a:rPr kumimoji="0" lang="en-US" sz="2400" b="1" i="0" u="none" strike="noStrike" cap="none" normalizeH="0" baseline="0" dirty="0" smtClean="0">
                          <a:ln>
                            <a:noFill/>
                          </a:ln>
                          <a:solidFill>
                            <a:srgbClr val="000000"/>
                          </a:solidFill>
                          <a:effectLst/>
                          <a:latin typeface="Calibri" pitchFamily="34" charset="0"/>
                          <a:cs typeface="Times New Roman" pitchFamily="18" charset="0"/>
                        </a:rPr>
                        <a:t>Fruits</a:t>
                      </a:r>
                      <a:r>
                        <a:rPr kumimoji="0" lang="en-US" sz="2400" b="1" i="0" u="none" strike="noStrike" cap="none" normalizeH="0" baseline="0" dirty="0" smtClean="0">
                          <a:ln>
                            <a:noFill/>
                          </a:ln>
                          <a:solidFill>
                            <a:srgbClr val="000000"/>
                          </a:solidFill>
                          <a:effectLst/>
                          <a:latin typeface="Calibri" pitchFamily="34" charset="0"/>
                          <a:ea typeface="Times New Roman" pitchFamily="18" charset="0"/>
                          <a:cs typeface="Arial" pitchFamily="34" charset="0"/>
                        </a:rPr>
                        <a:t>, ½ cup</a:t>
                      </a:r>
                      <a:endParaRPr kumimoji="0" lang="en-US" sz="2400" b="1" i="0" u="none" strike="noStrike" cap="none" normalizeH="0" baseline="0" dirty="0" smtClean="0">
                        <a:ln>
                          <a:noFill/>
                        </a:ln>
                        <a:solidFill>
                          <a:srgbClr val="000000"/>
                        </a:solidFill>
                        <a:effectLst/>
                        <a:latin typeface="Calibri" pitchFamily="34" charset="0"/>
                        <a:cs typeface="Times New Roman" pitchFamily="18" charset="0"/>
                      </a:endParaRPr>
                    </a:p>
                  </a:txBody>
                  <a:tcPr marL="68580" marR="68580" marT="0" marB="0" anchor="ctr" horzOverflow="overflow">
                    <a:solidFill>
                      <a:srgbClr val="C8D7EA"/>
                    </a:solidFill>
                  </a:tcPr>
                </a:tc>
                <a:tc>
                  <a:txBody>
                    <a:bodyPr/>
                    <a:lstStyle/>
                    <a:p>
                      <a:pPr marL="158750" marR="0" lvl="0" indent="-15875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0000"/>
                          </a:solidFill>
                          <a:effectLst/>
                          <a:latin typeface="Calibri" pitchFamily="34" charset="0"/>
                          <a:ea typeface="Times New Roman" pitchFamily="18" charset="0"/>
                          <a:cs typeface="Arial" pitchFamily="34" charset="0"/>
                        </a:rPr>
                        <a:t>1</a:t>
                      </a:r>
                    </a:p>
                  </a:txBody>
                  <a:tcPr marL="68580" marR="68580" marT="0" marB="0" anchor="ctr" horzOverflow="overflow">
                    <a:solidFill>
                      <a:srgbClr val="C8D7EA"/>
                    </a:solidFill>
                  </a:tcPr>
                </a:tc>
                <a:extLst>
                  <a:ext uri="{0D108BD9-81ED-4DB2-BD59-A6C34878D82A}">
                    <a16:rowId xmlns:a16="http://schemas.microsoft.com/office/drawing/2014/main" val="10003"/>
                  </a:ext>
                </a:extLst>
              </a:tr>
              <a:tr h="26781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0000"/>
                          </a:solidFill>
                          <a:effectLst/>
                          <a:latin typeface="Calibri" pitchFamily="34" charset="0"/>
                          <a:cs typeface="Times New Roman" pitchFamily="18" charset="0"/>
                        </a:rPr>
                        <a:t>Strawberries (½ cup)</a:t>
                      </a:r>
                    </a:p>
                  </a:txBody>
                  <a:tcPr marL="68580" marR="68580" marT="0" marB="0" anchor="ctr"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1371600" algn="l"/>
                        </a:tabLst>
                      </a:pPr>
                      <a:r>
                        <a:rPr kumimoji="0" lang="en-US" sz="2400" b="1" i="0" u="none" strike="noStrike" cap="none" normalizeH="0" baseline="0" dirty="0" smtClean="0">
                          <a:ln>
                            <a:noFill/>
                          </a:ln>
                          <a:solidFill>
                            <a:srgbClr val="000000"/>
                          </a:solidFill>
                          <a:effectLst/>
                          <a:latin typeface="Calibri" pitchFamily="34" charset="0"/>
                          <a:cs typeface="Times New Roman" pitchFamily="18" charset="0"/>
                        </a:rPr>
                        <a:t>Fruits</a:t>
                      </a:r>
                      <a:r>
                        <a:rPr kumimoji="0" lang="en-US" sz="2400" b="1" i="0" u="none" strike="noStrike" cap="none" normalizeH="0" baseline="0" dirty="0" smtClean="0">
                          <a:ln>
                            <a:noFill/>
                          </a:ln>
                          <a:solidFill>
                            <a:srgbClr val="000000"/>
                          </a:solidFill>
                          <a:effectLst/>
                          <a:latin typeface="Calibri" pitchFamily="34" charset="0"/>
                          <a:ea typeface="Times New Roman" pitchFamily="18" charset="0"/>
                          <a:cs typeface="Arial" pitchFamily="34" charset="0"/>
                        </a:rPr>
                        <a:t>, ½ cup</a:t>
                      </a:r>
                      <a:endParaRPr kumimoji="0" lang="en-US" sz="2400" b="1" i="0" u="none" strike="noStrike" cap="none" normalizeH="0" baseline="0" dirty="0" smtClean="0">
                        <a:ln>
                          <a:noFill/>
                        </a:ln>
                        <a:solidFill>
                          <a:srgbClr val="000000"/>
                        </a:solidFill>
                        <a:effectLst/>
                        <a:latin typeface="Calibri" pitchFamily="34" charset="0"/>
                        <a:cs typeface="Times New Roman" pitchFamily="18" charset="0"/>
                      </a:endParaRPr>
                    </a:p>
                  </a:txBody>
                  <a:tcPr marL="68580" marR="68580" marT="0" marB="0" anchor="ctr" horzOverflow="overflow">
                    <a:solidFill>
                      <a:schemeClr val="bg1"/>
                    </a:solidFill>
                  </a:tcPr>
                </a:tc>
                <a:tc>
                  <a:txBody>
                    <a:bodyPr/>
                    <a:lstStyle/>
                    <a:p>
                      <a:pPr marL="158750" marR="0" lvl="0" indent="-15875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0000"/>
                          </a:solidFill>
                          <a:effectLst/>
                          <a:latin typeface="Calibri" pitchFamily="34" charset="0"/>
                          <a:ea typeface="Times New Roman" pitchFamily="18" charset="0"/>
                          <a:cs typeface="Arial" pitchFamily="34" charset="0"/>
                        </a:rPr>
                        <a:t>1</a:t>
                      </a:r>
                    </a:p>
                  </a:txBody>
                  <a:tcPr marL="68580" marR="68580" marT="0" marB="0" anchor="ctr" horzOverflow="overflow">
                    <a:solidFill>
                      <a:schemeClr val="bg1"/>
                    </a:solidFill>
                  </a:tcPr>
                </a:tc>
                <a:extLst>
                  <a:ext uri="{0D108BD9-81ED-4DB2-BD59-A6C34878D82A}">
                    <a16:rowId xmlns:a16="http://schemas.microsoft.com/office/drawing/2014/main" val="10004"/>
                  </a:ext>
                </a:extLst>
              </a:tr>
              <a:tr h="26709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0000"/>
                          </a:solidFill>
                          <a:effectLst/>
                          <a:latin typeface="Calibri" pitchFamily="34" charset="0"/>
                          <a:ea typeface="Times New Roman" pitchFamily="18" charset="0"/>
                          <a:cs typeface="Arial" pitchFamily="34" charset="0"/>
                        </a:rPr>
                        <a:t>Milk choice (1 cup)</a:t>
                      </a:r>
                    </a:p>
                  </a:txBody>
                  <a:tcPr marL="68580" marR="68580" marT="0" marB="0" anchor="ctr" horzOverflow="overflow">
                    <a:solidFill>
                      <a:srgbClr val="C8D7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kumimoji="0" lang="en-US" sz="2400" b="1" i="0" u="none" strike="noStrike" cap="none" normalizeH="0" baseline="0" dirty="0" smtClean="0">
                          <a:ln>
                            <a:noFill/>
                          </a:ln>
                          <a:solidFill>
                            <a:srgbClr val="000000"/>
                          </a:solidFill>
                          <a:effectLst/>
                          <a:latin typeface="Calibri" pitchFamily="34" charset="0"/>
                          <a:ea typeface="Times New Roman" pitchFamily="18" charset="0"/>
                          <a:cs typeface="Arial" pitchFamily="34" charset="0"/>
                        </a:rPr>
                        <a:t>Milk, 1 cup</a:t>
                      </a:r>
                      <a:endParaRPr kumimoji="0" lang="en-US" sz="2400" b="1" i="0" u="none" strike="noStrike" cap="none" normalizeH="0" baseline="0" dirty="0" smtClean="0">
                        <a:ln>
                          <a:noFill/>
                        </a:ln>
                        <a:solidFill>
                          <a:srgbClr val="000000"/>
                        </a:solidFill>
                        <a:effectLst/>
                        <a:latin typeface="Calibri" pitchFamily="34" charset="0"/>
                        <a:cs typeface="Times New Roman" pitchFamily="18" charset="0"/>
                      </a:endParaRPr>
                    </a:p>
                  </a:txBody>
                  <a:tcPr marL="68580" marR="68580" marT="0" marB="0" anchor="ctr" horzOverflow="overflow">
                    <a:solidFill>
                      <a:srgbClr val="C8D7EA"/>
                    </a:solidFill>
                  </a:tcPr>
                </a:tc>
                <a:tc>
                  <a:txBody>
                    <a:bodyPr/>
                    <a:lstStyle/>
                    <a:p>
                      <a:pPr marL="158750" marR="0" lvl="0" indent="-15875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0000"/>
                          </a:solidFill>
                          <a:effectLst/>
                          <a:latin typeface="Calibri" pitchFamily="34" charset="0"/>
                          <a:ea typeface="Times New Roman" pitchFamily="18" charset="0"/>
                          <a:cs typeface="Arial" pitchFamily="34" charset="0"/>
                        </a:rPr>
                        <a:t>1</a:t>
                      </a:r>
                    </a:p>
                  </a:txBody>
                  <a:tcPr marL="68580" marR="68580" marT="0" marB="0" anchor="ctr" horzOverflow="overflow">
                    <a:solidFill>
                      <a:srgbClr val="C8D7EA"/>
                    </a:solidFill>
                  </a:tcPr>
                </a:tc>
                <a:extLst>
                  <a:ext uri="{0D108BD9-81ED-4DB2-BD59-A6C34878D82A}">
                    <a16:rowId xmlns:a16="http://schemas.microsoft.com/office/drawing/2014/main" val="10005"/>
                  </a:ext>
                </a:extLst>
              </a:tr>
              <a:tr h="267096">
                <a:tc gridSpan="2">
                  <a:txBody>
                    <a:bodyPr/>
                    <a:lstStyle/>
                    <a:p>
                      <a:pPr marL="0" marR="0" lvl="0" indent="0" algn="r" defTabSz="914400" rtl="0" eaLnBrk="1" fontAlgn="base" latinLnBrk="0" hangingPunct="1">
                        <a:lnSpc>
                          <a:spcPct val="100000"/>
                        </a:lnSpc>
                        <a:spcBef>
                          <a:spcPct val="0"/>
                        </a:spcBef>
                        <a:spcAft>
                          <a:spcPct val="0"/>
                        </a:spcAft>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kumimoji="0" lang="en-US" sz="2400" b="1" i="0" u="none" strike="noStrike" cap="none" normalizeH="0" baseline="0" dirty="0" smtClean="0">
                          <a:ln>
                            <a:noFill/>
                          </a:ln>
                          <a:solidFill>
                            <a:schemeClr val="tx1"/>
                          </a:solidFill>
                          <a:effectLst/>
                          <a:latin typeface="Calibri" pitchFamily="34" charset="0"/>
                          <a:cs typeface="Times New Roman" pitchFamily="18" charset="0"/>
                        </a:rPr>
                        <a:t>TOTAL</a:t>
                      </a:r>
                    </a:p>
                  </a:txBody>
                  <a:tcPr marL="68580" marR="68580" marT="0" marB="0" anchor="ctr" horzOverflow="overflow">
                    <a:solidFill>
                      <a:srgbClr val="FFFF66"/>
                    </a:solidFill>
                  </a:tcPr>
                </a:tc>
                <a:tc hMerge="1">
                  <a:txBody>
                    <a:bodyPr/>
                    <a:lstStyle/>
                    <a:p>
                      <a:pPr marL="0" marR="0" lvl="0" indent="0" algn="r" defTabSz="914400" rtl="0" eaLnBrk="1" fontAlgn="base" latinLnBrk="0" hangingPunct="1">
                        <a:lnSpc>
                          <a:spcPct val="100000"/>
                        </a:lnSpc>
                        <a:spcBef>
                          <a:spcPct val="0"/>
                        </a:spcBef>
                        <a:spcAft>
                          <a:spcPct val="0"/>
                        </a:spcAft>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kumimoji="0" lang="en-US" sz="2000" b="1" i="0" u="none" strike="noStrike" cap="none" normalizeH="0" baseline="0" dirty="0" smtClean="0">
                        <a:ln>
                          <a:noFill/>
                        </a:ln>
                        <a:solidFill>
                          <a:srgbClr val="000000"/>
                        </a:solidFill>
                        <a:effectLst/>
                        <a:latin typeface="Calibri" pitchFamily="34" charset="0"/>
                        <a:cs typeface="Times New Roman" pitchFamily="18" charset="0"/>
                      </a:endParaRPr>
                    </a:p>
                  </a:txBody>
                  <a:tcPr marL="68580" marR="68580" marT="0" marB="0" anchor="ctr" horzOverflow="overflow">
                    <a:solidFill>
                      <a:srgbClr val="C8D7EA"/>
                    </a:solidFill>
                  </a:tcPr>
                </a:tc>
                <a:tc>
                  <a:txBody>
                    <a:bodyPr/>
                    <a:lstStyle/>
                    <a:p>
                      <a:pPr marL="158750" marR="0" lvl="0" indent="-15875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4</a:t>
                      </a:r>
                    </a:p>
                  </a:txBody>
                  <a:tcPr marL="68580" marR="68580" marT="0" marB="0" anchor="ctr" horzOverflow="overflow">
                    <a:solidFill>
                      <a:srgbClr val="FFFF66"/>
                    </a:solidFill>
                  </a:tcPr>
                </a:tc>
                <a:extLst>
                  <a:ext uri="{0D108BD9-81ED-4DB2-BD59-A6C34878D82A}">
                    <a16:rowId xmlns:a16="http://schemas.microsoft.com/office/drawing/2014/main" val="10006"/>
                  </a:ext>
                </a:extLst>
              </a:tr>
            </a:tbl>
          </a:graphicData>
        </a:graphic>
      </p:graphicFrame>
      <p:sp>
        <p:nvSpPr>
          <p:cNvPr id="12" name="TextBox 5"/>
          <p:cNvSpPr txBox="1">
            <a:spLocks noChangeArrowheads="1"/>
          </p:cNvSpPr>
          <p:nvPr/>
        </p:nvSpPr>
        <p:spPr bwMode="auto">
          <a:xfrm>
            <a:off x="381000" y="1066800"/>
            <a:ext cx="36576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1" eaLnBrk="1" hangingPunct="1">
              <a:spcBef>
                <a:spcPct val="0"/>
              </a:spcBef>
              <a:buFontTx/>
              <a:buNone/>
            </a:pPr>
            <a:r>
              <a:rPr lang="en-US" altLang="en-US" b="1" dirty="0">
                <a:solidFill>
                  <a:srgbClr val="FFFF00"/>
                </a:solidFill>
              </a:rPr>
              <a:t>EXAMPLE OF OPTION 2 </a:t>
            </a:r>
            <a:br>
              <a:rPr lang="en-US" altLang="en-US" b="1" dirty="0">
                <a:solidFill>
                  <a:srgbClr val="FFFF00"/>
                </a:solidFill>
              </a:rPr>
            </a:br>
            <a:r>
              <a:rPr lang="en-US" altLang="en-US" b="1" dirty="0">
                <a:solidFill>
                  <a:schemeClr val="bg1"/>
                </a:solidFill>
              </a:rPr>
              <a:t>Offer M/MA as</a:t>
            </a:r>
            <a:r>
              <a:rPr lang="en-US" altLang="en-US" b="1" dirty="0" smtClean="0">
                <a:solidFill>
                  <a:srgbClr val="99FF99"/>
                </a:solidFill>
              </a:rPr>
              <a:t> </a:t>
            </a:r>
            <a:br>
              <a:rPr lang="en-US" altLang="en-US" b="1" dirty="0" smtClean="0">
                <a:solidFill>
                  <a:srgbClr val="99FF99"/>
                </a:solidFill>
              </a:rPr>
            </a:br>
            <a:r>
              <a:rPr lang="en-US" altLang="en-US" b="1" dirty="0" smtClean="0">
                <a:solidFill>
                  <a:srgbClr val="99FF99"/>
                </a:solidFill>
              </a:rPr>
              <a:t>EXTRA </a:t>
            </a:r>
            <a:r>
              <a:rPr lang="en-US" altLang="en-US" b="1" dirty="0">
                <a:solidFill>
                  <a:srgbClr val="99FF99"/>
                </a:solidFill>
              </a:rPr>
              <a:t>FOOD</a:t>
            </a:r>
            <a:endParaRPr lang="en-US" altLang="en-US" b="1" dirty="0">
              <a:solidFill>
                <a:schemeClr val="bg1"/>
              </a:solidFill>
            </a:endParaRPr>
          </a:p>
        </p:txBody>
      </p:sp>
      <p:sp>
        <p:nvSpPr>
          <p:cNvPr id="7" name="Title 1"/>
          <p:cNvSpPr>
            <a:spLocks noGrp="1"/>
          </p:cNvSpPr>
          <p:nvPr>
            <p:ph type="title"/>
          </p:nvPr>
        </p:nvSpPr>
        <p:spPr>
          <a:xfrm>
            <a:off x="24376" y="244267"/>
            <a:ext cx="9144000" cy="549635"/>
          </a:xfrm>
        </p:spPr>
        <p:txBody>
          <a:bodyPr rtlCol="0">
            <a:noAutofit/>
          </a:bodyPr>
          <a:lstStyle/>
          <a:p>
            <a:pPr eaLnBrk="1" fontAlgn="auto" hangingPunct="1">
              <a:spcAft>
                <a:spcPts val="0"/>
              </a:spcAft>
              <a:defRPr/>
            </a:pPr>
            <a:r>
              <a:rPr lang="en-US" sz="3600" dirty="0" smtClean="0">
                <a:latin typeface="+mn-lt"/>
              </a:rPr>
              <a:t>M/MA at </a:t>
            </a:r>
            <a:r>
              <a:rPr lang="en-US" sz="3600" dirty="0">
                <a:latin typeface="+mn-lt"/>
              </a:rPr>
              <a:t>Breakfast</a:t>
            </a:r>
            <a:endParaRPr lang="en-US" sz="3600" dirty="0" smtClean="0">
              <a:latin typeface="+mn-lt"/>
            </a:endParaRPr>
          </a:p>
        </p:txBody>
      </p:sp>
      <p:pic>
        <p:nvPicPr>
          <p:cNvPr id="2" name="Picture 1" descr="Sample breakfast with meat/meat alternate offered ias extra food: hard-boiled egg, whole-wheat blueberry muffin, canned peaches, strawberries and low-fat milk &#10;&#10;Hard-boiled egg iStock_000017072468&#10;Blueberry muffin iStock_000015666066&#10;Strawberries istock_000017173205&#10;Canned peaches istock_000022781300&#10;Low-fat milk and cheese stick  courtesy of New England Dairy &amp; Food Council&#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6200" y="244267"/>
            <a:ext cx="4804354" cy="2421771"/>
          </a:xfrm>
          <a:prstGeom prst="rect">
            <a:avLst/>
          </a:prstGeom>
        </p:spPr>
      </p:pic>
    </p:spTree>
    <p:extLst>
      <p:ext uri="{BB962C8B-B14F-4D97-AF65-F5344CB8AC3E}">
        <p14:creationId xmlns:p14="http://schemas.microsoft.com/office/powerpoint/2010/main" val="1006211162"/>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3810" y="6290846"/>
            <a:ext cx="9144000" cy="369332"/>
          </a:xfrm>
          <a:prstGeom prst="rect">
            <a:avLst/>
          </a:prstGeom>
          <a:solidFill>
            <a:srgbClr val="FFFF99"/>
          </a:solidFill>
        </p:spPr>
        <p:txBody>
          <a:bodyPr wrap="square" rtlCol="0">
            <a:spAutoFit/>
          </a:bodyPr>
          <a:lstStyle/>
          <a:p>
            <a:pPr algn="ctr">
              <a:spcBef>
                <a:spcPts val="2400"/>
              </a:spcBef>
            </a:pPr>
            <a:r>
              <a:rPr lang="en-US" altLang="en-US" b="1" dirty="0" smtClean="0">
                <a:latin typeface="Calibri" pitchFamily="34" charset="0"/>
              </a:rPr>
              <a:t>www.sde.ct.gov/sde/lib/sde/pdf/deps/nutrition/nslp/crediting/noncredsnp.pdf</a:t>
            </a:r>
            <a:endParaRPr lang="en-US" altLang="en-US" b="1" dirty="0">
              <a:latin typeface="Calibri" pitchFamily="34" charset="0"/>
            </a:endParaRPr>
          </a:p>
        </p:txBody>
      </p:sp>
      <p:pic>
        <p:nvPicPr>
          <p:cNvPr id="2" name="Picture 1" descr="Examples of noncreditable foods:&#10;Cream cheese iStock_000023936237&#10;Jam istock_000000872137&#10;Ketchup and mustard istock_000007548363&#10;Relish istock_000000539119&#10;Bacon slices iStock_000025267539&#10;Banana chips istock_000019549747&#10;Bran cereal iStock_000034743338&#10;Chocolate pudding iStock_000010722778&#10;Beef jerky iStock_000022717891&#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6400" y="1357460"/>
            <a:ext cx="6400809" cy="4667849"/>
          </a:xfrm>
          <a:prstGeom prst="rect">
            <a:avLst/>
          </a:prstGeom>
        </p:spPr>
      </p:pic>
      <p:sp>
        <p:nvSpPr>
          <p:cNvPr id="8" name="Title 1"/>
          <p:cNvSpPr txBox="1">
            <a:spLocks/>
          </p:cNvSpPr>
          <p:nvPr/>
        </p:nvSpPr>
        <p:spPr>
          <a:xfrm>
            <a:off x="7937" y="228600"/>
            <a:ext cx="9136063"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000" b="1" kern="1200">
                <a:solidFill>
                  <a:srgbClr val="FFFF00"/>
                </a:solidFill>
                <a:latin typeface="Arial" pitchFamily="34" charset="0"/>
                <a:ea typeface="+mj-ea"/>
                <a:cs typeface="Arial" pitchFamily="34" charset="0"/>
              </a:defRPr>
            </a:lvl1pPr>
          </a:lstStyle>
          <a:p>
            <a:r>
              <a:rPr lang="en-US" altLang="en-US" sz="6000" dirty="0" smtClean="0">
                <a:latin typeface="Calibri" panose="020F0502020204030204" pitchFamily="34" charset="0"/>
              </a:rPr>
              <a:t>NONCREDITABLE FOODS</a:t>
            </a:r>
          </a:p>
        </p:txBody>
      </p:sp>
    </p:spTree>
    <p:extLst>
      <p:ext uri="{BB962C8B-B14F-4D97-AF65-F5344CB8AC3E}">
        <p14:creationId xmlns:p14="http://schemas.microsoft.com/office/powerpoint/2010/main" val="246345594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17459" y="1295400"/>
            <a:ext cx="8180943" cy="480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itle 2"/>
          <p:cNvSpPr>
            <a:spLocks noGrp="1"/>
          </p:cNvSpPr>
          <p:nvPr>
            <p:ph type="title"/>
          </p:nvPr>
        </p:nvSpPr>
        <p:spPr>
          <a:xfrm>
            <a:off x="0" y="240876"/>
            <a:ext cx="9144000" cy="715962"/>
          </a:xfrm>
          <a:noFill/>
        </p:spPr>
        <p:txBody>
          <a:bodyPr/>
          <a:lstStyle/>
          <a:p>
            <a:r>
              <a:rPr lang="en-US" dirty="0" smtClean="0">
                <a:latin typeface="+mn-lt"/>
              </a:rPr>
              <a:t>Noncreditable Foods</a:t>
            </a:r>
            <a:endParaRPr lang="en-US" dirty="0">
              <a:latin typeface="+mn-lt"/>
            </a:endParaRPr>
          </a:p>
        </p:txBody>
      </p:sp>
      <p:sp>
        <p:nvSpPr>
          <p:cNvPr id="6" name="Content Placeholder 5"/>
          <p:cNvSpPr txBox="1">
            <a:spLocks/>
          </p:cNvSpPr>
          <p:nvPr/>
        </p:nvSpPr>
        <p:spPr>
          <a:xfrm>
            <a:off x="533400" y="1295400"/>
            <a:ext cx="7543800" cy="3810000"/>
          </a:xfrm>
          <a:prstGeom prst="rect">
            <a:avLst/>
          </a:prstGeom>
        </p:spPr>
        <p:txBody>
          <a:bodyPr vert="horz" lIns="91440" tIns="45720" rIns="91440" bIns="45720" rtlCol="0">
            <a:noAutofit/>
          </a:bodyPr>
          <a:lstStyle>
            <a:lvl1pPr marL="457200" indent="-457200" algn="l" defTabSz="914400" rtl="0" eaLnBrk="1" latinLnBrk="0" hangingPunct="1">
              <a:spcBef>
                <a:spcPct val="20000"/>
              </a:spcBef>
              <a:buClr>
                <a:srgbClr val="FFFF00"/>
              </a:buClr>
              <a:buFont typeface="Wingdings" pitchFamily="2" charset="2"/>
              <a:buChar char="n"/>
              <a:defRPr sz="3200" b="1" kern="1200">
                <a:solidFill>
                  <a:schemeClr val="bg1"/>
                </a:solidFill>
                <a:latin typeface="Arial Narrow" pitchFamily="34" charset="0"/>
                <a:ea typeface="+mn-ea"/>
                <a:cs typeface="+mn-cs"/>
                <a:sym typeface="Wingdings"/>
              </a:defRPr>
            </a:lvl1pPr>
            <a:lvl2pPr marL="914400" indent="-457200" algn="l" defTabSz="914400" rtl="0" eaLnBrk="1" latinLnBrk="0" hangingPunct="1">
              <a:spcBef>
                <a:spcPct val="20000"/>
              </a:spcBef>
              <a:buClr>
                <a:srgbClr val="FFFF00"/>
              </a:buClr>
              <a:buFont typeface="Symbol" pitchFamily="18" charset="2"/>
              <a:buChar char="·"/>
              <a:defRPr sz="2800" b="1" kern="1200">
                <a:solidFill>
                  <a:schemeClr val="bg1"/>
                </a:solidFill>
                <a:latin typeface="Arial Narrow" pitchFamily="34" charset="0"/>
                <a:ea typeface="+mn-ea"/>
                <a:cs typeface="+mn-cs"/>
                <a:sym typeface="Symbol"/>
              </a:defRPr>
            </a:lvl2pPr>
            <a:lvl3pPr marL="1262063" indent="-347663" algn="l" defTabSz="914400" rtl="0" eaLnBrk="1" latinLnBrk="0" hangingPunct="1">
              <a:spcBef>
                <a:spcPct val="20000"/>
              </a:spcBef>
              <a:buClr>
                <a:srgbClr val="FFFF00"/>
              </a:buClr>
              <a:buFont typeface="Wingdings 3" pitchFamily="18" charset="2"/>
              <a:buChar char=""/>
              <a:defRPr sz="2400" b="1" kern="1200">
                <a:solidFill>
                  <a:schemeClr val="bg1"/>
                </a:solidFill>
                <a:latin typeface="Arial Narrow" pitchFamily="34" charset="0"/>
                <a:ea typeface="+mn-ea"/>
                <a:cs typeface="+mn-cs"/>
                <a:sym typeface="Wingdings 3"/>
              </a:defRPr>
            </a:lvl3pPr>
            <a:lvl4pPr marL="16002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800"/>
              </a:spcBef>
            </a:pPr>
            <a:r>
              <a:rPr lang="en-US" dirty="0" smtClean="0">
                <a:solidFill>
                  <a:srgbClr val="99FF99"/>
                </a:solidFill>
                <a:latin typeface="Calibri" panose="020F0502020204030204" pitchFamily="34" charset="0"/>
              </a:rPr>
              <a:t>CANNOT CREDIT </a:t>
            </a:r>
            <a:r>
              <a:rPr lang="en-US" dirty="0" smtClean="0">
                <a:latin typeface="Calibri" panose="020F0502020204030204" pitchFamily="34" charset="0"/>
              </a:rPr>
              <a:t>toward </a:t>
            </a:r>
            <a:r>
              <a:rPr lang="en-US" dirty="0">
                <a:latin typeface="Calibri" panose="020F0502020204030204" pitchFamily="34" charset="0"/>
              </a:rPr>
              <a:t>meal pattern </a:t>
            </a:r>
            <a:endParaRPr lang="en-US" dirty="0" smtClean="0">
              <a:latin typeface="Calibri" panose="020F0502020204030204" pitchFamily="34" charset="0"/>
            </a:endParaRPr>
          </a:p>
          <a:p>
            <a:pPr>
              <a:spcBef>
                <a:spcPts val="1800"/>
              </a:spcBef>
            </a:pPr>
            <a:r>
              <a:rPr lang="en-US" dirty="0" smtClean="0">
                <a:solidFill>
                  <a:srgbClr val="99FF99"/>
                </a:solidFill>
                <a:latin typeface="Calibri" panose="020F0502020204030204" pitchFamily="34" charset="0"/>
              </a:rPr>
              <a:t>LIMIT</a:t>
            </a:r>
            <a:r>
              <a:rPr lang="en-US" dirty="0" smtClean="0">
                <a:latin typeface="Calibri" panose="020F0502020204030204" pitchFamily="34" charset="0"/>
              </a:rPr>
              <a:t> frequency </a:t>
            </a:r>
            <a:r>
              <a:rPr lang="en-US" dirty="0">
                <a:latin typeface="Calibri" panose="020F0502020204030204" pitchFamily="34" charset="0"/>
              </a:rPr>
              <a:t>and </a:t>
            </a:r>
            <a:r>
              <a:rPr lang="en-US" dirty="0" smtClean="0">
                <a:latin typeface="Calibri" panose="020F0502020204030204" pitchFamily="34" charset="0"/>
              </a:rPr>
              <a:t>amount </a:t>
            </a:r>
          </a:p>
          <a:p>
            <a:pPr lvl="1">
              <a:spcBef>
                <a:spcPts val="0"/>
              </a:spcBef>
              <a:buFont typeface="Wingdings 3" panose="05040102010807070707" pitchFamily="18" charset="2"/>
              <a:buChar char=""/>
            </a:pPr>
            <a:r>
              <a:rPr lang="en-US" dirty="0" smtClean="0">
                <a:latin typeface="Calibri" panose="020F0502020204030204" pitchFamily="34" charset="0"/>
              </a:rPr>
              <a:t>Often </a:t>
            </a:r>
            <a:r>
              <a:rPr lang="en-US" dirty="0">
                <a:latin typeface="Calibri" panose="020F0502020204030204" pitchFamily="34" charset="0"/>
              </a:rPr>
              <a:t>contain </a:t>
            </a:r>
            <a:r>
              <a:rPr lang="en-US" dirty="0" smtClean="0">
                <a:latin typeface="Calibri" panose="020F0502020204030204" pitchFamily="34" charset="0"/>
              </a:rPr>
              <a:t>little nutritional </a:t>
            </a:r>
            <a:r>
              <a:rPr lang="en-US" dirty="0">
                <a:latin typeface="Calibri" panose="020F0502020204030204" pitchFamily="34" charset="0"/>
              </a:rPr>
              <a:t>value </a:t>
            </a:r>
            <a:endParaRPr lang="en-US" dirty="0" smtClean="0">
              <a:latin typeface="Calibri" panose="020F0502020204030204" pitchFamily="34" charset="0"/>
            </a:endParaRPr>
          </a:p>
          <a:p>
            <a:pPr>
              <a:spcBef>
                <a:spcPts val="1800"/>
              </a:spcBef>
            </a:pPr>
            <a:r>
              <a:rPr lang="en-US" dirty="0" smtClean="0">
                <a:latin typeface="Calibri" panose="020F0502020204030204" pitchFamily="34" charset="0"/>
              </a:rPr>
              <a:t>Must </a:t>
            </a:r>
            <a:r>
              <a:rPr lang="en-US" dirty="0">
                <a:latin typeface="Calibri" panose="020F0502020204030204" pitchFamily="34" charset="0"/>
              </a:rPr>
              <a:t>count toward </a:t>
            </a:r>
            <a:r>
              <a:rPr lang="en-US" dirty="0" smtClean="0">
                <a:latin typeface="Calibri" panose="020F0502020204030204" pitchFamily="34" charset="0"/>
              </a:rPr>
              <a:t>weekly </a:t>
            </a:r>
            <a:r>
              <a:rPr lang="en-US" dirty="0" smtClean="0">
                <a:solidFill>
                  <a:srgbClr val="99FF99"/>
                </a:solidFill>
                <a:latin typeface="Calibri" panose="020F0502020204030204" pitchFamily="34" charset="0"/>
              </a:rPr>
              <a:t>DIETARY SPECIFICATIONS </a:t>
            </a:r>
            <a:r>
              <a:rPr lang="en-US" dirty="0" smtClean="0">
                <a:latin typeface="Calibri" panose="020F0502020204030204" pitchFamily="34" charset="0"/>
              </a:rPr>
              <a:t>(</a:t>
            </a:r>
            <a:r>
              <a:rPr lang="en-US" dirty="0" err="1" smtClean="0">
                <a:latin typeface="Calibri" panose="020F0502020204030204" pitchFamily="34" charset="0"/>
              </a:rPr>
              <a:t>nutriton</a:t>
            </a:r>
            <a:r>
              <a:rPr lang="en-US" dirty="0" smtClean="0">
                <a:latin typeface="Calibri" panose="020F0502020204030204" pitchFamily="34" charset="0"/>
              </a:rPr>
              <a:t> standards)</a:t>
            </a:r>
            <a:endParaRPr lang="en-US" kern="0" dirty="0">
              <a:latin typeface="Calibri" panose="020F0502020204030204" pitchFamily="34" charset="0"/>
            </a:endParaRPr>
          </a:p>
        </p:txBody>
      </p:sp>
      <p:pic>
        <p:nvPicPr>
          <p:cNvPr id="8" name="Picture 7" descr="Examples of noncreditable foods:&#10;Cream cheese iStock_000023936237&#10;Jam istock_000000872137&#10;Ketchup and mustard istock_000007548363&#10;Relish istock_000000539119&#10;Bacon slices iStock_000025267539&#10;Banana chips istock_000019549747&#10;Bran cereal iStock_000034743338&#10;Chocolate pudding iStock_000010722778&#10;Beef jerky iStock_000022717891&#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03280" y="4292635"/>
            <a:ext cx="3009299" cy="2194560"/>
          </a:xfrm>
          <a:prstGeom prst="rect">
            <a:avLst/>
          </a:prstGeom>
        </p:spPr>
      </p:pic>
    </p:spTree>
    <p:extLst>
      <p:ext uri="{BB962C8B-B14F-4D97-AF65-F5344CB8AC3E}">
        <p14:creationId xmlns:p14="http://schemas.microsoft.com/office/powerpoint/2010/main" val="1769078997"/>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3"/>
          <p:cNvGraphicFramePr>
            <a:graphicFrameLocks noGrp="1"/>
          </p:cNvGraphicFramePr>
          <p:nvPr>
            <p:ph idx="1"/>
            <p:extLst>
              <p:ext uri="{D42A27DB-BD31-4B8C-83A1-F6EECF244321}">
                <p14:modId xmlns:p14="http://schemas.microsoft.com/office/powerpoint/2010/main" val="2631206809"/>
              </p:ext>
            </p:extLst>
          </p:nvPr>
        </p:nvGraphicFramePr>
        <p:xfrm>
          <a:off x="457200" y="457200"/>
          <a:ext cx="8305800" cy="5958840"/>
        </p:xfrm>
        <a:graphic>
          <a:graphicData uri="http://schemas.openxmlformats.org/drawingml/2006/table">
            <a:tbl>
              <a:tblPr firstRow="1" bandRow="1">
                <a:tableStyleId>{5C22544A-7EE6-4342-B048-85BDC9FD1C3A}</a:tableStyleId>
              </a:tblPr>
              <a:tblGrid>
                <a:gridCol w="8305800">
                  <a:extLst>
                    <a:ext uri="{9D8B030D-6E8A-4147-A177-3AD203B41FA5}">
                      <a16:colId xmlns:a16="http://schemas.microsoft.com/office/drawing/2014/main" val="20000"/>
                    </a:ext>
                  </a:extLst>
                </a:gridCol>
              </a:tblGrid>
              <a:tr h="457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000" dirty="0" smtClean="0">
                          <a:solidFill>
                            <a:schemeClr val="bg1"/>
                          </a:solidFill>
                          <a:latin typeface="+mn-lt"/>
                        </a:rPr>
                        <a:t>Noncreditable Fruits *</a:t>
                      </a:r>
                      <a:endParaRPr lang="en-US" sz="4000" b="1" dirty="0" smtClean="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10000"/>
                  </a:ext>
                </a:extLst>
              </a:tr>
              <a:tr h="698554">
                <a:tc>
                  <a:txBody>
                    <a:bodyPr/>
                    <a:lstStyle/>
                    <a:p>
                      <a:pPr marL="457200" lvl="0" indent="-457200">
                        <a:spcBef>
                          <a:spcPts val="1200"/>
                        </a:spcBef>
                        <a:buClr>
                          <a:srgbClr val="C00000"/>
                        </a:buClr>
                        <a:buFont typeface="Wingdings" panose="05000000000000000000" pitchFamily="2" charset="2"/>
                        <a:buChar char="n"/>
                      </a:pPr>
                      <a:r>
                        <a:rPr lang="en-US" sz="2800" b="1" dirty="0" smtClean="0">
                          <a:latin typeface="+mn-lt"/>
                        </a:rPr>
                        <a:t>Snack-type foods made from fruits</a:t>
                      </a:r>
                    </a:p>
                    <a:p>
                      <a:pPr marL="914400" lvl="1" indent="-457200">
                        <a:spcBef>
                          <a:spcPts val="0"/>
                        </a:spcBef>
                        <a:buClr>
                          <a:srgbClr val="C00000"/>
                        </a:buClr>
                        <a:buFont typeface="Wingdings 3" panose="05040102010807070707" pitchFamily="18" charset="2"/>
                        <a:buChar char=""/>
                      </a:pPr>
                      <a:r>
                        <a:rPr lang="en-US" sz="2600" b="1" dirty="0" smtClean="0">
                          <a:latin typeface="+mn-lt"/>
                        </a:rPr>
                        <a:t>dried banana chips</a:t>
                      </a:r>
                    </a:p>
                    <a:p>
                      <a:pPr marL="914400" lvl="1" indent="-457200">
                        <a:spcBef>
                          <a:spcPts val="0"/>
                        </a:spcBef>
                        <a:buClr>
                          <a:srgbClr val="C00000"/>
                        </a:buClr>
                        <a:buFont typeface="Wingdings 3" panose="05040102010807070707" pitchFamily="18" charset="2"/>
                        <a:buChar char=""/>
                      </a:pPr>
                      <a:r>
                        <a:rPr lang="en-US" sz="2600" b="1" dirty="0" smtClean="0">
                          <a:latin typeface="+mn-lt"/>
                        </a:rPr>
                        <a:t>fruit snacks, e.g., fruit drops, </a:t>
                      </a:r>
                      <a:br>
                        <a:rPr lang="en-US" sz="2600" b="1" dirty="0" smtClean="0">
                          <a:latin typeface="+mn-lt"/>
                        </a:rPr>
                      </a:br>
                      <a:r>
                        <a:rPr lang="en-US" sz="2600" b="1" dirty="0" smtClean="0">
                          <a:latin typeface="+mn-lt"/>
                        </a:rPr>
                        <a:t>roll-ups, wrinkles, twists and </a:t>
                      </a:r>
                      <a:br>
                        <a:rPr lang="en-US" sz="2600" b="1" dirty="0" smtClean="0">
                          <a:latin typeface="+mn-lt"/>
                        </a:rPr>
                      </a:br>
                      <a:r>
                        <a:rPr lang="en-US" sz="2600" b="1" dirty="0" smtClean="0">
                          <a:latin typeface="+mn-lt"/>
                        </a:rPr>
                        <a:t>yogurt-covered fruit snacks</a:t>
                      </a:r>
                    </a:p>
                    <a:p>
                      <a:pPr marL="914400" lvl="1" indent="-457200">
                        <a:spcBef>
                          <a:spcPts val="0"/>
                        </a:spcBef>
                        <a:buClr>
                          <a:srgbClr val="C00000"/>
                        </a:buClr>
                        <a:buFont typeface="Wingdings 3" panose="05040102010807070707" pitchFamily="18" charset="2"/>
                        <a:buChar char=""/>
                      </a:pPr>
                      <a:r>
                        <a:rPr lang="en-US" sz="2600" b="1" dirty="0" smtClean="0">
                          <a:latin typeface="+mn-lt"/>
                        </a:rPr>
                        <a:t>100% fruit strips</a:t>
                      </a:r>
                    </a:p>
                    <a:p>
                      <a:pPr marL="457200" indent="-457200">
                        <a:spcBef>
                          <a:spcPts val="600"/>
                        </a:spcBef>
                        <a:buClr>
                          <a:srgbClr val="C00000"/>
                        </a:buClr>
                        <a:buFont typeface="Wingdings" panose="05000000000000000000" pitchFamily="2" charset="2"/>
                        <a:buChar char="n"/>
                      </a:pPr>
                      <a:r>
                        <a:rPr lang="en-US" sz="2800" b="1" dirty="0" smtClean="0">
                          <a:latin typeface="+mn-lt"/>
                        </a:rPr>
                        <a:t>Jam or jelly </a:t>
                      </a:r>
                    </a:p>
                    <a:p>
                      <a:pPr marL="457200" indent="-457200">
                        <a:spcBef>
                          <a:spcPts val="600"/>
                        </a:spcBef>
                        <a:buClr>
                          <a:srgbClr val="C00000"/>
                        </a:buClr>
                        <a:buFont typeface="Wingdings" panose="05000000000000000000" pitchFamily="2" charset="2"/>
                        <a:buChar char="n"/>
                      </a:pPr>
                      <a:r>
                        <a:rPr lang="en-US" sz="2800" b="1" dirty="0" smtClean="0">
                          <a:latin typeface="+mn-lt"/>
                        </a:rPr>
                        <a:t>Home-canned products (for food safety reasons)</a:t>
                      </a:r>
                    </a:p>
                    <a:p>
                      <a:pPr marL="457200" indent="-457200">
                        <a:spcBef>
                          <a:spcPts val="600"/>
                        </a:spcBef>
                        <a:buClr>
                          <a:srgbClr val="C00000"/>
                        </a:buClr>
                        <a:buFont typeface="Wingdings" panose="05000000000000000000" pitchFamily="2" charset="2"/>
                        <a:buChar char="n"/>
                      </a:pPr>
                      <a:r>
                        <a:rPr lang="en-US" sz="2800" b="1" dirty="0" smtClean="0">
                          <a:latin typeface="+mn-lt"/>
                        </a:rPr>
                        <a:t>Juice drinks that are not 100 percent juice, e.g., grape juice drink, orange juice drink, cranberry juice cocktail, lemonade</a:t>
                      </a:r>
                      <a:endParaRPr lang="en-US" sz="2800" b="1" dirty="0" smtClean="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4E8DC"/>
                    </a:solidFill>
                  </a:tcPr>
                </a:tc>
                <a:extLst>
                  <a:ext uri="{0D108BD9-81ED-4DB2-BD59-A6C34878D82A}">
                    <a16:rowId xmlns:a16="http://schemas.microsoft.com/office/drawing/2014/main" val="10001"/>
                  </a:ext>
                </a:extLst>
              </a:tr>
              <a:tr h="294640">
                <a:tc>
                  <a:txBody>
                    <a:bodyPr/>
                    <a:lstStyle/>
                    <a:p>
                      <a:pPr algn="ctr"/>
                      <a:r>
                        <a:rPr lang="en-US" sz="2000" b="1" dirty="0" smtClean="0">
                          <a:solidFill>
                            <a:schemeClr val="bg1"/>
                          </a:solidFill>
                        </a:rPr>
                        <a:t>* This list is not all-inclusive</a:t>
                      </a:r>
                      <a:endParaRPr lang="en-US" sz="2000" b="1" dirty="0">
                        <a:solidFill>
                          <a:schemeClr val="bg1"/>
                        </a:solidFill>
                      </a:endParaRPr>
                    </a:p>
                  </a:txBody>
                  <a:tcP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rgbClr val="C00000"/>
                    </a:solidFill>
                  </a:tcPr>
                </a:tc>
                <a:extLst>
                  <a:ext uri="{0D108BD9-81ED-4DB2-BD59-A6C34878D82A}">
                    <a16:rowId xmlns:a16="http://schemas.microsoft.com/office/drawing/2014/main" val="10002"/>
                  </a:ext>
                </a:extLst>
              </a:tr>
            </a:tbl>
          </a:graphicData>
        </a:graphic>
      </p:graphicFrame>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0" y="1447800"/>
            <a:ext cx="2900121" cy="2719253"/>
          </a:xfrm>
          <a:prstGeom prst="rect">
            <a:avLst/>
          </a:prstGeom>
        </p:spPr>
      </p:pic>
    </p:spTree>
    <p:extLst>
      <p:ext uri="{BB962C8B-B14F-4D97-AF65-F5344CB8AC3E}">
        <p14:creationId xmlns:p14="http://schemas.microsoft.com/office/powerpoint/2010/main" val="4191329950"/>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3"/>
          <p:cNvGraphicFramePr>
            <a:graphicFrameLocks noGrp="1"/>
          </p:cNvGraphicFramePr>
          <p:nvPr>
            <p:ph idx="1"/>
            <p:extLst>
              <p:ext uri="{D42A27DB-BD31-4B8C-83A1-F6EECF244321}">
                <p14:modId xmlns:p14="http://schemas.microsoft.com/office/powerpoint/2010/main" val="1506939098"/>
              </p:ext>
            </p:extLst>
          </p:nvPr>
        </p:nvGraphicFramePr>
        <p:xfrm>
          <a:off x="457200" y="457200"/>
          <a:ext cx="8305800" cy="5212080"/>
        </p:xfrm>
        <a:graphic>
          <a:graphicData uri="http://schemas.openxmlformats.org/drawingml/2006/table">
            <a:tbl>
              <a:tblPr firstRow="1" bandRow="1">
                <a:tableStyleId>{5C22544A-7EE6-4342-B048-85BDC9FD1C3A}</a:tableStyleId>
              </a:tblPr>
              <a:tblGrid>
                <a:gridCol w="8305800">
                  <a:extLst>
                    <a:ext uri="{9D8B030D-6E8A-4147-A177-3AD203B41FA5}">
                      <a16:colId xmlns:a16="http://schemas.microsoft.com/office/drawing/2014/main" val="20000"/>
                    </a:ext>
                  </a:extLst>
                </a:gridCol>
              </a:tblGrid>
              <a:tr h="457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000" dirty="0" smtClean="0">
                          <a:solidFill>
                            <a:schemeClr val="bg1"/>
                          </a:solidFill>
                          <a:latin typeface="+mn-lt"/>
                        </a:rPr>
                        <a:t>Noncreditable Vegetables*</a:t>
                      </a:r>
                      <a:endParaRPr lang="en-US" sz="4000" b="1" dirty="0" smtClean="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10000"/>
                  </a:ext>
                </a:extLst>
              </a:tr>
              <a:tr h="698554">
                <a:tc>
                  <a:txBody>
                    <a:bodyPr/>
                    <a:lstStyle/>
                    <a:p>
                      <a:pPr marL="457200" lvl="0" indent="-457200">
                        <a:spcBef>
                          <a:spcPts val="1200"/>
                        </a:spcBef>
                        <a:buClr>
                          <a:srgbClr val="C00000"/>
                        </a:buClr>
                        <a:buFont typeface="Wingdings" panose="05000000000000000000" pitchFamily="2" charset="2"/>
                        <a:buChar char="n"/>
                      </a:pPr>
                      <a:r>
                        <a:rPr lang="en-US" sz="2800" b="1" dirty="0" smtClean="0">
                          <a:solidFill>
                            <a:schemeClr val="tx1"/>
                          </a:solidFill>
                          <a:latin typeface="+mn-lt"/>
                        </a:rPr>
                        <a:t>Snack-type foods made from vegetables, </a:t>
                      </a:r>
                      <a:br>
                        <a:rPr lang="en-US" sz="2800" b="1" dirty="0" smtClean="0">
                          <a:solidFill>
                            <a:schemeClr val="tx1"/>
                          </a:solidFill>
                          <a:latin typeface="+mn-lt"/>
                        </a:rPr>
                      </a:br>
                      <a:r>
                        <a:rPr lang="en-US" sz="2800" b="1" dirty="0" smtClean="0">
                          <a:solidFill>
                            <a:schemeClr val="tx1"/>
                          </a:solidFill>
                          <a:latin typeface="+mn-lt"/>
                        </a:rPr>
                        <a:t>such as potato chips or popcorn</a:t>
                      </a:r>
                    </a:p>
                    <a:p>
                      <a:pPr marL="457200" lvl="0" indent="-457200">
                        <a:spcBef>
                          <a:spcPts val="1200"/>
                        </a:spcBef>
                        <a:buClr>
                          <a:srgbClr val="C00000"/>
                        </a:buClr>
                        <a:buFont typeface="Wingdings" panose="05000000000000000000" pitchFamily="2" charset="2"/>
                        <a:buChar char="n"/>
                      </a:pPr>
                      <a:r>
                        <a:rPr lang="en-US" sz="2800" b="1" dirty="0" smtClean="0">
                          <a:solidFill>
                            <a:schemeClr val="tx1"/>
                          </a:solidFill>
                          <a:latin typeface="+mn-lt"/>
                        </a:rPr>
                        <a:t>Pickle relish</a:t>
                      </a:r>
                    </a:p>
                    <a:p>
                      <a:pPr marL="457200" lvl="0" indent="-457200">
                        <a:spcBef>
                          <a:spcPts val="1200"/>
                        </a:spcBef>
                        <a:buClr>
                          <a:srgbClr val="C00000"/>
                        </a:buClr>
                        <a:buFont typeface="Wingdings" panose="05000000000000000000" pitchFamily="2" charset="2"/>
                        <a:buChar char="n"/>
                      </a:pPr>
                      <a:r>
                        <a:rPr lang="en-US" sz="2800" b="1" dirty="0" smtClean="0">
                          <a:solidFill>
                            <a:schemeClr val="tx1"/>
                          </a:solidFill>
                          <a:latin typeface="+mn-lt"/>
                        </a:rPr>
                        <a:t>Tomato catsup and chili sauce</a:t>
                      </a:r>
                    </a:p>
                    <a:p>
                      <a:pPr marL="457200" lvl="0" indent="-457200">
                        <a:spcBef>
                          <a:spcPts val="1200"/>
                        </a:spcBef>
                        <a:buClr>
                          <a:srgbClr val="C00000"/>
                        </a:buClr>
                        <a:buFont typeface="Wingdings" panose="05000000000000000000" pitchFamily="2" charset="2"/>
                        <a:buChar char="n"/>
                      </a:pPr>
                      <a:r>
                        <a:rPr lang="en-US" sz="2800" b="1" dirty="0" smtClean="0">
                          <a:solidFill>
                            <a:schemeClr val="tx1"/>
                          </a:solidFill>
                          <a:latin typeface="+mn-lt"/>
                        </a:rPr>
                        <a:t>Home-canned products </a:t>
                      </a:r>
                      <a:br>
                        <a:rPr lang="en-US" sz="2800" b="1" dirty="0" smtClean="0">
                          <a:solidFill>
                            <a:schemeClr val="tx1"/>
                          </a:solidFill>
                          <a:latin typeface="+mn-lt"/>
                        </a:rPr>
                      </a:br>
                      <a:r>
                        <a:rPr lang="en-US" sz="2800" b="1" dirty="0" smtClean="0">
                          <a:solidFill>
                            <a:schemeClr val="tx1"/>
                          </a:solidFill>
                          <a:latin typeface="+mn-lt"/>
                        </a:rPr>
                        <a:t>(for food safety reasons)</a:t>
                      </a:r>
                    </a:p>
                    <a:p>
                      <a:pPr marL="457200" lvl="0" indent="-457200">
                        <a:spcBef>
                          <a:spcPts val="1200"/>
                        </a:spcBef>
                        <a:buClr>
                          <a:srgbClr val="C00000"/>
                        </a:buClr>
                        <a:buFont typeface="Wingdings" panose="05000000000000000000" pitchFamily="2" charset="2"/>
                        <a:buChar char="n"/>
                      </a:pPr>
                      <a:r>
                        <a:rPr lang="en-US" sz="2800" b="1" dirty="0" smtClean="0">
                          <a:solidFill>
                            <a:schemeClr val="tx1"/>
                          </a:solidFill>
                          <a:latin typeface="+mn-lt"/>
                        </a:rPr>
                        <a:t>Dehydrated vegetables </a:t>
                      </a:r>
                      <a:br>
                        <a:rPr lang="en-US" sz="2800" b="1" dirty="0" smtClean="0">
                          <a:solidFill>
                            <a:schemeClr val="tx1"/>
                          </a:solidFill>
                          <a:latin typeface="+mn-lt"/>
                        </a:rPr>
                      </a:br>
                      <a:r>
                        <a:rPr lang="en-US" sz="2800" b="1" dirty="0" smtClean="0">
                          <a:solidFill>
                            <a:schemeClr val="tx1"/>
                          </a:solidFill>
                          <a:latin typeface="+mn-lt"/>
                        </a:rPr>
                        <a:t>used for seasoning</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4E8DC"/>
                    </a:solidFill>
                  </a:tcPr>
                </a:tc>
                <a:extLst>
                  <a:ext uri="{0D108BD9-81ED-4DB2-BD59-A6C34878D82A}">
                    <a16:rowId xmlns:a16="http://schemas.microsoft.com/office/drawing/2014/main" val="10001"/>
                  </a:ext>
                </a:extLst>
              </a:tr>
              <a:tr h="294640">
                <a:tc>
                  <a:txBody>
                    <a:bodyPr/>
                    <a:lstStyle/>
                    <a:p>
                      <a:pPr algn="ctr"/>
                      <a:r>
                        <a:rPr lang="en-US" sz="2000" b="1" dirty="0" smtClean="0">
                          <a:solidFill>
                            <a:schemeClr val="bg1"/>
                          </a:solidFill>
                        </a:rPr>
                        <a:t>* This list is not all-inclusive</a:t>
                      </a:r>
                      <a:endParaRPr lang="en-US" sz="2000" b="1"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10002"/>
                  </a:ext>
                </a:extLst>
              </a:tr>
            </a:tbl>
          </a:graphicData>
        </a:graphic>
      </p:graphicFrame>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1905000"/>
            <a:ext cx="3917738" cy="2971800"/>
          </a:xfrm>
          <a:prstGeom prst="rect">
            <a:avLst/>
          </a:prstGeom>
        </p:spPr>
      </p:pic>
    </p:spTree>
    <p:extLst>
      <p:ext uri="{BB962C8B-B14F-4D97-AF65-F5344CB8AC3E}">
        <p14:creationId xmlns:p14="http://schemas.microsoft.com/office/powerpoint/2010/main" val="602627017"/>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3"/>
          <p:cNvGraphicFramePr>
            <a:graphicFrameLocks noGrp="1"/>
          </p:cNvGraphicFramePr>
          <p:nvPr>
            <p:ph idx="1"/>
            <p:extLst>
              <p:ext uri="{D42A27DB-BD31-4B8C-83A1-F6EECF244321}">
                <p14:modId xmlns:p14="http://schemas.microsoft.com/office/powerpoint/2010/main" val="2071023249"/>
              </p:ext>
            </p:extLst>
          </p:nvPr>
        </p:nvGraphicFramePr>
        <p:xfrm>
          <a:off x="457200" y="457200"/>
          <a:ext cx="8305800" cy="5532120"/>
        </p:xfrm>
        <a:graphic>
          <a:graphicData uri="http://schemas.openxmlformats.org/drawingml/2006/table">
            <a:tbl>
              <a:tblPr firstRow="1" bandRow="1">
                <a:tableStyleId>{5C22544A-7EE6-4342-B048-85BDC9FD1C3A}</a:tableStyleId>
              </a:tblPr>
              <a:tblGrid>
                <a:gridCol w="8305800">
                  <a:extLst>
                    <a:ext uri="{9D8B030D-6E8A-4147-A177-3AD203B41FA5}">
                      <a16:colId xmlns:a16="http://schemas.microsoft.com/office/drawing/2014/main" val="20000"/>
                    </a:ext>
                  </a:extLst>
                </a:gridCol>
              </a:tblGrid>
              <a:tr h="457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000" dirty="0" smtClean="0">
                          <a:solidFill>
                            <a:schemeClr val="bg1"/>
                          </a:solidFill>
                          <a:latin typeface="+mn-lt"/>
                        </a:rPr>
                        <a:t>Noncreditable M/MA *</a:t>
                      </a:r>
                      <a:endParaRPr lang="en-US" sz="4000" b="1" dirty="0" smtClean="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10000"/>
                  </a:ext>
                </a:extLst>
              </a:tr>
              <a:tr h="698554">
                <a:tc>
                  <a:txBody>
                    <a:bodyPr/>
                    <a:lstStyle/>
                    <a:p>
                      <a:pPr marL="0" lvl="0" indent="0">
                        <a:spcBef>
                          <a:spcPts val="1200"/>
                        </a:spcBef>
                        <a:buClr>
                          <a:srgbClr val="2C57AE"/>
                        </a:buClr>
                        <a:buFont typeface="Wingdings" panose="05000000000000000000" pitchFamily="2" charset="2"/>
                        <a:buNone/>
                      </a:pPr>
                      <a:endParaRPr lang="en-US" sz="800" b="1" dirty="0" smtClean="0">
                        <a:solidFill>
                          <a:schemeClr val="tx1"/>
                        </a:solidFill>
                        <a:latin typeface="+mn-lt"/>
                      </a:endParaRPr>
                    </a:p>
                    <a:p>
                      <a:pPr marL="457200" lvl="0" indent="-457200">
                        <a:spcBef>
                          <a:spcPts val="600"/>
                        </a:spcBef>
                        <a:buClr>
                          <a:srgbClr val="C00000"/>
                        </a:buClr>
                        <a:buFont typeface="Wingdings" panose="05000000000000000000" pitchFamily="2" charset="2"/>
                        <a:buChar char=""/>
                      </a:pPr>
                      <a:r>
                        <a:rPr lang="en-US" sz="2800" b="1" dirty="0" smtClean="0">
                          <a:solidFill>
                            <a:schemeClr val="tx1"/>
                          </a:solidFill>
                          <a:latin typeface="+mn-lt"/>
                        </a:rPr>
                        <a:t>Shelf-stable, </a:t>
                      </a:r>
                      <a:r>
                        <a:rPr lang="en-US" sz="2800" b="1" dirty="0" smtClean="0">
                          <a:solidFill>
                            <a:srgbClr val="C00000"/>
                          </a:solidFill>
                          <a:latin typeface="+mn-lt"/>
                        </a:rPr>
                        <a:t>DRY OR SEMI-DRY </a:t>
                      </a:r>
                      <a:r>
                        <a:rPr lang="en-US" sz="2800" b="1" dirty="0" smtClean="0">
                          <a:solidFill>
                            <a:schemeClr val="tx1"/>
                          </a:solidFill>
                          <a:latin typeface="+mn-lt"/>
                        </a:rPr>
                        <a:t>meat snacks</a:t>
                      </a:r>
                    </a:p>
                    <a:p>
                      <a:pPr marL="914400" lvl="1" indent="-457200">
                        <a:spcBef>
                          <a:spcPts val="0"/>
                        </a:spcBef>
                        <a:buClr>
                          <a:srgbClr val="C00000"/>
                        </a:buClr>
                        <a:buFont typeface="Wingdings 3" panose="05040102010807070707" pitchFamily="18" charset="2"/>
                        <a:buChar char=""/>
                      </a:pPr>
                      <a:r>
                        <a:rPr lang="en-US" sz="2400" b="1" dirty="0" smtClean="0">
                          <a:solidFill>
                            <a:schemeClr val="tx1"/>
                          </a:solidFill>
                          <a:latin typeface="+mn-lt"/>
                        </a:rPr>
                        <a:t>Smoked snack sticks made with beef and chicken</a:t>
                      </a:r>
                    </a:p>
                    <a:p>
                      <a:pPr marL="914400" lvl="1" indent="-457200">
                        <a:spcBef>
                          <a:spcPts val="0"/>
                        </a:spcBef>
                        <a:buClr>
                          <a:srgbClr val="C00000"/>
                        </a:buClr>
                        <a:buFont typeface="Wingdings 3" panose="05040102010807070707" pitchFamily="18" charset="2"/>
                        <a:buChar char=""/>
                      </a:pPr>
                      <a:r>
                        <a:rPr lang="en-US" sz="2400" b="1" dirty="0" smtClean="0">
                          <a:solidFill>
                            <a:schemeClr val="tx1"/>
                          </a:solidFill>
                          <a:latin typeface="+mn-lt"/>
                        </a:rPr>
                        <a:t>Summer sausage</a:t>
                      </a:r>
                    </a:p>
                    <a:p>
                      <a:pPr marL="914400" lvl="1" indent="-457200">
                        <a:spcBef>
                          <a:spcPts val="0"/>
                        </a:spcBef>
                        <a:buClr>
                          <a:srgbClr val="C00000"/>
                        </a:buClr>
                        <a:buFont typeface="Wingdings 3" panose="05040102010807070707" pitchFamily="18" charset="2"/>
                        <a:buChar char=""/>
                      </a:pPr>
                      <a:r>
                        <a:rPr lang="en-US" sz="2400" b="1" dirty="0" smtClean="0">
                          <a:solidFill>
                            <a:schemeClr val="tx1"/>
                          </a:solidFill>
                          <a:latin typeface="+mn-lt"/>
                        </a:rPr>
                        <a:t>Pepperoni sticks</a:t>
                      </a:r>
                    </a:p>
                    <a:p>
                      <a:pPr marL="914400" lvl="1" indent="-457200">
                        <a:spcBef>
                          <a:spcPts val="0"/>
                        </a:spcBef>
                        <a:buClr>
                          <a:srgbClr val="C00000"/>
                        </a:buClr>
                        <a:buFont typeface="Wingdings 3" panose="05040102010807070707" pitchFamily="18" charset="2"/>
                        <a:buChar char=""/>
                      </a:pPr>
                      <a:r>
                        <a:rPr lang="en-US" sz="2400" b="1" dirty="0" smtClean="0">
                          <a:solidFill>
                            <a:schemeClr val="tx1"/>
                          </a:solidFill>
                          <a:latin typeface="+mn-lt"/>
                        </a:rPr>
                        <a:t>Meat, poultry or </a:t>
                      </a:r>
                      <a:br>
                        <a:rPr lang="en-US" sz="2400" b="1" dirty="0" smtClean="0">
                          <a:solidFill>
                            <a:schemeClr val="tx1"/>
                          </a:solidFill>
                          <a:latin typeface="+mn-lt"/>
                        </a:rPr>
                      </a:br>
                      <a:r>
                        <a:rPr lang="en-US" sz="2400" b="1" dirty="0" smtClean="0">
                          <a:solidFill>
                            <a:schemeClr val="tx1"/>
                          </a:solidFill>
                          <a:latin typeface="+mn-lt"/>
                        </a:rPr>
                        <a:t>seafood jerky</a:t>
                      </a:r>
                    </a:p>
                    <a:p>
                      <a:pPr marL="914400" lvl="1" indent="-457200">
                        <a:spcBef>
                          <a:spcPts val="0"/>
                        </a:spcBef>
                        <a:buClr>
                          <a:srgbClr val="C00000"/>
                        </a:buClr>
                        <a:buFont typeface="Wingdings 3" panose="05040102010807070707" pitchFamily="18" charset="2"/>
                        <a:buChar char=""/>
                      </a:pPr>
                      <a:r>
                        <a:rPr lang="en-US" sz="2400" b="1" dirty="0" smtClean="0">
                          <a:solidFill>
                            <a:schemeClr val="tx1"/>
                          </a:solidFill>
                          <a:latin typeface="+mn-lt"/>
                        </a:rPr>
                        <a:t>Meat or poultry </a:t>
                      </a:r>
                      <a:br>
                        <a:rPr lang="en-US" sz="2400" b="1" dirty="0" smtClean="0">
                          <a:solidFill>
                            <a:schemeClr val="tx1"/>
                          </a:solidFill>
                          <a:latin typeface="+mn-lt"/>
                        </a:rPr>
                      </a:br>
                      <a:r>
                        <a:rPr lang="en-US" sz="2400" b="1" dirty="0" smtClean="0">
                          <a:solidFill>
                            <a:schemeClr val="tx1"/>
                          </a:solidFill>
                          <a:latin typeface="+mn-lt"/>
                        </a:rPr>
                        <a:t>nuggets (similar to jerky)</a:t>
                      </a:r>
                    </a:p>
                    <a:p>
                      <a:pPr marL="457200" lvl="0" indent="-457200">
                        <a:spcBef>
                          <a:spcPts val="1200"/>
                        </a:spcBef>
                        <a:buClr>
                          <a:srgbClr val="C00000"/>
                        </a:buClr>
                        <a:buFont typeface="Wingdings" panose="05000000000000000000" pitchFamily="2" charset="2"/>
                        <a:buChar char=""/>
                      </a:pPr>
                      <a:r>
                        <a:rPr lang="en-US" sz="2800" b="1" dirty="0" smtClean="0">
                          <a:solidFill>
                            <a:schemeClr val="tx1"/>
                          </a:solidFill>
                          <a:latin typeface="+mn-lt"/>
                        </a:rPr>
                        <a:t>Bacon </a:t>
                      </a:r>
                    </a:p>
                    <a:p>
                      <a:pPr marL="457200" lvl="0" indent="-457200">
                        <a:spcBef>
                          <a:spcPts val="1200"/>
                        </a:spcBef>
                        <a:buClr>
                          <a:srgbClr val="C00000"/>
                        </a:buClr>
                        <a:buFont typeface="Wingdings" panose="05000000000000000000" pitchFamily="2" charset="2"/>
                        <a:buChar char=""/>
                      </a:pPr>
                      <a:r>
                        <a:rPr lang="en-US" sz="2800" b="1" dirty="0" smtClean="0">
                          <a:solidFill>
                            <a:schemeClr val="tx1"/>
                          </a:solidFill>
                          <a:latin typeface="+mn-lt"/>
                        </a:rPr>
                        <a:t>Cream Cheese</a:t>
                      </a:r>
                      <a:endParaRPr lang="en-US" sz="2800" b="1" dirty="0">
                        <a:solidFill>
                          <a:schemeClr val="tx1"/>
                        </a:solidFill>
                        <a:latin typeface="+mn-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4E8DC"/>
                    </a:solidFill>
                  </a:tcPr>
                </a:tc>
                <a:extLst>
                  <a:ext uri="{0D108BD9-81ED-4DB2-BD59-A6C34878D82A}">
                    <a16:rowId xmlns:a16="http://schemas.microsoft.com/office/drawing/2014/main" val="10001"/>
                  </a:ext>
                </a:extLst>
              </a:tr>
              <a:tr h="294640">
                <a:tc>
                  <a:txBody>
                    <a:bodyPr/>
                    <a:lstStyle/>
                    <a:p>
                      <a:pPr algn="ctr"/>
                      <a:r>
                        <a:rPr lang="en-US" sz="2000" b="1" dirty="0" smtClean="0">
                          <a:solidFill>
                            <a:schemeClr val="bg1"/>
                          </a:solidFill>
                        </a:rPr>
                        <a:t>* This list is not all-inclusive</a:t>
                      </a:r>
                      <a:endParaRPr lang="en-US" sz="2000" b="1" dirty="0">
                        <a:solidFill>
                          <a:schemeClr val="bg1"/>
                        </a:solidFill>
                      </a:endParaRPr>
                    </a:p>
                  </a:txBody>
                  <a:tcP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rgbClr val="C00000"/>
                    </a:solidFill>
                  </a:tcPr>
                </a:tc>
                <a:extLst>
                  <a:ext uri="{0D108BD9-81ED-4DB2-BD59-A6C34878D82A}">
                    <a16:rowId xmlns:a16="http://schemas.microsoft.com/office/drawing/2014/main" val="10002"/>
                  </a:ext>
                </a:extLst>
              </a:tr>
            </a:tbl>
          </a:graphicData>
        </a:graphic>
      </p:graphicFrame>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7200" y="2362200"/>
            <a:ext cx="4236820" cy="2286000"/>
          </a:xfrm>
          <a:prstGeom prst="rect">
            <a:avLst/>
          </a:prstGeom>
        </p:spPr>
      </p:pic>
    </p:spTree>
    <p:extLst>
      <p:ext uri="{BB962C8B-B14F-4D97-AF65-F5344CB8AC3E}">
        <p14:creationId xmlns:p14="http://schemas.microsoft.com/office/powerpoint/2010/main" val="17770653"/>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3"/>
          <p:cNvGraphicFramePr>
            <a:graphicFrameLocks noGrp="1"/>
          </p:cNvGraphicFramePr>
          <p:nvPr>
            <p:ph idx="1"/>
            <p:extLst>
              <p:ext uri="{D42A27DB-BD31-4B8C-83A1-F6EECF244321}">
                <p14:modId xmlns:p14="http://schemas.microsoft.com/office/powerpoint/2010/main" val="444208826"/>
              </p:ext>
            </p:extLst>
          </p:nvPr>
        </p:nvGraphicFramePr>
        <p:xfrm>
          <a:off x="457200" y="457200"/>
          <a:ext cx="8305800" cy="5730240"/>
        </p:xfrm>
        <a:graphic>
          <a:graphicData uri="http://schemas.openxmlformats.org/drawingml/2006/table">
            <a:tbl>
              <a:tblPr firstRow="1" bandRow="1">
                <a:tableStyleId>{5C22544A-7EE6-4342-B048-85BDC9FD1C3A}</a:tableStyleId>
              </a:tblPr>
              <a:tblGrid>
                <a:gridCol w="8305800">
                  <a:extLst>
                    <a:ext uri="{9D8B030D-6E8A-4147-A177-3AD203B41FA5}">
                      <a16:colId xmlns:a16="http://schemas.microsoft.com/office/drawing/2014/main" val="20000"/>
                    </a:ext>
                  </a:extLst>
                </a:gridCol>
              </a:tblGrid>
              <a:tr h="457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000" dirty="0" smtClean="0">
                          <a:solidFill>
                            <a:schemeClr val="bg1"/>
                          </a:solidFill>
                          <a:latin typeface="+mn-lt"/>
                        </a:rPr>
                        <a:t>Noncreditable Grains *</a:t>
                      </a:r>
                      <a:endParaRPr lang="en-US" sz="4000" b="1" dirty="0" smtClean="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10000"/>
                  </a:ext>
                </a:extLst>
              </a:tr>
              <a:tr h="4632960">
                <a:tc>
                  <a:txBody>
                    <a:bodyPr/>
                    <a:lstStyle/>
                    <a:p>
                      <a:pPr marL="457200" lvl="0" indent="-457200">
                        <a:spcBef>
                          <a:spcPts val="1200"/>
                        </a:spcBef>
                        <a:buClr>
                          <a:srgbClr val="C00000"/>
                        </a:buClr>
                        <a:buFont typeface="Wingdings" panose="05000000000000000000" pitchFamily="2" charset="2"/>
                        <a:buChar char=""/>
                      </a:pPr>
                      <a:r>
                        <a:rPr lang="en-US" sz="2800" b="1" dirty="0" smtClean="0">
                          <a:solidFill>
                            <a:schemeClr val="tx1"/>
                          </a:solidFill>
                          <a:latin typeface="+mn-lt"/>
                        </a:rPr>
                        <a:t>Products that are not WGR</a:t>
                      </a:r>
                    </a:p>
                    <a:p>
                      <a:pPr marL="457200" lvl="0" indent="-457200">
                        <a:spcBef>
                          <a:spcPts val="1200"/>
                        </a:spcBef>
                        <a:buClr>
                          <a:srgbClr val="C00000"/>
                        </a:buClr>
                        <a:buFont typeface="Wingdings" panose="05000000000000000000" pitchFamily="2" charset="2"/>
                        <a:buChar char=""/>
                      </a:pPr>
                      <a:r>
                        <a:rPr lang="en-US" sz="2800" b="1" dirty="0" smtClean="0">
                          <a:solidFill>
                            <a:schemeClr val="tx1"/>
                          </a:solidFill>
                          <a:latin typeface="+mn-lt"/>
                        </a:rPr>
                        <a:t>Products that are only enriched</a:t>
                      </a:r>
                    </a:p>
                    <a:p>
                      <a:pPr marL="457200" lvl="0" indent="-457200">
                        <a:spcBef>
                          <a:spcPts val="1200"/>
                        </a:spcBef>
                        <a:buClr>
                          <a:srgbClr val="C00000"/>
                        </a:buClr>
                        <a:buFont typeface="Wingdings" panose="05000000000000000000" pitchFamily="2" charset="2"/>
                        <a:buChar char=""/>
                      </a:pPr>
                      <a:r>
                        <a:rPr lang="en-US" sz="2800" b="1" dirty="0" smtClean="0">
                          <a:solidFill>
                            <a:schemeClr val="tx1"/>
                          </a:solidFill>
                          <a:latin typeface="+mn-lt"/>
                        </a:rPr>
                        <a:t>Products that contain more than 3.99 grams of noncreditable grains for groups A-G or 6.99 grams for groups H and I</a:t>
                      </a:r>
                    </a:p>
                    <a:p>
                      <a:pPr marL="457200" lvl="0" indent="-457200">
                        <a:spcBef>
                          <a:spcPts val="1200"/>
                        </a:spcBef>
                        <a:buClr>
                          <a:srgbClr val="2C57AE"/>
                        </a:buClr>
                        <a:buFont typeface="Wingdings" panose="05000000000000000000" pitchFamily="2" charset="2"/>
                        <a:buChar char=""/>
                      </a:pPr>
                      <a:endParaRPr lang="en-US" sz="2800" b="1" dirty="0" smtClean="0">
                        <a:solidFill>
                          <a:schemeClr val="tx1"/>
                        </a:solidFill>
                        <a:latin typeface="+mn-lt"/>
                      </a:endParaRPr>
                    </a:p>
                    <a:p>
                      <a:pPr marL="457200" lvl="0" indent="-457200">
                        <a:spcBef>
                          <a:spcPts val="1200"/>
                        </a:spcBef>
                        <a:buClr>
                          <a:srgbClr val="2C57AE"/>
                        </a:buClr>
                        <a:buFont typeface="Wingdings" panose="05000000000000000000" pitchFamily="2" charset="2"/>
                        <a:buChar char=""/>
                      </a:pPr>
                      <a:endParaRPr lang="en-US" sz="2800" b="1" dirty="0" smtClean="0">
                        <a:solidFill>
                          <a:schemeClr val="tx1"/>
                        </a:solidFill>
                        <a:latin typeface="+mn-lt"/>
                      </a:endParaRPr>
                    </a:p>
                    <a:p>
                      <a:pPr marL="457200" lvl="0" indent="-457200">
                        <a:spcBef>
                          <a:spcPts val="1200"/>
                        </a:spcBef>
                        <a:buClr>
                          <a:srgbClr val="2C57AE"/>
                        </a:buClr>
                        <a:buFont typeface="Wingdings" panose="05000000000000000000" pitchFamily="2" charset="2"/>
                        <a:buChar char=""/>
                      </a:pPr>
                      <a:endParaRPr lang="en-US" sz="2800" b="1" dirty="0" smtClean="0">
                        <a:solidFill>
                          <a:schemeClr val="tx1"/>
                        </a:solidFill>
                        <a:latin typeface="+mn-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4E8DC"/>
                    </a:solidFill>
                  </a:tcPr>
                </a:tc>
                <a:extLst>
                  <a:ext uri="{0D108BD9-81ED-4DB2-BD59-A6C34878D82A}">
                    <a16:rowId xmlns:a16="http://schemas.microsoft.com/office/drawing/2014/main" val="10001"/>
                  </a:ext>
                </a:extLst>
              </a:tr>
              <a:tr h="294640">
                <a:tc>
                  <a:txBody>
                    <a:bodyPr/>
                    <a:lstStyle/>
                    <a:p>
                      <a:pPr algn="ctr"/>
                      <a:r>
                        <a:rPr lang="en-US" sz="2000" b="1" dirty="0" smtClean="0">
                          <a:solidFill>
                            <a:schemeClr val="bg1"/>
                          </a:solidFill>
                        </a:rPr>
                        <a:t>* This list is not all-inclusive</a:t>
                      </a:r>
                      <a:endParaRPr lang="en-US" sz="2000" b="1" dirty="0">
                        <a:solidFill>
                          <a:schemeClr val="bg1"/>
                        </a:solidFill>
                      </a:endParaRPr>
                    </a:p>
                  </a:txBody>
                  <a:tcP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rgbClr val="C00000"/>
                    </a:solidFill>
                  </a:tcPr>
                </a:tc>
                <a:extLst>
                  <a:ext uri="{0D108BD9-81ED-4DB2-BD59-A6C34878D82A}">
                    <a16:rowId xmlns:a16="http://schemas.microsoft.com/office/drawing/2014/main" val="10002"/>
                  </a:ext>
                </a:extLst>
              </a:tr>
            </a:tbl>
          </a:graphicData>
        </a:graphic>
      </p:graphicFrame>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1" y="3928964"/>
            <a:ext cx="2362200" cy="1726375"/>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600" y="3886200"/>
            <a:ext cx="2108479" cy="1668742"/>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2200" y="4234516"/>
            <a:ext cx="1933916" cy="1320426"/>
          </a:xfrm>
          <a:prstGeom prst="rect">
            <a:avLst/>
          </a:prstGeom>
        </p:spPr>
      </p:pic>
    </p:spTree>
    <p:extLst>
      <p:ext uri="{BB962C8B-B14F-4D97-AF65-F5344CB8AC3E}">
        <p14:creationId xmlns:p14="http://schemas.microsoft.com/office/powerpoint/2010/main" val="3488676070"/>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23363" b="4945"/>
          <a:stretch/>
        </p:blipFill>
        <p:spPr>
          <a:xfrm>
            <a:off x="0" y="2209800"/>
            <a:ext cx="9144000" cy="4419600"/>
          </a:xfrm>
          <a:prstGeom prst="rect">
            <a:avLst/>
          </a:prstGeom>
        </p:spPr>
      </p:pic>
      <p:sp>
        <p:nvSpPr>
          <p:cNvPr id="15" name="Title 6"/>
          <p:cNvSpPr>
            <a:spLocks noGrp="1"/>
          </p:cNvSpPr>
          <p:nvPr>
            <p:ph type="title"/>
          </p:nvPr>
        </p:nvSpPr>
        <p:spPr>
          <a:xfrm>
            <a:off x="0" y="228600"/>
            <a:ext cx="9144000" cy="1865882"/>
          </a:xfrm>
        </p:spPr>
        <p:txBody>
          <a:bodyPr/>
          <a:lstStyle/>
          <a:p>
            <a:pPr>
              <a:defRPr/>
            </a:pPr>
            <a:r>
              <a:rPr lang="en-US" sz="6000" cap="none" dirty="0" smtClean="0">
                <a:latin typeface="+mj-lt"/>
              </a:rPr>
              <a:t>Dietary Specifications </a:t>
            </a:r>
            <a:br>
              <a:rPr lang="en-US" sz="6000" cap="none" dirty="0" smtClean="0">
                <a:latin typeface="+mj-lt"/>
              </a:rPr>
            </a:br>
            <a:r>
              <a:rPr lang="en-US" sz="6000" cap="none" dirty="0" smtClean="0">
                <a:latin typeface="+mj-lt"/>
              </a:rPr>
              <a:t>(Nutrition Standards) </a:t>
            </a:r>
            <a:endParaRPr lang="en-US" sz="6000" cap="none" dirty="0">
              <a:latin typeface="+mj-lt"/>
            </a:endParaRPr>
          </a:p>
        </p:txBody>
      </p:sp>
    </p:spTree>
    <p:extLst>
      <p:ext uri="{BB962C8B-B14F-4D97-AF65-F5344CB8AC3E}">
        <p14:creationId xmlns:p14="http://schemas.microsoft.com/office/powerpoint/2010/main" val="2490768932"/>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0" y="274638"/>
            <a:ext cx="9144000" cy="1249362"/>
          </a:xfrm>
        </p:spPr>
        <p:txBody>
          <a:bodyPr/>
          <a:lstStyle/>
          <a:p>
            <a:pPr eaLnBrk="1" hangingPunct="1"/>
            <a:r>
              <a:rPr lang="en-US" altLang="en-US" dirty="0" smtClean="0">
                <a:latin typeface="Calibri" panose="020F0502020204030204" pitchFamily="34" charset="0"/>
              </a:rPr>
              <a:t>Dietary Specifications </a:t>
            </a:r>
            <a:br>
              <a:rPr lang="en-US" altLang="en-US" dirty="0" smtClean="0">
                <a:latin typeface="Calibri" panose="020F0502020204030204" pitchFamily="34" charset="0"/>
              </a:rPr>
            </a:br>
            <a:r>
              <a:rPr lang="en-US" altLang="en-US" dirty="0" smtClean="0">
                <a:latin typeface="Calibri" panose="020F0502020204030204" pitchFamily="34" charset="0"/>
              </a:rPr>
              <a:t>(Nutrition Standards) for Breakfast</a:t>
            </a:r>
          </a:p>
        </p:txBody>
      </p:sp>
      <p:graphicFrame>
        <p:nvGraphicFramePr>
          <p:cNvPr id="5" name="Table 4"/>
          <p:cNvGraphicFramePr>
            <a:graphicFrameLocks noGrp="1"/>
          </p:cNvGraphicFramePr>
          <p:nvPr>
            <p:extLst>
              <p:ext uri="{D42A27DB-BD31-4B8C-83A1-F6EECF244321}">
                <p14:modId xmlns:p14="http://schemas.microsoft.com/office/powerpoint/2010/main" val="2620455209"/>
              </p:ext>
            </p:extLst>
          </p:nvPr>
        </p:nvGraphicFramePr>
        <p:xfrm>
          <a:off x="457200" y="1828800"/>
          <a:ext cx="8389938" cy="4387763"/>
        </p:xfrm>
        <a:graphic>
          <a:graphicData uri="http://schemas.openxmlformats.org/drawingml/2006/table">
            <a:tbl>
              <a:tblPr firstRow="1" bandRow="1">
                <a:tableStyleId>{5C22544A-7EE6-4342-B048-85BDC9FD1C3A}</a:tableStyleId>
              </a:tblPr>
              <a:tblGrid>
                <a:gridCol w="2057505">
                  <a:extLst>
                    <a:ext uri="{9D8B030D-6E8A-4147-A177-3AD203B41FA5}">
                      <a16:colId xmlns:a16="http://schemas.microsoft.com/office/drawing/2014/main" val="20000"/>
                    </a:ext>
                  </a:extLst>
                </a:gridCol>
                <a:gridCol w="2209913">
                  <a:extLst>
                    <a:ext uri="{9D8B030D-6E8A-4147-A177-3AD203B41FA5}">
                      <a16:colId xmlns:a16="http://schemas.microsoft.com/office/drawing/2014/main" val="20001"/>
                    </a:ext>
                  </a:extLst>
                </a:gridCol>
                <a:gridCol w="2133709">
                  <a:extLst>
                    <a:ext uri="{9D8B030D-6E8A-4147-A177-3AD203B41FA5}">
                      <a16:colId xmlns:a16="http://schemas.microsoft.com/office/drawing/2014/main" val="20002"/>
                    </a:ext>
                  </a:extLst>
                </a:gridCol>
                <a:gridCol w="1988811">
                  <a:extLst>
                    <a:ext uri="{9D8B030D-6E8A-4147-A177-3AD203B41FA5}">
                      <a16:colId xmlns:a16="http://schemas.microsoft.com/office/drawing/2014/main" val="20003"/>
                    </a:ext>
                  </a:extLst>
                </a:gridCol>
              </a:tblGrid>
              <a:tr h="624848">
                <a:tc gridSpan="4">
                  <a:txBody>
                    <a:bodyPr/>
                    <a:lstStyle/>
                    <a:p>
                      <a:pPr algn="ctr"/>
                      <a:r>
                        <a:rPr lang="en-US" sz="3000" dirty="0" smtClean="0"/>
                        <a:t>School </a:t>
                      </a:r>
                      <a:r>
                        <a:rPr lang="en-US" sz="3000" dirty="0" smtClean="0"/>
                        <a:t>Year</a:t>
                      </a:r>
                      <a:r>
                        <a:rPr lang="en-US" sz="3000" baseline="0" dirty="0" smtClean="0"/>
                        <a:t> </a:t>
                      </a:r>
                      <a:r>
                        <a:rPr lang="en-US" sz="3000" dirty="0" smtClean="0"/>
                        <a:t>2017-18 </a:t>
                      </a:r>
                      <a:endParaRPr lang="en-US" sz="3000" dirty="0"/>
                    </a:p>
                  </a:txBody>
                  <a:tcPr marL="91445" marR="91445" marT="45724" marB="45724" anchor="ctr">
                    <a:lnL w="12700" cap="flat" cmpd="sng" algn="ctr">
                      <a:solidFill>
                        <a:srgbClr val="2C57AE"/>
                      </a:solidFill>
                      <a:prstDash val="solid"/>
                      <a:round/>
                      <a:headEnd type="none" w="med" len="med"/>
                      <a:tailEnd type="none" w="med" len="med"/>
                    </a:lnL>
                    <a:lnR w="12700" cap="flat" cmpd="sng" algn="ctr">
                      <a:solidFill>
                        <a:srgbClr val="2C57AE"/>
                      </a:solidFill>
                      <a:prstDash val="solid"/>
                      <a:round/>
                      <a:headEnd type="none" w="med" len="med"/>
                      <a:tailEnd type="none" w="med" len="med"/>
                    </a:lnR>
                    <a:lnT w="12700" cap="flat" cmpd="sng" algn="ctr">
                      <a:solidFill>
                        <a:srgbClr val="2C57AE"/>
                      </a:solidFill>
                      <a:prstDash val="solid"/>
                      <a:round/>
                      <a:headEnd type="none" w="med" len="med"/>
                      <a:tailEnd type="none" w="med" len="med"/>
                    </a:lnT>
                    <a:lnB w="12700" cap="flat" cmpd="sng" algn="ctr">
                      <a:solidFill>
                        <a:srgbClr val="2C57AE"/>
                      </a:solidFill>
                      <a:prstDash val="solid"/>
                      <a:round/>
                      <a:headEnd type="none" w="med" len="med"/>
                      <a:tailEnd type="none" w="med" len="med"/>
                    </a:lnB>
                    <a:solidFill>
                      <a:srgbClr val="3366CC"/>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06068">
                <a:tc gridSpan="4">
                  <a:txBody>
                    <a:bodyPr/>
                    <a:lstStyle/>
                    <a:p>
                      <a:pPr marL="0" marR="0" algn="ctr">
                        <a:spcBef>
                          <a:spcPts val="0"/>
                        </a:spcBef>
                        <a:spcAft>
                          <a:spcPts val="0"/>
                        </a:spcAft>
                        <a:tabLst>
                          <a:tab pos="114300" algn="l"/>
                          <a:tab pos="3314700" algn="l"/>
                          <a:tab pos="4343400" algn="l"/>
                          <a:tab pos="5372100" algn="l"/>
                          <a:tab pos="6343650" algn="l"/>
                          <a:tab pos="7315200" algn="l"/>
                        </a:tabLst>
                      </a:pPr>
                      <a:r>
                        <a:rPr lang="en-US" sz="2400" b="1" dirty="0" smtClean="0">
                          <a:effectLst/>
                          <a:latin typeface="+mn-lt"/>
                          <a:ea typeface="Times New Roman"/>
                        </a:rPr>
                        <a:t>Daily </a:t>
                      </a:r>
                      <a:r>
                        <a:rPr lang="en-US" sz="2400" b="1" dirty="0">
                          <a:effectLst/>
                          <a:latin typeface="+mn-lt"/>
                          <a:ea typeface="Times New Roman"/>
                        </a:rPr>
                        <a:t>Amount Based on </a:t>
                      </a:r>
                      <a:r>
                        <a:rPr lang="en-US" sz="2400" b="1" dirty="0" smtClean="0">
                          <a:effectLst/>
                          <a:latin typeface="+mn-lt"/>
                          <a:ea typeface="Times New Roman"/>
                        </a:rPr>
                        <a:t>Weekly Average</a:t>
                      </a:r>
                      <a:endParaRPr lang="en-US" sz="2400" b="1" dirty="0">
                        <a:effectLst/>
                        <a:latin typeface="+mn-lt"/>
                        <a:ea typeface="Times New Roman"/>
                      </a:endParaRPr>
                    </a:p>
                  </a:txBody>
                  <a:tcPr marL="68584" marR="68584" marT="0" marB="0" anchor="ctr">
                    <a:lnL w="12700" cap="flat" cmpd="sng" algn="ctr">
                      <a:solidFill>
                        <a:srgbClr val="2C57AE"/>
                      </a:solidFill>
                      <a:prstDash val="solid"/>
                      <a:round/>
                      <a:headEnd type="none" w="med" len="med"/>
                      <a:tailEnd type="none" w="med" len="med"/>
                    </a:lnL>
                    <a:lnR w="12700" cap="flat" cmpd="sng" algn="ctr">
                      <a:solidFill>
                        <a:srgbClr val="2C57AE"/>
                      </a:solidFill>
                      <a:prstDash val="solid"/>
                      <a:round/>
                      <a:headEnd type="none" w="med" len="med"/>
                      <a:tailEnd type="none" w="med" len="med"/>
                    </a:lnR>
                    <a:lnT w="12700" cap="flat" cmpd="sng" algn="ctr">
                      <a:solidFill>
                        <a:srgbClr val="2C57AE"/>
                      </a:solidFill>
                      <a:prstDash val="solid"/>
                      <a:round/>
                      <a:headEnd type="none" w="med" len="med"/>
                      <a:tailEnd type="none" w="med" len="med"/>
                    </a:lnT>
                    <a:lnB w="12700" cap="flat" cmpd="sng" algn="ctr">
                      <a:solidFill>
                        <a:srgbClr val="2C57AE"/>
                      </a:solidFill>
                      <a:prstDash val="solid"/>
                      <a:round/>
                      <a:headEnd type="none" w="med" len="med"/>
                      <a:tailEnd type="none" w="med" len="med"/>
                    </a:lnB>
                    <a:solidFill>
                      <a:srgbClr val="9FFFFF"/>
                    </a:solidFill>
                  </a:tcPr>
                </a:tc>
                <a:tc hMerge="1">
                  <a:txBody>
                    <a:bodyPr/>
                    <a:lstStyle/>
                    <a:p>
                      <a:pPr marL="0" marR="0">
                        <a:spcBef>
                          <a:spcPts val="0"/>
                        </a:spcBef>
                        <a:spcAft>
                          <a:spcPts val="0"/>
                        </a:spcAft>
                        <a:tabLst>
                          <a:tab pos="114300" algn="l"/>
                          <a:tab pos="3314700" algn="l"/>
                          <a:tab pos="4343400" algn="l"/>
                          <a:tab pos="5372100" algn="l"/>
                          <a:tab pos="6343650" algn="l"/>
                          <a:tab pos="7315200" algn="l"/>
                        </a:tabLst>
                      </a:pPr>
                      <a:endParaRPr lang="en-US" sz="1000" dirty="0">
                        <a:effectLst/>
                        <a:latin typeface="Times New Roman"/>
                        <a:ea typeface="Times New Roman"/>
                      </a:endParaRPr>
                    </a:p>
                  </a:txBody>
                  <a:tcPr marL="68580" marR="68580" marT="0" marB="0" anchor="ctr"/>
                </a:tc>
                <a:tc hMerge="1">
                  <a:txBody>
                    <a:bodyPr/>
                    <a:lstStyle/>
                    <a:p>
                      <a:pPr marL="0" marR="0">
                        <a:spcBef>
                          <a:spcPts val="0"/>
                        </a:spcBef>
                        <a:spcAft>
                          <a:spcPts val="0"/>
                        </a:spcAft>
                        <a:tabLst>
                          <a:tab pos="114300" algn="l"/>
                          <a:tab pos="3314700" algn="l"/>
                          <a:tab pos="4343400" algn="l"/>
                          <a:tab pos="5372100" algn="l"/>
                          <a:tab pos="6343650" algn="l"/>
                          <a:tab pos="7315200" algn="l"/>
                        </a:tabLst>
                      </a:pPr>
                      <a:endParaRPr lang="en-US" sz="1000" dirty="0">
                        <a:effectLst/>
                        <a:latin typeface="Times New Roman"/>
                        <a:ea typeface="Times New Roman"/>
                      </a:endParaRPr>
                    </a:p>
                  </a:txBody>
                  <a:tcPr marL="68580" marR="68580" marT="0" marB="0" anchor="ctr"/>
                </a:tc>
                <a:tc hMerge="1">
                  <a:txBody>
                    <a:bodyPr/>
                    <a:lstStyle/>
                    <a:p>
                      <a:pPr marL="0" marR="0">
                        <a:spcBef>
                          <a:spcPts val="0"/>
                        </a:spcBef>
                        <a:spcAft>
                          <a:spcPts val="0"/>
                        </a:spcAft>
                        <a:tabLst>
                          <a:tab pos="114300" algn="l"/>
                          <a:tab pos="3314700" algn="l"/>
                          <a:tab pos="4343400" algn="l"/>
                          <a:tab pos="5372100" algn="l"/>
                          <a:tab pos="6343650" algn="l"/>
                          <a:tab pos="7315200" algn="l"/>
                        </a:tabLst>
                      </a:pPr>
                      <a:endParaRPr lang="en-US" sz="1000" dirty="0">
                        <a:effectLst/>
                        <a:latin typeface="Times New Roman"/>
                        <a:ea typeface="Times New Roman"/>
                      </a:endParaRPr>
                    </a:p>
                  </a:txBody>
                  <a:tcPr marL="68580" marR="68580" marT="0" marB="0" anchor="ctr"/>
                </a:tc>
                <a:extLst>
                  <a:ext uri="{0D108BD9-81ED-4DB2-BD59-A6C34878D82A}">
                    <a16:rowId xmlns:a16="http://schemas.microsoft.com/office/drawing/2014/main" val="10001"/>
                  </a:ext>
                </a:extLst>
              </a:tr>
              <a:tr h="457241">
                <a:tc>
                  <a:txBody>
                    <a:bodyPr/>
                    <a:lstStyle/>
                    <a:p>
                      <a:pPr marL="0" marR="0">
                        <a:spcBef>
                          <a:spcPts val="0"/>
                        </a:spcBef>
                        <a:spcAft>
                          <a:spcPts val="0"/>
                        </a:spcAft>
                        <a:tabLst>
                          <a:tab pos="114300" algn="l"/>
                          <a:tab pos="3314700" algn="l"/>
                          <a:tab pos="4343400" algn="l"/>
                          <a:tab pos="5372100" algn="l"/>
                          <a:tab pos="6343650" algn="l"/>
                          <a:tab pos="7315200" algn="l"/>
                        </a:tabLst>
                      </a:pPr>
                      <a:r>
                        <a:rPr lang="en-US" sz="2400" b="1" dirty="0" smtClean="0">
                          <a:effectLst/>
                          <a:latin typeface="+mn-lt"/>
                          <a:ea typeface="Times New Roman"/>
                        </a:rPr>
                        <a:t>NUTRIENTS</a:t>
                      </a:r>
                      <a:endParaRPr lang="en-US" sz="2400" b="1" dirty="0">
                        <a:effectLst/>
                        <a:latin typeface="+mn-lt"/>
                        <a:ea typeface="Times New Roman"/>
                      </a:endParaRPr>
                    </a:p>
                  </a:txBody>
                  <a:tcPr marL="68584" marR="68584" marT="0" marB="0" anchor="ctr">
                    <a:lnL w="12700" cap="flat" cmpd="sng" algn="ctr">
                      <a:solidFill>
                        <a:srgbClr val="2C57AE"/>
                      </a:solidFill>
                      <a:prstDash val="solid"/>
                      <a:round/>
                      <a:headEnd type="none" w="med" len="med"/>
                      <a:tailEnd type="none" w="med" len="med"/>
                    </a:lnL>
                    <a:lnR w="12700" cap="flat" cmpd="sng" algn="ctr">
                      <a:solidFill>
                        <a:srgbClr val="2C57AE"/>
                      </a:solidFill>
                      <a:prstDash val="solid"/>
                      <a:round/>
                      <a:headEnd type="none" w="med" len="med"/>
                      <a:tailEnd type="none" w="med" len="med"/>
                    </a:lnR>
                    <a:lnT w="12700" cap="flat" cmpd="sng" algn="ctr">
                      <a:solidFill>
                        <a:srgbClr val="2C57AE"/>
                      </a:solidFill>
                      <a:prstDash val="solid"/>
                      <a:round/>
                      <a:headEnd type="none" w="med" len="med"/>
                      <a:tailEnd type="none" w="med" len="med"/>
                    </a:lnT>
                    <a:lnB w="12700" cap="flat" cmpd="sng" algn="ctr">
                      <a:solidFill>
                        <a:srgbClr val="2C57AE"/>
                      </a:solidFill>
                      <a:prstDash val="solid"/>
                      <a:round/>
                      <a:headEnd type="none" w="med" len="med"/>
                      <a:tailEnd type="none" w="med" len="med"/>
                    </a:lnB>
                    <a:solidFill>
                      <a:schemeClr val="bg1"/>
                    </a:solidFill>
                  </a:tcPr>
                </a:tc>
                <a:tc>
                  <a:txBody>
                    <a:bodyPr/>
                    <a:lstStyle/>
                    <a:p>
                      <a:pPr algn="ctr"/>
                      <a:r>
                        <a:rPr lang="en-US" sz="2400" b="1" dirty="0" smtClean="0">
                          <a:latin typeface="+mn-lt"/>
                        </a:rPr>
                        <a:t>GRADES K-5</a:t>
                      </a:r>
                      <a:endParaRPr lang="en-US" sz="2400" b="1" dirty="0">
                        <a:latin typeface="+mn-lt"/>
                      </a:endParaRPr>
                    </a:p>
                  </a:txBody>
                  <a:tcPr marL="91445" marR="91445" marT="45724" marB="45724" anchor="ctr">
                    <a:lnL w="12700" cap="flat" cmpd="sng" algn="ctr">
                      <a:solidFill>
                        <a:srgbClr val="2C57AE"/>
                      </a:solidFill>
                      <a:prstDash val="solid"/>
                      <a:round/>
                      <a:headEnd type="none" w="med" len="med"/>
                      <a:tailEnd type="none" w="med" len="med"/>
                    </a:lnL>
                    <a:lnR w="12700" cap="flat" cmpd="sng" algn="ctr">
                      <a:solidFill>
                        <a:srgbClr val="2C57AE"/>
                      </a:solidFill>
                      <a:prstDash val="solid"/>
                      <a:round/>
                      <a:headEnd type="none" w="med" len="med"/>
                      <a:tailEnd type="none" w="med" len="med"/>
                    </a:lnR>
                    <a:lnT w="12700" cap="flat" cmpd="sng" algn="ctr">
                      <a:solidFill>
                        <a:srgbClr val="2C57AE"/>
                      </a:solidFill>
                      <a:prstDash val="solid"/>
                      <a:round/>
                      <a:headEnd type="none" w="med" len="med"/>
                      <a:tailEnd type="none" w="med" len="med"/>
                    </a:lnT>
                    <a:lnB w="12700" cap="flat" cmpd="sng" algn="ctr">
                      <a:solidFill>
                        <a:srgbClr val="2C57AE"/>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smtClean="0">
                          <a:latin typeface="+mn-lt"/>
                        </a:rPr>
                        <a:t>GRADES 6-8</a:t>
                      </a:r>
                    </a:p>
                  </a:txBody>
                  <a:tcPr marL="91445" marR="91445" marT="45724" marB="45724" anchor="ctr">
                    <a:lnL w="12700" cap="flat" cmpd="sng" algn="ctr">
                      <a:solidFill>
                        <a:srgbClr val="2C57AE"/>
                      </a:solidFill>
                      <a:prstDash val="solid"/>
                      <a:round/>
                      <a:headEnd type="none" w="med" len="med"/>
                      <a:tailEnd type="none" w="med" len="med"/>
                    </a:lnL>
                    <a:lnR w="12700" cap="flat" cmpd="sng" algn="ctr">
                      <a:solidFill>
                        <a:srgbClr val="2C57AE"/>
                      </a:solidFill>
                      <a:prstDash val="solid"/>
                      <a:round/>
                      <a:headEnd type="none" w="med" len="med"/>
                      <a:tailEnd type="none" w="med" len="med"/>
                    </a:lnR>
                    <a:lnT w="12700" cap="flat" cmpd="sng" algn="ctr">
                      <a:solidFill>
                        <a:srgbClr val="2C57AE"/>
                      </a:solidFill>
                      <a:prstDash val="solid"/>
                      <a:round/>
                      <a:headEnd type="none" w="med" len="med"/>
                      <a:tailEnd type="none" w="med" len="med"/>
                    </a:lnT>
                    <a:lnB w="12700" cap="flat" cmpd="sng" algn="ctr">
                      <a:solidFill>
                        <a:srgbClr val="2C57AE"/>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smtClean="0"/>
                        <a:t>GRADES 9-12</a:t>
                      </a:r>
                    </a:p>
                  </a:txBody>
                  <a:tcPr marL="91445" marR="91445" marT="45724" marB="45724" anchor="ctr">
                    <a:lnL w="12700" cap="flat" cmpd="sng" algn="ctr">
                      <a:solidFill>
                        <a:srgbClr val="2C57AE"/>
                      </a:solidFill>
                      <a:prstDash val="solid"/>
                      <a:round/>
                      <a:headEnd type="none" w="med" len="med"/>
                      <a:tailEnd type="none" w="med" len="med"/>
                    </a:lnL>
                    <a:lnR w="12700" cap="flat" cmpd="sng" algn="ctr">
                      <a:solidFill>
                        <a:srgbClr val="2C57AE"/>
                      </a:solidFill>
                      <a:prstDash val="solid"/>
                      <a:round/>
                      <a:headEnd type="none" w="med" len="med"/>
                      <a:tailEnd type="none" w="med" len="med"/>
                    </a:lnR>
                    <a:lnT w="12700" cap="flat" cmpd="sng" algn="ctr">
                      <a:solidFill>
                        <a:srgbClr val="2C57AE"/>
                      </a:solidFill>
                      <a:prstDash val="solid"/>
                      <a:round/>
                      <a:headEnd type="none" w="med" len="med"/>
                      <a:tailEnd type="none" w="med" len="med"/>
                    </a:lnT>
                    <a:lnB w="12700" cap="flat" cmpd="sng" algn="ctr">
                      <a:solidFill>
                        <a:srgbClr val="2C57AE"/>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14695">
                <a:tc>
                  <a:txBody>
                    <a:bodyPr/>
                    <a:lstStyle/>
                    <a:p>
                      <a:pPr marL="0" marR="0">
                        <a:spcBef>
                          <a:spcPts val="0"/>
                        </a:spcBef>
                        <a:spcAft>
                          <a:spcPts val="0"/>
                        </a:spcAft>
                        <a:tabLst>
                          <a:tab pos="114300" algn="l"/>
                          <a:tab pos="3314700" algn="l"/>
                          <a:tab pos="4343400" algn="l"/>
                          <a:tab pos="5372100" algn="l"/>
                          <a:tab pos="6343650" algn="l"/>
                          <a:tab pos="7315200" algn="l"/>
                        </a:tabLst>
                      </a:pPr>
                      <a:r>
                        <a:rPr lang="en-US" sz="2400" b="1" dirty="0" smtClean="0">
                          <a:effectLst/>
                          <a:latin typeface="+mj-lt"/>
                          <a:ea typeface="Times New Roman"/>
                        </a:rPr>
                        <a:t>Calories</a:t>
                      </a:r>
                      <a:endParaRPr lang="en-US" sz="2400" b="1" dirty="0">
                        <a:effectLst/>
                        <a:latin typeface="+mj-lt"/>
                        <a:ea typeface="Times New Roman"/>
                      </a:endParaRPr>
                    </a:p>
                  </a:txBody>
                  <a:tcPr marL="68584" marR="68584" marT="0" marB="0" anchor="ctr">
                    <a:lnL w="12700" cap="flat" cmpd="sng" algn="ctr">
                      <a:solidFill>
                        <a:srgbClr val="2C57AE"/>
                      </a:solidFill>
                      <a:prstDash val="solid"/>
                      <a:round/>
                      <a:headEnd type="none" w="med" len="med"/>
                      <a:tailEnd type="none" w="med" len="med"/>
                    </a:lnL>
                    <a:lnR w="12700" cap="flat" cmpd="sng" algn="ctr">
                      <a:solidFill>
                        <a:srgbClr val="2C57AE"/>
                      </a:solidFill>
                      <a:prstDash val="solid"/>
                      <a:round/>
                      <a:headEnd type="none" w="med" len="med"/>
                      <a:tailEnd type="none" w="med" len="med"/>
                    </a:lnR>
                    <a:lnT w="12700" cap="flat" cmpd="sng" algn="ctr">
                      <a:solidFill>
                        <a:srgbClr val="2C57AE"/>
                      </a:solidFill>
                      <a:prstDash val="solid"/>
                      <a:round/>
                      <a:headEnd type="none" w="med" len="med"/>
                      <a:tailEnd type="none" w="med" len="med"/>
                    </a:lnT>
                    <a:lnB w="12700" cap="flat" cmpd="sng" algn="ctr">
                      <a:solidFill>
                        <a:srgbClr val="2C57AE"/>
                      </a:solidFill>
                      <a:prstDash val="solid"/>
                      <a:round/>
                      <a:headEnd type="none" w="med" len="med"/>
                      <a:tailEnd type="none" w="med" len="med"/>
                    </a:lnB>
                    <a:solidFill>
                      <a:srgbClr val="FF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0000"/>
                          </a:solidFill>
                          <a:effectLst/>
                          <a:latin typeface="+mj-lt"/>
                          <a:cs typeface="Times New Roman" pitchFamily="18" charset="0"/>
                        </a:rPr>
                        <a:t>350-500</a:t>
                      </a:r>
                    </a:p>
                  </a:txBody>
                  <a:tcPr marL="68584" marR="68584" marT="0" marB="0" anchor="ctr" horzOverflow="overflow">
                    <a:lnL w="12700" cap="flat" cmpd="sng" algn="ctr">
                      <a:solidFill>
                        <a:srgbClr val="2C57AE"/>
                      </a:solidFill>
                      <a:prstDash val="solid"/>
                      <a:round/>
                      <a:headEnd type="none" w="med" len="med"/>
                      <a:tailEnd type="none" w="med" len="med"/>
                    </a:lnL>
                    <a:lnR w="12700" cap="flat" cmpd="sng" algn="ctr">
                      <a:solidFill>
                        <a:srgbClr val="2C57AE"/>
                      </a:solidFill>
                      <a:prstDash val="solid"/>
                      <a:round/>
                      <a:headEnd type="none" w="med" len="med"/>
                      <a:tailEnd type="none" w="med" len="med"/>
                    </a:lnR>
                    <a:lnT w="12700" cap="flat" cmpd="sng" algn="ctr">
                      <a:solidFill>
                        <a:srgbClr val="2C57AE"/>
                      </a:solidFill>
                      <a:prstDash val="solid"/>
                      <a:round/>
                      <a:headEnd type="none" w="med" len="med"/>
                      <a:tailEnd type="none" w="med" len="med"/>
                    </a:lnT>
                    <a:lnB w="12700" cap="flat" cmpd="sng" algn="ctr">
                      <a:solidFill>
                        <a:srgbClr val="2C57AE"/>
                      </a:solidFill>
                      <a:prstDash val="solid"/>
                      <a:round/>
                      <a:headEnd type="none" w="med" len="med"/>
                      <a:tailEnd type="none" w="med" len="med"/>
                    </a:lnB>
                    <a:solidFill>
                      <a:srgbClr val="FF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0000"/>
                          </a:solidFill>
                          <a:effectLst/>
                          <a:latin typeface="+mj-lt"/>
                          <a:cs typeface="Times New Roman" pitchFamily="18" charset="0"/>
                        </a:rPr>
                        <a:t>400-550</a:t>
                      </a:r>
                    </a:p>
                  </a:txBody>
                  <a:tcPr marL="68584" marR="68584" marT="0" marB="0" anchor="ctr" horzOverflow="overflow">
                    <a:lnL w="12700" cap="flat" cmpd="sng" algn="ctr">
                      <a:solidFill>
                        <a:srgbClr val="2C57AE"/>
                      </a:solidFill>
                      <a:prstDash val="solid"/>
                      <a:round/>
                      <a:headEnd type="none" w="med" len="med"/>
                      <a:tailEnd type="none" w="med" len="med"/>
                    </a:lnL>
                    <a:lnR w="12700" cap="flat" cmpd="sng" algn="ctr">
                      <a:solidFill>
                        <a:srgbClr val="2C57AE"/>
                      </a:solidFill>
                      <a:prstDash val="solid"/>
                      <a:round/>
                      <a:headEnd type="none" w="med" len="med"/>
                      <a:tailEnd type="none" w="med" len="med"/>
                    </a:lnR>
                    <a:lnT w="12700" cap="flat" cmpd="sng" algn="ctr">
                      <a:solidFill>
                        <a:srgbClr val="2C57AE"/>
                      </a:solidFill>
                      <a:prstDash val="solid"/>
                      <a:round/>
                      <a:headEnd type="none" w="med" len="med"/>
                      <a:tailEnd type="none" w="med" len="med"/>
                    </a:lnT>
                    <a:lnB w="12700" cap="flat" cmpd="sng" algn="ctr">
                      <a:solidFill>
                        <a:srgbClr val="2C57AE"/>
                      </a:solidFill>
                      <a:prstDash val="solid"/>
                      <a:round/>
                      <a:headEnd type="none" w="med" len="med"/>
                      <a:tailEnd type="none" w="med" len="med"/>
                    </a:lnB>
                    <a:solidFill>
                      <a:srgbClr val="FF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0000"/>
                          </a:solidFill>
                          <a:effectLst/>
                          <a:latin typeface="+mj-lt"/>
                          <a:cs typeface="Times New Roman" pitchFamily="18" charset="0"/>
                        </a:rPr>
                        <a:t>450-600</a:t>
                      </a:r>
                    </a:p>
                  </a:txBody>
                  <a:tcPr marL="68584" marR="68584" marT="0" marB="0" anchor="ctr" horzOverflow="overflow">
                    <a:lnL w="12700" cap="flat" cmpd="sng" algn="ctr">
                      <a:solidFill>
                        <a:srgbClr val="2C57AE"/>
                      </a:solidFill>
                      <a:prstDash val="solid"/>
                      <a:round/>
                      <a:headEnd type="none" w="med" len="med"/>
                      <a:tailEnd type="none" w="med" len="med"/>
                    </a:lnL>
                    <a:lnR w="12700" cap="flat" cmpd="sng" algn="ctr">
                      <a:solidFill>
                        <a:srgbClr val="2C57AE"/>
                      </a:solidFill>
                      <a:prstDash val="solid"/>
                      <a:round/>
                      <a:headEnd type="none" w="med" len="med"/>
                      <a:tailEnd type="none" w="med" len="med"/>
                    </a:lnR>
                    <a:lnT w="12700" cap="flat" cmpd="sng" algn="ctr">
                      <a:solidFill>
                        <a:srgbClr val="2C57AE"/>
                      </a:solidFill>
                      <a:prstDash val="solid"/>
                      <a:round/>
                      <a:headEnd type="none" w="med" len="med"/>
                      <a:tailEnd type="none" w="med" len="med"/>
                    </a:lnT>
                    <a:lnB w="12700" cap="flat" cmpd="sng" algn="ctr">
                      <a:solidFill>
                        <a:srgbClr val="2C57AE"/>
                      </a:solidFill>
                      <a:prstDash val="solid"/>
                      <a:round/>
                      <a:headEnd type="none" w="med" len="med"/>
                      <a:tailEnd type="none" w="med" len="med"/>
                    </a:lnB>
                    <a:solidFill>
                      <a:srgbClr val="FFFF99"/>
                    </a:solidFill>
                  </a:tcPr>
                </a:tc>
                <a:extLst>
                  <a:ext uri="{0D108BD9-81ED-4DB2-BD59-A6C34878D82A}">
                    <a16:rowId xmlns:a16="http://schemas.microsoft.com/office/drawing/2014/main" val="10003"/>
                  </a:ext>
                </a:extLst>
              </a:tr>
              <a:tr h="435548">
                <a:tc>
                  <a:txBody>
                    <a:bodyPr/>
                    <a:lstStyle/>
                    <a:p>
                      <a:pPr marL="0" marR="0">
                        <a:spcBef>
                          <a:spcPts val="0"/>
                        </a:spcBef>
                        <a:spcAft>
                          <a:spcPts val="0"/>
                        </a:spcAft>
                        <a:tabLst>
                          <a:tab pos="114300" algn="l"/>
                          <a:tab pos="3314700" algn="l"/>
                          <a:tab pos="4343400" algn="l"/>
                          <a:tab pos="5372100" algn="l"/>
                          <a:tab pos="6343650" algn="l"/>
                          <a:tab pos="7315200" algn="l"/>
                        </a:tabLst>
                      </a:pPr>
                      <a:r>
                        <a:rPr lang="en-US" sz="2400" b="1" dirty="0">
                          <a:effectLst/>
                          <a:latin typeface="+mj-lt"/>
                          <a:ea typeface="Times New Roman"/>
                        </a:rPr>
                        <a:t>Saturated </a:t>
                      </a:r>
                      <a:r>
                        <a:rPr lang="en-US" sz="2400" b="1" dirty="0" smtClean="0">
                          <a:effectLst/>
                          <a:latin typeface="+mj-lt"/>
                          <a:ea typeface="Times New Roman"/>
                        </a:rPr>
                        <a:t>Fat</a:t>
                      </a:r>
                      <a:endParaRPr lang="en-US" sz="2400" b="1" dirty="0">
                        <a:effectLst/>
                        <a:latin typeface="+mj-lt"/>
                        <a:ea typeface="Times New Roman"/>
                      </a:endParaRPr>
                    </a:p>
                  </a:txBody>
                  <a:tcPr marL="68584" marR="68584" marT="0" marB="0" anchor="ctr">
                    <a:lnL w="12700" cap="flat" cmpd="sng" algn="ctr">
                      <a:solidFill>
                        <a:srgbClr val="2C57AE"/>
                      </a:solidFill>
                      <a:prstDash val="solid"/>
                      <a:round/>
                      <a:headEnd type="none" w="med" len="med"/>
                      <a:tailEnd type="none" w="med" len="med"/>
                    </a:lnL>
                    <a:lnR w="12700" cap="flat" cmpd="sng" algn="ctr">
                      <a:solidFill>
                        <a:srgbClr val="2C57AE"/>
                      </a:solidFill>
                      <a:prstDash val="solid"/>
                      <a:round/>
                      <a:headEnd type="none" w="med" len="med"/>
                      <a:tailEnd type="none" w="med" len="med"/>
                    </a:lnR>
                    <a:lnT w="12700" cap="flat" cmpd="sng" algn="ctr">
                      <a:solidFill>
                        <a:srgbClr val="2C57AE"/>
                      </a:solidFill>
                      <a:prstDash val="solid"/>
                      <a:round/>
                      <a:headEnd type="none" w="med" len="med"/>
                      <a:tailEnd type="none" w="med" len="med"/>
                    </a:lnT>
                    <a:lnB w="12700" cap="flat" cmpd="sng" algn="ctr">
                      <a:solidFill>
                        <a:srgbClr val="2C57AE"/>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0000"/>
                          </a:solidFill>
                          <a:effectLst/>
                          <a:latin typeface="+mj-lt"/>
                          <a:cs typeface="Times New Roman" pitchFamily="18" charset="0"/>
                        </a:rPr>
                        <a:t>&lt; 10 %</a:t>
                      </a:r>
                    </a:p>
                  </a:txBody>
                  <a:tcPr marL="91445" marR="91445" marT="45727" marB="45727" anchor="ctr" horzOverflow="overflow">
                    <a:lnL w="12700" cap="flat" cmpd="sng" algn="ctr">
                      <a:solidFill>
                        <a:srgbClr val="2C57AE"/>
                      </a:solidFill>
                      <a:prstDash val="solid"/>
                      <a:round/>
                      <a:headEnd type="none" w="med" len="med"/>
                      <a:tailEnd type="none" w="med" len="med"/>
                    </a:lnL>
                    <a:lnR w="12700" cap="flat" cmpd="sng" algn="ctr">
                      <a:solidFill>
                        <a:srgbClr val="2C57AE"/>
                      </a:solidFill>
                      <a:prstDash val="solid"/>
                      <a:round/>
                      <a:headEnd type="none" w="med" len="med"/>
                      <a:tailEnd type="none" w="med" len="med"/>
                    </a:lnR>
                    <a:lnT w="12700" cap="flat" cmpd="sng" algn="ctr">
                      <a:solidFill>
                        <a:srgbClr val="2C57AE"/>
                      </a:solidFill>
                      <a:prstDash val="solid"/>
                      <a:round/>
                      <a:headEnd type="none" w="med" len="med"/>
                      <a:tailEnd type="none" w="med" len="med"/>
                    </a:lnT>
                    <a:lnB w="12700" cap="flat" cmpd="sng" algn="ctr">
                      <a:solidFill>
                        <a:srgbClr val="2C57AE"/>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0000"/>
                          </a:solidFill>
                          <a:effectLst/>
                          <a:latin typeface="+mj-lt"/>
                          <a:cs typeface="Times New Roman" pitchFamily="18" charset="0"/>
                        </a:rPr>
                        <a:t>&lt; 10 %</a:t>
                      </a:r>
                    </a:p>
                  </a:txBody>
                  <a:tcPr marL="91445" marR="91445" marT="45727" marB="45727" anchor="ctr" horzOverflow="overflow">
                    <a:lnL w="12700" cap="flat" cmpd="sng" algn="ctr">
                      <a:solidFill>
                        <a:srgbClr val="2C57AE"/>
                      </a:solidFill>
                      <a:prstDash val="solid"/>
                      <a:round/>
                      <a:headEnd type="none" w="med" len="med"/>
                      <a:tailEnd type="none" w="med" len="med"/>
                    </a:lnL>
                    <a:lnR w="12700" cap="flat" cmpd="sng" algn="ctr">
                      <a:solidFill>
                        <a:srgbClr val="2C57AE"/>
                      </a:solidFill>
                      <a:prstDash val="solid"/>
                      <a:round/>
                      <a:headEnd type="none" w="med" len="med"/>
                      <a:tailEnd type="none" w="med" len="med"/>
                    </a:lnR>
                    <a:lnT w="12700" cap="flat" cmpd="sng" algn="ctr">
                      <a:solidFill>
                        <a:srgbClr val="2C57AE"/>
                      </a:solidFill>
                      <a:prstDash val="solid"/>
                      <a:round/>
                      <a:headEnd type="none" w="med" len="med"/>
                      <a:tailEnd type="none" w="med" len="med"/>
                    </a:lnT>
                    <a:lnB w="12700" cap="flat" cmpd="sng" algn="ctr">
                      <a:solidFill>
                        <a:srgbClr val="2C57AE"/>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0000"/>
                          </a:solidFill>
                          <a:effectLst/>
                          <a:latin typeface="+mj-lt"/>
                          <a:cs typeface="Times New Roman" pitchFamily="18" charset="0"/>
                        </a:rPr>
                        <a:t>&lt; 10 %</a:t>
                      </a:r>
                    </a:p>
                  </a:txBody>
                  <a:tcPr marL="91445" marR="91445" marT="45727" marB="45727" anchor="ctr" horzOverflow="overflow">
                    <a:lnL w="12700" cap="flat" cmpd="sng" algn="ctr">
                      <a:solidFill>
                        <a:srgbClr val="2C57AE"/>
                      </a:solidFill>
                      <a:prstDash val="solid"/>
                      <a:round/>
                      <a:headEnd type="none" w="med" len="med"/>
                      <a:tailEnd type="none" w="med" len="med"/>
                    </a:lnL>
                    <a:lnR w="12700" cap="flat" cmpd="sng" algn="ctr">
                      <a:solidFill>
                        <a:srgbClr val="2C57AE"/>
                      </a:solidFill>
                      <a:prstDash val="solid"/>
                      <a:round/>
                      <a:headEnd type="none" w="med" len="med"/>
                      <a:tailEnd type="none" w="med" len="med"/>
                    </a:lnR>
                    <a:lnT w="12700" cap="flat" cmpd="sng" algn="ctr">
                      <a:solidFill>
                        <a:srgbClr val="2C57AE"/>
                      </a:solidFill>
                      <a:prstDash val="solid"/>
                      <a:round/>
                      <a:headEnd type="none" w="med" len="med"/>
                      <a:tailEnd type="none" w="med" len="med"/>
                    </a:lnT>
                    <a:lnB w="12700" cap="flat" cmpd="sng" algn="ctr">
                      <a:solidFill>
                        <a:srgbClr val="2C57AE"/>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533400">
                <a:tc>
                  <a:txBody>
                    <a:bodyPr/>
                    <a:lstStyle/>
                    <a:p>
                      <a:pPr marL="0" marR="0">
                        <a:spcBef>
                          <a:spcPts val="0"/>
                        </a:spcBef>
                        <a:spcAft>
                          <a:spcPts val="0"/>
                        </a:spcAft>
                        <a:tabLst>
                          <a:tab pos="114300" algn="l"/>
                          <a:tab pos="3314700" algn="l"/>
                          <a:tab pos="4343400" algn="l"/>
                          <a:tab pos="5372100" algn="l"/>
                          <a:tab pos="6343650" algn="l"/>
                          <a:tab pos="7315200" algn="l"/>
                        </a:tabLst>
                      </a:pPr>
                      <a:r>
                        <a:rPr lang="en-US" sz="2400" b="1" dirty="0">
                          <a:effectLst/>
                          <a:latin typeface="+mj-lt"/>
                          <a:ea typeface="Times New Roman"/>
                        </a:rPr>
                        <a:t>Sodium </a:t>
                      </a:r>
                      <a:r>
                        <a:rPr lang="en-US" sz="2400" b="1" dirty="0" smtClean="0">
                          <a:effectLst/>
                          <a:latin typeface="+mj-lt"/>
                          <a:ea typeface="Times New Roman"/>
                        </a:rPr>
                        <a:t>* </a:t>
                      </a:r>
                      <a:endParaRPr lang="en-US" sz="2400" b="1" dirty="0">
                        <a:effectLst/>
                        <a:latin typeface="+mj-lt"/>
                        <a:ea typeface="Times New Roman"/>
                      </a:endParaRPr>
                    </a:p>
                  </a:txBody>
                  <a:tcPr marL="68584" marR="68584" marT="0" marB="0" anchor="ctr">
                    <a:lnL w="12700" cap="flat" cmpd="sng" algn="ctr">
                      <a:solidFill>
                        <a:srgbClr val="2C57AE"/>
                      </a:solidFill>
                      <a:prstDash val="solid"/>
                      <a:round/>
                      <a:headEnd type="none" w="med" len="med"/>
                      <a:tailEnd type="none" w="med" len="med"/>
                    </a:lnL>
                    <a:lnR w="12700" cap="flat" cmpd="sng" algn="ctr">
                      <a:solidFill>
                        <a:srgbClr val="2C57AE"/>
                      </a:solidFill>
                      <a:prstDash val="solid"/>
                      <a:round/>
                      <a:headEnd type="none" w="med" len="med"/>
                      <a:tailEnd type="none" w="med" len="med"/>
                    </a:lnR>
                    <a:lnT w="12700" cap="flat" cmpd="sng" algn="ctr">
                      <a:solidFill>
                        <a:srgbClr val="2C57AE"/>
                      </a:solidFill>
                      <a:prstDash val="solid"/>
                      <a:round/>
                      <a:headEnd type="none" w="med" len="med"/>
                      <a:tailEnd type="none" w="med" len="med"/>
                    </a:lnT>
                    <a:lnB w="12700" cap="flat" cmpd="sng" algn="ctr">
                      <a:solidFill>
                        <a:srgbClr val="2C57AE"/>
                      </a:solidFill>
                      <a:prstDash val="solid"/>
                      <a:round/>
                      <a:headEnd type="none" w="med" len="med"/>
                      <a:tailEnd type="none" w="med" len="med"/>
                    </a:lnB>
                    <a:solidFill>
                      <a:srgbClr val="FF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0000"/>
                          </a:solidFill>
                          <a:effectLst/>
                          <a:latin typeface="+mj-lt"/>
                          <a:ea typeface="Times New Roman" pitchFamily="18" charset="0"/>
                          <a:cs typeface="Arial" pitchFamily="34" charset="0"/>
                          <a:sym typeface="Symbol" pitchFamily="18" charset="2"/>
                        </a:rPr>
                        <a:t></a:t>
                      </a:r>
                      <a:r>
                        <a:rPr kumimoji="0" lang="en-US" sz="2400" b="1" i="0" u="none" strike="noStrike" cap="none" normalizeH="0" baseline="0" dirty="0" smtClean="0">
                          <a:ln>
                            <a:noFill/>
                          </a:ln>
                          <a:solidFill>
                            <a:srgbClr val="000000"/>
                          </a:solidFill>
                          <a:effectLst/>
                          <a:latin typeface="+mj-lt"/>
                          <a:ea typeface="Times New Roman" pitchFamily="18" charset="0"/>
                          <a:cs typeface="Arial" pitchFamily="34" charset="0"/>
                        </a:rPr>
                        <a:t> 540 mg</a:t>
                      </a:r>
                    </a:p>
                  </a:txBody>
                  <a:tcPr marL="68584" marR="68584" marT="0" marB="0" anchor="ctr" horzOverflow="overflow">
                    <a:lnL w="12700" cap="flat" cmpd="sng" algn="ctr">
                      <a:solidFill>
                        <a:srgbClr val="2C57AE"/>
                      </a:solidFill>
                      <a:prstDash val="solid"/>
                      <a:round/>
                      <a:headEnd type="none" w="med" len="med"/>
                      <a:tailEnd type="none" w="med" len="med"/>
                    </a:lnL>
                    <a:lnR w="12700" cap="flat" cmpd="sng" algn="ctr">
                      <a:solidFill>
                        <a:srgbClr val="2C57AE"/>
                      </a:solidFill>
                      <a:prstDash val="solid"/>
                      <a:round/>
                      <a:headEnd type="none" w="med" len="med"/>
                      <a:tailEnd type="none" w="med" len="med"/>
                    </a:lnR>
                    <a:lnT w="12700" cap="flat" cmpd="sng" algn="ctr">
                      <a:solidFill>
                        <a:srgbClr val="2C57AE"/>
                      </a:solidFill>
                      <a:prstDash val="solid"/>
                      <a:round/>
                      <a:headEnd type="none" w="med" len="med"/>
                      <a:tailEnd type="none" w="med" len="med"/>
                    </a:lnT>
                    <a:lnB w="12700" cap="flat" cmpd="sng" algn="ctr">
                      <a:solidFill>
                        <a:srgbClr val="2C57AE"/>
                      </a:solidFill>
                      <a:prstDash val="solid"/>
                      <a:round/>
                      <a:headEnd type="none" w="med" len="med"/>
                      <a:tailEnd type="none" w="med" len="med"/>
                    </a:lnB>
                    <a:solidFill>
                      <a:srgbClr val="FF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0000"/>
                          </a:solidFill>
                          <a:effectLst/>
                          <a:latin typeface="+mj-lt"/>
                          <a:ea typeface="Times New Roman" pitchFamily="18" charset="0"/>
                          <a:cs typeface="Arial" pitchFamily="34" charset="0"/>
                          <a:sym typeface="Symbol" pitchFamily="18" charset="2"/>
                        </a:rPr>
                        <a:t></a:t>
                      </a:r>
                      <a:r>
                        <a:rPr kumimoji="0" lang="en-US" sz="2400" b="1" i="0" u="none" strike="noStrike" cap="none" normalizeH="0" baseline="0" dirty="0" smtClean="0">
                          <a:ln>
                            <a:noFill/>
                          </a:ln>
                          <a:solidFill>
                            <a:srgbClr val="000000"/>
                          </a:solidFill>
                          <a:effectLst/>
                          <a:latin typeface="+mj-lt"/>
                          <a:ea typeface="Times New Roman" pitchFamily="18" charset="0"/>
                          <a:cs typeface="Arial" pitchFamily="34" charset="0"/>
                        </a:rPr>
                        <a:t> 600 mg</a:t>
                      </a:r>
                    </a:p>
                  </a:txBody>
                  <a:tcPr marL="68584" marR="68584" marT="0" marB="0" anchor="ctr" horzOverflow="overflow">
                    <a:lnL w="12700" cap="flat" cmpd="sng" algn="ctr">
                      <a:solidFill>
                        <a:srgbClr val="2C57AE"/>
                      </a:solidFill>
                      <a:prstDash val="solid"/>
                      <a:round/>
                      <a:headEnd type="none" w="med" len="med"/>
                      <a:tailEnd type="none" w="med" len="med"/>
                    </a:lnL>
                    <a:lnR w="12700" cap="flat" cmpd="sng" algn="ctr">
                      <a:solidFill>
                        <a:srgbClr val="2C57AE"/>
                      </a:solidFill>
                      <a:prstDash val="solid"/>
                      <a:round/>
                      <a:headEnd type="none" w="med" len="med"/>
                      <a:tailEnd type="none" w="med" len="med"/>
                    </a:lnR>
                    <a:lnT w="12700" cap="flat" cmpd="sng" algn="ctr">
                      <a:solidFill>
                        <a:srgbClr val="2C57AE"/>
                      </a:solidFill>
                      <a:prstDash val="solid"/>
                      <a:round/>
                      <a:headEnd type="none" w="med" len="med"/>
                      <a:tailEnd type="none" w="med" len="med"/>
                    </a:lnT>
                    <a:lnB w="12700" cap="flat" cmpd="sng" algn="ctr">
                      <a:solidFill>
                        <a:srgbClr val="2C57AE"/>
                      </a:solidFill>
                      <a:prstDash val="solid"/>
                      <a:round/>
                      <a:headEnd type="none" w="med" len="med"/>
                      <a:tailEnd type="none" w="med" len="med"/>
                    </a:lnB>
                    <a:solidFill>
                      <a:srgbClr val="FF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0000"/>
                          </a:solidFill>
                          <a:effectLst/>
                          <a:latin typeface="+mj-lt"/>
                          <a:ea typeface="Times New Roman" pitchFamily="18" charset="0"/>
                          <a:cs typeface="Arial" pitchFamily="34" charset="0"/>
                          <a:sym typeface="Symbol" pitchFamily="18" charset="2"/>
                        </a:rPr>
                        <a:t></a:t>
                      </a:r>
                      <a:r>
                        <a:rPr kumimoji="0" lang="en-US" sz="2400" b="1" i="0" u="none" strike="noStrike" cap="none" normalizeH="0" baseline="0" dirty="0" smtClean="0">
                          <a:ln>
                            <a:noFill/>
                          </a:ln>
                          <a:solidFill>
                            <a:srgbClr val="000000"/>
                          </a:solidFill>
                          <a:effectLst/>
                          <a:latin typeface="+mj-lt"/>
                          <a:ea typeface="Times New Roman" pitchFamily="18" charset="0"/>
                          <a:cs typeface="Arial" pitchFamily="34" charset="0"/>
                        </a:rPr>
                        <a:t> 640 mg</a:t>
                      </a:r>
                    </a:p>
                  </a:txBody>
                  <a:tcPr marL="68584" marR="68584" marT="0" marB="0" anchor="ctr" horzOverflow="overflow">
                    <a:lnL w="12700" cap="flat" cmpd="sng" algn="ctr">
                      <a:solidFill>
                        <a:srgbClr val="2C57AE"/>
                      </a:solidFill>
                      <a:prstDash val="solid"/>
                      <a:round/>
                      <a:headEnd type="none" w="med" len="med"/>
                      <a:tailEnd type="none" w="med" len="med"/>
                    </a:lnL>
                    <a:lnR w="12700" cap="flat" cmpd="sng" algn="ctr">
                      <a:solidFill>
                        <a:srgbClr val="2C57AE"/>
                      </a:solidFill>
                      <a:prstDash val="solid"/>
                      <a:round/>
                      <a:headEnd type="none" w="med" len="med"/>
                      <a:tailEnd type="none" w="med" len="med"/>
                    </a:lnR>
                    <a:lnT w="12700" cap="flat" cmpd="sng" algn="ctr">
                      <a:solidFill>
                        <a:srgbClr val="2C57AE"/>
                      </a:solidFill>
                      <a:prstDash val="solid"/>
                      <a:round/>
                      <a:headEnd type="none" w="med" len="med"/>
                      <a:tailEnd type="none" w="med" len="med"/>
                    </a:lnT>
                    <a:lnB w="12700" cap="flat" cmpd="sng" algn="ctr">
                      <a:solidFill>
                        <a:srgbClr val="2C57AE"/>
                      </a:solidFill>
                      <a:prstDash val="solid"/>
                      <a:round/>
                      <a:headEnd type="none" w="med" len="med"/>
                      <a:tailEnd type="none" w="med" len="med"/>
                    </a:lnB>
                    <a:solidFill>
                      <a:srgbClr val="FFFF99"/>
                    </a:solidFill>
                  </a:tcPr>
                </a:tc>
                <a:extLst>
                  <a:ext uri="{0D108BD9-81ED-4DB2-BD59-A6C34878D82A}">
                    <a16:rowId xmlns:a16="http://schemas.microsoft.com/office/drawing/2014/main" val="10005"/>
                  </a:ext>
                </a:extLst>
              </a:tr>
              <a:tr h="81078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latin typeface="+mn-lt"/>
                        </a:rPr>
                        <a:t>Trans Fat</a:t>
                      </a:r>
                    </a:p>
                  </a:txBody>
                  <a:tcPr marL="68584" marR="68584" marT="0" marB="0" anchor="ctr">
                    <a:lnL w="12700" cap="flat" cmpd="sng" algn="ctr">
                      <a:solidFill>
                        <a:srgbClr val="2C57AE"/>
                      </a:solidFill>
                      <a:prstDash val="solid"/>
                      <a:round/>
                      <a:headEnd type="none" w="med" len="med"/>
                      <a:tailEnd type="none" w="med" len="med"/>
                    </a:lnL>
                    <a:lnR w="12700" cap="flat" cmpd="sng" algn="ctr">
                      <a:solidFill>
                        <a:srgbClr val="2C57AE"/>
                      </a:solidFill>
                      <a:prstDash val="solid"/>
                      <a:round/>
                      <a:headEnd type="none" w="med" len="med"/>
                      <a:tailEnd type="none" w="med" len="med"/>
                    </a:lnR>
                    <a:lnT w="12700" cap="flat" cmpd="sng" algn="ctr">
                      <a:solidFill>
                        <a:srgbClr val="2C57AE"/>
                      </a:solidFill>
                      <a:prstDash val="solid"/>
                      <a:round/>
                      <a:headEnd type="none" w="med" len="med"/>
                      <a:tailEnd type="none" w="med" len="med"/>
                    </a:lnT>
                    <a:lnB w="12700" cap="flat" cmpd="sng" algn="ctr">
                      <a:solidFill>
                        <a:srgbClr val="2C57AE"/>
                      </a:solidFill>
                      <a:prstDash val="solid"/>
                      <a:round/>
                      <a:headEnd type="none" w="med" len="med"/>
                      <a:tailEnd type="none" w="med" len="med"/>
                    </a:lnB>
                    <a:solidFill>
                      <a:schemeClr val="bg1"/>
                    </a:solidFill>
                  </a:tcPr>
                </a:tc>
                <a:tc gridSpan="3">
                  <a:txBody>
                    <a:bodyPr/>
                    <a:lstStyle/>
                    <a:p>
                      <a:pPr marL="0" marR="0" algn="l">
                        <a:spcBef>
                          <a:spcPts val="0"/>
                        </a:spcBef>
                        <a:spcAft>
                          <a:spcPts val="0"/>
                        </a:spcAft>
                      </a:pPr>
                      <a:r>
                        <a:rPr lang="en-US" sz="2400" b="1" kern="1200" dirty="0" smtClean="0">
                          <a:solidFill>
                            <a:schemeClr val="dk1"/>
                          </a:solidFill>
                          <a:effectLst/>
                          <a:latin typeface="+mn-lt"/>
                          <a:ea typeface="+mn-ea"/>
                          <a:cs typeface="+mn-cs"/>
                        </a:rPr>
                        <a:t>Nutrition label or manufacturer specifications must indicate </a:t>
                      </a:r>
                      <a:r>
                        <a:rPr lang="en-US" sz="2400" b="1" kern="1200" dirty="0" smtClean="0">
                          <a:solidFill>
                            <a:srgbClr val="C00000"/>
                          </a:solidFill>
                          <a:effectLst/>
                          <a:latin typeface="+mn-lt"/>
                          <a:ea typeface="+mn-ea"/>
                          <a:cs typeface="+mn-cs"/>
                        </a:rPr>
                        <a:t>zero grams </a:t>
                      </a:r>
                      <a:r>
                        <a:rPr lang="en-US" sz="2400" b="1" kern="1200" dirty="0" smtClean="0">
                          <a:solidFill>
                            <a:schemeClr val="dk1"/>
                          </a:solidFill>
                          <a:effectLst/>
                          <a:latin typeface="+mn-lt"/>
                          <a:ea typeface="+mn-ea"/>
                          <a:cs typeface="+mn-cs"/>
                        </a:rPr>
                        <a:t>of trans fat per serving</a:t>
                      </a:r>
                      <a:endParaRPr lang="en-US" sz="2400" b="1" dirty="0">
                        <a:effectLst/>
                        <a:latin typeface="+mn-lt"/>
                        <a:ea typeface="Times New Roman"/>
                      </a:endParaRPr>
                    </a:p>
                  </a:txBody>
                  <a:tcPr marL="68584" marR="68584" marT="0" marB="0" anchor="ctr">
                    <a:lnL w="12700" cap="flat" cmpd="sng" algn="ctr">
                      <a:solidFill>
                        <a:srgbClr val="2C57AE"/>
                      </a:solidFill>
                      <a:prstDash val="solid"/>
                      <a:round/>
                      <a:headEnd type="none" w="med" len="med"/>
                      <a:tailEnd type="none" w="med" len="med"/>
                    </a:lnL>
                    <a:lnR w="12700" cap="flat" cmpd="sng" algn="ctr">
                      <a:solidFill>
                        <a:srgbClr val="2C57AE"/>
                      </a:solidFill>
                      <a:prstDash val="solid"/>
                      <a:round/>
                      <a:headEnd type="none" w="med" len="med"/>
                      <a:tailEnd type="none" w="med" len="med"/>
                    </a:lnR>
                    <a:lnT w="12700" cap="flat" cmpd="sng" algn="ctr">
                      <a:solidFill>
                        <a:srgbClr val="2C57AE"/>
                      </a:solidFill>
                      <a:prstDash val="solid"/>
                      <a:round/>
                      <a:headEnd type="none" w="med" len="med"/>
                      <a:tailEnd type="none" w="med" len="med"/>
                    </a:lnT>
                    <a:lnB w="12700" cap="flat" cmpd="sng" algn="ctr">
                      <a:solidFill>
                        <a:srgbClr val="2C57AE"/>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583511">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smtClean="0">
                          <a:solidFill>
                            <a:schemeClr val="bg1"/>
                          </a:solidFill>
                        </a:rPr>
                        <a:t>* First</a:t>
                      </a:r>
                      <a:r>
                        <a:rPr lang="en-US" sz="2400" b="1" baseline="0" dirty="0" smtClean="0">
                          <a:solidFill>
                            <a:schemeClr val="bg1"/>
                          </a:solidFill>
                        </a:rPr>
                        <a:t> sodium target extended t</a:t>
                      </a:r>
                      <a:r>
                        <a:rPr lang="en-US" sz="2400" b="1" dirty="0" smtClean="0">
                          <a:solidFill>
                            <a:schemeClr val="bg1"/>
                          </a:solidFill>
                        </a:rPr>
                        <a:t>hrough June 30, 2018</a:t>
                      </a:r>
                      <a:endParaRPr lang="en-US" sz="2400" b="1" dirty="0">
                        <a:solidFill>
                          <a:schemeClr val="bg1"/>
                        </a:solidFill>
                      </a:endParaRPr>
                    </a:p>
                  </a:txBody>
                  <a:tcPr marL="68584" marR="68584" marT="0" marB="0" anchor="ctr">
                    <a:lnL w="12700" cap="flat" cmpd="sng" algn="ctr">
                      <a:solidFill>
                        <a:srgbClr val="2C57AE"/>
                      </a:solidFill>
                      <a:prstDash val="solid"/>
                      <a:round/>
                      <a:headEnd type="none" w="med" len="med"/>
                      <a:tailEnd type="none" w="med" len="med"/>
                    </a:lnL>
                    <a:lnR w="12700" cap="flat" cmpd="sng" algn="ctr">
                      <a:solidFill>
                        <a:srgbClr val="2C57AE"/>
                      </a:solidFill>
                      <a:prstDash val="solid"/>
                      <a:round/>
                      <a:headEnd type="none" w="med" len="med"/>
                      <a:tailEnd type="none" w="med" len="med"/>
                    </a:lnR>
                    <a:lnT w="12700" cap="flat" cmpd="sng" algn="ctr">
                      <a:solidFill>
                        <a:srgbClr val="2C57AE"/>
                      </a:solidFill>
                      <a:prstDash val="solid"/>
                      <a:round/>
                      <a:headEnd type="none" w="med" len="med"/>
                      <a:tailEnd type="none" w="med" len="med"/>
                    </a:lnT>
                    <a:lnB w="12700" cap="flat" cmpd="sng" algn="ctr">
                      <a:solidFill>
                        <a:srgbClr val="2C57AE"/>
                      </a:solidFill>
                      <a:prstDash val="solid"/>
                      <a:round/>
                      <a:headEnd type="none" w="med" len="med"/>
                      <a:tailEnd type="none" w="med" len="med"/>
                    </a:lnB>
                    <a:solidFill>
                      <a:srgbClr val="3366CC"/>
                    </a:solidFill>
                  </a:tcPr>
                </a:tc>
                <a:tc hMerge="1">
                  <a:txBody>
                    <a:bodyPr/>
                    <a:lstStyle/>
                    <a:p>
                      <a:pPr marL="0" marR="0" algn="l">
                        <a:spcBef>
                          <a:spcPts val="0"/>
                        </a:spcBef>
                        <a:spcAft>
                          <a:spcPts val="0"/>
                        </a:spcAft>
                      </a:pPr>
                      <a:endParaRPr lang="en-US" sz="2400" b="1" dirty="0">
                        <a:effectLst/>
                        <a:latin typeface="+mn-lt"/>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7274211"/>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43140" b="9888"/>
          <a:stretch/>
        </p:blipFill>
        <p:spPr>
          <a:xfrm>
            <a:off x="0" y="3733800"/>
            <a:ext cx="9144000" cy="2895600"/>
          </a:xfrm>
          <a:prstGeom prst="rect">
            <a:avLst/>
          </a:prstGeom>
        </p:spPr>
      </p:pic>
      <p:sp>
        <p:nvSpPr>
          <p:cNvPr id="10242" name="Title 1"/>
          <p:cNvSpPr>
            <a:spLocks noGrp="1"/>
          </p:cNvSpPr>
          <p:nvPr>
            <p:ph type="title"/>
          </p:nvPr>
        </p:nvSpPr>
        <p:spPr>
          <a:xfrm>
            <a:off x="0" y="274638"/>
            <a:ext cx="9144000" cy="1143000"/>
          </a:xfrm>
        </p:spPr>
        <p:txBody>
          <a:bodyPr/>
          <a:lstStyle/>
          <a:p>
            <a:pPr eaLnBrk="1" hangingPunct="1"/>
            <a:r>
              <a:rPr lang="en-US" dirty="0" smtClean="0">
                <a:latin typeface="Calibri" pitchFamily="34" charset="0"/>
              </a:rPr>
              <a:t>Four Dietary Specifications</a:t>
            </a:r>
            <a:br>
              <a:rPr lang="en-US" dirty="0" smtClean="0">
                <a:latin typeface="Calibri" pitchFamily="34" charset="0"/>
              </a:rPr>
            </a:br>
            <a:r>
              <a:rPr lang="en-US" dirty="0" smtClean="0">
                <a:latin typeface="Calibri" pitchFamily="34" charset="0"/>
              </a:rPr>
              <a:t>(Nutrition Standards)</a:t>
            </a:r>
          </a:p>
        </p:txBody>
      </p:sp>
      <p:sp>
        <p:nvSpPr>
          <p:cNvPr id="10243" name="Content Placeholder 2"/>
          <p:cNvSpPr>
            <a:spLocks noGrp="1"/>
          </p:cNvSpPr>
          <p:nvPr>
            <p:ph idx="1"/>
          </p:nvPr>
        </p:nvSpPr>
        <p:spPr>
          <a:xfrm>
            <a:off x="533400" y="1676401"/>
            <a:ext cx="7772400" cy="1905000"/>
          </a:xfrm>
        </p:spPr>
        <p:txBody>
          <a:bodyPr/>
          <a:lstStyle/>
          <a:p>
            <a:pPr eaLnBrk="1" hangingPunct="1"/>
            <a:r>
              <a:rPr lang="en-US" dirty="0" smtClean="0">
                <a:solidFill>
                  <a:srgbClr val="99FF99"/>
                </a:solidFill>
                <a:latin typeface="Calibri" pitchFamily="34" charset="0"/>
                <a:sym typeface="Wingdings" pitchFamily="2" charset="2"/>
              </a:rPr>
              <a:t>WEEKLY</a:t>
            </a:r>
            <a:r>
              <a:rPr lang="en-US" dirty="0" smtClean="0">
                <a:solidFill>
                  <a:schemeClr val="accent2">
                    <a:lumMod val="40000"/>
                    <a:lumOff val="60000"/>
                  </a:schemeClr>
                </a:solidFill>
                <a:latin typeface="Calibri" pitchFamily="34" charset="0"/>
                <a:sym typeface="Wingdings" pitchFamily="2" charset="2"/>
              </a:rPr>
              <a:t> </a:t>
            </a:r>
            <a:r>
              <a:rPr lang="en-US" dirty="0" smtClean="0">
                <a:latin typeface="Calibri" pitchFamily="34" charset="0"/>
                <a:sym typeface="Wingdings" pitchFamily="2" charset="2"/>
              </a:rPr>
              <a:t>average requirements for c</a:t>
            </a:r>
            <a:r>
              <a:rPr lang="en-US" dirty="0" smtClean="0">
                <a:latin typeface="Calibri" pitchFamily="34" charset="0"/>
                <a:sym typeface="Symbol" pitchFamily="18" charset="2"/>
              </a:rPr>
              <a:t>alories, saturated fat and sodium</a:t>
            </a:r>
          </a:p>
          <a:p>
            <a:pPr eaLnBrk="1" hangingPunct="1">
              <a:spcBef>
                <a:spcPts val="1800"/>
              </a:spcBef>
            </a:pPr>
            <a:r>
              <a:rPr lang="en-US" dirty="0" smtClean="0">
                <a:solidFill>
                  <a:srgbClr val="99FF99"/>
                </a:solidFill>
                <a:latin typeface="Calibri" pitchFamily="34" charset="0"/>
                <a:sym typeface="Wingdings" pitchFamily="2" charset="2"/>
              </a:rPr>
              <a:t>DAILY</a:t>
            </a:r>
            <a:r>
              <a:rPr lang="en-US" dirty="0" smtClean="0">
                <a:solidFill>
                  <a:schemeClr val="accent2">
                    <a:lumMod val="40000"/>
                    <a:lumOff val="60000"/>
                  </a:schemeClr>
                </a:solidFill>
                <a:latin typeface="Calibri" pitchFamily="34" charset="0"/>
                <a:sym typeface="Wingdings" pitchFamily="2" charset="2"/>
              </a:rPr>
              <a:t> </a:t>
            </a:r>
            <a:r>
              <a:rPr lang="en-US" dirty="0" smtClean="0">
                <a:latin typeface="Calibri" pitchFamily="34" charset="0"/>
                <a:sym typeface="Wingdings" pitchFamily="2" charset="2"/>
              </a:rPr>
              <a:t>requirement for trans fat (all foods)</a:t>
            </a:r>
          </a:p>
        </p:txBody>
      </p:sp>
    </p:spTree>
    <p:extLst>
      <p:ext uri="{BB962C8B-B14F-4D97-AF65-F5344CB8AC3E}">
        <p14:creationId xmlns:p14="http://schemas.microsoft.com/office/powerpoint/2010/main" val="40772276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353034406"/>
              </p:ext>
            </p:extLst>
          </p:nvPr>
        </p:nvGraphicFramePr>
        <p:xfrm>
          <a:off x="381000" y="1040354"/>
          <a:ext cx="8382000" cy="4065046"/>
        </p:xfrm>
        <a:graphic>
          <a:graphicData uri="http://schemas.openxmlformats.org/drawingml/2006/table">
            <a:tbl>
              <a:tblPr firstRow="1" bandRow="1">
                <a:tableStyleId>{5C22544A-7EE6-4342-B048-85BDC9FD1C3A}</a:tableStyleId>
              </a:tblPr>
              <a:tblGrid>
                <a:gridCol w="940037">
                  <a:extLst>
                    <a:ext uri="{9D8B030D-6E8A-4147-A177-3AD203B41FA5}">
                      <a16:colId xmlns:a16="http://schemas.microsoft.com/office/drawing/2014/main" val="20000"/>
                    </a:ext>
                  </a:extLst>
                </a:gridCol>
                <a:gridCol w="1028080">
                  <a:extLst>
                    <a:ext uri="{9D8B030D-6E8A-4147-A177-3AD203B41FA5}">
                      <a16:colId xmlns:a16="http://schemas.microsoft.com/office/drawing/2014/main" val="20001"/>
                    </a:ext>
                  </a:extLst>
                </a:gridCol>
                <a:gridCol w="1008668">
                  <a:extLst>
                    <a:ext uri="{9D8B030D-6E8A-4147-A177-3AD203B41FA5}">
                      <a16:colId xmlns:a16="http://schemas.microsoft.com/office/drawing/2014/main" val="20002"/>
                    </a:ext>
                  </a:extLst>
                </a:gridCol>
                <a:gridCol w="1307533">
                  <a:extLst>
                    <a:ext uri="{9D8B030D-6E8A-4147-A177-3AD203B41FA5}">
                      <a16:colId xmlns:a16="http://schemas.microsoft.com/office/drawing/2014/main" val="20003"/>
                    </a:ext>
                  </a:extLst>
                </a:gridCol>
                <a:gridCol w="979860">
                  <a:extLst>
                    <a:ext uri="{9D8B030D-6E8A-4147-A177-3AD203B41FA5}">
                      <a16:colId xmlns:a16="http://schemas.microsoft.com/office/drawing/2014/main" val="20004"/>
                    </a:ext>
                  </a:extLst>
                </a:gridCol>
                <a:gridCol w="801619">
                  <a:extLst>
                    <a:ext uri="{9D8B030D-6E8A-4147-A177-3AD203B41FA5}">
                      <a16:colId xmlns:a16="http://schemas.microsoft.com/office/drawing/2014/main" val="20005"/>
                    </a:ext>
                  </a:extLst>
                </a:gridCol>
                <a:gridCol w="827810">
                  <a:extLst>
                    <a:ext uri="{9D8B030D-6E8A-4147-A177-3AD203B41FA5}">
                      <a16:colId xmlns:a16="http://schemas.microsoft.com/office/drawing/2014/main" val="20006"/>
                    </a:ext>
                  </a:extLst>
                </a:gridCol>
                <a:gridCol w="1488393">
                  <a:extLst>
                    <a:ext uri="{9D8B030D-6E8A-4147-A177-3AD203B41FA5}">
                      <a16:colId xmlns:a16="http://schemas.microsoft.com/office/drawing/2014/main" val="20007"/>
                    </a:ext>
                  </a:extLst>
                </a:gridCol>
              </a:tblGrid>
              <a:tr h="457200">
                <a:tc gridSpan="8">
                  <a:txBody>
                    <a:bodyPr/>
                    <a:lstStyle/>
                    <a:p>
                      <a:pPr marL="0" marR="0" algn="ctr">
                        <a:spcBef>
                          <a:spcPts val="0"/>
                        </a:spcBef>
                        <a:spcAft>
                          <a:spcPts val="0"/>
                        </a:spcAft>
                      </a:pPr>
                      <a:r>
                        <a:rPr lang="en-US" sz="2800" dirty="0" smtClean="0">
                          <a:solidFill>
                            <a:schemeClr val="bg1"/>
                          </a:solidFill>
                          <a:effectLst/>
                          <a:latin typeface="+mn-lt"/>
                          <a:ea typeface="Times New Roman" panose="02020603050405020304" pitchFamily="18" charset="0"/>
                        </a:rPr>
                        <a:t>Acceptable Breakfast Menu for Grains</a:t>
                      </a:r>
                      <a:endParaRPr lang="en-US" sz="2800" dirty="0">
                        <a:solidFill>
                          <a:schemeClr val="bg1"/>
                        </a:solidFill>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rgbClr val="3366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95783">
                <a:tc gridSpan="8">
                  <a:txBody>
                    <a:bodyPr/>
                    <a:lstStyle/>
                    <a:p>
                      <a:pPr marL="0" marR="0" algn="ctr">
                        <a:spcBef>
                          <a:spcPts val="0"/>
                        </a:spcBef>
                        <a:spcAft>
                          <a:spcPts val="0"/>
                        </a:spcAft>
                      </a:pPr>
                      <a:r>
                        <a:rPr lang="en-US" sz="2800" b="1" kern="1200" dirty="0" smtClean="0">
                          <a:solidFill>
                            <a:schemeClr val="bg1"/>
                          </a:solidFill>
                          <a:effectLst/>
                        </a:rPr>
                        <a:t>GRAINS </a:t>
                      </a:r>
                      <a:r>
                        <a:rPr lang="en-US" sz="2800" b="1" kern="1200" baseline="0" dirty="0" smtClean="0">
                          <a:solidFill>
                            <a:schemeClr val="bg1"/>
                          </a:solidFill>
                          <a:effectLst/>
                        </a:rPr>
                        <a:t>FOR ALL </a:t>
                      </a:r>
                      <a:r>
                        <a:rPr lang="en-US" sz="2800" b="1" kern="1200" dirty="0" smtClean="0">
                          <a:solidFill>
                            <a:schemeClr val="bg1"/>
                          </a:solidFill>
                          <a:effectLst/>
                        </a:rPr>
                        <a:t>GRADES 6-8</a:t>
                      </a:r>
                      <a:endParaRPr lang="en-US" sz="2800" b="1" dirty="0">
                        <a:solidFill>
                          <a:schemeClr val="bg1"/>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rgbClr val="2C57A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822527">
                <a:tc gridSpan="8">
                  <a:txBody>
                    <a:bodyPr/>
                    <a:lstStyle/>
                    <a:p>
                      <a:pPr marL="45720" marR="0" algn="ctr">
                        <a:spcBef>
                          <a:spcPts val="0"/>
                        </a:spcBef>
                        <a:spcAft>
                          <a:spcPts val="0"/>
                        </a:spcAft>
                      </a:pPr>
                      <a:r>
                        <a:rPr lang="en-US" sz="2000" b="1" dirty="0">
                          <a:effectLst/>
                        </a:rPr>
                        <a:t>DAILY REQUIREMENT: 1 ounce equivalent         </a:t>
                      </a:r>
                      <a:endParaRPr lang="en-US" sz="2000" b="1" dirty="0" smtClean="0">
                        <a:effectLst/>
                      </a:endParaRPr>
                    </a:p>
                    <a:p>
                      <a:pPr marL="45720" marR="0" algn="ctr">
                        <a:spcBef>
                          <a:spcPts val="0"/>
                        </a:spcBef>
                        <a:spcAft>
                          <a:spcPts val="0"/>
                        </a:spcAft>
                      </a:pPr>
                      <a:r>
                        <a:rPr lang="en-US" sz="2000" b="1" dirty="0" smtClean="0">
                          <a:effectLst/>
                        </a:rPr>
                        <a:t>WEEKLY </a:t>
                      </a:r>
                      <a:r>
                        <a:rPr lang="en-US" sz="2000" b="1" dirty="0">
                          <a:effectLst/>
                        </a:rPr>
                        <a:t>REQUIREMENT: </a:t>
                      </a:r>
                      <a:r>
                        <a:rPr lang="en-US" sz="2000" b="1" dirty="0" smtClean="0">
                          <a:effectLst/>
                        </a:rPr>
                        <a:t>8 </a:t>
                      </a:r>
                      <a:r>
                        <a:rPr lang="en-US" sz="2000" b="1" dirty="0">
                          <a:effectLst/>
                        </a:rPr>
                        <a:t>ounce equivalent</a:t>
                      </a:r>
                      <a:r>
                        <a:rPr lang="en-US" sz="1800" b="1" dirty="0">
                          <a:effectLst/>
                        </a:rPr>
                        <a:t>s</a:t>
                      </a:r>
                      <a:endParaRPr lang="en-US" sz="1800" b="1"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rgbClr val="C6D9F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85352">
                <a:tc rowSpan="2">
                  <a:txBody>
                    <a:bodyPr/>
                    <a:lstStyle/>
                    <a:p>
                      <a:pPr marL="57150" marR="73025" algn="ctr">
                        <a:spcBef>
                          <a:spcPts val="0"/>
                        </a:spcBef>
                        <a:spcAft>
                          <a:spcPts val="0"/>
                        </a:spcAft>
                      </a:pPr>
                      <a:r>
                        <a:rPr lang="en-US" sz="1600" b="1" kern="1200" dirty="0">
                          <a:effectLst/>
                        </a:rPr>
                        <a:t>Daily </a:t>
                      </a:r>
                      <a:br>
                        <a:rPr lang="en-US" sz="1600" b="1" kern="1200" dirty="0">
                          <a:effectLst/>
                        </a:rPr>
                      </a:br>
                      <a:r>
                        <a:rPr lang="en-US" sz="1600" b="1" kern="1200" dirty="0" smtClean="0">
                          <a:effectLst/>
                        </a:rPr>
                        <a:t>Choices</a:t>
                      </a:r>
                      <a:endParaRPr lang="en-US" sz="1600" b="1"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chemeClr val="bg1"/>
                    </a:solidFill>
                  </a:tcPr>
                </a:tc>
                <a:tc gridSpan="6">
                  <a:txBody>
                    <a:bodyPr/>
                    <a:lstStyle/>
                    <a:p>
                      <a:pPr marL="137160" marR="0" indent="-114300" algn="ctr">
                        <a:spcBef>
                          <a:spcPts val="0"/>
                        </a:spcBef>
                        <a:spcAft>
                          <a:spcPts val="0"/>
                        </a:spcAft>
                      </a:pPr>
                      <a:r>
                        <a:rPr lang="en-US" sz="2400" b="1" kern="1200" dirty="0" smtClean="0">
                          <a:solidFill>
                            <a:srgbClr val="663300"/>
                          </a:solidFill>
                          <a:effectLst/>
                        </a:rPr>
                        <a:t>OUNCE EQUIVALENTS OFFERED</a:t>
                      </a:r>
                      <a:endParaRPr lang="en-US" sz="2400" b="1" dirty="0">
                        <a:solidFill>
                          <a:srgbClr val="663300"/>
                        </a:solidFill>
                        <a:effectLst/>
                        <a:latin typeface="Times New Roman" panose="02020603050405020304" pitchFamily="18" charset="0"/>
                        <a:ea typeface="Times New Roman" panose="02020603050405020304" pitchFamily="18" charset="0"/>
                      </a:endParaRPr>
                    </a:p>
                  </a:txBody>
                  <a:tcPr anchor="ct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rgbClr val="EFDEC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marL="0" marR="0" algn="ctr">
                        <a:spcBef>
                          <a:spcPts val="0"/>
                        </a:spcBef>
                        <a:spcAft>
                          <a:spcPts val="0"/>
                        </a:spcAft>
                      </a:pPr>
                      <a:r>
                        <a:rPr lang="en-US" sz="1600" b="1" dirty="0">
                          <a:effectLst/>
                        </a:rPr>
                        <a:t>Meets Minimum </a:t>
                      </a:r>
                      <a:br>
                        <a:rPr lang="en-US" sz="1600" b="1" dirty="0">
                          <a:effectLst/>
                        </a:rPr>
                      </a:br>
                      <a:r>
                        <a:rPr lang="en-US" sz="1600" b="1" dirty="0" smtClean="0">
                          <a:effectLst/>
                        </a:rPr>
                        <a:t>Weekly Requirement?</a:t>
                      </a:r>
                      <a:endParaRPr lang="en-US" sz="1600" b="1"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3366CC"/>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99001">
                <a:tc vMerge="1">
                  <a:txBody>
                    <a:bodyPr/>
                    <a:lstStyle/>
                    <a:p>
                      <a:endParaRPr lang="en-US"/>
                    </a:p>
                  </a:txBody>
                  <a:tcPr/>
                </a:tc>
                <a:tc>
                  <a:txBody>
                    <a:bodyPr/>
                    <a:lstStyle/>
                    <a:p>
                      <a:pPr marL="0" marR="0" algn="ctr">
                        <a:spcBef>
                          <a:spcPts val="0"/>
                        </a:spcBef>
                        <a:spcAft>
                          <a:spcPts val="0"/>
                        </a:spcAft>
                      </a:pPr>
                      <a:r>
                        <a:rPr lang="en-US" sz="1600" b="1" kern="1200" dirty="0">
                          <a:effectLst/>
                        </a:rPr>
                        <a:t>Monday</a:t>
                      </a:r>
                      <a:endParaRPr lang="en-US" sz="1600" b="1" dirty="0">
                        <a:effectLst/>
                        <a:latin typeface="Times New Roman" panose="02020603050405020304" pitchFamily="18" charset="0"/>
                        <a:ea typeface="Times New Roman" panose="02020603050405020304" pitchFamily="18" charset="0"/>
                      </a:endParaRPr>
                    </a:p>
                  </a:txBody>
                  <a:tcPr anchor="ct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rgbClr val="EFDECD"/>
                    </a:solidFill>
                  </a:tcPr>
                </a:tc>
                <a:tc>
                  <a:txBody>
                    <a:bodyPr/>
                    <a:lstStyle/>
                    <a:p>
                      <a:pPr marL="0" marR="0" algn="ctr">
                        <a:spcBef>
                          <a:spcPts val="0"/>
                        </a:spcBef>
                        <a:spcAft>
                          <a:spcPts val="0"/>
                        </a:spcAft>
                      </a:pPr>
                      <a:r>
                        <a:rPr lang="en-US" sz="1600" b="1" kern="1200" dirty="0">
                          <a:effectLst/>
                        </a:rPr>
                        <a:t>Tuesday</a:t>
                      </a:r>
                      <a:endParaRPr lang="en-US" sz="1600" b="1" dirty="0">
                        <a:effectLst/>
                        <a:latin typeface="Times New Roman" panose="02020603050405020304" pitchFamily="18" charset="0"/>
                        <a:ea typeface="Times New Roman" panose="02020603050405020304" pitchFamily="18" charset="0"/>
                      </a:endParaRPr>
                    </a:p>
                  </a:txBody>
                  <a:tcPr anchor="ct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b="1" kern="1200" dirty="0">
                          <a:effectLst/>
                        </a:rPr>
                        <a:t>Wednesday</a:t>
                      </a:r>
                      <a:endParaRPr lang="en-US" sz="1600" b="1" dirty="0">
                        <a:effectLst/>
                        <a:latin typeface="Times New Roman" panose="02020603050405020304" pitchFamily="18" charset="0"/>
                        <a:ea typeface="Times New Roman" panose="02020603050405020304" pitchFamily="18" charset="0"/>
                      </a:endParaRPr>
                    </a:p>
                  </a:txBody>
                  <a:tcPr anchor="ct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rgbClr val="EFDECD"/>
                    </a:solidFill>
                  </a:tcPr>
                </a:tc>
                <a:tc>
                  <a:txBody>
                    <a:bodyPr/>
                    <a:lstStyle/>
                    <a:p>
                      <a:pPr marL="0" marR="0" algn="ctr">
                        <a:spcBef>
                          <a:spcPts val="0"/>
                        </a:spcBef>
                        <a:spcAft>
                          <a:spcPts val="0"/>
                        </a:spcAft>
                      </a:pPr>
                      <a:r>
                        <a:rPr lang="en-US" sz="1600" b="1" kern="1200" dirty="0">
                          <a:effectLst/>
                        </a:rPr>
                        <a:t>Thursday</a:t>
                      </a:r>
                      <a:endParaRPr lang="en-US" sz="1600" b="1" dirty="0">
                        <a:effectLst/>
                        <a:latin typeface="Times New Roman" panose="02020603050405020304" pitchFamily="18" charset="0"/>
                        <a:ea typeface="Times New Roman" panose="02020603050405020304" pitchFamily="18" charset="0"/>
                      </a:endParaRPr>
                    </a:p>
                  </a:txBody>
                  <a:tcPr anchor="ct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b="1" kern="1200" dirty="0">
                          <a:effectLst/>
                        </a:rPr>
                        <a:t>Friday</a:t>
                      </a:r>
                      <a:endParaRPr lang="en-US" sz="1600" b="1" dirty="0">
                        <a:effectLst/>
                        <a:latin typeface="Times New Roman" panose="02020603050405020304" pitchFamily="18" charset="0"/>
                        <a:ea typeface="Times New Roman" panose="02020603050405020304" pitchFamily="18" charset="0"/>
                      </a:endParaRPr>
                    </a:p>
                  </a:txBody>
                  <a:tcPr anchor="ct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rgbClr val="EFDECD"/>
                    </a:solidFill>
                  </a:tcPr>
                </a:tc>
                <a:tc>
                  <a:txBody>
                    <a:bodyPr/>
                    <a:lstStyle/>
                    <a:p>
                      <a:pPr marL="137160" marR="0" indent="-114300" algn="ctr">
                        <a:spcBef>
                          <a:spcPts val="0"/>
                        </a:spcBef>
                        <a:spcAft>
                          <a:spcPts val="0"/>
                        </a:spcAft>
                      </a:pPr>
                      <a:r>
                        <a:rPr lang="en-US" sz="1600" b="1" kern="1200" dirty="0">
                          <a:effectLst/>
                        </a:rPr>
                        <a:t>TOTAL</a:t>
                      </a:r>
                      <a:endParaRPr lang="en-US" sz="1600" b="1"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rgbClr val="FFFF99"/>
                    </a:solidFill>
                  </a:tcPr>
                </a:tc>
                <a:tc vMerge="1">
                  <a:txBody>
                    <a:bodyPr/>
                    <a:lstStyle/>
                    <a:p>
                      <a:endParaRPr lang="en-US"/>
                    </a:p>
                  </a:txBody>
                  <a:tcPr/>
                </a:tc>
                <a:extLst>
                  <a:ext uri="{0D108BD9-81ED-4DB2-BD59-A6C34878D82A}">
                    <a16:rowId xmlns:a16="http://schemas.microsoft.com/office/drawing/2014/main" val="10004"/>
                  </a:ext>
                </a:extLst>
              </a:tr>
              <a:tr h="512608">
                <a:tc>
                  <a:txBody>
                    <a:bodyPr/>
                    <a:lstStyle/>
                    <a:p>
                      <a:pPr marL="91440" marR="0">
                        <a:spcBef>
                          <a:spcPts val="0"/>
                        </a:spcBef>
                        <a:spcAft>
                          <a:spcPts val="0"/>
                        </a:spcAft>
                      </a:pPr>
                      <a:r>
                        <a:rPr lang="en-US" sz="1600" b="1" kern="1200" dirty="0">
                          <a:effectLst/>
                        </a:rPr>
                        <a:t>Choice 1</a:t>
                      </a:r>
                      <a:endParaRPr lang="en-US" sz="1600" b="1"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chemeClr val="bg1"/>
                    </a:solidFill>
                  </a:tcPr>
                </a:tc>
                <a:tc>
                  <a:txBody>
                    <a:bodyPr/>
                    <a:lstStyle/>
                    <a:p>
                      <a:pPr marL="137160" marR="0" indent="-114300" algn="ctr">
                        <a:spcBef>
                          <a:spcPts val="0"/>
                        </a:spcBef>
                        <a:spcAft>
                          <a:spcPts val="0"/>
                        </a:spcAft>
                      </a:pPr>
                      <a:r>
                        <a:rPr lang="en-US" sz="2400" b="1" kern="1200" dirty="0">
                          <a:effectLst/>
                        </a:rPr>
                        <a:t>2</a:t>
                      </a:r>
                      <a:endParaRPr lang="en-US" sz="2400" b="1" dirty="0">
                        <a:effectLst/>
                        <a:latin typeface="Times New Roman" panose="02020603050405020304" pitchFamily="18" charset="0"/>
                        <a:ea typeface="Times New Roman" panose="02020603050405020304" pitchFamily="18" charset="0"/>
                      </a:endParaRPr>
                    </a:p>
                  </a:txBody>
                  <a:tcPr anchor="ct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rgbClr val="EFDECD"/>
                    </a:solidFill>
                  </a:tcPr>
                </a:tc>
                <a:tc>
                  <a:txBody>
                    <a:bodyPr/>
                    <a:lstStyle/>
                    <a:p>
                      <a:pPr marL="137160" marR="0" indent="-114300" algn="ctr">
                        <a:spcBef>
                          <a:spcPts val="0"/>
                        </a:spcBef>
                        <a:spcAft>
                          <a:spcPts val="0"/>
                        </a:spcAft>
                      </a:pPr>
                      <a:r>
                        <a:rPr lang="en-US" sz="2400" b="1" kern="1200" dirty="0" smtClean="0">
                          <a:effectLst/>
                        </a:rPr>
                        <a:t>1.5</a:t>
                      </a:r>
                      <a:endParaRPr lang="en-US" sz="2400" b="1" dirty="0">
                        <a:effectLst/>
                        <a:latin typeface="Times New Roman" panose="02020603050405020304" pitchFamily="18" charset="0"/>
                        <a:ea typeface="Times New Roman" panose="02020603050405020304" pitchFamily="18" charset="0"/>
                      </a:endParaRPr>
                    </a:p>
                  </a:txBody>
                  <a:tcPr anchor="ct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chemeClr val="bg1"/>
                    </a:solidFill>
                  </a:tcPr>
                </a:tc>
                <a:tc>
                  <a:txBody>
                    <a:bodyPr/>
                    <a:lstStyle/>
                    <a:p>
                      <a:pPr marL="137160" marR="0" indent="-114300" algn="ctr">
                        <a:spcBef>
                          <a:spcPts val="0"/>
                        </a:spcBef>
                        <a:spcAft>
                          <a:spcPts val="0"/>
                        </a:spcAft>
                      </a:pPr>
                      <a:r>
                        <a:rPr lang="en-US" sz="2400" b="1" kern="1200" dirty="0" smtClean="0">
                          <a:solidFill>
                            <a:srgbClr val="663300"/>
                          </a:solidFill>
                          <a:effectLst/>
                        </a:rPr>
                        <a:t>1.5</a:t>
                      </a:r>
                      <a:endParaRPr lang="en-US" sz="2400" b="1" dirty="0">
                        <a:solidFill>
                          <a:srgbClr val="663300"/>
                        </a:solidFill>
                        <a:effectLst/>
                        <a:latin typeface="Times New Roman" panose="02020603050405020304" pitchFamily="18" charset="0"/>
                        <a:ea typeface="Times New Roman" panose="02020603050405020304" pitchFamily="18" charset="0"/>
                      </a:endParaRPr>
                    </a:p>
                  </a:txBody>
                  <a:tcPr anchor="ct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rgbClr val="FFFF99"/>
                    </a:solidFill>
                  </a:tcPr>
                </a:tc>
                <a:tc>
                  <a:txBody>
                    <a:bodyPr/>
                    <a:lstStyle/>
                    <a:p>
                      <a:pPr marL="137160" marR="0" indent="-114300" algn="ctr">
                        <a:spcBef>
                          <a:spcPts val="0"/>
                        </a:spcBef>
                        <a:spcAft>
                          <a:spcPts val="0"/>
                        </a:spcAft>
                      </a:pPr>
                      <a:r>
                        <a:rPr lang="en-US" sz="2400" b="1" kern="1200" dirty="0" smtClean="0">
                          <a:solidFill>
                            <a:srgbClr val="663300"/>
                          </a:solidFill>
                          <a:effectLst/>
                        </a:rPr>
                        <a:t>2</a:t>
                      </a:r>
                      <a:endParaRPr lang="en-US" sz="2400" b="1" dirty="0">
                        <a:solidFill>
                          <a:srgbClr val="663300"/>
                        </a:solidFill>
                        <a:effectLst/>
                        <a:latin typeface="Times New Roman" panose="02020603050405020304" pitchFamily="18" charset="0"/>
                        <a:ea typeface="Times New Roman" panose="02020603050405020304" pitchFamily="18" charset="0"/>
                      </a:endParaRPr>
                    </a:p>
                  </a:txBody>
                  <a:tcPr anchor="ct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rgbClr val="FFFF99"/>
                    </a:solidFill>
                  </a:tcPr>
                </a:tc>
                <a:tc>
                  <a:txBody>
                    <a:bodyPr/>
                    <a:lstStyle/>
                    <a:p>
                      <a:pPr marL="137160" marR="0" indent="-114300" algn="ctr">
                        <a:spcBef>
                          <a:spcPts val="0"/>
                        </a:spcBef>
                        <a:spcAft>
                          <a:spcPts val="0"/>
                        </a:spcAft>
                      </a:pPr>
                      <a:r>
                        <a:rPr lang="en-US" sz="2400" b="1" kern="1200" dirty="0" smtClean="0">
                          <a:solidFill>
                            <a:srgbClr val="663300"/>
                          </a:solidFill>
                          <a:effectLst/>
                          <a:latin typeface="+mn-lt"/>
                          <a:ea typeface="+mn-ea"/>
                        </a:rPr>
                        <a:t>2</a:t>
                      </a:r>
                      <a:endParaRPr lang="en-US" sz="2400" b="1" dirty="0">
                        <a:solidFill>
                          <a:srgbClr val="663300"/>
                        </a:solidFill>
                        <a:effectLst/>
                        <a:latin typeface="Times New Roman" panose="02020603050405020304" pitchFamily="18" charset="0"/>
                        <a:ea typeface="Times New Roman" panose="02020603050405020304" pitchFamily="18" charset="0"/>
                      </a:endParaRPr>
                    </a:p>
                  </a:txBody>
                  <a:tcPr anchor="ct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rgbClr val="FFFF99"/>
                    </a:solidFill>
                  </a:tcPr>
                </a:tc>
                <a:tc rowSpan="3">
                  <a:txBody>
                    <a:bodyPr/>
                    <a:lstStyle/>
                    <a:p>
                      <a:pPr marL="0" marR="0" algn="ctr">
                        <a:spcBef>
                          <a:spcPts val="0"/>
                        </a:spcBef>
                        <a:spcAft>
                          <a:spcPts val="0"/>
                        </a:spcAft>
                      </a:pPr>
                      <a:r>
                        <a:rPr lang="en-US" sz="2400" b="1" dirty="0" smtClean="0">
                          <a:solidFill>
                            <a:srgbClr val="663300"/>
                          </a:solidFill>
                          <a:effectLst/>
                          <a:latin typeface="Calibri" panose="020F0502020204030204" pitchFamily="34" charset="0"/>
                          <a:ea typeface="Times New Roman" panose="02020603050405020304" pitchFamily="18" charset="0"/>
                        </a:rPr>
                        <a:t>8</a:t>
                      </a:r>
                      <a:endParaRPr lang="en-US" sz="2400" b="1" dirty="0">
                        <a:solidFill>
                          <a:srgbClr val="663300"/>
                        </a:solidFill>
                        <a:effectLst/>
                        <a:latin typeface="Calibri" panose="020F0502020204030204" pitchFamily="34" charset="0"/>
                        <a:ea typeface="Times New Roman" panose="02020603050405020304" pitchFamily="18" charset="0"/>
                      </a:endParaRPr>
                    </a:p>
                  </a:txBody>
                  <a:tcPr marL="0" marR="0" marT="0" marB="0" anchor="ct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rowSpan="3">
                  <a:txBody>
                    <a:bodyPr/>
                    <a:lstStyle/>
                    <a:p>
                      <a:pPr marL="73025" marR="64135" algn="ctr">
                        <a:spcBef>
                          <a:spcPts val="300"/>
                        </a:spcBef>
                        <a:spcAft>
                          <a:spcPts val="300"/>
                        </a:spcAft>
                      </a:pPr>
                      <a:r>
                        <a:rPr lang="en-US" sz="2400" b="1" kern="1200" dirty="0" smtClean="0">
                          <a:effectLst/>
                          <a:latin typeface="Calibri" panose="020F0502020204030204" pitchFamily="34" charset="0"/>
                        </a:rPr>
                        <a:t>YES</a:t>
                      </a:r>
                      <a:endParaRPr lang="en-US" sz="2400" b="1" dirty="0">
                        <a:effectLst/>
                        <a:latin typeface="Calibri" panose="020F0502020204030204" pitchFamily="34" charset="0"/>
                        <a:ea typeface="Times New Roman" panose="02020603050405020304" pitchFamily="18" charset="0"/>
                      </a:endParaRPr>
                    </a:p>
                  </a:txBody>
                  <a:tcPr marL="0" marR="0" marT="0" marB="0" anchor="ctr">
                    <a:lnL w="12700" cap="flat" cmpd="sng" algn="ctr">
                      <a:solidFill>
                        <a:srgbClr val="3366CC"/>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480819">
                <a:tc>
                  <a:txBody>
                    <a:bodyPr/>
                    <a:lstStyle/>
                    <a:p>
                      <a:pPr marL="91440" marR="0">
                        <a:spcBef>
                          <a:spcPts val="0"/>
                        </a:spcBef>
                        <a:spcAft>
                          <a:spcPts val="0"/>
                        </a:spcAft>
                      </a:pPr>
                      <a:r>
                        <a:rPr lang="en-US" sz="1600" b="1" kern="1200" dirty="0">
                          <a:effectLst/>
                        </a:rPr>
                        <a:t>Choice 2</a:t>
                      </a:r>
                      <a:endParaRPr lang="en-US" sz="1600" b="1"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chemeClr val="bg1"/>
                    </a:solidFill>
                  </a:tcPr>
                </a:tc>
                <a:tc>
                  <a:txBody>
                    <a:bodyPr/>
                    <a:lstStyle/>
                    <a:p>
                      <a:pPr marL="137160" marR="0" indent="-114300" algn="ctr">
                        <a:spcBef>
                          <a:spcPts val="0"/>
                        </a:spcBef>
                        <a:spcAft>
                          <a:spcPts val="0"/>
                        </a:spcAft>
                      </a:pPr>
                      <a:r>
                        <a:rPr lang="en-US" sz="2400" b="1" kern="1200" dirty="0" smtClean="0">
                          <a:solidFill>
                            <a:srgbClr val="663300"/>
                          </a:solidFill>
                          <a:effectLst/>
                        </a:rPr>
                        <a:t>1.5</a:t>
                      </a:r>
                      <a:endParaRPr lang="en-US" sz="2400" b="1" dirty="0">
                        <a:solidFill>
                          <a:srgbClr val="663300"/>
                        </a:solidFill>
                        <a:effectLst/>
                        <a:latin typeface="Times New Roman" panose="02020603050405020304" pitchFamily="18" charset="0"/>
                        <a:ea typeface="Times New Roman" panose="02020603050405020304" pitchFamily="18" charset="0"/>
                      </a:endParaRPr>
                    </a:p>
                  </a:txBody>
                  <a:tcPr anchor="ct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rgbClr val="FFFF99"/>
                    </a:solidFill>
                  </a:tcPr>
                </a:tc>
                <a:tc>
                  <a:txBody>
                    <a:bodyPr/>
                    <a:lstStyle/>
                    <a:p>
                      <a:pPr marL="137160" marR="0" indent="-114300" algn="ctr">
                        <a:spcBef>
                          <a:spcPts val="0"/>
                        </a:spcBef>
                        <a:spcAft>
                          <a:spcPts val="0"/>
                        </a:spcAft>
                      </a:pPr>
                      <a:r>
                        <a:rPr lang="en-US" sz="2400" b="1" kern="1200" dirty="0">
                          <a:solidFill>
                            <a:srgbClr val="663300"/>
                          </a:solidFill>
                          <a:effectLst/>
                        </a:rPr>
                        <a:t>1</a:t>
                      </a:r>
                      <a:endParaRPr lang="en-US" sz="2400" b="1" dirty="0">
                        <a:solidFill>
                          <a:srgbClr val="663300"/>
                        </a:solidFill>
                        <a:effectLst/>
                        <a:latin typeface="Times New Roman" panose="02020603050405020304" pitchFamily="18" charset="0"/>
                        <a:ea typeface="Times New Roman" panose="02020603050405020304" pitchFamily="18" charset="0"/>
                      </a:endParaRPr>
                    </a:p>
                  </a:txBody>
                  <a:tcPr anchor="ct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rgbClr val="FFFF99"/>
                    </a:solidFill>
                  </a:tcPr>
                </a:tc>
                <a:tc>
                  <a:txBody>
                    <a:bodyPr/>
                    <a:lstStyle/>
                    <a:p>
                      <a:pPr marL="137160" marR="0" indent="-114300" algn="ctr">
                        <a:spcBef>
                          <a:spcPts val="0"/>
                        </a:spcBef>
                        <a:spcAft>
                          <a:spcPts val="0"/>
                        </a:spcAft>
                      </a:pPr>
                      <a:r>
                        <a:rPr lang="en-US" sz="2400" b="1" kern="1200" dirty="0" smtClean="0">
                          <a:effectLst/>
                        </a:rPr>
                        <a:t>1.75</a:t>
                      </a:r>
                      <a:endParaRPr lang="en-US" sz="2400" b="1" dirty="0">
                        <a:effectLst/>
                        <a:latin typeface="Times New Roman" panose="02020603050405020304" pitchFamily="18" charset="0"/>
                        <a:ea typeface="Times New Roman" panose="02020603050405020304" pitchFamily="18" charset="0"/>
                      </a:endParaRPr>
                    </a:p>
                  </a:txBody>
                  <a:tcPr anchor="ct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rgbClr val="EFDECD"/>
                    </a:solidFill>
                  </a:tcPr>
                </a:tc>
                <a:tc>
                  <a:txBody>
                    <a:bodyPr/>
                    <a:lstStyle/>
                    <a:p>
                      <a:pPr marL="137160" marR="0" indent="-114300" algn="ctr">
                        <a:spcBef>
                          <a:spcPts val="0"/>
                        </a:spcBef>
                        <a:spcAft>
                          <a:spcPts val="0"/>
                        </a:spcAft>
                      </a:pPr>
                      <a:r>
                        <a:rPr lang="en-US" sz="2400" b="1" kern="1200" dirty="0">
                          <a:effectLst/>
                        </a:rPr>
                        <a:t>2</a:t>
                      </a:r>
                      <a:endParaRPr lang="en-US" sz="2400" b="1" dirty="0">
                        <a:effectLst/>
                        <a:latin typeface="Times New Roman" panose="02020603050405020304" pitchFamily="18" charset="0"/>
                        <a:ea typeface="Times New Roman" panose="02020603050405020304" pitchFamily="18" charset="0"/>
                      </a:endParaRPr>
                    </a:p>
                  </a:txBody>
                  <a:tcPr anchor="ct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chemeClr val="bg1"/>
                    </a:solidFill>
                  </a:tcPr>
                </a:tc>
                <a:tc>
                  <a:txBody>
                    <a:bodyPr/>
                    <a:lstStyle/>
                    <a:p>
                      <a:pPr marL="137160" marR="0" indent="-114300" algn="ctr">
                        <a:spcBef>
                          <a:spcPts val="0"/>
                        </a:spcBef>
                        <a:spcAft>
                          <a:spcPts val="0"/>
                        </a:spcAft>
                      </a:pPr>
                      <a:r>
                        <a:rPr lang="en-US" sz="2400" b="1" kern="1200" dirty="0" smtClean="0">
                          <a:effectLst/>
                        </a:rPr>
                        <a:t>2</a:t>
                      </a:r>
                      <a:endParaRPr lang="en-US" sz="2400" b="1" dirty="0">
                        <a:effectLst/>
                        <a:latin typeface="Times New Roman" panose="02020603050405020304" pitchFamily="18" charset="0"/>
                        <a:ea typeface="Times New Roman" panose="02020603050405020304" pitchFamily="18" charset="0"/>
                      </a:endParaRPr>
                    </a:p>
                  </a:txBody>
                  <a:tcPr anchor="ct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rgbClr val="EFDECD"/>
                    </a:solidFill>
                  </a:tcPr>
                </a:tc>
                <a:tc vMerge="1">
                  <a:txBody>
                    <a:bodyPr/>
                    <a:lstStyle/>
                    <a:p>
                      <a:pPr marL="0" marR="0" algn="ctr">
                        <a:spcBef>
                          <a:spcPts val="0"/>
                        </a:spcBef>
                        <a:spcAft>
                          <a:spcPts val="0"/>
                        </a:spcAft>
                      </a:pPr>
                      <a:endParaRPr lang="en-US" sz="2400" b="1"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rgbClr val="FFFF99"/>
                    </a:solidFill>
                  </a:tcPr>
                </a:tc>
                <a:tc vMerge="1">
                  <a:txBody>
                    <a:bodyPr/>
                    <a:lstStyle/>
                    <a:p>
                      <a:endParaRPr lang="en-US"/>
                    </a:p>
                  </a:txBody>
                  <a:tcPr/>
                </a:tc>
                <a:extLst>
                  <a:ext uri="{0D108BD9-81ED-4DB2-BD59-A6C34878D82A}">
                    <a16:rowId xmlns:a16="http://schemas.microsoft.com/office/drawing/2014/main" val="10006"/>
                  </a:ext>
                </a:extLst>
              </a:tr>
              <a:tr h="480819">
                <a:tc>
                  <a:txBody>
                    <a:bodyPr/>
                    <a:lstStyle/>
                    <a:p>
                      <a:pPr marL="91440" marR="0">
                        <a:spcBef>
                          <a:spcPts val="0"/>
                        </a:spcBef>
                        <a:spcAft>
                          <a:spcPts val="0"/>
                        </a:spcAft>
                      </a:pPr>
                      <a:r>
                        <a:rPr lang="en-US" sz="1600" b="1" kern="1200" dirty="0">
                          <a:effectLst/>
                        </a:rPr>
                        <a:t>Choice 3</a:t>
                      </a:r>
                      <a:endParaRPr lang="en-US" sz="1600" b="1"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37160" marR="0" indent="-114300" algn="ctr">
                        <a:spcBef>
                          <a:spcPts val="0"/>
                        </a:spcBef>
                        <a:spcAft>
                          <a:spcPts val="0"/>
                        </a:spcAft>
                      </a:pPr>
                      <a:r>
                        <a:rPr lang="en-US" sz="2400" b="1" kern="1200" dirty="0" smtClean="0">
                          <a:effectLst/>
                        </a:rPr>
                        <a:t>1.75</a:t>
                      </a:r>
                      <a:endParaRPr lang="en-US" sz="2400" b="1" dirty="0">
                        <a:effectLst/>
                        <a:latin typeface="Times New Roman" panose="02020603050405020304" pitchFamily="18" charset="0"/>
                        <a:ea typeface="Times New Roman" panose="02020603050405020304" pitchFamily="18" charset="0"/>
                      </a:endParaRPr>
                    </a:p>
                  </a:txBody>
                  <a:tcPr anchor="ct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DECD"/>
                    </a:solidFill>
                  </a:tcPr>
                </a:tc>
                <a:tc>
                  <a:txBody>
                    <a:bodyPr/>
                    <a:lstStyle/>
                    <a:p>
                      <a:pPr marL="137160" marR="0" indent="-114300" algn="ctr">
                        <a:spcBef>
                          <a:spcPts val="0"/>
                        </a:spcBef>
                        <a:spcAft>
                          <a:spcPts val="0"/>
                        </a:spcAft>
                      </a:pPr>
                      <a:r>
                        <a:rPr lang="en-US" sz="2400" b="1" kern="1200" dirty="0" smtClean="0">
                          <a:effectLst/>
                        </a:rPr>
                        <a:t>2</a:t>
                      </a:r>
                      <a:endParaRPr lang="en-US" sz="2400" b="1" dirty="0">
                        <a:effectLst/>
                        <a:latin typeface="Times New Roman" panose="02020603050405020304" pitchFamily="18" charset="0"/>
                        <a:ea typeface="Times New Roman" panose="02020603050405020304" pitchFamily="18" charset="0"/>
                      </a:endParaRPr>
                    </a:p>
                  </a:txBody>
                  <a:tcPr anchor="ct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37160" marR="0" indent="-114300" algn="ctr">
                        <a:spcBef>
                          <a:spcPts val="0"/>
                        </a:spcBef>
                        <a:spcAft>
                          <a:spcPts val="0"/>
                        </a:spcAft>
                      </a:pPr>
                      <a:r>
                        <a:rPr lang="en-US" sz="2400" b="1" kern="1200" dirty="0" smtClean="0">
                          <a:effectLst/>
                        </a:rPr>
                        <a:t>2</a:t>
                      </a:r>
                      <a:endParaRPr lang="en-US" sz="2400" b="1" dirty="0">
                        <a:effectLst/>
                        <a:latin typeface="Times New Roman" panose="02020603050405020304" pitchFamily="18" charset="0"/>
                        <a:ea typeface="Times New Roman" panose="02020603050405020304" pitchFamily="18" charset="0"/>
                      </a:endParaRPr>
                    </a:p>
                  </a:txBody>
                  <a:tcPr anchor="ct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DECD"/>
                    </a:solidFill>
                  </a:tcPr>
                </a:tc>
                <a:tc>
                  <a:txBody>
                    <a:bodyPr/>
                    <a:lstStyle/>
                    <a:p>
                      <a:pPr marL="137160" marR="0" indent="-114300" algn="ctr">
                        <a:spcBef>
                          <a:spcPts val="0"/>
                        </a:spcBef>
                        <a:spcAft>
                          <a:spcPts val="0"/>
                        </a:spcAft>
                      </a:pPr>
                      <a:r>
                        <a:rPr lang="en-US" sz="2400" b="1" kern="1200" dirty="0">
                          <a:effectLst/>
                        </a:rPr>
                        <a:t>2</a:t>
                      </a:r>
                      <a:endParaRPr lang="en-US" sz="2400" b="1" dirty="0">
                        <a:effectLst/>
                        <a:latin typeface="Times New Roman" panose="02020603050405020304" pitchFamily="18" charset="0"/>
                        <a:ea typeface="Times New Roman" panose="02020603050405020304" pitchFamily="18" charset="0"/>
                      </a:endParaRPr>
                    </a:p>
                  </a:txBody>
                  <a:tcPr anchor="ct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37160" marR="0" indent="-114300" algn="ctr">
                        <a:spcBef>
                          <a:spcPts val="0"/>
                        </a:spcBef>
                        <a:spcAft>
                          <a:spcPts val="0"/>
                        </a:spcAft>
                      </a:pPr>
                      <a:r>
                        <a:rPr lang="en-US" sz="2400" b="1" kern="1200" dirty="0" smtClean="0">
                          <a:effectLst/>
                        </a:rPr>
                        <a:t>2.5</a:t>
                      </a:r>
                      <a:endParaRPr lang="en-US" sz="2400" b="1" dirty="0">
                        <a:effectLst/>
                        <a:latin typeface="Times New Roman" panose="02020603050405020304" pitchFamily="18" charset="0"/>
                        <a:ea typeface="Times New Roman" panose="02020603050405020304" pitchFamily="18" charset="0"/>
                      </a:endParaRPr>
                    </a:p>
                  </a:txBody>
                  <a:tcPr anchor="ct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DECD"/>
                    </a:solidFill>
                  </a:tcPr>
                </a:tc>
                <a:tc vMerge="1">
                  <a:txBody>
                    <a:bodyPr/>
                    <a:lstStyle/>
                    <a:p>
                      <a:pPr marL="0" marR="0" algn="ctr">
                        <a:spcBef>
                          <a:spcPts val="0"/>
                        </a:spcBef>
                        <a:spcAft>
                          <a:spcPts val="0"/>
                        </a:spcAft>
                      </a:pPr>
                      <a:endParaRPr lang="en-US" sz="2400" b="1"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vMerge="1">
                  <a:txBody>
                    <a:bodyPr/>
                    <a:lstStyle/>
                    <a:p>
                      <a:pPr marL="73025" marR="64135">
                        <a:spcBef>
                          <a:spcPts val="300"/>
                        </a:spcBef>
                        <a:spcAft>
                          <a:spcPts val="300"/>
                        </a:spcAft>
                      </a:pPr>
                      <a:endParaRPr lang="en-US" sz="1000" b="1"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3366CC"/>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bl>
          </a:graphicData>
        </a:graphic>
      </p:graphicFrame>
      <p:sp>
        <p:nvSpPr>
          <p:cNvPr id="6" name="Title 1"/>
          <p:cNvSpPr>
            <a:spLocks noGrp="1"/>
          </p:cNvSpPr>
          <p:nvPr>
            <p:ph type="title"/>
          </p:nvPr>
        </p:nvSpPr>
        <p:spPr>
          <a:xfrm>
            <a:off x="0" y="274638"/>
            <a:ext cx="9144000" cy="639762"/>
          </a:xfrm>
        </p:spPr>
        <p:txBody>
          <a:bodyPr/>
          <a:lstStyle/>
          <a:p>
            <a:r>
              <a:rPr lang="en-US" sz="3600" dirty="0" smtClean="0">
                <a:latin typeface="+mn-lt"/>
              </a:rPr>
              <a:t>Example of Weekly Grain Calculation</a:t>
            </a:r>
            <a:endParaRPr lang="en-US" sz="3600" dirty="0">
              <a:solidFill>
                <a:srgbClr val="C6D8E8"/>
              </a:solidFill>
              <a:latin typeface="+mn-lt"/>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1" y="5059680"/>
            <a:ext cx="6090320" cy="1645920"/>
          </a:xfrm>
          <a:prstGeom prst="rect">
            <a:avLst/>
          </a:prstGeom>
        </p:spPr>
      </p:pic>
    </p:spTree>
    <p:extLst>
      <p:ext uri="{BB962C8B-B14F-4D97-AF65-F5344CB8AC3E}">
        <p14:creationId xmlns:p14="http://schemas.microsoft.com/office/powerpoint/2010/main" val="272742406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0" y="228600"/>
            <a:ext cx="9144000" cy="639762"/>
          </a:xfrm>
        </p:spPr>
        <p:txBody>
          <a:bodyPr/>
          <a:lstStyle/>
          <a:p>
            <a:r>
              <a:rPr lang="en-US" dirty="0" smtClean="0">
                <a:latin typeface="+mj-lt"/>
              </a:rPr>
              <a:t>Calorie Ranges</a:t>
            </a:r>
          </a:p>
        </p:txBody>
      </p:sp>
      <p:sp>
        <p:nvSpPr>
          <p:cNvPr id="51203" name="Content Placeholder 2"/>
          <p:cNvSpPr>
            <a:spLocks noGrp="1"/>
          </p:cNvSpPr>
          <p:nvPr>
            <p:ph idx="1"/>
          </p:nvPr>
        </p:nvSpPr>
        <p:spPr>
          <a:xfrm>
            <a:off x="381000" y="990600"/>
            <a:ext cx="8610600" cy="2667000"/>
          </a:xfrm>
        </p:spPr>
        <p:txBody>
          <a:bodyPr>
            <a:noAutofit/>
          </a:bodyPr>
          <a:lstStyle/>
          <a:p>
            <a:pPr>
              <a:spcBef>
                <a:spcPts val="600"/>
              </a:spcBef>
            </a:pPr>
            <a:r>
              <a:rPr lang="en-US" dirty="0" smtClean="0">
                <a:solidFill>
                  <a:srgbClr val="99FF99"/>
                </a:solidFill>
                <a:latin typeface="+mn-lt"/>
              </a:rPr>
              <a:t>MINIMUM </a:t>
            </a:r>
            <a:r>
              <a:rPr lang="en-US" dirty="0" smtClean="0">
                <a:latin typeface="+mn-lt"/>
              </a:rPr>
              <a:t>and </a:t>
            </a:r>
            <a:r>
              <a:rPr lang="en-US" dirty="0" smtClean="0">
                <a:solidFill>
                  <a:srgbClr val="99FF99"/>
                </a:solidFill>
                <a:latin typeface="+mn-lt"/>
              </a:rPr>
              <a:t>MAXIMUM</a:t>
            </a:r>
            <a:r>
              <a:rPr lang="en-US" dirty="0" smtClean="0">
                <a:solidFill>
                  <a:schemeClr val="accent2">
                    <a:lumMod val="40000"/>
                    <a:lumOff val="60000"/>
                  </a:schemeClr>
                </a:solidFill>
                <a:latin typeface="+mn-lt"/>
              </a:rPr>
              <a:t> </a:t>
            </a:r>
            <a:r>
              <a:rPr lang="en-US" dirty="0" smtClean="0">
                <a:latin typeface="+mn-lt"/>
              </a:rPr>
              <a:t>calorie levels averaged over the week</a:t>
            </a:r>
            <a:endParaRPr lang="en-US" dirty="0">
              <a:latin typeface="+mn-lt"/>
            </a:endParaRPr>
          </a:p>
          <a:p>
            <a:pPr>
              <a:spcBef>
                <a:spcPts val="1200"/>
              </a:spcBef>
            </a:pPr>
            <a:r>
              <a:rPr lang="en-US" dirty="0" smtClean="0">
                <a:solidFill>
                  <a:srgbClr val="99FF99"/>
                </a:solidFill>
                <a:latin typeface="+mn-lt"/>
              </a:rPr>
              <a:t>NUTRIENT-DENSE</a:t>
            </a:r>
            <a:r>
              <a:rPr lang="en-US" dirty="0" smtClean="0">
                <a:latin typeface="+mn-lt"/>
              </a:rPr>
              <a:t> menus (more fruits, vegetables and whole grains)</a:t>
            </a:r>
          </a:p>
          <a:p>
            <a:pPr lvl="1">
              <a:spcBef>
                <a:spcPts val="0"/>
              </a:spcBef>
            </a:pPr>
            <a:r>
              <a:rPr lang="en-US" dirty="0" smtClean="0">
                <a:latin typeface="+mn-lt"/>
              </a:rPr>
              <a:t>Avoiding foods high in fats and added sugars</a:t>
            </a:r>
            <a:endParaRPr lang="en-US" dirty="0">
              <a:latin typeface="+mn-lt"/>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43140" b="9888"/>
          <a:stretch/>
        </p:blipFill>
        <p:spPr>
          <a:xfrm>
            <a:off x="0" y="3733800"/>
            <a:ext cx="9144000" cy="2895600"/>
          </a:xfrm>
          <a:prstGeom prst="rect">
            <a:avLst/>
          </a:prstGeom>
        </p:spPr>
      </p:pic>
    </p:spTree>
    <p:extLst>
      <p:ext uri="{BB962C8B-B14F-4D97-AF65-F5344CB8AC3E}">
        <p14:creationId xmlns:p14="http://schemas.microsoft.com/office/powerpoint/2010/main" val="322326077"/>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0" y="274638"/>
            <a:ext cx="9144000" cy="639762"/>
          </a:xfrm>
        </p:spPr>
        <p:txBody>
          <a:bodyPr/>
          <a:lstStyle/>
          <a:p>
            <a:r>
              <a:rPr lang="en-US" dirty="0" smtClean="0">
                <a:latin typeface="+mn-lt"/>
              </a:rPr>
              <a:t>Saturated Fat</a:t>
            </a:r>
          </a:p>
        </p:txBody>
      </p:sp>
      <p:sp>
        <p:nvSpPr>
          <p:cNvPr id="7" name="Content Placeholder 2"/>
          <p:cNvSpPr txBox="1">
            <a:spLocks/>
          </p:cNvSpPr>
          <p:nvPr/>
        </p:nvSpPr>
        <p:spPr>
          <a:xfrm>
            <a:off x="533400" y="1295400"/>
            <a:ext cx="6324600" cy="1752600"/>
          </a:xfrm>
          <a:prstGeom prst="rect">
            <a:avLst/>
          </a:prstGeom>
        </p:spPr>
        <p:txBody>
          <a:bodyPr vert="horz" lIns="91440" tIns="45720" rIns="91440" bIns="45720" rtlCol="0">
            <a:noAutofit/>
          </a:bodyPr>
          <a:lstStyle>
            <a:lvl1pPr marL="457200" indent="-457200" algn="l" defTabSz="914400" rtl="0" eaLnBrk="1" latinLnBrk="0" hangingPunct="1">
              <a:spcBef>
                <a:spcPct val="20000"/>
              </a:spcBef>
              <a:buClr>
                <a:srgbClr val="FFFF00"/>
              </a:buClr>
              <a:buFont typeface="Wingdings" pitchFamily="2" charset="2"/>
              <a:buChar char="n"/>
              <a:defRPr sz="3200" b="1" kern="1200">
                <a:solidFill>
                  <a:schemeClr val="bg1"/>
                </a:solidFill>
                <a:latin typeface="Arial Narrow" pitchFamily="34" charset="0"/>
                <a:ea typeface="+mn-ea"/>
                <a:cs typeface="+mn-cs"/>
                <a:sym typeface="Wingdings"/>
              </a:defRPr>
            </a:lvl1pPr>
            <a:lvl2pPr marL="914400" indent="-457200" algn="l" defTabSz="914400" rtl="0" eaLnBrk="1" latinLnBrk="0" hangingPunct="1">
              <a:spcBef>
                <a:spcPct val="20000"/>
              </a:spcBef>
              <a:buClr>
                <a:srgbClr val="FFFF00"/>
              </a:buClr>
              <a:buFont typeface="Symbol" pitchFamily="18" charset="2"/>
              <a:buChar char="·"/>
              <a:defRPr sz="2800" b="1" kern="1200">
                <a:solidFill>
                  <a:schemeClr val="bg1"/>
                </a:solidFill>
                <a:latin typeface="Arial Narrow" pitchFamily="34" charset="0"/>
                <a:ea typeface="+mn-ea"/>
                <a:cs typeface="+mn-cs"/>
                <a:sym typeface="Symbol"/>
              </a:defRPr>
            </a:lvl2pPr>
            <a:lvl3pPr marL="1262063" indent="-347663" algn="l" defTabSz="914400" rtl="0" eaLnBrk="1" latinLnBrk="0" hangingPunct="1">
              <a:spcBef>
                <a:spcPct val="20000"/>
              </a:spcBef>
              <a:buClr>
                <a:srgbClr val="FFFF00"/>
              </a:buClr>
              <a:buFont typeface="Wingdings 3" pitchFamily="18" charset="2"/>
              <a:buChar char=""/>
              <a:defRPr sz="2400" b="1" kern="1200">
                <a:solidFill>
                  <a:schemeClr val="bg1"/>
                </a:solidFill>
                <a:latin typeface="Arial Narrow" pitchFamily="34" charset="0"/>
                <a:ea typeface="+mn-ea"/>
                <a:cs typeface="+mn-cs"/>
                <a:sym typeface="Wingdings 3"/>
              </a:defRPr>
            </a:lvl3pPr>
            <a:lvl4pPr marL="16002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latin typeface="+mn-lt"/>
              </a:rPr>
              <a:t>L</a:t>
            </a:r>
            <a:r>
              <a:rPr lang="en-US" dirty="0" smtClean="0">
                <a:latin typeface="+mn-lt"/>
              </a:rPr>
              <a:t>imit </a:t>
            </a:r>
            <a:r>
              <a:rPr lang="en-US" dirty="0">
                <a:latin typeface="+mn-lt"/>
              </a:rPr>
              <a:t>saturated </a:t>
            </a:r>
            <a:r>
              <a:rPr lang="en-US" dirty="0" smtClean="0">
                <a:latin typeface="+mn-lt"/>
              </a:rPr>
              <a:t>fat to </a:t>
            </a:r>
            <a:r>
              <a:rPr lang="en-US" dirty="0" smtClean="0">
                <a:solidFill>
                  <a:srgbClr val="99FF99"/>
                </a:solidFill>
                <a:latin typeface="+mn-lt"/>
              </a:rPr>
              <a:t>LESS THAN 10 PERCENT </a:t>
            </a:r>
            <a:r>
              <a:rPr lang="en-US" dirty="0" smtClean="0">
                <a:latin typeface="+mn-lt"/>
              </a:rPr>
              <a:t>of </a:t>
            </a:r>
            <a:r>
              <a:rPr lang="en-US" dirty="0">
                <a:latin typeface="+mn-lt"/>
              </a:rPr>
              <a:t>total </a:t>
            </a:r>
            <a:r>
              <a:rPr lang="en-US" dirty="0" smtClean="0">
                <a:latin typeface="+mn-lt"/>
              </a:rPr>
              <a:t>calories</a:t>
            </a:r>
            <a:endParaRPr lang="en-US" dirty="0">
              <a:latin typeface="+mn-lt"/>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43140" b="9888"/>
          <a:stretch/>
        </p:blipFill>
        <p:spPr>
          <a:xfrm>
            <a:off x="0" y="3733800"/>
            <a:ext cx="9144000" cy="2895600"/>
          </a:xfrm>
          <a:prstGeom prst="rect">
            <a:avLst/>
          </a:prstGeom>
        </p:spPr>
      </p:pic>
    </p:spTree>
    <p:extLst>
      <p:ext uri="{BB962C8B-B14F-4D97-AF65-F5344CB8AC3E}">
        <p14:creationId xmlns:p14="http://schemas.microsoft.com/office/powerpoint/2010/main" val="1743731246"/>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04800" y="228600"/>
            <a:ext cx="8458200" cy="685800"/>
          </a:xfrm>
          <a:prstGeom prst="rect">
            <a:avLst/>
          </a:prstGeom>
        </p:spPr>
        <p:txBody>
          <a:bodyPr/>
          <a:lstStyle/>
          <a:p>
            <a:pPr algn="ctr">
              <a:defRPr/>
            </a:pPr>
            <a:endParaRPr lang="en-US" sz="2400" kern="0" dirty="0">
              <a:solidFill>
                <a:srgbClr val="92D050"/>
              </a:solidFill>
              <a:latin typeface="+mj-lt"/>
              <a:ea typeface="+mj-ea"/>
              <a:cs typeface="+mj-cs"/>
            </a:endParaRPr>
          </a:p>
        </p:txBody>
      </p:sp>
      <p:sp>
        <p:nvSpPr>
          <p:cNvPr id="205827" name="Title 10"/>
          <p:cNvSpPr>
            <a:spLocks noGrp="1"/>
          </p:cNvSpPr>
          <p:nvPr>
            <p:ph type="title"/>
          </p:nvPr>
        </p:nvSpPr>
        <p:spPr>
          <a:xfrm>
            <a:off x="0" y="301625"/>
            <a:ext cx="9144000" cy="612775"/>
          </a:xfrm>
        </p:spPr>
        <p:txBody>
          <a:bodyPr/>
          <a:lstStyle/>
          <a:p>
            <a:r>
              <a:rPr lang="en-US" altLang="en-US" dirty="0" smtClean="0"/>
              <a:t>Sodium</a:t>
            </a:r>
          </a:p>
        </p:txBody>
      </p:sp>
      <p:sp>
        <p:nvSpPr>
          <p:cNvPr id="205828" name="TextBox 6"/>
          <p:cNvSpPr txBox="1">
            <a:spLocks noChangeArrowheads="1"/>
          </p:cNvSpPr>
          <p:nvPr/>
        </p:nvSpPr>
        <p:spPr bwMode="auto">
          <a:xfrm>
            <a:off x="-3175" y="6229350"/>
            <a:ext cx="9144000" cy="40005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b="1" dirty="0" smtClean="0"/>
              <a:t>www.sde.ct.gov/sde/lib/sde/pdf/deps/nutrition/nslp/sodiumtimeline.pdf</a:t>
            </a:r>
            <a:endParaRPr lang="en-US" altLang="en-US" sz="2000" b="1" dirty="0"/>
          </a:p>
        </p:txBody>
      </p:sp>
      <p:graphicFrame>
        <p:nvGraphicFramePr>
          <p:cNvPr id="4" name="Table 3"/>
          <p:cNvGraphicFramePr>
            <a:graphicFrameLocks noGrp="1"/>
          </p:cNvGraphicFramePr>
          <p:nvPr>
            <p:extLst>
              <p:ext uri="{D42A27DB-BD31-4B8C-83A1-F6EECF244321}">
                <p14:modId xmlns:p14="http://schemas.microsoft.com/office/powerpoint/2010/main" val="1521471826"/>
              </p:ext>
            </p:extLst>
          </p:nvPr>
        </p:nvGraphicFramePr>
        <p:xfrm>
          <a:off x="635793" y="1048497"/>
          <a:ext cx="7796213" cy="4982846"/>
        </p:xfrm>
        <a:graphic>
          <a:graphicData uri="http://schemas.openxmlformats.org/drawingml/2006/table">
            <a:tbl>
              <a:tblPr/>
              <a:tblGrid>
                <a:gridCol w="1176370">
                  <a:extLst>
                    <a:ext uri="{9D8B030D-6E8A-4147-A177-3AD203B41FA5}">
                      <a16:colId xmlns:a16="http://schemas.microsoft.com/office/drawing/2014/main" val="20000"/>
                    </a:ext>
                  </a:extLst>
                </a:gridCol>
                <a:gridCol w="1993033">
                  <a:extLst>
                    <a:ext uri="{9D8B030D-6E8A-4147-A177-3AD203B41FA5}">
                      <a16:colId xmlns:a16="http://schemas.microsoft.com/office/drawing/2014/main" val="20001"/>
                    </a:ext>
                  </a:extLst>
                </a:gridCol>
                <a:gridCol w="2048907">
                  <a:extLst>
                    <a:ext uri="{9D8B030D-6E8A-4147-A177-3AD203B41FA5}">
                      <a16:colId xmlns:a16="http://schemas.microsoft.com/office/drawing/2014/main" val="20002"/>
                    </a:ext>
                  </a:extLst>
                </a:gridCol>
                <a:gridCol w="2577903">
                  <a:extLst>
                    <a:ext uri="{9D8B030D-6E8A-4147-A177-3AD203B41FA5}">
                      <a16:colId xmlns:a16="http://schemas.microsoft.com/office/drawing/2014/main" val="20003"/>
                    </a:ext>
                  </a:extLst>
                </a:gridCol>
              </a:tblGrid>
              <a:tr h="685800">
                <a:tc gridSpan="4">
                  <a:txBody>
                    <a:bodyPr/>
                    <a:lstStyle/>
                    <a:p>
                      <a:pPr marL="0" marR="0" lvl="0" indent="0" algn="ctr" defTabSz="914400" rtl="0" eaLnBrk="1" fontAlgn="base" latinLnBrk="0" hangingPunct="0">
                        <a:lnSpc>
                          <a:spcPct val="100000"/>
                        </a:lnSpc>
                        <a:spcBef>
                          <a:spcPct val="0"/>
                        </a:spcBef>
                        <a:spcAft>
                          <a:spcPct val="0"/>
                        </a:spcAft>
                        <a:buClrTx/>
                        <a:buSzTx/>
                        <a:buFontTx/>
                        <a:buNone/>
                        <a:tabLst/>
                      </a:pPr>
                      <a:r>
                        <a:rPr lang="en-US" altLang="en-US" sz="3200" b="1" dirty="0" smtClean="0">
                          <a:solidFill>
                            <a:schemeClr val="bg1"/>
                          </a:solidFill>
                        </a:rPr>
                        <a:t>Sodium Reduction Timeline for </a:t>
                      </a:r>
                      <a:r>
                        <a:rPr lang="en-US" altLang="en-US" sz="3200" b="1" dirty="0" smtClean="0">
                          <a:solidFill>
                            <a:schemeClr val="bg1"/>
                          </a:solidFill>
                        </a:rPr>
                        <a:t>Breakfast</a:t>
                      </a:r>
                      <a:endParaRPr kumimoji="0" lang="en-US" sz="3200" b="1" i="0" u="none" strike="noStrike" cap="none" normalizeH="0" baseline="0" dirty="0" smtClean="0">
                        <a:ln>
                          <a:noFill/>
                        </a:ln>
                        <a:solidFill>
                          <a:schemeClr val="bg1"/>
                        </a:solidFill>
                        <a:effectLst/>
                        <a:latin typeface="Calibri" panose="020F0502020204030204" pitchFamily="34" charset="0"/>
                        <a:cs typeface="Times New Roman" panose="02020603050405020304" pitchFamily="18" charset="0"/>
                      </a:endParaRPr>
                    </a:p>
                  </a:txBody>
                  <a:tcPr marL="63513" marR="63513" marT="0" marB="0" anchor="ctr" horzOverflow="overflow">
                    <a:lnL w="12700" cap="flat" cmpd="sng" algn="ctr">
                      <a:solidFill>
                        <a:srgbClr val="2C57AE"/>
                      </a:solidFill>
                      <a:prstDash val="solid"/>
                      <a:round/>
                      <a:headEnd type="none" w="med" len="med"/>
                      <a:tailEnd type="none" w="med" len="med"/>
                    </a:lnL>
                    <a:lnR w="12700" cap="flat" cmpd="sng" algn="ctr">
                      <a:solidFill>
                        <a:srgbClr val="2C57AE"/>
                      </a:solidFill>
                      <a:prstDash val="solid"/>
                      <a:round/>
                      <a:headEnd type="none" w="med" len="med"/>
                      <a:tailEnd type="none" w="med" len="med"/>
                    </a:lnR>
                    <a:lnT w="12700" cap="flat" cmpd="sng" algn="ctr">
                      <a:solidFill>
                        <a:srgbClr val="2C57AE"/>
                      </a:solidFill>
                      <a:prstDash val="solid"/>
                      <a:round/>
                      <a:headEnd type="none" w="med" len="med"/>
                      <a:tailEnd type="none" w="med" len="med"/>
                    </a:lnT>
                    <a:lnB w="12700" cap="flat" cmpd="sng" algn="ctr">
                      <a:solidFill>
                        <a:srgbClr val="2C57AE"/>
                      </a:solidFill>
                      <a:prstDash val="solid"/>
                      <a:round/>
                      <a:headEnd type="none" w="med" len="med"/>
                      <a:tailEnd type="none" w="med" len="med"/>
                    </a:lnB>
                    <a:lnTlToBr>
                      <a:noFill/>
                    </a:lnTlToBr>
                    <a:lnBlToTr>
                      <a:noFill/>
                    </a:lnBlToTr>
                    <a:solidFill>
                      <a:srgbClr val="2C57AE"/>
                    </a:solidFill>
                  </a:tcPr>
                </a:tc>
                <a:tc hMerge="1">
                  <a:txBody>
                    <a:bodyPr/>
                    <a:lstStyle/>
                    <a:p>
                      <a:pPr marL="0" marR="0" lvl="0" indent="0" algn="ctr" defTabSz="914400" rtl="0" eaLnBrk="1"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rgbClr val="000000"/>
                        </a:solidFill>
                        <a:effectLst/>
                        <a:latin typeface="Calibri" panose="020F0502020204030204" pitchFamily="34" charset="0"/>
                        <a:cs typeface="Times New Roman" panose="02020603050405020304" pitchFamily="18" charset="0"/>
                      </a:endParaRPr>
                    </a:p>
                  </a:txBody>
                  <a:tcPr marL="63513" marR="6351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hMerge="1">
                  <a:txBody>
                    <a:bodyPr/>
                    <a:lstStyle/>
                    <a:p>
                      <a:pPr marL="0" marR="0" lvl="0" indent="0" algn="ctr" defTabSz="914400" rtl="0" eaLnBrk="1"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rgbClr val="000000"/>
                        </a:solidFill>
                        <a:effectLst/>
                        <a:latin typeface="Calibri" panose="020F0502020204030204" pitchFamily="34" charset="0"/>
                        <a:cs typeface="Times New Roman" panose="02020603050405020304" pitchFamily="18" charset="0"/>
                      </a:endParaRPr>
                    </a:p>
                  </a:txBody>
                  <a:tcPr marL="63513" marR="6351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914400" rtl="0" eaLnBrk="1"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rgbClr val="000000"/>
                        </a:solidFill>
                        <a:effectLst/>
                        <a:latin typeface="Calibri" panose="020F0502020204030204" pitchFamily="34" charset="0"/>
                        <a:cs typeface="Times New Roman" panose="02020603050405020304" pitchFamily="18" charset="0"/>
                      </a:endParaRPr>
                    </a:p>
                  </a:txBody>
                  <a:tcPr marL="63513" marR="63513" marT="0" marB="0"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579120">
                <a:tc rowSpan="2">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0000"/>
                          </a:solidFill>
                          <a:effectLst/>
                          <a:latin typeface="+mj-lt"/>
                          <a:cs typeface="Times New Roman" panose="02020603050405020304" pitchFamily="18" charset="0"/>
                        </a:rPr>
                        <a:t>Grade </a:t>
                      </a:r>
                    </a:p>
                    <a:p>
                      <a:pPr marL="0" marR="0" lvl="0" indent="0" algn="ctr" defTabSz="914400" rtl="0" eaLnBrk="1"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0000"/>
                          </a:solidFill>
                          <a:effectLst/>
                          <a:latin typeface="+mj-lt"/>
                          <a:cs typeface="Times New Roman" panose="02020603050405020304" pitchFamily="18" charset="0"/>
                        </a:rPr>
                        <a:t>Group</a:t>
                      </a:r>
                    </a:p>
                  </a:txBody>
                  <a:tcPr marL="63513" marR="63513" marT="0" marB="0" anchor="ctr" horzOverflow="overflow">
                    <a:lnL w="12700" cap="flat" cmpd="sng" algn="ctr">
                      <a:solidFill>
                        <a:srgbClr val="2C57AE"/>
                      </a:solidFill>
                      <a:prstDash val="solid"/>
                      <a:round/>
                      <a:headEnd type="none" w="med" len="med"/>
                      <a:tailEnd type="none" w="med" len="med"/>
                    </a:lnL>
                    <a:lnR w="12700" cap="flat" cmpd="sng" algn="ctr">
                      <a:solidFill>
                        <a:srgbClr val="2C57AE"/>
                      </a:solidFill>
                      <a:prstDash val="solid"/>
                      <a:round/>
                      <a:headEnd type="none" w="med" len="med"/>
                      <a:tailEnd type="none" w="med" len="med"/>
                    </a:lnR>
                    <a:lnT w="12700" cap="flat" cmpd="sng" algn="ctr">
                      <a:solidFill>
                        <a:srgbClr val="2C57AE"/>
                      </a:solidFill>
                      <a:prstDash val="solid"/>
                      <a:round/>
                      <a:headEnd type="none" w="med" len="med"/>
                      <a:tailEnd type="none" w="med" len="med"/>
                    </a:lnT>
                    <a:lnB w="12700" cap="flat" cmpd="sng" algn="ctr">
                      <a:solidFill>
                        <a:srgbClr val="2C57AE"/>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0000"/>
                          </a:solidFill>
                          <a:effectLst/>
                          <a:latin typeface="+mj-lt"/>
                          <a:cs typeface="Times New Roman" panose="02020603050405020304" pitchFamily="18" charset="0"/>
                        </a:rPr>
                        <a:t>Target 1 (mg) </a:t>
                      </a:r>
                    </a:p>
                  </a:txBody>
                  <a:tcPr marL="63513" marR="63513" marT="0" marB="0" anchor="ctr" horzOverflow="overflow">
                    <a:lnL w="12700" cap="flat" cmpd="sng" algn="ctr">
                      <a:solidFill>
                        <a:srgbClr val="2C57AE"/>
                      </a:solidFill>
                      <a:prstDash val="solid"/>
                      <a:round/>
                      <a:headEnd type="none" w="med" len="med"/>
                      <a:tailEnd type="none" w="med" len="med"/>
                    </a:lnL>
                    <a:lnR w="12700" cap="flat" cmpd="sng" algn="ctr">
                      <a:solidFill>
                        <a:srgbClr val="2C57AE"/>
                      </a:solidFill>
                      <a:prstDash val="solid"/>
                      <a:round/>
                      <a:headEnd type="none" w="med" len="med"/>
                      <a:tailEnd type="none" w="med" len="med"/>
                    </a:lnR>
                    <a:lnT w="12700" cap="flat" cmpd="sng" algn="ctr">
                      <a:solidFill>
                        <a:srgbClr val="2C57AE"/>
                      </a:solidFill>
                      <a:prstDash val="solid"/>
                      <a:round/>
                      <a:headEnd type="none" w="med" len="med"/>
                      <a:tailEnd type="none" w="med" len="med"/>
                    </a:lnT>
                    <a:lnB w="12700" cap="flat" cmpd="sng" algn="ctr">
                      <a:solidFill>
                        <a:srgbClr val="2C57AE"/>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0000"/>
                          </a:solidFill>
                          <a:effectLst/>
                          <a:latin typeface="+mj-lt"/>
                          <a:cs typeface="Times New Roman" panose="02020603050405020304" pitchFamily="18" charset="0"/>
                        </a:rPr>
                        <a:t>Target 2 (mg) </a:t>
                      </a:r>
                    </a:p>
                  </a:txBody>
                  <a:tcPr marL="63513" marR="63513" marT="0" marB="0" anchor="ctr" horzOverflow="overflow">
                    <a:lnL w="12700" cap="flat" cmpd="sng" algn="ctr">
                      <a:solidFill>
                        <a:srgbClr val="2C57AE"/>
                      </a:solidFill>
                      <a:prstDash val="solid"/>
                      <a:round/>
                      <a:headEnd type="none" w="med" len="med"/>
                      <a:tailEnd type="none" w="med" len="med"/>
                    </a:lnL>
                    <a:lnR w="12700" cap="flat" cmpd="sng" algn="ctr">
                      <a:solidFill>
                        <a:srgbClr val="2C57AE"/>
                      </a:solidFill>
                      <a:prstDash val="solid"/>
                      <a:round/>
                      <a:headEnd type="none" w="med" len="med"/>
                      <a:tailEnd type="none" w="med" len="med"/>
                    </a:lnR>
                    <a:lnT w="12700" cap="flat" cmpd="sng" algn="ctr">
                      <a:solidFill>
                        <a:srgbClr val="2C57AE"/>
                      </a:solidFill>
                      <a:prstDash val="solid"/>
                      <a:round/>
                      <a:headEnd type="none" w="med" len="med"/>
                      <a:tailEnd type="none" w="med" len="med"/>
                    </a:lnT>
                    <a:lnB w="12700" cap="flat" cmpd="sng" algn="ctr">
                      <a:solidFill>
                        <a:srgbClr val="2C57AE"/>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sz="2400" b="1" i="0" u="none" strike="noStrike" cap="none" normalizeH="0" baseline="0" smtClean="0">
                          <a:ln>
                            <a:noFill/>
                          </a:ln>
                          <a:solidFill>
                            <a:srgbClr val="000000"/>
                          </a:solidFill>
                          <a:effectLst/>
                          <a:latin typeface="+mj-lt"/>
                          <a:cs typeface="Times New Roman" panose="02020603050405020304" pitchFamily="18" charset="0"/>
                        </a:rPr>
                        <a:t>Final Target (mg) </a:t>
                      </a:r>
                    </a:p>
                  </a:txBody>
                  <a:tcPr marL="63513" marR="63513" marT="0" marB="0" anchor="ctr" horzOverflow="overflow">
                    <a:lnL w="12700" cap="flat" cmpd="sng" algn="ctr">
                      <a:solidFill>
                        <a:srgbClr val="2C57AE"/>
                      </a:solidFill>
                      <a:prstDash val="solid"/>
                      <a:round/>
                      <a:headEnd type="none" w="med" len="med"/>
                      <a:tailEnd type="none" w="med" len="med"/>
                    </a:lnL>
                    <a:lnR w="12700" cap="flat" cmpd="sng" algn="ctr">
                      <a:solidFill>
                        <a:srgbClr val="2C57AE"/>
                      </a:solidFill>
                      <a:prstDash val="solid"/>
                      <a:round/>
                      <a:headEnd type="none" w="med" len="med"/>
                      <a:tailEnd type="none" w="med" len="med"/>
                    </a:lnR>
                    <a:lnT w="12700" cap="flat" cmpd="sng" algn="ctr">
                      <a:solidFill>
                        <a:srgbClr val="2C57AE"/>
                      </a:solidFill>
                      <a:prstDash val="solid"/>
                      <a:round/>
                      <a:headEnd type="none" w="med" len="med"/>
                      <a:tailEnd type="none" w="med" len="med"/>
                    </a:lnT>
                    <a:lnB w="12700" cap="flat" cmpd="sng" algn="ctr">
                      <a:solidFill>
                        <a:srgbClr val="2C57AE"/>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219200">
                <a:tc vMerge="1">
                  <a:txBody>
                    <a:bodyPr/>
                    <a:lstStyle/>
                    <a:p>
                      <a:endParaRPr lang="en-US"/>
                    </a:p>
                  </a:txBody>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0000"/>
                          </a:solidFill>
                          <a:effectLst/>
                          <a:latin typeface="+mj-lt"/>
                          <a:cs typeface="Times New Roman" panose="02020603050405020304" pitchFamily="18" charset="0"/>
                        </a:rPr>
                        <a:t>Meet by </a:t>
                      </a:r>
                      <a:br>
                        <a:rPr kumimoji="0" lang="en-US" sz="2400" b="1" i="0" u="none" strike="noStrike" cap="none" normalizeH="0" baseline="0" dirty="0" smtClean="0">
                          <a:ln>
                            <a:noFill/>
                          </a:ln>
                          <a:solidFill>
                            <a:srgbClr val="000000"/>
                          </a:solidFill>
                          <a:effectLst/>
                          <a:latin typeface="+mj-lt"/>
                          <a:cs typeface="Times New Roman" panose="02020603050405020304" pitchFamily="18" charset="0"/>
                        </a:rPr>
                      </a:br>
                      <a:r>
                        <a:rPr kumimoji="0" lang="en-US" sz="2400" b="1" i="0" u="none" strike="noStrike" cap="none" normalizeH="0" baseline="0" dirty="0" smtClean="0">
                          <a:ln>
                            <a:noFill/>
                          </a:ln>
                          <a:solidFill>
                            <a:srgbClr val="000000"/>
                          </a:solidFill>
                          <a:effectLst/>
                          <a:latin typeface="+mj-lt"/>
                          <a:cs typeface="Times New Roman" panose="02020603050405020304" pitchFamily="18" charset="0"/>
                        </a:rPr>
                        <a:t>July 1, 2014</a:t>
                      </a:r>
                    </a:p>
                    <a:p>
                      <a:pPr marL="0" marR="0" lvl="0" indent="0" algn="ctr" defTabSz="914400" rtl="0" eaLnBrk="1"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0000"/>
                          </a:solidFill>
                          <a:effectLst/>
                          <a:latin typeface="+mj-lt"/>
                          <a:cs typeface="Times New Roman" panose="02020603050405020304" pitchFamily="18" charset="0"/>
                        </a:rPr>
                        <a:t>(SY 2014-15)</a:t>
                      </a:r>
                    </a:p>
                  </a:txBody>
                  <a:tcPr marL="63513" marR="63513" marT="0" marB="0" anchor="ctr" horzOverflow="overflow">
                    <a:lnL w="12700" cap="flat" cmpd="sng" algn="ctr">
                      <a:solidFill>
                        <a:srgbClr val="2C57AE"/>
                      </a:solidFill>
                      <a:prstDash val="solid"/>
                      <a:round/>
                      <a:headEnd type="none" w="med" len="med"/>
                      <a:tailEnd type="none" w="med" len="med"/>
                    </a:lnL>
                    <a:lnR w="12700" cap="flat" cmpd="sng" algn="ctr">
                      <a:solidFill>
                        <a:srgbClr val="2C57AE"/>
                      </a:solidFill>
                      <a:prstDash val="solid"/>
                      <a:round/>
                      <a:headEnd type="none" w="med" len="med"/>
                      <a:tailEnd type="none" w="med" len="med"/>
                    </a:lnR>
                    <a:lnT w="12700" cap="flat" cmpd="sng" algn="ctr">
                      <a:solidFill>
                        <a:srgbClr val="2C57AE"/>
                      </a:solidFill>
                      <a:prstDash val="solid"/>
                      <a:round/>
                      <a:headEnd type="none" w="med" len="med"/>
                      <a:tailEnd type="none" w="med" len="med"/>
                    </a:lnT>
                    <a:lnB w="12700" cap="flat" cmpd="sng" algn="ctr">
                      <a:solidFill>
                        <a:srgbClr val="2C57AE"/>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0000"/>
                          </a:solidFill>
                          <a:effectLst/>
                          <a:latin typeface="+mj-lt"/>
                          <a:cs typeface="Times New Roman" panose="02020603050405020304" pitchFamily="18" charset="0"/>
                        </a:rPr>
                        <a:t>Meet by </a:t>
                      </a:r>
                      <a:br>
                        <a:rPr kumimoji="0" lang="en-US" sz="2400" b="1" i="0" u="none" strike="noStrike" cap="none" normalizeH="0" baseline="0" dirty="0" smtClean="0">
                          <a:ln>
                            <a:noFill/>
                          </a:ln>
                          <a:solidFill>
                            <a:srgbClr val="000000"/>
                          </a:solidFill>
                          <a:effectLst/>
                          <a:latin typeface="+mj-lt"/>
                          <a:cs typeface="Times New Roman" panose="02020603050405020304" pitchFamily="18" charset="0"/>
                        </a:rPr>
                      </a:br>
                      <a:r>
                        <a:rPr kumimoji="0" lang="en-US" sz="2400" b="1" i="0" u="none" strike="noStrike" cap="none" normalizeH="0" baseline="0" dirty="0" smtClean="0">
                          <a:ln>
                            <a:noFill/>
                          </a:ln>
                          <a:solidFill>
                            <a:srgbClr val="000000"/>
                          </a:solidFill>
                          <a:effectLst/>
                          <a:latin typeface="+mj-lt"/>
                          <a:cs typeface="Times New Roman" panose="02020603050405020304" pitchFamily="18" charset="0"/>
                        </a:rPr>
                        <a:t>July 1, 2017</a:t>
                      </a:r>
                    </a:p>
                    <a:p>
                      <a:pPr marL="0" marR="0" lvl="0" indent="0" algn="ctr" defTabSz="914400" rtl="0" eaLnBrk="1"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0000"/>
                          </a:solidFill>
                          <a:effectLst/>
                          <a:latin typeface="+mj-lt"/>
                          <a:cs typeface="Times New Roman" panose="02020603050405020304" pitchFamily="18" charset="0"/>
                        </a:rPr>
                        <a:t>(SY 2017-18)</a:t>
                      </a:r>
                    </a:p>
                  </a:txBody>
                  <a:tcPr marL="63513" marR="63513" marT="0" marB="0" anchor="ctr" horzOverflow="overflow">
                    <a:lnL w="12700" cap="flat" cmpd="sng" algn="ctr">
                      <a:solidFill>
                        <a:srgbClr val="2C57AE"/>
                      </a:solidFill>
                      <a:prstDash val="solid"/>
                      <a:round/>
                      <a:headEnd type="none" w="med" len="med"/>
                      <a:tailEnd type="none" w="med" len="med"/>
                    </a:lnL>
                    <a:lnR w="12700" cap="flat" cmpd="sng" algn="ctr">
                      <a:solidFill>
                        <a:srgbClr val="2C57AE"/>
                      </a:solidFill>
                      <a:prstDash val="solid"/>
                      <a:round/>
                      <a:headEnd type="none" w="med" len="med"/>
                      <a:tailEnd type="none" w="med" len="med"/>
                    </a:lnR>
                    <a:lnT w="12700" cap="flat" cmpd="sng" algn="ctr">
                      <a:solidFill>
                        <a:srgbClr val="2C57AE"/>
                      </a:solidFill>
                      <a:prstDash val="solid"/>
                      <a:round/>
                      <a:headEnd type="none" w="med" len="med"/>
                      <a:tailEnd type="none" w="med" len="med"/>
                    </a:lnT>
                    <a:lnB w="12700" cap="flat" cmpd="sng" algn="ctr">
                      <a:solidFill>
                        <a:srgbClr val="2C57AE"/>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0000"/>
                          </a:solidFill>
                          <a:effectLst/>
                          <a:latin typeface="+mj-lt"/>
                          <a:cs typeface="Times New Roman" panose="02020603050405020304" pitchFamily="18" charset="0"/>
                        </a:rPr>
                        <a:t>Meet by </a:t>
                      </a:r>
                      <a:br>
                        <a:rPr kumimoji="0" lang="en-US" sz="2400" b="1" i="0" u="none" strike="noStrike" cap="none" normalizeH="0" baseline="0" dirty="0" smtClean="0">
                          <a:ln>
                            <a:noFill/>
                          </a:ln>
                          <a:solidFill>
                            <a:srgbClr val="000000"/>
                          </a:solidFill>
                          <a:effectLst/>
                          <a:latin typeface="+mj-lt"/>
                          <a:cs typeface="Times New Roman" panose="02020603050405020304" pitchFamily="18" charset="0"/>
                        </a:rPr>
                      </a:br>
                      <a:r>
                        <a:rPr kumimoji="0" lang="en-US" sz="2400" b="1" i="0" u="none" strike="noStrike" cap="none" normalizeH="0" baseline="0" dirty="0" smtClean="0">
                          <a:ln>
                            <a:noFill/>
                          </a:ln>
                          <a:solidFill>
                            <a:srgbClr val="000000"/>
                          </a:solidFill>
                          <a:effectLst/>
                          <a:latin typeface="+mj-lt"/>
                          <a:cs typeface="Times New Roman" panose="02020603050405020304" pitchFamily="18" charset="0"/>
                        </a:rPr>
                        <a:t>July 1, 2022</a:t>
                      </a:r>
                    </a:p>
                    <a:p>
                      <a:pPr marL="0" marR="0" lvl="0" indent="0" algn="ctr" defTabSz="914400" rtl="0" eaLnBrk="1"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0000"/>
                          </a:solidFill>
                          <a:effectLst/>
                          <a:latin typeface="+mj-lt"/>
                          <a:cs typeface="Times New Roman" panose="02020603050405020304" pitchFamily="18" charset="0"/>
                        </a:rPr>
                        <a:t>(SY 2022-23)</a:t>
                      </a:r>
                    </a:p>
                  </a:txBody>
                  <a:tcPr marL="63513" marR="63513" marT="0" marB="0" anchor="ctr" horzOverflow="overflow">
                    <a:lnL w="12700" cap="flat" cmpd="sng" algn="ctr">
                      <a:solidFill>
                        <a:srgbClr val="2C57AE"/>
                      </a:solidFill>
                      <a:prstDash val="solid"/>
                      <a:round/>
                      <a:headEnd type="none" w="med" len="med"/>
                      <a:tailEnd type="none" w="med" len="med"/>
                    </a:lnL>
                    <a:lnR w="12700" cap="flat" cmpd="sng" algn="ctr">
                      <a:solidFill>
                        <a:srgbClr val="2C57AE"/>
                      </a:solidFill>
                      <a:prstDash val="solid"/>
                      <a:round/>
                      <a:headEnd type="none" w="med" len="med"/>
                      <a:tailEnd type="none" w="med" len="med"/>
                    </a:lnR>
                    <a:lnT w="12700" cap="flat" cmpd="sng" algn="ctr">
                      <a:solidFill>
                        <a:srgbClr val="2C57AE"/>
                      </a:solidFill>
                      <a:prstDash val="solid"/>
                      <a:round/>
                      <a:headEnd type="none" w="med" len="med"/>
                      <a:tailEnd type="none" w="med" len="med"/>
                    </a:lnT>
                    <a:lnB w="12700" cap="flat" cmpd="sng" algn="ctr">
                      <a:solidFill>
                        <a:srgbClr val="2C57AE"/>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581025">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0000"/>
                          </a:solidFill>
                          <a:effectLst/>
                          <a:latin typeface="+mj-lt"/>
                          <a:cs typeface="Times New Roman" panose="02020603050405020304" pitchFamily="18" charset="0"/>
                        </a:rPr>
                        <a:t>K-5</a:t>
                      </a:r>
                    </a:p>
                  </a:txBody>
                  <a:tcPr marL="63513" marR="63513" marT="0" marB="0" anchor="ctr" horzOverflow="overflow">
                    <a:lnL w="12700" cap="flat" cmpd="sng" algn="ctr">
                      <a:solidFill>
                        <a:srgbClr val="2C57AE"/>
                      </a:solidFill>
                      <a:prstDash val="solid"/>
                      <a:round/>
                      <a:headEnd type="none" w="med" len="med"/>
                      <a:tailEnd type="none" w="med" len="med"/>
                    </a:lnL>
                    <a:lnR w="12700" cap="flat" cmpd="sng" algn="ctr">
                      <a:solidFill>
                        <a:srgbClr val="2C57AE"/>
                      </a:solidFill>
                      <a:prstDash val="solid"/>
                      <a:round/>
                      <a:headEnd type="none" w="med" len="med"/>
                      <a:tailEnd type="none" w="med" len="med"/>
                    </a:lnR>
                    <a:lnT w="12700" cap="flat" cmpd="sng" algn="ctr">
                      <a:solidFill>
                        <a:srgbClr val="2C57AE"/>
                      </a:solidFill>
                      <a:prstDash val="solid"/>
                      <a:round/>
                      <a:headEnd type="none" w="med" len="med"/>
                      <a:tailEnd type="none" w="med" len="med"/>
                    </a:lnT>
                    <a:lnB w="12700" cap="flat" cmpd="sng" algn="ctr">
                      <a:solidFill>
                        <a:srgbClr val="2C57AE"/>
                      </a:solidFill>
                      <a:prstDash val="solid"/>
                      <a:round/>
                      <a:headEnd type="none" w="med" len="med"/>
                      <a:tailEnd type="none" w="med" len="med"/>
                    </a:lnB>
                    <a:lnTlToBr>
                      <a:noFill/>
                    </a:lnTlToBr>
                    <a:lnBlToTr>
                      <a:noFill/>
                    </a:lnBlToTr>
                    <a:solidFill>
                      <a:schemeClr val="bg1"/>
                    </a:solidFill>
                  </a:tcPr>
                </a:tc>
                <a:tc>
                  <a:txBody>
                    <a:bodyPr/>
                    <a:lstStyle/>
                    <a:p>
                      <a:pPr marL="0" marR="0" algn="ctr" hangingPunct="0">
                        <a:spcBef>
                          <a:spcPts val="0"/>
                        </a:spcBef>
                        <a:spcAft>
                          <a:spcPts val="0"/>
                        </a:spcAft>
                      </a:pPr>
                      <a:r>
                        <a:rPr lang="en-US" sz="2400" b="1" u="sng" baseline="0" dirty="0">
                          <a:solidFill>
                            <a:schemeClr val="tx1"/>
                          </a:solidFill>
                          <a:latin typeface="+mj-lt"/>
                          <a:ea typeface="Times New Roman"/>
                          <a:cs typeface="Times New Roman"/>
                        </a:rPr>
                        <a:t>&lt;</a:t>
                      </a:r>
                      <a:r>
                        <a:rPr lang="en-US" sz="2400" b="1" baseline="0" dirty="0">
                          <a:solidFill>
                            <a:schemeClr val="tx1"/>
                          </a:solidFill>
                          <a:latin typeface="+mj-lt"/>
                          <a:ea typeface="Times New Roman"/>
                          <a:cs typeface="Times New Roman"/>
                        </a:rPr>
                        <a:t> </a:t>
                      </a:r>
                      <a:r>
                        <a:rPr lang="en-US" sz="2400" b="1" baseline="0" dirty="0" smtClean="0">
                          <a:solidFill>
                            <a:schemeClr val="tx1"/>
                          </a:solidFill>
                          <a:latin typeface="+mj-lt"/>
                          <a:ea typeface="Times New Roman"/>
                          <a:cs typeface="Times New Roman"/>
                        </a:rPr>
                        <a:t>540 </a:t>
                      </a:r>
                      <a:endParaRPr lang="en-US" sz="2400" b="1" baseline="0" dirty="0">
                        <a:solidFill>
                          <a:schemeClr val="tx1"/>
                        </a:solidFill>
                        <a:latin typeface="+mj-lt"/>
                        <a:ea typeface="Times New Roman"/>
                        <a:cs typeface="Times New Roman"/>
                      </a:endParaRPr>
                    </a:p>
                  </a:txBody>
                  <a:tcPr marL="63513" marR="63513" marT="0" marB="0" anchor="ctr">
                    <a:lnL w="12700" cap="flat" cmpd="sng" algn="ctr">
                      <a:solidFill>
                        <a:srgbClr val="2C57AE"/>
                      </a:solidFill>
                      <a:prstDash val="solid"/>
                      <a:round/>
                      <a:headEnd type="none" w="med" len="med"/>
                      <a:tailEnd type="none" w="med" len="med"/>
                    </a:lnL>
                    <a:lnR w="12700" cap="flat" cmpd="sng" algn="ctr">
                      <a:solidFill>
                        <a:srgbClr val="2C57AE"/>
                      </a:solidFill>
                      <a:prstDash val="solid"/>
                      <a:round/>
                      <a:headEnd type="none" w="med" len="med"/>
                      <a:tailEnd type="none" w="med" len="med"/>
                    </a:lnR>
                    <a:lnT w="12700" cap="flat" cmpd="sng" algn="ctr">
                      <a:solidFill>
                        <a:srgbClr val="2C57AE"/>
                      </a:solidFill>
                      <a:prstDash val="solid"/>
                      <a:round/>
                      <a:headEnd type="none" w="med" len="med"/>
                      <a:tailEnd type="none" w="med" len="med"/>
                    </a:lnT>
                    <a:lnB w="12700" cap="flat" cmpd="sng" algn="ctr">
                      <a:solidFill>
                        <a:srgbClr val="2C57AE"/>
                      </a:solidFill>
                      <a:prstDash val="solid"/>
                      <a:round/>
                      <a:headEnd type="none" w="med" len="med"/>
                      <a:tailEnd type="none" w="med" len="med"/>
                    </a:lnB>
                    <a:lnTlToBr>
                      <a:noFill/>
                    </a:lnTlToBr>
                    <a:lnBlToTr>
                      <a:noFill/>
                    </a:lnBlToTr>
                    <a:solidFill>
                      <a:srgbClr val="FFFF99"/>
                    </a:solidFill>
                  </a:tcPr>
                </a:tc>
                <a:tc>
                  <a:txBody>
                    <a:bodyPr/>
                    <a:lstStyle/>
                    <a:p>
                      <a:pPr marL="0" marR="0" algn="ctr" hangingPunct="0">
                        <a:spcBef>
                          <a:spcPts val="0"/>
                        </a:spcBef>
                        <a:spcAft>
                          <a:spcPts val="0"/>
                        </a:spcAft>
                      </a:pPr>
                      <a:r>
                        <a:rPr lang="en-US" sz="2400" b="1" u="sng" baseline="0" dirty="0">
                          <a:solidFill>
                            <a:schemeClr val="tx1"/>
                          </a:solidFill>
                          <a:latin typeface="+mj-lt"/>
                          <a:ea typeface="Times New Roman"/>
                          <a:cs typeface="Times New Roman"/>
                        </a:rPr>
                        <a:t>&lt;</a:t>
                      </a:r>
                      <a:r>
                        <a:rPr lang="en-US" sz="2400" b="1" baseline="0" dirty="0">
                          <a:solidFill>
                            <a:schemeClr val="tx1"/>
                          </a:solidFill>
                          <a:latin typeface="+mj-lt"/>
                          <a:ea typeface="Times New Roman"/>
                          <a:cs typeface="Times New Roman"/>
                        </a:rPr>
                        <a:t> </a:t>
                      </a:r>
                      <a:r>
                        <a:rPr lang="en-US" sz="2400" b="1" baseline="0" dirty="0" smtClean="0">
                          <a:solidFill>
                            <a:schemeClr val="tx1"/>
                          </a:solidFill>
                          <a:latin typeface="+mj-lt"/>
                          <a:ea typeface="Times New Roman"/>
                          <a:cs typeface="Times New Roman"/>
                        </a:rPr>
                        <a:t>485 </a:t>
                      </a:r>
                      <a:endParaRPr lang="en-US" sz="2400" b="1" baseline="0" dirty="0">
                        <a:solidFill>
                          <a:schemeClr val="tx1"/>
                        </a:solidFill>
                        <a:latin typeface="+mj-lt"/>
                        <a:ea typeface="Times New Roman"/>
                        <a:cs typeface="Times New Roman"/>
                      </a:endParaRPr>
                    </a:p>
                  </a:txBody>
                  <a:tcPr marL="63513" marR="63513" marT="0" marB="0" anchor="ctr">
                    <a:lnL w="12700" cap="flat" cmpd="sng" algn="ctr">
                      <a:solidFill>
                        <a:srgbClr val="2C57AE"/>
                      </a:solidFill>
                      <a:prstDash val="solid"/>
                      <a:round/>
                      <a:headEnd type="none" w="med" len="med"/>
                      <a:tailEnd type="none" w="med" len="med"/>
                    </a:lnL>
                    <a:lnR w="12700" cap="flat" cmpd="sng" algn="ctr">
                      <a:solidFill>
                        <a:srgbClr val="2C57AE"/>
                      </a:solidFill>
                      <a:prstDash val="solid"/>
                      <a:round/>
                      <a:headEnd type="none" w="med" len="med"/>
                      <a:tailEnd type="none" w="med" len="med"/>
                    </a:lnR>
                    <a:lnT w="12700" cap="flat" cmpd="sng" algn="ctr">
                      <a:solidFill>
                        <a:srgbClr val="2C57AE"/>
                      </a:solidFill>
                      <a:prstDash val="solid"/>
                      <a:round/>
                      <a:headEnd type="none" w="med" len="med"/>
                      <a:tailEnd type="none" w="med" len="med"/>
                    </a:lnT>
                    <a:lnB w="12700" cap="flat" cmpd="sng" algn="ctr">
                      <a:solidFill>
                        <a:srgbClr val="2C57AE"/>
                      </a:solidFill>
                      <a:prstDash val="solid"/>
                      <a:round/>
                      <a:headEnd type="none" w="med" len="med"/>
                      <a:tailEnd type="none" w="med" len="med"/>
                    </a:lnB>
                    <a:lnTlToBr>
                      <a:noFill/>
                    </a:lnTlToBr>
                    <a:lnBlToTr>
                      <a:noFill/>
                    </a:lnBlToTr>
                    <a:solidFill>
                      <a:schemeClr val="bg1"/>
                    </a:solidFill>
                  </a:tcPr>
                </a:tc>
                <a:tc>
                  <a:txBody>
                    <a:bodyPr/>
                    <a:lstStyle/>
                    <a:p>
                      <a:pPr marL="0" marR="0" algn="ctr" hangingPunct="0">
                        <a:spcBef>
                          <a:spcPts val="0"/>
                        </a:spcBef>
                        <a:spcAft>
                          <a:spcPts val="0"/>
                        </a:spcAft>
                      </a:pPr>
                      <a:r>
                        <a:rPr lang="en-US" sz="2400" b="1" u="sng" baseline="0" dirty="0">
                          <a:solidFill>
                            <a:schemeClr val="tx1"/>
                          </a:solidFill>
                          <a:latin typeface="+mj-lt"/>
                          <a:ea typeface="Times New Roman"/>
                          <a:cs typeface="Times New Roman"/>
                        </a:rPr>
                        <a:t>&lt;</a:t>
                      </a:r>
                      <a:r>
                        <a:rPr lang="en-US" sz="2400" b="1" baseline="0" dirty="0">
                          <a:solidFill>
                            <a:schemeClr val="tx1"/>
                          </a:solidFill>
                          <a:latin typeface="+mj-lt"/>
                          <a:ea typeface="Times New Roman"/>
                          <a:cs typeface="Times New Roman"/>
                        </a:rPr>
                        <a:t> </a:t>
                      </a:r>
                      <a:r>
                        <a:rPr lang="en-US" sz="2400" b="1" baseline="0" dirty="0" smtClean="0">
                          <a:solidFill>
                            <a:schemeClr val="tx1"/>
                          </a:solidFill>
                          <a:latin typeface="+mj-lt"/>
                          <a:ea typeface="Times New Roman"/>
                          <a:cs typeface="Times New Roman"/>
                        </a:rPr>
                        <a:t>430</a:t>
                      </a:r>
                      <a:endParaRPr lang="en-US" sz="2400" b="1" baseline="0" dirty="0">
                        <a:solidFill>
                          <a:schemeClr val="tx1"/>
                        </a:solidFill>
                        <a:latin typeface="+mj-lt"/>
                        <a:ea typeface="Times New Roman"/>
                        <a:cs typeface="Times New Roman"/>
                      </a:endParaRPr>
                    </a:p>
                  </a:txBody>
                  <a:tcPr marL="63513" marR="63513" marT="0" marB="0" anchor="ctr">
                    <a:lnL w="12700" cap="flat" cmpd="sng" algn="ctr">
                      <a:solidFill>
                        <a:srgbClr val="2C57AE"/>
                      </a:solidFill>
                      <a:prstDash val="solid"/>
                      <a:round/>
                      <a:headEnd type="none" w="med" len="med"/>
                      <a:tailEnd type="none" w="med" len="med"/>
                    </a:lnL>
                    <a:lnR w="12700" cap="flat" cmpd="sng" algn="ctr">
                      <a:solidFill>
                        <a:srgbClr val="2C57AE"/>
                      </a:solidFill>
                      <a:prstDash val="solid"/>
                      <a:round/>
                      <a:headEnd type="none" w="med" len="med"/>
                      <a:tailEnd type="none" w="med" len="med"/>
                    </a:lnR>
                    <a:lnT w="12700" cap="flat" cmpd="sng" algn="ctr">
                      <a:solidFill>
                        <a:srgbClr val="2C57AE"/>
                      </a:solidFill>
                      <a:prstDash val="solid"/>
                      <a:round/>
                      <a:headEnd type="none" w="med" len="med"/>
                      <a:tailEnd type="none" w="med" len="med"/>
                    </a:lnT>
                    <a:lnB w="12700" cap="flat" cmpd="sng" algn="ctr">
                      <a:solidFill>
                        <a:srgbClr val="2C57AE"/>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581025">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sz="2400" b="1" i="0" u="none" strike="noStrike" cap="none" normalizeH="0" baseline="0" smtClean="0">
                          <a:ln>
                            <a:noFill/>
                          </a:ln>
                          <a:solidFill>
                            <a:srgbClr val="000000"/>
                          </a:solidFill>
                          <a:effectLst/>
                          <a:latin typeface="+mj-lt"/>
                          <a:cs typeface="Times New Roman" panose="02020603050405020304" pitchFamily="18" charset="0"/>
                        </a:rPr>
                        <a:t>6-8</a:t>
                      </a:r>
                    </a:p>
                  </a:txBody>
                  <a:tcPr marL="63513" marR="63513" marT="0" marB="0" anchor="ctr" horzOverflow="overflow">
                    <a:lnL w="12700" cap="flat" cmpd="sng" algn="ctr">
                      <a:solidFill>
                        <a:srgbClr val="2C57AE"/>
                      </a:solidFill>
                      <a:prstDash val="solid"/>
                      <a:round/>
                      <a:headEnd type="none" w="med" len="med"/>
                      <a:tailEnd type="none" w="med" len="med"/>
                    </a:lnL>
                    <a:lnR w="12700" cap="flat" cmpd="sng" algn="ctr">
                      <a:solidFill>
                        <a:srgbClr val="2C57AE"/>
                      </a:solidFill>
                      <a:prstDash val="solid"/>
                      <a:round/>
                      <a:headEnd type="none" w="med" len="med"/>
                      <a:tailEnd type="none" w="med" len="med"/>
                    </a:lnR>
                    <a:lnT w="12700" cap="flat" cmpd="sng" algn="ctr">
                      <a:solidFill>
                        <a:srgbClr val="2C57AE"/>
                      </a:solidFill>
                      <a:prstDash val="solid"/>
                      <a:round/>
                      <a:headEnd type="none" w="med" len="med"/>
                      <a:tailEnd type="none" w="med" len="med"/>
                    </a:lnT>
                    <a:lnB w="12700" cap="flat" cmpd="sng" algn="ctr">
                      <a:solidFill>
                        <a:srgbClr val="2C57AE"/>
                      </a:solidFill>
                      <a:prstDash val="solid"/>
                      <a:round/>
                      <a:headEnd type="none" w="med" len="med"/>
                      <a:tailEnd type="none" w="med" len="med"/>
                    </a:lnB>
                    <a:lnTlToBr>
                      <a:noFill/>
                    </a:lnTlToBr>
                    <a:lnBlToTr>
                      <a:noFill/>
                    </a:lnBlToTr>
                    <a:solidFill>
                      <a:schemeClr val="bg1"/>
                    </a:solidFill>
                  </a:tcPr>
                </a:tc>
                <a:tc>
                  <a:txBody>
                    <a:bodyPr/>
                    <a:lstStyle/>
                    <a:p>
                      <a:pPr marL="0" marR="0" algn="ctr" hangingPunct="0">
                        <a:spcBef>
                          <a:spcPts val="0"/>
                        </a:spcBef>
                        <a:spcAft>
                          <a:spcPts val="0"/>
                        </a:spcAft>
                      </a:pPr>
                      <a:r>
                        <a:rPr lang="en-US" sz="2400" b="1" u="sng" baseline="0" dirty="0">
                          <a:solidFill>
                            <a:schemeClr val="tx1"/>
                          </a:solidFill>
                          <a:latin typeface="+mj-lt"/>
                          <a:ea typeface="Times New Roman"/>
                          <a:cs typeface="Times New Roman"/>
                        </a:rPr>
                        <a:t>&lt;</a:t>
                      </a:r>
                      <a:r>
                        <a:rPr lang="en-US" sz="2400" b="1" baseline="0" dirty="0">
                          <a:solidFill>
                            <a:schemeClr val="tx1"/>
                          </a:solidFill>
                          <a:latin typeface="+mj-lt"/>
                          <a:ea typeface="Times New Roman"/>
                          <a:cs typeface="Times New Roman"/>
                        </a:rPr>
                        <a:t> </a:t>
                      </a:r>
                      <a:r>
                        <a:rPr lang="en-US" sz="2400" b="1" baseline="0" dirty="0" smtClean="0">
                          <a:solidFill>
                            <a:schemeClr val="tx1"/>
                          </a:solidFill>
                          <a:latin typeface="+mj-lt"/>
                          <a:ea typeface="Times New Roman"/>
                          <a:cs typeface="Times New Roman"/>
                        </a:rPr>
                        <a:t>600</a:t>
                      </a:r>
                      <a:endParaRPr lang="en-US" sz="2400" b="1" baseline="0" dirty="0">
                        <a:solidFill>
                          <a:schemeClr val="tx1"/>
                        </a:solidFill>
                        <a:latin typeface="+mj-lt"/>
                        <a:ea typeface="Times New Roman"/>
                        <a:cs typeface="Times New Roman"/>
                      </a:endParaRPr>
                    </a:p>
                  </a:txBody>
                  <a:tcPr marL="63513" marR="63513" marT="0" marB="0" anchor="ctr">
                    <a:lnL w="12700" cap="flat" cmpd="sng" algn="ctr">
                      <a:solidFill>
                        <a:srgbClr val="2C57AE"/>
                      </a:solidFill>
                      <a:prstDash val="solid"/>
                      <a:round/>
                      <a:headEnd type="none" w="med" len="med"/>
                      <a:tailEnd type="none" w="med" len="med"/>
                    </a:lnL>
                    <a:lnR w="12700" cap="flat" cmpd="sng" algn="ctr">
                      <a:solidFill>
                        <a:srgbClr val="2C57AE"/>
                      </a:solidFill>
                      <a:prstDash val="solid"/>
                      <a:round/>
                      <a:headEnd type="none" w="med" len="med"/>
                      <a:tailEnd type="none" w="med" len="med"/>
                    </a:lnR>
                    <a:lnT w="12700" cap="flat" cmpd="sng" algn="ctr">
                      <a:solidFill>
                        <a:srgbClr val="2C57AE"/>
                      </a:solidFill>
                      <a:prstDash val="solid"/>
                      <a:round/>
                      <a:headEnd type="none" w="med" len="med"/>
                      <a:tailEnd type="none" w="med" len="med"/>
                    </a:lnT>
                    <a:lnB w="12700" cap="flat" cmpd="sng" algn="ctr">
                      <a:solidFill>
                        <a:srgbClr val="2C57AE"/>
                      </a:solidFill>
                      <a:prstDash val="solid"/>
                      <a:round/>
                      <a:headEnd type="none" w="med" len="med"/>
                      <a:tailEnd type="none" w="med" len="med"/>
                    </a:lnB>
                    <a:lnTlToBr>
                      <a:noFill/>
                    </a:lnTlToBr>
                    <a:lnBlToTr>
                      <a:noFill/>
                    </a:lnBlToTr>
                    <a:solidFill>
                      <a:srgbClr val="FFFF99"/>
                    </a:solidFill>
                  </a:tcPr>
                </a:tc>
                <a:tc>
                  <a:txBody>
                    <a:bodyPr/>
                    <a:lstStyle/>
                    <a:p>
                      <a:pPr marL="0" marR="0" algn="ctr" hangingPunct="0">
                        <a:spcBef>
                          <a:spcPts val="0"/>
                        </a:spcBef>
                        <a:spcAft>
                          <a:spcPts val="0"/>
                        </a:spcAft>
                      </a:pPr>
                      <a:r>
                        <a:rPr lang="en-US" sz="2400" b="1" u="sng" baseline="0" dirty="0">
                          <a:solidFill>
                            <a:schemeClr val="tx1"/>
                          </a:solidFill>
                          <a:latin typeface="+mj-lt"/>
                          <a:ea typeface="Times New Roman"/>
                          <a:cs typeface="Times New Roman"/>
                        </a:rPr>
                        <a:t>&lt; </a:t>
                      </a:r>
                      <a:r>
                        <a:rPr lang="en-US" sz="2400" b="1" baseline="0" dirty="0" smtClean="0">
                          <a:solidFill>
                            <a:schemeClr val="tx1"/>
                          </a:solidFill>
                          <a:latin typeface="+mj-lt"/>
                          <a:ea typeface="Times New Roman"/>
                          <a:cs typeface="Times New Roman"/>
                        </a:rPr>
                        <a:t>535</a:t>
                      </a:r>
                      <a:endParaRPr lang="en-US" sz="2400" b="1" baseline="0" dirty="0">
                        <a:solidFill>
                          <a:schemeClr val="tx1"/>
                        </a:solidFill>
                        <a:latin typeface="+mj-lt"/>
                        <a:ea typeface="Times New Roman"/>
                        <a:cs typeface="Times New Roman"/>
                      </a:endParaRPr>
                    </a:p>
                  </a:txBody>
                  <a:tcPr marL="63513" marR="63513" marT="0" marB="0" anchor="ctr">
                    <a:lnL w="12700" cap="flat" cmpd="sng" algn="ctr">
                      <a:solidFill>
                        <a:srgbClr val="2C57AE"/>
                      </a:solidFill>
                      <a:prstDash val="solid"/>
                      <a:round/>
                      <a:headEnd type="none" w="med" len="med"/>
                      <a:tailEnd type="none" w="med" len="med"/>
                    </a:lnL>
                    <a:lnR w="12700" cap="flat" cmpd="sng" algn="ctr">
                      <a:solidFill>
                        <a:srgbClr val="2C57AE"/>
                      </a:solidFill>
                      <a:prstDash val="solid"/>
                      <a:round/>
                      <a:headEnd type="none" w="med" len="med"/>
                      <a:tailEnd type="none" w="med" len="med"/>
                    </a:lnR>
                    <a:lnT w="12700" cap="flat" cmpd="sng" algn="ctr">
                      <a:solidFill>
                        <a:srgbClr val="2C57AE"/>
                      </a:solidFill>
                      <a:prstDash val="solid"/>
                      <a:round/>
                      <a:headEnd type="none" w="med" len="med"/>
                      <a:tailEnd type="none" w="med" len="med"/>
                    </a:lnT>
                    <a:lnB w="12700" cap="flat" cmpd="sng" algn="ctr">
                      <a:solidFill>
                        <a:srgbClr val="2C57AE"/>
                      </a:solidFill>
                      <a:prstDash val="solid"/>
                      <a:round/>
                      <a:headEnd type="none" w="med" len="med"/>
                      <a:tailEnd type="none" w="med" len="med"/>
                    </a:lnB>
                    <a:lnTlToBr>
                      <a:noFill/>
                    </a:lnTlToBr>
                    <a:lnBlToTr>
                      <a:noFill/>
                    </a:lnBlToTr>
                    <a:solidFill>
                      <a:schemeClr val="bg1"/>
                    </a:solidFill>
                  </a:tcPr>
                </a:tc>
                <a:tc>
                  <a:txBody>
                    <a:bodyPr/>
                    <a:lstStyle/>
                    <a:p>
                      <a:pPr marL="0" marR="0" algn="ctr" hangingPunct="0">
                        <a:spcBef>
                          <a:spcPts val="0"/>
                        </a:spcBef>
                        <a:spcAft>
                          <a:spcPts val="0"/>
                        </a:spcAft>
                      </a:pPr>
                      <a:r>
                        <a:rPr lang="en-US" sz="2400" b="1" u="sng" baseline="0" dirty="0">
                          <a:solidFill>
                            <a:schemeClr val="tx1"/>
                          </a:solidFill>
                          <a:latin typeface="+mj-lt"/>
                          <a:ea typeface="Times New Roman"/>
                          <a:cs typeface="Times New Roman"/>
                        </a:rPr>
                        <a:t>&lt;</a:t>
                      </a:r>
                      <a:r>
                        <a:rPr lang="en-US" sz="2400" b="1" baseline="0" dirty="0">
                          <a:solidFill>
                            <a:schemeClr val="tx1"/>
                          </a:solidFill>
                          <a:latin typeface="+mj-lt"/>
                          <a:ea typeface="Times New Roman"/>
                          <a:cs typeface="Times New Roman"/>
                        </a:rPr>
                        <a:t> </a:t>
                      </a:r>
                      <a:r>
                        <a:rPr lang="en-US" sz="2400" b="1" baseline="0" dirty="0" smtClean="0">
                          <a:solidFill>
                            <a:schemeClr val="tx1"/>
                          </a:solidFill>
                          <a:latin typeface="+mj-lt"/>
                          <a:ea typeface="Times New Roman"/>
                          <a:cs typeface="Times New Roman"/>
                        </a:rPr>
                        <a:t>470</a:t>
                      </a:r>
                      <a:endParaRPr lang="en-US" sz="2400" b="1" baseline="0" dirty="0">
                        <a:solidFill>
                          <a:schemeClr val="tx1"/>
                        </a:solidFill>
                        <a:latin typeface="+mj-lt"/>
                        <a:ea typeface="Times New Roman"/>
                        <a:cs typeface="Times New Roman"/>
                      </a:endParaRPr>
                    </a:p>
                  </a:txBody>
                  <a:tcPr marL="63513" marR="63513" marT="0" marB="0" anchor="ctr">
                    <a:lnL w="12700" cap="flat" cmpd="sng" algn="ctr">
                      <a:solidFill>
                        <a:srgbClr val="2C57AE"/>
                      </a:solidFill>
                      <a:prstDash val="solid"/>
                      <a:round/>
                      <a:headEnd type="none" w="med" len="med"/>
                      <a:tailEnd type="none" w="med" len="med"/>
                    </a:lnL>
                    <a:lnR w="12700" cap="flat" cmpd="sng" algn="ctr">
                      <a:solidFill>
                        <a:srgbClr val="2C57AE"/>
                      </a:solidFill>
                      <a:prstDash val="solid"/>
                      <a:round/>
                      <a:headEnd type="none" w="med" len="med"/>
                      <a:tailEnd type="none" w="med" len="med"/>
                    </a:lnR>
                    <a:lnT w="12700" cap="flat" cmpd="sng" algn="ctr">
                      <a:solidFill>
                        <a:srgbClr val="2C57AE"/>
                      </a:solidFill>
                      <a:prstDash val="solid"/>
                      <a:round/>
                      <a:headEnd type="none" w="med" len="med"/>
                      <a:tailEnd type="none" w="med" len="med"/>
                    </a:lnT>
                    <a:lnB w="12700" cap="flat" cmpd="sng" algn="ctr">
                      <a:solidFill>
                        <a:srgbClr val="2C57AE"/>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668338">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sz="2400" b="1" i="0" u="none" strike="noStrike" cap="none" normalizeH="0" baseline="0" smtClean="0">
                          <a:ln>
                            <a:noFill/>
                          </a:ln>
                          <a:solidFill>
                            <a:srgbClr val="000000"/>
                          </a:solidFill>
                          <a:effectLst/>
                          <a:latin typeface="+mj-lt"/>
                          <a:cs typeface="Times New Roman" panose="02020603050405020304" pitchFamily="18" charset="0"/>
                        </a:rPr>
                        <a:t>9-12</a:t>
                      </a:r>
                    </a:p>
                  </a:txBody>
                  <a:tcPr marL="63513" marR="63513" marT="0" marB="0" anchor="ctr" horzOverflow="overflow">
                    <a:lnL w="12700" cap="flat" cmpd="sng" algn="ctr">
                      <a:solidFill>
                        <a:srgbClr val="2C57AE"/>
                      </a:solidFill>
                      <a:prstDash val="solid"/>
                      <a:round/>
                      <a:headEnd type="none" w="med" len="med"/>
                      <a:tailEnd type="none" w="med" len="med"/>
                    </a:lnL>
                    <a:lnR w="12700" cap="flat" cmpd="sng" algn="ctr">
                      <a:solidFill>
                        <a:srgbClr val="2C57AE"/>
                      </a:solidFill>
                      <a:prstDash val="solid"/>
                      <a:round/>
                      <a:headEnd type="none" w="med" len="med"/>
                      <a:tailEnd type="none" w="med" len="med"/>
                    </a:lnR>
                    <a:lnT w="12700" cap="flat" cmpd="sng" algn="ctr">
                      <a:solidFill>
                        <a:srgbClr val="2C57AE"/>
                      </a:solidFill>
                      <a:prstDash val="solid"/>
                      <a:round/>
                      <a:headEnd type="none" w="med" len="med"/>
                      <a:tailEnd type="none" w="med" len="med"/>
                    </a:lnT>
                    <a:lnB w="12700" cap="flat" cmpd="sng" algn="ctr">
                      <a:solidFill>
                        <a:srgbClr val="2C57AE"/>
                      </a:solidFill>
                      <a:prstDash val="solid"/>
                      <a:round/>
                      <a:headEnd type="none" w="med" len="med"/>
                      <a:tailEnd type="none" w="med" len="med"/>
                    </a:lnB>
                    <a:lnTlToBr>
                      <a:noFill/>
                    </a:lnTlToBr>
                    <a:lnBlToTr>
                      <a:noFill/>
                    </a:lnBlToTr>
                    <a:solidFill>
                      <a:schemeClr val="bg1"/>
                    </a:solidFill>
                  </a:tcPr>
                </a:tc>
                <a:tc>
                  <a:txBody>
                    <a:bodyPr/>
                    <a:lstStyle/>
                    <a:p>
                      <a:pPr marL="0" marR="0" algn="ctr" hangingPunct="0">
                        <a:spcBef>
                          <a:spcPts val="0"/>
                        </a:spcBef>
                        <a:spcAft>
                          <a:spcPts val="0"/>
                        </a:spcAft>
                      </a:pPr>
                      <a:r>
                        <a:rPr lang="en-US" sz="2400" b="1" u="sng" baseline="0" dirty="0">
                          <a:solidFill>
                            <a:schemeClr val="tx1"/>
                          </a:solidFill>
                          <a:latin typeface="+mj-lt"/>
                          <a:ea typeface="Times New Roman"/>
                          <a:cs typeface="Times New Roman"/>
                        </a:rPr>
                        <a:t>&lt;</a:t>
                      </a:r>
                      <a:r>
                        <a:rPr lang="en-US" sz="2400" b="1" baseline="0" dirty="0">
                          <a:solidFill>
                            <a:schemeClr val="tx1"/>
                          </a:solidFill>
                          <a:latin typeface="+mj-lt"/>
                          <a:ea typeface="Times New Roman"/>
                          <a:cs typeface="Times New Roman"/>
                        </a:rPr>
                        <a:t> </a:t>
                      </a:r>
                      <a:r>
                        <a:rPr lang="en-US" sz="2400" b="1" baseline="0" dirty="0" smtClean="0">
                          <a:solidFill>
                            <a:schemeClr val="tx1"/>
                          </a:solidFill>
                          <a:latin typeface="+mj-lt"/>
                          <a:ea typeface="Times New Roman"/>
                          <a:cs typeface="Times New Roman"/>
                        </a:rPr>
                        <a:t>640</a:t>
                      </a:r>
                      <a:endParaRPr lang="en-US" sz="2400" b="1" baseline="0" dirty="0">
                        <a:solidFill>
                          <a:schemeClr val="tx1"/>
                        </a:solidFill>
                        <a:latin typeface="+mj-lt"/>
                        <a:ea typeface="Times New Roman"/>
                        <a:cs typeface="Times New Roman"/>
                      </a:endParaRPr>
                    </a:p>
                  </a:txBody>
                  <a:tcPr marL="63513" marR="63513" marT="0" marB="0" anchor="ctr">
                    <a:lnL w="12700" cap="flat" cmpd="sng" algn="ctr">
                      <a:solidFill>
                        <a:srgbClr val="2C57AE"/>
                      </a:solidFill>
                      <a:prstDash val="solid"/>
                      <a:round/>
                      <a:headEnd type="none" w="med" len="med"/>
                      <a:tailEnd type="none" w="med" len="med"/>
                    </a:lnL>
                    <a:lnR w="12700" cap="flat" cmpd="sng" algn="ctr">
                      <a:solidFill>
                        <a:srgbClr val="2C57AE"/>
                      </a:solidFill>
                      <a:prstDash val="solid"/>
                      <a:round/>
                      <a:headEnd type="none" w="med" len="med"/>
                      <a:tailEnd type="none" w="med" len="med"/>
                    </a:lnR>
                    <a:lnT w="12700" cap="flat" cmpd="sng" algn="ctr">
                      <a:solidFill>
                        <a:srgbClr val="2C57AE"/>
                      </a:solidFill>
                      <a:prstDash val="solid"/>
                      <a:round/>
                      <a:headEnd type="none" w="med" len="med"/>
                      <a:tailEnd type="none" w="med" len="med"/>
                    </a:lnT>
                    <a:lnB w="12700" cap="flat" cmpd="sng" algn="ctr">
                      <a:solidFill>
                        <a:srgbClr val="2C57AE"/>
                      </a:solidFill>
                      <a:prstDash val="solid"/>
                      <a:round/>
                      <a:headEnd type="none" w="med" len="med"/>
                      <a:tailEnd type="none" w="med" len="med"/>
                    </a:lnB>
                    <a:lnTlToBr>
                      <a:noFill/>
                    </a:lnTlToBr>
                    <a:lnBlToTr>
                      <a:noFill/>
                    </a:lnBlToTr>
                    <a:solidFill>
                      <a:srgbClr val="FFFF99"/>
                    </a:solidFill>
                  </a:tcPr>
                </a:tc>
                <a:tc>
                  <a:txBody>
                    <a:bodyPr/>
                    <a:lstStyle/>
                    <a:p>
                      <a:pPr marL="0" marR="0" algn="ctr" hangingPunct="0">
                        <a:spcBef>
                          <a:spcPts val="0"/>
                        </a:spcBef>
                        <a:spcAft>
                          <a:spcPts val="0"/>
                        </a:spcAft>
                      </a:pPr>
                      <a:r>
                        <a:rPr lang="en-US" sz="2400" b="1" u="sng" baseline="0" dirty="0">
                          <a:solidFill>
                            <a:schemeClr val="tx1"/>
                          </a:solidFill>
                          <a:latin typeface="+mj-lt"/>
                          <a:ea typeface="Times New Roman"/>
                          <a:cs typeface="Times New Roman"/>
                        </a:rPr>
                        <a:t>&lt;</a:t>
                      </a:r>
                      <a:r>
                        <a:rPr lang="en-US" sz="2400" b="1" baseline="0" dirty="0">
                          <a:solidFill>
                            <a:schemeClr val="tx1"/>
                          </a:solidFill>
                          <a:latin typeface="+mj-lt"/>
                          <a:ea typeface="Times New Roman"/>
                          <a:cs typeface="Times New Roman"/>
                        </a:rPr>
                        <a:t> </a:t>
                      </a:r>
                      <a:r>
                        <a:rPr lang="en-US" sz="2400" b="1" baseline="0" dirty="0" smtClean="0">
                          <a:solidFill>
                            <a:schemeClr val="tx1"/>
                          </a:solidFill>
                          <a:latin typeface="+mj-lt"/>
                          <a:ea typeface="Times New Roman"/>
                          <a:cs typeface="Times New Roman"/>
                        </a:rPr>
                        <a:t>570</a:t>
                      </a:r>
                      <a:endParaRPr lang="en-US" sz="2400" b="1" baseline="0" dirty="0">
                        <a:solidFill>
                          <a:schemeClr val="tx1"/>
                        </a:solidFill>
                        <a:latin typeface="+mj-lt"/>
                        <a:ea typeface="Times New Roman"/>
                        <a:cs typeface="Times New Roman"/>
                      </a:endParaRPr>
                    </a:p>
                  </a:txBody>
                  <a:tcPr marL="63513" marR="63513" marT="0" marB="0" anchor="ctr">
                    <a:lnL w="12700" cap="flat" cmpd="sng" algn="ctr">
                      <a:solidFill>
                        <a:srgbClr val="2C57AE"/>
                      </a:solidFill>
                      <a:prstDash val="solid"/>
                      <a:round/>
                      <a:headEnd type="none" w="med" len="med"/>
                      <a:tailEnd type="none" w="med" len="med"/>
                    </a:lnL>
                    <a:lnR w="12700" cap="flat" cmpd="sng" algn="ctr">
                      <a:solidFill>
                        <a:srgbClr val="2C57AE"/>
                      </a:solidFill>
                      <a:prstDash val="solid"/>
                      <a:round/>
                      <a:headEnd type="none" w="med" len="med"/>
                      <a:tailEnd type="none" w="med" len="med"/>
                    </a:lnR>
                    <a:lnT w="12700" cap="flat" cmpd="sng" algn="ctr">
                      <a:solidFill>
                        <a:srgbClr val="2C57AE"/>
                      </a:solidFill>
                      <a:prstDash val="solid"/>
                      <a:round/>
                      <a:headEnd type="none" w="med" len="med"/>
                      <a:tailEnd type="none" w="med" len="med"/>
                    </a:lnT>
                    <a:lnB w="12700" cap="flat" cmpd="sng" algn="ctr">
                      <a:solidFill>
                        <a:srgbClr val="2C57AE"/>
                      </a:solidFill>
                      <a:prstDash val="solid"/>
                      <a:round/>
                      <a:headEnd type="none" w="med" len="med"/>
                      <a:tailEnd type="none" w="med" len="med"/>
                    </a:lnB>
                    <a:lnTlToBr>
                      <a:noFill/>
                    </a:lnTlToBr>
                    <a:lnBlToTr>
                      <a:noFill/>
                    </a:lnBlToTr>
                    <a:solidFill>
                      <a:schemeClr val="bg1"/>
                    </a:solidFill>
                  </a:tcPr>
                </a:tc>
                <a:tc>
                  <a:txBody>
                    <a:bodyPr/>
                    <a:lstStyle/>
                    <a:p>
                      <a:pPr marL="0" marR="0" algn="ctr" hangingPunct="0">
                        <a:spcBef>
                          <a:spcPts val="0"/>
                        </a:spcBef>
                        <a:spcAft>
                          <a:spcPts val="0"/>
                        </a:spcAft>
                      </a:pPr>
                      <a:r>
                        <a:rPr lang="en-US" sz="2400" b="1" u="sng" baseline="0" dirty="0">
                          <a:solidFill>
                            <a:schemeClr val="tx1"/>
                          </a:solidFill>
                          <a:latin typeface="+mj-lt"/>
                          <a:ea typeface="Times New Roman"/>
                          <a:cs typeface="Times New Roman"/>
                        </a:rPr>
                        <a:t>&lt;</a:t>
                      </a:r>
                      <a:r>
                        <a:rPr lang="en-US" sz="2400" b="1" baseline="0" dirty="0">
                          <a:solidFill>
                            <a:schemeClr val="tx1"/>
                          </a:solidFill>
                          <a:latin typeface="+mj-lt"/>
                          <a:ea typeface="Times New Roman"/>
                          <a:cs typeface="Times New Roman"/>
                        </a:rPr>
                        <a:t> </a:t>
                      </a:r>
                      <a:r>
                        <a:rPr lang="en-US" sz="2400" b="1" baseline="0" dirty="0" smtClean="0">
                          <a:solidFill>
                            <a:schemeClr val="tx1"/>
                          </a:solidFill>
                          <a:latin typeface="+mj-lt"/>
                          <a:ea typeface="Times New Roman"/>
                          <a:cs typeface="Times New Roman"/>
                        </a:rPr>
                        <a:t>500</a:t>
                      </a:r>
                      <a:endParaRPr lang="en-US" sz="2400" b="1" baseline="0" dirty="0">
                        <a:solidFill>
                          <a:schemeClr val="tx1"/>
                        </a:solidFill>
                        <a:latin typeface="+mj-lt"/>
                        <a:ea typeface="Times New Roman"/>
                        <a:cs typeface="Times New Roman"/>
                      </a:endParaRPr>
                    </a:p>
                  </a:txBody>
                  <a:tcPr marL="63513" marR="63513" marT="0" marB="0" anchor="ctr">
                    <a:lnL w="12700" cap="flat" cmpd="sng" algn="ctr">
                      <a:solidFill>
                        <a:srgbClr val="2C57AE"/>
                      </a:solidFill>
                      <a:prstDash val="solid"/>
                      <a:round/>
                      <a:headEnd type="none" w="med" len="med"/>
                      <a:tailEnd type="none" w="med" len="med"/>
                    </a:lnL>
                    <a:lnR w="12700" cap="flat" cmpd="sng" algn="ctr">
                      <a:solidFill>
                        <a:srgbClr val="2C57AE"/>
                      </a:solidFill>
                      <a:prstDash val="solid"/>
                      <a:round/>
                      <a:headEnd type="none" w="med" len="med"/>
                      <a:tailEnd type="none" w="med" len="med"/>
                    </a:lnR>
                    <a:lnT w="12700" cap="flat" cmpd="sng" algn="ctr">
                      <a:solidFill>
                        <a:srgbClr val="2C57AE"/>
                      </a:solidFill>
                      <a:prstDash val="solid"/>
                      <a:round/>
                      <a:headEnd type="none" w="med" len="med"/>
                      <a:tailEnd type="none" w="med" len="med"/>
                    </a:lnT>
                    <a:lnB w="12700" cap="flat" cmpd="sng" algn="ctr">
                      <a:solidFill>
                        <a:srgbClr val="2C57AE"/>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668338">
                <a:tc gridSpan="4">
                  <a:txBody>
                    <a:bodyPr/>
                    <a:lstStyle/>
                    <a:p>
                      <a:pPr marL="0" marR="0" lvl="0" indent="0" algn="l" defTabSz="914400" rtl="0" eaLnBrk="1" fontAlgn="base" latinLnBrk="0" hangingPunct="0">
                        <a:lnSpc>
                          <a:spcPct val="100000"/>
                        </a:lnSpc>
                        <a:spcBef>
                          <a:spcPct val="0"/>
                        </a:spcBef>
                        <a:spcAft>
                          <a:spcPct val="0"/>
                        </a:spcAft>
                        <a:buClrTx/>
                        <a:buSzTx/>
                        <a:buFontTx/>
                        <a:buNone/>
                        <a:tabLst/>
                        <a:defRPr/>
                      </a:pPr>
                      <a:r>
                        <a:rPr lang="en-US" sz="2400" b="1" dirty="0" smtClean="0">
                          <a:solidFill>
                            <a:schemeClr val="bg1"/>
                          </a:solidFill>
                        </a:rPr>
                        <a:t> * First</a:t>
                      </a:r>
                      <a:r>
                        <a:rPr lang="en-US" sz="2400" b="1" baseline="0" dirty="0" smtClean="0">
                          <a:solidFill>
                            <a:schemeClr val="bg1"/>
                          </a:solidFill>
                        </a:rPr>
                        <a:t> sodium target extended t</a:t>
                      </a:r>
                      <a:r>
                        <a:rPr lang="en-US" sz="2400" b="1" dirty="0" smtClean="0">
                          <a:solidFill>
                            <a:schemeClr val="bg1"/>
                          </a:solidFill>
                        </a:rPr>
                        <a:t>hrough June 30, 2018</a:t>
                      </a:r>
                    </a:p>
                  </a:txBody>
                  <a:tcPr marL="63513" marR="63513" marT="0" marB="0" anchor="ctr" horzOverflow="overflow">
                    <a:lnL w="12700" cap="flat" cmpd="sng" algn="ctr">
                      <a:solidFill>
                        <a:srgbClr val="2C57AE"/>
                      </a:solidFill>
                      <a:prstDash val="solid"/>
                      <a:round/>
                      <a:headEnd type="none" w="med" len="med"/>
                      <a:tailEnd type="none" w="med" len="med"/>
                    </a:lnL>
                    <a:lnR w="12700" cap="flat" cmpd="sng" algn="ctr">
                      <a:solidFill>
                        <a:srgbClr val="2C57AE"/>
                      </a:solidFill>
                      <a:prstDash val="solid"/>
                      <a:round/>
                      <a:headEnd type="none" w="med" len="med"/>
                      <a:tailEnd type="none" w="med" len="med"/>
                    </a:lnR>
                    <a:lnT w="12700" cap="flat" cmpd="sng" algn="ctr">
                      <a:solidFill>
                        <a:srgbClr val="2C57AE"/>
                      </a:solidFill>
                      <a:prstDash val="solid"/>
                      <a:round/>
                      <a:headEnd type="none" w="med" len="med"/>
                      <a:tailEnd type="none" w="med" len="med"/>
                    </a:lnT>
                    <a:lnB w="12700" cap="flat" cmpd="sng" algn="ctr">
                      <a:solidFill>
                        <a:srgbClr val="2C57AE"/>
                      </a:solidFill>
                      <a:prstDash val="solid"/>
                      <a:round/>
                      <a:headEnd type="none" w="med" len="med"/>
                      <a:tailEnd type="none" w="med" len="med"/>
                    </a:lnB>
                    <a:lnTlToBr>
                      <a:noFill/>
                    </a:lnTlToBr>
                    <a:lnBlToTr>
                      <a:noFill/>
                    </a:lnBlToTr>
                    <a:solidFill>
                      <a:srgbClr val="2C57AE"/>
                    </a:solidFill>
                  </a:tcPr>
                </a:tc>
                <a:tc hMerge="1">
                  <a:txBody>
                    <a:bodyPr/>
                    <a:lstStyle/>
                    <a:p>
                      <a:pPr marL="0" marR="0" algn="ctr" hangingPunct="0">
                        <a:spcBef>
                          <a:spcPts val="0"/>
                        </a:spcBef>
                        <a:spcAft>
                          <a:spcPts val="0"/>
                        </a:spcAft>
                      </a:pPr>
                      <a:endParaRPr lang="en-US" sz="2400" b="1" baseline="0" dirty="0">
                        <a:solidFill>
                          <a:schemeClr val="tx1"/>
                        </a:solidFill>
                        <a:latin typeface="+mj-lt"/>
                        <a:ea typeface="Times New Roman"/>
                        <a:cs typeface="Times New Roman"/>
                      </a:endParaRPr>
                    </a:p>
                  </a:txBody>
                  <a:tcPr marL="63513" marR="63513" marT="0" marB="0" anchor="ctr">
                    <a:lnL w="12700" cap="flat" cmpd="sng" algn="ctr">
                      <a:solidFill>
                        <a:srgbClr val="2C57AE"/>
                      </a:solidFill>
                      <a:prstDash val="solid"/>
                      <a:round/>
                      <a:headEnd type="none" w="med" len="med"/>
                      <a:tailEnd type="none" w="med" len="med"/>
                    </a:lnL>
                    <a:lnR w="12700" cap="flat" cmpd="sng" algn="ctr">
                      <a:solidFill>
                        <a:srgbClr val="2C57AE"/>
                      </a:solidFill>
                      <a:prstDash val="solid"/>
                      <a:round/>
                      <a:headEnd type="none" w="med" len="med"/>
                      <a:tailEnd type="none" w="med" len="med"/>
                    </a:lnR>
                    <a:lnT w="12700" cap="flat" cmpd="sng" algn="ctr">
                      <a:solidFill>
                        <a:srgbClr val="2C57AE"/>
                      </a:solidFill>
                      <a:prstDash val="solid"/>
                      <a:round/>
                      <a:headEnd type="none" w="med" len="med"/>
                      <a:tailEnd type="none" w="med" len="med"/>
                    </a:lnT>
                    <a:lnB w="12700" cap="flat" cmpd="sng" algn="ctr">
                      <a:solidFill>
                        <a:srgbClr val="2C57AE"/>
                      </a:solidFill>
                      <a:prstDash val="solid"/>
                      <a:round/>
                      <a:headEnd type="none" w="med" len="med"/>
                      <a:tailEnd type="none" w="med" len="med"/>
                    </a:lnB>
                    <a:lnTlToBr>
                      <a:noFill/>
                    </a:lnTlToBr>
                    <a:lnBlToTr>
                      <a:noFill/>
                    </a:lnBlToTr>
                    <a:solidFill>
                      <a:srgbClr val="FFFF99"/>
                    </a:solidFill>
                  </a:tcPr>
                </a:tc>
                <a:tc hMerge="1">
                  <a:txBody>
                    <a:bodyPr/>
                    <a:lstStyle/>
                    <a:p>
                      <a:pPr marL="0" marR="0" algn="ctr" hangingPunct="0">
                        <a:spcBef>
                          <a:spcPts val="0"/>
                        </a:spcBef>
                        <a:spcAft>
                          <a:spcPts val="0"/>
                        </a:spcAft>
                      </a:pPr>
                      <a:endParaRPr lang="en-US" sz="2400" b="1" baseline="0" dirty="0">
                        <a:solidFill>
                          <a:schemeClr val="tx1"/>
                        </a:solidFill>
                        <a:latin typeface="+mj-lt"/>
                        <a:ea typeface="Times New Roman"/>
                        <a:cs typeface="Times New Roman"/>
                      </a:endParaRPr>
                    </a:p>
                  </a:txBody>
                  <a:tcPr marL="63513" marR="63513" marT="0" marB="0" anchor="ctr">
                    <a:lnL w="12700" cap="flat" cmpd="sng" algn="ctr">
                      <a:solidFill>
                        <a:srgbClr val="2C57AE"/>
                      </a:solidFill>
                      <a:prstDash val="solid"/>
                      <a:round/>
                      <a:headEnd type="none" w="med" len="med"/>
                      <a:tailEnd type="none" w="med" len="med"/>
                    </a:lnL>
                    <a:lnR w="12700" cap="flat" cmpd="sng" algn="ctr">
                      <a:solidFill>
                        <a:srgbClr val="2C57AE"/>
                      </a:solidFill>
                      <a:prstDash val="solid"/>
                      <a:round/>
                      <a:headEnd type="none" w="med" len="med"/>
                      <a:tailEnd type="none" w="med" len="med"/>
                    </a:lnR>
                    <a:lnT w="12700" cap="flat" cmpd="sng" algn="ctr">
                      <a:solidFill>
                        <a:srgbClr val="2C57AE"/>
                      </a:solidFill>
                      <a:prstDash val="solid"/>
                      <a:round/>
                      <a:headEnd type="none" w="med" len="med"/>
                      <a:tailEnd type="none" w="med" len="med"/>
                    </a:lnT>
                    <a:lnB w="12700" cap="flat" cmpd="sng" algn="ctr">
                      <a:solidFill>
                        <a:srgbClr val="2C57AE"/>
                      </a:solidFill>
                      <a:prstDash val="solid"/>
                      <a:round/>
                      <a:headEnd type="none" w="med" len="med"/>
                      <a:tailEnd type="none" w="med" len="med"/>
                    </a:lnB>
                    <a:lnTlToBr>
                      <a:noFill/>
                    </a:lnTlToBr>
                    <a:lnBlToTr>
                      <a:noFill/>
                    </a:lnBlToTr>
                    <a:solidFill>
                      <a:schemeClr val="bg1"/>
                    </a:solidFill>
                  </a:tcPr>
                </a:tc>
                <a:tc hMerge="1">
                  <a:txBody>
                    <a:bodyPr/>
                    <a:lstStyle/>
                    <a:p>
                      <a:pPr marL="0" marR="0" algn="ctr" hangingPunct="0">
                        <a:spcBef>
                          <a:spcPts val="0"/>
                        </a:spcBef>
                        <a:spcAft>
                          <a:spcPts val="0"/>
                        </a:spcAft>
                      </a:pPr>
                      <a:endParaRPr lang="en-US" sz="2400" b="1" baseline="0" dirty="0">
                        <a:solidFill>
                          <a:schemeClr val="tx1"/>
                        </a:solidFill>
                        <a:latin typeface="+mj-lt"/>
                        <a:ea typeface="Times New Roman"/>
                        <a:cs typeface="Times New Roman"/>
                      </a:endParaRPr>
                    </a:p>
                  </a:txBody>
                  <a:tcPr marL="63513" marR="63513" marT="0" marB="0" anchor="ctr">
                    <a:lnL w="12700" cap="flat" cmpd="sng" algn="ctr">
                      <a:solidFill>
                        <a:srgbClr val="2C57AE"/>
                      </a:solidFill>
                      <a:prstDash val="solid"/>
                      <a:round/>
                      <a:headEnd type="none" w="med" len="med"/>
                      <a:tailEnd type="none" w="med" len="med"/>
                    </a:lnL>
                    <a:lnR w="12700" cap="flat" cmpd="sng" algn="ctr">
                      <a:solidFill>
                        <a:srgbClr val="2C57AE"/>
                      </a:solidFill>
                      <a:prstDash val="solid"/>
                      <a:round/>
                      <a:headEnd type="none" w="med" len="med"/>
                      <a:tailEnd type="none" w="med" len="med"/>
                    </a:lnR>
                    <a:lnT w="12700" cap="flat" cmpd="sng" algn="ctr">
                      <a:solidFill>
                        <a:srgbClr val="2C57AE"/>
                      </a:solidFill>
                      <a:prstDash val="solid"/>
                      <a:round/>
                      <a:headEnd type="none" w="med" len="med"/>
                      <a:tailEnd type="none" w="med" len="med"/>
                    </a:lnT>
                    <a:lnB w="12700" cap="flat" cmpd="sng" algn="ctr">
                      <a:solidFill>
                        <a:srgbClr val="2C57AE"/>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819581343"/>
                  </a:ext>
                </a:extLst>
              </a:tr>
            </a:tbl>
          </a:graphicData>
        </a:graphic>
      </p:graphicFrame>
      <p:pic>
        <p:nvPicPr>
          <p:cNvPr id="3" name="Picture 2" descr="Salt shaker &#10;iStock_000010338979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199" y="3505200"/>
            <a:ext cx="1325039" cy="2463033"/>
          </a:xfrm>
          <a:prstGeom prst="rect">
            <a:avLst/>
          </a:prstGeom>
        </p:spPr>
      </p:pic>
    </p:spTree>
    <p:extLst>
      <p:ext uri="{BB962C8B-B14F-4D97-AF65-F5344CB8AC3E}">
        <p14:creationId xmlns:p14="http://schemas.microsoft.com/office/powerpoint/2010/main" val="2578074926"/>
      </p:ext>
    </p:extLst>
  </p:cSld>
  <p:clrMapOvr>
    <a:masterClrMapping/>
  </p:clrMapOvr>
  <p:transition advClick="0"/>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txBox="1">
            <a:spLocks noChangeArrowheads="1"/>
          </p:cNvSpPr>
          <p:nvPr/>
        </p:nvSpPr>
        <p:spPr>
          <a:xfrm>
            <a:off x="0" y="304800"/>
            <a:ext cx="9144000" cy="609600"/>
          </a:xfrm>
          <a:prstGeom prst="rect">
            <a:avLst/>
          </a:prstGeom>
        </p:spPr>
        <p:txBody>
          <a:bodyPr tIns="83808" anchor="ctr"/>
          <a:lstStyle>
            <a:lvl1pPr algn="ctr" defTabSz="914400" rtl="0" eaLnBrk="1" latinLnBrk="0" hangingPunct="1">
              <a:spcBef>
                <a:spcPct val="0"/>
              </a:spcBef>
              <a:buNone/>
              <a:defRPr sz="4000" b="1" kern="1200">
                <a:solidFill>
                  <a:srgbClr val="FFFF00"/>
                </a:solidFill>
                <a:latin typeface="Arial" pitchFamily="34" charset="0"/>
                <a:ea typeface="+mj-ea"/>
                <a:cs typeface="Arial" pitchFamily="34" charset="0"/>
              </a:defRPr>
            </a:lvl1pPr>
          </a:lstStyle>
          <a:p>
            <a:pPr fontAlgn="auto">
              <a:spcAft>
                <a:spcPts val="0"/>
              </a:spcAft>
              <a:defRPr/>
            </a:pPr>
            <a:r>
              <a:rPr lang="en-US" dirty="0" smtClean="0">
                <a:latin typeface="+mj-lt"/>
              </a:rPr>
              <a:t>Sodium Intake</a:t>
            </a:r>
          </a:p>
        </p:txBody>
      </p:sp>
      <p:sp>
        <p:nvSpPr>
          <p:cNvPr id="8" name="Rectangle 1"/>
          <p:cNvSpPr txBox="1">
            <a:spLocks noChangeArrowheads="1"/>
          </p:cNvSpPr>
          <p:nvPr/>
        </p:nvSpPr>
        <p:spPr>
          <a:xfrm>
            <a:off x="3175" y="3170427"/>
            <a:ext cx="9144000" cy="1139739"/>
          </a:xfrm>
          <a:prstGeom prst="rect">
            <a:avLst/>
          </a:prstGeom>
        </p:spPr>
        <p:txBody>
          <a:bodyPr tIns="83808" anchor="ctr"/>
          <a:lstStyle>
            <a:lvl1pPr algn="ctr" defTabSz="914400" rtl="0" eaLnBrk="1" latinLnBrk="0" hangingPunct="1">
              <a:spcBef>
                <a:spcPct val="0"/>
              </a:spcBef>
              <a:buNone/>
              <a:defRPr sz="4000" b="1" kern="1200">
                <a:solidFill>
                  <a:srgbClr val="FFFF00"/>
                </a:solidFill>
                <a:latin typeface="Arial" pitchFamily="34" charset="0"/>
                <a:ea typeface="+mj-ea"/>
                <a:cs typeface="Arial" pitchFamily="34" charset="0"/>
              </a:defRPr>
            </a:lvl1pPr>
          </a:lstStyle>
          <a:p>
            <a:pPr fontAlgn="auto">
              <a:spcAft>
                <a:spcPts val="0"/>
              </a:spcAft>
              <a:defRPr/>
            </a:pPr>
            <a:endParaRPr lang="en-US" sz="3600" dirty="0" smtClean="0">
              <a:latin typeface="+mj-lt"/>
            </a:endParaRPr>
          </a:p>
        </p:txBody>
      </p:sp>
      <p:sp>
        <p:nvSpPr>
          <p:cNvPr id="9" name="TextBox 7"/>
          <p:cNvSpPr txBox="1">
            <a:spLocks noChangeArrowheads="1"/>
          </p:cNvSpPr>
          <p:nvPr/>
        </p:nvSpPr>
        <p:spPr bwMode="auto">
          <a:xfrm>
            <a:off x="-3175" y="6324600"/>
            <a:ext cx="9144000" cy="338554"/>
          </a:xfrm>
          <a:prstGeom prst="rect">
            <a:avLst/>
          </a:prstGeom>
          <a:solidFill>
            <a:srgbClr val="FFFF99"/>
          </a:solidFill>
          <a:ln>
            <a:noFill/>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pPr>
            <a:r>
              <a:rPr lang="en-US" sz="1600" b="1" dirty="0"/>
              <a:t>Get the Facts: Sources of Sodium in Your Diet (CDC, </a:t>
            </a:r>
            <a:r>
              <a:rPr lang="en-US" sz="1600" b="1" dirty="0" smtClean="0"/>
              <a:t>2012). </a:t>
            </a:r>
            <a:r>
              <a:rPr lang="en-US" altLang="en-US" sz="1600" b="1" dirty="0" smtClean="0"/>
              <a:t>www.cdc.gov/salt/pdfs/sources_of_sodium.pdf</a:t>
            </a:r>
            <a:endParaRPr lang="en-US" altLang="en-US" sz="1600" b="1" dirty="0"/>
          </a:p>
        </p:txBody>
      </p:sp>
      <p:sp>
        <p:nvSpPr>
          <p:cNvPr id="10" name="TextBox 9"/>
          <p:cNvSpPr txBox="1">
            <a:spLocks noChangeArrowheads="1"/>
          </p:cNvSpPr>
          <p:nvPr/>
        </p:nvSpPr>
        <p:spPr bwMode="auto">
          <a:xfrm>
            <a:off x="1013890" y="1097996"/>
            <a:ext cx="7353300" cy="1723025"/>
          </a:xfrm>
          <a:prstGeom prst="roundRect">
            <a:avLst/>
          </a:prstGeom>
          <a:solidFill>
            <a:srgbClr val="2C57AE"/>
          </a:solidFill>
          <a:ln>
            <a:noFill/>
          </a:ln>
          <a:scene3d>
            <a:camera prst="orthographicFront"/>
            <a:lightRig rig="threePt" dir="t"/>
          </a:scene3d>
          <a:sp3d>
            <a:bevelT/>
          </a:sp3d>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461963" indent="-461963">
              <a:buClr>
                <a:srgbClr val="FFFF00"/>
              </a:buClr>
              <a:buFont typeface="Wingdings" panose="05000000000000000000" pitchFamily="2" charset="2"/>
              <a:buChar char="n"/>
            </a:pPr>
            <a:r>
              <a:rPr lang="en-US" altLang="en-US" sz="2800" b="1" dirty="0">
                <a:solidFill>
                  <a:schemeClr val="bg1"/>
                </a:solidFill>
                <a:sym typeface="Wingdings" panose="05000000000000000000" pitchFamily="2" charset="2"/>
              </a:rPr>
              <a:t>75% from processed and prepared foods</a:t>
            </a:r>
          </a:p>
          <a:p>
            <a:pPr marL="461963" indent="-461963">
              <a:buClr>
                <a:srgbClr val="FFFF00"/>
              </a:buClr>
              <a:buFont typeface="Wingdings" panose="05000000000000000000" pitchFamily="2" charset="2"/>
              <a:buChar char="n"/>
            </a:pPr>
            <a:r>
              <a:rPr lang="en-US" altLang="en-US" sz="2800" b="1" dirty="0">
                <a:solidFill>
                  <a:schemeClr val="bg1"/>
                </a:solidFill>
                <a:sym typeface="Wingdings" panose="05000000000000000000" pitchFamily="2" charset="2"/>
              </a:rPr>
              <a:t>12% naturally occurring in foods</a:t>
            </a:r>
          </a:p>
          <a:p>
            <a:pPr marL="461963" indent="-461963">
              <a:buClr>
                <a:srgbClr val="FFFF00"/>
              </a:buClr>
              <a:buFont typeface="Wingdings" panose="05000000000000000000" pitchFamily="2" charset="2"/>
              <a:buChar char="n"/>
            </a:pPr>
            <a:r>
              <a:rPr lang="en-US" altLang="en-US" sz="2800" b="1" dirty="0">
                <a:solidFill>
                  <a:schemeClr val="bg1"/>
                </a:solidFill>
                <a:sym typeface="Wingdings" panose="05000000000000000000" pitchFamily="2" charset="2"/>
              </a:rPr>
              <a:t>13% added during cooking and at the table</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3600" y="3059491"/>
            <a:ext cx="4949831" cy="3287270"/>
          </a:xfrm>
          <a:prstGeom prst="rect">
            <a:avLst/>
          </a:prstGeom>
        </p:spPr>
      </p:pic>
    </p:spTree>
    <p:extLst>
      <p:ext uri="{BB962C8B-B14F-4D97-AF65-F5344CB8AC3E}">
        <p14:creationId xmlns:p14="http://schemas.microsoft.com/office/powerpoint/2010/main" val="854683346"/>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639762"/>
          </a:xfrm>
        </p:spPr>
        <p:txBody>
          <a:bodyPr/>
          <a:lstStyle/>
          <a:p>
            <a:r>
              <a:rPr lang="en-US" dirty="0" smtClean="0">
                <a:latin typeface="+mn-lt"/>
              </a:rPr>
              <a:t>Children's Average Daily Sodium Intake</a:t>
            </a:r>
            <a:endParaRPr lang="en-US" dirty="0">
              <a:latin typeface="+mn-lt"/>
            </a:endParaRPr>
          </a:p>
        </p:txBody>
      </p:sp>
      <p:graphicFrame>
        <p:nvGraphicFramePr>
          <p:cNvPr id="4" name="Content Placeholder 3"/>
          <p:cNvGraphicFramePr>
            <a:graphicFrameLocks noGrp="1"/>
          </p:cNvGraphicFramePr>
          <p:nvPr>
            <p:ph idx="1"/>
            <p:extLst/>
          </p:nvPr>
        </p:nvGraphicFramePr>
        <p:xfrm>
          <a:off x="855090" y="346451"/>
          <a:ext cx="7273159" cy="4860873"/>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6"/>
          <p:cNvSpPr txBox="1">
            <a:spLocks noChangeArrowheads="1"/>
          </p:cNvSpPr>
          <p:nvPr/>
        </p:nvSpPr>
        <p:spPr bwMode="auto">
          <a:xfrm>
            <a:off x="0" y="5890736"/>
            <a:ext cx="9144000" cy="738664"/>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buNone/>
            </a:pPr>
            <a:r>
              <a:rPr lang="en-US" altLang="en-US" sz="1400" b="1" dirty="0"/>
              <a:t>Source: </a:t>
            </a:r>
            <a:r>
              <a:rPr lang="en-US" sz="1400" b="1" dirty="0"/>
              <a:t>U.S. Department of Agriculture, Agricultural Research Service </a:t>
            </a:r>
            <a:r>
              <a:rPr lang="en-US" sz="1400" b="1" dirty="0" smtClean="0"/>
              <a:t>and </a:t>
            </a:r>
            <a:r>
              <a:rPr lang="en-US" sz="1400" b="1" dirty="0"/>
              <a:t>U.S. Department of Health and Human Services, Centers for Disease </a:t>
            </a:r>
            <a:r>
              <a:rPr lang="en-US" sz="1400" b="1" dirty="0" smtClean="0"/>
              <a:t>Control </a:t>
            </a:r>
            <a:r>
              <a:rPr lang="en-US" sz="1400" b="1" dirty="0"/>
              <a:t>and </a:t>
            </a:r>
            <a:r>
              <a:rPr lang="en-US" sz="1400" b="1" dirty="0" smtClean="0"/>
              <a:t>Prevention. </a:t>
            </a:r>
            <a:r>
              <a:rPr lang="en-US" altLang="en-US" sz="1400" b="1" dirty="0" smtClean="0"/>
              <a:t>What </a:t>
            </a:r>
            <a:r>
              <a:rPr lang="en-US" altLang="en-US" sz="1400" b="1" dirty="0"/>
              <a:t>We Eat in America</a:t>
            </a:r>
            <a:r>
              <a:rPr lang="en-US" altLang="en-US" sz="1400" b="1" dirty="0" smtClean="0"/>
              <a:t>, NHANES 2009-2010. http</a:t>
            </a:r>
            <a:r>
              <a:rPr lang="en-US" altLang="en-US" sz="1400" b="1" dirty="0"/>
              <a:t>://seprl.ars.usda.gov/SP2UserFiles/Place/12355000/pdf/0910/Table_1_NIN_GEN_09.pdf</a:t>
            </a:r>
          </a:p>
        </p:txBody>
      </p:sp>
      <p:sp>
        <p:nvSpPr>
          <p:cNvPr id="11" name="TextBox 10"/>
          <p:cNvSpPr txBox="1"/>
          <p:nvPr/>
        </p:nvSpPr>
        <p:spPr>
          <a:xfrm rot="16200000">
            <a:off x="1232891" y="3665249"/>
            <a:ext cx="1905002" cy="276999"/>
          </a:xfrm>
          <a:prstGeom prst="rect">
            <a:avLst/>
          </a:prstGeom>
          <a:noFill/>
        </p:spPr>
        <p:txBody>
          <a:bodyPr wrap="square" rtlCol="0">
            <a:spAutoFit/>
          </a:bodyPr>
          <a:lstStyle/>
          <a:p>
            <a:r>
              <a:rPr lang="en-US" sz="1200" b="1" dirty="0" smtClean="0"/>
              <a:t>General Population</a:t>
            </a:r>
            <a:endParaRPr lang="en-US" sz="1200" b="1" dirty="0"/>
          </a:p>
        </p:txBody>
      </p:sp>
      <p:sp>
        <p:nvSpPr>
          <p:cNvPr id="12" name="TextBox 11"/>
          <p:cNvSpPr txBox="1"/>
          <p:nvPr/>
        </p:nvSpPr>
        <p:spPr>
          <a:xfrm rot="16200000">
            <a:off x="2081809" y="3937991"/>
            <a:ext cx="1174848" cy="461665"/>
          </a:xfrm>
          <a:prstGeom prst="rect">
            <a:avLst/>
          </a:prstGeom>
          <a:noFill/>
        </p:spPr>
        <p:txBody>
          <a:bodyPr wrap="square" rtlCol="0">
            <a:spAutoFit/>
          </a:bodyPr>
          <a:lstStyle/>
          <a:p>
            <a:r>
              <a:rPr lang="en-US" sz="1200" b="1" dirty="0" smtClean="0"/>
              <a:t>Special Populations *</a:t>
            </a:r>
            <a:endParaRPr lang="en-US" sz="1200" b="1" dirty="0"/>
          </a:p>
        </p:txBody>
      </p:sp>
      <p:sp>
        <p:nvSpPr>
          <p:cNvPr id="13" name="Rectangle 12"/>
          <p:cNvSpPr/>
          <p:nvPr/>
        </p:nvSpPr>
        <p:spPr>
          <a:xfrm>
            <a:off x="1524000" y="5305961"/>
            <a:ext cx="6604249" cy="584775"/>
          </a:xfrm>
          <a:prstGeom prst="rect">
            <a:avLst/>
          </a:prstGeom>
        </p:spPr>
        <p:txBody>
          <a:bodyPr wrap="square">
            <a:spAutoFit/>
          </a:bodyPr>
          <a:lstStyle/>
          <a:p>
            <a:pPr marL="231775" indent="-231775"/>
            <a:r>
              <a:rPr lang="en-US" sz="1600" b="1" dirty="0" smtClean="0">
                <a:solidFill>
                  <a:schemeClr val="bg1"/>
                </a:solidFill>
              </a:rPr>
              <a:t>*	Special </a:t>
            </a:r>
            <a:r>
              <a:rPr lang="en-US" sz="1600" b="1" dirty="0">
                <a:solidFill>
                  <a:schemeClr val="bg1"/>
                </a:solidFill>
              </a:rPr>
              <a:t>populations include children who are African American and </a:t>
            </a:r>
            <a:r>
              <a:rPr lang="en-US" sz="1600" b="1" dirty="0" smtClean="0">
                <a:solidFill>
                  <a:schemeClr val="bg1"/>
                </a:solidFill>
              </a:rPr>
              <a:t>children who </a:t>
            </a:r>
            <a:r>
              <a:rPr lang="en-US" sz="1600" b="1" dirty="0">
                <a:solidFill>
                  <a:schemeClr val="bg1"/>
                </a:solidFill>
              </a:rPr>
              <a:t>have hypertension, </a:t>
            </a:r>
            <a:r>
              <a:rPr lang="en-US" sz="1600" b="1" dirty="0" smtClean="0">
                <a:solidFill>
                  <a:schemeClr val="bg1"/>
                </a:solidFill>
              </a:rPr>
              <a:t>diabetes or </a:t>
            </a:r>
            <a:r>
              <a:rPr lang="en-US" sz="1600" b="1" dirty="0">
                <a:solidFill>
                  <a:schemeClr val="bg1"/>
                </a:solidFill>
              </a:rPr>
              <a:t>chronic kidney </a:t>
            </a:r>
            <a:r>
              <a:rPr lang="en-US" sz="1600" b="1" dirty="0" smtClean="0">
                <a:solidFill>
                  <a:schemeClr val="bg1"/>
                </a:solidFill>
              </a:rPr>
              <a:t>disease</a:t>
            </a:r>
            <a:endParaRPr lang="en-US" sz="1600" b="1" dirty="0">
              <a:solidFill>
                <a:schemeClr val="bg1"/>
              </a:solidFill>
            </a:endParaRPr>
          </a:p>
        </p:txBody>
      </p:sp>
    </p:spTree>
    <p:extLst>
      <p:ext uri="{BB962C8B-B14F-4D97-AF65-F5344CB8AC3E}">
        <p14:creationId xmlns:p14="http://schemas.microsoft.com/office/powerpoint/2010/main" val="2414820562"/>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0513"/>
            <a:ext cx="9144000" cy="471487"/>
          </a:xfrm>
        </p:spPr>
        <p:txBody>
          <a:bodyPr/>
          <a:lstStyle/>
          <a:p>
            <a:pPr>
              <a:defRPr/>
            </a:pPr>
            <a:r>
              <a:rPr lang="en-US" sz="3600" dirty="0" smtClean="0">
                <a:latin typeface="+mn-lt"/>
              </a:rPr>
              <a:t>Sodium Content of Typical Breakfast Menus</a:t>
            </a:r>
            <a:endParaRPr lang="en-US" sz="3600" dirty="0">
              <a:latin typeface="+mn-lt"/>
            </a:endParaRPr>
          </a:p>
        </p:txBody>
      </p:sp>
      <p:sp>
        <p:nvSpPr>
          <p:cNvPr id="143368" name="TextBox 6"/>
          <p:cNvSpPr txBox="1">
            <a:spLocks noChangeArrowheads="1"/>
          </p:cNvSpPr>
          <p:nvPr/>
        </p:nvSpPr>
        <p:spPr bwMode="auto">
          <a:xfrm>
            <a:off x="381000" y="5724525"/>
            <a:ext cx="82724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1714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1">
                <a:solidFill>
                  <a:schemeClr val="bg1"/>
                </a:solidFill>
              </a:rPr>
              <a:t>*	Sodium values represent typical sodium content of these foods but are not valid for all varieties or brands </a:t>
            </a:r>
          </a:p>
          <a:p>
            <a:pPr>
              <a:spcBef>
                <a:spcPct val="0"/>
              </a:spcBef>
              <a:buFontTx/>
              <a:buNone/>
            </a:pPr>
            <a:r>
              <a:rPr lang="en-US" altLang="en-US" sz="1400" b="1">
                <a:solidFill>
                  <a:schemeClr val="bg1"/>
                </a:solidFill>
              </a:rPr>
              <a:t>*	When evaluating school menus, use sodium content of actual foods purchased and prepared</a:t>
            </a:r>
          </a:p>
        </p:txBody>
      </p:sp>
      <p:sp>
        <p:nvSpPr>
          <p:cNvPr id="143369" name="TextBox 6"/>
          <p:cNvSpPr txBox="1">
            <a:spLocks noChangeArrowheads="1"/>
          </p:cNvSpPr>
          <p:nvPr/>
        </p:nvSpPr>
        <p:spPr bwMode="auto">
          <a:xfrm>
            <a:off x="-3175" y="6321425"/>
            <a:ext cx="9144000" cy="30797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 typeface="Arial" panose="020B0604020202020204" pitchFamily="34" charset="0"/>
              <a:buNone/>
            </a:pPr>
            <a:r>
              <a:rPr lang="en-US" altLang="en-US" sz="1400" b="1"/>
              <a:t>Source: Product labels and USDA National Nutrient database (http://ndb.nal.usda.gov/)</a:t>
            </a:r>
          </a:p>
        </p:txBody>
      </p:sp>
      <p:graphicFrame>
        <p:nvGraphicFramePr>
          <p:cNvPr id="13" name="Table 12"/>
          <p:cNvGraphicFramePr>
            <a:graphicFrameLocks noGrp="1"/>
          </p:cNvGraphicFramePr>
          <p:nvPr/>
        </p:nvGraphicFramePr>
        <p:xfrm>
          <a:off x="3124200" y="2886014"/>
          <a:ext cx="5867400" cy="2765486"/>
        </p:xfrm>
        <a:graphic>
          <a:graphicData uri="http://schemas.openxmlformats.org/drawingml/2006/table">
            <a:tbl>
              <a:tblPr firstRow="1" bandRow="1">
                <a:tableStyleId>{5C22544A-7EE6-4342-B048-85BDC9FD1C3A}</a:tableStyleId>
              </a:tblPr>
              <a:tblGrid>
                <a:gridCol w="2378676">
                  <a:extLst>
                    <a:ext uri="{9D8B030D-6E8A-4147-A177-3AD203B41FA5}">
                      <a16:colId xmlns:a16="http://schemas.microsoft.com/office/drawing/2014/main" val="20000"/>
                    </a:ext>
                  </a:extLst>
                </a:gridCol>
                <a:gridCol w="2220097">
                  <a:extLst>
                    <a:ext uri="{9D8B030D-6E8A-4147-A177-3AD203B41FA5}">
                      <a16:colId xmlns:a16="http://schemas.microsoft.com/office/drawing/2014/main" val="20001"/>
                    </a:ext>
                  </a:extLst>
                </a:gridCol>
                <a:gridCol w="1268627">
                  <a:extLst>
                    <a:ext uri="{9D8B030D-6E8A-4147-A177-3AD203B41FA5}">
                      <a16:colId xmlns:a16="http://schemas.microsoft.com/office/drawing/2014/main" val="20002"/>
                    </a:ext>
                  </a:extLst>
                </a:gridCol>
              </a:tblGrid>
              <a:tr h="495205">
                <a:tc>
                  <a:txBody>
                    <a:bodyPr/>
                    <a:lstStyle/>
                    <a:p>
                      <a:pPr algn="ctr"/>
                      <a:r>
                        <a:rPr lang="en-US" sz="1400" b="1" dirty="0" smtClean="0">
                          <a:solidFill>
                            <a:schemeClr val="bg1"/>
                          </a:solidFill>
                        </a:rPr>
                        <a:t>Food </a:t>
                      </a:r>
                      <a:endParaRPr lang="en-US" sz="1400" b="1" dirty="0">
                        <a:solidFill>
                          <a:schemeClr val="bg1"/>
                        </a:solidFill>
                      </a:endParaRPr>
                    </a:p>
                  </a:txBody>
                  <a:tcPr marL="68580" marR="68580" marT="34249" marB="34249" anchor="ctr">
                    <a:solidFill>
                      <a:srgbClr val="000099"/>
                    </a:solidFill>
                  </a:tcPr>
                </a:tc>
                <a:tc>
                  <a:txBody>
                    <a:bodyPr/>
                    <a:lstStyle/>
                    <a:p>
                      <a:pPr algn="ctr"/>
                      <a:r>
                        <a:rPr lang="en-US" sz="1400" b="1" dirty="0" smtClean="0">
                          <a:solidFill>
                            <a:schemeClr val="bg1"/>
                          </a:solidFill>
                        </a:rPr>
                        <a:t>Portion Size</a:t>
                      </a:r>
                      <a:endParaRPr lang="en-US" sz="1400" b="1" dirty="0">
                        <a:solidFill>
                          <a:schemeClr val="bg1"/>
                        </a:solidFill>
                      </a:endParaRPr>
                    </a:p>
                  </a:txBody>
                  <a:tcPr marL="68580" marR="68580" marT="34249" marB="34249" anchor="ctr">
                    <a:solidFill>
                      <a:srgbClr val="000099"/>
                    </a:solidFill>
                  </a:tcPr>
                </a:tc>
                <a:tc>
                  <a:txBody>
                    <a:bodyPr/>
                    <a:lstStyle/>
                    <a:p>
                      <a:pPr algn="ctr"/>
                      <a:r>
                        <a:rPr lang="en-US" sz="1400" b="1" dirty="0" smtClean="0">
                          <a:solidFill>
                            <a:schemeClr val="bg1"/>
                          </a:solidFill>
                        </a:rPr>
                        <a:t>Sodium</a:t>
                      </a:r>
                      <a:r>
                        <a:rPr lang="en-US" sz="1400" b="1" baseline="0" dirty="0" smtClean="0">
                          <a:solidFill>
                            <a:schemeClr val="bg1"/>
                          </a:solidFill>
                        </a:rPr>
                        <a:t> (</a:t>
                      </a:r>
                      <a:r>
                        <a:rPr lang="en-US" sz="1400" b="1" dirty="0" smtClean="0">
                          <a:solidFill>
                            <a:schemeClr val="bg1"/>
                          </a:solidFill>
                        </a:rPr>
                        <a:t>milligrams) *</a:t>
                      </a:r>
                      <a:endParaRPr lang="en-US" sz="1400" b="1" dirty="0">
                        <a:solidFill>
                          <a:schemeClr val="bg1"/>
                        </a:solidFill>
                      </a:endParaRPr>
                    </a:p>
                  </a:txBody>
                  <a:tcPr marL="68580" marR="68580" marT="34249" marB="34249" anchor="ctr">
                    <a:solidFill>
                      <a:srgbClr val="000099"/>
                    </a:solidFill>
                  </a:tcPr>
                </a:tc>
                <a:extLst>
                  <a:ext uri="{0D108BD9-81ED-4DB2-BD59-A6C34878D82A}">
                    <a16:rowId xmlns:a16="http://schemas.microsoft.com/office/drawing/2014/main" val="10000"/>
                  </a:ext>
                </a:extLst>
              </a:tr>
              <a:tr h="281851">
                <a:tc>
                  <a:txBody>
                    <a:bodyPr/>
                    <a:lstStyle/>
                    <a:p>
                      <a:r>
                        <a:rPr lang="en-US" sz="1800" b="1" dirty="0" smtClean="0">
                          <a:solidFill>
                            <a:schemeClr val="tx1"/>
                          </a:solidFill>
                        </a:rPr>
                        <a:t>Honey</a:t>
                      </a:r>
                      <a:r>
                        <a:rPr lang="en-US" sz="1800" b="1" baseline="0" dirty="0" smtClean="0">
                          <a:solidFill>
                            <a:schemeClr val="tx1"/>
                          </a:solidFill>
                        </a:rPr>
                        <a:t> Oat Cereal</a:t>
                      </a:r>
                      <a:endParaRPr lang="en-US" sz="1800" b="1" dirty="0">
                        <a:solidFill>
                          <a:schemeClr val="tx1"/>
                        </a:solidFill>
                      </a:endParaRPr>
                    </a:p>
                  </a:txBody>
                  <a:tcPr marL="68580" marR="68580" marT="34249" marB="34249">
                    <a:solidFill>
                      <a:srgbClr val="C8D7EA"/>
                    </a:solidFill>
                  </a:tcPr>
                </a:tc>
                <a:tc>
                  <a:txBody>
                    <a:bodyPr/>
                    <a:lstStyle/>
                    <a:p>
                      <a:r>
                        <a:rPr lang="en-US" sz="1800" b="1" dirty="0" smtClean="0">
                          <a:solidFill>
                            <a:schemeClr val="tx1"/>
                          </a:solidFill>
                        </a:rPr>
                        <a:t>1 ounce (1 cup)</a:t>
                      </a:r>
                      <a:endParaRPr lang="en-US" sz="1800" b="1" dirty="0">
                        <a:solidFill>
                          <a:schemeClr val="tx1"/>
                        </a:solidFill>
                      </a:endParaRPr>
                    </a:p>
                  </a:txBody>
                  <a:tcPr marL="68580" marR="68580" marT="34249" marB="34249">
                    <a:solidFill>
                      <a:srgbClr val="C8D7EA"/>
                    </a:solidFill>
                  </a:tcPr>
                </a:tc>
                <a:tc>
                  <a:txBody>
                    <a:bodyPr/>
                    <a:lstStyle/>
                    <a:p>
                      <a:pPr algn="ctr"/>
                      <a:r>
                        <a:rPr lang="en-US" sz="1800" b="1" dirty="0" smtClean="0">
                          <a:solidFill>
                            <a:schemeClr val="tx1"/>
                          </a:solidFill>
                        </a:rPr>
                        <a:t>160</a:t>
                      </a:r>
                      <a:endParaRPr lang="en-US" sz="1800" b="1" dirty="0">
                        <a:solidFill>
                          <a:schemeClr val="tx1"/>
                        </a:solidFill>
                      </a:endParaRPr>
                    </a:p>
                  </a:txBody>
                  <a:tcPr marL="68580" marR="68580" marT="34249" marB="34249">
                    <a:solidFill>
                      <a:srgbClr val="C8D7EA"/>
                    </a:solidFill>
                  </a:tcPr>
                </a:tc>
                <a:extLst>
                  <a:ext uri="{0D108BD9-81ED-4DB2-BD59-A6C34878D82A}">
                    <a16:rowId xmlns:a16="http://schemas.microsoft.com/office/drawing/2014/main" val="10001"/>
                  </a:ext>
                </a:extLst>
              </a:tr>
              <a:tr h="281851">
                <a:tc>
                  <a:txBody>
                    <a:bodyPr/>
                    <a:lstStyle/>
                    <a:p>
                      <a:r>
                        <a:rPr lang="en-US" sz="1800" b="1" dirty="0" smtClean="0">
                          <a:solidFill>
                            <a:schemeClr val="tx1"/>
                          </a:solidFill>
                        </a:rPr>
                        <a:t>Graham crackers</a:t>
                      </a:r>
                      <a:endParaRPr lang="en-US" sz="1800" b="1" dirty="0">
                        <a:solidFill>
                          <a:schemeClr val="tx1"/>
                        </a:solidFill>
                      </a:endParaRPr>
                    </a:p>
                  </a:txBody>
                  <a:tcPr marL="68580" marR="68580" marT="34249" marB="34249">
                    <a:solidFill>
                      <a:schemeClr val="bg1"/>
                    </a:solidFill>
                  </a:tcPr>
                </a:tc>
                <a:tc>
                  <a:txBody>
                    <a:bodyPr/>
                    <a:lstStyle/>
                    <a:p>
                      <a:r>
                        <a:rPr lang="en-US" sz="1800" b="1" dirty="0" smtClean="0">
                          <a:solidFill>
                            <a:schemeClr val="tx1"/>
                          </a:solidFill>
                        </a:rPr>
                        <a:t>3 pack</a:t>
                      </a:r>
                      <a:endParaRPr lang="en-US" sz="1800" b="1" dirty="0">
                        <a:solidFill>
                          <a:schemeClr val="tx1"/>
                        </a:solidFill>
                      </a:endParaRPr>
                    </a:p>
                  </a:txBody>
                  <a:tcPr marL="68580" marR="68580" marT="34249" marB="34249">
                    <a:solidFill>
                      <a:schemeClr val="bg1"/>
                    </a:solidFill>
                  </a:tcPr>
                </a:tc>
                <a:tc>
                  <a:txBody>
                    <a:bodyPr/>
                    <a:lstStyle/>
                    <a:p>
                      <a:pPr algn="ctr"/>
                      <a:r>
                        <a:rPr lang="en-US" sz="1800" b="1" dirty="0" smtClean="0">
                          <a:solidFill>
                            <a:schemeClr val="tx1"/>
                          </a:solidFill>
                        </a:rPr>
                        <a:t>100</a:t>
                      </a:r>
                      <a:endParaRPr lang="en-US" sz="1800" b="1" dirty="0">
                        <a:solidFill>
                          <a:schemeClr val="tx1"/>
                        </a:solidFill>
                      </a:endParaRPr>
                    </a:p>
                  </a:txBody>
                  <a:tcPr marL="68580" marR="68580" marT="34249" marB="34249">
                    <a:solidFill>
                      <a:schemeClr val="bg1"/>
                    </a:solidFill>
                  </a:tcPr>
                </a:tc>
                <a:extLst>
                  <a:ext uri="{0D108BD9-81ED-4DB2-BD59-A6C34878D82A}">
                    <a16:rowId xmlns:a16="http://schemas.microsoft.com/office/drawing/2014/main" val="10002"/>
                  </a:ext>
                </a:extLst>
              </a:tr>
              <a:tr h="281851">
                <a:tc>
                  <a:txBody>
                    <a:bodyPr/>
                    <a:lstStyle/>
                    <a:p>
                      <a:r>
                        <a:rPr lang="en-US" sz="1800" b="1" dirty="0" smtClean="0">
                          <a:solidFill>
                            <a:schemeClr val="tx1"/>
                          </a:solidFill>
                        </a:rPr>
                        <a:t>Orange</a:t>
                      </a:r>
                      <a:r>
                        <a:rPr lang="en-US" sz="1800" b="1" baseline="0" dirty="0" smtClean="0">
                          <a:solidFill>
                            <a:schemeClr val="tx1"/>
                          </a:solidFill>
                        </a:rPr>
                        <a:t> juice</a:t>
                      </a:r>
                      <a:endParaRPr lang="en-US" sz="1800" b="1" dirty="0">
                        <a:solidFill>
                          <a:schemeClr val="tx1"/>
                        </a:solidFill>
                      </a:endParaRPr>
                    </a:p>
                  </a:txBody>
                  <a:tcPr marL="68580" marR="68580" marT="34249" marB="34249">
                    <a:solidFill>
                      <a:srgbClr val="C8D7EA"/>
                    </a:solidFill>
                  </a:tcPr>
                </a:tc>
                <a:tc>
                  <a:txBody>
                    <a:bodyPr/>
                    <a:lstStyle/>
                    <a:p>
                      <a:r>
                        <a:rPr lang="en-US" sz="1800" b="1" dirty="0" smtClean="0">
                          <a:solidFill>
                            <a:schemeClr val="tx1"/>
                          </a:solidFill>
                        </a:rPr>
                        <a:t>½ cup</a:t>
                      </a:r>
                      <a:endParaRPr lang="en-US" sz="1800" b="1" dirty="0">
                        <a:solidFill>
                          <a:schemeClr val="tx1"/>
                        </a:solidFill>
                      </a:endParaRPr>
                    </a:p>
                  </a:txBody>
                  <a:tcPr marL="68580" marR="68580" marT="34249" marB="34249">
                    <a:solidFill>
                      <a:srgbClr val="C8D7EA"/>
                    </a:solidFill>
                  </a:tcPr>
                </a:tc>
                <a:tc>
                  <a:txBody>
                    <a:bodyPr/>
                    <a:lstStyle/>
                    <a:p>
                      <a:pPr algn="ctr"/>
                      <a:r>
                        <a:rPr lang="en-US" sz="1800" b="1" dirty="0" smtClean="0">
                          <a:solidFill>
                            <a:schemeClr val="tx1"/>
                          </a:solidFill>
                        </a:rPr>
                        <a:t>1</a:t>
                      </a:r>
                      <a:endParaRPr lang="en-US" sz="1800" b="1" dirty="0">
                        <a:solidFill>
                          <a:schemeClr val="tx1"/>
                        </a:solidFill>
                      </a:endParaRPr>
                    </a:p>
                  </a:txBody>
                  <a:tcPr marL="68580" marR="68580" marT="34249" marB="34249">
                    <a:solidFill>
                      <a:srgbClr val="C8D7EA"/>
                    </a:solidFill>
                  </a:tcPr>
                </a:tc>
                <a:extLst>
                  <a:ext uri="{0D108BD9-81ED-4DB2-BD59-A6C34878D82A}">
                    <a16:rowId xmlns:a16="http://schemas.microsoft.com/office/drawing/2014/main" val="10003"/>
                  </a:ext>
                </a:extLst>
              </a:tr>
              <a:tr h="281851">
                <a:tc>
                  <a:txBody>
                    <a:bodyPr/>
                    <a:lstStyle/>
                    <a:p>
                      <a:r>
                        <a:rPr lang="en-US" sz="1800" b="1" dirty="0" smtClean="0">
                          <a:solidFill>
                            <a:schemeClr val="tx1"/>
                          </a:solidFill>
                        </a:rPr>
                        <a:t>Fresh</a:t>
                      </a:r>
                      <a:r>
                        <a:rPr lang="en-US" sz="1800" b="1" baseline="0" dirty="0" smtClean="0">
                          <a:solidFill>
                            <a:schemeClr val="tx1"/>
                          </a:solidFill>
                        </a:rPr>
                        <a:t> banana</a:t>
                      </a:r>
                      <a:endParaRPr lang="en-US" sz="1800" b="1" dirty="0">
                        <a:solidFill>
                          <a:schemeClr val="tx1"/>
                        </a:solidFill>
                      </a:endParaRPr>
                    </a:p>
                  </a:txBody>
                  <a:tcPr marL="68580" marR="68580" marT="34249" marB="34249">
                    <a:solidFill>
                      <a:schemeClr val="bg1"/>
                    </a:solidFill>
                  </a:tcPr>
                </a:tc>
                <a:tc>
                  <a:txBody>
                    <a:bodyPr/>
                    <a:lstStyle/>
                    <a:p>
                      <a:r>
                        <a:rPr lang="en-US" sz="1800" b="1" dirty="0" smtClean="0">
                          <a:solidFill>
                            <a:schemeClr val="tx1"/>
                          </a:solidFill>
                        </a:rPr>
                        <a:t>1 medium</a:t>
                      </a:r>
                      <a:endParaRPr lang="en-US" sz="1800" b="1" dirty="0">
                        <a:solidFill>
                          <a:schemeClr val="tx1"/>
                        </a:solidFill>
                      </a:endParaRPr>
                    </a:p>
                  </a:txBody>
                  <a:tcPr marL="68580" marR="68580" marT="34249" marB="34249">
                    <a:solidFill>
                      <a:schemeClr val="bg1"/>
                    </a:solidFill>
                  </a:tcPr>
                </a:tc>
                <a:tc>
                  <a:txBody>
                    <a:bodyPr/>
                    <a:lstStyle/>
                    <a:p>
                      <a:pPr algn="ctr"/>
                      <a:r>
                        <a:rPr lang="en-US" sz="1800" b="1" dirty="0" smtClean="0">
                          <a:solidFill>
                            <a:schemeClr val="tx1"/>
                          </a:solidFill>
                        </a:rPr>
                        <a:t>1</a:t>
                      </a:r>
                      <a:endParaRPr lang="en-US" sz="1800" b="1" dirty="0">
                        <a:solidFill>
                          <a:schemeClr val="tx1"/>
                        </a:solidFill>
                      </a:endParaRPr>
                    </a:p>
                  </a:txBody>
                  <a:tcPr marL="68580" marR="68580" marT="34249" marB="34249">
                    <a:solidFill>
                      <a:schemeClr val="bg1"/>
                    </a:solidFill>
                  </a:tcPr>
                </a:tc>
                <a:extLst>
                  <a:ext uri="{0D108BD9-81ED-4DB2-BD59-A6C34878D82A}">
                    <a16:rowId xmlns:a16="http://schemas.microsoft.com/office/drawing/2014/main" val="10004"/>
                  </a:ext>
                </a:extLst>
              </a:tr>
              <a:tr h="281851">
                <a:tc>
                  <a:txBody>
                    <a:bodyPr/>
                    <a:lstStyle/>
                    <a:p>
                      <a:r>
                        <a:rPr lang="en-US" sz="1800" b="1" dirty="0" smtClean="0">
                          <a:solidFill>
                            <a:schemeClr val="tx1"/>
                          </a:solidFill>
                        </a:rPr>
                        <a:t>Fat-free milk</a:t>
                      </a:r>
                      <a:endParaRPr lang="en-US" sz="1800" b="1" dirty="0">
                        <a:solidFill>
                          <a:schemeClr val="tx1"/>
                        </a:solidFill>
                      </a:endParaRPr>
                    </a:p>
                  </a:txBody>
                  <a:tcPr marL="68580" marR="68580" marT="34249" marB="34249">
                    <a:solidFill>
                      <a:srgbClr val="C8D7EA"/>
                    </a:solidFill>
                  </a:tcPr>
                </a:tc>
                <a:tc>
                  <a:txBody>
                    <a:bodyPr/>
                    <a:lstStyle/>
                    <a:p>
                      <a:r>
                        <a:rPr lang="en-US" sz="1800" b="1" dirty="0" smtClean="0">
                          <a:solidFill>
                            <a:schemeClr val="tx1"/>
                          </a:solidFill>
                        </a:rPr>
                        <a:t>8 fluid ounces</a:t>
                      </a:r>
                      <a:endParaRPr lang="en-US" sz="1800" b="1" dirty="0">
                        <a:solidFill>
                          <a:schemeClr val="tx1"/>
                        </a:solidFill>
                      </a:endParaRPr>
                    </a:p>
                  </a:txBody>
                  <a:tcPr marL="68580" marR="68580" marT="34249" marB="34249">
                    <a:solidFill>
                      <a:srgbClr val="C8D7EA"/>
                    </a:solidFill>
                  </a:tcPr>
                </a:tc>
                <a:tc>
                  <a:txBody>
                    <a:bodyPr/>
                    <a:lstStyle/>
                    <a:p>
                      <a:pPr algn="ctr"/>
                      <a:r>
                        <a:rPr lang="en-US" sz="1800" b="1" dirty="0" smtClean="0">
                          <a:solidFill>
                            <a:schemeClr val="tx1"/>
                          </a:solidFill>
                        </a:rPr>
                        <a:t>130</a:t>
                      </a:r>
                      <a:endParaRPr lang="en-US" sz="1800" b="1" dirty="0">
                        <a:solidFill>
                          <a:schemeClr val="tx1"/>
                        </a:solidFill>
                      </a:endParaRPr>
                    </a:p>
                  </a:txBody>
                  <a:tcPr marL="68580" marR="68580" marT="34249" marB="34249">
                    <a:solidFill>
                      <a:srgbClr val="C8D7EA"/>
                    </a:solidFill>
                  </a:tcPr>
                </a:tc>
                <a:extLst>
                  <a:ext uri="{0D108BD9-81ED-4DB2-BD59-A6C34878D82A}">
                    <a16:rowId xmlns:a16="http://schemas.microsoft.com/office/drawing/2014/main" val="10005"/>
                  </a:ext>
                </a:extLst>
              </a:tr>
              <a:tr h="556163">
                <a:tc>
                  <a:txBody>
                    <a:bodyPr/>
                    <a:lstStyle/>
                    <a:p>
                      <a:endParaRPr lang="en-US" sz="1400" b="1" dirty="0">
                        <a:solidFill>
                          <a:schemeClr val="tx1"/>
                        </a:solidFill>
                      </a:endParaRPr>
                    </a:p>
                  </a:txBody>
                  <a:tcPr marL="68580" marR="68580" marT="34249" marB="34249">
                    <a:solidFill>
                      <a:srgbClr val="FFFF99"/>
                    </a:solidFill>
                  </a:tcPr>
                </a:tc>
                <a:tc>
                  <a:txBody>
                    <a:bodyPr/>
                    <a:lstStyle/>
                    <a:p>
                      <a:pPr algn="r"/>
                      <a:r>
                        <a:rPr lang="en-US" sz="3200" b="1" dirty="0" smtClean="0">
                          <a:solidFill>
                            <a:schemeClr val="tx1"/>
                          </a:solidFill>
                        </a:rPr>
                        <a:t>TOTAL</a:t>
                      </a:r>
                      <a:endParaRPr lang="en-US" sz="3200" b="1" dirty="0">
                        <a:solidFill>
                          <a:schemeClr val="tx1"/>
                        </a:solidFill>
                      </a:endParaRPr>
                    </a:p>
                  </a:txBody>
                  <a:tcPr marL="68580" marR="68580" marT="34249" marB="34249" anchor="ctr">
                    <a:solidFill>
                      <a:srgbClr val="FFFF99"/>
                    </a:solidFill>
                  </a:tcPr>
                </a:tc>
                <a:tc>
                  <a:txBody>
                    <a:bodyPr/>
                    <a:lstStyle/>
                    <a:p>
                      <a:pPr algn="ctr"/>
                      <a:r>
                        <a:rPr lang="en-US" sz="3200" b="1" dirty="0" smtClean="0">
                          <a:solidFill>
                            <a:srgbClr val="006600"/>
                          </a:solidFill>
                        </a:rPr>
                        <a:t>392</a:t>
                      </a:r>
                      <a:endParaRPr lang="en-US" sz="3200" b="1" dirty="0">
                        <a:solidFill>
                          <a:srgbClr val="006600"/>
                        </a:solidFill>
                      </a:endParaRPr>
                    </a:p>
                  </a:txBody>
                  <a:tcPr marL="68580" marR="68580" marT="34249" marB="34249">
                    <a:solidFill>
                      <a:srgbClr val="FFFF99"/>
                    </a:solidFill>
                  </a:tcPr>
                </a:tc>
                <a:extLst>
                  <a:ext uri="{0D108BD9-81ED-4DB2-BD59-A6C34878D82A}">
                    <a16:rowId xmlns:a16="http://schemas.microsoft.com/office/drawing/2014/main" val="10006"/>
                  </a:ext>
                </a:extLst>
              </a:tr>
            </a:tbl>
          </a:graphicData>
        </a:graphic>
      </p:graphicFrame>
      <p:sp>
        <p:nvSpPr>
          <p:cNvPr id="15" name="TextBox 14"/>
          <p:cNvSpPr txBox="1">
            <a:spLocks noChangeArrowheads="1"/>
          </p:cNvSpPr>
          <p:nvPr/>
        </p:nvSpPr>
        <p:spPr bwMode="auto">
          <a:xfrm>
            <a:off x="228600" y="1174749"/>
            <a:ext cx="2590800"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tabLst>
                <a:tab pos="8001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8001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8001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8001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8001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8001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8001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8001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800100" algn="l"/>
              </a:tabLst>
              <a:defRPr sz="2000">
                <a:solidFill>
                  <a:schemeClr val="tx1"/>
                </a:solidFill>
                <a:latin typeface="Calibri" panose="020F0502020204030204" pitchFamily="34" charset="0"/>
              </a:defRPr>
            </a:lvl9pPr>
          </a:lstStyle>
          <a:p>
            <a:pPr>
              <a:spcBef>
                <a:spcPct val="0"/>
              </a:spcBef>
              <a:buFontTx/>
              <a:buNone/>
            </a:pPr>
            <a:r>
              <a:rPr lang="en-US" altLang="en-US" sz="2800" b="1" dirty="0">
                <a:solidFill>
                  <a:srgbClr val="99FF99"/>
                </a:solidFill>
              </a:rPr>
              <a:t>SODIUM LIMITS</a:t>
            </a:r>
          </a:p>
          <a:p>
            <a:pPr>
              <a:spcBef>
                <a:spcPct val="0"/>
              </a:spcBef>
              <a:buFontTx/>
              <a:buNone/>
            </a:pPr>
            <a:r>
              <a:rPr lang="en-US" altLang="en-US" sz="1800" b="1" dirty="0">
                <a:solidFill>
                  <a:srgbClr val="FFFF99"/>
                </a:solidFill>
              </a:rPr>
              <a:t>(through June 30, 2017) </a:t>
            </a:r>
          </a:p>
          <a:p>
            <a:pPr>
              <a:spcBef>
                <a:spcPct val="0"/>
              </a:spcBef>
              <a:buFontTx/>
              <a:buNone/>
            </a:pPr>
            <a:r>
              <a:rPr lang="en-US" altLang="en-US" sz="2800" b="1" dirty="0">
                <a:solidFill>
                  <a:schemeClr val="bg1"/>
                </a:solidFill>
              </a:rPr>
              <a:t>K-5	540</a:t>
            </a:r>
          </a:p>
          <a:p>
            <a:pPr>
              <a:spcBef>
                <a:spcPct val="0"/>
              </a:spcBef>
              <a:buFontTx/>
              <a:buNone/>
            </a:pPr>
            <a:r>
              <a:rPr lang="en-US" altLang="en-US" sz="2800" b="1" dirty="0">
                <a:solidFill>
                  <a:schemeClr val="bg1"/>
                </a:solidFill>
              </a:rPr>
              <a:t>6-8	600</a:t>
            </a:r>
          </a:p>
          <a:p>
            <a:pPr>
              <a:spcBef>
                <a:spcPct val="0"/>
              </a:spcBef>
              <a:buFontTx/>
              <a:buNone/>
            </a:pPr>
            <a:r>
              <a:rPr lang="en-US" altLang="en-US" sz="2800" b="1" dirty="0">
                <a:solidFill>
                  <a:schemeClr val="bg1"/>
                </a:solidFill>
              </a:rPr>
              <a:t>9-12	640 </a:t>
            </a:r>
          </a:p>
        </p:txBody>
      </p:sp>
      <p:pic>
        <p:nvPicPr>
          <p:cNvPr id="3" name="Picture 2" descr="School breakfast of banana, whole-grain honey oat cereal, graham cracker, orange juice and low-fat milk&#10;&#10;Banana istock_000015967045&#10;Round oat cereal iStock_000022449480&#10;Graham cracker iStock_000002069677&#10;Orange slices istock_000018727587&#10;Juice bottle iStock_000015518510&#10;&#10;Low-fat milk courtesy of New England Dairy &amp; Food Council&#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6600" y="776582"/>
            <a:ext cx="5146589" cy="2280697"/>
          </a:xfrm>
          <a:prstGeom prst="rect">
            <a:avLst/>
          </a:prstGeom>
        </p:spPr>
      </p:pic>
    </p:spTree>
    <p:extLst>
      <p:ext uri="{BB962C8B-B14F-4D97-AF65-F5344CB8AC3E}">
        <p14:creationId xmlns:p14="http://schemas.microsoft.com/office/powerpoint/2010/main" val="2441343047"/>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0513"/>
            <a:ext cx="9144000" cy="471487"/>
          </a:xfrm>
        </p:spPr>
        <p:txBody>
          <a:bodyPr/>
          <a:lstStyle/>
          <a:p>
            <a:pPr>
              <a:defRPr/>
            </a:pPr>
            <a:r>
              <a:rPr lang="en-US" sz="3600" dirty="0" smtClean="0">
                <a:latin typeface="+mn-lt"/>
              </a:rPr>
              <a:t>Sodium Content of Typical Breakfast Menus</a:t>
            </a:r>
            <a:endParaRPr lang="en-US" sz="3600" dirty="0">
              <a:latin typeface="+mn-lt"/>
            </a:endParaRPr>
          </a:p>
        </p:txBody>
      </p:sp>
      <p:graphicFrame>
        <p:nvGraphicFramePr>
          <p:cNvPr id="8" name="Table 7"/>
          <p:cNvGraphicFramePr>
            <a:graphicFrameLocks noGrp="1"/>
          </p:cNvGraphicFramePr>
          <p:nvPr>
            <p:extLst>
              <p:ext uri="{D42A27DB-BD31-4B8C-83A1-F6EECF244321}">
                <p14:modId xmlns:p14="http://schemas.microsoft.com/office/powerpoint/2010/main" val="3019132937"/>
              </p:ext>
            </p:extLst>
          </p:nvPr>
        </p:nvGraphicFramePr>
        <p:xfrm>
          <a:off x="2819400" y="3011955"/>
          <a:ext cx="6086176" cy="2613086"/>
        </p:xfrm>
        <a:graphic>
          <a:graphicData uri="http://schemas.openxmlformats.org/drawingml/2006/table">
            <a:tbl>
              <a:tblPr firstRow="1" bandRow="1">
                <a:tableStyleId>{5C22544A-7EE6-4342-B048-85BDC9FD1C3A}</a:tableStyleId>
              </a:tblPr>
              <a:tblGrid>
                <a:gridCol w="2467369">
                  <a:extLst>
                    <a:ext uri="{9D8B030D-6E8A-4147-A177-3AD203B41FA5}">
                      <a16:colId xmlns:a16="http://schemas.microsoft.com/office/drawing/2014/main" val="20000"/>
                    </a:ext>
                  </a:extLst>
                </a:gridCol>
                <a:gridCol w="2302877">
                  <a:extLst>
                    <a:ext uri="{9D8B030D-6E8A-4147-A177-3AD203B41FA5}">
                      <a16:colId xmlns:a16="http://schemas.microsoft.com/office/drawing/2014/main" val="20001"/>
                    </a:ext>
                  </a:extLst>
                </a:gridCol>
                <a:gridCol w="1315930">
                  <a:extLst>
                    <a:ext uri="{9D8B030D-6E8A-4147-A177-3AD203B41FA5}">
                      <a16:colId xmlns:a16="http://schemas.microsoft.com/office/drawing/2014/main" val="20002"/>
                    </a:ext>
                  </a:extLst>
                </a:gridCol>
              </a:tblGrid>
              <a:tr h="495205">
                <a:tc>
                  <a:txBody>
                    <a:bodyPr/>
                    <a:lstStyle/>
                    <a:p>
                      <a:pPr algn="ctr"/>
                      <a:r>
                        <a:rPr lang="en-US" sz="1400" b="1" dirty="0" smtClean="0">
                          <a:solidFill>
                            <a:schemeClr val="bg1"/>
                          </a:solidFill>
                        </a:rPr>
                        <a:t>Food </a:t>
                      </a:r>
                      <a:endParaRPr lang="en-US" sz="1400" b="1" dirty="0">
                        <a:solidFill>
                          <a:schemeClr val="bg1"/>
                        </a:solidFill>
                      </a:endParaRPr>
                    </a:p>
                  </a:txBody>
                  <a:tcPr marL="68580" marR="68580" marT="34249" marB="34249" anchor="ctr">
                    <a:solidFill>
                      <a:srgbClr val="000099"/>
                    </a:solidFill>
                  </a:tcPr>
                </a:tc>
                <a:tc>
                  <a:txBody>
                    <a:bodyPr/>
                    <a:lstStyle/>
                    <a:p>
                      <a:pPr algn="ctr"/>
                      <a:r>
                        <a:rPr lang="en-US" sz="1400" b="1" dirty="0" smtClean="0">
                          <a:solidFill>
                            <a:schemeClr val="bg1"/>
                          </a:solidFill>
                        </a:rPr>
                        <a:t>Portion Size</a:t>
                      </a:r>
                      <a:endParaRPr lang="en-US" sz="1400" b="1" dirty="0">
                        <a:solidFill>
                          <a:schemeClr val="bg1"/>
                        </a:solidFill>
                      </a:endParaRPr>
                    </a:p>
                  </a:txBody>
                  <a:tcPr marL="68580" marR="68580" marT="34249" marB="34249" anchor="ctr">
                    <a:solidFill>
                      <a:srgbClr val="000099"/>
                    </a:solidFill>
                  </a:tcPr>
                </a:tc>
                <a:tc>
                  <a:txBody>
                    <a:bodyPr/>
                    <a:lstStyle/>
                    <a:p>
                      <a:pPr algn="ctr"/>
                      <a:r>
                        <a:rPr lang="en-US" sz="1400" b="1" dirty="0" smtClean="0">
                          <a:solidFill>
                            <a:schemeClr val="bg1"/>
                          </a:solidFill>
                        </a:rPr>
                        <a:t>Sodium</a:t>
                      </a:r>
                      <a:r>
                        <a:rPr lang="en-US" sz="1400" b="1" baseline="0" dirty="0" smtClean="0">
                          <a:solidFill>
                            <a:schemeClr val="bg1"/>
                          </a:solidFill>
                        </a:rPr>
                        <a:t> (</a:t>
                      </a:r>
                      <a:r>
                        <a:rPr lang="en-US" sz="1400" b="1" dirty="0" smtClean="0">
                          <a:solidFill>
                            <a:schemeClr val="bg1"/>
                          </a:solidFill>
                        </a:rPr>
                        <a:t>milligrams) *</a:t>
                      </a:r>
                      <a:endParaRPr lang="en-US" sz="1400" b="1" dirty="0">
                        <a:solidFill>
                          <a:schemeClr val="bg1"/>
                        </a:solidFill>
                      </a:endParaRPr>
                    </a:p>
                  </a:txBody>
                  <a:tcPr marL="68580" marR="68580" marT="34249" marB="34249" anchor="ctr">
                    <a:solidFill>
                      <a:srgbClr val="000099"/>
                    </a:solidFill>
                  </a:tcPr>
                </a:tc>
                <a:extLst>
                  <a:ext uri="{0D108BD9-81ED-4DB2-BD59-A6C34878D82A}">
                    <a16:rowId xmlns:a16="http://schemas.microsoft.com/office/drawing/2014/main" val="10000"/>
                  </a:ext>
                </a:extLst>
              </a:tr>
              <a:tr h="281851">
                <a:tc>
                  <a:txBody>
                    <a:bodyPr/>
                    <a:lstStyle/>
                    <a:p>
                      <a:r>
                        <a:rPr lang="en-US" sz="1600" b="1" dirty="0" smtClean="0"/>
                        <a:t>Whole-wheat toast</a:t>
                      </a:r>
                      <a:endParaRPr lang="en-US" sz="1600" b="1" dirty="0"/>
                    </a:p>
                  </a:txBody>
                  <a:tcPr marL="68580" marR="68580" marT="34249" marB="34249">
                    <a:solidFill>
                      <a:srgbClr val="C8D7EA"/>
                    </a:solidFill>
                  </a:tcPr>
                </a:tc>
                <a:tc>
                  <a:txBody>
                    <a:bodyPr/>
                    <a:lstStyle/>
                    <a:p>
                      <a:r>
                        <a:rPr lang="en-US" sz="1600" b="1" dirty="0" smtClean="0"/>
                        <a:t>2 slices</a:t>
                      </a:r>
                      <a:endParaRPr lang="en-US" sz="1600" b="1" dirty="0"/>
                    </a:p>
                  </a:txBody>
                  <a:tcPr marL="68580" marR="68580" marT="34249" marB="34249">
                    <a:solidFill>
                      <a:srgbClr val="C8D7EA"/>
                    </a:solidFill>
                  </a:tcPr>
                </a:tc>
                <a:tc>
                  <a:txBody>
                    <a:bodyPr/>
                    <a:lstStyle/>
                    <a:p>
                      <a:pPr algn="ctr"/>
                      <a:r>
                        <a:rPr lang="en-US" sz="1600" b="1" dirty="0" smtClean="0"/>
                        <a:t>300</a:t>
                      </a:r>
                      <a:endParaRPr lang="en-US" sz="1600" b="1" dirty="0"/>
                    </a:p>
                  </a:txBody>
                  <a:tcPr marL="68580" marR="68580" marT="34249" marB="34249">
                    <a:solidFill>
                      <a:srgbClr val="C8D7EA"/>
                    </a:solidFill>
                  </a:tcPr>
                </a:tc>
                <a:extLst>
                  <a:ext uri="{0D108BD9-81ED-4DB2-BD59-A6C34878D82A}">
                    <a16:rowId xmlns:a16="http://schemas.microsoft.com/office/drawing/2014/main" val="10001"/>
                  </a:ext>
                </a:extLst>
              </a:tr>
              <a:tr h="281851">
                <a:tc>
                  <a:txBody>
                    <a:bodyPr/>
                    <a:lstStyle/>
                    <a:p>
                      <a:r>
                        <a:rPr lang="en-US" sz="1600" b="1" dirty="0" smtClean="0"/>
                        <a:t>Peanut butter</a:t>
                      </a:r>
                      <a:endParaRPr lang="en-US" sz="1600" b="1" dirty="0"/>
                    </a:p>
                  </a:txBody>
                  <a:tcPr marL="68580" marR="68580" marT="34249" marB="34249">
                    <a:solidFill>
                      <a:schemeClr val="bg1"/>
                    </a:solidFill>
                  </a:tcPr>
                </a:tc>
                <a:tc>
                  <a:txBody>
                    <a:bodyPr/>
                    <a:lstStyle/>
                    <a:p>
                      <a:r>
                        <a:rPr lang="en-US" sz="1600" b="1" dirty="0" smtClean="0"/>
                        <a:t>2 tablespoons</a:t>
                      </a:r>
                      <a:endParaRPr lang="en-US" sz="1600" b="1" dirty="0"/>
                    </a:p>
                  </a:txBody>
                  <a:tcPr marL="68580" marR="68580" marT="34249" marB="34249">
                    <a:solidFill>
                      <a:schemeClr val="bg1"/>
                    </a:solidFill>
                  </a:tcPr>
                </a:tc>
                <a:tc>
                  <a:txBody>
                    <a:bodyPr/>
                    <a:lstStyle/>
                    <a:p>
                      <a:pPr algn="ctr"/>
                      <a:r>
                        <a:rPr lang="en-US" sz="1600" b="1" dirty="0" smtClean="0"/>
                        <a:t>150</a:t>
                      </a:r>
                      <a:endParaRPr lang="en-US" sz="1600" b="1" dirty="0"/>
                    </a:p>
                  </a:txBody>
                  <a:tcPr marL="68580" marR="68580" marT="34249" marB="34249">
                    <a:solidFill>
                      <a:schemeClr val="bg1"/>
                    </a:solidFill>
                  </a:tcPr>
                </a:tc>
                <a:extLst>
                  <a:ext uri="{0D108BD9-81ED-4DB2-BD59-A6C34878D82A}">
                    <a16:rowId xmlns:a16="http://schemas.microsoft.com/office/drawing/2014/main" val="10002"/>
                  </a:ext>
                </a:extLst>
              </a:tr>
              <a:tr h="281851">
                <a:tc>
                  <a:txBody>
                    <a:bodyPr/>
                    <a:lstStyle/>
                    <a:p>
                      <a:r>
                        <a:rPr lang="en-US" sz="1600" b="1" dirty="0" smtClean="0"/>
                        <a:t>Fresh orange, wedges</a:t>
                      </a:r>
                      <a:endParaRPr lang="en-US" sz="1600" b="1" dirty="0"/>
                    </a:p>
                  </a:txBody>
                  <a:tcPr marL="68580" marR="68580" marT="34249" marB="34249">
                    <a:solidFill>
                      <a:srgbClr val="C8D7EA"/>
                    </a:solidFill>
                  </a:tcPr>
                </a:tc>
                <a:tc>
                  <a:txBody>
                    <a:bodyPr/>
                    <a:lstStyle/>
                    <a:p>
                      <a:r>
                        <a:rPr lang="en-US" sz="1600" b="1" dirty="0" smtClean="0"/>
                        <a:t>One 138-count</a:t>
                      </a:r>
                      <a:endParaRPr lang="en-US" sz="1600" b="1" dirty="0"/>
                    </a:p>
                  </a:txBody>
                  <a:tcPr marL="68580" marR="68580" marT="34249" marB="34249">
                    <a:solidFill>
                      <a:srgbClr val="C8D7EA"/>
                    </a:solidFill>
                  </a:tcPr>
                </a:tc>
                <a:tc>
                  <a:txBody>
                    <a:bodyPr/>
                    <a:lstStyle/>
                    <a:p>
                      <a:pPr algn="ctr"/>
                      <a:r>
                        <a:rPr lang="en-US" sz="1600" b="1" dirty="0" smtClean="0"/>
                        <a:t>1</a:t>
                      </a:r>
                      <a:endParaRPr lang="en-US" sz="1600" b="1" dirty="0"/>
                    </a:p>
                  </a:txBody>
                  <a:tcPr marL="68580" marR="68580" marT="34249" marB="34249">
                    <a:solidFill>
                      <a:srgbClr val="C8D7EA"/>
                    </a:solidFill>
                  </a:tcPr>
                </a:tc>
                <a:extLst>
                  <a:ext uri="{0D108BD9-81ED-4DB2-BD59-A6C34878D82A}">
                    <a16:rowId xmlns:a16="http://schemas.microsoft.com/office/drawing/2014/main" val="10003"/>
                  </a:ext>
                </a:extLst>
              </a:tr>
              <a:tr h="281851">
                <a:tc>
                  <a:txBody>
                    <a:bodyPr/>
                    <a:lstStyle/>
                    <a:p>
                      <a:r>
                        <a:rPr lang="en-US" sz="1600" b="1" dirty="0" smtClean="0"/>
                        <a:t>Apple juice</a:t>
                      </a:r>
                      <a:endParaRPr lang="en-US" sz="1600" b="1" dirty="0"/>
                    </a:p>
                  </a:txBody>
                  <a:tcPr marL="68580" marR="68580" marT="34249" marB="34249">
                    <a:solidFill>
                      <a:schemeClr val="bg1"/>
                    </a:solidFill>
                  </a:tcPr>
                </a:tc>
                <a:tc>
                  <a:txBody>
                    <a:bodyPr/>
                    <a:lstStyle/>
                    <a:p>
                      <a:r>
                        <a:rPr lang="en-US" sz="1600" b="1" dirty="0" smtClean="0"/>
                        <a:t>½ cup (4 fluid </a:t>
                      </a:r>
                      <a:r>
                        <a:rPr lang="en-US" sz="1600" b="1" dirty="0" smtClean="0">
                          <a:solidFill>
                            <a:schemeClr val="tx1"/>
                          </a:solidFill>
                        </a:rPr>
                        <a:t>ounces</a:t>
                      </a:r>
                      <a:r>
                        <a:rPr lang="en-US" sz="1600" b="1" dirty="0" smtClean="0"/>
                        <a:t>)</a:t>
                      </a:r>
                      <a:endParaRPr lang="en-US" sz="1600" b="1" dirty="0"/>
                    </a:p>
                  </a:txBody>
                  <a:tcPr marL="68580" marR="68580" marT="34249" marB="34249">
                    <a:solidFill>
                      <a:schemeClr val="bg1"/>
                    </a:solidFill>
                  </a:tcPr>
                </a:tc>
                <a:tc>
                  <a:txBody>
                    <a:bodyPr/>
                    <a:lstStyle/>
                    <a:p>
                      <a:pPr algn="ctr"/>
                      <a:r>
                        <a:rPr lang="en-US" sz="1600" b="1" dirty="0" smtClean="0"/>
                        <a:t>5</a:t>
                      </a:r>
                      <a:endParaRPr lang="en-US" sz="1600" b="1" dirty="0"/>
                    </a:p>
                  </a:txBody>
                  <a:tcPr marL="68580" marR="68580" marT="34249" marB="34249">
                    <a:solidFill>
                      <a:schemeClr val="bg1"/>
                    </a:solidFill>
                  </a:tcPr>
                </a:tc>
                <a:extLst>
                  <a:ext uri="{0D108BD9-81ED-4DB2-BD59-A6C34878D82A}">
                    <a16:rowId xmlns:a16="http://schemas.microsoft.com/office/drawing/2014/main" val="10004"/>
                  </a:ext>
                </a:extLst>
              </a:tr>
              <a:tr h="281851">
                <a:tc>
                  <a:txBody>
                    <a:bodyPr/>
                    <a:lstStyle/>
                    <a:p>
                      <a:r>
                        <a:rPr lang="en-US" sz="1600" b="1" dirty="0" smtClean="0">
                          <a:solidFill>
                            <a:schemeClr val="tx1"/>
                          </a:solidFill>
                        </a:rPr>
                        <a:t>Fat-free milk</a:t>
                      </a:r>
                      <a:endParaRPr lang="en-US" sz="1600" b="1" dirty="0">
                        <a:solidFill>
                          <a:schemeClr val="tx1"/>
                        </a:solidFill>
                      </a:endParaRPr>
                    </a:p>
                  </a:txBody>
                  <a:tcPr marL="68580" marR="68580" marT="34249" marB="34249">
                    <a:solidFill>
                      <a:srgbClr val="C8D7EA"/>
                    </a:solidFill>
                  </a:tcPr>
                </a:tc>
                <a:tc>
                  <a:txBody>
                    <a:bodyPr/>
                    <a:lstStyle/>
                    <a:p>
                      <a:r>
                        <a:rPr lang="en-US" sz="1600" b="1" dirty="0" smtClean="0">
                          <a:solidFill>
                            <a:schemeClr val="tx1"/>
                          </a:solidFill>
                        </a:rPr>
                        <a:t>8 fluid ounces</a:t>
                      </a:r>
                      <a:endParaRPr lang="en-US" sz="1600" b="1" dirty="0">
                        <a:solidFill>
                          <a:schemeClr val="tx1"/>
                        </a:solidFill>
                      </a:endParaRPr>
                    </a:p>
                  </a:txBody>
                  <a:tcPr marL="68580" marR="68580" marT="34249" marB="34249">
                    <a:solidFill>
                      <a:srgbClr val="C8D7EA"/>
                    </a:solidFill>
                  </a:tcPr>
                </a:tc>
                <a:tc>
                  <a:txBody>
                    <a:bodyPr/>
                    <a:lstStyle/>
                    <a:p>
                      <a:pPr algn="ctr"/>
                      <a:r>
                        <a:rPr lang="en-US" sz="1600" b="1" dirty="0" smtClean="0">
                          <a:solidFill>
                            <a:schemeClr val="tx1"/>
                          </a:solidFill>
                        </a:rPr>
                        <a:t>130</a:t>
                      </a:r>
                      <a:endParaRPr lang="en-US" sz="1600" b="1" dirty="0">
                        <a:solidFill>
                          <a:schemeClr val="tx1"/>
                        </a:solidFill>
                      </a:endParaRPr>
                    </a:p>
                  </a:txBody>
                  <a:tcPr marL="68580" marR="68580" marT="34249" marB="34249">
                    <a:solidFill>
                      <a:srgbClr val="C8D7EA"/>
                    </a:solidFill>
                  </a:tcPr>
                </a:tc>
                <a:extLst>
                  <a:ext uri="{0D108BD9-81ED-4DB2-BD59-A6C34878D82A}">
                    <a16:rowId xmlns:a16="http://schemas.microsoft.com/office/drawing/2014/main" val="10005"/>
                  </a:ext>
                </a:extLst>
              </a:tr>
              <a:tr h="556163">
                <a:tc>
                  <a:txBody>
                    <a:bodyPr/>
                    <a:lstStyle/>
                    <a:p>
                      <a:endParaRPr lang="en-US" sz="1400" b="1" dirty="0">
                        <a:solidFill>
                          <a:schemeClr val="tx1"/>
                        </a:solidFill>
                      </a:endParaRPr>
                    </a:p>
                  </a:txBody>
                  <a:tcPr marL="68580" marR="68580" marT="34249" marB="34249">
                    <a:solidFill>
                      <a:srgbClr val="FFFF99"/>
                    </a:solidFill>
                  </a:tcPr>
                </a:tc>
                <a:tc>
                  <a:txBody>
                    <a:bodyPr/>
                    <a:lstStyle/>
                    <a:p>
                      <a:pPr algn="r"/>
                      <a:r>
                        <a:rPr lang="en-US" sz="3200" b="1" dirty="0" smtClean="0">
                          <a:solidFill>
                            <a:schemeClr val="tx1"/>
                          </a:solidFill>
                        </a:rPr>
                        <a:t>TOTAL</a:t>
                      </a:r>
                      <a:endParaRPr lang="en-US" sz="3200" b="1" dirty="0">
                        <a:solidFill>
                          <a:schemeClr val="tx1"/>
                        </a:solidFill>
                      </a:endParaRPr>
                    </a:p>
                  </a:txBody>
                  <a:tcPr marL="68580" marR="68580" marT="34249" marB="34249" anchor="ctr">
                    <a:solidFill>
                      <a:srgbClr val="FFFF99"/>
                    </a:solidFill>
                  </a:tcPr>
                </a:tc>
                <a:tc>
                  <a:txBody>
                    <a:bodyPr/>
                    <a:lstStyle/>
                    <a:p>
                      <a:pPr algn="ctr"/>
                      <a:r>
                        <a:rPr lang="en-US" sz="3200" b="1" dirty="0" smtClean="0">
                          <a:solidFill>
                            <a:srgbClr val="C00000"/>
                          </a:solidFill>
                        </a:rPr>
                        <a:t>586</a:t>
                      </a:r>
                      <a:endParaRPr lang="en-US" sz="3200" b="1" dirty="0">
                        <a:solidFill>
                          <a:srgbClr val="C00000"/>
                        </a:solidFill>
                      </a:endParaRPr>
                    </a:p>
                  </a:txBody>
                  <a:tcPr marL="68580" marR="68580" marT="34249" marB="34249">
                    <a:solidFill>
                      <a:srgbClr val="FFFF99"/>
                    </a:solidFill>
                  </a:tcPr>
                </a:tc>
                <a:extLst>
                  <a:ext uri="{0D108BD9-81ED-4DB2-BD59-A6C34878D82A}">
                    <a16:rowId xmlns:a16="http://schemas.microsoft.com/office/drawing/2014/main" val="10006"/>
                  </a:ext>
                </a:extLst>
              </a:tr>
            </a:tbl>
          </a:graphicData>
        </a:graphic>
      </p:graphicFrame>
      <p:sp>
        <p:nvSpPr>
          <p:cNvPr id="146470" name="TextBox 6"/>
          <p:cNvSpPr txBox="1">
            <a:spLocks noChangeArrowheads="1"/>
          </p:cNvSpPr>
          <p:nvPr/>
        </p:nvSpPr>
        <p:spPr bwMode="auto">
          <a:xfrm>
            <a:off x="381000" y="5800725"/>
            <a:ext cx="82724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1714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1">
                <a:solidFill>
                  <a:schemeClr val="bg1"/>
                </a:solidFill>
              </a:rPr>
              <a:t>*	Sodium values represent typical sodium content of these foods but are not valid for all varieties or brands </a:t>
            </a:r>
          </a:p>
          <a:p>
            <a:pPr>
              <a:spcBef>
                <a:spcPct val="0"/>
              </a:spcBef>
              <a:buFontTx/>
              <a:buNone/>
            </a:pPr>
            <a:r>
              <a:rPr lang="en-US" altLang="en-US" sz="1400" b="1">
                <a:solidFill>
                  <a:schemeClr val="bg1"/>
                </a:solidFill>
              </a:rPr>
              <a:t>*	When evaluating school menus, use sodium content of actual foods purchased and prepared</a:t>
            </a:r>
          </a:p>
        </p:txBody>
      </p:sp>
      <p:sp>
        <p:nvSpPr>
          <p:cNvPr id="146471" name="TextBox 6"/>
          <p:cNvSpPr txBox="1">
            <a:spLocks noChangeArrowheads="1"/>
          </p:cNvSpPr>
          <p:nvPr/>
        </p:nvSpPr>
        <p:spPr bwMode="auto">
          <a:xfrm>
            <a:off x="-3175" y="6321425"/>
            <a:ext cx="9144000" cy="30797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 typeface="Arial" panose="020B0604020202020204" pitchFamily="34" charset="0"/>
              <a:buNone/>
            </a:pPr>
            <a:r>
              <a:rPr lang="en-US" altLang="en-US" sz="1400" b="1"/>
              <a:t>Source: Product labels and USDA National Nutrient database (http://ndb.nal.usda.gov/)</a:t>
            </a:r>
          </a:p>
        </p:txBody>
      </p:sp>
      <p:sp>
        <p:nvSpPr>
          <p:cNvPr id="146472" name="TextBox 14"/>
          <p:cNvSpPr txBox="1">
            <a:spLocks noChangeArrowheads="1"/>
          </p:cNvSpPr>
          <p:nvPr/>
        </p:nvSpPr>
        <p:spPr bwMode="auto">
          <a:xfrm>
            <a:off x="228600" y="1174749"/>
            <a:ext cx="2590800"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tabLst>
                <a:tab pos="8001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8001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8001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8001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8001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8001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8001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8001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800100" algn="l"/>
              </a:tabLst>
              <a:defRPr sz="2000">
                <a:solidFill>
                  <a:schemeClr val="tx1"/>
                </a:solidFill>
                <a:latin typeface="Calibri" panose="020F0502020204030204" pitchFamily="34" charset="0"/>
              </a:defRPr>
            </a:lvl9pPr>
          </a:lstStyle>
          <a:p>
            <a:pPr>
              <a:spcBef>
                <a:spcPct val="0"/>
              </a:spcBef>
              <a:buFontTx/>
              <a:buNone/>
            </a:pPr>
            <a:r>
              <a:rPr lang="en-US" altLang="en-US" sz="2800" b="1" dirty="0">
                <a:solidFill>
                  <a:srgbClr val="99FF99"/>
                </a:solidFill>
              </a:rPr>
              <a:t>SODIUM LIMITS</a:t>
            </a:r>
          </a:p>
          <a:p>
            <a:pPr>
              <a:spcBef>
                <a:spcPct val="0"/>
              </a:spcBef>
              <a:buFontTx/>
              <a:buNone/>
            </a:pPr>
            <a:r>
              <a:rPr lang="en-US" altLang="en-US" sz="1800" b="1" dirty="0">
                <a:solidFill>
                  <a:srgbClr val="FFFF99"/>
                </a:solidFill>
              </a:rPr>
              <a:t>(through June 30, 2017) </a:t>
            </a:r>
          </a:p>
          <a:p>
            <a:pPr>
              <a:spcBef>
                <a:spcPct val="0"/>
              </a:spcBef>
              <a:buFontTx/>
              <a:buNone/>
            </a:pPr>
            <a:r>
              <a:rPr lang="en-US" altLang="en-US" sz="2800" b="1" dirty="0">
                <a:solidFill>
                  <a:schemeClr val="bg1"/>
                </a:solidFill>
              </a:rPr>
              <a:t>K-5	540</a:t>
            </a:r>
          </a:p>
          <a:p>
            <a:pPr>
              <a:spcBef>
                <a:spcPct val="0"/>
              </a:spcBef>
              <a:buFontTx/>
              <a:buNone/>
            </a:pPr>
            <a:r>
              <a:rPr lang="en-US" altLang="en-US" sz="2800" b="1" dirty="0">
                <a:solidFill>
                  <a:schemeClr val="bg1"/>
                </a:solidFill>
              </a:rPr>
              <a:t>6-8	600</a:t>
            </a:r>
          </a:p>
          <a:p>
            <a:pPr>
              <a:spcBef>
                <a:spcPct val="0"/>
              </a:spcBef>
              <a:buFontTx/>
              <a:buNone/>
            </a:pPr>
            <a:r>
              <a:rPr lang="en-US" altLang="en-US" sz="2800" b="1" dirty="0">
                <a:solidFill>
                  <a:schemeClr val="bg1"/>
                </a:solidFill>
              </a:rPr>
              <a:t>9-12	640 </a:t>
            </a:r>
          </a:p>
        </p:txBody>
      </p:sp>
      <p:pic>
        <p:nvPicPr>
          <p:cNvPr id="3" name="Picture 2" descr="School breakfast of orange slices, whole-grain toast, peanut butter, apple juice and low-fat milk&#10;&#10;Orange slices istock_000018727587&#10;Juice bottle iStock_000015518510&#10;Red apple istock_000008857168&#10;Toast iStock_000000587012&#10;Peanut butter iStock_000033403418&#10;Low-fat milk courtesy of New England Dairy &amp; Food Council&#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0" y="869949"/>
            <a:ext cx="6779893" cy="2040058"/>
          </a:xfrm>
          <a:prstGeom prst="rect">
            <a:avLst/>
          </a:prstGeom>
        </p:spPr>
      </p:pic>
    </p:spTree>
    <p:extLst>
      <p:ext uri="{BB962C8B-B14F-4D97-AF65-F5344CB8AC3E}">
        <p14:creationId xmlns:p14="http://schemas.microsoft.com/office/powerpoint/2010/main" val="3805680949"/>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utrition facts label with trans fat circled&#10;&#10;Office.com Clip Ar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3072243"/>
            <a:ext cx="3536176" cy="2642757"/>
          </a:xfrm>
          <a:prstGeom prst="rect">
            <a:avLst/>
          </a:prstGeom>
          <a:ln w="38100">
            <a:solidFill>
              <a:srgbClr val="C00000"/>
            </a:solidFill>
          </a:ln>
        </p:spPr>
      </p:pic>
      <p:sp>
        <p:nvSpPr>
          <p:cNvPr id="57347" name="Content Placeholder 2"/>
          <p:cNvSpPr>
            <a:spLocks noGrp="1"/>
          </p:cNvSpPr>
          <p:nvPr>
            <p:ph idx="1"/>
          </p:nvPr>
        </p:nvSpPr>
        <p:spPr>
          <a:xfrm>
            <a:off x="533400" y="1143000"/>
            <a:ext cx="7391400" cy="5087709"/>
          </a:xfrm>
        </p:spPr>
        <p:txBody>
          <a:bodyPr>
            <a:noAutofit/>
          </a:bodyPr>
          <a:lstStyle/>
          <a:p>
            <a:pPr>
              <a:spcBef>
                <a:spcPts val="1200"/>
              </a:spcBef>
            </a:pPr>
            <a:r>
              <a:rPr lang="en-US" dirty="0">
                <a:latin typeface="+mn-lt"/>
              </a:rPr>
              <a:t>R</a:t>
            </a:r>
            <a:r>
              <a:rPr lang="en-US" dirty="0" smtClean="0">
                <a:latin typeface="+mn-lt"/>
              </a:rPr>
              <a:t>estriction for </a:t>
            </a:r>
            <a:r>
              <a:rPr lang="en-US" dirty="0" smtClean="0">
                <a:solidFill>
                  <a:srgbClr val="99FF99"/>
                </a:solidFill>
                <a:latin typeface="+mn-lt"/>
              </a:rPr>
              <a:t>ARTIFICIAL </a:t>
            </a:r>
            <a:r>
              <a:rPr lang="en-US" dirty="0" smtClean="0">
                <a:latin typeface="+mn-lt"/>
              </a:rPr>
              <a:t>trans fat only</a:t>
            </a:r>
          </a:p>
          <a:p>
            <a:pPr lvl="1">
              <a:spcBef>
                <a:spcPts val="600"/>
              </a:spcBef>
            </a:pPr>
            <a:r>
              <a:rPr lang="en-US" dirty="0" smtClean="0">
                <a:latin typeface="+mn-lt"/>
              </a:rPr>
              <a:t>Excludes naturally </a:t>
            </a:r>
            <a:r>
              <a:rPr lang="en-US" dirty="0">
                <a:latin typeface="+mn-lt"/>
              </a:rPr>
              <a:t>occurring trans </a:t>
            </a:r>
            <a:r>
              <a:rPr lang="en-US" dirty="0" smtClean="0">
                <a:latin typeface="+mn-lt"/>
              </a:rPr>
              <a:t>fat, </a:t>
            </a:r>
            <a:r>
              <a:rPr lang="en-US" dirty="0">
                <a:latin typeface="+mn-lt"/>
              </a:rPr>
              <a:t>e.g., beef, lamb, dairy products</a:t>
            </a:r>
          </a:p>
          <a:p>
            <a:pPr>
              <a:spcBef>
                <a:spcPts val="1800"/>
              </a:spcBef>
            </a:pPr>
            <a:r>
              <a:rPr lang="en-US" dirty="0" smtClean="0">
                <a:latin typeface="+mn-lt"/>
              </a:rPr>
              <a:t>Nutrition label or </a:t>
            </a:r>
            <a:br>
              <a:rPr lang="en-US" dirty="0" smtClean="0">
                <a:latin typeface="+mn-lt"/>
              </a:rPr>
            </a:br>
            <a:r>
              <a:rPr lang="en-US" dirty="0" smtClean="0">
                <a:latin typeface="+mn-lt"/>
              </a:rPr>
              <a:t>manufacturer’s </a:t>
            </a:r>
            <a:br>
              <a:rPr lang="en-US" dirty="0" smtClean="0">
                <a:latin typeface="+mn-lt"/>
              </a:rPr>
            </a:br>
            <a:r>
              <a:rPr lang="en-US" dirty="0" smtClean="0">
                <a:latin typeface="+mn-lt"/>
              </a:rPr>
              <a:t>specifications must </a:t>
            </a:r>
            <a:br>
              <a:rPr lang="en-US" dirty="0" smtClean="0">
                <a:latin typeface="+mn-lt"/>
              </a:rPr>
            </a:br>
            <a:r>
              <a:rPr lang="en-US" dirty="0" smtClean="0">
                <a:latin typeface="+mn-lt"/>
              </a:rPr>
              <a:t>indicate </a:t>
            </a:r>
            <a:r>
              <a:rPr lang="en-US" dirty="0" smtClean="0">
                <a:solidFill>
                  <a:srgbClr val="99FF99"/>
                </a:solidFill>
                <a:latin typeface="+mn-lt"/>
              </a:rPr>
              <a:t>ZERO GRAMS </a:t>
            </a:r>
            <a:br>
              <a:rPr lang="en-US" dirty="0" smtClean="0">
                <a:solidFill>
                  <a:srgbClr val="99FF99"/>
                </a:solidFill>
                <a:latin typeface="+mn-lt"/>
              </a:rPr>
            </a:br>
            <a:r>
              <a:rPr lang="en-US" dirty="0" smtClean="0">
                <a:latin typeface="+mn-lt"/>
              </a:rPr>
              <a:t>of trans fat per serving </a:t>
            </a:r>
            <a:br>
              <a:rPr lang="en-US" dirty="0" smtClean="0">
                <a:latin typeface="+mn-lt"/>
              </a:rPr>
            </a:br>
            <a:r>
              <a:rPr lang="en-US" dirty="0" smtClean="0">
                <a:latin typeface="+mn-lt"/>
              </a:rPr>
              <a:t>(less than 0.5 gram)</a:t>
            </a:r>
          </a:p>
        </p:txBody>
      </p:sp>
      <p:sp>
        <p:nvSpPr>
          <p:cNvPr id="57346" name="Title 1"/>
          <p:cNvSpPr>
            <a:spLocks noGrp="1"/>
          </p:cNvSpPr>
          <p:nvPr>
            <p:ph type="title"/>
          </p:nvPr>
        </p:nvSpPr>
        <p:spPr>
          <a:xfrm>
            <a:off x="0" y="228600"/>
            <a:ext cx="9144000" cy="715962"/>
          </a:xfrm>
        </p:spPr>
        <p:txBody>
          <a:bodyPr/>
          <a:lstStyle/>
          <a:p>
            <a:r>
              <a:rPr lang="en-US" dirty="0" smtClean="0">
                <a:latin typeface="+mj-lt"/>
              </a:rPr>
              <a:t>Trans Fat</a:t>
            </a:r>
          </a:p>
        </p:txBody>
      </p:sp>
      <p:sp>
        <p:nvSpPr>
          <p:cNvPr id="2" name="Oval 1"/>
          <p:cNvSpPr/>
          <p:nvPr/>
        </p:nvSpPr>
        <p:spPr>
          <a:xfrm rot="19780655">
            <a:off x="5361935" y="4090518"/>
            <a:ext cx="1828800" cy="60620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3542955"/>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txBox="1">
            <a:spLocks noChangeArrowheads="1"/>
          </p:cNvSpPr>
          <p:nvPr/>
        </p:nvSpPr>
        <p:spPr>
          <a:xfrm>
            <a:off x="0" y="228600"/>
            <a:ext cx="9144000" cy="609600"/>
          </a:xfrm>
          <a:prstGeom prst="rect">
            <a:avLst/>
          </a:prstGeom>
        </p:spPr>
        <p:txBody>
          <a:bodyPr tIns="83808" anchor="ctr"/>
          <a:lstStyle>
            <a:lvl1pPr algn="ctr" defTabSz="914400" rtl="0" eaLnBrk="1" latinLnBrk="0" hangingPunct="1">
              <a:spcBef>
                <a:spcPct val="0"/>
              </a:spcBef>
              <a:buNone/>
              <a:defRPr sz="4000" b="1" kern="1200">
                <a:solidFill>
                  <a:srgbClr val="FFFF00"/>
                </a:solidFill>
                <a:latin typeface="Arial" pitchFamily="34" charset="0"/>
                <a:ea typeface="+mj-ea"/>
                <a:cs typeface="Arial" pitchFamily="34" charset="0"/>
              </a:defRPr>
            </a:lvl1pPr>
          </a:lstStyle>
          <a:p>
            <a:pPr fontAlgn="auto">
              <a:spcAft>
                <a:spcPts val="0"/>
              </a:spcAft>
              <a:defRPr/>
            </a:pPr>
            <a:r>
              <a:rPr lang="en-US" dirty="0" smtClean="0">
                <a:latin typeface="+mj-lt"/>
              </a:rPr>
              <a:t>Guidance on Dietary Specifications</a:t>
            </a:r>
          </a:p>
        </p:txBody>
      </p:sp>
      <p:sp>
        <p:nvSpPr>
          <p:cNvPr id="209924" name="TextBox 7"/>
          <p:cNvSpPr txBox="1">
            <a:spLocks noChangeArrowheads="1"/>
          </p:cNvSpPr>
          <p:nvPr/>
        </p:nvSpPr>
        <p:spPr bwMode="auto">
          <a:xfrm>
            <a:off x="-3175" y="6229350"/>
            <a:ext cx="9144000" cy="40005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b="1" dirty="0" smtClean="0"/>
              <a:t>www.sde.ct.gov/sde/lib/sde/pdf/deps/nutrition/mpg/mpg5.pdf </a:t>
            </a:r>
            <a:endParaRPr lang="en-US" altLang="en-US" sz="2000" b="1" dirty="0"/>
          </a:p>
        </p:txBody>
      </p:sp>
      <p:sp>
        <p:nvSpPr>
          <p:cNvPr id="209925" name="Content Placeholder 2"/>
          <p:cNvSpPr>
            <a:spLocks noGrp="1"/>
          </p:cNvSpPr>
          <p:nvPr>
            <p:ph idx="1"/>
          </p:nvPr>
        </p:nvSpPr>
        <p:spPr>
          <a:xfrm>
            <a:off x="19050" y="990600"/>
            <a:ext cx="9124950" cy="720503"/>
          </a:xfrm>
        </p:spPr>
        <p:txBody>
          <a:bodyPr>
            <a:noAutofit/>
          </a:bodyPr>
          <a:lstStyle/>
          <a:p>
            <a:pPr marL="0" indent="0" algn="ctr">
              <a:spcBef>
                <a:spcPts val="1200"/>
              </a:spcBef>
              <a:buNone/>
            </a:pPr>
            <a:r>
              <a:rPr lang="en-US" altLang="en-US" i="1" dirty="0" smtClean="0">
                <a:latin typeface="Calibri" panose="020F0502020204030204" pitchFamily="34" charset="0"/>
                <a:ea typeface="MS Gothic" panose="020B0609070205080204" pitchFamily="49" charset="-128"/>
                <a:sym typeface="Wingdings" panose="05000000000000000000" pitchFamily="2" charset="2"/>
              </a:rPr>
              <a:t>Menu Planning Guide for School Meals </a:t>
            </a:r>
            <a:r>
              <a:rPr lang="en-US" altLang="en-US" dirty="0" smtClean="0">
                <a:latin typeface="Calibri" panose="020F0502020204030204" pitchFamily="34" charset="0"/>
                <a:ea typeface="MS Gothic" panose="020B0609070205080204" pitchFamily="49" charset="-128"/>
                <a:sym typeface="Wingdings" panose="05000000000000000000" pitchFamily="2" charset="2"/>
              </a:rPr>
              <a:t>(Section 5)</a:t>
            </a:r>
          </a:p>
        </p:txBody>
      </p:sp>
      <p:pic>
        <p:nvPicPr>
          <p:cNvPr id="6" name="Picture 5"/>
          <p:cNvPicPr>
            <a:picLocks noChangeAspect="1"/>
          </p:cNvPicPr>
          <p:nvPr/>
        </p:nvPicPr>
        <p:blipFill>
          <a:blip r:embed="rId3"/>
          <a:stretch>
            <a:fillRect/>
          </a:stretch>
        </p:blipFill>
        <p:spPr>
          <a:xfrm>
            <a:off x="3048000" y="1615440"/>
            <a:ext cx="3489038" cy="4480560"/>
          </a:xfrm>
          <a:prstGeom prst="rect">
            <a:avLst/>
          </a:prstGeom>
        </p:spPr>
      </p:pic>
    </p:spTree>
    <p:extLst>
      <p:ext uri="{BB962C8B-B14F-4D97-AF65-F5344CB8AC3E}">
        <p14:creationId xmlns:p14="http://schemas.microsoft.com/office/powerpoint/2010/main" val="3889472679"/>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4" name="TextBox 7"/>
          <p:cNvSpPr txBox="1">
            <a:spLocks noChangeArrowheads="1"/>
          </p:cNvSpPr>
          <p:nvPr/>
        </p:nvSpPr>
        <p:spPr bwMode="auto">
          <a:xfrm>
            <a:off x="-3175" y="6229350"/>
            <a:ext cx="9144000" cy="40005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pPr>
            <a:r>
              <a:rPr lang="en-US" altLang="en-US" sz="2000" b="1" dirty="0" smtClean="0"/>
              <a:t>www.sde.ct.gov/sde/lib/sde/pdf/deps/nutrition/nslp/MPResources.pdf</a:t>
            </a:r>
            <a:endParaRPr lang="en-US" altLang="en-US" sz="2000" b="1" dirty="0"/>
          </a:p>
        </p:txBody>
      </p:sp>
      <p:pic>
        <p:nvPicPr>
          <p:cNvPr id="3" name="Picture 2"/>
          <p:cNvPicPr>
            <a:picLocks noChangeAspect="1"/>
          </p:cNvPicPr>
          <p:nvPr/>
        </p:nvPicPr>
        <p:blipFill>
          <a:blip r:embed="rId3"/>
          <a:stretch>
            <a:fillRect/>
          </a:stretch>
        </p:blipFill>
        <p:spPr>
          <a:xfrm>
            <a:off x="2895600" y="1692053"/>
            <a:ext cx="3452792" cy="4480560"/>
          </a:xfrm>
          <a:prstGeom prst="rect">
            <a:avLst/>
          </a:prstGeom>
        </p:spPr>
      </p:pic>
      <p:sp>
        <p:nvSpPr>
          <p:cNvPr id="6" name="Rectangle 1"/>
          <p:cNvSpPr txBox="1">
            <a:spLocks noChangeArrowheads="1"/>
          </p:cNvSpPr>
          <p:nvPr/>
        </p:nvSpPr>
        <p:spPr>
          <a:xfrm>
            <a:off x="0" y="228600"/>
            <a:ext cx="9144000" cy="609600"/>
          </a:xfrm>
          <a:prstGeom prst="rect">
            <a:avLst/>
          </a:prstGeom>
        </p:spPr>
        <p:txBody>
          <a:bodyPr tIns="83808" anchor="ctr"/>
          <a:lstStyle>
            <a:lvl1pPr algn="ctr" defTabSz="914400" rtl="0" eaLnBrk="1" latinLnBrk="0" hangingPunct="1">
              <a:spcBef>
                <a:spcPct val="0"/>
              </a:spcBef>
              <a:buNone/>
              <a:defRPr sz="4000" b="1" kern="1200">
                <a:solidFill>
                  <a:srgbClr val="FFFF00"/>
                </a:solidFill>
                <a:latin typeface="Arial" pitchFamily="34" charset="0"/>
                <a:ea typeface="+mj-ea"/>
                <a:cs typeface="Arial" pitchFamily="34" charset="0"/>
              </a:defRPr>
            </a:lvl1pPr>
          </a:lstStyle>
          <a:p>
            <a:pPr fontAlgn="auto">
              <a:spcAft>
                <a:spcPts val="0"/>
              </a:spcAft>
              <a:defRPr/>
            </a:pPr>
            <a:r>
              <a:rPr lang="en-US" dirty="0" smtClean="0">
                <a:latin typeface="+mj-lt"/>
              </a:rPr>
              <a:t>Guidance on Dietary Specifications</a:t>
            </a:r>
          </a:p>
        </p:txBody>
      </p:sp>
      <p:sp>
        <p:nvSpPr>
          <p:cNvPr id="8" name="Content Placeholder 2"/>
          <p:cNvSpPr txBox="1">
            <a:spLocks/>
          </p:cNvSpPr>
          <p:nvPr/>
        </p:nvSpPr>
        <p:spPr>
          <a:xfrm>
            <a:off x="19050" y="990600"/>
            <a:ext cx="9124950" cy="720503"/>
          </a:xfrm>
          <a:prstGeom prst="rect">
            <a:avLst/>
          </a:prstGeom>
        </p:spPr>
        <p:txBody>
          <a:bodyPr vert="horz" lIns="91440" tIns="45720" rIns="91440" bIns="45720" rtlCol="0">
            <a:noAutofit/>
          </a:bodyPr>
          <a:lstStyle>
            <a:lvl1pPr marL="457200" indent="-457200" algn="l" defTabSz="914400" rtl="0" eaLnBrk="1" latinLnBrk="0" hangingPunct="1">
              <a:spcBef>
                <a:spcPct val="20000"/>
              </a:spcBef>
              <a:buClr>
                <a:srgbClr val="FFFF00"/>
              </a:buClr>
              <a:buFont typeface="Wingdings" pitchFamily="2" charset="2"/>
              <a:buChar char="n"/>
              <a:defRPr sz="3200" b="1" kern="1200">
                <a:solidFill>
                  <a:schemeClr val="bg1"/>
                </a:solidFill>
                <a:latin typeface="Arial Narrow" pitchFamily="34" charset="0"/>
                <a:ea typeface="+mn-ea"/>
                <a:cs typeface="+mn-cs"/>
                <a:sym typeface="Wingdings"/>
              </a:defRPr>
            </a:lvl1pPr>
            <a:lvl2pPr marL="914400" indent="-457200" algn="l" defTabSz="914400" rtl="0" eaLnBrk="1" latinLnBrk="0" hangingPunct="1">
              <a:spcBef>
                <a:spcPct val="20000"/>
              </a:spcBef>
              <a:buClr>
                <a:srgbClr val="FFFF00"/>
              </a:buClr>
              <a:buFont typeface="Symbol" pitchFamily="18" charset="2"/>
              <a:buChar char="·"/>
              <a:defRPr sz="2800" b="1" kern="1200">
                <a:solidFill>
                  <a:schemeClr val="bg1"/>
                </a:solidFill>
                <a:latin typeface="Arial Narrow" pitchFamily="34" charset="0"/>
                <a:ea typeface="+mn-ea"/>
                <a:cs typeface="+mn-cs"/>
                <a:sym typeface="Symbol"/>
              </a:defRPr>
            </a:lvl2pPr>
            <a:lvl3pPr marL="1262063" indent="-347663" algn="l" defTabSz="914400" rtl="0" eaLnBrk="1" latinLnBrk="0" hangingPunct="1">
              <a:spcBef>
                <a:spcPct val="20000"/>
              </a:spcBef>
              <a:buClr>
                <a:srgbClr val="FFFF00"/>
              </a:buClr>
              <a:buFont typeface="Wingdings 3" pitchFamily="18" charset="2"/>
              <a:buChar char=""/>
              <a:defRPr sz="2400" b="1" kern="1200">
                <a:solidFill>
                  <a:schemeClr val="bg1"/>
                </a:solidFill>
                <a:latin typeface="Arial Narrow" pitchFamily="34" charset="0"/>
                <a:ea typeface="+mn-ea"/>
                <a:cs typeface="+mn-cs"/>
                <a:sym typeface="Wingdings 3"/>
              </a:defRPr>
            </a:lvl3pPr>
            <a:lvl4pPr marL="16002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1200"/>
              </a:spcBef>
              <a:buNone/>
            </a:pPr>
            <a:r>
              <a:rPr lang="en-US" altLang="en-US" i="1" dirty="0">
                <a:latin typeface="Calibri" panose="020F0502020204030204" pitchFamily="34" charset="0"/>
                <a:ea typeface="MS Gothic" panose="020B0609070205080204" pitchFamily="49" charset="-128"/>
                <a:sym typeface="Wingdings" panose="05000000000000000000" pitchFamily="2" charset="2"/>
              </a:rPr>
              <a:t>Menu Planning Resources for School Meals</a:t>
            </a:r>
            <a:endParaRPr lang="en-US" altLang="en-US" dirty="0" smtClean="0">
              <a:latin typeface="Calibri" panose="020F0502020204030204" pitchFamily="34" charset="0"/>
              <a:ea typeface="MS Gothic" panose="020B0609070205080204" pitchFamily="49" charset="-128"/>
              <a:sym typeface="Wingdings" panose="05000000000000000000" pitchFamily="2" charset="2"/>
            </a:endParaRPr>
          </a:p>
        </p:txBody>
      </p:sp>
    </p:spTree>
    <p:extLst>
      <p:ext uri="{BB962C8B-B14F-4D97-AF65-F5344CB8AC3E}">
        <p14:creationId xmlns:p14="http://schemas.microsoft.com/office/powerpoint/2010/main" val="3286281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228600"/>
            <a:ext cx="9144000" cy="639762"/>
          </a:xfrm>
        </p:spPr>
        <p:txBody>
          <a:bodyPr/>
          <a:lstStyle/>
          <a:p>
            <a:r>
              <a:rPr lang="en-US" sz="3600" dirty="0" smtClean="0">
                <a:latin typeface="+mn-lt"/>
              </a:rPr>
              <a:t>Example of Weekly Grain Calculation</a:t>
            </a:r>
            <a:endParaRPr lang="en-US" sz="3600" dirty="0">
              <a:solidFill>
                <a:srgbClr val="C6D8E8"/>
              </a:solidFill>
              <a:latin typeface="+mn-lt"/>
            </a:endParaRPr>
          </a:p>
        </p:txBody>
      </p:sp>
      <p:graphicFrame>
        <p:nvGraphicFramePr>
          <p:cNvPr id="8" name="Table 7"/>
          <p:cNvGraphicFramePr>
            <a:graphicFrameLocks noGrp="1"/>
          </p:cNvGraphicFramePr>
          <p:nvPr>
            <p:extLst>
              <p:ext uri="{D42A27DB-BD31-4B8C-83A1-F6EECF244321}">
                <p14:modId xmlns:p14="http://schemas.microsoft.com/office/powerpoint/2010/main" val="2716958808"/>
              </p:ext>
            </p:extLst>
          </p:nvPr>
        </p:nvGraphicFramePr>
        <p:xfrm>
          <a:off x="381000" y="990600"/>
          <a:ext cx="8382000" cy="4115892"/>
        </p:xfrm>
        <a:graphic>
          <a:graphicData uri="http://schemas.openxmlformats.org/drawingml/2006/table">
            <a:tbl>
              <a:tblPr firstRow="1" bandRow="1">
                <a:tableStyleId>{5C22544A-7EE6-4342-B048-85BDC9FD1C3A}</a:tableStyleId>
              </a:tblPr>
              <a:tblGrid>
                <a:gridCol w="940037">
                  <a:extLst>
                    <a:ext uri="{9D8B030D-6E8A-4147-A177-3AD203B41FA5}">
                      <a16:colId xmlns:a16="http://schemas.microsoft.com/office/drawing/2014/main" val="20000"/>
                    </a:ext>
                  </a:extLst>
                </a:gridCol>
                <a:gridCol w="1028080">
                  <a:extLst>
                    <a:ext uri="{9D8B030D-6E8A-4147-A177-3AD203B41FA5}">
                      <a16:colId xmlns:a16="http://schemas.microsoft.com/office/drawing/2014/main" val="20001"/>
                    </a:ext>
                  </a:extLst>
                </a:gridCol>
                <a:gridCol w="1008668">
                  <a:extLst>
                    <a:ext uri="{9D8B030D-6E8A-4147-A177-3AD203B41FA5}">
                      <a16:colId xmlns:a16="http://schemas.microsoft.com/office/drawing/2014/main" val="20002"/>
                    </a:ext>
                  </a:extLst>
                </a:gridCol>
                <a:gridCol w="1307533">
                  <a:extLst>
                    <a:ext uri="{9D8B030D-6E8A-4147-A177-3AD203B41FA5}">
                      <a16:colId xmlns:a16="http://schemas.microsoft.com/office/drawing/2014/main" val="20003"/>
                    </a:ext>
                  </a:extLst>
                </a:gridCol>
                <a:gridCol w="979860">
                  <a:extLst>
                    <a:ext uri="{9D8B030D-6E8A-4147-A177-3AD203B41FA5}">
                      <a16:colId xmlns:a16="http://schemas.microsoft.com/office/drawing/2014/main" val="20004"/>
                    </a:ext>
                  </a:extLst>
                </a:gridCol>
                <a:gridCol w="801619">
                  <a:extLst>
                    <a:ext uri="{9D8B030D-6E8A-4147-A177-3AD203B41FA5}">
                      <a16:colId xmlns:a16="http://schemas.microsoft.com/office/drawing/2014/main" val="20005"/>
                    </a:ext>
                  </a:extLst>
                </a:gridCol>
                <a:gridCol w="827810">
                  <a:extLst>
                    <a:ext uri="{9D8B030D-6E8A-4147-A177-3AD203B41FA5}">
                      <a16:colId xmlns:a16="http://schemas.microsoft.com/office/drawing/2014/main" val="20006"/>
                    </a:ext>
                  </a:extLst>
                </a:gridCol>
                <a:gridCol w="1488393">
                  <a:extLst>
                    <a:ext uri="{9D8B030D-6E8A-4147-A177-3AD203B41FA5}">
                      <a16:colId xmlns:a16="http://schemas.microsoft.com/office/drawing/2014/main" val="20007"/>
                    </a:ext>
                  </a:extLst>
                </a:gridCol>
              </a:tblGrid>
              <a:tr h="457200">
                <a:tc gridSpan="8">
                  <a:txBody>
                    <a:bodyPr/>
                    <a:lstStyle/>
                    <a:p>
                      <a:pPr marL="0" marR="0" algn="ctr">
                        <a:spcBef>
                          <a:spcPts val="0"/>
                        </a:spcBef>
                        <a:spcAft>
                          <a:spcPts val="0"/>
                        </a:spcAft>
                      </a:pPr>
                      <a:r>
                        <a:rPr lang="en-US" sz="2800" dirty="0" smtClean="0">
                          <a:solidFill>
                            <a:schemeClr val="bg1"/>
                          </a:solidFill>
                          <a:effectLst/>
                          <a:latin typeface="+mn-lt"/>
                          <a:ea typeface="Times New Roman" panose="02020603050405020304" pitchFamily="18" charset="0"/>
                        </a:rPr>
                        <a:t>Unacceptable Breakfast Menu for Grains</a:t>
                      </a:r>
                      <a:endParaRPr lang="en-US" sz="2800" dirty="0">
                        <a:solidFill>
                          <a:schemeClr val="bg1"/>
                        </a:solidFill>
                        <a:effectLst/>
                        <a:latin typeface="+mn-lt"/>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rgbClr val="A5002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81000">
                <a:tc gridSpan="8">
                  <a:txBody>
                    <a:bodyPr/>
                    <a:lstStyle/>
                    <a:p>
                      <a:pPr marL="0" marR="0" algn="ctr">
                        <a:spcBef>
                          <a:spcPts val="0"/>
                        </a:spcBef>
                        <a:spcAft>
                          <a:spcPts val="0"/>
                        </a:spcAft>
                      </a:pPr>
                      <a:r>
                        <a:rPr lang="en-US" sz="2800" b="1" kern="1200" dirty="0" smtClean="0">
                          <a:solidFill>
                            <a:schemeClr val="bg1"/>
                          </a:solidFill>
                          <a:effectLst/>
                        </a:rPr>
                        <a:t>GRAINS </a:t>
                      </a:r>
                      <a:r>
                        <a:rPr lang="en-US" sz="2800" b="1" kern="1200" baseline="0" dirty="0" smtClean="0">
                          <a:solidFill>
                            <a:schemeClr val="bg1"/>
                          </a:solidFill>
                          <a:effectLst/>
                        </a:rPr>
                        <a:t>FOR </a:t>
                      </a:r>
                      <a:r>
                        <a:rPr lang="en-US" sz="2800" b="1" kern="1200" dirty="0" smtClean="0">
                          <a:solidFill>
                            <a:schemeClr val="bg1"/>
                          </a:solidFill>
                          <a:effectLst/>
                        </a:rPr>
                        <a:t>GRADES 9-12</a:t>
                      </a:r>
                      <a:endParaRPr lang="en-US" sz="2800" b="1" dirty="0">
                        <a:solidFill>
                          <a:schemeClr val="bg1"/>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rgbClr val="2C57A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716280">
                <a:tc gridSpan="8">
                  <a:txBody>
                    <a:bodyPr/>
                    <a:lstStyle/>
                    <a:p>
                      <a:pPr marL="45720" marR="0" algn="ctr">
                        <a:spcBef>
                          <a:spcPts val="0"/>
                        </a:spcBef>
                        <a:spcAft>
                          <a:spcPts val="0"/>
                        </a:spcAft>
                      </a:pPr>
                      <a:r>
                        <a:rPr lang="en-US" sz="2000" b="1" dirty="0">
                          <a:effectLst/>
                        </a:rPr>
                        <a:t>DAILY REQUIREMENT: 1 ounce equivalent         </a:t>
                      </a:r>
                      <a:endParaRPr lang="en-US" sz="2000" b="1" dirty="0" smtClean="0">
                        <a:effectLst/>
                      </a:endParaRPr>
                    </a:p>
                    <a:p>
                      <a:pPr marL="45720" marR="0" algn="ctr">
                        <a:spcBef>
                          <a:spcPts val="0"/>
                        </a:spcBef>
                        <a:spcAft>
                          <a:spcPts val="0"/>
                        </a:spcAft>
                      </a:pPr>
                      <a:r>
                        <a:rPr lang="en-US" sz="2000" b="1" dirty="0" smtClean="0">
                          <a:effectLst/>
                        </a:rPr>
                        <a:t>WEEKLY </a:t>
                      </a:r>
                      <a:r>
                        <a:rPr lang="en-US" sz="2000" b="1" dirty="0">
                          <a:effectLst/>
                        </a:rPr>
                        <a:t>REQUIREMENT: </a:t>
                      </a:r>
                      <a:r>
                        <a:rPr lang="en-US" sz="2000" b="1" dirty="0" smtClean="0">
                          <a:effectLst/>
                        </a:rPr>
                        <a:t>9 </a:t>
                      </a:r>
                      <a:r>
                        <a:rPr lang="en-US" sz="2000" b="1" dirty="0">
                          <a:effectLst/>
                        </a:rPr>
                        <a:t>ounce equivalents</a:t>
                      </a:r>
                      <a:endParaRPr lang="en-US" sz="2000" b="1"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chemeClr val="tx2">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93890">
                <a:tc rowSpan="2">
                  <a:txBody>
                    <a:bodyPr/>
                    <a:lstStyle/>
                    <a:p>
                      <a:pPr marL="57150" marR="73025" algn="ctr">
                        <a:spcBef>
                          <a:spcPts val="0"/>
                        </a:spcBef>
                        <a:spcAft>
                          <a:spcPts val="0"/>
                        </a:spcAft>
                      </a:pPr>
                      <a:r>
                        <a:rPr lang="en-US" sz="1600" b="1" kern="1200" dirty="0">
                          <a:effectLst/>
                        </a:rPr>
                        <a:t>Daily </a:t>
                      </a:r>
                      <a:br>
                        <a:rPr lang="en-US" sz="1600" b="1" kern="1200" dirty="0">
                          <a:effectLst/>
                        </a:rPr>
                      </a:br>
                      <a:r>
                        <a:rPr lang="en-US" sz="1600" b="1" kern="1200" dirty="0" smtClean="0">
                          <a:effectLst/>
                        </a:rPr>
                        <a:t>Choices</a:t>
                      </a:r>
                      <a:endParaRPr lang="en-US" sz="1600" b="1"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chemeClr val="bg1"/>
                    </a:solidFill>
                  </a:tcPr>
                </a:tc>
                <a:tc gridSpan="6">
                  <a:txBody>
                    <a:bodyPr/>
                    <a:lstStyle/>
                    <a:p>
                      <a:pPr marL="137160" marR="0" indent="-114300" algn="ctr">
                        <a:spcBef>
                          <a:spcPts val="0"/>
                        </a:spcBef>
                        <a:spcAft>
                          <a:spcPts val="0"/>
                        </a:spcAft>
                      </a:pPr>
                      <a:r>
                        <a:rPr lang="en-US" sz="2400" b="1" kern="1200" dirty="0" smtClean="0">
                          <a:solidFill>
                            <a:srgbClr val="663300"/>
                          </a:solidFill>
                          <a:effectLst/>
                        </a:rPr>
                        <a:t>OUNCE EQUIVALENTS OFFERED</a:t>
                      </a:r>
                      <a:endParaRPr lang="en-US" sz="2400" b="1" dirty="0">
                        <a:solidFill>
                          <a:srgbClr val="663300"/>
                        </a:solidFill>
                        <a:effectLst/>
                        <a:latin typeface="Times New Roman" panose="02020603050405020304" pitchFamily="18" charset="0"/>
                        <a:ea typeface="Times New Roman" panose="02020603050405020304" pitchFamily="18" charset="0"/>
                      </a:endParaRPr>
                    </a:p>
                  </a:txBody>
                  <a:tcPr anchor="ct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rgbClr val="EFDEC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marL="0" marR="0" algn="ctr">
                        <a:spcBef>
                          <a:spcPts val="0"/>
                        </a:spcBef>
                        <a:spcAft>
                          <a:spcPts val="0"/>
                        </a:spcAft>
                      </a:pPr>
                      <a:r>
                        <a:rPr lang="en-US" sz="1600" b="1" dirty="0">
                          <a:effectLst/>
                        </a:rPr>
                        <a:t>Meets Minimum </a:t>
                      </a:r>
                      <a:br>
                        <a:rPr lang="en-US" sz="1600" b="1" dirty="0">
                          <a:effectLst/>
                        </a:rPr>
                      </a:br>
                      <a:r>
                        <a:rPr lang="en-US" sz="1600" b="1" dirty="0" smtClean="0">
                          <a:effectLst/>
                        </a:rPr>
                        <a:t>Weekly Requirement?</a:t>
                      </a:r>
                      <a:endParaRPr lang="en-US" sz="1600" b="1"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3366CC"/>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21625">
                <a:tc vMerge="1">
                  <a:txBody>
                    <a:bodyPr/>
                    <a:lstStyle/>
                    <a:p>
                      <a:endParaRPr lang="en-US"/>
                    </a:p>
                  </a:txBody>
                  <a:tcPr/>
                </a:tc>
                <a:tc>
                  <a:txBody>
                    <a:bodyPr/>
                    <a:lstStyle/>
                    <a:p>
                      <a:pPr marL="0" marR="0" algn="ctr">
                        <a:spcBef>
                          <a:spcPts val="0"/>
                        </a:spcBef>
                        <a:spcAft>
                          <a:spcPts val="0"/>
                        </a:spcAft>
                      </a:pPr>
                      <a:r>
                        <a:rPr lang="en-US" sz="1600" b="1" kern="1200" dirty="0">
                          <a:effectLst/>
                        </a:rPr>
                        <a:t>Monday</a:t>
                      </a:r>
                      <a:endParaRPr lang="en-US" sz="1600" b="1" dirty="0">
                        <a:effectLst/>
                        <a:latin typeface="Times New Roman" panose="02020603050405020304" pitchFamily="18" charset="0"/>
                        <a:ea typeface="Times New Roman" panose="02020603050405020304" pitchFamily="18" charset="0"/>
                      </a:endParaRPr>
                    </a:p>
                  </a:txBody>
                  <a:tcPr anchor="ct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rgbClr val="EFDECD"/>
                    </a:solidFill>
                  </a:tcPr>
                </a:tc>
                <a:tc>
                  <a:txBody>
                    <a:bodyPr/>
                    <a:lstStyle/>
                    <a:p>
                      <a:pPr marL="0" marR="0" algn="ctr">
                        <a:spcBef>
                          <a:spcPts val="0"/>
                        </a:spcBef>
                        <a:spcAft>
                          <a:spcPts val="0"/>
                        </a:spcAft>
                      </a:pPr>
                      <a:r>
                        <a:rPr lang="en-US" sz="1600" b="1" kern="1200" dirty="0">
                          <a:effectLst/>
                        </a:rPr>
                        <a:t>Tuesday</a:t>
                      </a:r>
                      <a:endParaRPr lang="en-US" sz="1600" b="1" dirty="0">
                        <a:effectLst/>
                        <a:latin typeface="Times New Roman" panose="02020603050405020304" pitchFamily="18" charset="0"/>
                        <a:ea typeface="Times New Roman" panose="02020603050405020304" pitchFamily="18" charset="0"/>
                      </a:endParaRPr>
                    </a:p>
                  </a:txBody>
                  <a:tcPr anchor="ct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b="1" kern="1200" dirty="0">
                          <a:effectLst/>
                        </a:rPr>
                        <a:t>Wednesday</a:t>
                      </a:r>
                      <a:endParaRPr lang="en-US" sz="1600" b="1" dirty="0">
                        <a:effectLst/>
                        <a:latin typeface="Times New Roman" panose="02020603050405020304" pitchFamily="18" charset="0"/>
                        <a:ea typeface="Times New Roman" panose="02020603050405020304" pitchFamily="18" charset="0"/>
                      </a:endParaRPr>
                    </a:p>
                  </a:txBody>
                  <a:tcPr anchor="ct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rgbClr val="EFDECD"/>
                    </a:solidFill>
                  </a:tcPr>
                </a:tc>
                <a:tc>
                  <a:txBody>
                    <a:bodyPr/>
                    <a:lstStyle/>
                    <a:p>
                      <a:pPr marL="0" marR="0" algn="ctr">
                        <a:spcBef>
                          <a:spcPts val="0"/>
                        </a:spcBef>
                        <a:spcAft>
                          <a:spcPts val="0"/>
                        </a:spcAft>
                      </a:pPr>
                      <a:r>
                        <a:rPr lang="en-US" sz="1600" b="1" kern="1200" dirty="0">
                          <a:effectLst/>
                        </a:rPr>
                        <a:t>Thursday</a:t>
                      </a:r>
                      <a:endParaRPr lang="en-US" sz="1600" b="1" dirty="0">
                        <a:effectLst/>
                        <a:latin typeface="Times New Roman" panose="02020603050405020304" pitchFamily="18" charset="0"/>
                        <a:ea typeface="Times New Roman" panose="02020603050405020304" pitchFamily="18" charset="0"/>
                      </a:endParaRPr>
                    </a:p>
                  </a:txBody>
                  <a:tcPr anchor="ct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b="1" kern="1200" dirty="0">
                          <a:effectLst/>
                        </a:rPr>
                        <a:t>Friday</a:t>
                      </a:r>
                      <a:endParaRPr lang="en-US" sz="1600" b="1" dirty="0">
                        <a:effectLst/>
                        <a:latin typeface="Times New Roman" panose="02020603050405020304" pitchFamily="18" charset="0"/>
                        <a:ea typeface="Times New Roman" panose="02020603050405020304" pitchFamily="18" charset="0"/>
                      </a:endParaRPr>
                    </a:p>
                  </a:txBody>
                  <a:tcPr anchor="ct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rgbClr val="EFDECD"/>
                    </a:solidFill>
                  </a:tcPr>
                </a:tc>
                <a:tc>
                  <a:txBody>
                    <a:bodyPr/>
                    <a:lstStyle/>
                    <a:p>
                      <a:pPr marL="137160" marR="0" indent="-114300" algn="ctr">
                        <a:spcBef>
                          <a:spcPts val="0"/>
                        </a:spcBef>
                        <a:spcAft>
                          <a:spcPts val="0"/>
                        </a:spcAft>
                      </a:pPr>
                      <a:r>
                        <a:rPr lang="en-US" sz="1600" b="1" kern="1200" dirty="0">
                          <a:effectLst/>
                        </a:rPr>
                        <a:t>TOTAL</a:t>
                      </a:r>
                      <a:endParaRPr lang="en-US" sz="1600" b="1"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rgbClr val="FFFF99"/>
                    </a:solidFill>
                  </a:tcPr>
                </a:tc>
                <a:tc vMerge="1">
                  <a:txBody>
                    <a:bodyPr/>
                    <a:lstStyle/>
                    <a:p>
                      <a:endParaRPr lang="en-US"/>
                    </a:p>
                  </a:txBody>
                  <a:tcPr/>
                </a:tc>
                <a:extLst>
                  <a:ext uri="{0D108BD9-81ED-4DB2-BD59-A6C34878D82A}">
                    <a16:rowId xmlns:a16="http://schemas.microsoft.com/office/drawing/2014/main" val="10004"/>
                  </a:ext>
                </a:extLst>
              </a:tr>
              <a:tr h="521625">
                <a:tc>
                  <a:txBody>
                    <a:bodyPr/>
                    <a:lstStyle/>
                    <a:p>
                      <a:pPr marL="91440" marR="0">
                        <a:spcBef>
                          <a:spcPts val="0"/>
                        </a:spcBef>
                        <a:spcAft>
                          <a:spcPts val="0"/>
                        </a:spcAft>
                      </a:pPr>
                      <a:r>
                        <a:rPr lang="en-US" sz="1600" b="1" kern="1200" dirty="0">
                          <a:effectLst/>
                        </a:rPr>
                        <a:t>Choice 1</a:t>
                      </a:r>
                      <a:endParaRPr lang="en-US" sz="1600" b="1"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chemeClr val="bg1"/>
                    </a:solidFill>
                  </a:tcPr>
                </a:tc>
                <a:tc>
                  <a:txBody>
                    <a:bodyPr/>
                    <a:lstStyle/>
                    <a:p>
                      <a:pPr marL="137160" marR="0" indent="-114300" algn="ctr">
                        <a:spcBef>
                          <a:spcPts val="0"/>
                        </a:spcBef>
                        <a:spcAft>
                          <a:spcPts val="0"/>
                        </a:spcAft>
                      </a:pPr>
                      <a:r>
                        <a:rPr lang="en-US" sz="2400" b="1" kern="1200" dirty="0">
                          <a:effectLst/>
                        </a:rPr>
                        <a:t>2</a:t>
                      </a:r>
                      <a:endParaRPr lang="en-US" sz="2400" b="1" dirty="0">
                        <a:effectLst/>
                        <a:latin typeface="Times New Roman" panose="02020603050405020304" pitchFamily="18" charset="0"/>
                        <a:ea typeface="Times New Roman" panose="02020603050405020304" pitchFamily="18" charset="0"/>
                      </a:endParaRPr>
                    </a:p>
                  </a:txBody>
                  <a:tcPr anchor="ct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rgbClr val="EFDECD"/>
                    </a:solidFill>
                  </a:tcPr>
                </a:tc>
                <a:tc>
                  <a:txBody>
                    <a:bodyPr/>
                    <a:lstStyle/>
                    <a:p>
                      <a:pPr marL="137160" marR="0" indent="-114300" algn="ctr">
                        <a:spcBef>
                          <a:spcPts val="0"/>
                        </a:spcBef>
                        <a:spcAft>
                          <a:spcPts val="0"/>
                        </a:spcAft>
                      </a:pPr>
                      <a:r>
                        <a:rPr lang="en-US" sz="2400" b="1" kern="1200" dirty="0" smtClean="0">
                          <a:effectLst/>
                        </a:rPr>
                        <a:t>1.5</a:t>
                      </a:r>
                      <a:endParaRPr lang="en-US" sz="2400" b="1" dirty="0">
                        <a:effectLst/>
                        <a:latin typeface="Times New Roman" panose="02020603050405020304" pitchFamily="18" charset="0"/>
                        <a:ea typeface="Times New Roman" panose="02020603050405020304" pitchFamily="18" charset="0"/>
                      </a:endParaRPr>
                    </a:p>
                  </a:txBody>
                  <a:tcPr anchor="ct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chemeClr val="bg1"/>
                    </a:solidFill>
                  </a:tcPr>
                </a:tc>
                <a:tc>
                  <a:txBody>
                    <a:bodyPr/>
                    <a:lstStyle/>
                    <a:p>
                      <a:pPr marL="137160" marR="0" indent="-114300" algn="ctr">
                        <a:spcBef>
                          <a:spcPts val="0"/>
                        </a:spcBef>
                        <a:spcAft>
                          <a:spcPts val="0"/>
                        </a:spcAft>
                      </a:pPr>
                      <a:r>
                        <a:rPr lang="en-US" sz="2400" b="1" kern="1200" dirty="0" smtClean="0">
                          <a:solidFill>
                            <a:srgbClr val="C00000"/>
                          </a:solidFill>
                          <a:effectLst/>
                        </a:rPr>
                        <a:t>1.5</a:t>
                      </a:r>
                      <a:endParaRPr lang="en-US" sz="2400" b="1" dirty="0">
                        <a:solidFill>
                          <a:srgbClr val="C00000"/>
                        </a:solidFill>
                        <a:effectLst/>
                        <a:latin typeface="Times New Roman" panose="02020603050405020304" pitchFamily="18" charset="0"/>
                        <a:ea typeface="Times New Roman" panose="02020603050405020304" pitchFamily="18" charset="0"/>
                      </a:endParaRPr>
                    </a:p>
                  </a:txBody>
                  <a:tcPr anchor="ct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rgbClr val="FFFF99"/>
                    </a:solidFill>
                  </a:tcPr>
                </a:tc>
                <a:tc>
                  <a:txBody>
                    <a:bodyPr/>
                    <a:lstStyle/>
                    <a:p>
                      <a:pPr marL="137160" marR="0" indent="-114300" algn="ctr">
                        <a:spcBef>
                          <a:spcPts val="0"/>
                        </a:spcBef>
                        <a:spcAft>
                          <a:spcPts val="0"/>
                        </a:spcAft>
                      </a:pPr>
                      <a:r>
                        <a:rPr lang="en-US" sz="2400" b="1" kern="1200" dirty="0" smtClean="0">
                          <a:solidFill>
                            <a:srgbClr val="C00000"/>
                          </a:solidFill>
                          <a:effectLst/>
                        </a:rPr>
                        <a:t>2</a:t>
                      </a:r>
                      <a:endParaRPr lang="en-US" sz="2400" b="1" dirty="0">
                        <a:solidFill>
                          <a:srgbClr val="C00000"/>
                        </a:solidFill>
                        <a:effectLst/>
                        <a:latin typeface="Times New Roman" panose="02020603050405020304" pitchFamily="18" charset="0"/>
                        <a:ea typeface="Times New Roman" panose="02020603050405020304" pitchFamily="18" charset="0"/>
                      </a:endParaRPr>
                    </a:p>
                  </a:txBody>
                  <a:tcPr anchor="ct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rgbClr val="FFFF99"/>
                    </a:solidFill>
                  </a:tcPr>
                </a:tc>
                <a:tc>
                  <a:txBody>
                    <a:bodyPr/>
                    <a:lstStyle/>
                    <a:p>
                      <a:pPr marL="137160" marR="0" indent="-114300" algn="ctr">
                        <a:spcBef>
                          <a:spcPts val="0"/>
                        </a:spcBef>
                        <a:spcAft>
                          <a:spcPts val="0"/>
                        </a:spcAft>
                      </a:pPr>
                      <a:r>
                        <a:rPr lang="en-US" sz="2400" b="1" kern="1200" dirty="0" smtClean="0">
                          <a:solidFill>
                            <a:srgbClr val="C00000"/>
                          </a:solidFill>
                          <a:effectLst/>
                          <a:latin typeface="+mn-lt"/>
                          <a:ea typeface="+mn-ea"/>
                        </a:rPr>
                        <a:t>2</a:t>
                      </a:r>
                      <a:endParaRPr lang="en-US" sz="2400" b="1" dirty="0">
                        <a:solidFill>
                          <a:srgbClr val="C00000"/>
                        </a:solidFill>
                        <a:effectLst/>
                        <a:latin typeface="Times New Roman" panose="02020603050405020304" pitchFamily="18" charset="0"/>
                        <a:ea typeface="Times New Roman" panose="02020603050405020304" pitchFamily="18" charset="0"/>
                      </a:endParaRPr>
                    </a:p>
                  </a:txBody>
                  <a:tcPr anchor="ct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rgbClr val="FFFF99"/>
                    </a:solidFill>
                  </a:tcPr>
                </a:tc>
                <a:tc rowSpan="3">
                  <a:txBody>
                    <a:bodyPr/>
                    <a:lstStyle/>
                    <a:p>
                      <a:pPr marL="0" marR="0" algn="ctr">
                        <a:spcBef>
                          <a:spcPts val="0"/>
                        </a:spcBef>
                        <a:spcAft>
                          <a:spcPts val="0"/>
                        </a:spcAft>
                      </a:pPr>
                      <a:r>
                        <a:rPr lang="en-US" sz="2400" b="1" dirty="0" smtClean="0">
                          <a:solidFill>
                            <a:srgbClr val="C00000"/>
                          </a:solidFill>
                          <a:effectLst/>
                          <a:latin typeface="Calibri" panose="020F0502020204030204" pitchFamily="34" charset="0"/>
                          <a:ea typeface="Times New Roman" panose="02020603050405020304" pitchFamily="18" charset="0"/>
                        </a:rPr>
                        <a:t>8</a:t>
                      </a:r>
                      <a:endParaRPr lang="en-US" sz="2400" b="1" dirty="0">
                        <a:solidFill>
                          <a:srgbClr val="C00000"/>
                        </a:solidFill>
                        <a:effectLst/>
                        <a:latin typeface="Calibri" panose="020F0502020204030204" pitchFamily="34" charset="0"/>
                        <a:ea typeface="Times New Roman" panose="02020603050405020304" pitchFamily="18" charset="0"/>
                      </a:endParaRPr>
                    </a:p>
                  </a:txBody>
                  <a:tcPr marL="0" marR="0" marT="0" marB="0" anchor="ct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rowSpan="3">
                  <a:txBody>
                    <a:bodyPr/>
                    <a:lstStyle/>
                    <a:p>
                      <a:pPr marL="73025" marR="64135" algn="ctr">
                        <a:spcBef>
                          <a:spcPts val="300"/>
                        </a:spcBef>
                        <a:spcAft>
                          <a:spcPts val="300"/>
                        </a:spcAft>
                      </a:pPr>
                      <a:r>
                        <a:rPr lang="en-US" sz="2400" b="1" kern="1200" dirty="0" smtClean="0">
                          <a:solidFill>
                            <a:srgbClr val="C00000"/>
                          </a:solidFill>
                          <a:effectLst/>
                          <a:latin typeface="Calibri" panose="020F0502020204030204" pitchFamily="34" charset="0"/>
                        </a:rPr>
                        <a:t>NO</a:t>
                      </a:r>
                      <a:endParaRPr lang="en-US" sz="2400" b="1" dirty="0">
                        <a:solidFill>
                          <a:srgbClr val="C00000"/>
                        </a:solidFill>
                        <a:effectLst/>
                        <a:latin typeface="Calibri" panose="020F0502020204030204" pitchFamily="34" charset="0"/>
                        <a:ea typeface="Times New Roman" panose="02020603050405020304" pitchFamily="18" charset="0"/>
                      </a:endParaRPr>
                    </a:p>
                  </a:txBody>
                  <a:tcPr marL="0" marR="0" marT="0" marB="0" anchor="ctr">
                    <a:lnL w="12700" cap="flat" cmpd="sng" algn="ctr">
                      <a:solidFill>
                        <a:srgbClr val="3366CC"/>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489276">
                <a:tc>
                  <a:txBody>
                    <a:bodyPr/>
                    <a:lstStyle/>
                    <a:p>
                      <a:pPr marL="91440" marR="0">
                        <a:spcBef>
                          <a:spcPts val="0"/>
                        </a:spcBef>
                        <a:spcAft>
                          <a:spcPts val="0"/>
                        </a:spcAft>
                      </a:pPr>
                      <a:r>
                        <a:rPr lang="en-US" sz="1600" b="1" kern="1200" dirty="0">
                          <a:effectLst/>
                        </a:rPr>
                        <a:t>Choice 2</a:t>
                      </a:r>
                      <a:endParaRPr lang="en-US" sz="1600" b="1"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chemeClr val="bg1"/>
                    </a:solidFill>
                  </a:tcPr>
                </a:tc>
                <a:tc>
                  <a:txBody>
                    <a:bodyPr/>
                    <a:lstStyle/>
                    <a:p>
                      <a:pPr marL="137160" marR="0" indent="-114300" algn="ctr">
                        <a:spcBef>
                          <a:spcPts val="0"/>
                        </a:spcBef>
                        <a:spcAft>
                          <a:spcPts val="0"/>
                        </a:spcAft>
                      </a:pPr>
                      <a:r>
                        <a:rPr lang="en-US" sz="2400" b="1" kern="1200" dirty="0" smtClean="0">
                          <a:solidFill>
                            <a:srgbClr val="C00000"/>
                          </a:solidFill>
                          <a:effectLst/>
                        </a:rPr>
                        <a:t>1.5</a:t>
                      </a:r>
                      <a:endParaRPr lang="en-US" sz="2400" b="1" dirty="0">
                        <a:solidFill>
                          <a:srgbClr val="C00000"/>
                        </a:solidFill>
                        <a:effectLst/>
                        <a:latin typeface="Times New Roman" panose="02020603050405020304" pitchFamily="18" charset="0"/>
                        <a:ea typeface="Times New Roman" panose="02020603050405020304" pitchFamily="18" charset="0"/>
                      </a:endParaRPr>
                    </a:p>
                  </a:txBody>
                  <a:tcPr anchor="ct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rgbClr val="FFFF99"/>
                    </a:solidFill>
                  </a:tcPr>
                </a:tc>
                <a:tc>
                  <a:txBody>
                    <a:bodyPr/>
                    <a:lstStyle/>
                    <a:p>
                      <a:pPr marL="137160" marR="0" indent="-114300" algn="ctr">
                        <a:spcBef>
                          <a:spcPts val="0"/>
                        </a:spcBef>
                        <a:spcAft>
                          <a:spcPts val="0"/>
                        </a:spcAft>
                      </a:pPr>
                      <a:r>
                        <a:rPr lang="en-US" sz="2400" b="1" kern="1200" dirty="0">
                          <a:solidFill>
                            <a:srgbClr val="C00000"/>
                          </a:solidFill>
                          <a:effectLst/>
                        </a:rPr>
                        <a:t>1</a:t>
                      </a:r>
                      <a:endParaRPr lang="en-US" sz="2400" b="1" dirty="0">
                        <a:solidFill>
                          <a:srgbClr val="C00000"/>
                        </a:solidFill>
                        <a:effectLst/>
                        <a:latin typeface="Times New Roman" panose="02020603050405020304" pitchFamily="18" charset="0"/>
                        <a:ea typeface="Times New Roman" panose="02020603050405020304" pitchFamily="18" charset="0"/>
                      </a:endParaRPr>
                    </a:p>
                  </a:txBody>
                  <a:tcPr anchor="ct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rgbClr val="FFFF99"/>
                    </a:solidFill>
                  </a:tcPr>
                </a:tc>
                <a:tc>
                  <a:txBody>
                    <a:bodyPr/>
                    <a:lstStyle/>
                    <a:p>
                      <a:pPr marL="137160" marR="0" indent="-114300" algn="ctr">
                        <a:spcBef>
                          <a:spcPts val="0"/>
                        </a:spcBef>
                        <a:spcAft>
                          <a:spcPts val="0"/>
                        </a:spcAft>
                      </a:pPr>
                      <a:r>
                        <a:rPr lang="en-US" sz="2400" b="1" kern="1200" dirty="0" smtClean="0">
                          <a:effectLst/>
                        </a:rPr>
                        <a:t>1.75</a:t>
                      </a:r>
                      <a:endParaRPr lang="en-US" sz="2400" b="1" dirty="0">
                        <a:effectLst/>
                        <a:latin typeface="Times New Roman" panose="02020603050405020304" pitchFamily="18" charset="0"/>
                        <a:ea typeface="Times New Roman" panose="02020603050405020304" pitchFamily="18" charset="0"/>
                      </a:endParaRPr>
                    </a:p>
                  </a:txBody>
                  <a:tcPr anchor="ct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rgbClr val="EFDECD"/>
                    </a:solidFill>
                  </a:tcPr>
                </a:tc>
                <a:tc>
                  <a:txBody>
                    <a:bodyPr/>
                    <a:lstStyle/>
                    <a:p>
                      <a:pPr marL="137160" marR="0" indent="-114300" algn="ctr">
                        <a:spcBef>
                          <a:spcPts val="0"/>
                        </a:spcBef>
                        <a:spcAft>
                          <a:spcPts val="0"/>
                        </a:spcAft>
                      </a:pPr>
                      <a:r>
                        <a:rPr lang="en-US" sz="2400" b="1" kern="1200" dirty="0">
                          <a:effectLst/>
                        </a:rPr>
                        <a:t>2</a:t>
                      </a:r>
                      <a:endParaRPr lang="en-US" sz="2400" b="1" dirty="0">
                        <a:effectLst/>
                        <a:latin typeface="Times New Roman" panose="02020603050405020304" pitchFamily="18" charset="0"/>
                        <a:ea typeface="Times New Roman" panose="02020603050405020304" pitchFamily="18" charset="0"/>
                      </a:endParaRPr>
                    </a:p>
                  </a:txBody>
                  <a:tcPr anchor="ct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chemeClr val="bg1"/>
                    </a:solidFill>
                  </a:tcPr>
                </a:tc>
                <a:tc>
                  <a:txBody>
                    <a:bodyPr/>
                    <a:lstStyle/>
                    <a:p>
                      <a:pPr marL="137160" marR="0" indent="-114300" algn="ctr">
                        <a:spcBef>
                          <a:spcPts val="0"/>
                        </a:spcBef>
                        <a:spcAft>
                          <a:spcPts val="0"/>
                        </a:spcAft>
                      </a:pPr>
                      <a:r>
                        <a:rPr lang="en-US" sz="2400" b="1" kern="1200" dirty="0" smtClean="0">
                          <a:effectLst/>
                        </a:rPr>
                        <a:t>2</a:t>
                      </a:r>
                      <a:endParaRPr lang="en-US" sz="2400" b="1" dirty="0">
                        <a:effectLst/>
                        <a:latin typeface="Times New Roman" panose="02020603050405020304" pitchFamily="18" charset="0"/>
                        <a:ea typeface="Times New Roman" panose="02020603050405020304" pitchFamily="18" charset="0"/>
                      </a:endParaRPr>
                    </a:p>
                  </a:txBody>
                  <a:tcPr anchor="ct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rgbClr val="EFDECD"/>
                    </a:solidFill>
                  </a:tcPr>
                </a:tc>
                <a:tc vMerge="1">
                  <a:txBody>
                    <a:bodyPr/>
                    <a:lstStyle/>
                    <a:p>
                      <a:pPr marL="0" marR="0" algn="ctr">
                        <a:spcBef>
                          <a:spcPts val="0"/>
                        </a:spcBef>
                        <a:spcAft>
                          <a:spcPts val="0"/>
                        </a:spcAft>
                      </a:pPr>
                      <a:endParaRPr lang="en-US" sz="2400" b="1"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rgbClr val="FFFF99"/>
                    </a:solidFill>
                  </a:tcPr>
                </a:tc>
                <a:tc vMerge="1">
                  <a:txBody>
                    <a:bodyPr/>
                    <a:lstStyle/>
                    <a:p>
                      <a:endParaRPr lang="en-US"/>
                    </a:p>
                  </a:txBody>
                  <a:tcPr/>
                </a:tc>
                <a:extLst>
                  <a:ext uri="{0D108BD9-81ED-4DB2-BD59-A6C34878D82A}">
                    <a16:rowId xmlns:a16="http://schemas.microsoft.com/office/drawing/2014/main" val="10006"/>
                  </a:ext>
                </a:extLst>
              </a:tr>
              <a:tr h="489276">
                <a:tc>
                  <a:txBody>
                    <a:bodyPr/>
                    <a:lstStyle/>
                    <a:p>
                      <a:pPr marL="91440" marR="0">
                        <a:spcBef>
                          <a:spcPts val="0"/>
                        </a:spcBef>
                        <a:spcAft>
                          <a:spcPts val="0"/>
                        </a:spcAft>
                      </a:pPr>
                      <a:r>
                        <a:rPr lang="en-US" sz="1600" b="1" kern="1200" dirty="0">
                          <a:effectLst/>
                        </a:rPr>
                        <a:t>Choice 3</a:t>
                      </a:r>
                      <a:endParaRPr lang="en-US" sz="1600" b="1"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37160" marR="0" indent="-114300" algn="ctr">
                        <a:spcBef>
                          <a:spcPts val="0"/>
                        </a:spcBef>
                        <a:spcAft>
                          <a:spcPts val="0"/>
                        </a:spcAft>
                      </a:pPr>
                      <a:r>
                        <a:rPr lang="en-US" sz="2400" b="1" kern="1200" dirty="0" smtClean="0">
                          <a:effectLst/>
                        </a:rPr>
                        <a:t>1.75</a:t>
                      </a:r>
                      <a:endParaRPr lang="en-US" sz="2400" b="1" dirty="0">
                        <a:effectLst/>
                        <a:latin typeface="Times New Roman" panose="02020603050405020304" pitchFamily="18" charset="0"/>
                        <a:ea typeface="Times New Roman" panose="02020603050405020304" pitchFamily="18" charset="0"/>
                      </a:endParaRPr>
                    </a:p>
                  </a:txBody>
                  <a:tcPr anchor="ct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DECD"/>
                    </a:solidFill>
                  </a:tcPr>
                </a:tc>
                <a:tc>
                  <a:txBody>
                    <a:bodyPr/>
                    <a:lstStyle/>
                    <a:p>
                      <a:pPr marL="137160" marR="0" indent="-114300" algn="ctr">
                        <a:spcBef>
                          <a:spcPts val="0"/>
                        </a:spcBef>
                        <a:spcAft>
                          <a:spcPts val="0"/>
                        </a:spcAft>
                      </a:pPr>
                      <a:r>
                        <a:rPr lang="en-US" sz="2400" b="1" kern="1200" dirty="0" smtClean="0">
                          <a:effectLst/>
                        </a:rPr>
                        <a:t>2</a:t>
                      </a:r>
                      <a:endParaRPr lang="en-US" sz="2400" b="1" dirty="0">
                        <a:effectLst/>
                        <a:latin typeface="Times New Roman" panose="02020603050405020304" pitchFamily="18" charset="0"/>
                        <a:ea typeface="Times New Roman" panose="02020603050405020304" pitchFamily="18" charset="0"/>
                      </a:endParaRPr>
                    </a:p>
                  </a:txBody>
                  <a:tcPr anchor="ct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37160" marR="0" indent="-114300" algn="ctr">
                        <a:spcBef>
                          <a:spcPts val="0"/>
                        </a:spcBef>
                        <a:spcAft>
                          <a:spcPts val="0"/>
                        </a:spcAft>
                      </a:pPr>
                      <a:r>
                        <a:rPr lang="en-US" sz="2400" b="1" kern="1200" dirty="0" smtClean="0">
                          <a:effectLst/>
                        </a:rPr>
                        <a:t>2</a:t>
                      </a:r>
                      <a:endParaRPr lang="en-US" sz="2400" b="1" dirty="0">
                        <a:effectLst/>
                        <a:latin typeface="Times New Roman" panose="02020603050405020304" pitchFamily="18" charset="0"/>
                        <a:ea typeface="Times New Roman" panose="02020603050405020304" pitchFamily="18" charset="0"/>
                      </a:endParaRPr>
                    </a:p>
                  </a:txBody>
                  <a:tcPr anchor="ct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DECD"/>
                    </a:solidFill>
                  </a:tcPr>
                </a:tc>
                <a:tc>
                  <a:txBody>
                    <a:bodyPr/>
                    <a:lstStyle/>
                    <a:p>
                      <a:pPr marL="137160" marR="0" indent="-114300" algn="ctr">
                        <a:spcBef>
                          <a:spcPts val="0"/>
                        </a:spcBef>
                        <a:spcAft>
                          <a:spcPts val="0"/>
                        </a:spcAft>
                      </a:pPr>
                      <a:r>
                        <a:rPr lang="en-US" sz="2400" b="1" kern="1200" dirty="0">
                          <a:effectLst/>
                        </a:rPr>
                        <a:t>2</a:t>
                      </a:r>
                      <a:endParaRPr lang="en-US" sz="2400" b="1" dirty="0">
                        <a:effectLst/>
                        <a:latin typeface="Times New Roman" panose="02020603050405020304" pitchFamily="18" charset="0"/>
                        <a:ea typeface="Times New Roman" panose="02020603050405020304" pitchFamily="18" charset="0"/>
                      </a:endParaRPr>
                    </a:p>
                  </a:txBody>
                  <a:tcPr anchor="ct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37160" marR="0" indent="-114300" algn="ctr">
                        <a:spcBef>
                          <a:spcPts val="0"/>
                        </a:spcBef>
                        <a:spcAft>
                          <a:spcPts val="0"/>
                        </a:spcAft>
                      </a:pPr>
                      <a:r>
                        <a:rPr lang="en-US" sz="2400" b="1" kern="1200" dirty="0" smtClean="0">
                          <a:effectLst/>
                        </a:rPr>
                        <a:t>2.5</a:t>
                      </a:r>
                      <a:endParaRPr lang="en-US" sz="2400" b="1" dirty="0">
                        <a:effectLst/>
                        <a:latin typeface="Times New Roman" panose="02020603050405020304" pitchFamily="18" charset="0"/>
                        <a:ea typeface="Times New Roman" panose="02020603050405020304" pitchFamily="18" charset="0"/>
                      </a:endParaRPr>
                    </a:p>
                  </a:txBody>
                  <a:tcPr anchor="ct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DECD"/>
                    </a:solidFill>
                  </a:tcPr>
                </a:tc>
                <a:tc vMerge="1">
                  <a:txBody>
                    <a:bodyPr/>
                    <a:lstStyle/>
                    <a:p>
                      <a:pPr marL="0" marR="0" algn="ctr">
                        <a:spcBef>
                          <a:spcPts val="0"/>
                        </a:spcBef>
                        <a:spcAft>
                          <a:spcPts val="0"/>
                        </a:spcAft>
                      </a:pPr>
                      <a:endParaRPr lang="en-US" sz="2400" b="1"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vMerge="1">
                  <a:txBody>
                    <a:bodyPr/>
                    <a:lstStyle/>
                    <a:p>
                      <a:pPr marL="73025" marR="64135">
                        <a:spcBef>
                          <a:spcPts val="300"/>
                        </a:spcBef>
                        <a:spcAft>
                          <a:spcPts val="300"/>
                        </a:spcAft>
                      </a:pPr>
                      <a:endParaRPr lang="en-US" sz="1000" b="1"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3366CC"/>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bl>
          </a:graphicData>
        </a:graphic>
      </p:graphicFrame>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1" y="5059680"/>
            <a:ext cx="6090320" cy="1645920"/>
          </a:xfrm>
          <a:prstGeom prst="rect">
            <a:avLst/>
          </a:prstGeom>
        </p:spPr>
      </p:pic>
    </p:spTree>
    <p:extLst>
      <p:ext uri="{BB962C8B-B14F-4D97-AF65-F5344CB8AC3E}">
        <p14:creationId xmlns:p14="http://schemas.microsoft.com/office/powerpoint/2010/main" val="6780021"/>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txBox="1">
            <a:spLocks/>
          </p:cNvSpPr>
          <p:nvPr/>
        </p:nvSpPr>
        <p:spPr>
          <a:xfrm>
            <a:off x="990600" y="533400"/>
            <a:ext cx="6719888" cy="2057400"/>
          </a:xfrm>
          <a:prstGeom prst="rect">
            <a:avLst/>
          </a:prstGeom>
        </p:spPr>
        <p:txBody>
          <a:bodyPr anchor="ctr"/>
          <a:lstStyle>
            <a:lvl1pPr algn="ctr" defTabSz="914400" rtl="0" eaLnBrk="1" latinLnBrk="0" hangingPunct="1">
              <a:spcBef>
                <a:spcPct val="0"/>
              </a:spcBef>
              <a:buNone/>
              <a:defRPr sz="4000" b="1" kern="1200">
                <a:solidFill>
                  <a:srgbClr val="FFFF00"/>
                </a:solidFill>
                <a:latin typeface="Arial" pitchFamily="34" charset="0"/>
                <a:ea typeface="+mj-ea"/>
                <a:cs typeface="Arial" pitchFamily="34" charset="0"/>
              </a:defRPr>
            </a:lvl1pPr>
          </a:lstStyle>
          <a:p>
            <a:pPr fontAlgn="auto">
              <a:spcAft>
                <a:spcPts val="0"/>
              </a:spcAft>
              <a:defRPr/>
            </a:pPr>
            <a:r>
              <a:rPr lang="en-US" sz="4800" dirty="0" smtClean="0">
                <a:latin typeface="+mj-lt"/>
              </a:rPr>
              <a:t>Offer versus Serve (OVS) at Breakfast</a:t>
            </a:r>
            <a:endParaRPr lang="en-US" sz="4800" dirty="0">
              <a:latin typeface="+mj-lt"/>
            </a:endParaRPr>
          </a:p>
        </p:txBody>
      </p:sp>
      <p:pic>
        <p:nvPicPr>
          <p:cNvPr id="153603" name="Picture 4" descr="http://www.fns.usda.gov/sites/default/files/sb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2743200"/>
            <a:ext cx="9136062"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810" y="6260068"/>
            <a:ext cx="9144000" cy="369332"/>
          </a:xfrm>
          <a:prstGeom prst="rect">
            <a:avLst/>
          </a:prstGeom>
          <a:solidFill>
            <a:srgbClr val="FFFF99"/>
          </a:solidFill>
        </p:spPr>
        <p:txBody>
          <a:bodyPr wrap="square" rtlCol="0">
            <a:spAutoFit/>
          </a:bodyPr>
          <a:lstStyle/>
          <a:p>
            <a:pPr algn="ctr"/>
            <a:r>
              <a:rPr lang="en-US" b="1" dirty="0" smtClean="0"/>
              <a:t>www.sde.ct.gov/sde/lib/sde/pdf/deps/nutrition/sbp/OVSSBP.pdf</a:t>
            </a:r>
            <a:endParaRPr lang="en-US" b="1" dirty="0"/>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itle 1"/>
          <p:cNvSpPr>
            <a:spLocks noGrp="1"/>
          </p:cNvSpPr>
          <p:nvPr>
            <p:ph type="title"/>
          </p:nvPr>
        </p:nvSpPr>
        <p:spPr>
          <a:xfrm>
            <a:off x="0" y="233363"/>
            <a:ext cx="9144000" cy="790575"/>
          </a:xfrm>
        </p:spPr>
        <p:txBody>
          <a:bodyPr/>
          <a:lstStyle/>
          <a:p>
            <a:pPr eaLnBrk="1" hangingPunct="1"/>
            <a:r>
              <a:rPr lang="en-US" altLang="en-US" sz="4400" smtClean="0">
                <a:latin typeface="Calibri" panose="020F0502020204030204" pitchFamily="34" charset="0"/>
              </a:rPr>
              <a:t>OVS at Breakfast</a:t>
            </a:r>
          </a:p>
        </p:txBody>
      </p:sp>
      <p:sp>
        <p:nvSpPr>
          <p:cNvPr id="74755" name="Content Placeholder 2"/>
          <p:cNvSpPr>
            <a:spLocks noGrp="1"/>
          </p:cNvSpPr>
          <p:nvPr>
            <p:ph idx="1"/>
          </p:nvPr>
        </p:nvSpPr>
        <p:spPr>
          <a:xfrm>
            <a:off x="304800" y="1046162"/>
            <a:ext cx="8610600" cy="5430837"/>
          </a:xfrm>
        </p:spPr>
        <p:txBody>
          <a:bodyPr rtlCol="0">
            <a:noAutofit/>
          </a:bodyPr>
          <a:lstStyle/>
          <a:p>
            <a:pPr marL="573088" indent="-573088" eaLnBrk="1" fontAlgn="auto" hangingPunct="1">
              <a:spcBef>
                <a:spcPts val="1200"/>
              </a:spcBef>
              <a:spcAft>
                <a:spcPts val="0"/>
              </a:spcAft>
              <a:defRPr/>
            </a:pPr>
            <a:r>
              <a:rPr lang="en-US" dirty="0" smtClean="0">
                <a:solidFill>
                  <a:srgbClr val="99FF99"/>
                </a:solidFill>
                <a:latin typeface="+mn-lt"/>
              </a:rPr>
              <a:t>OPTIONAL </a:t>
            </a:r>
            <a:r>
              <a:rPr lang="en-US" dirty="0" smtClean="0">
                <a:latin typeface="+mn-lt"/>
              </a:rPr>
              <a:t>for all grades</a:t>
            </a:r>
          </a:p>
          <a:p>
            <a:pPr marL="573088" indent="-573088" eaLnBrk="1" fontAlgn="auto" hangingPunct="1">
              <a:spcBef>
                <a:spcPts val="1200"/>
              </a:spcBef>
              <a:spcAft>
                <a:spcPts val="0"/>
              </a:spcAft>
              <a:defRPr/>
            </a:pPr>
            <a:r>
              <a:rPr lang="en-US" dirty="0" smtClean="0">
                <a:latin typeface="+mn-lt"/>
              </a:rPr>
              <a:t>Meals must include at </a:t>
            </a:r>
            <a:br>
              <a:rPr lang="en-US" dirty="0" smtClean="0">
                <a:latin typeface="+mn-lt"/>
              </a:rPr>
            </a:br>
            <a:r>
              <a:rPr lang="en-US" dirty="0" smtClean="0">
                <a:latin typeface="+mn-lt"/>
              </a:rPr>
              <a:t>least </a:t>
            </a:r>
            <a:r>
              <a:rPr lang="en-US" dirty="0" smtClean="0">
                <a:solidFill>
                  <a:srgbClr val="99FF99"/>
                </a:solidFill>
                <a:latin typeface="+mn-lt"/>
              </a:rPr>
              <a:t>4 ITEMS </a:t>
            </a:r>
            <a:r>
              <a:rPr lang="en-US" dirty="0" smtClean="0">
                <a:latin typeface="+mn-lt"/>
              </a:rPr>
              <a:t>from </a:t>
            </a:r>
            <a:br>
              <a:rPr lang="en-US" dirty="0" smtClean="0">
                <a:latin typeface="+mn-lt"/>
              </a:rPr>
            </a:br>
            <a:r>
              <a:rPr lang="en-US" dirty="0" smtClean="0">
                <a:latin typeface="+mn-lt"/>
              </a:rPr>
              <a:t>the 3 required </a:t>
            </a:r>
            <a:r>
              <a:rPr lang="en-US" dirty="0">
                <a:latin typeface="+mn-lt"/>
              </a:rPr>
              <a:t>food </a:t>
            </a:r>
            <a:r>
              <a:rPr lang="en-US" dirty="0" smtClean="0">
                <a:latin typeface="+mn-lt"/>
              </a:rPr>
              <a:t/>
            </a:r>
            <a:br>
              <a:rPr lang="en-US" dirty="0" smtClean="0">
                <a:latin typeface="+mn-lt"/>
              </a:rPr>
            </a:br>
            <a:r>
              <a:rPr lang="en-US" dirty="0" smtClean="0">
                <a:latin typeface="+mn-lt"/>
              </a:rPr>
              <a:t>components (milk, </a:t>
            </a:r>
            <a:br>
              <a:rPr lang="en-US" dirty="0" smtClean="0">
                <a:latin typeface="+mn-lt"/>
              </a:rPr>
            </a:br>
            <a:r>
              <a:rPr lang="en-US" dirty="0" smtClean="0">
                <a:latin typeface="+mn-lt"/>
              </a:rPr>
              <a:t>fruits, grains)</a:t>
            </a:r>
          </a:p>
          <a:p>
            <a:pPr marL="573088" indent="-573088" eaLnBrk="1" fontAlgn="auto" hangingPunct="1">
              <a:spcBef>
                <a:spcPts val="1200"/>
              </a:spcBef>
              <a:spcAft>
                <a:spcPts val="0"/>
              </a:spcAft>
              <a:defRPr/>
            </a:pPr>
            <a:r>
              <a:rPr lang="en-US" dirty="0" smtClean="0">
                <a:latin typeface="+mn-lt"/>
              </a:rPr>
              <a:t>Students must select at least </a:t>
            </a:r>
            <a:r>
              <a:rPr lang="en-US" dirty="0" smtClean="0">
                <a:solidFill>
                  <a:srgbClr val="99FF99"/>
                </a:solidFill>
                <a:latin typeface="+mn-lt"/>
              </a:rPr>
              <a:t>3 FOOD ITEMS </a:t>
            </a:r>
            <a:r>
              <a:rPr lang="en-US" dirty="0" smtClean="0">
                <a:latin typeface="+mn-lt"/>
              </a:rPr>
              <a:t>including </a:t>
            </a:r>
            <a:r>
              <a:rPr lang="en-US" dirty="0" smtClean="0">
                <a:solidFill>
                  <a:srgbClr val="99FF99"/>
                </a:solidFill>
                <a:latin typeface="+mn-lt"/>
              </a:rPr>
              <a:t>½ CUP OF FRUIT </a:t>
            </a:r>
            <a:r>
              <a:rPr lang="en-US" dirty="0" smtClean="0">
                <a:latin typeface="+mn-lt"/>
              </a:rPr>
              <a:t>(or vegetable substitution)</a:t>
            </a:r>
          </a:p>
          <a:p>
            <a:pPr marL="573088" indent="-573088" eaLnBrk="1" fontAlgn="auto" hangingPunct="1">
              <a:spcBef>
                <a:spcPts val="1200"/>
              </a:spcBef>
              <a:spcAft>
                <a:spcPts val="0"/>
              </a:spcAft>
              <a:defRPr/>
            </a:pPr>
            <a:r>
              <a:rPr lang="en-US" dirty="0" smtClean="0">
                <a:latin typeface="+mn-lt"/>
              </a:rPr>
              <a:t>Same meal price if student declines any items</a:t>
            </a:r>
          </a:p>
          <a:p>
            <a:pPr marL="0" indent="0" eaLnBrk="1" fontAlgn="auto" hangingPunct="1">
              <a:spcBef>
                <a:spcPts val="1800"/>
              </a:spcBef>
              <a:spcAft>
                <a:spcPts val="0"/>
              </a:spcAft>
              <a:buFont typeface="Wingdings" pitchFamily="2" charset="2"/>
              <a:buNone/>
              <a:defRPr/>
            </a:pPr>
            <a:endParaRPr lang="en-US" sz="3600" dirty="0">
              <a:latin typeface="+mj-lt"/>
            </a:endParaRPr>
          </a:p>
          <a:p>
            <a:pPr marL="573088" indent="-573088" eaLnBrk="1" fontAlgn="auto" hangingPunct="1">
              <a:spcBef>
                <a:spcPts val="1800"/>
              </a:spcBef>
              <a:spcAft>
                <a:spcPts val="0"/>
              </a:spcAft>
              <a:defRPr/>
            </a:pPr>
            <a:endParaRPr lang="en-US" sz="3600" dirty="0">
              <a:latin typeface="+mn-lt"/>
            </a:endParaRPr>
          </a:p>
        </p:txBody>
      </p:sp>
      <p:pic>
        <p:nvPicPr>
          <p:cNvPr id="15462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304130"/>
            <a:ext cx="3276600" cy="2457450"/>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715962"/>
          </a:xfrm>
        </p:spPr>
        <p:txBody>
          <a:bodyPr rtlCol="0">
            <a:noAutofit/>
          </a:bodyPr>
          <a:lstStyle/>
          <a:p>
            <a:pPr eaLnBrk="1" fontAlgn="auto" hangingPunct="1">
              <a:spcAft>
                <a:spcPts val="0"/>
              </a:spcAft>
              <a:defRPr/>
            </a:pPr>
            <a:r>
              <a:rPr lang="en-US" dirty="0" smtClean="0">
                <a:latin typeface="+mn-lt"/>
              </a:rPr>
              <a:t>Student Selections</a:t>
            </a:r>
            <a:endParaRPr lang="en-US" dirty="0">
              <a:latin typeface="+mn-lt"/>
            </a:endParaRPr>
          </a:p>
        </p:txBody>
      </p:sp>
      <p:sp>
        <p:nvSpPr>
          <p:cNvPr id="3" name="Content Placeholder 2"/>
          <p:cNvSpPr>
            <a:spLocks noGrp="1"/>
          </p:cNvSpPr>
          <p:nvPr>
            <p:ph idx="1"/>
          </p:nvPr>
        </p:nvSpPr>
        <p:spPr>
          <a:xfrm>
            <a:off x="1219199" y="1237451"/>
            <a:ext cx="6629401" cy="3066745"/>
          </a:xfrm>
          <a:prstGeom prst="roundRect">
            <a:avLst/>
          </a:prstGeom>
          <a:solidFill>
            <a:srgbClr val="2C57AE"/>
          </a:solidFill>
          <a:scene3d>
            <a:camera prst="orthographicFront"/>
            <a:lightRig rig="threePt" dir="t"/>
          </a:scene3d>
          <a:sp3d>
            <a:bevelT/>
          </a:sp3d>
        </p:spPr>
        <p:txBody>
          <a:bodyPr rtlCol="0">
            <a:noAutofit/>
          </a:bodyPr>
          <a:lstStyle/>
          <a:p>
            <a:pPr marL="0" indent="0" eaLnBrk="1" fontAlgn="auto" hangingPunct="1">
              <a:spcAft>
                <a:spcPts val="0"/>
              </a:spcAft>
              <a:buNone/>
              <a:defRPr/>
            </a:pPr>
            <a:r>
              <a:rPr lang="en-US" sz="3600" dirty="0" smtClean="0">
                <a:latin typeface="+mj-lt"/>
              </a:rPr>
              <a:t>Students must select at least the </a:t>
            </a:r>
            <a:r>
              <a:rPr lang="en-US" sz="3600" dirty="0" smtClean="0">
                <a:solidFill>
                  <a:srgbClr val="99FF99"/>
                </a:solidFill>
                <a:latin typeface="+mj-lt"/>
              </a:rPr>
              <a:t>DAILY MINIMUM </a:t>
            </a:r>
            <a:r>
              <a:rPr lang="en-US" sz="3600" dirty="0" smtClean="0">
                <a:latin typeface="+mj-lt"/>
              </a:rPr>
              <a:t>required by the meal pattern to count as a food item for OVS</a:t>
            </a:r>
            <a:r>
              <a:rPr lang="en-US" sz="3600" dirty="0">
                <a:latin typeface="+mj-lt"/>
              </a:rPr>
              <a:t> </a:t>
            </a:r>
            <a:r>
              <a:rPr lang="en-US" sz="3600" dirty="0" smtClean="0">
                <a:latin typeface="+mj-lt"/>
              </a:rPr>
              <a:t>(except for </a:t>
            </a:r>
            <a:br>
              <a:rPr lang="en-US" sz="3600" dirty="0" smtClean="0">
                <a:latin typeface="+mj-lt"/>
              </a:rPr>
            </a:br>
            <a:r>
              <a:rPr lang="en-US" sz="3600" dirty="0" smtClean="0">
                <a:latin typeface="+mj-lt"/>
              </a:rPr>
              <a:t>fruits component)</a:t>
            </a:r>
          </a:p>
        </p:txBody>
      </p:sp>
      <p:pic>
        <p:nvPicPr>
          <p:cNvPr id="11" name="Picture 10" descr="Fat-free srtawberry milk, fat-free milk, fat-free choocalet milk and low-fat (1%) milk&#10;&#10;&#10;Courtesy of New England Dairy &amp; Food Council&#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0" y="4600974"/>
            <a:ext cx="2712649" cy="1875525"/>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596" y="5055109"/>
            <a:ext cx="1953529" cy="1297965"/>
          </a:xfrm>
          <a:prstGeom prst="rect">
            <a:avLst/>
          </a:prstGeom>
        </p:spPr>
      </p:pic>
      <p:pic>
        <p:nvPicPr>
          <p:cNvPr id="13" name="Picture 12" descr="cantaloupe slcies&#10;iStock_00001058249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75386" y="4688498"/>
            <a:ext cx="2035144" cy="1664576"/>
          </a:xfrm>
          <a:prstGeom prst="rect">
            <a:avLst/>
          </a:prstGeom>
        </p:spPr>
      </p:pic>
      <p:pic>
        <p:nvPicPr>
          <p:cNvPr id="5" name="Picture 4" descr="strawberries&#10;iStock_00001717320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91997" y="5312083"/>
            <a:ext cx="1487443" cy="1040991"/>
          </a:xfrm>
          <a:prstGeom prst="rect">
            <a:avLst/>
          </a:prstGeom>
        </p:spPr>
      </p:pic>
    </p:spTree>
    <p:extLst>
      <p:ext uri="{BB962C8B-B14F-4D97-AF65-F5344CB8AC3E}">
        <p14:creationId xmlns:p14="http://schemas.microsoft.com/office/powerpoint/2010/main" val="926819912"/>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ontent Placeholder 5"/>
          <p:cNvGraphicFramePr>
            <a:graphicFrameLocks noGrp="1"/>
          </p:cNvGraphicFramePr>
          <p:nvPr>
            <p:ph idx="1"/>
            <p:extLst>
              <p:ext uri="{D42A27DB-BD31-4B8C-83A1-F6EECF244321}">
                <p14:modId xmlns:p14="http://schemas.microsoft.com/office/powerpoint/2010/main" val="4242144080"/>
              </p:ext>
            </p:extLst>
          </p:nvPr>
        </p:nvGraphicFramePr>
        <p:xfrm>
          <a:off x="609600" y="990600"/>
          <a:ext cx="8031650" cy="5562600"/>
        </p:xfrm>
        <a:graphic>
          <a:graphicData uri="http://schemas.openxmlformats.org/drawingml/2006/table">
            <a:tbl>
              <a:tblPr firstRow="1" bandRow="1">
                <a:tableStyleId>{5C22544A-7EE6-4342-B048-85BDC9FD1C3A}</a:tableStyleId>
              </a:tblPr>
              <a:tblGrid>
                <a:gridCol w="42672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2850050">
                  <a:extLst>
                    <a:ext uri="{9D8B030D-6E8A-4147-A177-3AD203B41FA5}">
                      <a16:colId xmlns:a16="http://schemas.microsoft.com/office/drawing/2014/main" val="20002"/>
                    </a:ext>
                  </a:extLst>
                </a:gridCol>
              </a:tblGrid>
              <a:tr h="396685">
                <a:tc>
                  <a:txBody>
                    <a:bodyPr/>
                    <a:lstStyle/>
                    <a:p>
                      <a:pPr marL="0" marR="0" algn="l">
                        <a:spcBef>
                          <a:spcPts val="0"/>
                        </a:spcBef>
                        <a:spcAft>
                          <a:spcPts val="0"/>
                        </a:spcAft>
                      </a:pPr>
                      <a:r>
                        <a:rPr lang="en-US" sz="3200" b="1" kern="1200" dirty="0" smtClean="0">
                          <a:solidFill>
                            <a:schemeClr val="bg1"/>
                          </a:solidFill>
                          <a:latin typeface="+mn-lt"/>
                          <a:ea typeface="+mn-ea"/>
                          <a:cs typeface="+mn-cs"/>
                        </a:rPr>
                        <a:t>FOOD COMPONENT</a:t>
                      </a:r>
                      <a:endParaRPr lang="en-US" sz="3200" dirty="0">
                        <a:solidFill>
                          <a:schemeClr val="bg1"/>
                        </a:solidFill>
                        <a:effectLst/>
                        <a:latin typeface="+mn-lt"/>
                        <a:ea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C57AE"/>
                    </a:solidFill>
                  </a:tcPr>
                </a:tc>
                <a:tc>
                  <a:txBody>
                    <a:bodyPr/>
                    <a:lstStyle/>
                    <a:p>
                      <a:pPr marL="0" marR="0" algn="l">
                        <a:spcBef>
                          <a:spcPts val="0"/>
                        </a:spcBef>
                        <a:spcAft>
                          <a:spcPts val="0"/>
                        </a:spcAft>
                      </a:pPr>
                      <a:endParaRPr lang="en-US" sz="3200" dirty="0">
                        <a:solidFill>
                          <a:srgbClr val="FFFF00"/>
                        </a:solidFill>
                        <a:effectLst/>
                        <a:latin typeface="+mn-lt"/>
                        <a:ea typeface="Times New Roman"/>
                      </a:endParaRPr>
                    </a:p>
                  </a:txBody>
                  <a:tcPr marL="68580" marR="68580" marT="0" marB="0" anchor="ctr">
                    <a:lnL w="12700" cap="flat" cmpd="sng" algn="ctr">
                      <a:noFill/>
                      <a:prstDash val="solid"/>
                      <a:round/>
                      <a:headEnd type="none" w="med" len="med"/>
                      <a:tailEnd type="none" w="med" len="med"/>
                    </a:lnL>
                    <a:lnR w="12700" cap="flat" cmpd="sng" algn="ctr">
                      <a:solidFill>
                        <a:srgbClr val="2C57AE"/>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spcBef>
                          <a:spcPts val="0"/>
                        </a:spcBef>
                        <a:spcAft>
                          <a:spcPts val="0"/>
                        </a:spcAft>
                      </a:pPr>
                      <a:r>
                        <a:rPr lang="en-US" sz="3200" b="1" kern="1200" dirty="0" smtClean="0">
                          <a:solidFill>
                            <a:schemeClr val="bg1"/>
                          </a:solidFill>
                          <a:latin typeface="+mn-lt"/>
                          <a:ea typeface="+mn-ea"/>
                          <a:cs typeface="+mn-cs"/>
                        </a:rPr>
                        <a:t>FOOD ITEM</a:t>
                      </a:r>
                      <a:endParaRPr lang="en-US" sz="3200" dirty="0">
                        <a:solidFill>
                          <a:schemeClr val="bg1"/>
                        </a:solidFill>
                        <a:effectLst/>
                        <a:latin typeface="+mn-lt"/>
                        <a:ea typeface="Times New Roman"/>
                      </a:endParaRPr>
                    </a:p>
                  </a:txBody>
                  <a:tcPr marL="68580" marR="68580" marT="0" marB="0" anchor="ctr">
                    <a:lnL w="12700" cap="flat" cmpd="sng" algn="ctr">
                      <a:solidFill>
                        <a:srgbClr val="2C57AE"/>
                      </a:solidFill>
                      <a:prstDash val="solid"/>
                      <a:round/>
                      <a:headEnd type="none" w="med" len="med"/>
                      <a:tailEnd type="none" w="med" len="med"/>
                    </a:lnL>
                    <a:lnR w="12700" cap="flat" cmpd="sng" algn="ctr">
                      <a:solidFill>
                        <a:srgbClr val="2C57AE"/>
                      </a:solidFill>
                      <a:prstDash val="solid"/>
                      <a:round/>
                      <a:headEnd type="none" w="med" len="med"/>
                      <a:tailEnd type="none" w="med" len="med"/>
                    </a:lnR>
                    <a:lnT w="12700" cap="flat" cmpd="sng" algn="ctr">
                      <a:solidFill>
                        <a:srgbClr val="2C57AE"/>
                      </a:solidFill>
                      <a:prstDash val="solid"/>
                      <a:round/>
                      <a:headEnd type="none" w="med" len="med"/>
                      <a:tailEnd type="none" w="med" len="med"/>
                    </a:lnT>
                    <a:lnB w="12700" cap="flat" cmpd="sng" algn="ctr">
                      <a:solidFill>
                        <a:srgbClr val="2C57AE"/>
                      </a:solidFill>
                      <a:prstDash val="solid"/>
                      <a:round/>
                      <a:headEnd type="none" w="med" len="med"/>
                      <a:tailEnd type="none" w="med" len="med"/>
                    </a:lnB>
                    <a:lnTlToBr w="12700" cmpd="sng">
                      <a:noFill/>
                      <a:prstDash val="solid"/>
                    </a:lnTlToBr>
                    <a:lnBlToTr w="12700" cmpd="sng">
                      <a:noFill/>
                      <a:prstDash val="solid"/>
                    </a:lnBlToTr>
                    <a:solidFill>
                      <a:srgbClr val="2C57AE"/>
                    </a:solidFill>
                  </a:tcPr>
                </a:tc>
                <a:extLst>
                  <a:ext uri="{0D108BD9-81ED-4DB2-BD59-A6C34878D82A}">
                    <a16:rowId xmlns:a16="http://schemas.microsoft.com/office/drawing/2014/main" val="10000"/>
                  </a:ext>
                </a:extLst>
              </a:tr>
              <a:tr h="3991640">
                <a:tc>
                  <a:txBody>
                    <a:bodyPr/>
                    <a:lstStyle/>
                    <a:p>
                      <a:pPr algn="l" eaLnBrk="1" fontAlgn="auto" hangingPunct="1">
                        <a:spcBef>
                          <a:spcPts val="600"/>
                        </a:spcBef>
                        <a:spcAft>
                          <a:spcPts val="0"/>
                        </a:spcAft>
                        <a:defRPr/>
                      </a:pPr>
                      <a:endParaRPr lang="en-US" sz="600" b="1" dirty="0" smtClean="0">
                        <a:solidFill>
                          <a:schemeClr val="bg1"/>
                        </a:solidFill>
                        <a:latin typeface="+mn-lt"/>
                      </a:endParaRPr>
                    </a:p>
                    <a:p>
                      <a:pPr algn="l" eaLnBrk="1" fontAlgn="auto" hangingPunct="1">
                        <a:spcBef>
                          <a:spcPts val="0"/>
                        </a:spcBef>
                        <a:spcAft>
                          <a:spcPts val="0"/>
                        </a:spcAft>
                        <a:defRPr/>
                      </a:pPr>
                      <a:r>
                        <a:rPr lang="en-US" sz="3200" b="1" dirty="0" smtClean="0">
                          <a:solidFill>
                            <a:schemeClr val="bg1"/>
                          </a:solidFill>
                          <a:latin typeface="+mn-lt"/>
                        </a:rPr>
                        <a:t>One of the </a:t>
                      </a:r>
                      <a:r>
                        <a:rPr lang="en-US" sz="3200" b="1" dirty="0" smtClean="0">
                          <a:solidFill>
                            <a:srgbClr val="99FF99"/>
                          </a:solidFill>
                          <a:latin typeface="+mn-lt"/>
                        </a:rPr>
                        <a:t>THREE</a:t>
                      </a:r>
                      <a:r>
                        <a:rPr lang="en-US" sz="3200" b="1" dirty="0" smtClean="0">
                          <a:solidFill>
                            <a:schemeClr val="bg1"/>
                          </a:solidFill>
                          <a:latin typeface="+mn-lt"/>
                        </a:rPr>
                        <a:t> food groups that make up the reimbursable breakfast</a:t>
                      </a:r>
                    </a:p>
                    <a:p>
                      <a:pPr marL="457200" lvl="1" indent="-457200" algn="l" eaLnBrk="1" fontAlgn="auto" hangingPunct="1">
                        <a:spcBef>
                          <a:spcPts val="1200"/>
                        </a:spcBef>
                        <a:spcAft>
                          <a:spcPts val="0"/>
                        </a:spcAft>
                        <a:buClr>
                          <a:srgbClr val="FFFF00"/>
                        </a:buClr>
                        <a:buFont typeface="+mj-lt"/>
                        <a:buAutoNum type="arabicPeriod"/>
                        <a:defRPr/>
                      </a:pPr>
                      <a:r>
                        <a:rPr lang="en-US" sz="2800" b="1" kern="1200" dirty="0" smtClean="0">
                          <a:solidFill>
                            <a:srgbClr val="99FF99"/>
                          </a:solidFill>
                          <a:latin typeface="+mn-lt"/>
                          <a:ea typeface="+mn-ea"/>
                          <a:cs typeface="+mn-cs"/>
                        </a:rPr>
                        <a:t>GRAINS</a:t>
                      </a:r>
                      <a:r>
                        <a:rPr lang="en-US" sz="2800" b="1" kern="1200" dirty="0" smtClean="0">
                          <a:solidFill>
                            <a:schemeClr val="bg1"/>
                          </a:solidFill>
                          <a:latin typeface="+mn-lt"/>
                          <a:ea typeface="+mn-ea"/>
                          <a:cs typeface="+mn-cs"/>
                        </a:rPr>
                        <a:t> (with optional M/MA as grains substitution)</a:t>
                      </a:r>
                    </a:p>
                    <a:p>
                      <a:pPr marL="457200" lvl="1" indent="-457200" algn="l" eaLnBrk="1" fontAlgn="auto" hangingPunct="1">
                        <a:spcBef>
                          <a:spcPts val="1200"/>
                        </a:spcBef>
                        <a:spcAft>
                          <a:spcPts val="0"/>
                        </a:spcAft>
                        <a:buClr>
                          <a:srgbClr val="FFFF00"/>
                        </a:buClr>
                        <a:buFont typeface="+mj-lt"/>
                        <a:buAutoNum type="arabicPeriod"/>
                        <a:defRPr/>
                      </a:pPr>
                      <a:r>
                        <a:rPr lang="en-US" sz="2800" b="1" kern="1200" dirty="0" smtClean="0">
                          <a:solidFill>
                            <a:srgbClr val="99FF99"/>
                          </a:solidFill>
                          <a:latin typeface="+mn-lt"/>
                          <a:ea typeface="+mn-ea"/>
                          <a:cs typeface="+mn-cs"/>
                        </a:rPr>
                        <a:t>FRUITS</a:t>
                      </a:r>
                      <a:r>
                        <a:rPr lang="en-US" sz="2800" b="1" kern="1200" dirty="0" smtClean="0">
                          <a:solidFill>
                            <a:schemeClr val="bg1"/>
                          </a:solidFill>
                          <a:latin typeface="+mn-lt"/>
                          <a:ea typeface="+mn-ea"/>
                          <a:cs typeface="+mn-cs"/>
                        </a:rPr>
                        <a:t> (with optional vegetable substitutions)</a:t>
                      </a:r>
                    </a:p>
                    <a:p>
                      <a:pPr marL="457200" lvl="1" indent="-457200" algn="l" eaLnBrk="1" fontAlgn="auto" hangingPunct="1">
                        <a:spcBef>
                          <a:spcPts val="1200"/>
                        </a:spcBef>
                        <a:spcAft>
                          <a:spcPts val="0"/>
                        </a:spcAft>
                        <a:buClr>
                          <a:srgbClr val="FFFF00"/>
                        </a:buClr>
                        <a:buFont typeface="+mj-lt"/>
                        <a:buAutoNum type="arabicPeriod"/>
                        <a:defRPr/>
                      </a:pPr>
                      <a:r>
                        <a:rPr lang="en-US" sz="2800" b="1" kern="1200" dirty="0" smtClean="0">
                          <a:solidFill>
                            <a:srgbClr val="99FF99"/>
                          </a:solidFill>
                          <a:latin typeface="+mn-lt"/>
                          <a:ea typeface="+mn-ea"/>
                          <a:cs typeface="+mn-cs"/>
                        </a:rPr>
                        <a:t>MILK</a:t>
                      </a:r>
                    </a:p>
                    <a:p>
                      <a:pPr marL="457200" marR="0" lvl="0" indent="-457200" algn="l">
                        <a:spcBef>
                          <a:spcPts val="600"/>
                        </a:spcBef>
                        <a:spcAft>
                          <a:spcPts val="600"/>
                        </a:spcAft>
                        <a:buFont typeface="Symbol"/>
                        <a:buNone/>
                      </a:pPr>
                      <a:endParaRPr lang="en-US" sz="2800" b="1" dirty="0">
                        <a:solidFill>
                          <a:schemeClr val="bg1"/>
                        </a:solidFill>
                        <a:effectLst/>
                        <a:latin typeface="+mn-lt"/>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spcBef>
                          <a:spcPts val="600"/>
                        </a:spcBef>
                        <a:buNone/>
                      </a:pPr>
                      <a:endParaRPr lang="en-US" sz="3200" b="1" dirty="0">
                        <a:solidFill>
                          <a:schemeClr val="bg1"/>
                        </a:solidFill>
                        <a:latin typeface="Calibri" panose="020F050202020403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eaLnBrk="1" hangingPunct="1"/>
                      <a:endParaRPr lang="en-US" altLang="en-US" sz="600" b="1" dirty="0" smtClean="0">
                        <a:solidFill>
                          <a:schemeClr val="bg1"/>
                        </a:solidFill>
                        <a:latin typeface="Calibri" panose="020F0502020204030204" pitchFamily="34" charset="0"/>
                        <a:sym typeface="Wingdings" panose="05000000000000000000" pitchFamily="2" charset="2"/>
                      </a:endParaRPr>
                    </a:p>
                    <a:p>
                      <a:pPr eaLnBrk="1" hangingPunct="1"/>
                      <a:r>
                        <a:rPr lang="en-US" altLang="en-US" sz="3200" b="1" dirty="0" smtClean="0">
                          <a:solidFill>
                            <a:schemeClr val="bg1"/>
                          </a:solidFill>
                          <a:latin typeface="Calibri" panose="020F0502020204030204" pitchFamily="34" charset="0"/>
                          <a:sym typeface="Wingdings" panose="05000000000000000000" pitchFamily="2" charset="2"/>
                        </a:rPr>
                        <a:t>A </a:t>
                      </a:r>
                      <a:r>
                        <a:rPr lang="en-US" altLang="en-US" sz="3200" b="1" dirty="0" smtClean="0">
                          <a:solidFill>
                            <a:srgbClr val="99FF99"/>
                          </a:solidFill>
                          <a:latin typeface="Calibri" panose="020F0502020204030204" pitchFamily="34" charset="0"/>
                          <a:sym typeface="Wingdings" panose="05000000000000000000" pitchFamily="2" charset="2"/>
                        </a:rPr>
                        <a:t>SERVING</a:t>
                      </a:r>
                      <a:r>
                        <a:rPr lang="en-US" altLang="en-US" sz="3200" b="1" dirty="0" smtClean="0">
                          <a:solidFill>
                            <a:schemeClr val="bg1"/>
                          </a:solidFill>
                          <a:latin typeface="Calibri" panose="020F0502020204030204" pitchFamily="34" charset="0"/>
                          <a:sym typeface="Wingdings" panose="05000000000000000000" pitchFamily="2" charset="2"/>
                        </a:rPr>
                        <a:t> of food offered within the three food components</a:t>
                      </a:r>
                      <a:endParaRPr lang="en-US" altLang="en-US" sz="3200" b="1" dirty="0">
                        <a:solidFill>
                          <a:schemeClr val="bg1"/>
                        </a:solidFill>
                        <a:latin typeface="Calibri" panose="020F0502020204030204" pitchFamily="34" charset="0"/>
                        <a:sym typeface="Wingdings" panose="05000000000000000000" pitchFamily="2" charset="2"/>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C57AE"/>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6" name="Title 1"/>
          <p:cNvSpPr>
            <a:spLocks noGrp="1"/>
          </p:cNvSpPr>
          <p:nvPr>
            <p:ph type="title"/>
          </p:nvPr>
        </p:nvSpPr>
        <p:spPr>
          <a:xfrm>
            <a:off x="0" y="274638"/>
            <a:ext cx="9144000" cy="563562"/>
          </a:xfrm>
        </p:spPr>
        <p:txBody>
          <a:bodyPr/>
          <a:lstStyle/>
          <a:p>
            <a:r>
              <a:rPr lang="en-US" dirty="0" smtClean="0">
                <a:latin typeface="+mj-lt"/>
              </a:rPr>
              <a:t>Components versus Items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5255235"/>
            <a:ext cx="1953529" cy="1297965"/>
          </a:xfrm>
          <a:prstGeom prst="rect">
            <a:avLst/>
          </a:prstGeom>
        </p:spPr>
      </p:pic>
      <p:pic>
        <p:nvPicPr>
          <p:cNvPr id="7" name="Picture 6" descr="strawberries&#10;iStock_00001717320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3800" y="5512209"/>
            <a:ext cx="1487443" cy="1040991"/>
          </a:xfrm>
          <a:prstGeom prst="rect">
            <a:avLst/>
          </a:prstGeom>
        </p:spPr>
      </p:pic>
      <p:pic>
        <p:nvPicPr>
          <p:cNvPr id="8" name="Picture 7" descr="Low-fat milk courtesy of New England Dairy &amp; Food Council"/>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86446" y="4343400"/>
            <a:ext cx="1146596" cy="2281614"/>
          </a:xfrm>
          <a:prstGeom prst="rect">
            <a:avLst/>
          </a:prstGeom>
        </p:spPr>
      </p:pic>
      <p:pic>
        <p:nvPicPr>
          <p:cNvPr id="6" name="Picture 5" descr="cantaloupe slcies&#10;iStock_00001058249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74356">
            <a:off x="6096000" y="4958231"/>
            <a:ext cx="2035144" cy="1664576"/>
          </a:xfrm>
          <a:prstGeom prst="rect">
            <a:avLst/>
          </a:prstGeom>
        </p:spPr>
      </p:pic>
    </p:spTree>
    <p:extLst>
      <p:ext uri="{BB962C8B-B14F-4D97-AF65-F5344CB8AC3E}">
        <p14:creationId xmlns:p14="http://schemas.microsoft.com/office/powerpoint/2010/main" val="36451847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295400" y="1121139"/>
            <a:ext cx="6629400" cy="5105400"/>
          </a:xfrm>
          <a:prstGeom prst="rect">
            <a:avLst/>
          </a:prstGeom>
          <a:solidFill>
            <a:srgbClr val="F4E8DC"/>
          </a:solidFill>
          <a:ln w="50800">
            <a:solidFill>
              <a:srgbClr val="0066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+How </a:t>
            </a:r>
            <a:endParaRPr lang="en-US" dirty="0"/>
          </a:p>
        </p:txBody>
      </p:sp>
      <p:sp>
        <p:nvSpPr>
          <p:cNvPr id="10" name="Title 1"/>
          <p:cNvSpPr>
            <a:spLocks noGrp="1"/>
          </p:cNvSpPr>
          <p:nvPr>
            <p:ph type="title"/>
          </p:nvPr>
        </p:nvSpPr>
        <p:spPr>
          <a:xfrm>
            <a:off x="0" y="274638"/>
            <a:ext cx="9144000" cy="563562"/>
          </a:xfrm>
        </p:spPr>
        <p:txBody>
          <a:bodyPr/>
          <a:lstStyle/>
          <a:p>
            <a:r>
              <a:rPr lang="en-US" dirty="0" smtClean="0">
                <a:latin typeface="+mj-lt"/>
              </a:rPr>
              <a:t>Components versus Items at Breakfast</a:t>
            </a:r>
          </a:p>
        </p:txBody>
      </p:sp>
      <p:sp>
        <p:nvSpPr>
          <p:cNvPr id="12" name="Rectangle 11"/>
          <p:cNvSpPr/>
          <p:nvPr/>
        </p:nvSpPr>
        <p:spPr>
          <a:xfrm>
            <a:off x="1295400" y="4019289"/>
            <a:ext cx="6620554" cy="470475"/>
          </a:xfrm>
          <a:prstGeom prst="rect">
            <a:avLst/>
          </a:prstGeom>
          <a:solidFill>
            <a:srgbClr val="0066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bg1"/>
                </a:solidFill>
              </a:rPr>
              <a:t>1 Food Component (GRAINS)</a:t>
            </a:r>
            <a:endParaRPr lang="en-US" sz="3200" b="1" dirty="0">
              <a:solidFill>
                <a:schemeClr val="bg1"/>
              </a:solidFill>
            </a:endParaRPr>
          </a:p>
        </p:txBody>
      </p:sp>
      <p:sp>
        <p:nvSpPr>
          <p:cNvPr id="8" name="TextBox 7"/>
          <p:cNvSpPr txBox="1"/>
          <p:nvPr/>
        </p:nvSpPr>
        <p:spPr>
          <a:xfrm>
            <a:off x="1295400" y="4631099"/>
            <a:ext cx="6579050" cy="584775"/>
          </a:xfrm>
          <a:prstGeom prst="rect">
            <a:avLst/>
          </a:prstGeom>
          <a:noFill/>
        </p:spPr>
        <p:txBody>
          <a:bodyPr wrap="square" rtlCol="0">
            <a:spAutoFit/>
          </a:bodyPr>
          <a:lstStyle/>
          <a:p>
            <a:pPr algn="ctr"/>
            <a:r>
              <a:rPr lang="en-US" sz="3200" b="1" dirty="0" smtClean="0"/>
              <a:t>How many food items?</a:t>
            </a:r>
            <a:endParaRPr lang="en-US" sz="3200" b="1" dirty="0"/>
          </a:p>
        </p:txBody>
      </p:sp>
      <p:sp>
        <p:nvSpPr>
          <p:cNvPr id="14" name="TextBox 11"/>
          <p:cNvSpPr txBox="1">
            <a:spLocks noChangeArrowheads="1"/>
          </p:cNvSpPr>
          <p:nvPr/>
        </p:nvSpPr>
        <p:spPr bwMode="auto">
          <a:xfrm>
            <a:off x="1371408" y="1264769"/>
            <a:ext cx="650304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b="1" dirty="0" smtClean="0"/>
              <a:t>Whole-grain 2-ounce bagel (2 </a:t>
            </a:r>
            <a:r>
              <a:rPr lang="en-US" altLang="en-US" b="1" dirty="0" err="1" smtClean="0"/>
              <a:t>oz</a:t>
            </a:r>
            <a:r>
              <a:rPr lang="en-US" altLang="en-US" b="1" dirty="0" smtClean="0"/>
              <a:t> </a:t>
            </a:r>
            <a:r>
              <a:rPr lang="en-US" altLang="en-US" b="1" dirty="0" err="1" smtClean="0"/>
              <a:t>eq</a:t>
            </a:r>
            <a:r>
              <a:rPr lang="en-US" altLang="en-US" b="1" dirty="0" smtClean="0"/>
              <a:t>)</a:t>
            </a:r>
            <a:endParaRPr lang="en-US" altLang="en-US" b="1" dirty="0"/>
          </a:p>
        </p:txBody>
      </p:sp>
      <p:sp>
        <p:nvSpPr>
          <p:cNvPr id="15" name="TextBox 11"/>
          <p:cNvSpPr txBox="1">
            <a:spLocks noChangeArrowheads="1"/>
          </p:cNvSpPr>
          <p:nvPr/>
        </p:nvSpPr>
        <p:spPr bwMode="auto">
          <a:xfrm>
            <a:off x="1371600" y="5206425"/>
            <a:ext cx="650304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b="1" dirty="0" smtClean="0">
                <a:solidFill>
                  <a:srgbClr val="006600"/>
                </a:solidFill>
              </a:rPr>
              <a:t>2 food items (2 grains)</a:t>
            </a:r>
            <a:endParaRPr lang="en-US" altLang="en-US" b="1" dirty="0">
              <a:solidFill>
                <a:srgbClr val="006600"/>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5599" y="1897626"/>
            <a:ext cx="2734660" cy="2050995"/>
          </a:xfrm>
          <a:prstGeom prst="rect">
            <a:avLst/>
          </a:prstGeom>
        </p:spPr>
      </p:pic>
    </p:spTree>
    <p:extLst>
      <p:ext uri="{BB962C8B-B14F-4D97-AF65-F5344CB8AC3E}">
        <p14:creationId xmlns:p14="http://schemas.microsoft.com/office/powerpoint/2010/main" val="1140856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295400" y="1121139"/>
            <a:ext cx="6629400" cy="5105400"/>
          </a:xfrm>
          <a:prstGeom prst="rect">
            <a:avLst/>
          </a:prstGeom>
          <a:solidFill>
            <a:srgbClr val="F4E8DC"/>
          </a:solidFill>
          <a:ln w="50800">
            <a:solidFill>
              <a:srgbClr val="0066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+How </a:t>
            </a:r>
            <a:endParaRPr lang="en-US" dirty="0"/>
          </a:p>
        </p:txBody>
      </p:sp>
      <p:sp>
        <p:nvSpPr>
          <p:cNvPr id="10" name="Title 1"/>
          <p:cNvSpPr>
            <a:spLocks noGrp="1"/>
          </p:cNvSpPr>
          <p:nvPr>
            <p:ph type="title"/>
          </p:nvPr>
        </p:nvSpPr>
        <p:spPr>
          <a:xfrm>
            <a:off x="0" y="274638"/>
            <a:ext cx="9144000" cy="563562"/>
          </a:xfrm>
        </p:spPr>
        <p:txBody>
          <a:bodyPr/>
          <a:lstStyle/>
          <a:p>
            <a:r>
              <a:rPr lang="en-US" dirty="0" smtClean="0">
                <a:latin typeface="+mj-lt"/>
              </a:rPr>
              <a:t>Components versus Items at Breakfast</a:t>
            </a:r>
          </a:p>
        </p:txBody>
      </p:sp>
      <p:sp>
        <p:nvSpPr>
          <p:cNvPr id="12" name="Rectangle 11"/>
          <p:cNvSpPr/>
          <p:nvPr/>
        </p:nvSpPr>
        <p:spPr>
          <a:xfrm>
            <a:off x="1295400" y="4247889"/>
            <a:ext cx="6620554" cy="470475"/>
          </a:xfrm>
          <a:prstGeom prst="rect">
            <a:avLst/>
          </a:prstGeom>
          <a:solidFill>
            <a:srgbClr val="0066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bg1"/>
                </a:solidFill>
              </a:rPr>
              <a:t>1 Food Component (FRUITS)</a:t>
            </a:r>
            <a:endParaRPr lang="en-US" sz="3200" b="1" dirty="0">
              <a:solidFill>
                <a:schemeClr val="bg1"/>
              </a:solidFill>
            </a:endParaRPr>
          </a:p>
        </p:txBody>
      </p:sp>
      <p:sp>
        <p:nvSpPr>
          <p:cNvPr id="8" name="TextBox 7"/>
          <p:cNvSpPr txBox="1"/>
          <p:nvPr/>
        </p:nvSpPr>
        <p:spPr>
          <a:xfrm>
            <a:off x="1295400" y="4859699"/>
            <a:ext cx="6579050" cy="584775"/>
          </a:xfrm>
          <a:prstGeom prst="rect">
            <a:avLst/>
          </a:prstGeom>
          <a:noFill/>
        </p:spPr>
        <p:txBody>
          <a:bodyPr wrap="square" rtlCol="0">
            <a:spAutoFit/>
          </a:bodyPr>
          <a:lstStyle/>
          <a:p>
            <a:pPr algn="ctr"/>
            <a:r>
              <a:rPr lang="en-US" sz="3200" b="1" dirty="0" smtClean="0"/>
              <a:t>How many food items?</a:t>
            </a:r>
            <a:endParaRPr lang="en-US" sz="3200" b="1" dirty="0"/>
          </a:p>
        </p:txBody>
      </p:sp>
      <p:sp>
        <p:nvSpPr>
          <p:cNvPr id="14" name="TextBox 11"/>
          <p:cNvSpPr txBox="1">
            <a:spLocks noChangeArrowheads="1"/>
          </p:cNvSpPr>
          <p:nvPr/>
        </p:nvSpPr>
        <p:spPr bwMode="auto">
          <a:xfrm>
            <a:off x="1371408" y="1264769"/>
            <a:ext cx="650304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b="1" dirty="0" smtClean="0"/>
              <a:t>Variety of assorted fruit choices </a:t>
            </a:r>
            <a:br>
              <a:rPr lang="en-US" altLang="en-US" b="1" dirty="0" smtClean="0"/>
            </a:br>
            <a:r>
              <a:rPr lang="en-US" altLang="en-US" b="1" dirty="0" smtClean="0"/>
              <a:t>(½ cup each) </a:t>
            </a:r>
            <a:endParaRPr lang="en-US" altLang="en-US" b="1" dirty="0"/>
          </a:p>
        </p:txBody>
      </p:sp>
      <p:sp>
        <p:nvSpPr>
          <p:cNvPr id="15" name="TextBox 11"/>
          <p:cNvSpPr txBox="1">
            <a:spLocks noChangeArrowheads="1"/>
          </p:cNvSpPr>
          <p:nvPr/>
        </p:nvSpPr>
        <p:spPr bwMode="auto">
          <a:xfrm>
            <a:off x="1371600" y="5435025"/>
            <a:ext cx="650304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b="1" dirty="0" smtClean="0">
                <a:solidFill>
                  <a:srgbClr val="006600"/>
                </a:solidFill>
              </a:rPr>
              <a:t>4 food items (4 fruits)</a:t>
            </a:r>
            <a:endParaRPr lang="en-US" altLang="en-US" b="1" dirty="0">
              <a:solidFill>
                <a:srgbClr val="006600"/>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3737" y="2173784"/>
            <a:ext cx="5458383" cy="2003438"/>
          </a:xfrm>
          <a:prstGeom prst="rect">
            <a:avLst/>
          </a:prstGeom>
        </p:spPr>
      </p:pic>
    </p:spTree>
    <p:extLst>
      <p:ext uri="{BB962C8B-B14F-4D97-AF65-F5344CB8AC3E}">
        <p14:creationId xmlns:p14="http://schemas.microsoft.com/office/powerpoint/2010/main" val="37928939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295400" y="1121139"/>
            <a:ext cx="6629400" cy="5105400"/>
          </a:xfrm>
          <a:prstGeom prst="rect">
            <a:avLst/>
          </a:prstGeom>
          <a:solidFill>
            <a:srgbClr val="F4E8DC"/>
          </a:solidFill>
          <a:ln w="50800">
            <a:solidFill>
              <a:srgbClr val="0066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+How </a:t>
            </a:r>
            <a:endParaRPr lang="en-US" dirty="0"/>
          </a:p>
        </p:txBody>
      </p:sp>
      <p:sp>
        <p:nvSpPr>
          <p:cNvPr id="10" name="Title 1"/>
          <p:cNvSpPr>
            <a:spLocks noGrp="1"/>
          </p:cNvSpPr>
          <p:nvPr>
            <p:ph type="title"/>
          </p:nvPr>
        </p:nvSpPr>
        <p:spPr>
          <a:xfrm>
            <a:off x="0" y="274638"/>
            <a:ext cx="9144000" cy="563562"/>
          </a:xfrm>
        </p:spPr>
        <p:txBody>
          <a:bodyPr/>
          <a:lstStyle/>
          <a:p>
            <a:r>
              <a:rPr lang="en-US" dirty="0" smtClean="0">
                <a:latin typeface="+mj-lt"/>
              </a:rPr>
              <a:t>Components versus Items at Breakfast</a:t>
            </a:r>
          </a:p>
        </p:txBody>
      </p:sp>
      <p:sp>
        <p:nvSpPr>
          <p:cNvPr id="12" name="Rectangle 11"/>
          <p:cNvSpPr/>
          <p:nvPr/>
        </p:nvSpPr>
        <p:spPr>
          <a:xfrm>
            <a:off x="1295400" y="3733800"/>
            <a:ext cx="6620554" cy="1078322"/>
          </a:xfrm>
          <a:prstGeom prst="rect">
            <a:avLst/>
          </a:prstGeom>
          <a:solidFill>
            <a:srgbClr val="0066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2</a:t>
            </a:r>
            <a:r>
              <a:rPr lang="en-US" sz="3200" b="1" dirty="0" smtClean="0">
                <a:solidFill>
                  <a:schemeClr val="bg1"/>
                </a:solidFill>
              </a:rPr>
              <a:t> Food Components </a:t>
            </a:r>
            <a:br>
              <a:rPr lang="en-US" sz="3200" b="1" dirty="0" smtClean="0">
                <a:solidFill>
                  <a:schemeClr val="bg1"/>
                </a:solidFill>
              </a:rPr>
            </a:br>
            <a:r>
              <a:rPr lang="en-US" sz="3200" b="1" dirty="0" smtClean="0">
                <a:solidFill>
                  <a:schemeClr val="bg1"/>
                </a:solidFill>
              </a:rPr>
              <a:t>(MILK AND FRUIT)</a:t>
            </a:r>
            <a:endParaRPr lang="en-US" sz="3200" b="1" dirty="0">
              <a:solidFill>
                <a:schemeClr val="bg1"/>
              </a:solidFill>
            </a:endParaRPr>
          </a:p>
        </p:txBody>
      </p:sp>
      <p:sp>
        <p:nvSpPr>
          <p:cNvPr id="8" name="TextBox 7"/>
          <p:cNvSpPr txBox="1"/>
          <p:nvPr/>
        </p:nvSpPr>
        <p:spPr>
          <a:xfrm>
            <a:off x="1295400" y="4895419"/>
            <a:ext cx="6579050" cy="584775"/>
          </a:xfrm>
          <a:prstGeom prst="rect">
            <a:avLst/>
          </a:prstGeom>
          <a:noFill/>
        </p:spPr>
        <p:txBody>
          <a:bodyPr wrap="square" rtlCol="0">
            <a:spAutoFit/>
          </a:bodyPr>
          <a:lstStyle/>
          <a:p>
            <a:pPr algn="ctr"/>
            <a:r>
              <a:rPr lang="en-US" sz="3200" b="1" dirty="0" smtClean="0"/>
              <a:t>How many food items?</a:t>
            </a:r>
            <a:endParaRPr lang="en-US" sz="3200" b="1" dirty="0"/>
          </a:p>
        </p:txBody>
      </p:sp>
      <p:sp>
        <p:nvSpPr>
          <p:cNvPr id="14" name="TextBox 11"/>
          <p:cNvSpPr txBox="1">
            <a:spLocks noChangeArrowheads="1"/>
          </p:cNvSpPr>
          <p:nvPr/>
        </p:nvSpPr>
        <p:spPr bwMode="auto">
          <a:xfrm>
            <a:off x="1542489" y="1700156"/>
            <a:ext cx="431798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b="1" dirty="0" smtClean="0"/>
              <a:t>School-made smoothie with milk (1 cup) and fruit (½ cup)</a:t>
            </a:r>
            <a:endParaRPr lang="en-US" altLang="en-US" b="1" dirty="0"/>
          </a:p>
        </p:txBody>
      </p:sp>
      <p:sp>
        <p:nvSpPr>
          <p:cNvPr id="15" name="TextBox 11"/>
          <p:cNvSpPr txBox="1">
            <a:spLocks noChangeArrowheads="1"/>
          </p:cNvSpPr>
          <p:nvPr/>
        </p:nvSpPr>
        <p:spPr bwMode="auto">
          <a:xfrm>
            <a:off x="1371600" y="5470745"/>
            <a:ext cx="650304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b="1" dirty="0" smtClean="0">
                <a:solidFill>
                  <a:srgbClr val="006600"/>
                </a:solidFill>
              </a:rPr>
              <a:t>2 food items (1 milk and 1 fruit)</a:t>
            </a:r>
            <a:endParaRPr lang="en-US" altLang="en-US" b="1" dirty="0">
              <a:solidFill>
                <a:srgbClr val="006600"/>
              </a:solidFill>
            </a:endParaRPr>
          </a:p>
        </p:txBody>
      </p:sp>
      <p:pic>
        <p:nvPicPr>
          <p:cNvPr id="9" name="Picture 8" descr="Strawberry fruti and yogurt smoothie&#10;iStock_0000035602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0" y="1302020"/>
            <a:ext cx="1916562" cy="2260761"/>
          </a:xfrm>
          <a:prstGeom prst="rect">
            <a:avLst/>
          </a:prstGeom>
        </p:spPr>
      </p:pic>
    </p:spTree>
    <p:extLst>
      <p:ext uri="{BB962C8B-B14F-4D97-AF65-F5344CB8AC3E}">
        <p14:creationId xmlns:p14="http://schemas.microsoft.com/office/powerpoint/2010/main" val="24011150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85800" y="1121138"/>
            <a:ext cx="7620000" cy="5279661"/>
          </a:xfrm>
          <a:prstGeom prst="rect">
            <a:avLst/>
          </a:prstGeom>
          <a:solidFill>
            <a:srgbClr val="F4E8DC"/>
          </a:solidFill>
          <a:ln w="50800">
            <a:solidFill>
              <a:srgbClr val="0066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+How </a:t>
            </a:r>
            <a:endParaRPr lang="en-US" dirty="0"/>
          </a:p>
        </p:txBody>
      </p:sp>
      <p:sp>
        <p:nvSpPr>
          <p:cNvPr id="10" name="Title 1"/>
          <p:cNvSpPr>
            <a:spLocks noGrp="1"/>
          </p:cNvSpPr>
          <p:nvPr>
            <p:ph type="title"/>
          </p:nvPr>
        </p:nvSpPr>
        <p:spPr>
          <a:xfrm>
            <a:off x="0" y="274638"/>
            <a:ext cx="9144000" cy="563562"/>
          </a:xfrm>
        </p:spPr>
        <p:txBody>
          <a:bodyPr/>
          <a:lstStyle/>
          <a:p>
            <a:r>
              <a:rPr lang="en-US" dirty="0" smtClean="0">
                <a:latin typeface="+mj-lt"/>
              </a:rPr>
              <a:t>Components versus Items at Breakfast</a:t>
            </a:r>
          </a:p>
        </p:txBody>
      </p:sp>
      <p:sp>
        <p:nvSpPr>
          <p:cNvPr id="8" name="TextBox 7"/>
          <p:cNvSpPr txBox="1"/>
          <p:nvPr/>
        </p:nvSpPr>
        <p:spPr>
          <a:xfrm>
            <a:off x="685800" y="4885970"/>
            <a:ext cx="7612380" cy="584775"/>
          </a:xfrm>
          <a:prstGeom prst="rect">
            <a:avLst/>
          </a:prstGeom>
          <a:noFill/>
        </p:spPr>
        <p:txBody>
          <a:bodyPr wrap="square" rtlCol="0">
            <a:spAutoFit/>
          </a:bodyPr>
          <a:lstStyle/>
          <a:p>
            <a:pPr algn="ctr"/>
            <a:r>
              <a:rPr lang="en-US" sz="3200" b="1" dirty="0" smtClean="0"/>
              <a:t>How many food items?</a:t>
            </a:r>
            <a:endParaRPr lang="en-US" sz="3200" b="1" dirty="0"/>
          </a:p>
        </p:txBody>
      </p:sp>
      <p:sp>
        <p:nvSpPr>
          <p:cNvPr id="14" name="TextBox 11"/>
          <p:cNvSpPr txBox="1">
            <a:spLocks noChangeArrowheads="1"/>
          </p:cNvSpPr>
          <p:nvPr/>
        </p:nvSpPr>
        <p:spPr bwMode="auto">
          <a:xfrm>
            <a:off x="817352" y="1676400"/>
            <a:ext cx="467285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b="1" dirty="0" smtClean="0"/>
              <a:t>½ </a:t>
            </a:r>
            <a:r>
              <a:rPr lang="en-US" altLang="en-US" b="1" dirty="0"/>
              <a:t>cup </a:t>
            </a:r>
            <a:r>
              <a:rPr lang="en-US" altLang="en-US" b="1" dirty="0" smtClean="0"/>
              <a:t>of yogurt (1 </a:t>
            </a:r>
            <a:r>
              <a:rPr lang="en-US" altLang="en-US" b="1" dirty="0" err="1" smtClean="0"/>
              <a:t>oz</a:t>
            </a:r>
            <a:r>
              <a:rPr lang="en-US" altLang="en-US" b="1" dirty="0" smtClean="0"/>
              <a:t> </a:t>
            </a:r>
            <a:r>
              <a:rPr lang="en-US" altLang="en-US" b="1" dirty="0" err="1" smtClean="0"/>
              <a:t>eq</a:t>
            </a:r>
            <a:r>
              <a:rPr lang="en-US" altLang="en-US" b="1" dirty="0" smtClean="0"/>
              <a:t>) and fruit (½ cup) with </a:t>
            </a:r>
            <a:br>
              <a:rPr lang="en-US" altLang="en-US" b="1" dirty="0" smtClean="0"/>
            </a:br>
            <a:r>
              <a:rPr lang="en-US" altLang="en-US" b="1" dirty="0" smtClean="0"/>
              <a:t>¼ cup of granola (1 </a:t>
            </a:r>
            <a:r>
              <a:rPr lang="en-US" altLang="en-US" b="1" dirty="0" err="1" smtClean="0"/>
              <a:t>oz</a:t>
            </a:r>
            <a:r>
              <a:rPr lang="en-US" altLang="en-US" b="1" dirty="0" smtClean="0"/>
              <a:t> </a:t>
            </a:r>
            <a:r>
              <a:rPr lang="en-US" altLang="en-US" b="1" dirty="0" err="1" smtClean="0"/>
              <a:t>eq</a:t>
            </a:r>
            <a:r>
              <a:rPr lang="en-US" altLang="en-US" b="1" dirty="0" smtClean="0"/>
              <a:t>)</a:t>
            </a:r>
            <a:endParaRPr lang="en-US" altLang="en-US" b="1" dirty="0"/>
          </a:p>
        </p:txBody>
      </p:sp>
      <p:sp>
        <p:nvSpPr>
          <p:cNvPr id="15" name="TextBox 11"/>
          <p:cNvSpPr txBox="1">
            <a:spLocks noChangeArrowheads="1"/>
          </p:cNvSpPr>
          <p:nvPr/>
        </p:nvSpPr>
        <p:spPr bwMode="auto">
          <a:xfrm>
            <a:off x="685800" y="5470745"/>
            <a:ext cx="76200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b="1" dirty="0" smtClean="0">
                <a:solidFill>
                  <a:srgbClr val="006600"/>
                </a:solidFill>
              </a:rPr>
              <a:t>3 food items (2 grains* and 1 fruit)</a:t>
            </a:r>
          </a:p>
          <a:p>
            <a:pPr algn="ctr" eaLnBrk="1" hangingPunct="1">
              <a:spcBef>
                <a:spcPct val="0"/>
              </a:spcBef>
              <a:buFontTx/>
              <a:buNone/>
            </a:pPr>
            <a:r>
              <a:rPr lang="en-US" altLang="en-US" sz="2000" b="1" dirty="0" smtClean="0">
                <a:solidFill>
                  <a:srgbClr val="006600"/>
                </a:solidFill>
              </a:rPr>
              <a:t>* Includes 1 M/MA (yogurt) as grain substitution</a:t>
            </a:r>
            <a:endParaRPr lang="en-US" altLang="en-US" sz="2000" b="1" dirty="0">
              <a:solidFill>
                <a:srgbClr val="006600"/>
              </a:solidFill>
            </a:endParaRPr>
          </a:p>
        </p:txBody>
      </p:sp>
      <p:sp>
        <p:nvSpPr>
          <p:cNvPr id="12" name="Rectangle 11"/>
          <p:cNvSpPr/>
          <p:nvPr/>
        </p:nvSpPr>
        <p:spPr>
          <a:xfrm>
            <a:off x="685800" y="3733800"/>
            <a:ext cx="7620000" cy="1078322"/>
          </a:xfrm>
          <a:prstGeom prst="rect">
            <a:avLst/>
          </a:prstGeom>
          <a:solidFill>
            <a:srgbClr val="0066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2</a:t>
            </a:r>
            <a:r>
              <a:rPr lang="en-US" sz="3200" b="1" dirty="0" smtClean="0">
                <a:solidFill>
                  <a:schemeClr val="bg1"/>
                </a:solidFill>
              </a:rPr>
              <a:t> Food Components </a:t>
            </a:r>
            <a:br>
              <a:rPr lang="en-US" sz="3200" b="1" dirty="0" smtClean="0">
                <a:solidFill>
                  <a:schemeClr val="bg1"/>
                </a:solidFill>
              </a:rPr>
            </a:br>
            <a:r>
              <a:rPr lang="en-US" sz="3200" b="1" dirty="0" smtClean="0">
                <a:solidFill>
                  <a:schemeClr val="bg1"/>
                </a:solidFill>
              </a:rPr>
              <a:t>(GRAINS AND FRUIT)</a:t>
            </a:r>
            <a:endParaRPr lang="en-US" sz="3200" b="1" dirty="0">
              <a:solidFill>
                <a:schemeClr val="bg1"/>
              </a:solidFill>
            </a:endParaRPr>
          </a:p>
        </p:txBody>
      </p:sp>
      <p:pic>
        <p:nvPicPr>
          <p:cNvPr id="9" name="Picture 8" descr="Low-fat yogurt and fruit parfait courtesy of New England Dairy &amp; Food Council"/>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2110" y="1446342"/>
            <a:ext cx="2736704" cy="1940825"/>
          </a:xfrm>
          <a:prstGeom prst="rect">
            <a:avLst/>
          </a:prstGeom>
        </p:spPr>
      </p:pic>
    </p:spTree>
    <p:extLst>
      <p:ext uri="{BB962C8B-B14F-4D97-AF65-F5344CB8AC3E}">
        <p14:creationId xmlns:p14="http://schemas.microsoft.com/office/powerpoint/2010/main" val="3649102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enu board &#10;iStock_000014930242 "/>
          <p:cNvPicPr>
            <a:picLocks noChangeAspect="1"/>
          </p:cNvPicPr>
          <p:nvPr/>
        </p:nvPicPr>
        <p:blipFill rotWithShape="1">
          <a:blip r:embed="rId3">
            <a:extLst>
              <a:ext uri="{28A0092B-C50C-407E-A947-70E740481C1C}">
                <a14:useLocalDpi xmlns:a14="http://schemas.microsoft.com/office/drawing/2010/main" val="0"/>
              </a:ext>
            </a:extLst>
          </a:blip>
          <a:srcRect l="4684" t="6001" r="4454" b="5200"/>
          <a:stretch/>
        </p:blipFill>
        <p:spPr>
          <a:xfrm>
            <a:off x="342900" y="181466"/>
            <a:ext cx="8420100" cy="6423583"/>
          </a:xfrm>
          <a:prstGeom prst="rect">
            <a:avLst/>
          </a:prstGeom>
        </p:spPr>
      </p:pic>
      <p:sp>
        <p:nvSpPr>
          <p:cNvPr id="4" name="Rounded Rectangle 3"/>
          <p:cNvSpPr/>
          <p:nvPr/>
        </p:nvSpPr>
        <p:spPr>
          <a:xfrm>
            <a:off x="1743075" y="2819400"/>
            <a:ext cx="5619750" cy="1940957"/>
          </a:xfrm>
          <a:prstGeom prst="roundRect">
            <a:avLst/>
          </a:prstGeom>
          <a:solidFill>
            <a:schemeClr val="bg1"/>
          </a:solidFill>
          <a:ln w="28575">
            <a:solidFill>
              <a:srgbClr val="C00000"/>
            </a:solidFill>
          </a:ln>
          <a:scene3d>
            <a:camera prst="orthographicFront"/>
            <a:lightRig rig="threePt" dir="t"/>
          </a:scene3d>
          <a:sp3d>
            <a:bevelT/>
          </a:sp3d>
        </p:spPr>
        <p:txBody>
          <a:bodyPr wrap="square">
            <a:spAutoFit/>
          </a:bodyPr>
          <a:lstStyle/>
          <a:p>
            <a:pPr algn="ctr">
              <a:spcBef>
                <a:spcPts val="1200"/>
              </a:spcBef>
            </a:pPr>
            <a:r>
              <a:rPr lang="en-US" sz="5400" b="1" dirty="0"/>
              <a:t>Menu Planning Decisions</a:t>
            </a:r>
          </a:p>
        </p:txBody>
      </p:sp>
      <p:pic>
        <p:nvPicPr>
          <p:cNvPr id="6" name="Picture 5" descr="Meal pattern components, including examples of meat/meat alternates (chicken, hamburger, turkey, chicken, tuna fish, Swiss cheese, yogurt, egg, peanut butter, nuts, sunflower seeds, legumes, baked beans and tofu), vegetables (broccoli, carrots and tomatoes), grains (whole grain-rich ziti, cup of quinoa, bowl of brown rice, bowl of whole grain-rich flaked cereal, whole-grain bagel, loaf of whole-grain bread, whole grain-rich crackers, rolled oats and stack of whole-grain rich tortillas), fruits (blueberries, apple, red grapes and orange slices) and milk (low-fat plain and fat-free chocolate).&#10;&#10;Chicken istock_000023338754&#10;Hamburger istock_000017161895&#10;Peanut butter iStock_000033403418&#10;Legumes  istock_000009271788&#10;Baked beans iStock_000022994534&#10;Sunflower seeds iStock_000008815398&#10;Tofu iStock_000012704422&#10;Egg iStock_000017072468&#10;Swiss cheese cubes istock_000015577443&#10;Tuna fish istock_000009679592&#10;Nuts istock_000018885171&#10;Peanut butter istock_000033403418&#10;Turkey istock_000008553393&#10;&#10;Broccoli florets istock_000015018642&#10;Carrot sticks istock_000039829158&#10;Tomatoes istock_000040697394&#10;&#10;Ziti istock_000008665805&#10;Quinoa iStock_000040440100&#10;Brown rice iStock_000023037254&#10;Cereal istock_000004269142&#10;Bagel istock_000007247579&#10;Bread istock_000023392749&#10;Crackers iStock_000017841138&#10;Rolled oats iStock_000016037079&#10;Tortillas iStock_000021866383&#10;&#10;Blueberries istock_000010676402&#10;Red apple istock_000008857168&#10;Orange slices istock_000018727587&#10;Red grapes istock_000001658066&#10;Low-fat milk and fat-free chocolate milk courtesy of New England Dairy &amp; Food Council&#10;&#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650" y="4724400"/>
            <a:ext cx="7848600" cy="1608963"/>
          </a:xfrm>
          <a:prstGeom prst="rect">
            <a:avLst/>
          </a:prstGeom>
        </p:spPr>
      </p:pic>
    </p:spTree>
    <p:extLst>
      <p:ext uri="{BB962C8B-B14F-4D97-AF65-F5344CB8AC3E}">
        <p14:creationId xmlns:p14="http://schemas.microsoft.com/office/powerpoint/2010/main" val="885963400"/>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437935138"/>
              </p:ext>
            </p:extLst>
          </p:nvPr>
        </p:nvGraphicFramePr>
        <p:xfrm>
          <a:off x="152400" y="1036132"/>
          <a:ext cx="8839200" cy="5303538"/>
        </p:xfrm>
        <a:graphic>
          <a:graphicData uri="http://schemas.openxmlformats.org/drawingml/2006/table">
            <a:tbl>
              <a:tblPr firstRow="1" bandRow="1">
                <a:tableStyleId>{5C22544A-7EE6-4342-B048-85BDC9FD1C3A}</a:tableStyleId>
              </a:tblPr>
              <a:tblGrid>
                <a:gridCol w="4343400">
                  <a:extLst>
                    <a:ext uri="{9D8B030D-6E8A-4147-A177-3AD203B41FA5}">
                      <a16:colId xmlns:a16="http://schemas.microsoft.com/office/drawing/2014/main" val="20000"/>
                    </a:ext>
                  </a:extLst>
                </a:gridCol>
                <a:gridCol w="4495800">
                  <a:extLst>
                    <a:ext uri="{9D8B030D-6E8A-4147-A177-3AD203B41FA5}">
                      <a16:colId xmlns:a16="http://schemas.microsoft.com/office/drawing/2014/main" val="20001"/>
                    </a:ext>
                  </a:extLst>
                </a:gridCol>
              </a:tblGrid>
              <a:tr h="883974">
                <a:tc>
                  <a:txBody>
                    <a:bodyPr/>
                    <a:lstStyle/>
                    <a:p>
                      <a:pPr algn="ctr"/>
                      <a:r>
                        <a:rPr lang="en-US" sz="2800" b="1" dirty="0" smtClean="0">
                          <a:solidFill>
                            <a:srgbClr val="FFFF00"/>
                          </a:solidFill>
                        </a:rPr>
                        <a:t>Without OVS </a:t>
                      </a:r>
                      <a:r>
                        <a:rPr lang="en-US" sz="2800" b="1" dirty="0" smtClean="0">
                          <a:solidFill>
                            <a:schemeClr val="bg1"/>
                          </a:solidFill>
                        </a:rPr>
                        <a:t/>
                      </a:r>
                      <a:br>
                        <a:rPr lang="en-US" sz="2800" b="1" dirty="0" smtClean="0">
                          <a:solidFill>
                            <a:schemeClr val="bg1"/>
                          </a:solidFill>
                        </a:rPr>
                      </a:br>
                      <a:r>
                        <a:rPr lang="en-US" sz="2400" b="1" dirty="0" smtClean="0">
                          <a:solidFill>
                            <a:schemeClr val="bg1"/>
                          </a:solidFill>
                        </a:rPr>
                        <a:t>(Minimum </a:t>
                      </a:r>
                      <a:r>
                        <a:rPr lang="en-US" sz="2400" b="1" baseline="0" dirty="0" smtClean="0">
                          <a:solidFill>
                            <a:schemeClr val="bg1"/>
                          </a:solidFill>
                        </a:rPr>
                        <a:t> </a:t>
                      </a:r>
                      <a:r>
                        <a:rPr lang="en-US" sz="2400" b="1" dirty="0" smtClean="0">
                          <a:solidFill>
                            <a:schemeClr val="bg1"/>
                          </a:solidFill>
                        </a:rPr>
                        <a:t>of </a:t>
                      </a:r>
                      <a:r>
                        <a:rPr lang="en-US" sz="2800" b="1" dirty="0" smtClean="0">
                          <a:solidFill>
                            <a:srgbClr val="FFFF00"/>
                          </a:solidFill>
                        </a:rPr>
                        <a:t>3</a:t>
                      </a:r>
                      <a:r>
                        <a:rPr lang="en-US" sz="2400" b="1" dirty="0" smtClean="0">
                          <a:solidFill>
                            <a:schemeClr val="bg1"/>
                          </a:solidFill>
                        </a:rPr>
                        <a:t> Food Items)</a:t>
                      </a:r>
                      <a:endParaRPr lang="en-US" sz="2400" b="1" dirty="0">
                        <a:solidFill>
                          <a:schemeClr val="bg1"/>
                        </a:solidFill>
                      </a:endParaRPr>
                    </a:p>
                  </a:txBody>
                  <a:tcPr marT="45723" marB="45723" anchor="ctr">
                    <a:lnR w="12700" cap="flat" cmpd="sng" algn="ctr">
                      <a:solidFill>
                        <a:schemeClr val="accent1"/>
                      </a:solidFill>
                      <a:prstDash val="solid"/>
                      <a:round/>
                      <a:headEnd type="none" w="med" len="med"/>
                      <a:tailEnd type="none" w="med" len="med"/>
                    </a:lnR>
                    <a:lnB w="12700" cap="flat" cmpd="sng" algn="ctr">
                      <a:solidFill>
                        <a:schemeClr val="accent1"/>
                      </a:solidFill>
                      <a:prstDash val="solid"/>
                      <a:round/>
                      <a:headEnd type="none" w="med" len="med"/>
                      <a:tailEnd type="none" w="med" len="med"/>
                    </a:lnB>
                    <a:solidFill>
                      <a:srgbClr val="2C57A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solidFill>
                            <a:srgbClr val="FFFF00"/>
                          </a:solidFill>
                        </a:rPr>
                        <a:t>With OVS </a:t>
                      </a:r>
                      <a:r>
                        <a:rPr lang="en-US" sz="2800" b="1" dirty="0" smtClean="0">
                          <a:solidFill>
                            <a:schemeClr val="bg1"/>
                          </a:solidFill>
                        </a:rPr>
                        <a:t/>
                      </a:r>
                      <a:br>
                        <a:rPr lang="en-US" sz="2800" b="1" dirty="0" smtClean="0">
                          <a:solidFill>
                            <a:schemeClr val="bg1"/>
                          </a:solidFill>
                        </a:rPr>
                      </a:br>
                      <a:r>
                        <a:rPr lang="en-US" sz="2400" b="1" dirty="0" smtClean="0">
                          <a:solidFill>
                            <a:schemeClr val="bg1"/>
                          </a:solidFill>
                        </a:rPr>
                        <a:t>(Minimum </a:t>
                      </a:r>
                      <a:r>
                        <a:rPr lang="en-US" sz="2400" b="1" baseline="0" dirty="0" smtClean="0">
                          <a:solidFill>
                            <a:schemeClr val="bg1"/>
                          </a:solidFill>
                        </a:rPr>
                        <a:t> </a:t>
                      </a:r>
                      <a:r>
                        <a:rPr lang="en-US" sz="2400" b="1" dirty="0" smtClean="0">
                          <a:solidFill>
                            <a:schemeClr val="bg1"/>
                          </a:solidFill>
                        </a:rPr>
                        <a:t>of </a:t>
                      </a:r>
                      <a:r>
                        <a:rPr lang="en-US" sz="2800" b="1" dirty="0" smtClean="0">
                          <a:solidFill>
                            <a:srgbClr val="FFFF00"/>
                          </a:solidFill>
                        </a:rPr>
                        <a:t>4</a:t>
                      </a:r>
                      <a:r>
                        <a:rPr lang="en-US" sz="2400" b="1" baseline="0" dirty="0" smtClean="0">
                          <a:solidFill>
                            <a:schemeClr val="bg1"/>
                          </a:solidFill>
                        </a:rPr>
                        <a:t> </a:t>
                      </a:r>
                      <a:r>
                        <a:rPr lang="en-US" sz="2400" b="1" dirty="0" smtClean="0">
                          <a:solidFill>
                            <a:schemeClr val="bg1"/>
                          </a:solidFill>
                        </a:rPr>
                        <a:t>Food Items)</a:t>
                      </a:r>
                    </a:p>
                  </a:txBody>
                  <a:tcPr marT="45723" marB="45723" anchor="ctr">
                    <a:lnL w="12700" cap="flat" cmpd="sng" algn="ctr">
                      <a:solidFill>
                        <a:schemeClr val="accent1"/>
                      </a:solidFill>
                      <a:prstDash val="solid"/>
                      <a:round/>
                      <a:headEnd type="none" w="med" len="med"/>
                      <a:tailEnd type="none" w="med" len="med"/>
                    </a:lnL>
                    <a:lnB w="12700" cap="flat" cmpd="sng" algn="ctr">
                      <a:solidFill>
                        <a:schemeClr val="accent1"/>
                      </a:solidFill>
                      <a:prstDash val="solid"/>
                      <a:round/>
                      <a:headEnd type="none" w="med" len="med"/>
                      <a:tailEnd type="none" w="med" len="med"/>
                    </a:lnB>
                    <a:solidFill>
                      <a:srgbClr val="2C57AE"/>
                    </a:solidFill>
                  </a:tcPr>
                </a:tc>
                <a:extLst>
                  <a:ext uri="{0D108BD9-81ED-4DB2-BD59-A6C34878D82A}">
                    <a16:rowId xmlns:a16="http://schemas.microsoft.com/office/drawing/2014/main" val="10000"/>
                  </a:ext>
                </a:extLst>
              </a:tr>
              <a:tr h="2453822">
                <a:tc>
                  <a:txBody>
                    <a:bodyPr/>
                    <a:lstStyle/>
                    <a:p>
                      <a:pPr marL="342900" indent="-342900">
                        <a:buFont typeface="+mj-lt"/>
                        <a:buAutoNum type="arabicPeriod"/>
                      </a:pPr>
                      <a:r>
                        <a:rPr lang="en-US" sz="2800" b="1" dirty="0" smtClean="0"/>
                        <a:t>Milk</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2800" b="1" dirty="0" smtClean="0"/>
                        <a:t>Fruits </a:t>
                      </a:r>
                      <a:r>
                        <a:rPr lang="en-US" sz="2000" b="1" dirty="0" smtClean="0"/>
                        <a:t>(or vegetable substitutions)</a:t>
                      </a:r>
                      <a:endParaRPr lang="en-US" sz="2800" b="1" dirty="0" smtClean="0"/>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2800" b="1" dirty="0" smtClean="0"/>
                        <a:t>Grains</a:t>
                      </a:r>
                    </a:p>
                    <a:p>
                      <a:endParaRPr lang="en-US" sz="2800" b="1" dirty="0"/>
                    </a:p>
                  </a:txBody>
                  <a:tcPr marT="45723" marB="45723">
                    <a:lnR w="12700" cap="flat" cmpd="sng" algn="ctr">
                      <a:solidFill>
                        <a:schemeClr val="tx2">
                          <a:lumMod val="60000"/>
                          <a:lumOff val="40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4E8DC"/>
                    </a:solidFill>
                  </a:tcPr>
                </a:tc>
                <a:tc>
                  <a:txBody>
                    <a:bodyPr/>
                    <a:lstStyle/>
                    <a:p>
                      <a:pPr marL="342900" indent="-342900">
                        <a:buFont typeface="+mj-lt"/>
                        <a:buAutoNum type="arabicPeriod"/>
                      </a:pPr>
                      <a:r>
                        <a:rPr lang="en-US" sz="2800" b="1" dirty="0" smtClean="0"/>
                        <a:t>Milk</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2800" b="1" dirty="0" smtClean="0"/>
                        <a:t>Fruits </a:t>
                      </a:r>
                      <a:r>
                        <a:rPr lang="en-US" sz="2000" b="1" dirty="0" smtClean="0"/>
                        <a:t>(or vegetable substitutions)</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2800" b="1" dirty="0" smtClean="0"/>
                        <a:t>Grains </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2800" b="1" dirty="0" smtClean="0"/>
                        <a:t>Additional item from fruits </a:t>
                      </a:r>
                      <a:r>
                        <a:rPr lang="en-US" sz="2000" b="1" dirty="0" smtClean="0"/>
                        <a:t>(including vegetable substitutions) </a:t>
                      </a:r>
                      <a:r>
                        <a:rPr lang="en-US" sz="2800" b="1" dirty="0" smtClean="0"/>
                        <a:t>or grains </a:t>
                      </a:r>
                      <a:r>
                        <a:rPr lang="en-US" sz="2000" b="1" dirty="0" smtClean="0"/>
                        <a:t>(including </a:t>
                      </a:r>
                      <a:r>
                        <a:rPr lang="en-US" sz="2000" b="1" kern="1200" dirty="0" smtClean="0">
                          <a:solidFill>
                            <a:schemeClr val="dk1"/>
                          </a:solidFill>
                          <a:effectLst/>
                          <a:latin typeface="+mn-lt"/>
                          <a:ea typeface="+mn-ea"/>
                          <a:cs typeface="+mn-cs"/>
                        </a:rPr>
                        <a:t>M/MA substitutions</a:t>
                      </a:r>
                      <a:r>
                        <a:rPr lang="en-US" sz="2000" b="1" dirty="0" smtClean="0"/>
                        <a:t>)</a:t>
                      </a:r>
                    </a:p>
                    <a:p>
                      <a:pPr marL="0" marR="0" indent="0" algn="l" defTabSz="914400" rtl="0" eaLnBrk="1" fontAlgn="auto" latinLnBrk="0" hangingPunct="1">
                        <a:lnSpc>
                          <a:spcPct val="100000"/>
                        </a:lnSpc>
                        <a:spcBef>
                          <a:spcPts val="0"/>
                        </a:spcBef>
                        <a:spcAft>
                          <a:spcPts val="0"/>
                        </a:spcAft>
                        <a:buClrTx/>
                        <a:buSzTx/>
                        <a:buFont typeface="+mj-lt"/>
                        <a:buNone/>
                        <a:tabLst/>
                        <a:defRPr/>
                      </a:pPr>
                      <a:endParaRPr lang="en-US" sz="1000" b="1" dirty="0" smtClean="0"/>
                    </a:p>
                  </a:txBody>
                  <a:tcPr marT="45723" marB="45723">
                    <a:lnL w="12700" cap="flat" cmpd="sng" algn="ctr">
                      <a:solidFill>
                        <a:schemeClr val="tx2">
                          <a:lumMod val="60000"/>
                          <a:lumOff val="40000"/>
                        </a:schemeClr>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4E8DC"/>
                    </a:solidFill>
                  </a:tcPr>
                </a:tc>
                <a:extLst>
                  <a:ext uri="{0D108BD9-81ED-4DB2-BD59-A6C34878D82A}">
                    <a16:rowId xmlns:a16="http://schemas.microsoft.com/office/drawing/2014/main" val="10001"/>
                  </a:ext>
                </a:extLst>
              </a:tr>
              <a:tr h="8230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dirty="0" smtClean="0">
                          <a:solidFill>
                            <a:schemeClr val="bg1"/>
                          </a:solidFill>
                        </a:rPr>
                        <a:t>Student CANNOT decline any food items</a:t>
                      </a:r>
                    </a:p>
                  </a:txBody>
                  <a:tcPr marT="45723" marB="45723">
                    <a:lnR w="12700" cap="flat" cmpd="sng" algn="ctr">
                      <a:solidFill>
                        <a:schemeClr val="tx2">
                          <a:lumMod val="60000"/>
                          <a:lumOff val="40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solidFill>
                      <a:srgbClr val="2C57AE"/>
                    </a:solidFill>
                  </a:tcPr>
                </a:tc>
                <a:tc>
                  <a:txBody>
                    <a:bodyPr/>
                    <a:lstStyle/>
                    <a:p>
                      <a:pPr marL="0" marR="0" indent="0" algn="l" defTabSz="914400" rtl="0" eaLnBrk="1" fontAlgn="auto" latinLnBrk="0" hangingPunct="1">
                        <a:lnSpc>
                          <a:spcPct val="100000"/>
                        </a:lnSpc>
                        <a:spcBef>
                          <a:spcPts val="0"/>
                        </a:spcBef>
                        <a:spcAft>
                          <a:spcPts val="0"/>
                        </a:spcAft>
                        <a:buClrTx/>
                        <a:buSzTx/>
                        <a:buFont typeface="+mj-lt"/>
                        <a:buNone/>
                        <a:tabLst/>
                        <a:defRPr/>
                      </a:pPr>
                      <a:r>
                        <a:rPr lang="en-US" sz="2800" b="1" dirty="0" smtClean="0">
                          <a:solidFill>
                            <a:schemeClr val="bg1"/>
                          </a:solidFill>
                        </a:rPr>
                        <a:t>Student must take </a:t>
                      </a:r>
                      <a:r>
                        <a:rPr lang="en-US" sz="2800" b="1" dirty="0" smtClean="0">
                          <a:solidFill>
                            <a:srgbClr val="99FF99"/>
                          </a:solidFill>
                        </a:rPr>
                        <a:t>AT LEAST 3</a:t>
                      </a:r>
                      <a:r>
                        <a:rPr lang="en-US" sz="2800" b="1" baseline="0" dirty="0" smtClean="0">
                          <a:solidFill>
                            <a:srgbClr val="99FF99"/>
                          </a:solidFill>
                        </a:rPr>
                        <a:t> </a:t>
                      </a:r>
                      <a:r>
                        <a:rPr lang="en-US" sz="2800" b="1" dirty="0" smtClean="0">
                          <a:solidFill>
                            <a:srgbClr val="99FF99"/>
                          </a:solidFill>
                        </a:rPr>
                        <a:t>FOOD </a:t>
                      </a:r>
                      <a:r>
                        <a:rPr lang="en-US" sz="2800" b="1" dirty="0" smtClean="0">
                          <a:solidFill>
                            <a:schemeClr val="bg1"/>
                          </a:solidFill>
                        </a:rPr>
                        <a:t>items including </a:t>
                      </a:r>
                      <a:r>
                        <a:rPr lang="en-US" sz="2800" b="1" dirty="0" smtClean="0">
                          <a:solidFill>
                            <a:srgbClr val="99FF99"/>
                          </a:solidFill>
                        </a:rPr>
                        <a:t>AT LEAST ½ CUP OF FRUIT</a:t>
                      </a:r>
                    </a:p>
                  </a:txBody>
                  <a:tcPr marT="45723" marB="45723">
                    <a:lnL w="12700" cap="flat" cmpd="sng" algn="ctr">
                      <a:solidFill>
                        <a:schemeClr val="tx2">
                          <a:lumMod val="60000"/>
                          <a:lumOff val="40000"/>
                        </a:schemeClr>
                      </a:solidFill>
                      <a:prstDash val="solid"/>
                      <a:round/>
                      <a:headEnd type="none" w="med" len="med"/>
                      <a:tailEnd type="none" w="med" len="med"/>
                    </a:lnL>
                    <a:lnT w="12700" cap="flat" cmpd="sng" algn="ctr">
                      <a:solidFill>
                        <a:schemeClr val="accent1"/>
                      </a:solidFill>
                      <a:prstDash val="solid"/>
                      <a:round/>
                      <a:headEnd type="none" w="med" len="med"/>
                      <a:tailEnd type="none" w="med" len="med"/>
                    </a:lnT>
                    <a:solidFill>
                      <a:srgbClr val="2C57AE"/>
                    </a:solidFill>
                  </a:tcPr>
                </a:tc>
                <a:extLst>
                  <a:ext uri="{0D108BD9-81ED-4DB2-BD59-A6C34878D82A}">
                    <a16:rowId xmlns:a16="http://schemas.microsoft.com/office/drawing/2014/main" val="10002"/>
                  </a:ext>
                </a:extLst>
              </a:tr>
            </a:tbl>
          </a:graphicData>
        </a:graphic>
      </p:graphicFrame>
      <p:sp>
        <p:nvSpPr>
          <p:cNvPr id="8" name="Title 1"/>
          <p:cNvSpPr>
            <a:spLocks noGrp="1"/>
          </p:cNvSpPr>
          <p:nvPr>
            <p:ph type="title"/>
          </p:nvPr>
        </p:nvSpPr>
        <p:spPr>
          <a:xfrm>
            <a:off x="34636" y="304800"/>
            <a:ext cx="9144000" cy="609600"/>
          </a:xfrm>
        </p:spPr>
        <p:txBody>
          <a:bodyPr rtlCol="0">
            <a:noAutofit/>
          </a:bodyPr>
          <a:lstStyle/>
          <a:p>
            <a:pPr eaLnBrk="1" fontAlgn="auto" hangingPunct="1">
              <a:spcAft>
                <a:spcPts val="0"/>
              </a:spcAft>
              <a:defRPr/>
            </a:pPr>
            <a:r>
              <a:rPr lang="en-US" dirty="0" smtClean="0">
                <a:latin typeface="+mn-lt"/>
              </a:rPr>
              <a:t>Menu Planning for OVS </a:t>
            </a:r>
            <a:r>
              <a:rPr lang="en-US" dirty="0">
                <a:latin typeface="+mn-lt"/>
              </a:rPr>
              <a:t>at Breakfast</a:t>
            </a:r>
            <a:endParaRPr lang="en-US" dirty="0" smtClean="0">
              <a:latin typeface="+mn-lt"/>
            </a:endParaRPr>
          </a:p>
        </p:txBody>
      </p:sp>
      <p:pic>
        <p:nvPicPr>
          <p:cNvPr id="14" name="Picture 13" descr="toast&#10;iStock_0000005870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3611880"/>
            <a:ext cx="1018537" cy="1188720"/>
          </a:xfrm>
          <a:prstGeom prst="rect">
            <a:avLst/>
          </a:prstGeom>
        </p:spPr>
      </p:pic>
      <p:pic>
        <p:nvPicPr>
          <p:cNvPr id="15" name="Picture 14" descr="red apple&#10;iStock_00000885716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0469" y="3672840"/>
            <a:ext cx="1280160" cy="1280160"/>
          </a:xfrm>
          <a:prstGeom prst="rect">
            <a:avLst/>
          </a:prstGeom>
        </p:spPr>
      </p:pic>
      <p:pic>
        <p:nvPicPr>
          <p:cNvPr id="16" name="Picture 15" descr="Low-fat milk courtesy of New England Dairy &amp; Food Council"/>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5600" y="3108960"/>
            <a:ext cx="964995" cy="1920240"/>
          </a:xfrm>
          <a:prstGeom prst="rect">
            <a:avLst/>
          </a:prstGeom>
        </p:spPr>
      </p:pic>
    </p:spTree>
    <p:extLst>
      <p:ext uri="{BB962C8B-B14F-4D97-AF65-F5344CB8AC3E}">
        <p14:creationId xmlns:p14="http://schemas.microsoft.com/office/powerpoint/2010/main" val="24577287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0" y="274638"/>
            <a:ext cx="9144000" cy="1249362"/>
          </a:xfrm>
        </p:spPr>
        <p:txBody>
          <a:bodyPr/>
          <a:lstStyle/>
          <a:p>
            <a:pPr eaLnBrk="1" hangingPunct="1"/>
            <a:r>
              <a:rPr lang="en-US" altLang="en-US" dirty="0" smtClean="0">
                <a:latin typeface="Calibri" panose="020F0502020204030204" pitchFamily="34" charset="0"/>
              </a:rPr>
              <a:t>Dietary Specifications </a:t>
            </a:r>
            <a:br>
              <a:rPr lang="en-US" altLang="en-US" dirty="0" smtClean="0">
                <a:latin typeface="Calibri" panose="020F0502020204030204" pitchFamily="34" charset="0"/>
              </a:rPr>
            </a:br>
            <a:r>
              <a:rPr lang="en-US" altLang="en-US" dirty="0" smtClean="0">
                <a:latin typeface="Calibri" panose="020F0502020204030204" pitchFamily="34" charset="0"/>
              </a:rPr>
              <a:t>(Nutrition Standards) for Breakfast</a:t>
            </a:r>
          </a:p>
        </p:txBody>
      </p:sp>
      <p:graphicFrame>
        <p:nvGraphicFramePr>
          <p:cNvPr id="5" name="Table 4"/>
          <p:cNvGraphicFramePr>
            <a:graphicFrameLocks noGrp="1"/>
          </p:cNvGraphicFramePr>
          <p:nvPr>
            <p:extLst>
              <p:ext uri="{D42A27DB-BD31-4B8C-83A1-F6EECF244321}">
                <p14:modId xmlns:p14="http://schemas.microsoft.com/office/powerpoint/2010/main" val="3995081831"/>
              </p:ext>
            </p:extLst>
          </p:nvPr>
        </p:nvGraphicFramePr>
        <p:xfrm>
          <a:off x="457200" y="1828800"/>
          <a:ext cx="8389938" cy="4387763"/>
        </p:xfrm>
        <a:graphic>
          <a:graphicData uri="http://schemas.openxmlformats.org/drawingml/2006/table">
            <a:tbl>
              <a:tblPr firstRow="1" bandRow="1">
                <a:tableStyleId>{5C22544A-7EE6-4342-B048-85BDC9FD1C3A}</a:tableStyleId>
              </a:tblPr>
              <a:tblGrid>
                <a:gridCol w="2057505">
                  <a:extLst>
                    <a:ext uri="{9D8B030D-6E8A-4147-A177-3AD203B41FA5}">
                      <a16:colId xmlns:a16="http://schemas.microsoft.com/office/drawing/2014/main" val="20000"/>
                    </a:ext>
                  </a:extLst>
                </a:gridCol>
                <a:gridCol w="2209913">
                  <a:extLst>
                    <a:ext uri="{9D8B030D-6E8A-4147-A177-3AD203B41FA5}">
                      <a16:colId xmlns:a16="http://schemas.microsoft.com/office/drawing/2014/main" val="20001"/>
                    </a:ext>
                  </a:extLst>
                </a:gridCol>
                <a:gridCol w="2133709">
                  <a:extLst>
                    <a:ext uri="{9D8B030D-6E8A-4147-A177-3AD203B41FA5}">
                      <a16:colId xmlns:a16="http://schemas.microsoft.com/office/drawing/2014/main" val="20002"/>
                    </a:ext>
                  </a:extLst>
                </a:gridCol>
                <a:gridCol w="1988811">
                  <a:extLst>
                    <a:ext uri="{9D8B030D-6E8A-4147-A177-3AD203B41FA5}">
                      <a16:colId xmlns:a16="http://schemas.microsoft.com/office/drawing/2014/main" val="20003"/>
                    </a:ext>
                  </a:extLst>
                </a:gridCol>
              </a:tblGrid>
              <a:tr h="624848">
                <a:tc gridSpan="4">
                  <a:txBody>
                    <a:bodyPr/>
                    <a:lstStyle/>
                    <a:p>
                      <a:pPr algn="ctr"/>
                      <a:r>
                        <a:rPr lang="en-US" sz="3000" dirty="0" smtClean="0"/>
                        <a:t>School Years 2014-15</a:t>
                      </a:r>
                      <a:r>
                        <a:rPr lang="en-US" sz="3000" baseline="0" dirty="0" smtClean="0"/>
                        <a:t> through </a:t>
                      </a:r>
                      <a:r>
                        <a:rPr lang="en-US" sz="3000" dirty="0" smtClean="0"/>
                        <a:t>2016-17 </a:t>
                      </a:r>
                      <a:endParaRPr lang="en-US" sz="3000" dirty="0"/>
                    </a:p>
                  </a:txBody>
                  <a:tcPr marL="91445" marR="91445" marT="45724" marB="45724" anchor="ctr">
                    <a:lnL w="12700" cap="flat" cmpd="sng" algn="ctr">
                      <a:solidFill>
                        <a:srgbClr val="2C57AE"/>
                      </a:solidFill>
                      <a:prstDash val="solid"/>
                      <a:round/>
                      <a:headEnd type="none" w="med" len="med"/>
                      <a:tailEnd type="none" w="med" len="med"/>
                    </a:lnL>
                    <a:lnR w="12700" cap="flat" cmpd="sng" algn="ctr">
                      <a:solidFill>
                        <a:srgbClr val="2C57AE"/>
                      </a:solidFill>
                      <a:prstDash val="solid"/>
                      <a:round/>
                      <a:headEnd type="none" w="med" len="med"/>
                      <a:tailEnd type="none" w="med" len="med"/>
                    </a:lnR>
                    <a:lnT w="12700" cap="flat" cmpd="sng" algn="ctr">
                      <a:solidFill>
                        <a:srgbClr val="2C57AE"/>
                      </a:solidFill>
                      <a:prstDash val="solid"/>
                      <a:round/>
                      <a:headEnd type="none" w="med" len="med"/>
                      <a:tailEnd type="none" w="med" len="med"/>
                    </a:lnT>
                    <a:lnB w="12700" cap="flat" cmpd="sng" algn="ctr">
                      <a:solidFill>
                        <a:srgbClr val="2C57AE"/>
                      </a:solidFill>
                      <a:prstDash val="solid"/>
                      <a:round/>
                      <a:headEnd type="none" w="med" len="med"/>
                      <a:tailEnd type="none" w="med" len="med"/>
                    </a:lnB>
                    <a:solidFill>
                      <a:srgbClr val="2C57AE"/>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06068">
                <a:tc gridSpan="4">
                  <a:txBody>
                    <a:bodyPr/>
                    <a:lstStyle/>
                    <a:p>
                      <a:pPr marL="0" marR="0" algn="ctr">
                        <a:spcBef>
                          <a:spcPts val="0"/>
                        </a:spcBef>
                        <a:spcAft>
                          <a:spcPts val="0"/>
                        </a:spcAft>
                        <a:tabLst>
                          <a:tab pos="114300" algn="l"/>
                          <a:tab pos="3314700" algn="l"/>
                          <a:tab pos="4343400" algn="l"/>
                          <a:tab pos="5372100" algn="l"/>
                          <a:tab pos="6343650" algn="l"/>
                          <a:tab pos="7315200" algn="l"/>
                        </a:tabLst>
                      </a:pPr>
                      <a:r>
                        <a:rPr lang="en-US" sz="2400" b="1" dirty="0" smtClean="0">
                          <a:effectLst/>
                          <a:latin typeface="+mn-lt"/>
                          <a:ea typeface="Times New Roman"/>
                        </a:rPr>
                        <a:t>Daily </a:t>
                      </a:r>
                      <a:r>
                        <a:rPr lang="en-US" sz="2400" b="1" dirty="0">
                          <a:effectLst/>
                          <a:latin typeface="+mn-lt"/>
                          <a:ea typeface="Times New Roman"/>
                        </a:rPr>
                        <a:t>Amount Based on </a:t>
                      </a:r>
                      <a:r>
                        <a:rPr lang="en-US" sz="2400" b="1" dirty="0" smtClean="0">
                          <a:effectLst/>
                          <a:latin typeface="+mn-lt"/>
                          <a:ea typeface="Times New Roman"/>
                        </a:rPr>
                        <a:t>Weekly Average</a:t>
                      </a:r>
                      <a:endParaRPr lang="en-US" sz="2400" b="1" dirty="0">
                        <a:effectLst/>
                        <a:latin typeface="+mn-lt"/>
                        <a:ea typeface="Times New Roman"/>
                      </a:endParaRPr>
                    </a:p>
                  </a:txBody>
                  <a:tcPr marL="68584" marR="68584" marT="0" marB="0" anchor="ctr">
                    <a:lnL w="12700" cap="flat" cmpd="sng" algn="ctr">
                      <a:solidFill>
                        <a:srgbClr val="2C57AE"/>
                      </a:solidFill>
                      <a:prstDash val="solid"/>
                      <a:round/>
                      <a:headEnd type="none" w="med" len="med"/>
                      <a:tailEnd type="none" w="med" len="med"/>
                    </a:lnL>
                    <a:lnR w="12700" cap="flat" cmpd="sng" algn="ctr">
                      <a:solidFill>
                        <a:srgbClr val="2C57AE"/>
                      </a:solidFill>
                      <a:prstDash val="solid"/>
                      <a:round/>
                      <a:headEnd type="none" w="med" len="med"/>
                      <a:tailEnd type="none" w="med" len="med"/>
                    </a:lnR>
                    <a:lnT w="12700" cap="flat" cmpd="sng" algn="ctr">
                      <a:solidFill>
                        <a:srgbClr val="2C57AE"/>
                      </a:solidFill>
                      <a:prstDash val="solid"/>
                      <a:round/>
                      <a:headEnd type="none" w="med" len="med"/>
                      <a:tailEnd type="none" w="med" len="med"/>
                    </a:lnT>
                    <a:lnB w="12700" cap="flat" cmpd="sng" algn="ctr">
                      <a:solidFill>
                        <a:srgbClr val="2C57AE"/>
                      </a:solidFill>
                      <a:prstDash val="solid"/>
                      <a:round/>
                      <a:headEnd type="none" w="med" len="med"/>
                      <a:tailEnd type="none" w="med" len="med"/>
                    </a:lnB>
                    <a:solidFill>
                      <a:schemeClr val="tx2">
                        <a:lumMod val="20000"/>
                        <a:lumOff val="80000"/>
                      </a:schemeClr>
                    </a:solidFill>
                  </a:tcPr>
                </a:tc>
                <a:tc hMerge="1">
                  <a:txBody>
                    <a:bodyPr/>
                    <a:lstStyle/>
                    <a:p>
                      <a:pPr marL="0" marR="0">
                        <a:spcBef>
                          <a:spcPts val="0"/>
                        </a:spcBef>
                        <a:spcAft>
                          <a:spcPts val="0"/>
                        </a:spcAft>
                        <a:tabLst>
                          <a:tab pos="114300" algn="l"/>
                          <a:tab pos="3314700" algn="l"/>
                          <a:tab pos="4343400" algn="l"/>
                          <a:tab pos="5372100" algn="l"/>
                          <a:tab pos="6343650" algn="l"/>
                          <a:tab pos="7315200" algn="l"/>
                        </a:tabLst>
                      </a:pPr>
                      <a:endParaRPr lang="en-US" sz="1000" dirty="0">
                        <a:effectLst/>
                        <a:latin typeface="Times New Roman"/>
                        <a:ea typeface="Times New Roman"/>
                      </a:endParaRPr>
                    </a:p>
                  </a:txBody>
                  <a:tcPr marL="68580" marR="68580" marT="0" marB="0" anchor="ctr"/>
                </a:tc>
                <a:tc hMerge="1">
                  <a:txBody>
                    <a:bodyPr/>
                    <a:lstStyle/>
                    <a:p>
                      <a:pPr marL="0" marR="0">
                        <a:spcBef>
                          <a:spcPts val="0"/>
                        </a:spcBef>
                        <a:spcAft>
                          <a:spcPts val="0"/>
                        </a:spcAft>
                        <a:tabLst>
                          <a:tab pos="114300" algn="l"/>
                          <a:tab pos="3314700" algn="l"/>
                          <a:tab pos="4343400" algn="l"/>
                          <a:tab pos="5372100" algn="l"/>
                          <a:tab pos="6343650" algn="l"/>
                          <a:tab pos="7315200" algn="l"/>
                        </a:tabLst>
                      </a:pPr>
                      <a:endParaRPr lang="en-US" sz="1000" dirty="0">
                        <a:effectLst/>
                        <a:latin typeface="Times New Roman"/>
                        <a:ea typeface="Times New Roman"/>
                      </a:endParaRPr>
                    </a:p>
                  </a:txBody>
                  <a:tcPr marL="68580" marR="68580" marT="0" marB="0" anchor="ctr"/>
                </a:tc>
                <a:tc hMerge="1">
                  <a:txBody>
                    <a:bodyPr/>
                    <a:lstStyle/>
                    <a:p>
                      <a:pPr marL="0" marR="0">
                        <a:spcBef>
                          <a:spcPts val="0"/>
                        </a:spcBef>
                        <a:spcAft>
                          <a:spcPts val="0"/>
                        </a:spcAft>
                        <a:tabLst>
                          <a:tab pos="114300" algn="l"/>
                          <a:tab pos="3314700" algn="l"/>
                          <a:tab pos="4343400" algn="l"/>
                          <a:tab pos="5372100" algn="l"/>
                          <a:tab pos="6343650" algn="l"/>
                          <a:tab pos="7315200" algn="l"/>
                        </a:tabLst>
                      </a:pPr>
                      <a:endParaRPr lang="en-US" sz="1000" dirty="0">
                        <a:effectLst/>
                        <a:latin typeface="Times New Roman"/>
                        <a:ea typeface="Times New Roman"/>
                      </a:endParaRPr>
                    </a:p>
                  </a:txBody>
                  <a:tcPr marL="68580" marR="68580" marT="0" marB="0" anchor="ctr"/>
                </a:tc>
                <a:extLst>
                  <a:ext uri="{0D108BD9-81ED-4DB2-BD59-A6C34878D82A}">
                    <a16:rowId xmlns:a16="http://schemas.microsoft.com/office/drawing/2014/main" val="10001"/>
                  </a:ext>
                </a:extLst>
              </a:tr>
              <a:tr h="457241">
                <a:tc>
                  <a:txBody>
                    <a:bodyPr/>
                    <a:lstStyle/>
                    <a:p>
                      <a:pPr marL="0" marR="0">
                        <a:spcBef>
                          <a:spcPts val="0"/>
                        </a:spcBef>
                        <a:spcAft>
                          <a:spcPts val="0"/>
                        </a:spcAft>
                        <a:tabLst>
                          <a:tab pos="114300" algn="l"/>
                          <a:tab pos="3314700" algn="l"/>
                          <a:tab pos="4343400" algn="l"/>
                          <a:tab pos="5372100" algn="l"/>
                          <a:tab pos="6343650" algn="l"/>
                          <a:tab pos="7315200" algn="l"/>
                        </a:tabLst>
                      </a:pPr>
                      <a:r>
                        <a:rPr lang="en-US" sz="2400" b="1" dirty="0" smtClean="0">
                          <a:effectLst/>
                          <a:latin typeface="+mn-lt"/>
                          <a:ea typeface="Times New Roman"/>
                        </a:rPr>
                        <a:t>NUTRIENTS</a:t>
                      </a:r>
                      <a:endParaRPr lang="en-US" sz="2400" b="1" dirty="0">
                        <a:effectLst/>
                        <a:latin typeface="+mn-lt"/>
                        <a:ea typeface="Times New Roman"/>
                      </a:endParaRPr>
                    </a:p>
                  </a:txBody>
                  <a:tcPr marL="68584" marR="68584" marT="0" marB="0" anchor="ctr">
                    <a:lnL w="12700" cap="flat" cmpd="sng" algn="ctr">
                      <a:solidFill>
                        <a:srgbClr val="2C57AE"/>
                      </a:solidFill>
                      <a:prstDash val="solid"/>
                      <a:round/>
                      <a:headEnd type="none" w="med" len="med"/>
                      <a:tailEnd type="none" w="med" len="med"/>
                    </a:lnL>
                    <a:lnR w="12700" cap="flat" cmpd="sng" algn="ctr">
                      <a:solidFill>
                        <a:srgbClr val="2C57AE"/>
                      </a:solidFill>
                      <a:prstDash val="solid"/>
                      <a:round/>
                      <a:headEnd type="none" w="med" len="med"/>
                      <a:tailEnd type="none" w="med" len="med"/>
                    </a:lnR>
                    <a:lnT w="12700" cap="flat" cmpd="sng" algn="ctr">
                      <a:solidFill>
                        <a:srgbClr val="2C57AE"/>
                      </a:solidFill>
                      <a:prstDash val="solid"/>
                      <a:round/>
                      <a:headEnd type="none" w="med" len="med"/>
                      <a:tailEnd type="none" w="med" len="med"/>
                    </a:lnT>
                    <a:lnB w="12700" cap="flat" cmpd="sng" algn="ctr">
                      <a:solidFill>
                        <a:srgbClr val="2C57AE"/>
                      </a:solidFill>
                      <a:prstDash val="solid"/>
                      <a:round/>
                      <a:headEnd type="none" w="med" len="med"/>
                      <a:tailEnd type="none" w="med" len="med"/>
                    </a:lnB>
                    <a:solidFill>
                      <a:schemeClr val="bg1"/>
                    </a:solidFill>
                  </a:tcPr>
                </a:tc>
                <a:tc>
                  <a:txBody>
                    <a:bodyPr/>
                    <a:lstStyle/>
                    <a:p>
                      <a:pPr algn="ctr"/>
                      <a:r>
                        <a:rPr lang="en-US" sz="2400" b="1" dirty="0" smtClean="0">
                          <a:latin typeface="+mn-lt"/>
                        </a:rPr>
                        <a:t>GRADES K-5</a:t>
                      </a:r>
                      <a:endParaRPr lang="en-US" sz="2400" b="1" dirty="0">
                        <a:latin typeface="+mn-lt"/>
                      </a:endParaRPr>
                    </a:p>
                  </a:txBody>
                  <a:tcPr marL="91445" marR="91445" marT="45724" marB="45724" anchor="ctr">
                    <a:lnL w="12700" cap="flat" cmpd="sng" algn="ctr">
                      <a:solidFill>
                        <a:srgbClr val="2C57AE"/>
                      </a:solidFill>
                      <a:prstDash val="solid"/>
                      <a:round/>
                      <a:headEnd type="none" w="med" len="med"/>
                      <a:tailEnd type="none" w="med" len="med"/>
                    </a:lnL>
                    <a:lnR w="12700" cap="flat" cmpd="sng" algn="ctr">
                      <a:solidFill>
                        <a:srgbClr val="2C57AE"/>
                      </a:solidFill>
                      <a:prstDash val="solid"/>
                      <a:round/>
                      <a:headEnd type="none" w="med" len="med"/>
                      <a:tailEnd type="none" w="med" len="med"/>
                    </a:lnR>
                    <a:lnT w="12700" cap="flat" cmpd="sng" algn="ctr">
                      <a:solidFill>
                        <a:srgbClr val="2C57AE"/>
                      </a:solidFill>
                      <a:prstDash val="solid"/>
                      <a:round/>
                      <a:headEnd type="none" w="med" len="med"/>
                      <a:tailEnd type="none" w="med" len="med"/>
                    </a:lnT>
                    <a:lnB w="12700" cap="flat" cmpd="sng" algn="ctr">
                      <a:solidFill>
                        <a:srgbClr val="2C57AE"/>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smtClean="0">
                          <a:latin typeface="+mn-lt"/>
                        </a:rPr>
                        <a:t>GRADES 6-8</a:t>
                      </a:r>
                    </a:p>
                  </a:txBody>
                  <a:tcPr marL="91445" marR="91445" marT="45724" marB="45724" anchor="ctr">
                    <a:lnL w="12700" cap="flat" cmpd="sng" algn="ctr">
                      <a:solidFill>
                        <a:srgbClr val="2C57AE"/>
                      </a:solidFill>
                      <a:prstDash val="solid"/>
                      <a:round/>
                      <a:headEnd type="none" w="med" len="med"/>
                      <a:tailEnd type="none" w="med" len="med"/>
                    </a:lnL>
                    <a:lnR w="12700" cap="flat" cmpd="sng" algn="ctr">
                      <a:solidFill>
                        <a:srgbClr val="2C57AE"/>
                      </a:solidFill>
                      <a:prstDash val="solid"/>
                      <a:round/>
                      <a:headEnd type="none" w="med" len="med"/>
                      <a:tailEnd type="none" w="med" len="med"/>
                    </a:lnR>
                    <a:lnT w="12700" cap="flat" cmpd="sng" algn="ctr">
                      <a:solidFill>
                        <a:srgbClr val="2C57AE"/>
                      </a:solidFill>
                      <a:prstDash val="solid"/>
                      <a:round/>
                      <a:headEnd type="none" w="med" len="med"/>
                      <a:tailEnd type="none" w="med" len="med"/>
                    </a:lnT>
                    <a:lnB w="12700" cap="flat" cmpd="sng" algn="ctr">
                      <a:solidFill>
                        <a:srgbClr val="2C57AE"/>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smtClean="0"/>
                        <a:t>GRADES 9-12</a:t>
                      </a:r>
                    </a:p>
                  </a:txBody>
                  <a:tcPr marL="91445" marR="91445" marT="45724" marB="45724" anchor="ctr">
                    <a:lnL w="12700" cap="flat" cmpd="sng" algn="ctr">
                      <a:solidFill>
                        <a:srgbClr val="2C57AE"/>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2C57AE"/>
                      </a:solidFill>
                      <a:prstDash val="solid"/>
                      <a:round/>
                      <a:headEnd type="none" w="med" len="med"/>
                      <a:tailEnd type="none" w="med" len="med"/>
                    </a:lnT>
                    <a:lnB w="12700" cap="flat" cmpd="sng" algn="ctr">
                      <a:solidFill>
                        <a:srgbClr val="000099"/>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14695">
                <a:tc>
                  <a:txBody>
                    <a:bodyPr/>
                    <a:lstStyle/>
                    <a:p>
                      <a:pPr marL="0" marR="0">
                        <a:spcBef>
                          <a:spcPts val="0"/>
                        </a:spcBef>
                        <a:spcAft>
                          <a:spcPts val="0"/>
                        </a:spcAft>
                        <a:tabLst>
                          <a:tab pos="114300" algn="l"/>
                          <a:tab pos="3314700" algn="l"/>
                          <a:tab pos="4343400" algn="l"/>
                          <a:tab pos="5372100" algn="l"/>
                          <a:tab pos="6343650" algn="l"/>
                          <a:tab pos="7315200" algn="l"/>
                        </a:tabLst>
                      </a:pPr>
                      <a:r>
                        <a:rPr lang="en-US" sz="2400" b="1" dirty="0" smtClean="0">
                          <a:effectLst/>
                          <a:latin typeface="+mj-lt"/>
                          <a:ea typeface="Times New Roman"/>
                        </a:rPr>
                        <a:t>Calories</a:t>
                      </a:r>
                      <a:endParaRPr lang="en-US" sz="2400" b="1" dirty="0">
                        <a:effectLst/>
                        <a:latin typeface="+mj-lt"/>
                        <a:ea typeface="Times New Roman"/>
                      </a:endParaRPr>
                    </a:p>
                  </a:txBody>
                  <a:tcPr marL="68584" marR="68584" marT="0" marB="0" anchor="ctr">
                    <a:lnL w="12700" cap="flat" cmpd="sng" algn="ctr">
                      <a:solidFill>
                        <a:srgbClr val="2C57AE"/>
                      </a:solidFill>
                      <a:prstDash val="solid"/>
                      <a:round/>
                      <a:headEnd type="none" w="med" len="med"/>
                      <a:tailEnd type="none" w="med" len="med"/>
                    </a:lnL>
                    <a:lnR w="12700" cap="flat" cmpd="sng" algn="ctr">
                      <a:solidFill>
                        <a:srgbClr val="2C57AE"/>
                      </a:solidFill>
                      <a:prstDash val="solid"/>
                      <a:round/>
                      <a:headEnd type="none" w="med" len="med"/>
                      <a:tailEnd type="none" w="med" len="med"/>
                    </a:lnR>
                    <a:lnT w="12700" cap="flat" cmpd="sng" algn="ctr">
                      <a:solidFill>
                        <a:srgbClr val="2C57AE"/>
                      </a:solidFill>
                      <a:prstDash val="solid"/>
                      <a:round/>
                      <a:headEnd type="none" w="med" len="med"/>
                      <a:tailEnd type="none" w="med" len="med"/>
                    </a:lnT>
                    <a:lnB w="12700" cap="flat" cmpd="sng" algn="ctr">
                      <a:solidFill>
                        <a:srgbClr val="2C57AE"/>
                      </a:solidFill>
                      <a:prstDash val="solid"/>
                      <a:round/>
                      <a:headEnd type="none" w="med" len="med"/>
                      <a:tailEnd type="none" w="med" len="med"/>
                    </a:lnB>
                    <a:solidFill>
                      <a:srgbClr val="FF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0000"/>
                          </a:solidFill>
                          <a:effectLst/>
                          <a:latin typeface="+mj-lt"/>
                          <a:cs typeface="Times New Roman" pitchFamily="18" charset="0"/>
                        </a:rPr>
                        <a:t>350-500</a:t>
                      </a:r>
                    </a:p>
                  </a:txBody>
                  <a:tcPr marL="68584" marR="68584" marT="0" marB="0" anchor="ctr" horzOverflow="overflow">
                    <a:lnL w="12700" cap="flat" cmpd="sng" algn="ctr">
                      <a:solidFill>
                        <a:srgbClr val="2C57AE"/>
                      </a:solidFill>
                      <a:prstDash val="solid"/>
                      <a:round/>
                      <a:headEnd type="none" w="med" len="med"/>
                      <a:tailEnd type="none" w="med" len="med"/>
                    </a:lnL>
                    <a:lnR w="12700" cap="flat" cmpd="sng" algn="ctr">
                      <a:solidFill>
                        <a:srgbClr val="2C57AE"/>
                      </a:solidFill>
                      <a:prstDash val="solid"/>
                      <a:round/>
                      <a:headEnd type="none" w="med" len="med"/>
                      <a:tailEnd type="none" w="med" len="med"/>
                    </a:lnR>
                    <a:lnT w="12700" cap="flat" cmpd="sng" algn="ctr">
                      <a:solidFill>
                        <a:srgbClr val="2C57AE"/>
                      </a:solidFill>
                      <a:prstDash val="solid"/>
                      <a:round/>
                      <a:headEnd type="none" w="med" len="med"/>
                      <a:tailEnd type="none" w="med" len="med"/>
                    </a:lnT>
                    <a:lnB w="12700" cap="flat" cmpd="sng" algn="ctr">
                      <a:solidFill>
                        <a:srgbClr val="2C57AE"/>
                      </a:solidFill>
                      <a:prstDash val="solid"/>
                      <a:round/>
                      <a:headEnd type="none" w="med" len="med"/>
                      <a:tailEnd type="none" w="med" len="med"/>
                    </a:lnB>
                    <a:solidFill>
                      <a:srgbClr val="FF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0000"/>
                          </a:solidFill>
                          <a:effectLst/>
                          <a:latin typeface="+mj-lt"/>
                          <a:cs typeface="Times New Roman" pitchFamily="18" charset="0"/>
                        </a:rPr>
                        <a:t>400-550</a:t>
                      </a:r>
                    </a:p>
                  </a:txBody>
                  <a:tcPr marL="68584" marR="68584" marT="0" marB="0" anchor="ctr" horzOverflow="overflow">
                    <a:lnL w="12700" cap="flat" cmpd="sng" algn="ctr">
                      <a:solidFill>
                        <a:srgbClr val="2C57AE"/>
                      </a:solidFill>
                      <a:prstDash val="solid"/>
                      <a:round/>
                      <a:headEnd type="none" w="med" len="med"/>
                      <a:tailEnd type="none" w="med" len="med"/>
                    </a:lnL>
                    <a:lnR w="12700" cap="flat" cmpd="sng" algn="ctr">
                      <a:solidFill>
                        <a:srgbClr val="2C57AE"/>
                      </a:solidFill>
                      <a:prstDash val="solid"/>
                      <a:round/>
                      <a:headEnd type="none" w="med" len="med"/>
                      <a:tailEnd type="none" w="med" len="med"/>
                    </a:lnR>
                    <a:lnT w="12700" cap="flat" cmpd="sng" algn="ctr">
                      <a:solidFill>
                        <a:srgbClr val="2C57AE"/>
                      </a:solidFill>
                      <a:prstDash val="solid"/>
                      <a:round/>
                      <a:headEnd type="none" w="med" len="med"/>
                      <a:tailEnd type="none" w="med" len="med"/>
                    </a:lnT>
                    <a:lnB w="12700" cap="flat" cmpd="sng" algn="ctr">
                      <a:solidFill>
                        <a:srgbClr val="2C57AE"/>
                      </a:solidFill>
                      <a:prstDash val="solid"/>
                      <a:round/>
                      <a:headEnd type="none" w="med" len="med"/>
                      <a:tailEnd type="none" w="med" len="med"/>
                    </a:lnB>
                    <a:solidFill>
                      <a:srgbClr val="FF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0000"/>
                          </a:solidFill>
                          <a:effectLst/>
                          <a:latin typeface="+mj-lt"/>
                          <a:cs typeface="Times New Roman" pitchFamily="18" charset="0"/>
                        </a:rPr>
                        <a:t>450-600</a:t>
                      </a:r>
                    </a:p>
                  </a:txBody>
                  <a:tcPr marL="68584" marR="68584" marT="0" marB="0" anchor="ctr" horzOverflow="overflow">
                    <a:lnL w="12700" cap="flat" cmpd="sng" algn="ctr">
                      <a:solidFill>
                        <a:srgbClr val="2C57AE"/>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solidFill>
                      <a:srgbClr val="FFFF99"/>
                    </a:solidFill>
                  </a:tcPr>
                </a:tc>
                <a:extLst>
                  <a:ext uri="{0D108BD9-81ED-4DB2-BD59-A6C34878D82A}">
                    <a16:rowId xmlns:a16="http://schemas.microsoft.com/office/drawing/2014/main" val="10003"/>
                  </a:ext>
                </a:extLst>
              </a:tr>
              <a:tr h="435548">
                <a:tc>
                  <a:txBody>
                    <a:bodyPr/>
                    <a:lstStyle/>
                    <a:p>
                      <a:pPr marL="0" marR="0">
                        <a:spcBef>
                          <a:spcPts val="0"/>
                        </a:spcBef>
                        <a:spcAft>
                          <a:spcPts val="0"/>
                        </a:spcAft>
                        <a:tabLst>
                          <a:tab pos="114300" algn="l"/>
                          <a:tab pos="3314700" algn="l"/>
                          <a:tab pos="4343400" algn="l"/>
                          <a:tab pos="5372100" algn="l"/>
                          <a:tab pos="6343650" algn="l"/>
                          <a:tab pos="7315200" algn="l"/>
                        </a:tabLst>
                      </a:pPr>
                      <a:r>
                        <a:rPr lang="en-US" sz="2400" b="1" dirty="0">
                          <a:effectLst/>
                          <a:latin typeface="+mj-lt"/>
                          <a:ea typeface="Times New Roman"/>
                        </a:rPr>
                        <a:t>Saturated </a:t>
                      </a:r>
                      <a:r>
                        <a:rPr lang="en-US" sz="2400" b="1" dirty="0" smtClean="0">
                          <a:effectLst/>
                          <a:latin typeface="+mj-lt"/>
                          <a:ea typeface="Times New Roman"/>
                        </a:rPr>
                        <a:t>Fat</a:t>
                      </a:r>
                      <a:endParaRPr lang="en-US" sz="2400" b="1" dirty="0">
                        <a:effectLst/>
                        <a:latin typeface="+mj-lt"/>
                        <a:ea typeface="Times New Roman"/>
                      </a:endParaRPr>
                    </a:p>
                  </a:txBody>
                  <a:tcPr marL="68584" marR="68584" marT="0" marB="0" anchor="ctr">
                    <a:lnL w="12700" cap="flat" cmpd="sng" algn="ctr">
                      <a:solidFill>
                        <a:srgbClr val="2C57AE"/>
                      </a:solidFill>
                      <a:prstDash val="solid"/>
                      <a:round/>
                      <a:headEnd type="none" w="med" len="med"/>
                      <a:tailEnd type="none" w="med" len="med"/>
                    </a:lnL>
                    <a:lnR w="12700" cap="flat" cmpd="sng" algn="ctr">
                      <a:solidFill>
                        <a:srgbClr val="2C57AE"/>
                      </a:solidFill>
                      <a:prstDash val="solid"/>
                      <a:round/>
                      <a:headEnd type="none" w="med" len="med"/>
                      <a:tailEnd type="none" w="med" len="med"/>
                    </a:lnR>
                    <a:lnT w="12700" cap="flat" cmpd="sng" algn="ctr">
                      <a:solidFill>
                        <a:srgbClr val="2C57AE"/>
                      </a:solidFill>
                      <a:prstDash val="solid"/>
                      <a:round/>
                      <a:headEnd type="none" w="med" len="med"/>
                      <a:tailEnd type="none" w="med" len="med"/>
                    </a:lnT>
                    <a:lnB w="12700" cap="flat" cmpd="sng" algn="ctr">
                      <a:solidFill>
                        <a:srgbClr val="2C57AE"/>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0000"/>
                          </a:solidFill>
                          <a:effectLst/>
                          <a:latin typeface="+mj-lt"/>
                          <a:cs typeface="Times New Roman" pitchFamily="18" charset="0"/>
                        </a:rPr>
                        <a:t>&lt; 10 %</a:t>
                      </a:r>
                    </a:p>
                  </a:txBody>
                  <a:tcPr marL="91445" marR="91445" marT="45727" marB="45727" anchor="ctr" horzOverflow="overflow">
                    <a:lnL w="12700" cap="flat" cmpd="sng" algn="ctr">
                      <a:solidFill>
                        <a:srgbClr val="2C57AE"/>
                      </a:solidFill>
                      <a:prstDash val="solid"/>
                      <a:round/>
                      <a:headEnd type="none" w="med" len="med"/>
                      <a:tailEnd type="none" w="med" len="med"/>
                    </a:lnL>
                    <a:lnR w="12700" cap="flat" cmpd="sng" algn="ctr">
                      <a:solidFill>
                        <a:srgbClr val="2C57AE"/>
                      </a:solidFill>
                      <a:prstDash val="solid"/>
                      <a:round/>
                      <a:headEnd type="none" w="med" len="med"/>
                      <a:tailEnd type="none" w="med" len="med"/>
                    </a:lnR>
                    <a:lnT w="12700" cap="flat" cmpd="sng" algn="ctr">
                      <a:solidFill>
                        <a:srgbClr val="2C57AE"/>
                      </a:solidFill>
                      <a:prstDash val="solid"/>
                      <a:round/>
                      <a:headEnd type="none" w="med" len="med"/>
                      <a:tailEnd type="none" w="med" len="med"/>
                    </a:lnT>
                    <a:lnB w="12700" cap="flat" cmpd="sng" algn="ctr">
                      <a:solidFill>
                        <a:srgbClr val="2C57AE"/>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0000"/>
                          </a:solidFill>
                          <a:effectLst/>
                          <a:latin typeface="+mj-lt"/>
                          <a:cs typeface="Times New Roman" pitchFamily="18" charset="0"/>
                        </a:rPr>
                        <a:t>&lt; 10 %</a:t>
                      </a:r>
                    </a:p>
                  </a:txBody>
                  <a:tcPr marL="91445" marR="91445" marT="45727" marB="45727" anchor="ctr" horzOverflow="overflow">
                    <a:lnL w="12700" cap="flat" cmpd="sng" algn="ctr">
                      <a:solidFill>
                        <a:srgbClr val="2C57AE"/>
                      </a:solidFill>
                      <a:prstDash val="solid"/>
                      <a:round/>
                      <a:headEnd type="none" w="med" len="med"/>
                      <a:tailEnd type="none" w="med" len="med"/>
                    </a:lnL>
                    <a:lnR w="12700" cap="flat" cmpd="sng" algn="ctr">
                      <a:solidFill>
                        <a:srgbClr val="2C57AE"/>
                      </a:solidFill>
                      <a:prstDash val="solid"/>
                      <a:round/>
                      <a:headEnd type="none" w="med" len="med"/>
                      <a:tailEnd type="none" w="med" len="med"/>
                    </a:lnR>
                    <a:lnT w="12700" cap="flat" cmpd="sng" algn="ctr">
                      <a:solidFill>
                        <a:srgbClr val="2C57AE"/>
                      </a:solidFill>
                      <a:prstDash val="solid"/>
                      <a:round/>
                      <a:headEnd type="none" w="med" len="med"/>
                      <a:tailEnd type="none" w="med" len="med"/>
                    </a:lnT>
                    <a:lnB w="12700" cap="flat" cmpd="sng" algn="ctr">
                      <a:solidFill>
                        <a:srgbClr val="2C57AE"/>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0000"/>
                          </a:solidFill>
                          <a:effectLst/>
                          <a:latin typeface="+mj-lt"/>
                          <a:cs typeface="Times New Roman" pitchFamily="18" charset="0"/>
                        </a:rPr>
                        <a:t>&lt; 10 %</a:t>
                      </a:r>
                    </a:p>
                  </a:txBody>
                  <a:tcPr marL="91445" marR="91445" marT="45727" marB="45727" anchor="ctr" horzOverflow="overflow">
                    <a:lnL w="12700" cap="flat" cmpd="sng" algn="ctr">
                      <a:solidFill>
                        <a:srgbClr val="2C57AE"/>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533400">
                <a:tc>
                  <a:txBody>
                    <a:bodyPr/>
                    <a:lstStyle/>
                    <a:p>
                      <a:pPr marL="0" marR="0">
                        <a:spcBef>
                          <a:spcPts val="0"/>
                        </a:spcBef>
                        <a:spcAft>
                          <a:spcPts val="0"/>
                        </a:spcAft>
                        <a:tabLst>
                          <a:tab pos="114300" algn="l"/>
                          <a:tab pos="3314700" algn="l"/>
                          <a:tab pos="4343400" algn="l"/>
                          <a:tab pos="5372100" algn="l"/>
                          <a:tab pos="6343650" algn="l"/>
                          <a:tab pos="7315200" algn="l"/>
                        </a:tabLst>
                      </a:pPr>
                      <a:r>
                        <a:rPr lang="en-US" sz="2400" b="1" dirty="0">
                          <a:effectLst/>
                          <a:latin typeface="+mj-lt"/>
                          <a:ea typeface="Times New Roman"/>
                        </a:rPr>
                        <a:t>Sodium </a:t>
                      </a:r>
                      <a:r>
                        <a:rPr lang="en-US" sz="2400" b="1" dirty="0" smtClean="0">
                          <a:effectLst/>
                          <a:latin typeface="+mj-lt"/>
                          <a:ea typeface="Times New Roman"/>
                        </a:rPr>
                        <a:t>* </a:t>
                      </a:r>
                      <a:endParaRPr lang="en-US" sz="2400" b="1" dirty="0">
                        <a:effectLst/>
                        <a:latin typeface="+mj-lt"/>
                        <a:ea typeface="Times New Roman"/>
                      </a:endParaRPr>
                    </a:p>
                  </a:txBody>
                  <a:tcPr marL="68584" marR="68584" marT="0" marB="0" anchor="ctr">
                    <a:lnL w="12700" cap="flat" cmpd="sng" algn="ctr">
                      <a:solidFill>
                        <a:srgbClr val="2C57AE"/>
                      </a:solidFill>
                      <a:prstDash val="solid"/>
                      <a:round/>
                      <a:headEnd type="none" w="med" len="med"/>
                      <a:tailEnd type="none" w="med" len="med"/>
                    </a:lnL>
                    <a:lnR w="12700" cap="flat" cmpd="sng" algn="ctr">
                      <a:solidFill>
                        <a:srgbClr val="2C57AE"/>
                      </a:solidFill>
                      <a:prstDash val="solid"/>
                      <a:round/>
                      <a:headEnd type="none" w="med" len="med"/>
                      <a:tailEnd type="none" w="med" len="med"/>
                    </a:lnR>
                    <a:lnT w="12700" cap="flat" cmpd="sng" algn="ctr">
                      <a:solidFill>
                        <a:srgbClr val="2C57AE"/>
                      </a:solidFill>
                      <a:prstDash val="solid"/>
                      <a:round/>
                      <a:headEnd type="none" w="med" len="med"/>
                      <a:tailEnd type="none" w="med" len="med"/>
                    </a:lnT>
                    <a:lnB w="12700" cap="flat" cmpd="sng" algn="ctr">
                      <a:solidFill>
                        <a:srgbClr val="2C57AE"/>
                      </a:solidFill>
                      <a:prstDash val="solid"/>
                      <a:round/>
                      <a:headEnd type="none" w="med" len="med"/>
                      <a:tailEnd type="none" w="med" len="med"/>
                    </a:lnB>
                    <a:solidFill>
                      <a:srgbClr val="FF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0000"/>
                          </a:solidFill>
                          <a:effectLst/>
                          <a:latin typeface="+mj-lt"/>
                          <a:ea typeface="Times New Roman" pitchFamily="18" charset="0"/>
                          <a:cs typeface="Arial" pitchFamily="34" charset="0"/>
                          <a:sym typeface="Symbol" pitchFamily="18" charset="2"/>
                        </a:rPr>
                        <a:t></a:t>
                      </a:r>
                      <a:r>
                        <a:rPr kumimoji="0" lang="en-US" sz="2400" b="1" i="0" u="none" strike="noStrike" cap="none" normalizeH="0" baseline="0" dirty="0" smtClean="0">
                          <a:ln>
                            <a:noFill/>
                          </a:ln>
                          <a:solidFill>
                            <a:srgbClr val="000000"/>
                          </a:solidFill>
                          <a:effectLst/>
                          <a:latin typeface="+mj-lt"/>
                          <a:ea typeface="Times New Roman" pitchFamily="18" charset="0"/>
                          <a:cs typeface="Arial" pitchFamily="34" charset="0"/>
                        </a:rPr>
                        <a:t> 540 mg</a:t>
                      </a:r>
                    </a:p>
                  </a:txBody>
                  <a:tcPr marL="68584" marR="68584" marT="0" marB="0" anchor="ctr" horzOverflow="overflow">
                    <a:lnL w="12700" cap="flat" cmpd="sng" algn="ctr">
                      <a:solidFill>
                        <a:srgbClr val="2C57AE"/>
                      </a:solidFill>
                      <a:prstDash val="solid"/>
                      <a:round/>
                      <a:headEnd type="none" w="med" len="med"/>
                      <a:tailEnd type="none" w="med" len="med"/>
                    </a:lnL>
                    <a:lnR w="12700" cap="flat" cmpd="sng" algn="ctr">
                      <a:solidFill>
                        <a:srgbClr val="2C57AE"/>
                      </a:solidFill>
                      <a:prstDash val="solid"/>
                      <a:round/>
                      <a:headEnd type="none" w="med" len="med"/>
                      <a:tailEnd type="none" w="med" len="med"/>
                    </a:lnR>
                    <a:lnT w="12700" cap="flat" cmpd="sng" algn="ctr">
                      <a:solidFill>
                        <a:srgbClr val="2C57AE"/>
                      </a:solidFill>
                      <a:prstDash val="solid"/>
                      <a:round/>
                      <a:headEnd type="none" w="med" len="med"/>
                      <a:tailEnd type="none" w="med" len="med"/>
                    </a:lnT>
                    <a:lnB w="12700" cap="flat" cmpd="sng" algn="ctr">
                      <a:solidFill>
                        <a:srgbClr val="2C57AE"/>
                      </a:solidFill>
                      <a:prstDash val="solid"/>
                      <a:round/>
                      <a:headEnd type="none" w="med" len="med"/>
                      <a:tailEnd type="none" w="med" len="med"/>
                    </a:lnB>
                    <a:solidFill>
                      <a:srgbClr val="FF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0000"/>
                          </a:solidFill>
                          <a:effectLst/>
                          <a:latin typeface="+mj-lt"/>
                          <a:ea typeface="Times New Roman" pitchFamily="18" charset="0"/>
                          <a:cs typeface="Arial" pitchFamily="34" charset="0"/>
                          <a:sym typeface="Symbol" pitchFamily="18" charset="2"/>
                        </a:rPr>
                        <a:t></a:t>
                      </a:r>
                      <a:r>
                        <a:rPr kumimoji="0" lang="en-US" sz="2400" b="1" i="0" u="none" strike="noStrike" cap="none" normalizeH="0" baseline="0" dirty="0" smtClean="0">
                          <a:ln>
                            <a:noFill/>
                          </a:ln>
                          <a:solidFill>
                            <a:srgbClr val="000000"/>
                          </a:solidFill>
                          <a:effectLst/>
                          <a:latin typeface="+mj-lt"/>
                          <a:ea typeface="Times New Roman" pitchFamily="18" charset="0"/>
                          <a:cs typeface="Arial" pitchFamily="34" charset="0"/>
                        </a:rPr>
                        <a:t> 600 mg</a:t>
                      </a:r>
                    </a:p>
                  </a:txBody>
                  <a:tcPr marL="68584" marR="68584" marT="0" marB="0" anchor="ctr" horzOverflow="overflow">
                    <a:lnL w="12700" cap="flat" cmpd="sng" algn="ctr">
                      <a:solidFill>
                        <a:srgbClr val="2C57AE"/>
                      </a:solidFill>
                      <a:prstDash val="solid"/>
                      <a:round/>
                      <a:headEnd type="none" w="med" len="med"/>
                      <a:tailEnd type="none" w="med" len="med"/>
                    </a:lnL>
                    <a:lnR w="12700" cap="flat" cmpd="sng" algn="ctr">
                      <a:solidFill>
                        <a:srgbClr val="2C57AE"/>
                      </a:solidFill>
                      <a:prstDash val="solid"/>
                      <a:round/>
                      <a:headEnd type="none" w="med" len="med"/>
                      <a:tailEnd type="none" w="med" len="med"/>
                    </a:lnR>
                    <a:lnT w="12700" cap="flat" cmpd="sng" algn="ctr">
                      <a:solidFill>
                        <a:srgbClr val="2C57AE"/>
                      </a:solidFill>
                      <a:prstDash val="solid"/>
                      <a:round/>
                      <a:headEnd type="none" w="med" len="med"/>
                      <a:tailEnd type="none" w="med" len="med"/>
                    </a:lnT>
                    <a:lnB w="12700" cap="flat" cmpd="sng" algn="ctr">
                      <a:solidFill>
                        <a:srgbClr val="2C57AE"/>
                      </a:solidFill>
                      <a:prstDash val="solid"/>
                      <a:round/>
                      <a:headEnd type="none" w="med" len="med"/>
                      <a:tailEnd type="none" w="med" len="med"/>
                    </a:lnB>
                    <a:solidFill>
                      <a:srgbClr val="FF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0000"/>
                          </a:solidFill>
                          <a:effectLst/>
                          <a:latin typeface="+mj-lt"/>
                          <a:ea typeface="Times New Roman" pitchFamily="18" charset="0"/>
                          <a:cs typeface="Arial" pitchFamily="34" charset="0"/>
                          <a:sym typeface="Symbol" pitchFamily="18" charset="2"/>
                        </a:rPr>
                        <a:t></a:t>
                      </a:r>
                      <a:r>
                        <a:rPr kumimoji="0" lang="en-US" sz="2400" b="1" i="0" u="none" strike="noStrike" cap="none" normalizeH="0" baseline="0" dirty="0" smtClean="0">
                          <a:ln>
                            <a:noFill/>
                          </a:ln>
                          <a:solidFill>
                            <a:srgbClr val="000000"/>
                          </a:solidFill>
                          <a:effectLst/>
                          <a:latin typeface="+mj-lt"/>
                          <a:ea typeface="Times New Roman" pitchFamily="18" charset="0"/>
                          <a:cs typeface="Arial" pitchFamily="34" charset="0"/>
                        </a:rPr>
                        <a:t> 640 mg</a:t>
                      </a:r>
                    </a:p>
                  </a:txBody>
                  <a:tcPr marL="68584" marR="68584" marT="0" marB="0" anchor="ctr" horzOverflow="overflow">
                    <a:lnL w="12700" cap="flat" cmpd="sng" algn="ctr">
                      <a:solidFill>
                        <a:srgbClr val="2C57AE"/>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2C57AE"/>
                      </a:solidFill>
                      <a:prstDash val="solid"/>
                      <a:round/>
                      <a:headEnd type="none" w="med" len="med"/>
                      <a:tailEnd type="none" w="med" len="med"/>
                    </a:lnB>
                    <a:solidFill>
                      <a:srgbClr val="FFFF99"/>
                    </a:solidFill>
                  </a:tcPr>
                </a:tc>
                <a:extLst>
                  <a:ext uri="{0D108BD9-81ED-4DB2-BD59-A6C34878D82A}">
                    <a16:rowId xmlns:a16="http://schemas.microsoft.com/office/drawing/2014/main" val="10005"/>
                  </a:ext>
                </a:extLst>
              </a:tr>
              <a:tr h="81078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latin typeface="+mn-lt"/>
                        </a:rPr>
                        <a:t>Trans Fat</a:t>
                      </a:r>
                    </a:p>
                  </a:txBody>
                  <a:tcPr marL="68584" marR="68584" marT="0" marB="0" anchor="ctr">
                    <a:lnL w="12700" cap="flat" cmpd="sng" algn="ctr">
                      <a:solidFill>
                        <a:srgbClr val="2C57AE"/>
                      </a:solidFill>
                      <a:prstDash val="solid"/>
                      <a:round/>
                      <a:headEnd type="none" w="med" len="med"/>
                      <a:tailEnd type="none" w="med" len="med"/>
                    </a:lnL>
                    <a:lnR w="12700" cap="flat" cmpd="sng" algn="ctr">
                      <a:solidFill>
                        <a:srgbClr val="2C57AE"/>
                      </a:solidFill>
                      <a:prstDash val="solid"/>
                      <a:round/>
                      <a:headEnd type="none" w="med" len="med"/>
                      <a:tailEnd type="none" w="med" len="med"/>
                    </a:lnR>
                    <a:lnT w="12700" cap="flat" cmpd="sng" algn="ctr">
                      <a:solidFill>
                        <a:srgbClr val="2C57AE"/>
                      </a:solidFill>
                      <a:prstDash val="solid"/>
                      <a:round/>
                      <a:headEnd type="none" w="med" len="med"/>
                      <a:tailEnd type="none" w="med" len="med"/>
                    </a:lnT>
                    <a:lnB w="12700" cap="flat" cmpd="sng" algn="ctr">
                      <a:solidFill>
                        <a:srgbClr val="2C57AE"/>
                      </a:solidFill>
                      <a:prstDash val="solid"/>
                      <a:round/>
                      <a:headEnd type="none" w="med" len="med"/>
                      <a:tailEnd type="none" w="med" len="med"/>
                    </a:lnB>
                    <a:solidFill>
                      <a:schemeClr val="bg1"/>
                    </a:solidFill>
                  </a:tcPr>
                </a:tc>
                <a:tc gridSpan="3">
                  <a:txBody>
                    <a:bodyPr/>
                    <a:lstStyle/>
                    <a:p>
                      <a:pPr marL="0" marR="0" algn="l">
                        <a:spcBef>
                          <a:spcPts val="0"/>
                        </a:spcBef>
                        <a:spcAft>
                          <a:spcPts val="0"/>
                        </a:spcAft>
                      </a:pPr>
                      <a:r>
                        <a:rPr lang="en-US" sz="2400" b="1" kern="1200" dirty="0" smtClean="0">
                          <a:solidFill>
                            <a:schemeClr val="dk1"/>
                          </a:solidFill>
                          <a:effectLst/>
                          <a:latin typeface="+mn-lt"/>
                          <a:ea typeface="+mn-ea"/>
                          <a:cs typeface="+mn-cs"/>
                        </a:rPr>
                        <a:t>Nutrition label or manufacturer specifications must indicate </a:t>
                      </a:r>
                      <a:r>
                        <a:rPr lang="en-US" sz="2400" b="1" kern="1200" dirty="0" smtClean="0">
                          <a:solidFill>
                            <a:srgbClr val="C00000"/>
                          </a:solidFill>
                          <a:effectLst/>
                          <a:latin typeface="+mn-lt"/>
                          <a:ea typeface="+mn-ea"/>
                          <a:cs typeface="+mn-cs"/>
                        </a:rPr>
                        <a:t>zero grams </a:t>
                      </a:r>
                      <a:r>
                        <a:rPr lang="en-US" sz="2400" b="1" kern="1200" dirty="0" smtClean="0">
                          <a:solidFill>
                            <a:schemeClr val="dk1"/>
                          </a:solidFill>
                          <a:effectLst/>
                          <a:latin typeface="+mn-lt"/>
                          <a:ea typeface="+mn-ea"/>
                          <a:cs typeface="+mn-cs"/>
                        </a:rPr>
                        <a:t>of trans fat per serving</a:t>
                      </a:r>
                      <a:endParaRPr lang="en-US" sz="2400" b="1" dirty="0">
                        <a:effectLst/>
                        <a:latin typeface="+mn-lt"/>
                        <a:ea typeface="Times New Roman"/>
                      </a:endParaRPr>
                    </a:p>
                  </a:txBody>
                  <a:tcPr marL="68584" marR="68584" marT="0" marB="0" anchor="ctr">
                    <a:lnL w="12700" cap="flat" cmpd="sng" algn="ctr">
                      <a:solidFill>
                        <a:srgbClr val="2C57AE"/>
                      </a:solidFill>
                      <a:prstDash val="solid"/>
                      <a:round/>
                      <a:headEnd type="none" w="med" len="med"/>
                      <a:tailEnd type="none" w="med" len="med"/>
                    </a:lnL>
                    <a:lnR w="12700" cap="flat" cmpd="sng" algn="ctr">
                      <a:solidFill>
                        <a:srgbClr val="2C57AE"/>
                      </a:solidFill>
                      <a:prstDash val="solid"/>
                      <a:round/>
                      <a:headEnd type="none" w="med" len="med"/>
                      <a:tailEnd type="none" w="med" len="med"/>
                    </a:lnR>
                    <a:lnT w="12700" cap="flat" cmpd="sng" algn="ctr">
                      <a:solidFill>
                        <a:srgbClr val="2C57AE"/>
                      </a:solidFill>
                      <a:prstDash val="solid"/>
                      <a:round/>
                      <a:headEnd type="none" w="med" len="med"/>
                      <a:tailEnd type="none" w="med" len="med"/>
                    </a:lnT>
                    <a:lnB w="12700" cap="flat" cmpd="sng" algn="ctr">
                      <a:solidFill>
                        <a:srgbClr val="2C57AE"/>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583511">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smtClean="0">
                          <a:solidFill>
                            <a:schemeClr val="bg1"/>
                          </a:solidFill>
                        </a:rPr>
                        <a:t>* First</a:t>
                      </a:r>
                      <a:r>
                        <a:rPr lang="en-US" sz="2400" b="1" baseline="0" dirty="0" smtClean="0">
                          <a:solidFill>
                            <a:schemeClr val="bg1"/>
                          </a:solidFill>
                        </a:rPr>
                        <a:t> sodium target t</a:t>
                      </a:r>
                      <a:r>
                        <a:rPr lang="en-US" sz="2400" b="1" dirty="0" smtClean="0">
                          <a:solidFill>
                            <a:schemeClr val="bg1"/>
                          </a:solidFill>
                        </a:rPr>
                        <a:t>hrough June 30, 2017</a:t>
                      </a:r>
                    </a:p>
                  </a:txBody>
                  <a:tcPr marL="68584" marR="68584" marT="0" marB="0" anchor="ctr">
                    <a:lnL w="12700" cap="flat" cmpd="sng" algn="ctr">
                      <a:solidFill>
                        <a:srgbClr val="2C57AE"/>
                      </a:solidFill>
                      <a:prstDash val="solid"/>
                      <a:round/>
                      <a:headEnd type="none" w="med" len="med"/>
                      <a:tailEnd type="none" w="med" len="med"/>
                    </a:lnL>
                    <a:lnR w="12700" cap="flat" cmpd="sng" algn="ctr">
                      <a:solidFill>
                        <a:srgbClr val="2C57AE"/>
                      </a:solidFill>
                      <a:prstDash val="solid"/>
                      <a:round/>
                      <a:headEnd type="none" w="med" len="med"/>
                      <a:tailEnd type="none" w="med" len="med"/>
                    </a:lnR>
                    <a:lnT w="12700" cap="flat" cmpd="sng" algn="ctr">
                      <a:solidFill>
                        <a:srgbClr val="2C57AE"/>
                      </a:solidFill>
                      <a:prstDash val="solid"/>
                      <a:round/>
                      <a:headEnd type="none" w="med" len="med"/>
                      <a:tailEnd type="none" w="med" len="med"/>
                    </a:lnT>
                    <a:lnB w="12700" cap="flat" cmpd="sng" algn="ctr">
                      <a:solidFill>
                        <a:srgbClr val="2C57AE"/>
                      </a:solidFill>
                      <a:prstDash val="solid"/>
                      <a:round/>
                      <a:headEnd type="none" w="med" len="med"/>
                      <a:tailEnd type="none" w="med" len="med"/>
                    </a:lnB>
                    <a:solidFill>
                      <a:srgbClr val="2C57AE"/>
                    </a:solidFill>
                  </a:tcPr>
                </a:tc>
                <a:tc hMerge="1">
                  <a:txBody>
                    <a:bodyPr/>
                    <a:lstStyle/>
                    <a:p>
                      <a:pPr marL="0" marR="0" algn="l">
                        <a:spcBef>
                          <a:spcPts val="0"/>
                        </a:spcBef>
                        <a:spcAft>
                          <a:spcPts val="0"/>
                        </a:spcAft>
                      </a:pPr>
                      <a:endParaRPr lang="en-US" sz="2400" b="1" dirty="0">
                        <a:effectLst/>
                        <a:latin typeface="+mn-lt"/>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3"/>
          <p:cNvGraphicFramePr>
            <a:graphicFrameLocks noGrp="1"/>
          </p:cNvGraphicFramePr>
          <p:nvPr>
            <p:ph idx="1"/>
            <p:extLst>
              <p:ext uri="{D42A27DB-BD31-4B8C-83A1-F6EECF244321}">
                <p14:modId xmlns:p14="http://schemas.microsoft.com/office/powerpoint/2010/main" val="3674212966"/>
              </p:ext>
            </p:extLst>
          </p:nvPr>
        </p:nvGraphicFramePr>
        <p:xfrm>
          <a:off x="533400" y="1247290"/>
          <a:ext cx="8382000" cy="5118492"/>
        </p:xfrm>
        <a:graphic>
          <a:graphicData uri="http://schemas.openxmlformats.org/drawingml/2006/table">
            <a:tbl>
              <a:tblPr firstRow="1" bandRow="1">
                <a:tableStyleId>{5C22544A-7EE6-4342-B048-85BDC9FD1C3A}</a:tableStyleId>
              </a:tblPr>
              <a:tblGrid>
                <a:gridCol w="3810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1133052">
                <a:tc gridSpan="2">
                  <a:txBody>
                    <a:bodyPr/>
                    <a:lstStyle/>
                    <a:p>
                      <a:pPr algn="ctr"/>
                      <a:r>
                        <a:rPr lang="en-US" sz="3200" dirty="0" smtClean="0"/>
                        <a:t>Acceptable Menus</a:t>
                      </a:r>
                    </a:p>
                    <a:p>
                      <a:pPr algn="ctr"/>
                      <a:r>
                        <a:rPr lang="en-US" sz="3200" b="1" dirty="0" smtClean="0"/>
                        <a:t>(Plan</a:t>
                      </a:r>
                      <a:r>
                        <a:rPr lang="en-US" sz="3200" b="1" baseline="0" dirty="0" smtClean="0"/>
                        <a:t> a </a:t>
                      </a:r>
                      <a:r>
                        <a:rPr lang="en-US" sz="3200" b="1" baseline="0" dirty="0" smtClean="0">
                          <a:solidFill>
                            <a:srgbClr val="FFFF00"/>
                          </a:solidFill>
                        </a:rPr>
                        <a:t>M</a:t>
                      </a:r>
                      <a:r>
                        <a:rPr lang="en-US" sz="3200" b="1" dirty="0" smtClean="0">
                          <a:solidFill>
                            <a:srgbClr val="FFFF00"/>
                          </a:solidFill>
                        </a:rPr>
                        <a:t>INIMUM OF </a:t>
                      </a:r>
                      <a:r>
                        <a:rPr lang="en-US" sz="4000" b="1" dirty="0" smtClean="0">
                          <a:solidFill>
                            <a:srgbClr val="FFFF00"/>
                          </a:solidFill>
                        </a:rPr>
                        <a:t>4</a:t>
                      </a:r>
                      <a:r>
                        <a:rPr lang="en-US" sz="3200" b="1" dirty="0" smtClean="0">
                          <a:solidFill>
                            <a:srgbClr val="FFFF00"/>
                          </a:solidFill>
                        </a:rPr>
                        <a:t> </a:t>
                      </a:r>
                      <a:r>
                        <a:rPr lang="en-US" sz="3200" b="1" dirty="0" smtClean="0"/>
                        <a:t>Food Items) *</a:t>
                      </a:r>
                      <a:endParaRPr lang="en-US" sz="3200" dirty="0"/>
                    </a:p>
                  </a:txBody>
                  <a:tcPr marT="45704" marB="45704" anchor="ctr">
                    <a:lnB w="12700" cap="flat" cmpd="sng" algn="ctr">
                      <a:solidFill>
                        <a:schemeClr val="accent1"/>
                      </a:solidFill>
                      <a:prstDash val="solid"/>
                      <a:round/>
                      <a:headEnd type="none" w="med" len="med"/>
                      <a:tailEnd type="none" w="med" len="med"/>
                    </a:lnB>
                    <a:solidFill>
                      <a:srgbClr val="2C57AE"/>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smtClean="0"/>
                    </a:p>
                  </a:txBody>
                  <a:tcPr anchor="ctr"/>
                </a:tc>
                <a:extLst>
                  <a:ext uri="{0D108BD9-81ED-4DB2-BD59-A6C34878D82A}">
                    <a16:rowId xmlns:a16="http://schemas.microsoft.com/office/drawing/2014/main" val="10000"/>
                  </a:ext>
                </a:extLst>
              </a:tr>
              <a:tr h="2448348">
                <a:tc>
                  <a:txBody>
                    <a:bodyPr/>
                    <a:lstStyle/>
                    <a:p>
                      <a:pPr marL="342900" indent="-342900">
                        <a:spcBef>
                          <a:spcPts val="600"/>
                        </a:spcBef>
                        <a:buClr>
                          <a:srgbClr val="0066CC"/>
                        </a:buClr>
                        <a:buFont typeface="Wingdings" pitchFamily="2" charset="2"/>
                        <a:buChar char="n"/>
                      </a:pPr>
                      <a:endParaRPr lang="en-US" sz="600" b="1" dirty="0" smtClean="0"/>
                    </a:p>
                    <a:p>
                      <a:pPr marL="514350" marR="0" indent="-514350" algn="l" defTabSz="914400" rtl="0" eaLnBrk="1" fontAlgn="auto" latinLnBrk="0" hangingPunct="1">
                        <a:lnSpc>
                          <a:spcPct val="100000"/>
                        </a:lnSpc>
                        <a:spcBef>
                          <a:spcPts val="0"/>
                        </a:spcBef>
                        <a:spcAft>
                          <a:spcPts val="0"/>
                        </a:spcAft>
                        <a:buClrTx/>
                        <a:buSzTx/>
                        <a:buFont typeface="+mj-lt"/>
                        <a:buAutoNum type="arabicPeriod"/>
                        <a:tabLst/>
                        <a:defRPr/>
                      </a:pPr>
                      <a:r>
                        <a:rPr lang="en-US" sz="2800" b="1" dirty="0" smtClean="0"/>
                        <a:t>Grains</a:t>
                      </a:r>
                    </a:p>
                    <a:p>
                      <a:pPr marL="514350" marR="0" indent="-514350" algn="l" defTabSz="914400" rtl="0" eaLnBrk="1" fontAlgn="auto" latinLnBrk="0" hangingPunct="1">
                        <a:lnSpc>
                          <a:spcPct val="100000"/>
                        </a:lnSpc>
                        <a:spcBef>
                          <a:spcPts val="0"/>
                        </a:spcBef>
                        <a:spcAft>
                          <a:spcPts val="0"/>
                        </a:spcAft>
                        <a:buClrTx/>
                        <a:buSzTx/>
                        <a:buFont typeface="+mj-lt"/>
                        <a:buAutoNum type="arabicPeriod"/>
                        <a:tabLst/>
                        <a:defRPr/>
                      </a:pPr>
                      <a:r>
                        <a:rPr lang="en-US" sz="2800" b="1" dirty="0" smtClean="0"/>
                        <a:t>Grains </a:t>
                      </a:r>
                      <a:r>
                        <a:rPr lang="en-US" sz="1800" b="1" dirty="0" smtClean="0"/>
                        <a:t>(or M/MA substitutions)</a:t>
                      </a:r>
                    </a:p>
                    <a:p>
                      <a:pPr marL="514350" marR="0" indent="-514350" algn="l" defTabSz="914400" rtl="0" eaLnBrk="1" fontAlgn="auto" latinLnBrk="0" hangingPunct="1">
                        <a:lnSpc>
                          <a:spcPct val="100000"/>
                        </a:lnSpc>
                        <a:spcBef>
                          <a:spcPts val="0"/>
                        </a:spcBef>
                        <a:spcAft>
                          <a:spcPts val="0"/>
                        </a:spcAft>
                        <a:buClrTx/>
                        <a:buSzTx/>
                        <a:buFont typeface="+mj-lt"/>
                        <a:buAutoNum type="arabicPeriod"/>
                        <a:tabLst/>
                        <a:defRPr/>
                      </a:pPr>
                      <a:r>
                        <a:rPr lang="en-US" sz="2800" b="1" dirty="0" smtClean="0"/>
                        <a:t>Fruits </a:t>
                      </a:r>
                    </a:p>
                    <a:p>
                      <a:pPr marL="514350" marR="0" indent="-514350" algn="l" defTabSz="914400" rtl="0" eaLnBrk="1" fontAlgn="auto" latinLnBrk="0" hangingPunct="1">
                        <a:lnSpc>
                          <a:spcPct val="100000"/>
                        </a:lnSpc>
                        <a:spcBef>
                          <a:spcPts val="0"/>
                        </a:spcBef>
                        <a:spcAft>
                          <a:spcPts val="0"/>
                        </a:spcAft>
                        <a:buClrTx/>
                        <a:buSzTx/>
                        <a:buFont typeface="+mj-lt"/>
                        <a:buAutoNum type="arabicPeriod"/>
                        <a:tabLst/>
                        <a:defRPr/>
                      </a:pPr>
                      <a:r>
                        <a:rPr lang="en-US" sz="2800" b="1" dirty="0" smtClean="0"/>
                        <a:t>Milk</a:t>
                      </a:r>
                    </a:p>
                    <a:p>
                      <a:pPr marL="0" marR="0" indent="0" algn="l" defTabSz="914400" rtl="0" eaLnBrk="1" fontAlgn="auto" latinLnBrk="0" hangingPunct="1">
                        <a:lnSpc>
                          <a:spcPct val="100000"/>
                        </a:lnSpc>
                        <a:spcBef>
                          <a:spcPts val="0"/>
                        </a:spcBef>
                        <a:spcAft>
                          <a:spcPts val="0"/>
                        </a:spcAft>
                        <a:buClr>
                          <a:srgbClr val="0066CC"/>
                        </a:buClr>
                        <a:buSzTx/>
                        <a:buFont typeface="Wingdings" pitchFamily="2" charset="2"/>
                        <a:buNone/>
                        <a:tabLst/>
                        <a:defRPr/>
                      </a:pPr>
                      <a:endParaRPr lang="en-US" sz="2800" b="1" dirty="0" smtClean="0"/>
                    </a:p>
                    <a:p>
                      <a:pPr marL="0" marR="0" indent="0" algn="l" defTabSz="914400" rtl="0" eaLnBrk="1" fontAlgn="auto" latinLnBrk="0" hangingPunct="1">
                        <a:lnSpc>
                          <a:spcPct val="100000"/>
                        </a:lnSpc>
                        <a:spcBef>
                          <a:spcPts val="0"/>
                        </a:spcBef>
                        <a:spcAft>
                          <a:spcPts val="0"/>
                        </a:spcAft>
                        <a:buClr>
                          <a:srgbClr val="0066CC"/>
                        </a:buClr>
                        <a:buSzTx/>
                        <a:buFont typeface="Wingdings" pitchFamily="2" charset="2"/>
                        <a:buNone/>
                        <a:tabLst/>
                        <a:defRPr/>
                      </a:pPr>
                      <a:endParaRPr lang="en-US" sz="2800" b="1" dirty="0" smtClean="0"/>
                    </a:p>
                    <a:p>
                      <a:pPr marL="0" marR="0" indent="0" algn="l" defTabSz="914400" rtl="0" eaLnBrk="1" fontAlgn="auto" latinLnBrk="0" hangingPunct="1">
                        <a:lnSpc>
                          <a:spcPct val="100000"/>
                        </a:lnSpc>
                        <a:spcBef>
                          <a:spcPts val="0"/>
                        </a:spcBef>
                        <a:spcAft>
                          <a:spcPts val="0"/>
                        </a:spcAft>
                        <a:buClr>
                          <a:srgbClr val="0066CC"/>
                        </a:buClr>
                        <a:buSzTx/>
                        <a:buFont typeface="Wingdings" pitchFamily="2" charset="2"/>
                        <a:buNone/>
                        <a:tabLst/>
                        <a:defRPr/>
                      </a:pPr>
                      <a:endParaRPr lang="en-US" sz="2800" b="1" dirty="0" smtClean="0"/>
                    </a:p>
                  </a:txBody>
                  <a:tcPr marT="45704" marB="45704">
                    <a:lnR w="12700" cap="flat" cmpd="sng" algn="ctr">
                      <a:solidFill>
                        <a:schemeClr val="tx2">
                          <a:lumMod val="60000"/>
                          <a:lumOff val="40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4E8DC"/>
                    </a:solidFill>
                  </a:tcPr>
                </a:tc>
                <a:tc>
                  <a:txBody>
                    <a:bodyPr/>
                    <a:lstStyle/>
                    <a:p>
                      <a:pPr marL="342900" indent="-342900">
                        <a:spcBef>
                          <a:spcPts val="0"/>
                        </a:spcBef>
                        <a:buClr>
                          <a:srgbClr val="3366CC"/>
                        </a:buClr>
                        <a:buFont typeface="Wingdings" pitchFamily="2" charset="2"/>
                        <a:buChar char="n"/>
                      </a:pPr>
                      <a:endParaRPr lang="en-US" sz="600" b="1" dirty="0" smtClean="0"/>
                    </a:p>
                    <a:p>
                      <a:pPr marL="514350" marR="0" indent="-514350" algn="l" defTabSz="914400" rtl="0" eaLnBrk="1" fontAlgn="auto" latinLnBrk="0" hangingPunct="1">
                        <a:lnSpc>
                          <a:spcPct val="100000"/>
                        </a:lnSpc>
                        <a:spcBef>
                          <a:spcPts val="0"/>
                        </a:spcBef>
                        <a:spcAft>
                          <a:spcPts val="0"/>
                        </a:spcAft>
                        <a:buClrTx/>
                        <a:buSzTx/>
                        <a:buFont typeface="+mj-lt"/>
                        <a:buAutoNum type="arabicPeriod"/>
                        <a:tabLst/>
                        <a:defRPr/>
                      </a:pPr>
                      <a:r>
                        <a:rPr lang="en-US" sz="2800" b="1" dirty="0" smtClean="0"/>
                        <a:t>Grains</a:t>
                      </a:r>
                    </a:p>
                    <a:p>
                      <a:pPr marL="514350" marR="0" indent="-514350" algn="l" defTabSz="914400" rtl="0" eaLnBrk="1" fontAlgn="auto" latinLnBrk="0" hangingPunct="1">
                        <a:lnSpc>
                          <a:spcPct val="100000"/>
                        </a:lnSpc>
                        <a:spcBef>
                          <a:spcPts val="0"/>
                        </a:spcBef>
                        <a:spcAft>
                          <a:spcPts val="0"/>
                        </a:spcAft>
                        <a:buClrTx/>
                        <a:buSzTx/>
                        <a:buFont typeface="+mj-lt"/>
                        <a:buAutoNum type="arabicPeriod"/>
                        <a:tabLst/>
                        <a:defRPr/>
                      </a:pPr>
                      <a:r>
                        <a:rPr lang="en-US" sz="2800" b="1" dirty="0" smtClean="0"/>
                        <a:t>Fruits </a:t>
                      </a:r>
                      <a:r>
                        <a:rPr lang="en-US" sz="2000" b="1" dirty="0" smtClean="0"/>
                        <a:t>(or vegetable substitutions)</a:t>
                      </a:r>
                    </a:p>
                    <a:p>
                      <a:pPr marL="514350" marR="0" indent="-514350" algn="l" defTabSz="914400" rtl="0" eaLnBrk="1" fontAlgn="auto" latinLnBrk="0" hangingPunct="1">
                        <a:lnSpc>
                          <a:spcPct val="100000"/>
                        </a:lnSpc>
                        <a:spcBef>
                          <a:spcPts val="0"/>
                        </a:spcBef>
                        <a:spcAft>
                          <a:spcPts val="0"/>
                        </a:spcAft>
                        <a:buClrTx/>
                        <a:buSzTx/>
                        <a:buFont typeface="+mj-lt"/>
                        <a:buAutoNum type="arabicPeriod"/>
                        <a:tabLst/>
                        <a:defRPr/>
                      </a:pPr>
                      <a:r>
                        <a:rPr lang="en-US" sz="2800" b="1" dirty="0" smtClean="0"/>
                        <a:t>Fruits </a:t>
                      </a:r>
                      <a:r>
                        <a:rPr lang="en-US" sz="2000" b="1" dirty="0" smtClean="0"/>
                        <a:t>(or vegetable substitutions)</a:t>
                      </a:r>
                    </a:p>
                    <a:p>
                      <a:pPr marL="514350" marR="0" indent="-514350" algn="l" defTabSz="914400" rtl="0" eaLnBrk="1" fontAlgn="auto" latinLnBrk="0" hangingPunct="1">
                        <a:lnSpc>
                          <a:spcPct val="100000"/>
                        </a:lnSpc>
                        <a:spcBef>
                          <a:spcPts val="0"/>
                        </a:spcBef>
                        <a:spcAft>
                          <a:spcPts val="0"/>
                        </a:spcAft>
                        <a:buClrTx/>
                        <a:buSzTx/>
                        <a:buFont typeface="+mj-lt"/>
                        <a:buAutoNum type="arabicPeriod"/>
                        <a:tabLst/>
                        <a:defRPr/>
                      </a:pPr>
                      <a:r>
                        <a:rPr lang="en-US" sz="2800" b="1" dirty="0" smtClean="0"/>
                        <a:t>Milk</a:t>
                      </a:r>
                    </a:p>
                  </a:txBody>
                  <a:tcPr marT="45704" marB="45704">
                    <a:lnL w="12700" cap="flat" cmpd="sng" algn="ctr">
                      <a:solidFill>
                        <a:schemeClr val="tx2">
                          <a:lumMod val="60000"/>
                          <a:lumOff val="40000"/>
                        </a:schemeClr>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4E8DC"/>
                    </a:solidFill>
                  </a:tcPr>
                </a:tc>
                <a:extLst>
                  <a:ext uri="{0D108BD9-81ED-4DB2-BD59-A6C34878D82A}">
                    <a16:rowId xmlns:a16="http://schemas.microsoft.com/office/drawing/2014/main" val="10001"/>
                  </a:ext>
                </a:extLst>
              </a:tr>
              <a:tr h="485596">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smtClean="0">
                          <a:solidFill>
                            <a:schemeClr val="bg1"/>
                          </a:solidFill>
                        </a:rPr>
                        <a:t>*The four</a:t>
                      </a:r>
                      <a:r>
                        <a:rPr lang="en-US" sz="2400" b="1" baseline="0" dirty="0" smtClean="0">
                          <a:solidFill>
                            <a:schemeClr val="bg1"/>
                          </a:solidFill>
                        </a:rPr>
                        <a:t> food items cannot include two servings of milk</a:t>
                      </a:r>
                      <a:endParaRPr lang="en-US" sz="2400" b="1" dirty="0" smtClean="0">
                        <a:solidFill>
                          <a:schemeClr val="bg1"/>
                        </a:solidFill>
                      </a:endParaRPr>
                    </a:p>
                  </a:txBody>
                  <a:tcPr marT="45704" marB="45704">
                    <a:lnT w="12700" cap="flat" cmpd="sng" algn="ctr">
                      <a:solidFill>
                        <a:schemeClr val="accent1"/>
                      </a:solidFill>
                      <a:prstDash val="solid"/>
                      <a:round/>
                      <a:headEnd type="none" w="med" len="med"/>
                      <a:tailEnd type="none" w="med" len="med"/>
                    </a:lnT>
                    <a:solidFill>
                      <a:srgbClr val="2C57AE"/>
                    </a:solidFill>
                  </a:tcPr>
                </a:tc>
                <a:tc hMerge="1">
                  <a:txBody>
                    <a:bodyPr/>
                    <a:lstStyle/>
                    <a:p>
                      <a:pPr marL="0" marR="0" indent="0" algn="ctr" defTabSz="914400" rtl="0" eaLnBrk="1" fontAlgn="auto" latinLnBrk="0" hangingPunct="1">
                        <a:lnSpc>
                          <a:spcPct val="100000"/>
                        </a:lnSpc>
                        <a:spcBef>
                          <a:spcPts val="0"/>
                        </a:spcBef>
                        <a:spcAft>
                          <a:spcPts val="0"/>
                        </a:spcAft>
                        <a:buClrTx/>
                        <a:buSzTx/>
                        <a:buFont typeface="+mj-lt"/>
                        <a:buNone/>
                        <a:tabLst/>
                        <a:defRPr/>
                      </a:pPr>
                      <a:endParaRPr lang="en-US" sz="2400" b="1" dirty="0" smtClean="0"/>
                    </a:p>
                  </a:txBody>
                  <a:tcPr>
                    <a:lnL w="12700" cap="flat" cmpd="sng" algn="ctr">
                      <a:solidFill>
                        <a:schemeClr val="tx2">
                          <a:lumMod val="60000"/>
                          <a:lumOff val="40000"/>
                        </a:schemeClr>
                      </a:solidFill>
                      <a:prstDash val="solid"/>
                      <a:round/>
                      <a:headEnd type="none" w="med" len="med"/>
                      <a:tailEnd type="none" w="med" len="med"/>
                    </a:lnL>
                    <a:lnT w="12700" cap="flat" cmpd="sng" algn="ctr">
                      <a:solidFill>
                        <a:schemeClr val="accent1"/>
                      </a:solidFill>
                      <a:prstDash val="solid"/>
                      <a:round/>
                      <a:headEnd type="none" w="med" len="med"/>
                      <a:tailEnd type="none" w="med" len="med"/>
                    </a:lnT>
                    <a:solidFill>
                      <a:srgbClr val="FFFF99"/>
                    </a:solidFill>
                  </a:tcPr>
                </a:tc>
                <a:extLst>
                  <a:ext uri="{0D108BD9-81ED-4DB2-BD59-A6C34878D82A}">
                    <a16:rowId xmlns:a16="http://schemas.microsoft.com/office/drawing/2014/main" val="10002"/>
                  </a:ext>
                </a:extLst>
              </a:tr>
            </a:tbl>
          </a:graphicData>
        </a:graphic>
      </p:graphicFrame>
      <p:sp>
        <p:nvSpPr>
          <p:cNvPr id="5" name="Title 1"/>
          <p:cNvSpPr>
            <a:spLocks noGrp="1"/>
          </p:cNvSpPr>
          <p:nvPr>
            <p:ph type="title"/>
          </p:nvPr>
        </p:nvSpPr>
        <p:spPr>
          <a:xfrm>
            <a:off x="34636" y="304800"/>
            <a:ext cx="9144000" cy="609600"/>
          </a:xfrm>
        </p:spPr>
        <p:txBody>
          <a:bodyPr rtlCol="0">
            <a:noAutofit/>
          </a:bodyPr>
          <a:lstStyle/>
          <a:p>
            <a:pPr eaLnBrk="1" fontAlgn="auto" hangingPunct="1">
              <a:spcAft>
                <a:spcPts val="0"/>
              </a:spcAft>
              <a:defRPr/>
            </a:pPr>
            <a:r>
              <a:rPr lang="en-US" dirty="0" smtClean="0">
                <a:latin typeface="+mn-lt"/>
              </a:rPr>
              <a:t>Menu Planning for OVS </a:t>
            </a:r>
            <a:r>
              <a:rPr lang="en-US" dirty="0">
                <a:latin typeface="+mn-lt"/>
              </a:rPr>
              <a:t>at Breakfast</a:t>
            </a:r>
            <a:endParaRPr lang="en-US" dirty="0" smtClean="0">
              <a:latin typeface="+mn-lt"/>
            </a:endParaRPr>
          </a:p>
        </p:txBody>
      </p:sp>
      <p:pic>
        <p:nvPicPr>
          <p:cNvPr id="13" name="Picture 12" descr="toast&#10;iStock_0000005870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873" y="4724400"/>
            <a:ext cx="861839" cy="1005840"/>
          </a:xfrm>
          <a:prstGeom prst="rect">
            <a:avLst/>
          </a:prstGeom>
        </p:spPr>
      </p:pic>
      <p:pic>
        <p:nvPicPr>
          <p:cNvPr id="14" name="Picture 13" descr="red apple&#10;iStock_00000885716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8400" y="4706849"/>
            <a:ext cx="1066800" cy="1066800"/>
          </a:xfrm>
          <a:prstGeom prst="rect">
            <a:avLst/>
          </a:prstGeom>
        </p:spPr>
      </p:pic>
      <p:pic>
        <p:nvPicPr>
          <p:cNvPr id="15" name="Picture 14" descr="Low-fat milk courtesy of New England Dairy &amp; Food Council"/>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0" y="4130040"/>
            <a:ext cx="873091" cy="1737360"/>
          </a:xfrm>
          <a:prstGeom prst="rect">
            <a:avLst/>
          </a:prstGeom>
        </p:spPr>
      </p:pic>
      <p:pic>
        <p:nvPicPr>
          <p:cNvPr id="16" name="Picture 15" descr="toast&#10;iStock_0000005870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0469" y="4724400"/>
            <a:ext cx="861839" cy="1005840"/>
          </a:xfrm>
          <a:prstGeom prst="rect">
            <a:avLst/>
          </a:prstGeom>
        </p:spPr>
      </p:pic>
      <p:pic>
        <p:nvPicPr>
          <p:cNvPr id="17" name="Picture 16" descr="toast&#10;iStock_0000005870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0273" y="4709160"/>
            <a:ext cx="861839" cy="1005840"/>
          </a:xfrm>
          <a:prstGeom prst="rect">
            <a:avLst/>
          </a:prstGeom>
        </p:spPr>
      </p:pic>
      <p:pic>
        <p:nvPicPr>
          <p:cNvPr id="22" name="Picture 21" descr="red apple&#10;iStock_00000885716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0800" y="4691609"/>
            <a:ext cx="1066800" cy="1066800"/>
          </a:xfrm>
          <a:prstGeom prst="rect">
            <a:avLst/>
          </a:prstGeom>
        </p:spPr>
      </p:pic>
      <p:pic>
        <p:nvPicPr>
          <p:cNvPr id="25" name="Picture 24" descr="Low-fat milk courtesy of New England Dairy &amp; Food Council"/>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1400" y="4114800"/>
            <a:ext cx="873091" cy="1737360"/>
          </a:xfrm>
          <a:prstGeom prst="rect">
            <a:avLst/>
          </a:prstGeom>
        </p:spPr>
      </p:pic>
      <p:pic>
        <p:nvPicPr>
          <p:cNvPr id="26" name="Picture 25" descr="red apple&#10;iStock_00000885716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400" y="4724400"/>
            <a:ext cx="1066800" cy="1066800"/>
          </a:xfrm>
          <a:prstGeom prst="rect">
            <a:avLst/>
          </a:prstGeom>
        </p:spPr>
      </p:pic>
    </p:spTree>
    <p:extLst>
      <p:ext uri="{BB962C8B-B14F-4D97-AF65-F5344CB8AC3E}">
        <p14:creationId xmlns:p14="http://schemas.microsoft.com/office/powerpoint/2010/main" val="1299155630"/>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enu board &#10;iStock_000014930242 "/>
          <p:cNvPicPr>
            <a:picLocks noChangeAspect="1"/>
          </p:cNvPicPr>
          <p:nvPr/>
        </p:nvPicPr>
        <p:blipFill rotWithShape="1">
          <a:blip r:embed="rId3">
            <a:extLst>
              <a:ext uri="{28A0092B-C50C-407E-A947-70E740481C1C}">
                <a14:useLocalDpi xmlns:a14="http://schemas.microsoft.com/office/drawing/2010/main" val="0"/>
              </a:ext>
            </a:extLst>
          </a:blip>
          <a:srcRect l="4684" t="6001" r="4454" b="5200"/>
          <a:stretch/>
        </p:blipFill>
        <p:spPr>
          <a:xfrm>
            <a:off x="838200" y="929924"/>
            <a:ext cx="7696200" cy="5667867"/>
          </a:xfrm>
          <a:prstGeom prst="rect">
            <a:avLst/>
          </a:prstGeom>
        </p:spPr>
      </p:pic>
      <p:sp>
        <p:nvSpPr>
          <p:cNvPr id="8" name="Title 1"/>
          <p:cNvSpPr>
            <a:spLocks noGrp="1"/>
          </p:cNvSpPr>
          <p:nvPr>
            <p:ph type="title"/>
          </p:nvPr>
        </p:nvSpPr>
        <p:spPr>
          <a:xfrm>
            <a:off x="0" y="221343"/>
            <a:ext cx="9144000" cy="632381"/>
          </a:xfrm>
        </p:spPr>
        <p:txBody>
          <a:bodyPr/>
          <a:lstStyle/>
          <a:p>
            <a:pPr eaLnBrk="1" hangingPunct="1"/>
            <a:r>
              <a:rPr lang="en-US" altLang="en-US" dirty="0" smtClean="0">
                <a:latin typeface="Calibri" panose="020F0502020204030204" pitchFamily="34" charset="0"/>
              </a:rPr>
              <a:t>Menu Planning at Breakfast</a:t>
            </a:r>
          </a:p>
        </p:txBody>
      </p:sp>
      <p:sp>
        <p:nvSpPr>
          <p:cNvPr id="2" name="Rounded Rectangle 1"/>
          <p:cNvSpPr/>
          <p:nvPr/>
        </p:nvSpPr>
        <p:spPr>
          <a:xfrm>
            <a:off x="1504950" y="3236686"/>
            <a:ext cx="6362700" cy="2553891"/>
          </a:xfrm>
          <a:prstGeom prst="roundRect">
            <a:avLst/>
          </a:prstGeom>
          <a:solidFill>
            <a:schemeClr val="bg1"/>
          </a:solidFill>
          <a:ln w="28575">
            <a:solidFill>
              <a:srgbClr val="C00000"/>
            </a:solidFill>
          </a:ln>
          <a:scene3d>
            <a:camera prst="orthographicFront"/>
            <a:lightRig rig="threePt" dir="t"/>
          </a:scene3d>
          <a:sp3d>
            <a:bevelT/>
          </a:sp3d>
        </p:spPr>
        <p:txBody>
          <a:bodyPr wrap="square">
            <a:spAutoFit/>
          </a:bodyPr>
          <a:lstStyle/>
          <a:p>
            <a:pPr marL="115888" eaLnBrk="1" hangingPunct="1">
              <a:spcBef>
                <a:spcPts val="1800"/>
              </a:spcBef>
            </a:pPr>
            <a:r>
              <a:rPr lang="en-US" altLang="en-US" sz="3600" b="1" dirty="0" smtClean="0">
                <a:sym typeface="Wingdings" panose="05000000000000000000" pitchFamily="2" charset="2"/>
              </a:rPr>
              <a:t>The menu </a:t>
            </a:r>
            <a:r>
              <a:rPr lang="en-US" altLang="en-US" sz="3600" b="1" dirty="0" smtClean="0">
                <a:solidFill>
                  <a:srgbClr val="C00000"/>
                </a:solidFill>
                <a:sym typeface="Wingdings" panose="05000000000000000000" pitchFamily="2" charset="2"/>
              </a:rPr>
              <a:t>OFFERINGS</a:t>
            </a:r>
            <a:r>
              <a:rPr lang="en-US" altLang="en-US" sz="3600" b="1" dirty="0" smtClean="0">
                <a:sym typeface="Wingdings" panose="05000000000000000000" pitchFamily="2" charset="2"/>
              </a:rPr>
              <a:t> determine what  students can </a:t>
            </a:r>
            <a:r>
              <a:rPr lang="en-US" altLang="en-US" sz="3600" b="1" dirty="0" smtClean="0">
                <a:solidFill>
                  <a:srgbClr val="C00000"/>
                </a:solidFill>
                <a:sym typeface="Wingdings" panose="05000000000000000000" pitchFamily="2" charset="2"/>
              </a:rPr>
              <a:t>SELECT</a:t>
            </a:r>
            <a:r>
              <a:rPr lang="en-US" altLang="en-US" sz="3600" b="1" dirty="0" smtClean="0">
                <a:sym typeface="Wingdings" panose="05000000000000000000" pitchFamily="2" charset="2"/>
              </a:rPr>
              <a:t> for </a:t>
            </a:r>
            <a:r>
              <a:rPr lang="en-US" altLang="en-US" sz="3600" b="1" dirty="0">
                <a:sym typeface="Wingdings" panose="05000000000000000000" pitchFamily="2" charset="2"/>
              </a:rPr>
              <a:t>a reimbursable </a:t>
            </a:r>
            <a:r>
              <a:rPr lang="en-US" altLang="en-US" sz="3600" b="1" dirty="0" smtClean="0">
                <a:sym typeface="Wingdings" panose="05000000000000000000" pitchFamily="2" charset="2"/>
              </a:rPr>
              <a:t>breakfast under </a:t>
            </a:r>
            <a:r>
              <a:rPr lang="en-US" altLang="en-US" sz="3600" b="1" dirty="0">
                <a:sym typeface="Wingdings" panose="05000000000000000000" pitchFamily="2" charset="2"/>
              </a:rPr>
              <a:t>OVS</a:t>
            </a:r>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enu board &#10;iStock_000014930242 "/>
          <p:cNvPicPr>
            <a:picLocks noChangeAspect="1"/>
          </p:cNvPicPr>
          <p:nvPr/>
        </p:nvPicPr>
        <p:blipFill rotWithShape="1">
          <a:blip r:embed="rId3">
            <a:extLst>
              <a:ext uri="{28A0092B-C50C-407E-A947-70E740481C1C}">
                <a14:useLocalDpi xmlns:a14="http://schemas.microsoft.com/office/drawing/2010/main" val="0"/>
              </a:ext>
            </a:extLst>
          </a:blip>
          <a:srcRect l="4684" t="6001" r="4454" b="5200"/>
          <a:stretch/>
        </p:blipFill>
        <p:spPr>
          <a:xfrm>
            <a:off x="838200" y="929924"/>
            <a:ext cx="7696200" cy="5667867"/>
          </a:xfrm>
          <a:prstGeom prst="rect">
            <a:avLst/>
          </a:prstGeom>
        </p:spPr>
      </p:pic>
      <p:sp>
        <p:nvSpPr>
          <p:cNvPr id="4" name="Title 1"/>
          <p:cNvSpPr>
            <a:spLocks noGrp="1"/>
          </p:cNvSpPr>
          <p:nvPr>
            <p:ph type="title"/>
          </p:nvPr>
        </p:nvSpPr>
        <p:spPr>
          <a:xfrm>
            <a:off x="0" y="221343"/>
            <a:ext cx="9144000" cy="632381"/>
          </a:xfrm>
        </p:spPr>
        <p:txBody>
          <a:bodyPr/>
          <a:lstStyle/>
          <a:p>
            <a:pPr eaLnBrk="1" hangingPunct="1"/>
            <a:r>
              <a:rPr lang="en-US" altLang="en-US" dirty="0" smtClean="0">
                <a:latin typeface="Calibri" panose="020F0502020204030204" pitchFamily="34" charset="0"/>
              </a:rPr>
              <a:t>Menu Planning at Breakfast</a:t>
            </a:r>
          </a:p>
        </p:txBody>
      </p:sp>
      <p:sp>
        <p:nvSpPr>
          <p:cNvPr id="6" name="Rounded Rectangle 5"/>
          <p:cNvSpPr/>
          <p:nvPr/>
        </p:nvSpPr>
        <p:spPr>
          <a:xfrm>
            <a:off x="1819275" y="3048000"/>
            <a:ext cx="5734050" cy="2996565"/>
          </a:xfrm>
          <a:prstGeom prst="roundRect">
            <a:avLst/>
          </a:prstGeom>
          <a:solidFill>
            <a:schemeClr val="bg1"/>
          </a:solidFill>
          <a:ln w="28575">
            <a:solidFill>
              <a:srgbClr val="C00000"/>
            </a:solidFill>
          </a:ln>
          <a:scene3d>
            <a:camera prst="orthographicFront"/>
            <a:lightRig rig="threePt" dir="t"/>
          </a:scene3d>
          <a:sp3d>
            <a:bevelT/>
          </a:sp3d>
        </p:spPr>
        <p:txBody>
          <a:bodyPr wrap="square">
            <a:spAutoFit/>
          </a:bodyPr>
          <a:lstStyle/>
          <a:p>
            <a:pPr eaLnBrk="1" hangingPunct="1">
              <a:spcBef>
                <a:spcPts val="1800"/>
              </a:spcBef>
            </a:pPr>
            <a:r>
              <a:rPr lang="en-US" altLang="en-US" sz="3200" b="1" dirty="0">
                <a:sym typeface="Wingdings" panose="05000000000000000000" pitchFamily="2" charset="2"/>
              </a:rPr>
              <a:t>Menu planner determines </a:t>
            </a:r>
            <a:r>
              <a:rPr lang="en-US" altLang="en-US" sz="3200" b="1" dirty="0">
                <a:solidFill>
                  <a:srgbClr val="C00000"/>
                </a:solidFill>
                <a:sym typeface="Wingdings" panose="05000000000000000000" pitchFamily="2" charset="2"/>
              </a:rPr>
              <a:t>HOW TO OFFER</a:t>
            </a:r>
            <a:r>
              <a:rPr lang="en-US" altLang="en-US" sz="3200" b="1" dirty="0">
                <a:solidFill>
                  <a:srgbClr val="99FF99"/>
                </a:solidFill>
                <a:sym typeface="Wingdings" panose="05000000000000000000" pitchFamily="2" charset="2"/>
              </a:rPr>
              <a:t> </a:t>
            </a:r>
            <a:r>
              <a:rPr lang="en-US" altLang="en-US" sz="3200" b="1" dirty="0">
                <a:sym typeface="Wingdings" panose="05000000000000000000" pitchFamily="2" charset="2"/>
              </a:rPr>
              <a:t>food items </a:t>
            </a:r>
          </a:p>
          <a:p>
            <a:pPr marL="742950" lvl="1" indent="-457200" eaLnBrk="1" hangingPunct="1">
              <a:spcBef>
                <a:spcPts val="600"/>
              </a:spcBef>
              <a:buClr>
                <a:srgbClr val="C00000"/>
              </a:buClr>
              <a:buFont typeface="Wingdings" panose="05000000000000000000" pitchFamily="2" charset="2"/>
              <a:buChar char="n"/>
            </a:pPr>
            <a:r>
              <a:rPr lang="en-US" altLang="en-US" sz="3200" b="1" dirty="0">
                <a:sym typeface="Wingdings" panose="05000000000000000000" pitchFamily="2" charset="2"/>
              </a:rPr>
              <a:t>Be consistent</a:t>
            </a:r>
          </a:p>
          <a:p>
            <a:pPr marL="742950" lvl="1" indent="-457200" eaLnBrk="1" hangingPunct="1">
              <a:spcBef>
                <a:spcPts val="600"/>
              </a:spcBef>
              <a:buClr>
                <a:srgbClr val="C00000"/>
              </a:buClr>
              <a:buFont typeface="Wingdings" panose="05000000000000000000" pitchFamily="2" charset="2"/>
              <a:buChar char="n"/>
            </a:pPr>
            <a:r>
              <a:rPr lang="en-US" altLang="en-US" sz="3200" b="1" dirty="0">
                <a:sym typeface="Wingdings" panose="05000000000000000000" pitchFamily="2" charset="2"/>
              </a:rPr>
              <a:t>Communicate with staff </a:t>
            </a:r>
            <a:br>
              <a:rPr lang="en-US" altLang="en-US" sz="3200" b="1" dirty="0">
                <a:sym typeface="Wingdings" panose="05000000000000000000" pitchFamily="2" charset="2"/>
              </a:rPr>
            </a:br>
            <a:r>
              <a:rPr lang="en-US" altLang="en-US" sz="3200" b="1" dirty="0">
                <a:sym typeface="Wingdings" panose="05000000000000000000" pitchFamily="2" charset="2"/>
              </a:rPr>
              <a:t>and students</a:t>
            </a:r>
          </a:p>
        </p:txBody>
      </p:sp>
    </p:spTree>
    <p:extLst>
      <p:ext uri="{BB962C8B-B14F-4D97-AF65-F5344CB8AC3E}">
        <p14:creationId xmlns:p14="http://schemas.microsoft.com/office/powerpoint/2010/main" val="2269677656"/>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47700" y="4534826"/>
            <a:ext cx="7962900" cy="1077218"/>
          </a:xfrm>
          <a:prstGeom prst="rect">
            <a:avLst/>
          </a:prstGeom>
          <a:noFill/>
        </p:spPr>
        <p:txBody>
          <a:bodyPr wrap="square" rtlCol="0">
            <a:spAutoFit/>
          </a:bodyPr>
          <a:lstStyle/>
          <a:p>
            <a:pPr>
              <a:tabLst>
                <a:tab pos="1889125" algn="ctr"/>
                <a:tab pos="5886450" algn="ctr"/>
              </a:tabLst>
            </a:pPr>
            <a:r>
              <a:rPr lang="en-US" sz="2400" b="1" dirty="0"/>
              <a:t>	</a:t>
            </a:r>
            <a:r>
              <a:rPr lang="en-US" sz="3200" b="1" dirty="0" smtClean="0">
                <a:solidFill>
                  <a:schemeClr val="bg1"/>
                </a:solidFill>
              </a:rPr>
              <a:t>2 </a:t>
            </a:r>
            <a:r>
              <a:rPr lang="en-US" sz="3200" b="1" dirty="0" err="1">
                <a:solidFill>
                  <a:schemeClr val="bg1"/>
                </a:solidFill>
              </a:rPr>
              <a:t>oz</a:t>
            </a:r>
            <a:r>
              <a:rPr lang="en-US" sz="3200" b="1" dirty="0">
                <a:solidFill>
                  <a:schemeClr val="bg1"/>
                </a:solidFill>
              </a:rPr>
              <a:t> </a:t>
            </a:r>
            <a:r>
              <a:rPr lang="en-US" sz="3200" b="1" dirty="0" err="1">
                <a:solidFill>
                  <a:schemeClr val="bg1"/>
                </a:solidFill>
              </a:rPr>
              <a:t>eq</a:t>
            </a:r>
            <a:r>
              <a:rPr lang="en-US" sz="3200" b="1" dirty="0">
                <a:solidFill>
                  <a:schemeClr val="bg1"/>
                </a:solidFill>
              </a:rPr>
              <a:t> muffin </a:t>
            </a:r>
            <a:r>
              <a:rPr lang="en-US" sz="3200" b="1" dirty="0" smtClean="0">
                <a:solidFill>
                  <a:schemeClr val="bg1"/>
                </a:solidFill>
              </a:rPr>
              <a:t>= 	3 </a:t>
            </a:r>
            <a:r>
              <a:rPr lang="en-US" sz="3200" b="1" dirty="0" err="1">
                <a:solidFill>
                  <a:schemeClr val="bg1"/>
                </a:solidFill>
              </a:rPr>
              <a:t>oz</a:t>
            </a:r>
            <a:r>
              <a:rPr lang="en-US" sz="3200" b="1" dirty="0">
                <a:solidFill>
                  <a:schemeClr val="bg1"/>
                </a:solidFill>
              </a:rPr>
              <a:t> </a:t>
            </a:r>
            <a:r>
              <a:rPr lang="en-US" sz="3200" b="1" dirty="0" err="1">
                <a:solidFill>
                  <a:schemeClr val="bg1"/>
                </a:solidFill>
              </a:rPr>
              <a:t>eq</a:t>
            </a:r>
            <a:r>
              <a:rPr lang="en-US" sz="3200" b="1" dirty="0">
                <a:solidFill>
                  <a:schemeClr val="bg1"/>
                </a:solidFill>
              </a:rPr>
              <a:t> muffin = </a:t>
            </a:r>
          </a:p>
          <a:p>
            <a:pPr>
              <a:tabLst>
                <a:tab pos="1889125" algn="ctr"/>
                <a:tab pos="5886450" algn="ctr"/>
              </a:tabLst>
            </a:pPr>
            <a:r>
              <a:rPr lang="en-US" sz="3200" b="1" dirty="0" smtClean="0">
                <a:solidFill>
                  <a:schemeClr val="bg1"/>
                </a:solidFill>
              </a:rPr>
              <a:t>	2 food items (grains)	3 food items (grains)</a:t>
            </a:r>
            <a:endParaRPr lang="en-US" sz="3200" b="1" dirty="0">
              <a:solidFill>
                <a:schemeClr val="bg1"/>
              </a:solidFill>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7672" r="16686"/>
          <a:stretch/>
        </p:blipFill>
        <p:spPr>
          <a:xfrm>
            <a:off x="990600" y="1525506"/>
            <a:ext cx="2590800" cy="3009320"/>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7672" r="16686"/>
          <a:stretch/>
        </p:blipFill>
        <p:spPr>
          <a:xfrm>
            <a:off x="5105400" y="905940"/>
            <a:ext cx="3124200" cy="3628886"/>
          </a:xfrm>
          <a:prstGeom prst="rect">
            <a:avLst/>
          </a:prstGeom>
        </p:spPr>
      </p:pic>
      <p:sp>
        <p:nvSpPr>
          <p:cNvPr id="5" name="Title 1"/>
          <p:cNvSpPr>
            <a:spLocks noGrp="1"/>
          </p:cNvSpPr>
          <p:nvPr>
            <p:ph type="title"/>
          </p:nvPr>
        </p:nvSpPr>
        <p:spPr>
          <a:xfrm>
            <a:off x="0" y="221343"/>
            <a:ext cx="9144000" cy="632381"/>
          </a:xfrm>
        </p:spPr>
        <p:txBody>
          <a:bodyPr/>
          <a:lstStyle/>
          <a:p>
            <a:pPr eaLnBrk="1" hangingPunct="1"/>
            <a:r>
              <a:rPr lang="en-US" altLang="en-US" dirty="0" smtClean="0">
                <a:latin typeface="Calibri" panose="020F0502020204030204" pitchFamily="34" charset="0"/>
              </a:rPr>
              <a:t>Foods with More than 1 Oz </a:t>
            </a:r>
            <a:r>
              <a:rPr lang="en-US" altLang="en-US" dirty="0" err="1" smtClean="0">
                <a:latin typeface="Calibri" panose="020F0502020204030204" pitchFamily="34" charset="0"/>
              </a:rPr>
              <a:t>Eq</a:t>
            </a:r>
            <a:r>
              <a:rPr lang="en-US" altLang="en-US" dirty="0" smtClean="0">
                <a:latin typeface="Calibri" panose="020F0502020204030204" pitchFamily="34" charset="0"/>
              </a:rPr>
              <a:t> Grains</a:t>
            </a:r>
          </a:p>
        </p:txBody>
      </p:sp>
    </p:spTree>
    <p:extLst>
      <p:ext uri="{BB962C8B-B14F-4D97-AF65-F5344CB8AC3E}">
        <p14:creationId xmlns:p14="http://schemas.microsoft.com/office/powerpoint/2010/main" val="1579650775"/>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57200" y="4485382"/>
            <a:ext cx="8382000" cy="1077218"/>
          </a:xfrm>
          <a:prstGeom prst="rect">
            <a:avLst/>
          </a:prstGeom>
          <a:noFill/>
        </p:spPr>
        <p:txBody>
          <a:bodyPr wrap="square" rtlCol="0">
            <a:spAutoFit/>
          </a:bodyPr>
          <a:lstStyle/>
          <a:p>
            <a:pPr algn="ctr">
              <a:tabLst>
                <a:tab pos="1206500" algn="ctr"/>
                <a:tab pos="4919663" algn="ctr"/>
              </a:tabLst>
            </a:pPr>
            <a:r>
              <a:rPr lang="en-US" sz="3200" b="1" dirty="0" smtClean="0">
                <a:solidFill>
                  <a:schemeClr val="bg1"/>
                </a:solidFill>
              </a:rPr>
              <a:t>	2 </a:t>
            </a:r>
            <a:r>
              <a:rPr lang="en-US" sz="3200" b="1" dirty="0" err="1">
                <a:solidFill>
                  <a:schemeClr val="bg1"/>
                </a:solidFill>
              </a:rPr>
              <a:t>oz</a:t>
            </a:r>
            <a:r>
              <a:rPr lang="en-US" sz="3200" b="1" dirty="0">
                <a:solidFill>
                  <a:schemeClr val="bg1"/>
                </a:solidFill>
              </a:rPr>
              <a:t> </a:t>
            </a:r>
            <a:r>
              <a:rPr lang="en-US" sz="3200" b="1" dirty="0" err="1">
                <a:solidFill>
                  <a:schemeClr val="bg1"/>
                </a:solidFill>
              </a:rPr>
              <a:t>eq</a:t>
            </a:r>
            <a:r>
              <a:rPr lang="en-US" sz="3200" b="1" dirty="0">
                <a:solidFill>
                  <a:schemeClr val="bg1"/>
                </a:solidFill>
              </a:rPr>
              <a:t> </a:t>
            </a:r>
            <a:r>
              <a:rPr lang="en-US" sz="3200" b="1" dirty="0" smtClean="0">
                <a:solidFill>
                  <a:schemeClr val="bg1"/>
                </a:solidFill>
              </a:rPr>
              <a:t>omelet =</a:t>
            </a:r>
            <a:r>
              <a:rPr lang="en-US" sz="3200" b="1" dirty="0">
                <a:solidFill>
                  <a:schemeClr val="bg1"/>
                </a:solidFill>
              </a:rPr>
              <a:t> </a:t>
            </a:r>
            <a:r>
              <a:rPr lang="en-US" sz="3200" b="1" dirty="0" smtClean="0">
                <a:solidFill>
                  <a:schemeClr val="bg1"/>
                </a:solidFill>
              </a:rPr>
              <a:t>2 food items </a:t>
            </a:r>
            <a:br>
              <a:rPr lang="en-US" sz="3200" b="1" dirty="0" smtClean="0">
                <a:solidFill>
                  <a:schemeClr val="bg1"/>
                </a:solidFill>
              </a:rPr>
            </a:br>
            <a:r>
              <a:rPr lang="en-US" sz="3200" b="1" dirty="0" smtClean="0">
                <a:solidFill>
                  <a:schemeClr val="bg1"/>
                </a:solidFill>
              </a:rPr>
              <a:t>(M/MA as </a:t>
            </a:r>
            <a:r>
              <a:rPr lang="en-US" sz="3200" b="1" dirty="0">
                <a:solidFill>
                  <a:schemeClr val="bg1"/>
                </a:solidFill>
              </a:rPr>
              <a:t>grain </a:t>
            </a:r>
            <a:r>
              <a:rPr lang="en-US" sz="3200" b="1" dirty="0" smtClean="0">
                <a:solidFill>
                  <a:schemeClr val="bg1"/>
                </a:solidFill>
              </a:rPr>
              <a:t>substitution)</a:t>
            </a:r>
            <a:endParaRPr lang="en-US" sz="3200" b="1" dirty="0">
              <a:solidFill>
                <a:schemeClr val="bg1"/>
              </a:solidFill>
            </a:endParaRPr>
          </a:p>
        </p:txBody>
      </p:sp>
      <p:pic>
        <p:nvPicPr>
          <p:cNvPr id="2" name="Picture 1" descr="Vegetable omelet&#10;iStock_00000422340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2159" y="1581204"/>
            <a:ext cx="5711081" cy="2838396"/>
          </a:xfrm>
          <a:prstGeom prst="rect">
            <a:avLst/>
          </a:prstGeom>
        </p:spPr>
      </p:pic>
      <p:sp>
        <p:nvSpPr>
          <p:cNvPr id="4" name="Title 1"/>
          <p:cNvSpPr>
            <a:spLocks noGrp="1"/>
          </p:cNvSpPr>
          <p:nvPr>
            <p:ph type="title"/>
          </p:nvPr>
        </p:nvSpPr>
        <p:spPr>
          <a:xfrm>
            <a:off x="0" y="221343"/>
            <a:ext cx="9144000" cy="632381"/>
          </a:xfrm>
        </p:spPr>
        <p:txBody>
          <a:bodyPr/>
          <a:lstStyle/>
          <a:p>
            <a:pPr eaLnBrk="1" hangingPunct="1"/>
            <a:r>
              <a:rPr lang="en-US" altLang="en-US" dirty="0" smtClean="0">
                <a:latin typeface="Calibri" panose="020F0502020204030204" pitchFamily="34" charset="0"/>
              </a:rPr>
              <a:t>Foods with More than 1 Oz </a:t>
            </a:r>
            <a:r>
              <a:rPr lang="en-US" altLang="en-US" dirty="0" err="1" smtClean="0">
                <a:latin typeface="Calibri" panose="020F0502020204030204" pitchFamily="34" charset="0"/>
              </a:rPr>
              <a:t>Eq</a:t>
            </a:r>
            <a:r>
              <a:rPr lang="en-US" altLang="en-US" dirty="0" smtClean="0">
                <a:latin typeface="Calibri" panose="020F0502020204030204" pitchFamily="34" charset="0"/>
              </a:rPr>
              <a:t> Grains</a:t>
            </a:r>
          </a:p>
        </p:txBody>
      </p:sp>
    </p:spTree>
    <p:extLst>
      <p:ext uri="{BB962C8B-B14F-4D97-AF65-F5344CB8AC3E}">
        <p14:creationId xmlns:p14="http://schemas.microsoft.com/office/powerpoint/2010/main" val="3867500431"/>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enu board &#10;iStock_000014930242 "/>
          <p:cNvPicPr>
            <a:picLocks noChangeAspect="1"/>
          </p:cNvPicPr>
          <p:nvPr/>
        </p:nvPicPr>
        <p:blipFill rotWithShape="1">
          <a:blip r:embed="rId3">
            <a:extLst>
              <a:ext uri="{28A0092B-C50C-407E-A947-70E740481C1C}">
                <a14:useLocalDpi xmlns:a14="http://schemas.microsoft.com/office/drawing/2010/main" val="0"/>
              </a:ext>
            </a:extLst>
          </a:blip>
          <a:srcRect l="4684" t="6001" r="4454" b="5200"/>
          <a:stretch/>
        </p:blipFill>
        <p:spPr>
          <a:xfrm>
            <a:off x="838200" y="929924"/>
            <a:ext cx="7696200" cy="5667867"/>
          </a:xfrm>
          <a:prstGeom prst="rect">
            <a:avLst/>
          </a:prstGeom>
        </p:spPr>
      </p:pic>
      <p:sp>
        <p:nvSpPr>
          <p:cNvPr id="4" name="Title 1"/>
          <p:cNvSpPr>
            <a:spLocks noGrp="1"/>
          </p:cNvSpPr>
          <p:nvPr>
            <p:ph type="title"/>
          </p:nvPr>
        </p:nvSpPr>
        <p:spPr>
          <a:xfrm>
            <a:off x="0" y="221343"/>
            <a:ext cx="9144000" cy="632381"/>
          </a:xfrm>
        </p:spPr>
        <p:txBody>
          <a:bodyPr/>
          <a:lstStyle/>
          <a:p>
            <a:pPr eaLnBrk="1" hangingPunct="1"/>
            <a:r>
              <a:rPr lang="en-US" altLang="en-US" dirty="0" smtClean="0">
                <a:latin typeface="Calibri" panose="020F0502020204030204" pitchFamily="34" charset="0"/>
              </a:rPr>
              <a:t>Menu Planning at Breakfast</a:t>
            </a:r>
          </a:p>
        </p:txBody>
      </p:sp>
      <p:sp>
        <p:nvSpPr>
          <p:cNvPr id="6" name="Rounded Rectangle 5"/>
          <p:cNvSpPr/>
          <p:nvPr/>
        </p:nvSpPr>
        <p:spPr>
          <a:xfrm>
            <a:off x="2057400" y="3276600"/>
            <a:ext cx="5505450" cy="2553891"/>
          </a:xfrm>
          <a:prstGeom prst="roundRect">
            <a:avLst/>
          </a:prstGeom>
          <a:solidFill>
            <a:schemeClr val="bg1"/>
          </a:solidFill>
          <a:ln w="28575">
            <a:solidFill>
              <a:srgbClr val="C00000"/>
            </a:solidFill>
          </a:ln>
          <a:scene3d>
            <a:camera prst="orthographicFront"/>
            <a:lightRig rig="threePt" dir="t"/>
          </a:scene3d>
          <a:sp3d>
            <a:bevelT/>
          </a:sp3d>
        </p:spPr>
        <p:txBody>
          <a:bodyPr wrap="square">
            <a:spAutoFit/>
          </a:bodyPr>
          <a:lstStyle/>
          <a:p>
            <a:pPr marL="463550" eaLnBrk="1" hangingPunct="1">
              <a:spcBef>
                <a:spcPts val="1800"/>
              </a:spcBef>
            </a:pPr>
            <a:r>
              <a:rPr lang="en-US" altLang="en-US" sz="3600" b="1" dirty="0">
                <a:sym typeface="Wingdings" panose="05000000000000000000" pitchFamily="2" charset="2"/>
              </a:rPr>
              <a:t>Menu planner decides whether to </a:t>
            </a:r>
            <a:r>
              <a:rPr lang="en-US" altLang="en-US" sz="3600" b="1" dirty="0" smtClean="0">
                <a:sym typeface="Wingdings" panose="05000000000000000000" pitchFamily="2" charset="2"/>
              </a:rPr>
              <a:t>count 1 </a:t>
            </a:r>
            <a:r>
              <a:rPr lang="en-US" altLang="en-US" sz="3600" b="1" dirty="0">
                <a:sym typeface="Wingdings" panose="05000000000000000000" pitchFamily="2" charset="2"/>
              </a:rPr>
              <a:t>cup of fruit as </a:t>
            </a:r>
            <a:r>
              <a:rPr lang="en-US" altLang="en-US" sz="3600" b="1" dirty="0">
                <a:solidFill>
                  <a:srgbClr val="C00000"/>
                </a:solidFill>
                <a:sym typeface="Wingdings" panose="05000000000000000000" pitchFamily="2" charset="2"/>
              </a:rPr>
              <a:t>ONE</a:t>
            </a:r>
            <a:r>
              <a:rPr lang="en-US" altLang="en-US" sz="3600" b="1" dirty="0">
                <a:solidFill>
                  <a:srgbClr val="99FF99"/>
                </a:solidFill>
                <a:sym typeface="Wingdings" panose="05000000000000000000" pitchFamily="2" charset="2"/>
              </a:rPr>
              <a:t> </a:t>
            </a:r>
            <a:r>
              <a:rPr lang="en-US" altLang="en-US" sz="3600" b="1" dirty="0">
                <a:sym typeface="Wingdings" panose="05000000000000000000" pitchFamily="2" charset="2"/>
              </a:rPr>
              <a:t>item or </a:t>
            </a:r>
            <a:r>
              <a:rPr lang="en-US" altLang="en-US" sz="3600" b="1" dirty="0">
                <a:solidFill>
                  <a:srgbClr val="C00000"/>
                </a:solidFill>
                <a:sym typeface="Wingdings" panose="05000000000000000000" pitchFamily="2" charset="2"/>
              </a:rPr>
              <a:t>TWO </a:t>
            </a:r>
            <a:r>
              <a:rPr lang="en-US" altLang="en-US" sz="3600" b="1" dirty="0">
                <a:sym typeface="Wingdings" panose="05000000000000000000" pitchFamily="2" charset="2"/>
              </a:rPr>
              <a:t>items</a:t>
            </a:r>
          </a:p>
        </p:txBody>
      </p:sp>
    </p:spTree>
    <p:extLst>
      <p:ext uri="{BB962C8B-B14F-4D97-AF65-F5344CB8AC3E}">
        <p14:creationId xmlns:p14="http://schemas.microsoft.com/office/powerpoint/2010/main" val="1670159393"/>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a:spLocks noGrp="1"/>
          </p:cNvSpPr>
          <p:nvPr>
            <p:ph type="title"/>
          </p:nvPr>
        </p:nvSpPr>
        <p:spPr>
          <a:xfrm>
            <a:off x="457200" y="228600"/>
            <a:ext cx="8229600" cy="685800"/>
          </a:xfrm>
        </p:spPr>
        <p:txBody>
          <a:bodyPr/>
          <a:lstStyle/>
          <a:p>
            <a:pPr eaLnBrk="1" hangingPunct="1"/>
            <a:r>
              <a:rPr lang="en-US" altLang="en-US" dirty="0" smtClean="0">
                <a:latin typeface="Calibri" panose="020F0502020204030204" pitchFamily="34" charset="0"/>
              </a:rPr>
              <a:t>Counting One Fruit as TWO Items</a:t>
            </a:r>
          </a:p>
        </p:txBody>
      </p:sp>
      <p:graphicFrame>
        <p:nvGraphicFramePr>
          <p:cNvPr id="29" name="Content Placeholder 5"/>
          <p:cNvGraphicFramePr>
            <a:graphicFrameLocks noGrp="1"/>
          </p:cNvGraphicFramePr>
          <p:nvPr>
            <p:ph idx="1"/>
            <p:extLst>
              <p:ext uri="{D42A27DB-BD31-4B8C-83A1-F6EECF244321}">
                <p14:modId xmlns:p14="http://schemas.microsoft.com/office/powerpoint/2010/main" val="3707149272"/>
              </p:ext>
            </p:extLst>
          </p:nvPr>
        </p:nvGraphicFramePr>
        <p:xfrm>
          <a:off x="685800" y="977333"/>
          <a:ext cx="7620000" cy="2320682"/>
        </p:xfrm>
        <a:graphic>
          <a:graphicData uri="http://schemas.openxmlformats.org/drawingml/2006/table">
            <a:tbl>
              <a:tblPr firstRow="1" bandRow="1">
                <a:tableStyleId>{5C22544A-7EE6-4342-B048-85BDC9FD1C3A}</a:tableStyleId>
              </a:tblPr>
              <a:tblGrid>
                <a:gridCol w="2540000">
                  <a:extLst>
                    <a:ext uri="{9D8B030D-6E8A-4147-A177-3AD203B41FA5}">
                      <a16:colId xmlns:a16="http://schemas.microsoft.com/office/drawing/2014/main" val="20000"/>
                    </a:ext>
                  </a:extLst>
                </a:gridCol>
                <a:gridCol w="2540000">
                  <a:extLst>
                    <a:ext uri="{9D8B030D-6E8A-4147-A177-3AD203B41FA5}">
                      <a16:colId xmlns:a16="http://schemas.microsoft.com/office/drawing/2014/main" val="20001"/>
                    </a:ext>
                  </a:extLst>
                </a:gridCol>
                <a:gridCol w="2540000">
                  <a:extLst>
                    <a:ext uri="{9D8B030D-6E8A-4147-A177-3AD203B41FA5}">
                      <a16:colId xmlns:a16="http://schemas.microsoft.com/office/drawing/2014/main" val="20002"/>
                    </a:ext>
                  </a:extLst>
                </a:gridCol>
              </a:tblGrid>
              <a:tr h="466265">
                <a:tc gridSpan="3">
                  <a:txBody>
                    <a:bodyPr/>
                    <a:lstStyle/>
                    <a:p>
                      <a:pPr marL="0" marR="0" algn="ctr">
                        <a:spcBef>
                          <a:spcPts val="0"/>
                        </a:spcBef>
                        <a:spcAft>
                          <a:spcPts val="0"/>
                        </a:spcAft>
                      </a:pPr>
                      <a:r>
                        <a:rPr lang="en-US" sz="3200" b="1" kern="1200" dirty="0" smtClean="0">
                          <a:solidFill>
                            <a:srgbClr val="99FF99"/>
                          </a:solidFill>
                          <a:latin typeface="+mn-lt"/>
                          <a:ea typeface="+mn-ea"/>
                          <a:cs typeface="+mn-cs"/>
                        </a:rPr>
                        <a:t>PLANNED</a:t>
                      </a:r>
                      <a:r>
                        <a:rPr lang="en-US" sz="3200" b="1" kern="1200" dirty="0" smtClean="0">
                          <a:solidFill>
                            <a:schemeClr val="bg1"/>
                          </a:solidFill>
                          <a:latin typeface="+mn-lt"/>
                          <a:ea typeface="+mn-ea"/>
                          <a:cs typeface="+mn-cs"/>
                        </a:rPr>
                        <a:t> BREAKFAST MENU</a:t>
                      </a:r>
                      <a:endParaRPr lang="en-US" sz="3200" dirty="0">
                        <a:solidFill>
                          <a:schemeClr val="bg1"/>
                        </a:solidFill>
                        <a:effectLst/>
                        <a:latin typeface="+mn-lt"/>
                        <a:ea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C57AE"/>
                    </a:solidFill>
                  </a:tcPr>
                </a:tc>
                <a:tc hMerge="1">
                  <a:txBody>
                    <a:bodyPr/>
                    <a:lstStyle/>
                    <a:p>
                      <a:pPr marL="0" marR="0" algn="ctr">
                        <a:spcBef>
                          <a:spcPts val="0"/>
                        </a:spcBef>
                        <a:spcAft>
                          <a:spcPts val="0"/>
                        </a:spcAft>
                      </a:pPr>
                      <a:endParaRPr lang="en-US" sz="3200" dirty="0">
                        <a:solidFill>
                          <a:schemeClr val="bg1"/>
                        </a:solidFill>
                        <a:effectLst/>
                        <a:latin typeface="+mn-lt"/>
                        <a:ea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C57AE"/>
                    </a:solidFill>
                  </a:tcPr>
                </a:tc>
                <a:tc hMerge="1">
                  <a:txBody>
                    <a:bodyPr/>
                    <a:lstStyle/>
                    <a:p>
                      <a:pPr marL="0" marR="0" algn="ctr">
                        <a:spcBef>
                          <a:spcPts val="0"/>
                        </a:spcBef>
                        <a:spcAft>
                          <a:spcPts val="0"/>
                        </a:spcAft>
                      </a:pPr>
                      <a:endParaRPr lang="en-US" sz="3200" dirty="0">
                        <a:solidFill>
                          <a:schemeClr val="bg1"/>
                        </a:solidFill>
                        <a:effectLst/>
                        <a:latin typeface="+mn-lt"/>
                        <a:ea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C57AE"/>
                    </a:solidFill>
                  </a:tcPr>
                </a:tc>
                <a:extLst>
                  <a:ext uri="{0D108BD9-81ED-4DB2-BD59-A6C34878D82A}">
                    <a16:rowId xmlns:a16="http://schemas.microsoft.com/office/drawing/2014/main" val="10000"/>
                  </a:ext>
                </a:extLst>
              </a:tr>
              <a:tr h="1353770">
                <a:tc>
                  <a:txBody>
                    <a:bodyPr/>
                    <a:lstStyle/>
                    <a:p>
                      <a:pPr marL="457200" marR="0" lvl="0" indent="-457200" algn="r">
                        <a:spcBef>
                          <a:spcPts val="0"/>
                        </a:spcBef>
                        <a:spcAft>
                          <a:spcPts val="0"/>
                        </a:spcAft>
                        <a:buFont typeface="Symbol"/>
                        <a:buNone/>
                      </a:pPr>
                      <a:endParaRPr lang="en-US" sz="2800" b="1" dirty="0" smtClean="0">
                        <a:solidFill>
                          <a:schemeClr val="bg1"/>
                        </a:solidFill>
                        <a:effectLst/>
                        <a:latin typeface="+mn-lt"/>
                        <a:ea typeface="Times New Roman"/>
                      </a:endParaRPr>
                    </a:p>
                  </a:txBody>
                  <a:tcPr marL="68580" marR="68580" marT="0"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4E8DC"/>
                    </a:solidFill>
                  </a:tcPr>
                </a:tc>
                <a:tc>
                  <a:txBody>
                    <a:bodyPr/>
                    <a:lstStyle/>
                    <a:p>
                      <a:pPr marL="457200" marR="0" lvl="0" indent="-457200" algn="r">
                        <a:spcBef>
                          <a:spcPts val="0"/>
                        </a:spcBef>
                        <a:spcAft>
                          <a:spcPts val="0"/>
                        </a:spcAft>
                        <a:buFont typeface="Symbol"/>
                        <a:buNone/>
                      </a:pPr>
                      <a:endParaRPr lang="en-US" sz="2800" b="1" dirty="0" smtClean="0">
                        <a:solidFill>
                          <a:schemeClr val="bg1"/>
                        </a:solidFill>
                        <a:effectLst/>
                        <a:latin typeface="+mn-lt"/>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4E8DC"/>
                    </a:solidFill>
                  </a:tcPr>
                </a:tc>
                <a:tc>
                  <a:txBody>
                    <a:bodyPr/>
                    <a:lstStyle/>
                    <a:p>
                      <a:pPr marL="457200" marR="0" lvl="0" indent="-457200" algn="r">
                        <a:spcBef>
                          <a:spcPts val="0"/>
                        </a:spcBef>
                        <a:spcAft>
                          <a:spcPts val="0"/>
                        </a:spcAft>
                        <a:buFont typeface="Symbol"/>
                        <a:buNone/>
                      </a:pPr>
                      <a:endParaRPr lang="en-US" sz="2800" b="1" dirty="0" smtClean="0">
                        <a:solidFill>
                          <a:schemeClr val="bg1"/>
                        </a:solidFill>
                        <a:effectLst/>
                        <a:latin typeface="+mn-lt"/>
                        <a:ea typeface="Times New Roman"/>
                      </a:endParaRPr>
                    </a:p>
                  </a:txBody>
                  <a:tcPr marL="68580" marR="6858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4E8DC"/>
                    </a:solidFill>
                  </a:tcPr>
                </a:tc>
                <a:extLst>
                  <a:ext uri="{0D108BD9-81ED-4DB2-BD59-A6C34878D82A}">
                    <a16:rowId xmlns:a16="http://schemas.microsoft.com/office/drawing/2014/main" val="10001"/>
                  </a:ext>
                </a:extLst>
              </a:tr>
              <a:tr h="479232">
                <a:tc>
                  <a:txBody>
                    <a:bodyPr/>
                    <a:lstStyle/>
                    <a:p>
                      <a:pPr marL="457200" marR="0" lvl="0" indent="-457200" algn="ctr">
                        <a:spcBef>
                          <a:spcPts val="0"/>
                        </a:spcBef>
                        <a:spcAft>
                          <a:spcPts val="0"/>
                        </a:spcAft>
                        <a:buFont typeface="Symbol"/>
                        <a:buNone/>
                      </a:pPr>
                      <a:r>
                        <a:rPr lang="en-US" sz="2000" b="1" dirty="0" smtClean="0">
                          <a:solidFill>
                            <a:schemeClr val="tx1"/>
                          </a:solidFill>
                        </a:rPr>
                        <a:t>2 </a:t>
                      </a:r>
                      <a:r>
                        <a:rPr lang="en-US" sz="2000" b="1" dirty="0" err="1" smtClean="0">
                          <a:solidFill>
                            <a:schemeClr val="tx1"/>
                          </a:solidFill>
                        </a:rPr>
                        <a:t>oz</a:t>
                      </a:r>
                      <a:r>
                        <a:rPr lang="en-US" sz="2000" b="1" dirty="0" smtClean="0">
                          <a:solidFill>
                            <a:schemeClr val="tx1"/>
                          </a:solidFill>
                        </a:rPr>
                        <a:t> </a:t>
                      </a:r>
                      <a:r>
                        <a:rPr lang="en-US" sz="2000" b="1" dirty="0" err="1" smtClean="0">
                          <a:solidFill>
                            <a:schemeClr val="tx1"/>
                          </a:solidFill>
                        </a:rPr>
                        <a:t>eq</a:t>
                      </a:r>
                      <a:r>
                        <a:rPr lang="en-US" sz="2000" b="1" dirty="0" smtClean="0">
                          <a:solidFill>
                            <a:schemeClr val="tx1"/>
                          </a:solidFill>
                        </a:rPr>
                        <a:t> (2 Grains)</a:t>
                      </a:r>
                      <a:endParaRPr lang="en-US" sz="2000" b="1" dirty="0" smtClean="0">
                        <a:solidFill>
                          <a:schemeClr val="tx1"/>
                        </a:solidFill>
                        <a:effectLst/>
                        <a:latin typeface="+mn-lt"/>
                        <a:ea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E8DC"/>
                    </a:solidFill>
                  </a:tcPr>
                </a:tc>
                <a:tc>
                  <a:txBody>
                    <a:bodyPr/>
                    <a:lstStyle/>
                    <a:p>
                      <a:pPr marL="457200" marR="0" lvl="0" indent="-457200" algn="ctr">
                        <a:spcBef>
                          <a:spcPts val="0"/>
                        </a:spcBef>
                        <a:spcAft>
                          <a:spcPts val="0"/>
                        </a:spcAft>
                        <a:buFont typeface="Symbol"/>
                        <a:buNone/>
                      </a:pPr>
                      <a:r>
                        <a:rPr lang="en-US" sz="2000" b="1" dirty="0" smtClean="0">
                          <a:solidFill>
                            <a:schemeClr val="tx1"/>
                          </a:solidFill>
                        </a:rPr>
                        <a:t>1 cup (2 Fruits)</a:t>
                      </a:r>
                      <a:endParaRPr lang="en-US" sz="2000" b="1" dirty="0" smtClean="0">
                        <a:solidFill>
                          <a:schemeClr val="tx1"/>
                        </a:solidFill>
                        <a:effectLst/>
                        <a:latin typeface="+mn-lt"/>
                        <a:ea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E8DC"/>
                    </a:solidFill>
                  </a:tcPr>
                </a:tc>
                <a:tc>
                  <a:txBody>
                    <a:bodyPr/>
                    <a:lstStyle/>
                    <a:p>
                      <a:pPr marL="457200" marR="0" lvl="0" indent="-457200" algn="ctr" defTabSz="914400" rtl="0" eaLnBrk="1" fontAlgn="auto" latinLnBrk="0" hangingPunct="1">
                        <a:lnSpc>
                          <a:spcPct val="100000"/>
                        </a:lnSpc>
                        <a:spcBef>
                          <a:spcPts val="0"/>
                        </a:spcBef>
                        <a:spcAft>
                          <a:spcPts val="0"/>
                        </a:spcAft>
                        <a:buClrTx/>
                        <a:buSzTx/>
                        <a:buFont typeface="Symbol"/>
                        <a:buNone/>
                        <a:tabLst/>
                        <a:defRPr/>
                      </a:pPr>
                      <a:r>
                        <a:rPr lang="en-US" sz="2000" b="1" dirty="0" smtClean="0">
                          <a:solidFill>
                            <a:schemeClr val="tx1"/>
                          </a:solidFill>
                        </a:rPr>
                        <a:t>1 cup (1 Milk)</a:t>
                      </a:r>
                    </a:p>
                  </a:txBody>
                  <a:tcPr marL="68580" marR="6858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E8DC"/>
                    </a:solidFill>
                  </a:tcPr>
                </a:tc>
                <a:extLst>
                  <a:ext uri="{0D108BD9-81ED-4DB2-BD59-A6C34878D82A}">
                    <a16:rowId xmlns:a16="http://schemas.microsoft.com/office/drawing/2014/main" val="10002"/>
                  </a:ext>
                </a:extLst>
              </a:tr>
            </a:tbl>
          </a:graphicData>
        </a:graphic>
      </p:graphicFrame>
      <p:pic>
        <p:nvPicPr>
          <p:cNvPr id="16" name="Picture 15" descr="waffles&#10;iStock_00001307045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1752600"/>
            <a:ext cx="1807240" cy="1188720"/>
          </a:xfrm>
          <a:prstGeom prst="rect">
            <a:avLst/>
          </a:prstGeom>
        </p:spPr>
      </p:pic>
      <p:pic>
        <p:nvPicPr>
          <p:cNvPr id="17" name="Picture 16" descr="Bowl of fresh blueberries &#10;istock_00001067640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71090" y="1905000"/>
            <a:ext cx="1118794" cy="1005840"/>
          </a:xfrm>
          <a:prstGeom prst="rect">
            <a:avLst/>
          </a:prstGeom>
        </p:spPr>
      </p:pic>
      <p:pic>
        <p:nvPicPr>
          <p:cNvPr id="18" name="Picture 17" descr="Low-fat milk courtesy of New England Dairy &amp; Food Council"/>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19090" y="1524000"/>
            <a:ext cx="633046" cy="1371600"/>
          </a:xfrm>
          <a:prstGeom prst="rect">
            <a:avLst/>
          </a:prstGeom>
        </p:spPr>
      </p:pic>
      <p:graphicFrame>
        <p:nvGraphicFramePr>
          <p:cNvPr id="31" name="Content Placeholder 5"/>
          <p:cNvGraphicFramePr>
            <a:graphicFrameLocks/>
          </p:cNvGraphicFramePr>
          <p:nvPr>
            <p:extLst>
              <p:ext uri="{D42A27DB-BD31-4B8C-83A1-F6EECF244321}">
                <p14:modId xmlns:p14="http://schemas.microsoft.com/office/powerpoint/2010/main" val="783619418"/>
              </p:ext>
            </p:extLst>
          </p:nvPr>
        </p:nvGraphicFramePr>
        <p:xfrm>
          <a:off x="1854200" y="3581400"/>
          <a:ext cx="5080000" cy="2823066"/>
        </p:xfrm>
        <a:graphic>
          <a:graphicData uri="http://schemas.openxmlformats.org/drawingml/2006/table">
            <a:tbl>
              <a:tblPr firstRow="1" bandRow="1">
                <a:tableStyleId>{5C22544A-7EE6-4342-B048-85BDC9FD1C3A}</a:tableStyleId>
              </a:tblPr>
              <a:tblGrid>
                <a:gridCol w="2540000">
                  <a:extLst>
                    <a:ext uri="{9D8B030D-6E8A-4147-A177-3AD203B41FA5}">
                      <a16:colId xmlns:a16="http://schemas.microsoft.com/office/drawing/2014/main" val="20000"/>
                    </a:ext>
                  </a:extLst>
                </a:gridCol>
                <a:gridCol w="2540000">
                  <a:extLst>
                    <a:ext uri="{9D8B030D-6E8A-4147-A177-3AD203B41FA5}">
                      <a16:colId xmlns:a16="http://schemas.microsoft.com/office/drawing/2014/main" val="20001"/>
                    </a:ext>
                  </a:extLst>
                </a:gridCol>
              </a:tblGrid>
              <a:tr h="441019">
                <a:tc gridSpan="2">
                  <a:txBody>
                    <a:bodyPr/>
                    <a:lstStyle/>
                    <a:p>
                      <a:pPr marL="0" marR="0" algn="ctr">
                        <a:spcBef>
                          <a:spcPts val="0"/>
                        </a:spcBef>
                        <a:spcAft>
                          <a:spcPts val="0"/>
                        </a:spcAft>
                      </a:pPr>
                      <a:r>
                        <a:rPr lang="en-US" sz="3200" b="1" kern="1200" dirty="0" smtClean="0">
                          <a:solidFill>
                            <a:schemeClr val="bg1"/>
                          </a:solidFill>
                          <a:latin typeface="+mn-lt"/>
                          <a:ea typeface="+mn-ea"/>
                          <a:cs typeface="+mn-cs"/>
                        </a:rPr>
                        <a:t>STUDENT </a:t>
                      </a:r>
                      <a:r>
                        <a:rPr lang="en-US" sz="3200" b="1" kern="1200" dirty="0" smtClean="0">
                          <a:solidFill>
                            <a:srgbClr val="99FF99"/>
                          </a:solidFill>
                          <a:latin typeface="+mn-lt"/>
                          <a:ea typeface="+mn-ea"/>
                          <a:cs typeface="+mn-cs"/>
                        </a:rPr>
                        <a:t>SELECTS</a:t>
                      </a:r>
                      <a:endParaRPr lang="en-US" sz="3200" dirty="0">
                        <a:solidFill>
                          <a:srgbClr val="99FF99"/>
                        </a:solidFill>
                        <a:effectLst/>
                        <a:latin typeface="+mn-lt"/>
                        <a:ea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C57AE"/>
                    </a:solidFill>
                  </a:tcPr>
                </a:tc>
                <a:tc hMerge="1">
                  <a:txBody>
                    <a:bodyPr/>
                    <a:lstStyle/>
                    <a:p>
                      <a:pPr marL="0" marR="0" algn="ctr">
                        <a:spcBef>
                          <a:spcPts val="0"/>
                        </a:spcBef>
                        <a:spcAft>
                          <a:spcPts val="0"/>
                        </a:spcAft>
                      </a:pPr>
                      <a:endParaRPr lang="en-US" sz="3200" dirty="0">
                        <a:solidFill>
                          <a:schemeClr val="bg1"/>
                        </a:solidFill>
                        <a:effectLst/>
                        <a:latin typeface="+mn-lt"/>
                        <a:ea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C57AE"/>
                    </a:solidFill>
                  </a:tcPr>
                </a:tc>
                <a:extLst>
                  <a:ext uri="{0D108BD9-81ED-4DB2-BD59-A6C34878D82A}">
                    <a16:rowId xmlns:a16="http://schemas.microsoft.com/office/drawing/2014/main" val="10000"/>
                  </a:ext>
                </a:extLst>
              </a:tr>
              <a:tr h="1493520">
                <a:tc>
                  <a:txBody>
                    <a:bodyPr/>
                    <a:lstStyle/>
                    <a:p>
                      <a:pPr marL="457200" marR="0" lvl="0" indent="-457200" algn="r">
                        <a:spcBef>
                          <a:spcPts val="0"/>
                        </a:spcBef>
                        <a:spcAft>
                          <a:spcPts val="0"/>
                        </a:spcAft>
                        <a:buFont typeface="Symbol"/>
                        <a:buNone/>
                      </a:pPr>
                      <a:endParaRPr lang="en-US" sz="2800" b="1" dirty="0" smtClean="0">
                        <a:solidFill>
                          <a:schemeClr val="bg1"/>
                        </a:solidFill>
                        <a:effectLst/>
                        <a:latin typeface="+mn-lt"/>
                        <a:ea typeface="Times New Roman"/>
                      </a:endParaRPr>
                    </a:p>
                  </a:txBody>
                  <a:tcPr marL="68580" marR="68580" marT="0"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4E8DC"/>
                    </a:solidFill>
                  </a:tcPr>
                </a:tc>
                <a:tc>
                  <a:txBody>
                    <a:bodyPr/>
                    <a:lstStyle/>
                    <a:p>
                      <a:pPr marL="457200" marR="0" lvl="0" indent="-457200" algn="r">
                        <a:spcBef>
                          <a:spcPts val="0"/>
                        </a:spcBef>
                        <a:spcAft>
                          <a:spcPts val="0"/>
                        </a:spcAft>
                        <a:buFont typeface="Symbol"/>
                        <a:buNone/>
                      </a:pPr>
                      <a:endParaRPr lang="en-US" sz="2800" b="1" dirty="0" smtClean="0">
                        <a:solidFill>
                          <a:schemeClr val="bg1"/>
                        </a:solidFill>
                        <a:effectLst/>
                        <a:latin typeface="+mn-lt"/>
                        <a:ea typeface="Times New Roman"/>
                      </a:endParaRPr>
                    </a:p>
                  </a:txBody>
                  <a:tcPr marL="68580" marR="6858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4E8DC"/>
                    </a:solidFill>
                  </a:tcPr>
                </a:tc>
                <a:extLst>
                  <a:ext uri="{0D108BD9-81ED-4DB2-BD59-A6C34878D82A}">
                    <a16:rowId xmlns:a16="http://schemas.microsoft.com/office/drawing/2014/main" val="10001"/>
                  </a:ext>
                </a:extLst>
              </a:tr>
              <a:tr h="359502">
                <a:tc>
                  <a:txBody>
                    <a:bodyPr/>
                    <a:lstStyle/>
                    <a:p>
                      <a:pPr marL="457200" marR="0" lvl="0" indent="-457200" algn="ctr">
                        <a:spcBef>
                          <a:spcPts val="0"/>
                        </a:spcBef>
                        <a:spcAft>
                          <a:spcPts val="0"/>
                        </a:spcAft>
                        <a:buFont typeface="Symbol"/>
                        <a:buNone/>
                      </a:pPr>
                      <a:r>
                        <a:rPr lang="en-US" sz="2000" b="1" dirty="0" smtClean="0">
                          <a:solidFill>
                            <a:schemeClr val="tx1"/>
                          </a:solidFill>
                        </a:rPr>
                        <a:t>2 Fruits</a:t>
                      </a:r>
                      <a:endParaRPr lang="en-US" sz="2000" b="1" dirty="0" smtClean="0">
                        <a:solidFill>
                          <a:schemeClr val="tx1"/>
                        </a:solidFill>
                        <a:effectLst/>
                        <a:latin typeface="+mn-lt"/>
                        <a:ea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4E8DC"/>
                    </a:solidFill>
                  </a:tcPr>
                </a:tc>
                <a:tc>
                  <a:txBody>
                    <a:bodyPr/>
                    <a:lstStyle/>
                    <a:p>
                      <a:pPr marL="457200" marR="0" lvl="0" indent="-457200" algn="ctr" defTabSz="914400" rtl="0" eaLnBrk="1" fontAlgn="auto" latinLnBrk="0" hangingPunct="1">
                        <a:lnSpc>
                          <a:spcPct val="100000"/>
                        </a:lnSpc>
                        <a:spcBef>
                          <a:spcPts val="0"/>
                        </a:spcBef>
                        <a:spcAft>
                          <a:spcPts val="0"/>
                        </a:spcAft>
                        <a:buClrTx/>
                        <a:buSzTx/>
                        <a:buFont typeface="Symbol"/>
                        <a:buNone/>
                        <a:tabLst/>
                        <a:defRPr/>
                      </a:pPr>
                      <a:r>
                        <a:rPr lang="en-US" sz="2000" b="1" dirty="0" smtClean="0">
                          <a:solidFill>
                            <a:schemeClr val="tx1"/>
                          </a:solidFill>
                        </a:rPr>
                        <a:t>1 Milk</a:t>
                      </a:r>
                    </a:p>
                  </a:txBody>
                  <a:tcPr marL="68580" marR="6858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4E8DC"/>
                    </a:solidFill>
                  </a:tcPr>
                </a:tc>
                <a:extLst>
                  <a:ext uri="{0D108BD9-81ED-4DB2-BD59-A6C34878D82A}">
                    <a16:rowId xmlns:a16="http://schemas.microsoft.com/office/drawing/2014/main" val="10002"/>
                  </a:ext>
                </a:extLst>
              </a:tr>
              <a:tr h="482364">
                <a:tc gridSpan="2">
                  <a:txBody>
                    <a:bodyPr/>
                    <a:lstStyle/>
                    <a:p>
                      <a:pPr marL="457200" marR="0" lvl="0" indent="-457200" algn="ctr" defTabSz="914400" rtl="0" eaLnBrk="1" fontAlgn="auto" latinLnBrk="0" hangingPunct="1">
                        <a:lnSpc>
                          <a:spcPct val="100000"/>
                        </a:lnSpc>
                        <a:spcBef>
                          <a:spcPts val="0"/>
                        </a:spcBef>
                        <a:spcAft>
                          <a:spcPts val="0"/>
                        </a:spcAft>
                        <a:buClrTx/>
                        <a:buSzTx/>
                        <a:buFont typeface="Symbol"/>
                        <a:buNone/>
                        <a:tabLst/>
                        <a:defRPr/>
                      </a:pPr>
                      <a:r>
                        <a:rPr lang="en-US" altLang="en-US" sz="2400" b="1" kern="1200" dirty="0" smtClean="0">
                          <a:solidFill>
                            <a:schemeClr val="bg1"/>
                          </a:solidFill>
                          <a:latin typeface="+mn-lt"/>
                          <a:ea typeface="+mn-ea"/>
                          <a:cs typeface="+mn-cs"/>
                          <a:sym typeface="Wingdings" panose="05000000000000000000" pitchFamily="2" charset="2"/>
                        </a:rPr>
                        <a:t>REIMBURSABLE MEAL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hMerge="1">
                  <a:txBody>
                    <a:bodyPr/>
                    <a:lstStyle/>
                    <a:p>
                      <a:pPr marL="457200" marR="0" lvl="0" indent="-457200" algn="ctr" defTabSz="914400" rtl="0" eaLnBrk="1" fontAlgn="auto" latinLnBrk="0" hangingPunct="1">
                        <a:lnSpc>
                          <a:spcPct val="100000"/>
                        </a:lnSpc>
                        <a:spcBef>
                          <a:spcPts val="0"/>
                        </a:spcBef>
                        <a:spcAft>
                          <a:spcPts val="0"/>
                        </a:spcAft>
                        <a:buClrTx/>
                        <a:buSzTx/>
                        <a:buFont typeface="Symbol"/>
                        <a:buNone/>
                        <a:tabLst/>
                        <a:defRPr/>
                      </a:pPr>
                      <a:endParaRPr lang="en-US" sz="2400" b="1" dirty="0" smtClean="0">
                        <a:solidFill>
                          <a:schemeClr val="bg1"/>
                        </a:solidFill>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pic>
        <p:nvPicPr>
          <p:cNvPr id="34" name="Picture 33" descr="Low-fat milk courtesy of New England Dairy &amp; Food Council"/>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10200" y="4114799"/>
            <a:ext cx="633046" cy="1371600"/>
          </a:xfrm>
          <a:prstGeom prst="rect">
            <a:avLst/>
          </a:prstGeom>
        </p:spPr>
      </p:pic>
      <p:pic>
        <p:nvPicPr>
          <p:cNvPr id="10" name="Picture 9" descr="Bowl of fresh blueberries &#10;istock_00001067640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36132" y="4480559"/>
            <a:ext cx="1118794" cy="1005840"/>
          </a:xfrm>
          <a:prstGeom prst="rect">
            <a:avLst/>
          </a:prstGeom>
        </p:spPr>
      </p:pic>
    </p:spTree>
    <p:extLst>
      <p:ext uri="{BB962C8B-B14F-4D97-AF65-F5344CB8AC3E}">
        <p14:creationId xmlns:p14="http://schemas.microsoft.com/office/powerpoint/2010/main" val="2938163465"/>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a:spLocks noGrp="1"/>
          </p:cNvSpPr>
          <p:nvPr>
            <p:ph type="title"/>
          </p:nvPr>
        </p:nvSpPr>
        <p:spPr>
          <a:xfrm>
            <a:off x="457200" y="228600"/>
            <a:ext cx="8229600" cy="685800"/>
          </a:xfrm>
        </p:spPr>
        <p:txBody>
          <a:bodyPr/>
          <a:lstStyle/>
          <a:p>
            <a:pPr eaLnBrk="1" hangingPunct="1"/>
            <a:r>
              <a:rPr lang="en-US" altLang="en-US" dirty="0">
                <a:latin typeface="Calibri" panose="020F0502020204030204" pitchFamily="34" charset="0"/>
              </a:rPr>
              <a:t>Counting One </a:t>
            </a:r>
            <a:r>
              <a:rPr lang="en-US" altLang="en-US" dirty="0" smtClean="0">
                <a:latin typeface="Calibri" panose="020F0502020204030204" pitchFamily="34" charset="0"/>
              </a:rPr>
              <a:t>Fruit as ONE Item</a:t>
            </a:r>
          </a:p>
        </p:txBody>
      </p:sp>
      <p:graphicFrame>
        <p:nvGraphicFramePr>
          <p:cNvPr id="29" name="Content Placeholder 5"/>
          <p:cNvGraphicFramePr>
            <a:graphicFrameLocks noGrp="1"/>
          </p:cNvGraphicFramePr>
          <p:nvPr>
            <p:ph idx="1"/>
            <p:extLst>
              <p:ext uri="{D42A27DB-BD31-4B8C-83A1-F6EECF244321}">
                <p14:modId xmlns:p14="http://schemas.microsoft.com/office/powerpoint/2010/main" val="1187400769"/>
              </p:ext>
            </p:extLst>
          </p:nvPr>
        </p:nvGraphicFramePr>
        <p:xfrm>
          <a:off x="685800" y="977333"/>
          <a:ext cx="7620000" cy="2320682"/>
        </p:xfrm>
        <a:graphic>
          <a:graphicData uri="http://schemas.openxmlformats.org/drawingml/2006/table">
            <a:tbl>
              <a:tblPr firstRow="1" bandRow="1">
                <a:tableStyleId>{5C22544A-7EE6-4342-B048-85BDC9FD1C3A}</a:tableStyleId>
              </a:tblPr>
              <a:tblGrid>
                <a:gridCol w="2540000">
                  <a:extLst>
                    <a:ext uri="{9D8B030D-6E8A-4147-A177-3AD203B41FA5}">
                      <a16:colId xmlns:a16="http://schemas.microsoft.com/office/drawing/2014/main" val="20000"/>
                    </a:ext>
                  </a:extLst>
                </a:gridCol>
                <a:gridCol w="2540000">
                  <a:extLst>
                    <a:ext uri="{9D8B030D-6E8A-4147-A177-3AD203B41FA5}">
                      <a16:colId xmlns:a16="http://schemas.microsoft.com/office/drawing/2014/main" val="20001"/>
                    </a:ext>
                  </a:extLst>
                </a:gridCol>
                <a:gridCol w="2540000">
                  <a:extLst>
                    <a:ext uri="{9D8B030D-6E8A-4147-A177-3AD203B41FA5}">
                      <a16:colId xmlns:a16="http://schemas.microsoft.com/office/drawing/2014/main" val="20002"/>
                    </a:ext>
                  </a:extLst>
                </a:gridCol>
              </a:tblGrid>
              <a:tr h="466265">
                <a:tc gridSpan="3">
                  <a:txBody>
                    <a:bodyPr/>
                    <a:lstStyle/>
                    <a:p>
                      <a:pPr marL="0" marR="0" algn="ctr">
                        <a:spcBef>
                          <a:spcPts val="0"/>
                        </a:spcBef>
                        <a:spcAft>
                          <a:spcPts val="0"/>
                        </a:spcAft>
                      </a:pPr>
                      <a:r>
                        <a:rPr lang="en-US" sz="3200" b="1" kern="1200" dirty="0" smtClean="0">
                          <a:solidFill>
                            <a:srgbClr val="99FF99"/>
                          </a:solidFill>
                          <a:latin typeface="+mn-lt"/>
                          <a:ea typeface="+mn-ea"/>
                          <a:cs typeface="+mn-cs"/>
                        </a:rPr>
                        <a:t>PLANNED</a:t>
                      </a:r>
                      <a:r>
                        <a:rPr lang="en-US" sz="3200" b="1" kern="1200" dirty="0" smtClean="0">
                          <a:solidFill>
                            <a:schemeClr val="bg1"/>
                          </a:solidFill>
                          <a:latin typeface="+mn-lt"/>
                          <a:ea typeface="+mn-ea"/>
                          <a:cs typeface="+mn-cs"/>
                        </a:rPr>
                        <a:t> BREAKFAST MENU</a:t>
                      </a:r>
                      <a:endParaRPr lang="en-US" sz="3200" dirty="0">
                        <a:solidFill>
                          <a:schemeClr val="bg1"/>
                        </a:solidFill>
                        <a:effectLst/>
                        <a:latin typeface="+mn-lt"/>
                        <a:ea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C57AE"/>
                    </a:solidFill>
                  </a:tcPr>
                </a:tc>
                <a:tc hMerge="1">
                  <a:txBody>
                    <a:bodyPr/>
                    <a:lstStyle/>
                    <a:p>
                      <a:pPr marL="0" marR="0" algn="ctr">
                        <a:spcBef>
                          <a:spcPts val="0"/>
                        </a:spcBef>
                        <a:spcAft>
                          <a:spcPts val="0"/>
                        </a:spcAft>
                      </a:pPr>
                      <a:endParaRPr lang="en-US" sz="3200" dirty="0">
                        <a:solidFill>
                          <a:schemeClr val="bg1"/>
                        </a:solidFill>
                        <a:effectLst/>
                        <a:latin typeface="+mn-lt"/>
                        <a:ea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C57AE"/>
                    </a:solidFill>
                  </a:tcPr>
                </a:tc>
                <a:tc hMerge="1">
                  <a:txBody>
                    <a:bodyPr/>
                    <a:lstStyle/>
                    <a:p>
                      <a:pPr marL="0" marR="0" algn="ctr">
                        <a:spcBef>
                          <a:spcPts val="0"/>
                        </a:spcBef>
                        <a:spcAft>
                          <a:spcPts val="0"/>
                        </a:spcAft>
                      </a:pPr>
                      <a:endParaRPr lang="en-US" sz="3200" dirty="0">
                        <a:solidFill>
                          <a:schemeClr val="bg1"/>
                        </a:solidFill>
                        <a:effectLst/>
                        <a:latin typeface="+mn-lt"/>
                        <a:ea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C57AE"/>
                    </a:solidFill>
                  </a:tcPr>
                </a:tc>
                <a:extLst>
                  <a:ext uri="{0D108BD9-81ED-4DB2-BD59-A6C34878D82A}">
                    <a16:rowId xmlns:a16="http://schemas.microsoft.com/office/drawing/2014/main" val="10000"/>
                  </a:ext>
                </a:extLst>
              </a:tr>
              <a:tr h="1353770">
                <a:tc>
                  <a:txBody>
                    <a:bodyPr/>
                    <a:lstStyle/>
                    <a:p>
                      <a:pPr marL="457200" marR="0" lvl="0" indent="-457200" algn="r">
                        <a:spcBef>
                          <a:spcPts val="0"/>
                        </a:spcBef>
                        <a:spcAft>
                          <a:spcPts val="0"/>
                        </a:spcAft>
                        <a:buFont typeface="Symbol"/>
                        <a:buNone/>
                      </a:pPr>
                      <a:endParaRPr lang="en-US" sz="2800" b="1" dirty="0" smtClean="0">
                        <a:solidFill>
                          <a:schemeClr val="bg1"/>
                        </a:solidFill>
                        <a:effectLst/>
                        <a:latin typeface="+mn-lt"/>
                        <a:ea typeface="Times New Roman"/>
                      </a:endParaRPr>
                    </a:p>
                  </a:txBody>
                  <a:tcPr marL="68580" marR="68580" marT="0"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4E8DC"/>
                    </a:solidFill>
                  </a:tcPr>
                </a:tc>
                <a:tc>
                  <a:txBody>
                    <a:bodyPr/>
                    <a:lstStyle/>
                    <a:p>
                      <a:pPr marL="457200" marR="0" lvl="0" indent="-457200" algn="r">
                        <a:spcBef>
                          <a:spcPts val="0"/>
                        </a:spcBef>
                        <a:spcAft>
                          <a:spcPts val="0"/>
                        </a:spcAft>
                        <a:buFont typeface="Symbol"/>
                        <a:buNone/>
                      </a:pPr>
                      <a:endParaRPr lang="en-US" sz="2800" b="1" dirty="0" smtClean="0">
                        <a:solidFill>
                          <a:schemeClr val="bg1"/>
                        </a:solidFill>
                        <a:effectLst/>
                        <a:latin typeface="+mn-lt"/>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4E8DC"/>
                    </a:solidFill>
                  </a:tcPr>
                </a:tc>
                <a:tc>
                  <a:txBody>
                    <a:bodyPr/>
                    <a:lstStyle/>
                    <a:p>
                      <a:pPr marL="457200" marR="0" lvl="0" indent="-457200" algn="r">
                        <a:spcBef>
                          <a:spcPts val="0"/>
                        </a:spcBef>
                        <a:spcAft>
                          <a:spcPts val="0"/>
                        </a:spcAft>
                        <a:buFont typeface="Symbol"/>
                        <a:buNone/>
                      </a:pPr>
                      <a:endParaRPr lang="en-US" sz="2800" b="1" dirty="0" smtClean="0">
                        <a:solidFill>
                          <a:schemeClr val="bg1"/>
                        </a:solidFill>
                        <a:effectLst/>
                        <a:latin typeface="+mn-lt"/>
                        <a:ea typeface="Times New Roman"/>
                      </a:endParaRPr>
                    </a:p>
                  </a:txBody>
                  <a:tcPr marL="68580" marR="6858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4E8DC"/>
                    </a:solidFill>
                  </a:tcPr>
                </a:tc>
                <a:extLst>
                  <a:ext uri="{0D108BD9-81ED-4DB2-BD59-A6C34878D82A}">
                    <a16:rowId xmlns:a16="http://schemas.microsoft.com/office/drawing/2014/main" val="10001"/>
                  </a:ext>
                </a:extLst>
              </a:tr>
              <a:tr h="479232">
                <a:tc>
                  <a:txBody>
                    <a:bodyPr/>
                    <a:lstStyle/>
                    <a:p>
                      <a:pPr marL="457200" marR="0" lvl="0" indent="-457200" algn="ctr">
                        <a:spcBef>
                          <a:spcPts val="0"/>
                        </a:spcBef>
                        <a:spcAft>
                          <a:spcPts val="0"/>
                        </a:spcAft>
                        <a:buFont typeface="Symbol"/>
                        <a:buNone/>
                      </a:pPr>
                      <a:r>
                        <a:rPr lang="en-US" sz="2000" b="1" dirty="0" smtClean="0">
                          <a:solidFill>
                            <a:schemeClr val="tx1"/>
                          </a:solidFill>
                        </a:rPr>
                        <a:t>2 </a:t>
                      </a:r>
                      <a:r>
                        <a:rPr lang="en-US" sz="2000" b="1" dirty="0" err="1" smtClean="0">
                          <a:solidFill>
                            <a:schemeClr val="tx1"/>
                          </a:solidFill>
                        </a:rPr>
                        <a:t>oz</a:t>
                      </a:r>
                      <a:r>
                        <a:rPr lang="en-US" sz="2000" b="1" dirty="0" smtClean="0">
                          <a:solidFill>
                            <a:schemeClr val="tx1"/>
                          </a:solidFill>
                        </a:rPr>
                        <a:t> </a:t>
                      </a:r>
                      <a:r>
                        <a:rPr lang="en-US" sz="2000" b="1" dirty="0" err="1" smtClean="0">
                          <a:solidFill>
                            <a:schemeClr val="tx1"/>
                          </a:solidFill>
                        </a:rPr>
                        <a:t>eq</a:t>
                      </a:r>
                      <a:r>
                        <a:rPr lang="en-US" sz="2000" b="1" dirty="0" smtClean="0">
                          <a:solidFill>
                            <a:schemeClr val="tx1"/>
                          </a:solidFill>
                        </a:rPr>
                        <a:t> (2 Grains)</a:t>
                      </a:r>
                      <a:endParaRPr lang="en-US" sz="2000" b="1" dirty="0" smtClean="0">
                        <a:solidFill>
                          <a:schemeClr val="tx1"/>
                        </a:solidFill>
                        <a:effectLst/>
                        <a:latin typeface="+mn-lt"/>
                        <a:ea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E8DC"/>
                    </a:solidFill>
                  </a:tcPr>
                </a:tc>
                <a:tc>
                  <a:txBody>
                    <a:bodyPr/>
                    <a:lstStyle/>
                    <a:p>
                      <a:pPr marL="457200" marR="0" lvl="0" indent="-457200" algn="ctr">
                        <a:spcBef>
                          <a:spcPts val="0"/>
                        </a:spcBef>
                        <a:spcAft>
                          <a:spcPts val="0"/>
                        </a:spcAft>
                        <a:buFont typeface="Symbol"/>
                        <a:buNone/>
                      </a:pPr>
                      <a:r>
                        <a:rPr lang="en-US" sz="2000" b="1" dirty="0" smtClean="0">
                          <a:solidFill>
                            <a:schemeClr val="tx1"/>
                          </a:solidFill>
                        </a:rPr>
                        <a:t>1 cup (1 Fruit)</a:t>
                      </a:r>
                      <a:endParaRPr lang="en-US" sz="2000" b="1" dirty="0" smtClean="0">
                        <a:solidFill>
                          <a:schemeClr val="tx1"/>
                        </a:solidFill>
                        <a:effectLst/>
                        <a:latin typeface="+mn-lt"/>
                        <a:ea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E8DC"/>
                    </a:solidFill>
                  </a:tcPr>
                </a:tc>
                <a:tc>
                  <a:txBody>
                    <a:bodyPr/>
                    <a:lstStyle/>
                    <a:p>
                      <a:pPr marL="457200" marR="0" lvl="0" indent="-457200" algn="ctr" defTabSz="914400" rtl="0" eaLnBrk="1" fontAlgn="auto" latinLnBrk="0" hangingPunct="1">
                        <a:lnSpc>
                          <a:spcPct val="100000"/>
                        </a:lnSpc>
                        <a:spcBef>
                          <a:spcPts val="0"/>
                        </a:spcBef>
                        <a:spcAft>
                          <a:spcPts val="0"/>
                        </a:spcAft>
                        <a:buClrTx/>
                        <a:buSzTx/>
                        <a:buFont typeface="Symbol"/>
                        <a:buNone/>
                        <a:tabLst/>
                        <a:defRPr/>
                      </a:pPr>
                      <a:r>
                        <a:rPr lang="en-US" sz="2000" b="1" dirty="0" smtClean="0">
                          <a:solidFill>
                            <a:schemeClr val="tx1"/>
                          </a:solidFill>
                        </a:rPr>
                        <a:t>1 cup (1 Milk)</a:t>
                      </a:r>
                    </a:p>
                  </a:txBody>
                  <a:tcPr marL="68580" marR="6858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E8DC"/>
                    </a:solidFill>
                  </a:tcPr>
                </a:tc>
                <a:extLst>
                  <a:ext uri="{0D108BD9-81ED-4DB2-BD59-A6C34878D82A}">
                    <a16:rowId xmlns:a16="http://schemas.microsoft.com/office/drawing/2014/main" val="10002"/>
                  </a:ext>
                </a:extLst>
              </a:tr>
            </a:tbl>
          </a:graphicData>
        </a:graphic>
      </p:graphicFrame>
      <p:pic>
        <p:nvPicPr>
          <p:cNvPr id="16" name="Picture 15" descr="waffles&#10;iStock_00001307045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1752600"/>
            <a:ext cx="1807240" cy="1188720"/>
          </a:xfrm>
          <a:prstGeom prst="rect">
            <a:avLst/>
          </a:prstGeom>
        </p:spPr>
      </p:pic>
      <p:pic>
        <p:nvPicPr>
          <p:cNvPr id="17" name="Picture 16" descr="Bowl of fresh blueberries &#10;istock_00001067640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71090" y="1905000"/>
            <a:ext cx="1118794" cy="1005840"/>
          </a:xfrm>
          <a:prstGeom prst="rect">
            <a:avLst/>
          </a:prstGeom>
        </p:spPr>
      </p:pic>
      <p:pic>
        <p:nvPicPr>
          <p:cNvPr id="18" name="Picture 17" descr="Low-fat milk courtesy of New England Dairy &amp; Food Council"/>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19090" y="1524000"/>
            <a:ext cx="633046" cy="1371600"/>
          </a:xfrm>
          <a:prstGeom prst="rect">
            <a:avLst/>
          </a:prstGeom>
        </p:spPr>
      </p:pic>
      <p:graphicFrame>
        <p:nvGraphicFramePr>
          <p:cNvPr id="31" name="Content Placeholder 5"/>
          <p:cNvGraphicFramePr>
            <a:graphicFrameLocks/>
          </p:cNvGraphicFramePr>
          <p:nvPr>
            <p:extLst>
              <p:ext uri="{D42A27DB-BD31-4B8C-83A1-F6EECF244321}">
                <p14:modId xmlns:p14="http://schemas.microsoft.com/office/powerpoint/2010/main" val="2201045427"/>
              </p:ext>
            </p:extLst>
          </p:nvPr>
        </p:nvGraphicFramePr>
        <p:xfrm>
          <a:off x="1854200" y="3581400"/>
          <a:ext cx="5080000" cy="2823066"/>
        </p:xfrm>
        <a:graphic>
          <a:graphicData uri="http://schemas.openxmlformats.org/drawingml/2006/table">
            <a:tbl>
              <a:tblPr firstRow="1" bandRow="1">
                <a:tableStyleId>{5C22544A-7EE6-4342-B048-85BDC9FD1C3A}</a:tableStyleId>
              </a:tblPr>
              <a:tblGrid>
                <a:gridCol w="2540000">
                  <a:extLst>
                    <a:ext uri="{9D8B030D-6E8A-4147-A177-3AD203B41FA5}">
                      <a16:colId xmlns:a16="http://schemas.microsoft.com/office/drawing/2014/main" val="20000"/>
                    </a:ext>
                  </a:extLst>
                </a:gridCol>
                <a:gridCol w="2540000">
                  <a:extLst>
                    <a:ext uri="{9D8B030D-6E8A-4147-A177-3AD203B41FA5}">
                      <a16:colId xmlns:a16="http://schemas.microsoft.com/office/drawing/2014/main" val="20001"/>
                    </a:ext>
                  </a:extLst>
                </a:gridCol>
              </a:tblGrid>
              <a:tr h="441019">
                <a:tc gridSpan="2">
                  <a:txBody>
                    <a:bodyPr/>
                    <a:lstStyle/>
                    <a:p>
                      <a:pPr marL="0" marR="0" algn="ctr">
                        <a:spcBef>
                          <a:spcPts val="0"/>
                        </a:spcBef>
                        <a:spcAft>
                          <a:spcPts val="0"/>
                        </a:spcAft>
                      </a:pPr>
                      <a:r>
                        <a:rPr lang="en-US" sz="3200" b="1" kern="1200" dirty="0" smtClean="0">
                          <a:solidFill>
                            <a:schemeClr val="bg1"/>
                          </a:solidFill>
                          <a:latin typeface="+mn-lt"/>
                          <a:ea typeface="+mn-ea"/>
                          <a:cs typeface="+mn-cs"/>
                        </a:rPr>
                        <a:t>STUDENT </a:t>
                      </a:r>
                      <a:r>
                        <a:rPr lang="en-US" sz="3200" b="1" kern="1200" dirty="0" smtClean="0">
                          <a:solidFill>
                            <a:srgbClr val="99FF99"/>
                          </a:solidFill>
                          <a:latin typeface="+mn-lt"/>
                          <a:ea typeface="+mn-ea"/>
                          <a:cs typeface="+mn-cs"/>
                        </a:rPr>
                        <a:t>SELECTS</a:t>
                      </a:r>
                      <a:endParaRPr lang="en-US" sz="3200" dirty="0">
                        <a:solidFill>
                          <a:srgbClr val="99FF99"/>
                        </a:solidFill>
                        <a:effectLst/>
                        <a:latin typeface="+mn-lt"/>
                        <a:ea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C57AE"/>
                    </a:solidFill>
                  </a:tcPr>
                </a:tc>
                <a:tc hMerge="1">
                  <a:txBody>
                    <a:bodyPr/>
                    <a:lstStyle/>
                    <a:p>
                      <a:pPr marL="0" marR="0" algn="ctr">
                        <a:spcBef>
                          <a:spcPts val="0"/>
                        </a:spcBef>
                        <a:spcAft>
                          <a:spcPts val="0"/>
                        </a:spcAft>
                      </a:pPr>
                      <a:endParaRPr lang="en-US" sz="3200" dirty="0">
                        <a:solidFill>
                          <a:schemeClr val="bg1"/>
                        </a:solidFill>
                        <a:effectLst/>
                        <a:latin typeface="+mn-lt"/>
                        <a:ea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C57AE"/>
                    </a:solidFill>
                  </a:tcPr>
                </a:tc>
                <a:extLst>
                  <a:ext uri="{0D108BD9-81ED-4DB2-BD59-A6C34878D82A}">
                    <a16:rowId xmlns:a16="http://schemas.microsoft.com/office/drawing/2014/main" val="10000"/>
                  </a:ext>
                </a:extLst>
              </a:tr>
              <a:tr h="1493520">
                <a:tc>
                  <a:txBody>
                    <a:bodyPr/>
                    <a:lstStyle/>
                    <a:p>
                      <a:pPr marL="457200" marR="0" lvl="0" indent="-457200" algn="r">
                        <a:spcBef>
                          <a:spcPts val="0"/>
                        </a:spcBef>
                        <a:spcAft>
                          <a:spcPts val="0"/>
                        </a:spcAft>
                        <a:buFont typeface="Symbol"/>
                        <a:buNone/>
                      </a:pPr>
                      <a:endParaRPr lang="en-US" sz="2800" b="1" dirty="0" smtClean="0">
                        <a:solidFill>
                          <a:schemeClr val="bg1"/>
                        </a:solidFill>
                        <a:effectLst/>
                        <a:latin typeface="+mn-lt"/>
                        <a:ea typeface="Times New Roman"/>
                      </a:endParaRPr>
                    </a:p>
                  </a:txBody>
                  <a:tcPr marL="68580" marR="68580" marT="0"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4E8DC"/>
                    </a:solidFill>
                  </a:tcPr>
                </a:tc>
                <a:tc>
                  <a:txBody>
                    <a:bodyPr/>
                    <a:lstStyle/>
                    <a:p>
                      <a:pPr marL="457200" marR="0" lvl="0" indent="-457200" algn="r">
                        <a:spcBef>
                          <a:spcPts val="0"/>
                        </a:spcBef>
                        <a:spcAft>
                          <a:spcPts val="0"/>
                        </a:spcAft>
                        <a:buFont typeface="Symbol"/>
                        <a:buNone/>
                      </a:pPr>
                      <a:endParaRPr lang="en-US" sz="2800" b="1" dirty="0" smtClean="0">
                        <a:solidFill>
                          <a:schemeClr val="bg1"/>
                        </a:solidFill>
                        <a:effectLst/>
                        <a:latin typeface="+mn-lt"/>
                        <a:ea typeface="Times New Roman"/>
                      </a:endParaRPr>
                    </a:p>
                  </a:txBody>
                  <a:tcPr marL="68580" marR="6858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4E8DC"/>
                    </a:solidFill>
                  </a:tcPr>
                </a:tc>
                <a:extLst>
                  <a:ext uri="{0D108BD9-81ED-4DB2-BD59-A6C34878D82A}">
                    <a16:rowId xmlns:a16="http://schemas.microsoft.com/office/drawing/2014/main" val="10001"/>
                  </a:ext>
                </a:extLst>
              </a:tr>
              <a:tr h="359502">
                <a:tc>
                  <a:txBody>
                    <a:bodyPr/>
                    <a:lstStyle/>
                    <a:p>
                      <a:pPr marL="457200" marR="0" lvl="0" indent="-457200" algn="ctr">
                        <a:spcBef>
                          <a:spcPts val="0"/>
                        </a:spcBef>
                        <a:spcAft>
                          <a:spcPts val="0"/>
                        </a:spcAft>
                        <a:buFont typeface="Symbol"/>
                        <a:buNone/>
                      </a:pPr>
                      <a:r>
                        <a:rPr lang="en-US" sz="2000" b="1" dirty="0" smtClean="0">
                          <a:solidFill>
                            <a:schemeClr val="tx1"/>
                          </a:solidFill>
                        </a:rPr>
                        <a:t>1 Fruit</a:t>
                      </a:r>
                      <a:endParaRPr lang="en-US" sz="2000" b="1" dirty="0" smtClean="0">
                        <a:solidFill>
                          <a:schemeClr val="tx1"/>
                        </a:solidFill>
                        <a:effectLst/>
                        <a:latin typeface="+mn-lt"/>
                        <a:ea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4E8DC"/>
                    </a:solidFill>
                  </a:tcPr>
                </a:tc>
                <a:tc>
                  <a:txBody>
                    <a:bodyPr/>
                    <a:lstStyle/>
                    <a:p>
                      <a:pPr marL="457200" marR="0" lvl="0" indent="-457200" algn="ctr" defTabSz="914400" rtl="0" eaLnBrk="1" fontAlgn="auto" latinLnBrk="0" hangingPunct="1">
                        <a:lnSpc>
                          <a:spcPct val="100000"/>
                        </a:lnSpc>
                        <a:spcBef>
                          <a:spcPts val="0"/>
                        </a:spcBef>
                        <a:spcAft>
                          <a:spcPts val="0"/>
                        </a:spcAft>
                        <a:buClrTx/>
                        <a:buSzTx/>
                        <a:buFont typeface="Symbol"/>
                        <a:buNone/>
                        <a:tabLst/>
                        <a:defRPr/>
                      </a:pPr>
                      <a:r>
                        <a:rPr lang="en-US" sz="2000" b="1" dirty="0" smtClean="0">
                          <a:solidFill>
                            <a:schemeClr val="tx1"/>
                          </a:solidFill>
                        </a:rPr>
                        <a:t>1 Milk</a:t>
                      </a:r>
                    </a:p>
                  </a:txBody>
                  <a:tcPr marL="68580" marR="6858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4E8DC"/>
                    </a:solidFill>
                  </a:tcPr>
                </a:tc>
                <a:extLst>
                  <a:ext uri="{0D108BD9-81ED-4DB2-BD59-A6C34878D82A}">
                    <a16:rowId xmlns:a16="http://schemas.microsoft.com/office/drawing/2014/main" val="10002"/>
                  </a:ext>
                </a:extLst>
              </a:tr>
              <a:tr h="482364">
                <a:tc gridSpan="2">
                  <a:txBody>
                    <a:bodyPr/>
                    <a:lstStyle/>
                    <a:p>
                      <a:pPr marL="457200" marR="0" lvl="0" indent="-457200" algn="ctr" defTabSz="914400" rtl="0" eaLnBrk="1" fontAlgn="auto" latinLnBrk="0" hangingPunct="1">
                        <a:lnSpc>
                          <a:spcPct val="100000"/>
                        </a:lnSpc>
                        <a:spcBef>
                          <a:spcPts val="0"/>
                        </a:spcBef>
                        <a:spcAft>
                          <a:spcPts val="0"/>
                        </a:spcAft>
                        <a:buClrTx/>
                        <a:buSzTx/>
                        <a:buFont typeface="Symbol"/>
                        <a:buNone/>
                        <a:tabLst/>
                        <a:defRPr/>
                      </a:pPr>
                      <a:r>
                        <a:rPr lang="en-US" altLang="en-US" sz="2400" b="1" kern="1200" dirty="0" smtClean="0">
                          <a:solidFill>
                            <a:schemeClr val="bg1"/>
                          </a:solidFill>
                          <a:latin typeface="+mn-lt"/>
                          <a:ea typeface="+mn-ea"/>
                          <a:cs typeface="+mn-cs"/>
                          <a:sym typeface="Wingdings" panose="05000000000000000000" pitchFamily="2" charset="2"/>
                        </a:rPr>
                        <a:t>NOT REIMBURSABLE MEAL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hMerge="1">
                  <a:txBody>
                    <a:bodyPr/>
                    <a:lstStyle/>
                    <a:p>
                      <a:pPr marL="457200" marR="0" lvl="0" indent="-457200" algn="ctr" defTabSz="914400" rtl="0" eaLnBrk="1" fontAlgn="auto" latinLnBrk="0" hangingPunct="1">
                        <a:lnSpc>
                          <a:spcPct val="100000"/>
                        </a:lnSpc>
                        <a:spcBef>
                          <a:spcPts val="0"/>
                        </a:spcBef>
                        <a:spcAft>
                          <a:spcPts val="0"/>
                        </a:spcAft>
                        <a:buClrTx/>
                        <a:buSzTx/>
                        <a:buFont typeface="Symbol"/>
                        <a:buNone/>
                        <a:tabLst/>
                        <a:defRPr/>
                      </a:pPr>
                      <a:endParaRPr lang="en-US" sz="2400" b="1" dirty="0" smtClean="0">
                        <a:solidFill>
                          <a:schemeClr val="bg1"/>
                        </a:solidFill>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pic>
        <p:nvPicPr>
          <p:cNvPr id="33" name="Picture 32" descr="Bowl of fresh blueberries &#10;istock_00001067640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36132" y="4480559"/>
            <a:ext cx="1118794" cy="1005840"/>
          </a:xfrm>
          <a:prstGeom prst="rect">
            <a:avLst/>
          </a:prstGeom>
        </p:spPr>
      </p:pic>
      <p:pic>
        <p:nvPicPr>
          <p:cNvPr id="34" name="Picture 33" descr="Low-fat milk courtesy of New England Dairy &amp; Food Council"/>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10200" y="4114799"/>
            <a:ext cx="633046" cy="1371600"/>
          </a:xfrm>
          <a:prstGeom prst="rect">
            <a:avLst/>
          </a:prstGeom>
        </p:spPr>
      </p:pic>
    </p:spTree>
    <p:extLst>
      <p:ext uri="{BB962C8B-B14F-4D97-AF65-F5344CB8AC3E}">
        <p14:creationId xmlns:p14="http://schemas.microsoft.com/office/powerpoint/2010/main" val="461121918"/>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0" y="228600"/>
            <a:ext cx="9067800" cy="838200"/>
          </a:xfrm>
        </p:spPr>
        <p:txBody>
          <a:bodyPr/>
          <a:lstStyle/>
          <a:p>
            <a:r>
              <a:rPr lang="en-US" dirty="0" smtClean="0">
                <a:latin typeface="+mj-lt"/>
              </a:rPr>
              <a:t>Best Practice for Fruits with OVS</a:t>
            </a:r>
          </a:p>
        </p:txBody>
      </p:sp>
      <p:sp>
        <p:nvSpPr>
          <p:cNvPr id="6" name="Content Placeholder 2"/>
          <p:cNvSpPr txBox="1">
            <a:spLocks/>
          </p:cNvSpPr>
          <p:nvPr/>
        </p:nvSpPr>
        <p:spPr>
          <a:xfrm>
            <a:off x="1295400" y="1257300"/>
            <a:ext cx="5562600" cy="2057400"/>
          </a:xfrm>
          <a:prstGeom prst="roundRect">
            <a:avLst/>
          </a:prstGeom>
          <a:noFill/>
        </p:spPr>
        <p:txBody>
          <a:bodyPr vert="horz" lIns="91440" tIns="45720" rIns="91440" bIns="45720" rtlCol="0">
            <a:noAutofit/>
          </a:bodyPr>
          <a:lstStyle>
            <a:lvl1pPr marL="457200" indent="-457200" algn="l" defTabSz="914400" rtl="0" eaLnBrk="1" latinLnBrk="0" hangingPunct="1">
              <a:spcBef>
                <a:spcPct val="20000"/>
              </a:spcBef>
              <a:buClr>
                <a:srgbClr val="FFFF00"/>
              </a:buClr>
              <a:buFont typeface="Wingdings" pitchFamily="2" charset="2"/>
              <a:buChar char="n"/>
              <a:defRPr sz="3200" b="1" kern="1200">
                <a:solidFill>
                  <a:schemeClr val="bg1"/>
                </a:solidFill>
                <a:latin typeface="Arial Narrow" pitchFamily="34" charset="0"/>
                <a:ea typeface="+mn-ea"/>
                <a:cs typeface="+mn-cs"/>
                <a:sym typeface="Wingdings"/>
              </a:defRPr>
            </a:lvl1pPr>
            <a:lvl2pPr marL="914400" indent="-457200" algn="l" defTabSz="914400" rtl="0" eaLnBrk="1" latinLnBrk="0" hangingPunct="1">
              <a:spcBef>
                <a:spcPct val="20000"/>
              </a:spcBef>
              <a:buClr>
                <a:srgbClr val="FFFF00"/>
              </a:buClr>
              <a:buFont typeface="Symbol" pitchFamily="18" charset="2"/>
              <a:buChar char="·"/>
              <a:defRPr sz="2800" b="1" kern="1200">
                <a:solidFill>
                  <a:schemeClr val="bg1"/>
                </a:solidFill>
                <a:latin typeface="Arial Narrow" pitchFamily="34" charset="0"/>
                <a:ea typeface="+mn-ea"/>
                <a:cs typeface="+mn-cs"/>
                <a:sym typeface="Symbol"/>
              </a:defRPr>
            </a:lvl2pPr>
            <a:lvl3pPr marL="1262063" indent="-347663" algn="l" defTabSz="914400" rtl="0" eaLnBrk="1" latinLnBrk="0" hangingPunct="1">
              <a:spcBef>
                <a:spcPct val="20000"/>
              </a:spcBef>
              <a:buClr>
                <a:srgbClr val="FFFF00"/>
              </a:buClr>
              <a:buFont typeface="Wingdings 3" pitchFamily="18" charset="2"/>
              <a:buChar char=""/>
              <a:defRPr sz="2400" b="1" kern="1200">
                <a:solidFill>
                  <a:schemeClr val="bg1"/>
                </a:solidFill>
                <a:latin typeface="Arial Narrow" pitchFamily="34" charset="0"/>
                <a:ea typeface="+mn-ea"/>
                <a:cs typeface="+mn-cs"/>
                <a:sym typeface="Wingdings 3"/>
              </a:defRPr>
            </a:lvl3pPr>
            <a:lvl4pPr marL="16002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65138" indent="-460375">
              <a:spcBef>
                <a:spcPts val="600"/>
              </a:spcBef>
            </a:pPr>
            <a:r>
              <a:rPr lang="en-US" sz="3600" dirty="0" smtClean="0">
                <a:latin typeface="+mn-lt"/>
              </a:rPr>
              <a:t>Offer all fruits (and vegetable substitutions)</a:t>
            </a:r>
            <a:r>
              <a:rPr lang="en-US" sz="3600" dirty="0">
                <a:latin typeface="+mn-lt"/>
              </a:rPr>
              <a:t> </a:t>
            </a:r>
            <a:r>
              <a:rPr lang="en-US" sz="3600" dirty="0" smtClean="0">
                <a:latin typeface="+mn-lt"/>
              </a:rPr>
              <a:t/>
            </a:r>
            <a:br>
              <a:rPr lang="en-US" sz="3600" dirty="0" smtClean="0">
                <a:latin typeface="+mn-lt"/>
              </a:rPr>
            </a:br>
            <a:r>
              <a:rPr lang="en-US" sz="3600" dirty="0" smtClean="0">
                <a:latin typeface="+mn-lt"/>
              </a:rPr>
              <a:t>in </a:t>
            </a:r>
            <a:r>
              <a:rPr lang="en-US" sz="3600" dirty="0" smtClean="0">
                <a:solidFill>
                  <a:srgbClr val="99FF99"/>
                </a:solidFill>
                <a:latin typeface="+mn-lt"/>
              </a:rPr>
              <a:t>½-CUP SERVINGS</a:t>
            </a:r>
          </a:p>
          <a:p>
            <a:pPr marL="0" lvl="1" indent="0">
              <a:spcBef>
                <a:spcPts val="600"/>
              </a:spcBef>
              <a:buClr>
                <a:srgbClr val="C00000"/>
              </a:buClr>
              <a:buNone/>
            </a:pPr>
            <a:endParaRPr lang="en-US" sz="3200" dirty="0">
              <a:solidFill>
                <a:schemeClr val="tx1"/>
              </a:solidFill>
              <a:latin typeface="Calibri" panose="020F0502020204030204" pitchFamily="34" charset="0"/>
            </a:endParaRPr>
          </a:p>
          <a:p>
            <a:pPr marL="0" indent="0">
              <a:buFont typeface="Wingdings" pitchFamily="2" charset="2"/>
              <a:buNone/>
              <a:defRPr/>
            </a:pPr>
            <a:endParaRPr lang="en-US" sz="3600" dirty="0" smtClean="0">
              <a:latin typeface="+mn-lt"/>
            </a:endParaRPr>
          </a:p>
        </p:txBody>
      </p:sp>
      <p:pic>
        <p:nvPicPr>
          <p:cNvPr id="8" name="Picture 7" descr="Background of assorted fruits &#10;iStock_000004794570"/>
          <p:cNvPicPr>
            <a:picLocks noChangeAspect="1"/>
          </p:cNvPicPr>
          <p:nvPr/>
        </p:nvPicPr>
        <p:blipFill rotWithShape="1">
          <a:blip r:embed="rId3">
            <a:extLst>
              <a:ext uri="{28A0092B-C50C-407E-A947-70E740481C1C}">
                <a14:useLocalDpi xmlns:a14="http://schemas.microsoft.com/office/drawing/2010/main" val="0"/>
              </a:ext>
            </a:extLst>
          </a:blip>
          <a:srcRect t="44066" b="19014"/>
          <a:stretch/>
        </p:blipFill>
        <p:spPr>
          <a:xfrm>
            <a:off x="0" y="4267200"/>
            <a:ext cx="9144000" cy="2362200"/>
          </a:xfrm>
          <a:prstGeom prst="rect">
            <a:avLst/>
          </a:prstGeom>
        </p:spPr>
      </p:pic>
    </p:spTree>
    <p:extLst>
      <p:ext uri="{BB962C8B-B14F-4D97-AF65-F5344CB8AC3E}">
        <p14:creationId xmlns:p14="http://schemas.microsoft.com/office/powerpoint/2010/main" val="25454020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38100" y="144780"/>
            <a:ext cx="9067800" cy="838200"/>
          </a:xfrm>
        </p:spPr>
        <p:txBody>
          <a:bodyPr/>
          <a:lstStyle/>
          <a:p>
            <a:r>
              <a:rPr lang="en-US" dirty="0" smtClean="0">
                <a:latin typeface="+mj-lt"/>
              </a:rPr>
              <a:t>Meeting Juice Limits with OVS</a:t>
            </a:r>
          </a:p>
        </p:txBody>
      </p:sp>
      <p:sp>
        <p:nvSpPr>
          <p:cNvPr id="6" name="Content Placeholder 2"/>
          <p:cNvSpPr txBox="1">
            <a:spLocks/>
          </p:cNvSpPr>
          <p:nvPr/>
        </p:nvSpPr>
        <p:spPr>
          <a:xfrm>
            <a:off x="533400" y="1028700"/>
            <a:ext cx="7543800" cy="3238500"/>
          </a:xfrm>
          <a:prstGeom prst="rect">
            <a:avLst/>
          </a:prstGeom>
          <a:noFill/>
        </p:spPr>
        <p:txBody>
          <a:bodyPr vert="horz" lIns="91440" tIns="45720" rIns="91440" bIns="45720" rtlCol="0">
            <a:noAutofit/>
          </a:bodyPr>
          <a:lstStyle>
            <a:lvl1pPr marL="457200" indent="-457200" algn="l" defTabSz="914400" rtl="0" eaLnBrk="1" latinLnBrk="0" hangingPunct="1">
              <a:spcBef>
                <a:spcPct val="20000"/>
              </a:spcBef>
              <a:buClr>
                <a:srgbClr val="FFFF00"/>
              </a:buClr>
              <a:buFont typeface="Wingdings" pitchFamily="2" charset="2"/>
              <a:buChar char="n"/>
              <a:defRPr sz="3200" b="1" kern="1200">
                <a:solidFill>
                  <a:schemeClr val="bg1"/>
                </a:solidFill>
                <a:latin typeface="Arial Narrow" pitchFamily="34" charset="0"/>
                <a:ea typeface="+mn-ea"/>
                <a:cs typeface="+mn-cs"/>
                <a:sym typeface="Wingdings"/>
              </a:defRPr>
            </a:lvl1pPr>
            <a:lvl2pPr marL="914400" indent="-457200" algn="l" defTabSz="914400" rtl="0" eaLnBrk="1" latinLnBrk="0" hangingPunct="1">
              <a:spcBef>
                <a:spcPct val="20000"/>
              </a:spcBef>
              <a:buClr>
                <a:srgbClr val="FFFF00"/>
              </a:buClr>
              <a:buFont typeface="Symbol" pitchFamily="18" charset="2"/>
              <a:buChar char="·"/>
              <a:defRPr sz="2800" b="1" kern="1200">
                <a:solidFill>
                  <a:schemeClr val="bg1"/>
                </a:solidFill>
                <a:latin typeface="Arial Narrow" pitchFamily="34" charset="0"/>
                <a:ea typeface="+mn-ea"/>
                <a:cs typeface="+mn-cs"/>
                <a:sym typeface="Symbol"/>
              </a:defRPr>
            </a:lvl2pPr>
            <a:lvl3pPr marL="1262063" indent="-347663" algn="l" defTabSz="914400" rtl="0" eaLnBrk="1" latinLnBrk="0" hangingPunct="1">
              <a:spcBef>
                <a:spcPct val="20000"/>
              </a:spcBef>
              <a:buClr>
                <a:srgbClr val="FFFF00"/>
              </a:buClr>
              <a:buFont typeface="Wingdings 3" pitchFamily="18" charset="2"/>
              <a:buChar char=""/>
              <a:defRPr sz="2400" b="1" kern="1200">
                <a:solidFill>
                  <a:schemeClr val="bg1"/>
                </a:solidFill>
                <a:latin typeface="Arial Narrow" pitchFamily="34" charset="0"/>
                <a:ea typeface="+mn-ea"/>
                <a:cs typeface="+mn-cs"/>
                <a:sym typeface="Wingdings 3"/>
              </a:defRPr>
            </a:lvl3pPr>
            <a:lvl4pPr marL="16002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65138" indent="-460375">
              <a:spcBef>
                <a:spcPts val="1200"/>
              </a:spcBef>
            </a:pPr>
            <a:r>
              <a:rPr lang="en-US" dirty="0" smtClean="0">
                <a:latin typeface="+mn-lt"/>
              </a:rPr>
              <a:t>No more than </a:t>
            </a:r>
            <a:r>
              <a:rPr lang="en-US" dirty="0" smtClean="0">
                <a:solidFill>
                  <a:srgbClr val="99FF99"/>
                </a:solidFill>
                <a:latin typeface="+mn-lt"/>
              </a:rPr>
              <a:t>HALF</a:t>
            </a:r>
            <a:r>
              <a:rPr lang="en-US" dirty="0" smtClean="0">
                <a:latin typeface="+mn-lt"/>
              </a:rPr>
              <a:t> of daily 1 cup fruit offerings can come from juice</a:t>
            </a:r>
          </a:p>
          <a:p>
            <a:pPr marL="465138" indent="-460375">
              <a:spcBef>
                <a:spcPts val="1200"/>
              </a:spcBef>
            </a:pPr>
            <a:r>
              <a:rPr lang="en-US" dirty="0" smtClean="0">
                <a:latin typeface="+mn-lt"/>
              </a:rPr>
              <a:t>If menu offers 1 cup requirement as </a:t>
            </a:r>
            <a:r>
              <a:rPr lang="en-US" dirty="0" smtClean="0">
                <a:solidFill>
                  <a:srgbClr val="99FF99"/>
                </a:solidFill>
                <a:latin typeface="+mn-lt"/>
              </a:rPr>
              <a:t>VARIETY</a:t>
            </a:r>
            <a:r>
              <a:rPr lang="en-US" dirty="0" smtClean="0">
                <a:latin typeface="+mn-lt"/>
              </a:rPr>
              <a:t> of ½-cup fruit and juice choices and allows </a:t>
            </a:r>
            <a:r>
              <a:rPr lang="en-US" dirty="0" smtClean="0">
                <a:solidFill>
                  <a:srgbClr val="99FF99"/>
                </a:solidFill>
                <a:latin typeface="+mn-lt"/>
              </a:rPr>
              <a:t>TWO SELECTIONS</a:t>
            </a:r>
            <a:r>
              <a:rPr lang="en-US" dirty="0" smtClean="0">
                <a:latin typeface="+mn-lt"/>
              </a:rPr>
              <a:t>, students can take only </a:t>
            </a:r>
            <a:r>
              <a:rPr lang="en-US" dirty="0" smtClean="0">
                <a:solidFill>
                  <a:srgbClr val="99FF99"/>
                </a:solidFill>
                <a:latin typeface="+mn-lt"/>
              </a:rPr>
              <a:t>ONE JUICE</a:t>
            </a:r>
            <a:endParaRPr lang="en-US" dirty="0">
              <a:solidFill>
                <a:srgbClr val="99FF99"/>
              </a:solidFill>
              <a:latin typeface="+mn-lt"/>
            </a:endParaRPr>
          </a:p>
          <a:p>
            <a:pPr marL="0" indent="0">
              <a:buFont typeface="Wingdings" pitchFamily="2" charset="2"/>
              <a:buNone/>
              <a:defRPr/>
            </a:pPr>
            <a:endParaRPr lang="en-US" sz="3600" dirty="0" smtClean="0">
              <a:latin typeface="+mn-lt"/>
            </a:endParaRPr>
          </a:p>
        </p:txBody>
      </p:sp>
      <p:pic>
        <p:nvPicPr>
          <p:cNvPr id="7" name="Picture 6" descr="Background of assorted fruits &#10;iStock_000004794570"/>
          <p:cNvPicPr>
            <a:picLocks noChangeAspect="1"/>
          </p:cNvPicPr>
          <p:nvPr/>
        </p:nvPicPr>
        <p:blipFill rotWithShape="1">
          <a:blip r:embed="rId3">
            <a:extLst>
              <a:ext uri="{28A0092B-C50C-407E-A947-70E740481C1C}">
                <a14:useLocalDpi xmlns:a14="http://schemas.microsoft.com/office/drawing/2010/main" val="0"/>
              </a:ext>
            </a:extLst>
          </a:blip>
          <a:srcRect t="44066" b="19014"/>
          <a:stretch/>
        </p:blipFill>
        <p:spPr>
          <a:xfrm>
            <a:off x="0" y="4267200"/>
            <a:ext cx="9144000" cy="2362200"/>
          </a:xfrm>
          <a:prstGeom prst="rect">
            <a:avLst/>
          </a:prstGeom>
        </p:spPr>
      </p:pic>
    </p:spTree>
    <p:extLst>
      <p:ext uri="{BB962C8B-B14F-4D97-AF65-F5344CB8AC3E}">
        <p14:creationId xmlns:p14="http://schemas.microsoft.com/office/powerpoint/2010/main" val="19646339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young girl drinking milk"/>
          <p:cNvPicPr>
            <a:picLocks noChangeAspect="1" noChangeArrowheads="1"/>
          </p:cNvPicPr>
          <p:nvPr/>
        </p:nvPicPr>
        <p:blipFill>
          <a:blip r:embed="rId3" cstate="print">
            <a:extLst>
              <a:ext uri="{28A0092B-C50C-407E-A947-70E740481C1C}">
                <a14:useLocalDpi xmlns:a14="http://schemas.microsoft.com/office/drawing/2010/main" val="0"/>
              </a:ext>
            </a:extLst>
          </a:blip>
          <a:srcRect b="11359"/>
          <a:stretch>
            <a:fillRect/>
          </a:stretch>
        </p:blipFill>
        <p:spPr bwMode="auto">
          <a:xfrm>
            <a:off x="2904234" y="1676400"/>
            <a:ext cx="3343467" cy="4663440"/>
          </a:xfrm>
          <a:prstGeom prst="rect">
            <a:avLst/>
          </a:prstGeom>
          <a:noFill/>
          <a:ln w="19050">
            <a:solidFill>
              <a:srgbClr val="DDBA97"/>
            </a:solidFill>
            <a:miter lim="800000"/>
            <a:headEnd/>
            <a:tailEnd/>
          </a:ln>
          <a:extLst>
            <a:ext uri="{909E8E84-426E-40DD-AFC4-6F175D3DCCD1}">
              <a14:hiddenFill xmlns:a14="http://schemas.microsoft.com/office/drawing/2010/main">
                <a:solidFill>
                  <a:srgbClr val="FFFFFF"/>
                </a:solidFill>
              </a14:hiddenFill>
            </a:ext>
          </a:extLst>
        </p:spPr>
      </p:pic>
      <p:sp>
        <p:nvSpPr>
          <p:cNvPr id="22531" name="Title 1"/>
          <p:cNvSpPr>
            <a:spLocks noGrp="1"/>
          </p:cNvSpPr>
          <p:nvPr>
            <p:ph type="title"/>
          </p:nvPr>
        </p:nvSpPr>
        <p:spPr>
          <a:xfrm>
            <a:off x="7937" y="228600"/>
            <a:ext cx="9136063" cy="1143000"/>
          </a:xfrm>
        </p:spPr>
        <p:txBody>
          <a:bodyPr/>
          <a:lstStyle/>
          <a:p>
            <a:r>
              <a:rPr lang="en-US" altLang="en-US" sz="6000" dirty="0" smtClean="0">
                <a:latin typeface="Calibri" panose="020F0502020204030204" pitchFamily="34" charset="0"/>
              </a:rPr>
              <a:t>MILK COMPONENT</a:t>
            </a:r>
          </a:p>
        </p:txBody>
      </p:sp>
    </p:spTree>
    <p:extLst>
      <p:ext uri="{BB962C8B-B14F-4D97-AF65-F5344CB8AC3E}">
        <p14:creationId xmlns:p14="http://schemas.microsoft.com/office/powerpoint/2010/main" val="1155598878"/>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096962"/>
          </a:xfrm>
        </p:spPr>
        <p:txBody>
          <a:bodyPr/>
          <a:lstStyle/>
          <a:p>
            <a:r>
              <a:rPr lang="en-US" dirty="0" smtClean="0">
                <a:latin typeface="+mn-lt"/>
              </a:rPr>
              <a:t>Sample Language for Assorted </a:t>
            </a:r>
            <a:br>
              <a:rPr lang="en-US" dirty="0" smtClean="0">
                <a:latin typeface="+mn-lt"/>
              </a:rPr>
            </a:br>
            <a:r>
              <a:rPr lang="en-US" dirty="0" smtClean="0">
                <a:latin typeface="+mn-lt"/>
              </a:rPr>
              <a:t>Fruit and Juice Choices with OVS</a:t>
            </a:r>
            <a:endParaRPr lang="en-US" dirty="0">
              <a:latin typeface="+mn-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04084312"/>
              </p:ext>
            </p:extLst>
          </p:nvPr>
        </p:nvGraphicFramePr>
        <p:xfrm>
          <a:off x="304800" y="1752599"/>
          <a:ext cx="4114799" cy="3979862"/>
        </p:xfrm>
        <a:graphic>
          <a:graphicData uri="http://schemas.openxmlformats.org/drawingml/2006/table">
            <a:tbl>
              <a:tblPr firstRow="1" bandRow="1">
                <a:tableStyleId>{5C22544A-7EE6-4342-B048-85BDC9FD1C3A}</a:tableStyleId>
              </a:tblPr>
              <a:tblGrid>
                <a:gridCol w="4114799">
                  <a:extLst>
                    <a:ext uri="{9D8B030D-6E8A-4147-A177-3AD203B41FA5}">
                      <a16:colId xmlns:a16="http://schemas.microsoft.com/office/drawing/2014/main" val="20000"/>
                    </a:ext>
                  </a:extLst>
                </a:gridCol>
              </a:tblGrid>
              <a:tr h="140952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b="1" dirty="0" smtClean="0">
                          <a:solidFill>
                            <a:schemeClr val="bg1"/>
                          </a:solidFill>
                          <a:latin typeface="+mn-lt"/>
                          <a:sym typeface="Wingdings"/>
                        </a:rPr>
                        <a:t>FRUITS *</a:t>
                      </a:r>
                    </a:p>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solidFill>
                            <a:schemeClr val="bg1"/>
                          </a:solidFill>
                          <a:latin typeface="+mn-lt"/>
                          <a:sym typeface="Wingdings"/>
                        </a:rPr>
                        <a:t>Choose </a:t>
                      </a:r>
                      <a:r>
                        <a:rPr lang="en-US" sz="2800" b="1" kern="1200" dirty="0" smtClean="0">
                          <a:solidFill>
                            <a:schemeClr val="bg1"/>
                          </a:solidFill>
                          <a:latin typeface="+mn-lt"/>
                          <a:ea typeface="+mn-ea"/>
                          <a:cs typeface="+mn-cs"/>
                          <a:sym typeface="Wingdings"/>
                        </a:rPr>
                        <a:t>2 fruits</a:t>
                      </a:r>
                      <a:r>
                        <a:rPr lang="en-US" sz="2800" b="1" kern="1200" baseline="0" dirty="0" smtClean="0">
                          <a:solidFill>
                            <a:schemeClr val="bg1"/>
                          </a:solidFill>
                          <a:latin typeface="+mn-lt"/>
                          <a:ea typeface="+mn-ea"/>
                          <a:cs typeface="+mn-cs"/>
                          <a:sym typeface="Wingdings"/>
                        </a:rPr>
                        <a:t> </a:t>
                      </a:r>
                      <a:r>
                        <a:rPr lang="en-US" sz="2800" b="1" dirty="0" smtClean="0">
                          <a:solidFill>
                            <a:schemeClr val="bg1"/>
                          </a:solidFill>
                          <a:latin typeface="+mn-lt"/>
                          <a:sym typeface="Wingdings"/>
                        </a:rPr>
                        <a:t>OR </a:t>
                      </a:r>
                    </a:p>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solidFill>
                            <a:schemeClr val="bg1"/>
                          </a:solidFill>
                          <a:latin typeface="+mn-lt"/>
                          <a:sym typeface="Wingdings"/>
                        </a:rPr>
                        <a:t>Choose 1 fruit and 1 juice </a:t>
                      </a:r>
                    </a:p>
                  </a:txBody>
                  <a:tcPr marT="45711" marB="4571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600"/>
                    </a:solidFill>
                  </a:tcPr>
                </a:tc>
                <a:extLst>
                  <a:ext uri="{0D108BD9-81ED-4DB2-BD59-A6C34878D82A}">
                    <a16:rowId xmlns:a16="http://schemas.microsoft.com/office/drawing/2014/main" val="10000"/>
                  </a:ext>
                </a:extLst>
              </a:tr>
              <a:tr h="1874538">
                <a:tc>
                  <a:txBody>
                    <a:bodyPr/>
                    <a:lstStyle/>
                    <a:p>
                      <a:pPr marL="465138" marR="0" indent="-465138" algn="l" defTabSz="914400" rtl="0" eaLnBrk="1" fontAlgn="auto" latinLnBrk="0" hangingPunct="1">
                        <a:lnSpc>
                          <a:spcPct val="100000"/>
                        </a:lnSpc>
                        <a:spcBef>
                          <a:spcPts val="0"/>
                        </a:spcBef>
                        <a:spcAft>
                          <a:spcPts val="0"/>
                        </a:spcAft>
                        <a:buClr>
                          <a:srgbClr val="006600"/>
                        </a:buClr>
                        <a:buSzTx/>
                        <a:buFont typeface="Wingdings" pitchFamily="2" charset="2"/>
                        <a:buChar char="n"/>
                        <a:tabLst/>
                        <a:defRPr/>
                      </a:pPr>
                      <a:r>
                        <a:rPr lang="en-US" sz="2800" b="1" dirty="0" smtClean="0">
                          <a:latin typeface="+mn-lt"/>
                          <a:sym typeface="Wingdings"/>
                        </a:rPr>
                        <a:t>Fresh fruit</a:t>
                      </a:r>
                    </a:p>
                    <a:p>
                      <a:pPr marL="465138" marR="0" indent="-465138" algn="l" defTabSz="914400" rtl="0" eaLnBrk="1" fontAlgn="auto" latinLnBrk="0" hangingPunct="1">
                        <a:lnSpc>
                          <a:spcPct val="100000"/>
                        </a:lnSpc>
                        <a:spcBef>
                          <a:spcPts val="0"/>
                        </a:spcBef>
                        <a:spcAft>
                          <a:spcPts val="0"/>
                        </a:spcAft>
                        <a:buClr>
                          <a:srgbClr val="006600"/>
                        </a:buClr>
                        <a:buSzTx/>
                        <a:buFont typeface="Wingdings" pitchFamily="2" charset="2"/>
                        <a:buChar char="n"/>
                        <a:tabLst/>
                        <a:defRPr/>
                      </a:pPr>
                      <a:r>
                        <a:rPr lang="en-US" sz="2800" b="1" dirty="0" smtClean="0">
                          <a:latin typeface="+mn-lt"/>
                          <a:sym typeface="Wingdings"/>
                        </a:rPr>
                        <a:t>Canned fruit</a:t>
                      </a:r>
                    </a:p>
                    <a:p>
                      <a:pPr marL="465138" marR="0" indent="-465138" algn="l" defTabSz="914400" rtl="0" eaLnBrk="1" fontAlgn="auto" latinLnBrk="0" hangingPunct="1">
                        <a:lnSpc>
                          <a:spcPct val="100000"/>
                        </a:lnSpc>
                        <a:spcBef>
                          <a:spcPts val="0"/>
                        </a:spcBef>
                        <a:spcAft>
                          <a:spcPts val="0"/>
                        </a:spcAft>
                        <a:buClr>
                          <a:srgbClr val="006600"/>
                        </a:buClr>
                        <a:buSzTx/>
                        <a:buFont typeface="Wingdings" pitchFamily="2" charset="2"/>
                        <a:buChar char="n"/>
                        <a:tabLst/>
                        <a:defRPr/>
                      </a:pPr>
                      <a:r>
                        <a:rPr lang="en-US" sz="2800" b="1" dirty="0" smtClean="0">
                          <a:latin typeface="+mn-lt"/>
                          <a:sym typeface="Wingdings"/>
                        </a:rPr>
                        <a:t>Fruit or vegetable juice</a:t>
                      </a:r>
                    </a:p>
                    <a:p>
                      <a:pPr marL="465138" marR="0" indent="-465138" algn="l" defTabSz="914400" rtl="0" eaLnBrk="1" fontAlgn="auto" latinLnBrk="0" hangingPunct="1">
                        <a:lnSpc>
                          <a:spcPct val="100000"/>
                        </a:lnSpc>
                        <a:spcBef>
                          <a:spcPts val="0"/>
                        </a:spcBef>
                        <a:spcAft>
                          <a:spcPts val="0"/>
                        </a:spcAft>
                        <a:buClr>
                          <a:srgbClr val="006600"/>
                        </a:buClr>
                        <a:buSzTx/>
                        <a:buFont typeface="Wingdings" pitchFamily="2" charset="2"/>
                        <a:buChar char="n"/>
                        <a:tabLst/>
                        <a:defRPr/>
                      </a:pPr>
                      <a:r>
                        <a:rPr lang="en-US" sz="2800" b="1" dirty="0" smtClean="0">
                          <a:latin typeface="+mn-lt"/>
                          <a:sym typeface="Wingdings"/>
                        </a:rPr>
                        <a:t>Fresh</a:t>
                      </a:r>
                      <a:r>
                        <a:rPr lang="en-US" sz="2800" b="1" baseline="0" dirty="0" smtClean="0">
                          <a:latin typeface="+mn-lt"/>
                          <a:sym typeface="Wingdings"/>
                        </a:rPr>
                        <a:t> vegetables</a:t>
                      </a:r>
                      <a:endParaRPr lang="en-US" sz="2800" b="1" dirty="0" smtClean="0">
                        <a:latin typeface="+mn-lt"/>
                        <a:sym typeface="Wingdings"/>
                      </a:endParaRPr>
                    </a:p>
                  </a:txBody>
                  <a:tcPr marT="45711" marB="4571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FFE7"/>
                    </a:solidFill>
                  </a:tcPr>
                </a:tc>
                <a:extLst>
                  <a:ext uri="{0D108BD9-81ED-4DB2-BD59-A6C34878D82A}">
                    <a16:rowId xmlns:a16="http://schemas.microsoft.com/office/drawing/2014/main" val="10001"/>
                  </a:ext>
                </a:extLst>
              </a:tr>
              <a:tr h="672782">
                <a:tc>
                  <a:txBody>
                    <a:bodyPr/>
                    <a:lstStyle/>
                    <a:p>
                      <a:pPr marL="0" marR="0" indent="0" algn="ctr" defTabSz="914400" rtl="0" eaLnBrk="1" fontAlgn="auto" latinLnBrk="0" hangingPunct="1">
                        <a:lnSpc>
                          <a:spcPct val="100000"/>
                        </a:lnSpc>
                        <a:spcBef>
                          <a:spcPts val="0"/>
                        </a:spcBef>
                        <a:spcAft>
                          <a:spcPts val="0"/>
                        </a:spcAft>
                        <a:buClr>
                          <a:srgbClr val="006600"/>
                        </a:buClr>
                        <a:buSzTx/>
                        <a:buFont typeface="Wingdings" pitchFamily="2" charset="2"/>
                        <a:buNone/>
                        <a:tabLst/>
                        <a:defRPr/>
                      </a:pPr>
                      <a:r>
                        <a:rPr lang="en-US" sz="2800" b="1" dirty="0" smtClean="0">
                          <a:solidFill>
                            <a:schemeClr val="bg1"/>
                          </a:solidFill>
                          <a:latin typeface="+mn-lt"/>
                          <a:sym typeface="Wingdings"/>
                        </a:rPr>
                        <a:t>* ½-cup servings</a:t>
                      </a:r>
                    </a:p>
                  </a:txBody>
                  <a:tcPr marT="45711" marB="4571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600"/>
                    </a:solidFill>
                  </a:tcPr>
                </a:tc>
                <a:extLst>
                  <a:ext uri="{0D108BD9-81ED-4DB2-BD59-A6C34878D82A}">
                    <a16:rowId xmlns:a16="http://schemas.microsoft.com/office/drawing/2014/main" val="10002"/>
                  </a:ext>
                </a:extLst>
              </a:tr>
            </a:tbl>
          </a:graphicData>
        </a:graphic>
      </p:graphicFrame>
      <p:graphicFrame>
        <p:nvGraphicFramePr>
          <p:cNvPr id="5" name="Content Placeholder 3"/>
          <p:cNvGraphicFramePr>
            <a:graphicFrameLocks/>
          </p:cNvGraphicFramePr>
          <p:nvPr>
            <p:extLst>
              <p:ext uri="{D42A27DB-BD31-4B8C-83A1-F6EECF244321}">
                <p14:modId xmlns:p14="http://schemas.microsoft.com/office/powerpoint/2010/main" val="1296359185"/>
              </p:ext>
            </p:extLst>
          </p:nvPr>
        </p:nvGraphicFramePr>
        <p:xfrm>
          <a:off x="4724400" y="1758157"/>
          <a:ext cx="4114799" cy="4033043"/>
        </p:xfrm>
        <a:graphic>
          <a:graphicData uri="http://schemas.openxmlformats.org/drawingml/2006/table">
            <a:tbl>
              <a:tblPr firstRow="1" bandRow="1">
                <a:tableStyleId>{5C22544A-7EE6-4342-B048-85BDC9FD1C3A}</a:tableStyleId>
              </a:tblPr>
              <a:tblGrid>
                <a:gridCol w="4114799">
                  <a:extLst>
                    <a:ext uri="{9D8B030D-6E8A-4147-A177-3AD203B41FA5}">
                      <a16:colId xmlns:a16="http://schemas.microsoft.com/office/drawing/2014/main" val="20000"/>
                    </a:ext>
                  </a:extLst>
                </a:gridCol>
              </a:tblGrid>
              <a:tr h="148572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b="1" dirty="0" smtClean="0">
                          <a:solidFill>
                            <a:schemeClr val="bg1"/>
                          </a:solidFill>
                          <a:latin typeface="+mn-lt"/>
                          <a:sym typeface="Wingdings"/>
                        </a:rPr>
                        <a:t>FRUITS *</a:t>
                      </a:r>
                    </a:p>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solidFill>
                            <a:schemeClr val="bg1"/>
                          </a:solidFill>
                          <a:latin typeface="+mn-lt"/>
                          <a:sym typeface="Wingdings"/>
                        </a:rPr>
                        <a:t>Choose </a:t>
                      </a:r>
                      <a:r>
                        <a:rPr lang="en-US" sz="2800" b="1" kern="1200" dirty="0" smtClean="0">
                          <a:solidFill>
                            <a:schemeClr val="bg1"/>
                          </a:solidFill>
                          <a:latin typeface="+mn-lt"/>
                          <a:ea typeface="+mn-ea"/>
                          <a:cs typeface="+mn-cs"/>
                          <a:sym typeface="Wingdings"/>
                        </a:rPr>
                        <a:t>up to 2 fruits</a:t>
                      </a:r>
                      <a:br>
                        <a:rPr lang="en-US" sz="2800" b="1" kern="1200" dirty="0" smtClean="0">
                          <a:solidFill>
                            <a:schemeClr val="bg1"/>
                          </a:solidFill>
                          <a:latin typeface="+mn-lt"/>
                          <a:ea typeface="+mn-ea"/>
                          <a:cs typeface="+mn-cs"/>
                          <a:sym typeface="Wingdings"/>
                        </a:rPr>
                      </a:br>
                      <a:r>
                        <a:rPr lang="en-US" sz="2800" b="1" kern="1200" dirty="0" smtClean="0">
                          <a:solidFill>
                            <a:schemeClr val="bg1"/>
                          </a:solidFill>
                          <a:latin typeface="+mn-lt"/>
                          <a:ea typeface="+mn-ea"/>
                          <a:cs typeface="+mn-cs"/>
                          <a:sym typeface="Wingdings"/>
                        </a:rPr>
                        <a:t>(no more than 1 juice)</a:t>
                      </a:r>
                      <a:endParaRPr lang="en-US" sz="2800" b="1" dirty="0" smtClean="0">
                        <a:solidFill>
                          <a:schemeClr val="bg1"/>
                        </a:solidFill>
                        <a:latin typeface="+mn-lt"/>
                        <a:sym typeface="Wingdings"/>
                      </a:endParaRPr>
                    </a:p>
                  </a:txBody>
                  <a:tcPr marT="45711" marB="4571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600"/>
                    </a:solidFill>
                  </a:tcPr>
                </a:tc>
                <a:extLst>
                  <a:ext uri="{0D108BD9-81ED-4DB2-BD59-A6C34878D82A}">
                    <a16:rowId xmlns:a16="http://schemas.microsoft.com/office/drawing/2014/main" val="10000"/>
                  </a:ext>
                </a:extLst>
              </a:tr>
              <a:tr h="1874538">
                <a:tc>
                  <a:txBody>
                    <a:bodyPr/>
                    <a:lstStyle/>
                    <a:p>
                      <a:pPr marL="465138" marR="0" indent="-465138" algn="l" defTabSz="914400" rtl="0" eaLnBrk="1" fontAlgn="auto" latinLnBrk="0" hangingPunct="1">
                        <a:lnSpc>
                          <a:spcPct val="100000"/>
                        </a:lnSpc>
                        <a:spcBef>
                          <a:spcPts val="0"/>
                        </a:spcBef>
                        <a:spcAft>
                          <a:spcPts val="0"/>
                        </a:spcAft>
                        <a:buClr>
                          <a:srgbClr val="006600"/>
                        </a:buClr>
                        <a:buSzTx/>
                        <a:buFont typeface="Wingdings" pitchFamily="2" charset="2"/>
                        <a:buChar char="n"/>
                        <a:tabLst/>
                        <a:defRPr/>
                      </a:pPr>
                      <a:r>
                        <a:rPr lang="en-US" sz="2800" b="1" dirty="0" smtClean="0">
                          <a:latin typeface="+mn-lt"/>
                          <a:sym typeface="Wingdings"/>
                        </a:rPr>
                        <a:t>Fresh fruit</a:t>
                      </a:r>
                    </a:p>
                    <a:p>
                      <a:pPr marL="465138" marR="0" indent="-465138" algn="l" defTabSz="914400" rtl="0" eaLnBrk="1" fontAlgn="auto" latinLnBrk="0" hangingPunct="1">
                        <a:lnSpc>
                          <a:spcPct val="100000"/>
                        </a:lnSpc>
                        <a:spcBef>
                          <a:spcPts val="0"/>
                        </a:spcBef>
                        <a:spcAft>
                          <a:spcPts val="0"/>
                        </a:spcAft>
                        <a:buClr>
                          <a:srgbClr val="006600"/>
                        </a:buClr>
                        <a:buSzTx/>
                        <a:buFont typeface="Wingdings" pitchFamily="2" charset="2"/>
                        <a:buChar char="n"/>
                        <a:tabLst/>
                        <a:defRPr/>
                      </a:pPr>
                      <a:r>
                        <a:rPr lang="en-US" sz="2800" b="1" dirty="0" smtClean="0">
                          <a:latin typeface="+mn-lt"/>
                          <a:sym typeface="Wingdings"/>
                        </a:rPr>
                        <a:t>Canned fruit</a:t>
                      </a:r>
                    </a:p>
                    <a:p>
                      <a:pPr marL="465138" marR="0" indent="-465138" algn="l" defTabSz="914400" rtl="0" eaLnBrk="1" fontAlgn="auto" latinLnBrk="0" hangingPunct="1">
                        <a:lnSpc>
                          <a:spcPct val="100000"/>
                        </a:lnSpc>
                        <a:spcBef>
                          <a:spcPts val="0"/>
                        </a:spcBef>
                        <a:spcAft>
                          <a:spcPts val="0"/>
                        </a:spcAft>
                        <a:buClr>
                          <a:srgbClr val="006600"/>
                        </a:buClr>
                        <a:buSzTx/>
                        <a:buFont typeface="Wingdings" pitchFamily="2" charset="2"/>
                        <a:buChar char="n"/>
                        <a:tabLst/>
                        <a:defRPr/>
                      </a:pPr>
                      <a:r>
                        <a:rPr lang="en-US" sz="2800" b="1" dirty="0" smtClean="0">
                          <a:latin typeface="+mn-lt"/>
                          <a:sym typeface="Wingdings"/>
                        </a:rPr>
                        <a:t>Fruit or vegetable juice</a:t>
                      </a:r>
                    </a:p>
                    <a:p>
                      <a:pPr marL="465138" marR="0" indent="-465138" algn="l" defTabSz="914400" rtl="0" eaLnBrk="1" fontAlgn="auto" latinLnBrk="0" hangingPunct="1">
                        <a:lnSpc>
                          <a:spcPct val="100000"/>
                        </a:lnSpc>
                        <a:spcBef>
                          <a:spcPts val="0"/>
                        </a:spcBef>
                        <a:spcAft>
                          <a:spcPts val="0"/>
                        </a:spcAft>
                        <a:buClr>
                          <a:srgbClr val="006600"/>
                        </a:buClr>
                        <a:buSzTx/>
                        <a:buFont typeface="Wingdings" pitchFamily="2" charset="2"/>
                        <a:buChar char="n"/>
                        <a:tabLst/>
                        <a:defRPr/>
                      </a:pPr>
                      <a:r>
                        <a:rPr lang="en-US" sz="2800" b="1" dirty="0" smtClean="0">
                          <a:latin typeface="+mn-lt"/>
                          <a:sym typeface="Wingdings"/>
                        </a:rPr>
                        <a:t>Fresh</a:t>
                      </a:r>
                      <a:r>
                        <a:rPr lang="en-US" sz="2800" b="1" baseline="0" dirty="0" smtClean="0">
                          <a:latin typeface="+mn-lt"/>
                          <a:sym typeface="Wingdings"/>
                        </a:rPr>
                        <a:t> vegetables</a:t>
                      </a:r>
                      <a:endParaRPr lang="en-US" sz="2800" b="1" dirty="0" smtClean="0">
                        <a:latin typeface="+mn-lt"/>
                        <a:sym typeface="Wingdings"/>
                      </a:endParaRPr>
                    </a:p>
                  </a:txBody>
                  <a:tcPr marT="45711" marB="4571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FFE7"/>
                    </a:solidFill>
                  </a:tcPr>
                </a:tc>
                <a:extLst>
                  <a:ext uri="{0D108BD9-81ED-4DB2-BD59-A6C34878D82A}">
                    <a16:rowId xmlns:a16="http://schemas.microsoft.com/office/drawing/2014/main" val="10001"/>
                  </a:ext>
                </a:extLst>
              </a:tr>
              <a:tr h="672782">
                <a:tc>
                  <a:txBody>
                    <a:bodyPr/>
                    <a:lstStyle/>
                    <a:p>
                      <a:pPr marL="0" marR="0" indent="0" algn="ctr" defTabSz="914400" rtl="0" eaLnBrk="1" fontAlgn="auto" latinLnBrk="0" hangingPunct="1">
                        <a:lnSpc>
                          <a:spcPct val="100000"/>
                        </a:lnSpc>
                        <a:spcBef>
                          <a:spcPts val="0"/>
                        </a:spcBef>
                        <a:spcAft>
                          <a:spcPts val="0"/>
                        </a:spcAft>
                        <a:buClr>
                          <a:srgbClr val="006600"/>
                        </a:buClr>
                        <a:buSzTx/>
                        <a:buFont typeface="Wingdings" pitchFamily="2" charset="2"/>
                        <a:buNone/>
                        <a:tabLst/>
                        <a:defRPr/>
                      </a:pPr>
                      <a:r>
                        <a:rPr lang="en-US" sz="2800" b="1" dirty="0" smtClean="0">
                          <a:solidFill>
                            <a:schemeClr val="bg1"/>
                          </a:solidFill>
                          <a:latin typeface="+mn-lt"/>
                          <a:sym typeface="Wingdings"/>
                        </a:rPr>
                        <a:t>* ½-cup servings</a:t>
                      </a:r>
                    </a:p>
                  </a:txBody>
                  <a:tcPr marT="45711" marB="4571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600"/>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224217161"/>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enu board &#10;iStock_000014930242 "/>
          <p:cNvPicPr>
            <a:picLocks noChangeAspect="1"/>
          </p:cNvPicPr>
          <p:nvPr/>
        </p:nvPicPr>
        <p:blipFill rotWithShape="1">
          <a:blip r:embed="rId3">
            <a:extLst>
              <a:ext uri="{28A0092B-C50C-407E-A947-70E740481C1C}">
                <a14:useLocalDpi xmlns:a14="http://schemas.microsoft.com/office/drawing/2010/main" val="0"/>
              </a:ext>
            </a:extLst>
          </a:blip>
          <a:srcRect l="4684" t="6001" r="4454" b="5200"/>
          <a:stretch/>
        </p:blipFill>
        <p:spPr>
          <a:xfrm>
            <a:off x="838200" y="929924"/>
            <a:ext cx="7696200" cy="5667867"/>
          </a:xfrm>
          <a:prstGeom prst="rect">
            <a:avLst/>
          </a:prstGeom>
        </p:spPr>
      </p:pic>
      <p:sp>
        <p:nvSpPr>
          <p:cNvPr id="7" name="Title 1"/>
          <p:cNvSpPr>
            <a:spLocks noGrp="1"/>
          </p:cNvSpPr>
          <p:nvPr>
            <p:ph type="title"/>
          </p:nvPr>
        </p:nvSpPr>
        <p:spPr>
          <a:xfrm>
            <a:off x="0" y="221343"/>
            <a:ext cx="9144000" cy="632381"/>
          </a:xfrm>
        </p:spPr>
        <p:txBody>
          <a:bodyPr/>
          <a:lstStyle/>
          <a:p>
            <a:pPr eaLnBrk="1" hangingPunct="1"/>
            <a:r>
              <a:rPr lang="en-US" altLang="en-US" dirty="0" smtClean="0">
                <a:latin typeface="Calibri" panose="020F0502020204030204" pitchFamily="34" charset="0"/>
              </a:rPr>
              <a:t>Menu Planning at Breakfast</a:t>
            </a:r>
          </a:p>
        </p:txBody>
      </p:sp>
      <p:sp>
        <p:nvSpPr>
          <p:cNvPr id="5" name="Rounded Rectangle 4"/>
          <p:cNvSpPr/>
          <p:nvPr/>
        </p:nvSpPr>
        <p:spPr>
          <a:xfrm>
            <a:off x="1461654" y="3091339"/>
            <a:ext cx="6477000" cy="2928461"/>
          </a:xfrm>
          <a:prstGeom prst="roundRect">
            <a:avLst/>
          </a:prstGeom>
          <a:solidFill>
            <a:schemeClr val="bg1"/>
          </a:solidFill>
          <a:ln w="28575">
            <a:solidFill>
              <a:srgbClr val="C00000"/>
            </a:solidFill>
          </a:ln>
          <a:scene3d>
            <a:camera prst="orthographicFront"/>
            <a:lightRig rig="threePt" dir="t"/>
          </a:scene3d>
          <a:sp3d>
            <a:bevelT/>
          </a:sp3d>
        </p:spPr>
        <p:txBody>
          <a:bodyPr wrap="square">
            <a:spAutoFit/>
          </a:bodyPr>
          <a:lstStyle/>
          <a:p>
            <a:r>
              <a:rPr lang="en-US" sz="3200" b="1" dirty="0"/>
              <a:t>Schools must </a:t>
            </a:r>
            <a:r>
              <a:rPr lang="en-US" sz="3200" b="1" dirty="0">
                <a:solidFill>
                  <a:srgbClr val="C00000"/>
                </a:solidFill>
              </a:rPr>
              <a:t>IDENTIFY CONTENT </a:t>
            </a:r>
            <a:r>
              <a:rPr lang="en-US" sz="3200" b="1" dirty="0"/>
              <a:t>of reimbursable meals </a:t>
            </a:r>
            <a:r>
              <a:rPr lang="en-US" sz="3200" b="1" dirty="0">
                <a:solidFill>
                  <a:srgbClr val="C00000"/>
                </a:solidFill>
              </a:rPr>
              <a:t>NEAR OR AT THE BEGINNING </a:t>
            </a:r>
            <a:r>
              <a:rPr lang="en-US" sz="3200" b="1" dirty="0"/>
              <a:t>of serving lines so students know what to select</a:t>
            </a:r>
          </a:p>
          <a:p>
            <a:pPr marL="346075" lvl="1" indent="-346075">
              <a:spcBef>
                <a:spcPts val="1200"/>
              </a:spcBef>
              <a:buClr>
                <a:srgbClr val="C00000"/>
              </a:buClr>
              <a:buFont typeface="Wingdings 3" panose="05040102010807070707" pitchFamily="18" charset="2"/>
              <a:buChar char=""/>
            </a:pPr>
            <a:r>
              <a:rPr lang="en-US" sz="2800" b="1" dirty="0"/>
              <a:t>Schools decide </a:t>
            </a:r>
            <a:r>
              <a:rPr lang="en-US" sz="2800" b="1" dirty="0">
                <a:solidFill>
                  <a:srgbClr val="C00000"/>
                </a:solidFill>
              </a:rPr>
              <a:t>HOW </a:t>
            </a:r>
            <a:r>
              <a:rPr lang="en-US" sz="2800" b="1" dirty="0"/>
              <a:t>to identify </a:t>
            </a:r>
            <a:r>
              <a:rPr lang="en-US" sz="2800" b="1" dirty="0" smtClean="0"/>
              <a:t>meals</a:t>
            </a:r>
            <a:endParaRPr lang="en-US" sz="2800" b="1" dirty="0"/>
          </a:p>
        </p:txBody>
      </p:sp>
    </p:spTree>
    <p:extLst>
      <p:ext uri="{BB962C8B-B14F-4D97-AF65-F5344CB8AC3E}">
        <p14:creationId xmlns:p14="http://schemas.microsoft.com/office/powerpoint/2010/main" val="4068161999"/>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5"/>
          <p:cNvGraphicFramePr>
            <a:graphicFrameLocks noGrp="1"/>
          </p:cNvGraphicFramePr>
          <p:nvPr>
            <p:ph idx="1"/>
            <p:extLst>
              <p:ext uri="{D42A27DB-BD31-4B8C-83A1-F6EECF244321}">
                <p14:modId xmlns:p14="http://schemas.microsoft.com/office/powerpoint/2010/main" val="3873871612"/>
              </p:ext>
            </p:extLst>
          </p:nvPr>
        </p:nvGraphicFramePr>
        <p:xfrm>
          <a:off x="304800" y="838200"/>
          <a:ext cx="8534400" cy="5595053"/>
        </p:xfrm>
        <a:graphic>
          <a:graphicData uri="http://schemas.openxmlformats.org/drawingml/2006/table">
            <a:tbl>
              <a:tblPr firstRow="1" bandRow="1">
                <a:tableStyleId>{5C22544A-7EE6-4342-B048-85BDC9FD1C3A}</a:tableStyleId>
              </a:tblPr>
              <a:tblGrid>
                <a:gridCol w="5105400">
                  <a:extLst>
                    <a:ext uri="{9D8B030D-6E8A-4147-A177-3AD203B41FA5}">
                      <a16:colId xmlns:a16="http://schemas.microsoft.com/office/drawing/2014/main" val="20000"/>
                    </a:ext>
                  </a:extLst>
                </a:gridCol>
                <a:gridCol w="3429000">
                  <a:extLst>
                    <a:ext uri="{9D8B030D-6E8A-4147-A177-3AD203B41FA5}">
                      <a16:colId xmlns:a16="http://schemas.microsoft.com/office/drawing/2014/main" val="20001"/>
                    </a:ext>
                  </a:extLst>
                </a:gridCol>
              </a:tblGrid>
              <a:tr h="1000233">
                <a:tc gridSpan="2">
                  <a:txBody>
                    <a:bodyPr/>
                    <a:lstStyle/>
                    <a:p>
                      <a:pPr marL="457200" indent="-457200" algn="ctr" eaLnBrk="1" fontAlgn="auto" hangingPunct="1">
                        <a:spcBef>
                          <a:spcPts val="0"/>
                        </a:spcBef>
                        <a:spcAft>
                          <a:spcPts val="0"/>
                        </a:spcAft>
                        <a:buClr>
                          <a:srgbClr val="FFFF00"/>
                        </a:buClr>
                        <a:defRPr/>
                      </a:pPr>
                      <a:r>
                        <a:rPr lang="en-US" sz="3200" b="1" kern="1200" dirty="0" smtClean="0">
                          <a:solidFill>
                            <a:srgbClr val="006600"/>
                          </a:solidFill>
                          <a:latin typeface="+mn-lt"/>
                          <a:ea typeface="+mn-ea"/>
                          <a:cs typeface="+mn-cs"/>
                        </a:rPr>
                        <a:t>Breakfast includes 5 food items: </a:t>
                      </a:r>
                    </a:p>
                    <a:p>
                      <a:pPr marL="457200" indent="-457200" algn="ctr" eaLnBrk="1" fontAlgn="auto" hangingPunct="1">
                        <a:spcBef>
                          <a:spcPts val="0"/>
                        </a:spcBef>
                        <a:spcAft>
                          <a:spcPts val="0"/>
                        </a:spcAft>
                        <a:buClr>
                          <a:srgbClr val="FFFF00"/>
                        </a:buClr>
                        <a:defRPr/>
                      </a:pPr>
                      <a:r>
                        <a:rPr lang="en-US" sz="3200" b="1" kern="1200" dirty="0" smtClean="0">
                          <a:solidFill>
                            <a:srgbClr val="006600"/>
                          </a:solidFill>
                          <a:latin typeface="+mn-lt"/>
                          <a:ea typeface="+mn-ea"/>
                          <a:cs typeface="+mn-cs"/>
                        </a:rPr>
                        <a:t>2 grains, 2 fruits and 1 milk</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hMerge="1">
                  <a:txBody>
                    <a:bodyPr/>
                    <a:lstStyle/>
                    <a:p>
                      <a:pPr marL="0" marR="0" algn="ctr">
                        <a:spcBef>
                          <a:spcPts val="0"/>
                        </a:spcBef>
                        <a:spcAft>
                          <a:spcPts val="0"/>
                        </a:spcAft>
                      </a:pPr>
                      <a:endParaRPr lang="en-US" sz="3200" dirty="0">
                        <a:solidFill>
                          <a:schemeClr val="bg1"/>
                        </a:solidFill>
                        <a:effectLst/>
                        <a:latin typeface="+mn-lt"/>
                        <a:ea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C57AE"/>
                    </a:solidFill>
                  </a:tcPr>
                </a:tc>
                <a:extLst>
                  <a:ext uri="{0D108BD9-81ED-4DB2-BD59-A6C34878D82A}">
                    <a16:rowId xmlns:a16="http://schemas.microsoft.com/office/drawing/2014/main" val="10000"/>
                  </a:ext>
                </a:extLst>
              </a:tr>
              <a:tr h="500116">
                <a:tc gridSpan="2">
                  <a:txBody>
                    <a:bodyPr/>
                    <a:lstStyle/>
                    <a:p>
                      <a:pPr marL="457200" marR="0" indent="-457200" algn="ctr" defTabSz="914400" rtl="0" eaLnBrk="1" fontAlgn="auto" latinLnBrk="0" hangingPunct="1">
                        <a:lnSpc>
                          <a:spcPct val="100000"/>
                        </a:lnSpc>
                        <a:spcBef>
                          <a:spcPts val="0"/>
                        </a:spcBef>
                        <a:spcAft>
                          <a:spcPts val="0"/>
                        </a:spcAft>
                        <a:buClr>
                          <a:srgbClr val="FFFF00"/>
                        </a:buClr>
                        <a:buSzTx/>
                        <a:buFont typeface="Wingdings" pitchFamily="2" charset="2"/>
                        <a:buNone/>
                        <a:tabLst/>
                        <a:defRPr/>
                      </a:pPr>
                      <a:r>
                        <a:rPr lang="en-US" sz="3200" b="1" i="1" kern="1200" dirty="0" smtClean="0">
                          <a:solidFill>
                            <a:schemeClr val="lt1"/>
                          </a:solidFill>
                          <a:latin typeface="+mn-lt"/>
                          <a:ea typeface="+mn-ea"/>
                          <a:cs typeface="+mn-cs"/>
                          <a:sym typeface="Wingdings"/>
                        </a:rPr>
                        <a:t>Choose</a:t>
                      </a:r>
                      <a:r>
                        <a:rPr lang="en-US" sz="3200" b="1" i="1" kern="1200" dirty="0" smtClean="0">
                          <a:solidFill>
                            <a:srgbClr val="3276C8"/>
                          </a:solidFill>
                          <a:latin typeface="+mn-lt"/>
                          <a:ea typeface="+mn-ea"/>
                          <a:cs typeface="+mn-cs"/>
                          <a:sym typeface="Wingdings"/>
                        </a:rPr>
                        <a:t> </a:t>
                      </a:r>
                      <a:r>
                        <a:rPr lang="en-US" sz="3200" b="1" i="1" kern="1200" dirty="0" smtClean="0">
                          <a:solidFill>
                            <a:srgbClr val="FFFF00"/>
                          </a:solidFill>
                          <a:latin typeface="+mn-lt"/>
                          <a:ea typeface="+mn-ea"/>
                          <a:cs typeface="+mn-cs"/>
                          <a:sym typeface="Wingdings"/>
                        </a:rPr>
                        <a:t>3 or more </a:t>
                      </a:r>
                      <a:r>
                        <a:rPr lang="en-US" sz="3200" b="1" i="1" kern="1200" dirty="0" smtClean="0">
                          <a:solidFill>
                            <a:schemeClr val="lt1"/>
                          </a:solidFill>
                          <a:latin typeface="+mn-lt"/>
                          <a:ea typeface="+mn-ea"/>
                          <a:cs typeface="+mn-cs"/>
                          <a:sym typeface="Wingdings"/>
                        </a:rPr>
                        <a:t>items including </a:t>
                      </a:r>
                      <a:r>
                        <a:rPr lang="en-US" sz="3200" b="1" i="1" kern="1200" dirty="0" smtClean="0">
                          <a:solidFill>
                            <a:srgbClr val="FFFF00"/>
                          </a:solidFill>
                          <a:latin typeface="+mn-lt"/>
                          <a:ea typeface="+mn-ea"/>
                          <a:cs typeface="+mn-cs"/>
                          <a:sym typeface="Wingdings"/>
                        </a:rPr>
                        <a:t>fruit</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6600"/>
                      </a:solidFill>
                      <a:prstDash val="solid"/>
                      <a:round/>
                      <a:headEnd type="none" w="med" len="med"/>
                      <a:tailEnd type="none" w="med" len="med"/>
                    </a:lnT>
                    <a:lnB w="12700"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hMerge="1">
                  <a:txBody>
                    <a:bodyPr/>
                    <a:lstStyle/>
                    <a:p>
                      <a:endParaRPr lang="en-US"/>
                    </a:p>
                  </a:txBody>
                  <a:tcPr/>
                </a:tc>
                <a:extLst>
                  <a:ext uri="{0D108BD9-81ED-4DB2-BD59-A6C34878D82A}">
                    <a16:rowId xmlns:a16="http://schemas.microsoft.com/office/drawing/2014/main" val="10001"/>
                  </a:ext>
                </a:extLst>
              </a:tr>
              <a:tr h="4094704">
                <a:tc>
                  <a:txBody>
                    <a:bodyPr/>
                    <a:lstStyle/>
                    <a:p>
                      <a:pPr marL="4762" indent="0" defTabSz="1400175" eaLnBrk="1" fontAlgn="auto" hangingPunct="1">
                        <a:spcBef>
                          <a:spcPts val="1200"/>
                        </a:spcBef>
                        <a:spcAft>
                          <a:spcPts val="0"/>
                        </a:spcAft>
                        <a:buClr>
                          <a:srgbClr val="006600"/>
                        </a:buClr>
                        <a:buFont typeface="Wingdings" panose="05000000000000000000" pitchFamily="2" charset="2"/>
                        <a:buNone/>
                        <a:defRPr/>
                      </a:pPr>
                      <a:endParaRPr lang="en-US" sz="800" b="1" kern="1200" dirty="0" smtClean="0">
                        <a:solidFill>
                          <a:srgbClr val="008000"/>
                        </a:solidFill>
                        <a:latin typeface="+mn-lt"/>
                        <a:ea typeface="+mn-ea"/>
                        <a:cs typeface="+mn-cs"/>
                        <a:sym typeface="Wingdings"/>
                      </a:endParaRPr>
                    </a:p>
                    <a:p>
                      <a:pPr marL="352425" indent="-347663" defTabSz="1400175" eaLnBrk="1" fontAlgn="auto" hangingPunct="1">
                        <a:spcBef>
                          <a:spcPts val="0"/>
                        </a:spcBef>
                        <a:spcAft>
                          <a:spcPts val="0"/>
                        </a:spcAft>
                        <a:buClr>
                          <a:srgbClr val="006600"/>
                        </a:buClr>
                        <a:buFont typeface="Wingdings" panose="05000000000000000000" pitchFamily="2" charset="2"/>
                        <a:buChar char="n"/>
                        <a:defRPr/>
                      </a:pPr>
                      <a:r>
                        <a:rPr lang="en-US" sz="2400" b="1" kern="1200" dirty="0" smtClean="0">
                          <a:solidFill>
                            <a:srgbClr val="008000"/>
                          </a:solidFill>
                          <a:latin typeface="+mn-lt"/>
                          <a:ea typeface="+mn-ea"/>
                          <a:cs typeface="+mn-cs"/>
                          <a:sym typeface="Wingdings"/>
                        </a:rPr>
                        <a:t>GRAINS: Choose up to 2 </a:t>
                      </a:r>
                      <a:br>
                        <a:rPr lang="en-US" sz="2400" b="1" kern="1200" dirty="0" smtClean="0">
                          <a:solidFill>
                            <a:srgbClr val="008000"/>
                          </a:solidFill>
                          <a:latin typeface="+mn-lt"/>
                          <a:ea typeface="+mn-ea"/>
                          <a:cs typeface="+mn-cs"/>
                          <a:sym typeface="Wingdings"/>
                        </a:rPr>
                      </a:br>
                      <a:r>
                        <a:rPr lang="en-US" sz="2000" b="1" kern="1200" dirty="0" smtClean="0">
                          <a:solidFill>
                            <a:schemeClr val="dk1"/>
                          </a:solidFill>
                          <a:latin typeface="+mn-lt"/>
                          <a:ea typeface="+mn-ea"/>
                          <a:cs typeface="+mn-cs"/>
                          <a:sym typeface="Wingdings"/>
                        </a:rPr>
                        <a:t>Whole-grain cereal, whole-wheat bagel, whole-grain corn muffin, yogurt, </a:t>
                      </a:r>
                      <a:br>
                        <a:rPr lang="en-US" sz="2000" b="1" kern="1200" dirty="0" smtClean="0">
                          <a:solidFill>
                            <a:schemeClr val="dk1"/>
                          </a:solidFill>
                          <a:latin typeface="+mn-lt"/>
                          <a:ea typeface="+mn-ea"/>
                          <a:cs typeface="+mn-cs"/>
                          <a:sym typeface="Wingdings"/>
                        </a:rPr>
                      </a:br>
                      <a:r>
                        <a:rPr lang="en-US" sz="2000" b="1" kern="1200" dirty="0" smtClean="0">
                          <a:solidFill>
                            <a:schemeClr val="dk1"/>
                          </a:solidFill>
                          <a:latin typeface="+mn-lt"/>
                          <a:ea typeface="+mn-ea"/>
                          <a:cs typeface="+mn-cs"/>
                          <a:sym typeface="Wingdings"/>
                        </a:rPr>
                        <a:t>hard-boiled egg, whole-grain waffles</a:t>
                      </a:r>
                    </a:p>
                    <a:p>
                      <a:pPr marL="352425" indent="-347663" defTabSz="1400175" eaLnBrk="1" fontAlgn="auto" hangingPunct="1">
                        <a:spcBef>
                          <a:spcPts val="2400"/>
                        </a:spcBef>
                        <a:spcAft>
                          <a:spcPts val="0"/>
                        </a:spcAft>
                        <a:buClr>
                          <a:srgbClr val="006600"/>
                        </a:buClr>
                        <a:buFont typeface="Wingdings" panose="05000000000000000000" pitchFamily="2" charset="2"/>
                        <a:buChar char="n"/>
                        <a:defRPr/>
                      </a:pPr>
                      <a:r>
                        <a:rPr lang="en-US" sz="2400" b="1" kern="1200" dirty="0" smtClean="0">
                          <a:solidFill>
                            <a:srgbClr val="008000"/>
                          </a:solidFill>
                          <a:latin typeface="+mn-lt"/>
                          <a:ea typeface="+mn-ea"/>
                          <a:cs typeface="+mn-cs"/>
                          <a:sym typeface="Wingdings"/>
                        </a:rPr>
                        <a:t>FRUITS: Choose 2 fruits </a:t>
                      </a:r>
                      <a:r>
                        <a:rPr lang="en-US" sz="2400" b="1" kern="1200" dirty="0" smtClean="0">
                          <a:solidFill>
                            <a:srgbClr val="C00000"/>
                          </a:solidFill>
                          <a:latin typeface="+mn-lt"/>
                          <a:ea typeface="+mn-ea"/>
                          <a:cs typeface="+mn-cs"/>
                          <a:sym typeface="Wingdings"/>
                        </a:rPr>
                        <a:t>OR</a:t>
                      </a:r>
                      <a:r>
                        <a:rPr lang="en-US" sz="2400" b="1" kern="1200" dirty="0" smtClean="0">
                          <a:solidFill>
                            <a:srgbClr val="008000"/>
                          </a:solidFill>
                          <a:latin typeface="+mn-lt"/>
                          <a:ea typeface="+mn-ea"/>
                          <a:cs typeface="+mn-cs"/>
                          <a:sym typeface="Wingdings"/>
                        </a:rPr>
                        <a:t> </a:t>
                      </a:r>
                      <a:br>
                        <a:rPr lang="en-US" sz="2400" b="1" kern="1200" dirty="0" smtClean="0">
                          <a:solidFill>
                            <a:srgbClr val="008000"/>
                          </a:solidFill>
                          <a:latin typeface="+mn-lt"/>
                          <a:ea typeface="+mn-ea"/>
                          <a:cs typeface="+mn-cs"/>
                          <a:sym typeface="Wingdings"/>
                        </a:rPr>
                      </a:br>
                      <a:r>
                        <a:rPr lang="en-US" sz="2400" b="1" kern="1200" dirty="0" smtClean="0">
                          <a:solidFill>
                            <a:srgbClr val="008000"/>
                          </a:solidFill>
                          <a:latin typeface="+mn-lt"/>
                          <a:ea typeface="+mn-ea"/>
                          <a:cs typeface="+mn-cs"/>
                          <a:sym typeface="Wingdings"/>
                        </a:rPr>
                        <a:t>1 fruit and 1 juice </a:t>
                      </a:r>
                      <a:br>
                        <a:rPr lang="en-US" sz="2400" b="1" kern="1200" dirty="0" smtClean="0">
                          <a:solidFill>
                            <a:srgbClr val="008000"/>
                          </a:solidFill>
                          <a:latin typeface="+mn-lt"/>
                          <a:ea typeface="+mn-ea"/>
                          <a:cs typeface="+mn-cs"/>
                          <a:sym typeface="Wingdings"/>
                        </a:rPr>
                      </a:br>
                      <a:r>
                        <a:rPr lang="en-US" sz="2000" b="1" kern="1200" dirty="0" smtClean="0">
                          <a:solidFill>
                            <a:schemeClr val="dk1"/>
                          </a:solidFill>
                          <a:latin typeface="+mn-lt"/>
                          <a:ea typeface="+mn-ea"/>
                          <a:cs typeface="+mn-cs"/>
                          <a:sym typeface="Wingdings"/>
                        </a:rPr>
                        <a:t>Fresh fruit, canned fruit, assorted juices </a:t>
                      </a:r>
                    </a:p>
                    <a:p>
                      <a:pPr marL="352425" indent="-347663" defTabSz="1400175" eaLnBrk="1" fontAlgn="auto" hangingPunct="1">
                        <a:spcBef>
                          <a:spcPts val="2400"/>
                        </a:spcBef>
                        <a:spcAft>
                          <a:spcPts val="0"/>
                        </a:spcAft>
                        <a:buClr>
                          <a:srgbClr val="006600"/>
                        </a:buClr>
                        <a:buFont typeface="Wingdings" panose="05000000000000000000" pitchFamily="2" charset="2"/>
                        <a:buChar char="n"/>
                        <a:defRPr/>
                      </a:pPr>
                      <a:r>
                        <a:rPr lang="en-US" sz="2400" b="1" kern="1200" dirty="0" smtClean="0">
                          <a:solidFill>
                            <a:srgbClr val="008000"/>
                          </a:solidFill>
                          <a:latin typeface="+mn-lt"/>
                          <a:ea typeface="+mn-ea"/>
                          <a:cs typeface="+mn-cs"/>
                          <a:sym typeface="Wingdings"/>
                        </a:rPr>
                        <a:t>MILK: Choose 1</a:t>
                      </a:r>
                      <a:br>
                        <a:rPr lang="en-US" sz="2400" b="1" kern="1200" dirty="0" smtClean="0">
                          <a:solidFill>
                            <a:srgbClr val="008000"/>
                          </a:solidFill>
                          <a:latin typeface="+mn-lt"/>
                          <a:ea typeface="+mn-ea"/>
                          <a:cs typeface="+mn-cs"/>
                          <a:sym typeface="Wingdings"/>
                        </a:rPr>
                      </a:br>
                      <a:r>
                        <a:rPr lang="en-US" sz="2000" b="1" kern="1200" dirty="0" smtClean="0">
                          <a:solidFill>
                            <a:schemeClr val="dk1"/>
                          </a:solidFill>
                          <a:latin typeface="+mn-lt"/>
                          <a:ea typeface="+mn-ea"/>
                          <a:cs typeface="+mn-cs"/>
                          <a:sym typeface="Wingdings"/>
                        </a:rPr>
                        <a:t>Low-fat</a:t>
                      </a:r>
                      <a:r>
                        <a:rPr lang="en-US" sz="2000" b="1" kern="1200" baseline="0" dirty="0" smtClean="0">
                          <a:solidFill>
                            <a:schemeClr val="dk1"/>
                          </a:solidFill>
                          <a:latin typeface="+mn-lt"/>
                          <a:ea typeface="+mn-ea"/>
                          <a:cs typeface="+mn-cs"/>
                          <a:sym typeface="Wingdings"/>
                        </a:rPr>
                        <a:t> plain and </a:t>
                      </a:r>
                      <a:r>
                        <a:rPr lang="en-US" sz="2000" b="1" dirty="0" smtClean="0">
                          <a:sym typeface="Wingdings"/>
                        </a:rPr>
                        <a:t>fat-free plain or flavored</a:t>
                      </a:r>
                      <a:endParaRPr lang="en-US" sz="2000" b="1" kern="1200" dirty="0" smtClean="0">
                        <a:solidFill>
                          <a:schemeClr val="dk1"/>
                        </a:solidFill>
                        <a:latin typeface="+mn-lt"/>
                        <a:ea typeface="+mn-ea"/>
                        <a:cs typeface="+mn-cs"/>
                        <a:sym typeface="Wingdings"/>
                      </a:endParaRPr>
                    </a:p>
                    <a:p>
                      <a:endParaRPr lang="en-US" dirty="0"/>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66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endParaRPr lang="en-US" dirty="0"/>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66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10002"/>
                  </a:ext>
                </a:extLst>
              </a:tr>
            </a:tbl>
          </a:graphicData>
        </a:graphic>
      </p:graphicFrame>
      <p:sp>
        <p:nvSpPr>
          <p:cNvPr id="177156" name="Title 1"/>
          <p:cNvSpPr>
            <a:spLocks noGrp="1"/>
          </p:cNvSpPr>
          <p:nvPr>
            <p:ph type="title"/>
          </p:nvPr>
        </p:nvSpPr>
        <p:spPr>
          <a:xfrm>
            <a:off x="0" y="274638"/>
            <a:ext cx="9144000" cy="509547"/>
          </a:xfrm>
        </p:spPr>
        <p:txBody>
          <a:bodyPr/>
          <a:lstStyle/>
          <a:p>
            <a:pPr eaLnBrk="1" hangingPunct="1"/>
            <a:r>
              <a:rPr lang="en-US" altLang="en-US" dirty="0" smtClean="0">
                <a:latin typeface="Calibri" panose="020F0502020204030204" pitchFamily="34" charset="0"/>
              </a:rPr>
              <a:t>Identify Reimbursable Breakfasts</a:t>
            </a:r>
          </a:p>
        </p:txBody>
      </p:sp>
      <p:pic>
        <p:nvPicPr>
          <p:cNvPr id="7" name="Picture 6" descr="Fat-free srtawberry milk, fat-free milk, fat-free choocalet milk and low-fat (1%) milk&#10;&#10;&#10;Courtesy of New England Dairy &amp; Food Council&#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0" y="5181600"/>
            <a:ext cx="1871426" cy="1293904"/>
          </a:xfrm>
          <a:prstGeom prst="rect">
            <a:avLst/>
          </a:prstGeom>
        </p:spPr>
      </p:pic>
      <p:pic>
        <p:nvPicPr>
          <p:cNvPr id="2" name="Picture 1" descr="Assorted fruits: ornage juice, canned peaches, fresh apple, pear, banana and orange&#10;&#10;Red apple istock_000008857168&#10;Orange iStock_000013726858&#10;Canned peaches istock_000022781300&#10;Banana istock_000015967045&#10;Pear iStock_000054041576&#10;Orange juice in plastic bottle iStock_00001146628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257800" y="3657600"/>
            <a:ext cx="2478074" cy="1524000"/>
          </a:xfrm>
          <a:prstGeom prst="rect">
            <a:avLst/>
          </a:prstGeom>
        </p:spPr>
      </p:pic>
      <p:pic>
        <p:nvPicPr>
          <p:cNvPr id="5" name="Picture 4" descr="Sample grains and M/MA substitutions: Whole-grain cereal, whole-wheat bagel, whole-grain corn muffin, yogurt, &#10;hard-boiled egg, whole-grain waffles&#10;&#10;Bagel istock_000007247579&#10;Flaked cereal istock_000004269142&#10;Waffles istock_000013070455&#10;Corn muffin iStock_000018186514&#10;Hard-boiled egg iStock_000017072468&#10;Yogurt courtesy of New England Dairy &amp; Food Council"/>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8800" y="2458668"/>
            <a:ext cx="2940718" cy="1434245"/>
          </a:xfrm>
          <a:prstGeom prst="rect">
            <a:avLst/>
          </a:prstGeom>
        </p:spPr>
      </p:pic>
    </p:spTree>
    <p:extLst>
      <p:ext uri="{BB962C8B-B14F-4D97-AF65-F5344CB8AC3E}">
        <p14:creationId xmlns:p14="http://schemas.microsoft.com/office/powerpoint/2010/main" val="3732521261"/>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7-Point Star 9"/>
          <p:cNvSpPr/>
          <p:nvPr/>
        </p:nvSpPr>
        <p:spPr>
          <a:xfrm rot="1057818">
            <a:off x="5344676" y="2594644"/>
            <a:ext cx="3454023" cy="2815817"/>
          </a:xfrm>
          <a:prstGeom prst="star7">
            <a:avLst/>
          </a:prstGeom>
          <a:solidFill>
            <a:schemeClr val="accent6">
              <a:lumMod val="40000"/>
              <a:lumOff val="60000"/>
            </a:schemeClr>
          </a:solidFill>
          <a:ln>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Select </a:t>
            </a:r>
            <a:br>
              <a:rPr lang="en-US" sz="2400" b="1" dirty="0" smtClean="0">
                <a:solidFill>
                  <a:schemeClr val="tx1"/>
                </a:solidFill>
              </a:rPr>
            </a:br>
            <a:r>
              <a:rPr lang="en-US" sz="2400" b="1" dirty="0" smtClean="0">
                <a:solidFill>
                  <a:srgbClr val="C00000"/>
                </a:solidFill>
              </a:rPr>
              <a:t>1 or 2 </a:t>
            </a:r>
            <a:br>
              <a:rPr lang="en-US" sz="2400" b="1" dirty="0" smtClean="0">
                <a:solidFill>
                  <a:srgbClr val="C00000"/>
                </a:solidFill>
              </a:rPr>
            </a:br>
            <a:r>
              <a:rPr lang="en-US" sz="2400" b="1" dirty="0" smtClean="0">
                <a:solidFill>
                  <a:srgbClr val="C00000"/>
                </a:solidFill>
              </a:rPr>
              <a:t>GRAINS</a:t>
            </a:r>
            <a:endParaRPr lang="en-US" sz="2400" b="1" dirty="0">
              <a:solidFill>
                <a:schemeClr val="tx1"/>
              </a:solidFill>
            </a:endParaRPr>
          </a:p>
        </p:txBody>
      </p:sp>
      <p:sp>
        <p:nvSpPr>
          <p:cNvPr id="9" name="7-Point Star 8"/>
          <p:cNvSpPr/>
          <p:nvPr/>
        </p:nvSpPr>
        <p:spPr>
          <a:xfrm rot="20417687">
            <a:off x="270994" y="2240501"/>
            <a:ext cx="3710248" cy="3248914"/>
          </a:xfrm>
          <a:prstGeom prst="star7">
            <a:avLst/>
          </a:prstGeom>
          <a:solidFill>
            <a:schemeClr val="accent1">
              <a:lumMod val="40000"/>
              <a:lumOff val="60000"/>
            </a:schemeClr>
          </a:solidFill>
          <a:ln>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Select </a:t>
            </a:r>
            <a:r>
              <a:rPr lang="en-US" sz="2400" b="1" dirty="0" smtClean="0"/>
              <a:t/>
            </a:r>
            <a:br>
              <a:rPr lang="en-US" sz="2400" b="1" dirty="0" smtClean="0"/>
            </a:br>
            <a:r>
              <a:rPr lang="en-US" sz="2400" b="1" dirty="0" smtClean="0">
                <a:solidFill>
                  <a:srgbClr val="C00000"/>
                </a:solidFill>
              </a:rPr>
              <a:t>1 MILK</a:t>
            </a:r>
            <a:r>
              <a:rPr lang="en-US" sz="2400" b="1" dirty="0" smtClean="0"/>
              <a:t/>
            </a:r>
            <a:br>
              <a:rPr lang="en-US" sz="2400" b="1" dirty="0" smtClean="0"/>
            </a:br>
            <a:r>
              <a:rPr lang="en-US" b="1" dirty="0" smtClean="0">
                <a:solidFill>
                  <a:schemeClr val="tx1"/>
                </a:solidFill>
              </a:rPr>
              <a:t>Fat-free, </a:t>
            </a:r>
          </a:p>
          <a:p>
            <a:pPr algn="ctr"/>
            <a:r>
              <a:rPr lang="en-US" b="1" dirty="0" smtClean="0">
                <a:solidFill>
                  <a:schemeClr val="tx1"/>
                </a:solidFill>
              </a:rPr>
              <a:t>Low-fat or Fat-free Chocolate</a:t>
            </a:r>
          </a:p>
          <a:p>
            <a:pPr algn="ctr"/>
            <a:endParaRPr lang="en-US" sz="2400" b="1" dirty="0">
              <a:solidFill>
                <a:schemeClr val="tx1"/>
              </a:solidFill>
            </a:endParaRPr>
          </a:p>
        </p:txBody>
      </p:sp>
      <p:sp>
        <p:nvSpPr>
          <p:cNvPr id="8" name="7-Point Star 7"/>
          <p:cNvSpPr/>
          <p:nvPr/>
        </p:nvSpPr>
        <p:spPr>
          <a:xfrm>
            <a:off x="2836985" y="3810217"/>
            <a:ext cx="3828301" cy="2590583"/>
          </a:xfrm>
          <a:prstGeom prst="star7">
            <a:avLst/>
          </a:prstGeom>
          <a:solidFill>
            <a:srgbClr val="FFFF99"/>
          </a:solidFill>
          <a:ln>
            <a:solidFill>
              <a:srgbClr val="0066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Select </a:t>
            </a:r>
            <a:br>
              <a:rPr lang="en-US" sz="2400" b="1" dirty="0" smtClean="0">
                <a:solidFill>
                  <a:schemeClr val="tx1"/>
                </a:solidFill>
              </a:rPr>
            </a:br>
            <a:r>
              <a:rPr lang="en-US" sz="2400" b="1" dirty="0" smtClean="0">
                <a:solidFill>
                  <a:srgbClr val="C00000"/>
                </a:solidFill>
              </a:rPr>
              <a:t>1 or 2 FRUITS *</a:t>
            </a:r>
          </a:p>
          <a:p>
            <a:pPr algn="ctr">
              <a:spcBef>
                <a:spcPts val="1200"/>
              </a:spcBef>
            </a:pPr>
            <a:r>
              <a:rPr lang="en-US" b="1" dirty="0" smtClean="0">
                <a:solidFill>
                  <a:schemeClr val="tx1"/>
                </a:solidFill>
              </a:rPr>
              <a:t>*A complete meal includes at least </a:t>
            </a:r>
            <a:br>
              <a:rPr lang="en-US" b="1" dirty="0" smtClean="0">
                <a:solidFill>
                  <a:schemeClr val="tx1"/>
                </a:solidFill>
              </a:rPr>
            </a:br>
            <a:r>
              <a:rPr lang="en-US" b="1" dirty="0" smtClean="0">
                <a:solidFill>
                  <a:schemeClr val="tx1"/>
                </a:solidFill>
              </a:rPr>
              <a:t>1 fruit!</a:t>
            </a:r>
            <a:endParaRPr lang="en-US" b="1" dirty="0">
              <a:solidFill>
                <a:schemeClr val="tx1"/>
              </a:solidFill>
            </a:endParaRPr>
          </a:p>
        </p:txBody>
      </p:sp>
      <p:sp>
        <p:nvSpPr>
          <p:cNvPr id="12" name="Title 1"/>
          <p:cNvSpPr txBox="1">
            <a:spLocks/>
          </p:cNvSpPr>
          <p:nvPr/>
        </p:nvSpPr>
        <p:spPr bwMode="auto">
          <a:xfrm>
            <a:off x="0" y="223838"/>
            <a:ext cx="9144000"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000" b="1" kern="1200">
                <a:solidFill>
                  <a:srgbClr val="FFFF00"/>
                </a:solidFill>
                <a:latin typeface="Arial" pitchFamily="34" charset="0"/>
                <a:ea typeface="+mj-ea"/>
                <a:cs typeface="Arial" pitchFamily="34" charset="0"/>
              </a:defRPr>
            </a:lvl1pPr>
            <a:lvl2pPr algn="ctr" rtl="0" eaLnBrk="0" fontAlgn="base" hangingPunct="0">
              <a:spcBef>
                <a:spcPct val="0"/>
              </a:spcBef>
              <a:spcAft>
                <a:spcPct val="0"/>
              </a:spcAft>
              <a:defRPr sz="4000" b="1">
                <a:solidFill>
                  <a:srgbClr val="FFFF00"/>
                </a:solidFill>
                <a:latin typeface="Calibri" pitchFamily="34" charset="0"/>
              </a:defRPr>
            </a:lvl2pPr>
            <a:lvl3pPr algn="ctr" rtl="0" eaLnBrk="0" fontAlgn="base" hangingPunct="0">
              <a:spcBef>
                <a:spcPct val="0"/>
              </a:spcBef>
              <a:spcAft>
                <a:spcPct val="0"/>
              </a:spcAft>
              <a:defRPr sz="4000" b="1">
                <a:solidFill>
                  <a:srgbClr val="FFFF00"/>
                </a:solidFill>
                <a:latin typeface="Calibri" pitchFamily="34" charset="0"/>
              </a:defRPr>
            </a:lvl3pPr>
            <a:lvl4pPr algn="ctr" rtl="0" eaLnBrk="0" fontAlgn="base" hangingPunct="0">
              <a:spcBef>
                <a:spcPct val="0"/>
              </a:spcBef>
              <a:spcAft>
                <a:spcPct val="0"/>
              </a:spcAft>
              <a:defRPr sz="4000" b="1">
                <a:solidFill>
                  <a:srgbClr val="FFFF00"/>
                </a:solidFill>
                <a:latin typeface="Calibri" pitchFamily="34" charset="0"/>
              </a:defRPr>
            </a:lvl4pPr>
            <a:lvl5pPr algn="ctr" rtl="0" eaLnBrk="0" fontAlgn="base" hangingPunct="0">
              <a:spcBef>
                <a:spcPct val="0"/>
              </a:spcBef>
              <a:spcAft>
                <a:spcPct val="0"/>
              </a:spcAft>
              <a:defRPr sz="4000" b="1">
                <a:solidFill>
                  <a:srgbClr val="FFFF00"/>
                </a:solidFill>
                <a:latin typeface="Calibri" pitchFamily="34" charset="0"/>
              </a:defRPr>
            </a:lvl5pPr>
            <a:lvl6pPr marL="457200" algn="ctr" rtl="0" fontAlgn="base">
              <a:spcBef>
                <a:spcPct val="0"/>
              </a:spcBef>
              <a:spcAft>
                <a:spcPct val="0"/>
              </a:spcAft>
              <a:defRPr sz="4000" b="1">
                <a:solidFill>
                  <a:srgbClr val="FFFF00"/>
                </a:solidFill>
                <a:latin typeface="Calibri" pitchFamily="34" charset="0"/>
              </a:defRPr>
            </a:lvl6pPr>
            <a:lvl7pPr marL="914400" algn="ctr" rtl="0" fontAlgn="base">
              <a:spcBef>
                <a:spcPct val="0"/>
              </a:spcBef>
              <a:spcAft>
                <a:spcPct val="0"/>
              </a:spcAft>
              <a:defRPr sz="4000" b="1">
                <a:solidFill>
                  <a:srgbClr val="FFFF00"/>
                </a:solidFill>
                <a:latin typeface="Calibri" pitchFamily="34" charset="0"/>
              </a:defRPr>
            </a:lvl7pPr>
            <a:lvl8pPr marL="1371600" algn="ctr" rtl="0" fontAlgn="base">
              <a:spcBef>
                <a:spcPct val="0"/>
              </a:spcBef>
              <a:spcAft>
                <a:spcPct val="0"/>
              </a:spcAft>
              <a:defRPr sz="4000" b="1">
                <a:solidFill>
                  <a:srgbClr val="FFFF00"/>
                </a:solidFill>
                <a:latin typeface="Calibri" pitchFamily="34" charset="0"/>
              </a:defRPr>
            </a:lvl8pPr>
            <a:lvl9pPr marL="1828800" algn="ctr" rtl="0" fontAlgn="base">
              <a:spcBef>
                <a:spcPct val="0"/>
              </a:spcBef>
              <a:spcAft>
                <a:spcPct val="0"/>
              </a:spcAft>
              <a:defRPr sz="4000" b="1">
                <a:solidFill>
                  <a:srgbClr val="FFFF00"/>
                </a:solidFill>
                <a:latin typeface="Calibri" pitchFamily="34" charset="0"/>
              </a:defRPr>
            </a:lvl9pPr>
          </a:lstStyle>
          <a:p>
            <a:pPr eaLnBrk="1" hangingPunct="1">
              <a:defRPr/>
            </a:pPr>
            <a:r>
              <a:rPr lang="en-US" altLang="en-US" dirty="0" smtClean="0">
                <a:latin typeface="+mj-lt"/>
              </a:rPr>
              <a:t>Best Practice for Signage</a:t>
            </a:r>
          </a:p>
        </p:txBody>
      </p:sp>
      <p:sp>
        <p:nvSpPr>
          <p:cNvPr id="14" name="Content Placeholder 2"/>
          <p:cNvSpPr txBox="1">
            <a:spLocks/>
          </p:cNvSpPr>
          <p:nvPr/>
        </p:nvSpPr>
        <p:spPr bwMode="auto">
          <a:xfrm>
            <a:off x="0" y="990600"/>
            <a:ext cx="9144000" cy="1066800"/>
          </a:xfrm>
          <a:prstGeom prst="rect">
            <a:avLst/>
          </a:prstGeom>
          <a:solidFill>
            <a:srgbClr val="006600"/>
          </a:solidFill>
          <a:ln>
            <a:noFill/>
          </a:ln>
          <a:extLst/>
        </p:spPr>
        <p:txBody>
          <a:bodyPr/>
          <a:lstStyle>
            <a:lvl1pPr marL="457200" indent="-457200" algn="l" rtl="0" eaLnBrk="0" fontAlgn="base" hangingPunct="0">
              <a:spcBef>
                <a:spcPct val="20000"/>
              </a:spcBef>
              <a:spcAft>
                <a:spcPct val="0"/>
              </a:spcAft>
              <a:buClr>
                <a:srgbClr val="FFFF00"/>
              </a:buClr>
              <a:buFont typeface="Wingdings" pitchFamily="2" charset="2"/>
              <a:buChar char="n"/>
              <a:defRPr sz="3200" b="1" kern="1200">
                <a:solidFill>
                  <a:schemeClr val="bg1"/>
                </a:solidFill>
                <a:latin typeface="Arial Narrow" pitchFamily="34" charset="0"/>
                <a:ea typeface="+mn-ea"/>
                <a:cs typeface="+mn-cs"/>
                <a:sym typeface="Wingdings"/>
              </a:defRPr>
            </a:lvl1pPr>
            <a:lvl2pPr marL="914400" indent="-457200" algn="l" rtl="0" eaLnBrk="0" fontAlgn="base" hangingPunct="0">
              <a:spcBef>
                <a:spcPct val="20000"/>
              </a:spcBef>
              <a:spcAft>
                <a:spcPct val="0"/>
              </a:spcAft>
              <a:buClr>
                <a:srgbClr val="FFFF00"/>
              </a:buClr>
              <a:buFont typeface="Symbol" pitchFamily="18" charset="2"/>
              <a:buChar char="·"/>
              <a:defRPr sz="2800" b="1" kern="1200">
                <a:solidFill>
                  <a:schemeClr val="bg1"/>
                </a:solidFill>
                <a:latin typeface="Arial Narrow" pitchFamily="34" charset="0"/>
                <a:ea typeface="+mn-ea"/>
                <a:cs typeface="+mn-cs"/>
                <a:sym typeface="Symbol"/>
              </a:defRPr>
            </a:lvl2pPr>
            <a:lvl3pPr marL="1262063" indent="-347663" algn="l" rtl="0" eaLnBrk="0" fontAlgn="base" hangingPunct="0">
              <a:spcBef>
                <a:spcPct val="20000"/>
              </a:spcBef>
              <a:spcAft>
                <a:spcPct val="0"/>
              </a:spcAft>
              <a:buClr>
                <a:srgbClr val="FFFF00"/>
              </a:buClr>
              <a:buFont typeface="Wingdings 3" pitchFamily="18" charset="2"/>
              <a:buChar char=""/>
              <a:defRPr sz="2400" b="1" kern="1200">
                <a:solidFill>
                  <a:schemeClr val="bg1"/>
                </a:solidFill>
                <a:latin typeface="Arial Narrow" pitchFamily="34" charset="0"/>
                <a:ea typeface="+mn-ea"/>
                <a:cs typeface="+mn-cs"/>
                <a:sym typeface="Wingdings 3"/>
              </a:defRPr>
            </a:lvl3pPr>
            <a:lvl4pPr marL="1600200" indent="-228600" algn="l" rtl="0" eaLnBrk="0" fontAlgn="base" hangingPunct="0">
              <a:spcBef>
                <a:spcPct val="20000"/>
              </a:spcBef>
              <a:spcAft>
                <a:spcPct val="0"/>
              </a:spcAft>
              <a:buFont typeface="Arial" panose="020B0604020202020204" pitchFamily="34" charset="0"/>
              <a:buChar char="–"/>
              <a:defRPr sz="2000" b="1" kern="1200">
                <a:solidFill>
                  <a:schemeClr val="bg1"/>
                </a:solidFill>
                <a:latin typeface="Arial Narrow"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b="1" kern="1200">
                <a:solidFill>
                  <a:schemeClr val="bg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350" indent="0" algn="ctr" eaLnBrk="1" hangingPunct="1">
              <a:spcBef>
                <a:spcPts val="1800"/>
              </a:spcBef>
              <a:buNone/>
              <a:defRPr/>
            </a:pPr>
            <a:r>
              <a:rPr lang="en-US" dirty="0" smtClean="0">
                <a:latin typeface="+mj-lt"/>
              </a:rPr>
              <a:t>Provide </a:t>
            </a:r>
            <a:r>
              <a:rPr lang="en-US" dirty="0">
                <a:latin typeface="+mj-lt"/>
              </a:rPr>
              <a:t>signage </a:t>
            </a:r>
            <a:r>
              <a:rPr lang="en-US" dirty="0" smtClean="0">
                <a:latin typeface="+mj-lt"/>
              </a:rPr>
              <a:t>THROUGHOUT serving </a:t>
            </a:r>
            <a:r>
              <a:rPr lang="en-US" dirty="0">
                <a:latin typeface="+mj-lt"/>
              </a:rPr>
              <a:t>line </a:t>
            </a:r>
            <a:r>
              <a:rPr lang="en-US" dirty="0" smtClean="0">
                <a:latin typeface="+mj-lt"/>
              </a:rPr>
              <a:t/>
            </a:r>
            <a:br>
              <a:rPr lang="en-US" dirty="0" smtClean="0">
                <a:latin typeface="+mj-lt"/>
              </a:rPr>
            </a:br>
            <a:r>
              <a:rPr lang="en-US" dirty="0" smtClean="0">
                <a:latin typeface="+mj-lt"/>
              </a:rPr>
              <a:t>to </a:t>
            </a:r>
            <a:r>
              <a:rPr lang="en-US" dirty="0">
                <a:latin typeface="+mj-lt"/>
              </a:rPr>
              <a:t>guide </a:t>
            </a:r>
            <a:r>
              <a:rPr lang="en-US" dirty="0" smtClean="0">
                <a:latin typeface="+mj-lt"/>
              </a:rPr>
              <a:t>student selections</a:t>
            </a:r>
            <a:r>
              <a:rPr lang="en-US" i="1" dirty="0"/>
              <a:t/>
            </a:r>
            <a:br>
              <a:rPr lang="en-US" i="1" dirty="0"/>
            </a:br>
            <a:endParaRPr lang="en-US" dirty="0"/>
          </a:p>
        </p:txBody>
      </p:sp>
    </p:spTree>
    <p:extLst>
      <p:ext uri="{BB962C8B-B14F-4D97-AF65-F5344CB8AC3E}">
        <p14:creationId xmlns:p14="http://schemas.microsoft.com/office/powerpoint/2010/main" val="2045177661"/>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enu board &#10;iStock_000014930242 "/>
          <p:cNvPicPr>
            <a:picLocks noChangeAspect="1"/>
          </p:cNvPicPr>
          <p:nvPr/>
        </p:nvPicPr>
        <p:blipFill rotWithShape="1">
          <a:blip r:embed="rId3">
            <a:extLst>
              <a:ext uri="{28A0092B-C50C-407E-A947-70E740481C1C}">
                <a14:useLocalDpi xmlns:a14="http://schemas.microsoft.com/office/drawing/2010/main" val="0"/>
              </a:ext>
            </a:extLst>
          </a:blip>
          <a:srcRect l="4684" t="6001" r="4454" b="5200"/>
          <a:stretch/>
        </p:blipFill>
        <p:spPr>
          <a:xfrm>
            <a:off x="838200" y="929924"/>
            <a:ext cx="7696200" cy="5667867"/>
          </a:xfrm>
          <a:prstGeom prst="rect">
            <a:avLst/>
          </a:prstGeom>
        </p:spPr>
      </p:pic>
      <p:sp>
        <p:nvSpPr>
          <p:cNvPr id="4" name="Title 1"/>
          <p:cNvSpPr>
            <a:spLocks noGrp="1"/>
          </p:cNvSpPr>
          <p:nvPr>
            <p:ph type="title"/>
          </p:nvPr>
        </p:nvSpPr>
        <p:spPr>
          <a:xfrm>
            <a:off x="0" y="221343"/>
            <a:ext cx="9144000" cy="632381"/>
          </a:xfrm>
        </p:spPr>
        <p:txBody>
          <a:bodyPr/>
          <a:lstStyle/>
          <a:p>
            <a:pPr eaLnBrk="1" hangingPunct="1"/>
            <a:r>
              <a:rPr lang="en-US" altLang="en-US" dirty="0" smtClean="0">
                <a:latin typeface="Calibri" panose="020F0502020204030204" pitchFamily="34" charset="0"/>
              </a:rPr>
              <a:t>Menu Planning at Breakfast</a:t>
            </a:r>
          </a:p>
        </p:txBody>
      </p:sp>
      <p:sp>
        <p:nvSpPr>
          <p:cNvPr id="6" name="Rounded Rectangle 5"/>
          <p:cNvSpPr/>
          <p:nvPr/>
        </p:nvSpPr>
        <p:spPr>
          <a:xfrm>
            <a:off x="1504950" y="3236686"/>
            <a:ext cx="6362700" cy="2553891"/>
          </a:xfrm>
          <a:prstGeom prst="roundRect">
            <a:avLst/>
          </a:prstGeom>
          <a:solidFill>
            <a:schemeClr val="bg1"/>
          </a:solidFill>
          <a:ln w="28575">
            <a:solidFill>
              <a:srgbClr val="C00000"/>
            </a:solidFill>
          </a:ln>
          <a:scene3d>
            <a:camera prst="orthographicFront"/>
            <a:lightRig rig="threePt" dir="t"/>
          </a:scene3d>
          <a:sp3d>
            <a:bevelT/>
          </a:sp3d>
        </p:spPr>
        <p:txBody>
          <a:bodyPr wrap="square">
            <a:spAutoFit/>
          </a:bodyPr>
          <a:lstStyle/>
          <a:p>
            <a:pPr marL="171450" lvl="1" eaLnBrk="1" hangingPunct="1">
              <a:spcBef>
                <a:spcPts val="1800"/>
              </a:spcBef>
            </a:pPr>
            <a:r>
              <a:rPr lang="en-US" altLang="en-US" sz="3600" b="1" dirty="0">
                <a:sym typeface="Wingdings" panose="05000000000000000000" pitchFamily="2" charset="2"/>
              </a:rPr>
              <a:t>Menu planner decides whether to allow students to select </a:t>
            </a:r>
            <a:r>
              <a:rPr lang="en-US" altLang="en-US" sz="3600" b="1" dirty="0">
                <a:solidFill>
                  <a:srgbClr val="C00000"/>
                </a:solidFill>
                <a:sym typeface="Wingdings" panose="05000000000000000000" pitchFamily="2" charset="2"/>
              </a:rPr>
              <a:t>DUPLICATE </a:t>
            </a:r>
            <a:r>
              <a:rPr lang="en-US" altLang="en-US" sz="3600" b="1" dirty="0">
                <a:sym typeface="Wingdings" panose="05000000000000000000" pitchFamily="2" charset="2"/>
              </a:rPr>
              <a:t>food items (except milk)</a:t>
            </a:r>
          </a:p>
        </p:txBody>
      </p:sp>
    </p:spTree>
    <p:extLst>
      <p:ext uri="{BB962C8B-B14F-4D97-AF65-F5344CB8AC3E}">
        <p14:creationId xmlns:p14="http://schemas.microsoft.com/office/powerpoint/2010/main" val="949137432"/>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274638"/>
            <a:ext cx="9144000" cy="487362"/>
          </a:xfrm>
          <a:prstGeom prst="rect">
            <a:avLst/>
          </a:prstGeom>
        </p:spPr>
        <p:txBody>
          <a:bodyPr anchor="ctr"/>
          <a:lstStyle>
            <a:lvl1pPr algn="ctr" defTabSz="914400" rtl="0" eaLnBrk="1" latinLnBrk="0" hangingPunct="1">
              <a:spcBef>
                <a:spcPct val="0"/>
              </a:spcBef>
              <a:buNone/>
              <a:defRPr sz="4000" b="1" kern="1200">
                <a:solidFill>
                  <a:srgbClr val="FFFF00"/>
                </a:solidFill>
                <a:latin typeface="Arial" pitchFamily="34" charset="0"/>
                <a:ea typeface="+mj-ea"/>
                <a:cs typeface="Arial" pitchFamily="34" charset="0"/>
              </a:defRPr>
            </a:lvl1pPr>
          </a:lstStyle>
          <a:p>
            <a:pPr fontAlgn="auto">
              <a:spcAft>
                <a:spcPts val="0"/>
              </a:spcAft>
              <a:defRPr/>
            </a:pPr>
            <a:r>
              <a:rPr lang="en-US" dirty="0" smtClean="0">
                <a:latin typeface="+mj-lt"/>
              </a:rPr>
              <a:t>Sample Breakfast Menu 1</a:t>
            </a:r>
            <a:endParaRPr lang="en-US" dirty="0">
              <a:latin typeface="+mj-lt"/>
            </a:endParaRPr>
          </a:p>
        </p:txBody>
      </p:sp>
      <p:graphicFrame>
        <p:nvGraphicFramePr>
          <p:cNvPr id="5" name="Table 4"/>
          <p:cNvGraphicFramePr>
            <a:graphicFrameLocks noGrp="1"/>
          </p:cNvGraphicFramePr>
          <p:nvPr>
            <p:extLst/>
          </p:nvPr>
        </p:nvGraphicFramePr>
        <p:xfrm>
          <a:off x="228600" y="867329"/>
          <a:ext cx="8631239" cy="5704438"/>
        </p:xfrm>
        <a:graphic>
          <a:graphicData uri="http://schemas.openxmlformats.org/drawingml/2006/table">
            <a:tbl>
              <a:tblPr firstRow="1" bandRow="1">
                <a:tableStyleId>{5C22544A-7EE6-4342-B048-85BDC9FD1C3A}</a:tableStyleId>
              </a:tblPr>
              <a:tblGrid>
                <a:gridCol w="243054">
                  <a:extLst>
                    <a:ext uri="{9D8B030D-6E8A-4147-A177-3AD203B41FA5}">
                      <a16:colId xmlns:a16="http://schemas.microsoft.com/office/drawing/2014/main" val="20000"/>
                    </a:ext>
                  </a:extLst>
                </a:gridCol>
                <a:gridCol w="1661946">
                  <a:extLst>
                    <a:ext uri="{9D8B030D-6E8A-4147-A177-3AD203B41FA5}">
                      <a16:colId xmlns:a16="http://schemas.microsoft.com/office/drawing/2014/main" val="20001"/>
                    </a:ext>
                  </a:extLst>
                </a:gridCol>
                <a:gridCol w="228600">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gridCol w="228600">
                  <a:extLst>
                    <a:ext uri="{9D8B030D-6E8A-4147-A177-3AD203B41FA5}">
                      <a16:colId xmlns:a16="http://schemas.microsoft.com/office/drawing/2014/main" val="20004"/>
                    </a:ext>
                  </a:extLst>
                </a:gridCol>
                <a:gridCol w="2286000">
                  <a:extLst>
                    <a:ext uri="{9D8B030D-6E8A-4147-A177-3AD203B41FA5}">
                      <a16:colId xmlns:a16="http://schemas.microsoft.com/office/drawing/2014/main" val="20005"/>
                    </a:ext>
                  </a:extLst>
                </a:gridCol>
                <a:gridCol w="1530185">
                  <a:extLst>
                    <a:ext uri="{9D8B030D-6E8A-4147-A177-3AD203B41FA5}">
                      <a16:colId xmlns:a16="http://schemas.microsoft.com/office/drawing/2014/main" val="20006"/>
                    </a:ext>
                  </a:extLst>
                </a:gridCol>
                <a:gridCol w="243054">
                  <a:extLst>
                    <a:ext uri="{9D8B030D-6E8A-4147-A177-3AD203B41FA5}">
                      <a16:colId xmlns:a16="http://schemas.microsoft.com/office/drawing/2014/main" val="20007"/>
                    </a:ext>
                  </a:extLst>
                </a:gridCol>
              </a:tblGrid>
              <a:tr h="1004209">
                <a:tc gridSpan="8">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kern="1200" dirty="0" smtClean="0">
                          <a:solidFill>
                            <a:schemeClr val="tx1"/>
                          </a:solidFill>
                          <a:effectLst/>
                          <a:latin typeface="+mj-lt"/>
                          <a:ea typeface="+mn-ea"/>
                          <a:cs typeface="Times New Roman" pitchFamily="18" charset="0"/>
                        </a:rPr>
                        <a:t>Choose AT LEAST </a:t>
                      </a:r>
                      <a:r>
                        <a:rPr lang="en-US" sz="2800" b="1" kern="1200" dirty="0" smtClean="0">
                          <a:solidFill>
                            <a:srgbClr val="C00000"/>
                          </a:solidFill>
                          <a:effectLst/>
                          <a:latin typeface="+mj-lt"/>
                          <a:ea typeface="+mn-ea"/>
                          <a:cs typeface="Times New Roman" pitchFamily="18" charset="0"/>
                        </a:rPr>
                        <a:t>1 FRUIT </a:t>
                      </a:r>
                      <a:r>
                        <a:rPr lang="en-US" sz="2800" b="1" kern="1200" dirty="0" smtClean="0">
                          <a:solidFill>
                            <a:schemeClr val="tx1"/>
                          </a:solidFill>
                          <a:effectLst/>
                          <a:latin typeface="+mj-lt"/>
                          <a:ea typeface="+mn-ea"/>
                          <a:cs typeface="Times New Roman" pitchFamily="18" charset="0"/>
                        </a:rPr>
                        <a:t>and </a:t>
                      </a:r>
                      <a:r>
                        <a:rPr lang="en-US" sz="2800" b="1" kern="1200" dirty="0" smtClean="0">
                          <a:solidFill>
                            <a:srgbClr val="C00000"/>
                          </a:solidFill>
                          <a:effectLst/>
                          <a:latin typeface="+mj-lt"/>
                          <a:ea typeface="+mn-ea"/>
                          <a:cs typeface="Times New Roman" pitchFamily="18" charset="0"/>
                        </a:rPr>
                        <a:t>2 OTHER</a:t>
                      </a:r>
                      <a:r>
                        <a:rPr lang="en-US" sz="2800" b="1" kern="1200" dirty="0" smtClean="0">
                          <a:solidFill>
                            <a:schemeClr val="tx1"/>
                          </a:solidFill>
                          <a:effectLst/>
                          <a:latin typeface="+mj-lt"/>
                          <a:ea typeface="+mn-ea"/>
                          <a:cs typeface="Times New Roman" pitchFamily="18" charset="0"/>
                        </a:rPr>
                        <a:t> food items. </a:t>
                      </a:r>
                      <a:br>
                        <a:rPr lang="en-US" sz="2800" b="1" kern="1200" dirty="0" smtClean="0">
                          <a:solidFill>
                            <a:schemeClr val="tx1"/>
                          </a:solidFill>
                          <a:effectLst/>
                          <a:latin typeface="+mj-lt"/>
                          <a:ea typeface="+mn-ea"/>
                          <a:cs typeface="Times New Roman" pitchFamily="18" charset="0"/>
                        </a:rPr>
                      </a:br>
                      <a:r>
                        <a:rPr lang="en-US" sz="2800" b="1" i="1" kern="1200" dirty="0" smtClean="0">
                          <a:solidFill>
                            <a:schemeClr val="tx1"/>
                          </a:solidFill>
                          <a:effectLst/>
                          <a:latin typeface="+mj-lt"/>
                          <a:ea typeface="+mn-ea"/>
                          <a:cs typeface="Times New Roman" pitchFamily="18" charset="0"/>
                        </a:rPr>
                        <a:t>For best nutrition, choose all 5!</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00" b="1" dirty="0" smtClean="0">
                        <a:solidFill>
                          <a:schemeClr val="tx1"/>
                        </a:solidFill>
                        <a:latin typeface="+mj-lt"/>
                        <a:sym typeface="Wingdings"/>
                      </a:endParaRPr>
                    </a:p>
                  </a:txBody>
                  <a:tcPr marL="91443" marR="91443" marT="45722" marB="4572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dirty="0" smtClean="0">
                        <a:solidFill>
                          <a:schemeClr val="tx1"/>
                        </a:solidFill>
                        <a:latin typeface="+mj-lt"/>
                        <a:sym typeface="Wingdings"/>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0" b="1" dirty="0" smtClean="0">
                        <a:solidFill>
                          <a:schemeClr val="bg1"/>
                        </a:solidFill>
                        <a:latin typeface="Comic Sans MS" pitchFamily="66" charset="0"/>
                        <a:sym typeface="Wingding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0" b="1" dirty="0" smtClean="0">
                        <a:solidFill>
                          <a:schemeClr val="bg1"/>
                        </a:solidFill>
                        <a:latin typeface="Comic Sans MS" pitchFamily="66" charset="0"/>
                        <a:sym typeface="Wingding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5400" b="1" dirty="0" smtClean="0">
                        <a:solidFill>
                          <a:schemeClr val="bg1"/>
                        </a:solidFill>
                        <a:latin typeface="+mj-lt"/>
                        <a:sym typeface="Wingding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0" b="1" dirty="0" smtClean="0">
                        <a:solidFill>
                          <a:schemeClr val="bg1"/>
                        </a:solidFill>
                        <a:latin typeface="Comic Sans MS" pitchFamily="66" charset="0"/>
                        <a:sym typeface="Wingding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5400" b="1" kern="1200" dirty="0" smtClean="0">
                        <a:solidFill>
                          <a:schemeClr val="tx1"/>
                        </a:solidFill>
                        <a:latin typeface="+mn-lt"/>
                        <a:ea typeface="+mn-ea"/>
                        <a:cs typeface="+mn-cs"/>
                        <a:sym typeface="Wingdings"/>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79746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00" b="1" dirty="0" smtClean="0">
                        <a:solidFill>
                          <a:srgbClr val="000099"/>
                        </a:solidFill>
                        <a:latin typeface="+mj-lt"/>
                        <a:sym typeface="Wingdings"/>
                      </a:endParaRPr>
                    </a:p>
                  </a:txBody>
                  <a:tcPr marL="91443" marR="91443" marT="45722" marB="45722" anchor="ctr">
                    <a:lnL w="12700" cap="flat" cmpd="sng" algn="ctr">
                      <a:noFill/>
                      <a:prstDash val="solid"/>
                      <a:round/>
                      <a:headEnd type="none" w="med" len="med"/>
                      <a:tailEnd type="none" w="med" len="med"/>
                    </a:lnL>
                    <a:lnR w="12700" cap="flat" cmpd="sng" algn="ctr">
                      <a:solidFill>
                        <a:srgbClr val="0000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0000CC"/>
                          </a:solidFill>
                          <a:latin typeface="+mj-lt"/>
                          <a:sym typeface="Wingdings"/>
                        </a:rPr>
                        <a:t>MILK</a:t>
                      </a:r>
                    </a:p>
                  </a:txBody>
                  <a:tcPr marL="91443" marR="91443" marT="45722" marB="45722" anchor="ctr">
                    <a:lnL w="12700" cap="flat" cmpd="sng" algn="ctr">
                      <a:solidFill>
                        <a:srgbClr val="0000CC"/>
                      </a:solidFill>
                      <a:prstDash val="solid"/>
                      <a:round/>
                      <a:headEnd type="none" w="med" len="med"/>
                      <a:tailEnd type="none" w="med" len="med"/>
                    </a:lnL>
                    <a:lnR w="12700" cap="flat" cmpd="sng" algn="ctr">
                      <a:solidFill>
                        <a:srgbClr val="0000CC"/>
                      </a:solidFill>
                      <a:prstDash val="solid"/>
                      <a:round/>
                      <a:headEnd type="none" w="med" len="med"/>
                      <a:tailEnd type="none" w="med" len="med"/>
                    </a:lnR>
                    <a:lnT w="12700" cap="flat" cmpd="sng" algn="ctr">
                      <a:solidFill>
                        <a:srgbClr val="0000CC"/>
                      </a:solidFill>
                      <a:prstDash val="solid"/>
                      <a:round/>
                      <a:headEnd type="none" w="med" len="med"/>
                      <a:tailEnd type="none" w="med" len="med"/>
                    </a:lnT>
                    <a:lnB w="12700" cap="flat" cmpd="sng" algn="ctr">
                      <a:solidFill>
                        <a:srgbClr val="0000CC"/>
                      </a:solidFill>
                      <a:prstDash val="solid"/>
                      <a:round/>
                      <a:headEnd type="none" w="med" len="med"/>
                      <a:tailEnd type="none" w="med" len="med"/>
                    </a:lnB>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b="1" dirty="0" smtClean="0">
                        <a:solidFill>
                          <a:srgbClr val="000099"/>
                        </a:solidFill>
                        <a:latin typeface="+mj-lt"/>
                        <a:sym typeface="Wingdings"/>
                      </a:endParaRPr>
                    </a:p>
                  </a:txBody>
                  <a:tcPr marL="91443" marR="91443" marT="45722" marB="45722" anchor="ctr">
                    <a:lnL w="12700" cap="flat" cmpd="sng" algn="ctr">
                      <a:solidFill>
                        <a:srgbClr val="0000CC"/>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006600"/>
                          </a:solidFill>
                          <a:latin typeface="+mj-lt"/>
                          <a:sym typeface="Wingdings"/>
                        </a:rPr>
                        <a:t>FRUITS</a:t>
                      </a:r>
                    </a:p>
                  </a:txBody>
                  <a:tcPr marL="91443" marR="91443" marT="45722" marB="45722" anchor="ctr">
                    <a:lnL w="12700" cap="flat" cmpd="sng" algn="ctr">
                      <a:solidFill>
                        <a:srgbClr val="006600"/>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solidFill>
                        <a:srgbClr val="006600"/>
                      </a:solidFill>
                      <a:prstDash val="solid"/>
                      <a:round/>
                      <a:headEnd type="none" w="med" len="med"/>
                      <a:tailEnd type="none" w="med" len="med"/>
                    </a:lnT>
                    <a:lnB w="12700" cap="flat" cmpd="sng" algn="ctr">
                      <a:solidFill>
                        <a:srgbClr val="006600"/>
                      </a:solidFill>
                      <a:prstDash val="solid"/>
                      <a:round/>
                      <a:headEnd type="none" w="med" len="med"/>
                      <a:tailEnd type="none" w="med" len="med"/>
                    </a:lnB>
                    <a:solidFill>
                      <a:srgbClr val="E7FFE7"/>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400" b="1" dirty="0" smtClean="0">
                        <a:solidFill>
                          <a:schemeClr val="tx1"/>
                        </a:solidFill>
                        <a:latin typeface="+mj-lt"/>
                        <a:sym typeface="Wingdings"/>
                      </a:endParaRPr>
                    </a:p>
                  </a:txBody>
                  <a:tcPr marL="91443" marR="91443" marT="45722" marB="45722" anchor="ctr">
                    <a:lnL w="12700" cap="flat" cmpd="sng" algn="ctr">
                      <a:solidFill>
                        <a:srgbClr val="0066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kern="1200" dirty="0" smtClean="0">
                          <a:solidFill>
                            <a:srgbClr val="663300"/>
                          </a:solidFill>
                          <a:effectLst/>
                          <a:latin typeface="+mj-lt"/>
                          <a:ea typeface="+mn-ea"/>
                          <a:cs typeface="+mn-cs"/>
                        </a:rPr>
                        <a:t>GRAINS AND MEAT/MEAT ALTERNATES</a:t>
                      </a:r>
                      <a:endParaRPr lang="en-US" sz="2400" b="1" dirty="0" smtClean="0">
                        <a:solidFill>
                          <a:srgbClr val="663300"/>
                        </a:solidFill>
                        <a:latin typeface="+mj-lt"/>
                        <a:sym typeface="Wingdings"/>
                      </a:endParaRPr>
                    </a:p>
                  </a:txBody>
                  <a:tcPr marL="91443" marR="91443" marT="45722" marB="45722" anchor="ctr">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D7C3"/>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0" b="1" dirty="0" smtClean="0">
                        <a:solidFill>
                          <a:srgbClr val="A50021"/>
                        </a:solidFill>
                        <a:latin typeface="Arial Narrow" pitchFamily="34" charset="0"/>
                        <a:sym typeface="Wingdings"/>
                      </a:endParaRPr>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kern="1200" dirty="0" smtClean="0">
                        <a:solidFill>
                          <a:schemeClr val="tx1"/>
                        </a:solidFill>
                        <a:latin typeface="+mj-lt"/>
                        <a:ea typeface="+mn-ea"/>
                        <a:cs typeface="+mn-cs"/>
                        <a:sym typeface="Wingdings"/>
                      </a:endParaRPr>
                    </a:p>
                  </a:txBody>
                  <a:tcPr marL="91443" marR="91443" marT="45722" marB="45722" anchor="ctr">
                    <a:lnL w="12700" cap="flat" cmpd="sng" algn="ctr">
                      <a:solidFill>
                        <a:srgbClr val="6633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79746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0" b="1" dirty="0" smtClean="0">
                        <a:solidFill>
                          <a:srgbClr val="000099"/>
                        </a:solidFill>
                        <a:latin typeface="Comic Sans MS" pitchFamily="66" charset="0"/>
                        <a:sym typeface="Wingdings"/>
                      </a:endParaRPr>
                    </a:p>
                  </a:txBody>
                  <a:tcPr marL="91443" marR="91443" marT="45722" marB="45722" anchor="ctr">
                    <a:lnL w="12700" cap="flat" cmpd="sng" algn="ctr">
                      <a:noFill/>
                      <a:prstDash val="solid"/>
                      <a:round/>
                      <a:headEnd type="none" w="med" len="med"/>
                      <a:tailEnd type="none" w="med" len="med"/>
                    </a:lnL>
                    <a:lnR w="12700" cap="flat" cmpd="sng" algn="ctr">
                      <a:solidFill>
                        <a:srgbClr val="0000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smtClean="0">
                          <a:solidFill>
                            <a:schemeClr val="bg1"/>
                          </a:solidFill>
                          <a:latin typeface="+mj-lt"/>
                          <a:sym typeface="Wingdings"/>
                        </a:rPr>
                        <a:t>CHOOSE</a:t>
                      </a:r>
                      <a:r>
                        <a:rPr lang="en-US" sz="2400" b="1" baseline="0" dirty="0" smtClean="0">
                          <a:solidFill>
                            <a:schemeClr val="bg1"/>
                          </a:solidFill>
                          <a:latin typeface="+mj-lt"/>
                          <a:sym typeface="Wingdings"/>
                        </a:rPr>
                        <a:t> 1</a:t>
                      </a:r>
                      <a:endParaRPr lang="en-US" sz="2400" b="1" dirty="0" smtClean="0">
                        <a:solidFill>
                          <a:schemeClr val="bg1"/>
                        </a:solidFill>
                        <a:latin typeface="+mj-lt"/>
                        <a:sym typeface="Wingdings"/>
                      </a:endParaRPr>
                    </a:p>
                  </a:txBody>
                  <a:tcPr marL="91443" marR="91443" marT="45722" marB="45722" anchor="ctr">
                    <a:lnL w="12700" cap="flat" cmpd="sng" algn="ctr">
                      <a:solidFill>
                        <a:srgbClr val="0000CC"/>
                      </a:solidFill>
                      <a:prstDash val="solid"/>
                      <a:round/>
                      <a:headEnd type="none" w="med" len="med"/>
                      <a:tailEnd type="none" w="med" len="med"/>
                    </a:lnL>
                    <a:lnR w="12700" cap="flat" cmpd="sng" algn="ctr">
                      <a:solidFill>
                        <a:srgbClr val="0000CC"/>
                      </a:solidFill>
                      <a:prstDash val="solid"/>
                      <a:round/>
                      <a:headEnd type="none" w="med" len="med"/>
                      <a:tailEnd type="none" w="med" len="med"/>
                    </a:lnR>
                    <a:lnT w="12700" cap="flat" cmpd="sng" algn="ctr">
                      <a:solidFill>
                        <a:srgbClr val="0000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b="1" dirty="0" smtClean="0">
                        <a:solidFill>
                          <a:srgbClr val="000099"/>
                        </a:solidFill>
                        <a:latin typeface="+mj-lt"/>
                        <a:sym typeface="Wingdings"/>
                      </a:endParaRPr>
                    </a:p>
                  </a:txBody>
                  <a:tcPr marL="91443" marR="91443" marT="45722" marB="45722" anchor="ctr">
                    <a:lnL w="12700" cap="flat" cmpd="sng" algn="ctr">
                      <a:solidFill>
                        <a:srgbClr val="0000CC"/>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smtClean="0">
                          <a:solidFill>
                            <a:schemeClr val="bg1"/>
                          </a:solidFill>
                          <a:latin typeface="+mj-lt"/>
                          <a:sym typeface="Wingdings"/>
                        </a:rPr>
                        <a:t>CHOOSE</a:t>
                      </a:r>
                      <a:r>
                        <a:rPr lang="en-US" sz="2400" b="1" baseline="0" dirty="0" smtClean="0">
                          <a:solidFill>
                            <a:schemeClr val="bg1"/>
                          </a:solidFill>
                          <a:latin typeface="+mj-lt"/>
                          <a:sym typeface="Wingdings"/>
                        </a:rPr>
                        <a:t> </a:t>
                      </a:r>
                      <a:br>
                        <a:rPr lang="en-US" sz="2400" b="1" baseline="0" dirty="0" smtClean="0">
                          <a:solidFill>
                            <a:schemeClr val="bg1"/>
                          </a:solidFill>
                          <a:latin typeface="+mj-lt"/>
                          <a:sym typeface="Wingdings"/>
                        </a:rPr>
                      </a:br>
                      <a:r>
                        <a:rPr lang="en-US" sz="2400" b="1" baseline="0" dirty="0" smtClean="0">
                          <a:solidFill>
                            <a:schemeClr val="bg1"/>
                          </a:solidFill>
                          <a:latin typeface="+mj-lt"/>
                          <a:sym typeface="Wingdings"/>
                        </a:rPr>
                        <a:t>UP TO 2 *</a:t>
                      </a:r>
                      <a:endParaRPr lang="en-US" sz="2400" b="1" dirty="0" smtClean="0">
                        <a:solidFill>
                          <a:schemeClr val="bg1"/>
                        </a:solidFill>
                        <a:latin typeface="+mj-lt"/>
                        <a:sym typeface="Wingdings"/>
                      </a:endParaRPr>
                    </a:p>
                  </a:txBody>
                  <a:tcPr marL="91443" marR="91443" marT="45722" marB="45722" anchor="ctr">
                    <a:lnL w="12700" cap="flat" cmpd="sng" algn="ctr">
                      <a:solidFill>
                        <a:srgbClr val="006600"/>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solidFill>
                        <a:srgbClr val="006600"/>
                      </a:solidFill>
                      <a:prstDash val="solid"/>
                      <a:round/>
                      <a:headEnd type="none" w="med" len="med"/>
                      <a:tailEnd type="none" w="med" len="med"/>
                    </a:lnT>
                    <a:lnB w="12700" cap="flat" cmpd="sng" algn="ctr">
                      <a:solidFill>
                        <a:srgbClr val="006600"/>
                      </a:solidFill>
                      <a:prstDash val="solid"/>
                      <a:round/>
                      <a:headEnd type="none" w="med" len="med"/>
                      <a:tailEnd type="none" w="med" len="med"/>
                    </a:lnB>
                    <a:solidFill>
                      <a:srgbClr val="0066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400" b="1" dirty="0" smtClean="0">
                        <a:solidFill>
                          <a:schemeClr val="tx1"/>
                        </a:solidFill>
                        <a:latin typeface="+mj-lt"/>
                        <a:sym typeface="Wingdings"/>
                      </a:endParaRPr>
                    </a:p>
                  </a:txBody>
                  <a:tcPr marL="91443" marR="91443" marT="45722" marB="45722" anchor="ctr">
                    <a:lnL w="12700" cap="flat" cmpd="sng" algn="ctr">
                      <a:solidFill>
                        <a:srgbClr val="0066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smtClean="0">
                          <a:solidFill>
                            <a:schemeClr val="bg1"/>
                          </a:solidFill>
                          <a:latin typeface="+mj-lt"/>
                          <a:sym typeface="Wingdings"/>
                        </a:rPr>
                        <a:t>CHOOSE</a:t>
                      </a:r>
                      <a:r>
                        <a:rPr lang="en-US" sz="2400" b="1" baseline="0" dirty="0" smtClean="0">
                          <a:solidFill>
                            <a:schemeClr val="bg1"/>
                          </a:solidFill>
                          <a:latin typeface="+mj-lt"/>
                          <a:sym typeface="Wingdings"/>
                        </a:rPr>
                        <a:t> UP TO 2</a:t>
                      </a:r>
                      <a:endParaRPr lang="en-US" sz="2400" b="1" dirty="0" smtClean="0">
                        <a:solidFill>
                          <a:schemeClr val="bg1"/>
                        </a:solidFill>
                        <a:latin typeface="+mj-lt"/>
                        <a:sym typeface="Wingdings"/>
                      </a:endParaRPr>
                    </a:p>
                  </a:txBody>
                  <a:tcPr marL="91443" marR="91443" marT="45722" marB="45722" anchor="ctr">
                    <a:lnL w="12700" cap="flat" cmpd="sng" algn="ctr">
                      <a:solidFill>
                        <a:srgbClr val="6633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3300"/>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smtClean="0">
                        <a:solidFill>
                          <a:schemeClr val="bg1"/>
                        </a:solidFill>
                        <a:latin typeface="Arial Narrow" pitchFamily="34" charset="0"/>
                        <a:sym typeface="Wingdings"/>
                      </a:endParaRPr>
                    </a:p>
                  </a:txBody>
                  <a:tcPr anchor="ctr">
                    <a:lnL w="12700" cap="flat" cmpd="sng" algn="ctr">
                      <a:solidFill>
                        <a:srgbClr val="C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A50021"/>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5400" b="1" kern="1200" dirty="0" smtClean="0">
                        <a:solidFill>
                          <a:schemeClr val="tx1"/>
                        </a:solidFill>
                        <a:latin typeface="+mn-lt"/>
                        <a:ea typeface="+mn-ea"/>
                        <a:cs typeface="+mn-cs"/>
                        <a:sym typeface="Wingdings"/>
                      </a:endParaRPr>
                    </a:p>
                  </a:txBody>
                  <a:tcPr marL="91443" marR="91443"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746799">
                <a:tc>
                  <a:txBody>
                    <a:bodyPr/>
                    <a:lstStyle/>
                    <a:p>
                      <a:endParaRPr lang="en-US" sz="1800" dirty="0"/>
                    </a:p>
                  </a:txBody>
                  <a:tcPr marL="91443" marR="91443" marT="45722" marB="45722">
                    <a:lnL w="12700" cap="flat" cmpd="sng" algn="ctr">
                      <a:noFill/>
                      <a:prstDash val="solid"/>
                      <a:round/>
                      <a:headEnd type="none" w="med" len="med"/>
                      <a:tailEnd type="none" w="med" len="med"/>
                    </a:lnL>
                    <a:lnR w="12700" cap="flat" cmpd="sng" algn="ctr">
                      <a:solidFill>
                        <a:srgbClr val="0000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lvl="0" indent="-285750">
                        <a:buClr>
                          <a:srgbClr val="0000CC"/>
                        </a:buClr>
                        <a:buFont typeface="Wingdings" pitchFamily="2" charset="2"/>
                        <a:buChar char="n"/>
                      </a:pPr>
                      <a:r>
                        <a:rPr lang="en-US" sz="1800" b="1" u="none" strike="noStrike" kern="1200" dirty="0" smtClean="0">
                          <a:solidFill>
                            <a:schemeClr val="dk1"/>
                          </a:solidFill>
                          <a:effectLst/>
                          <a:latin typeface="+mj-lt"/>
                          <a:ea typeface="+mn-ea"/>
                          <a:cs typeface="+mn-cs"/>
                        </a:rPr>
                        <a:t>Low-fat (1%) </a:t>
                      </a:r>
                    </a:p>
                    <a:p>
                      <a:pPr marL="285750" lvl="0" indent="-285750">
                        <a:buClr>
                          <a:srgbClr val="0000CC"/>
                        </a:buClr>
                        <a:buFont typeface="Wingdings" pitchFamily="2" charset="2"/>
                        <a:buChar char="n"/>
                      </a:pPr>
                      <a:r>
                        <a:rPr lang="en-US" sz="1800" b="1" u="none" strike="noStrike" kern="1200" dirty="0" smtClean="0">
                          <a:solidFill>
                            <a:schemeClr val="dk1"/>
                          </a:solidFill>
                          <a:effectLst/>
                          <a:latin typeface="+mj-lt"/>
                          <a:ea typeface="+mn-ea"/>
                          <a:cs typeface="+mn-cs"/>
                        </a:rPr>
                        <a:t>Fat-free </a:t>
                      </a:r>
                    </a:p>
                    <a:p>
                      <a:pPr marL="285750" lvl="0" indent="-285750">
                        <a:buClr>
                          <a:srgbClr val="0000CC"/>
                        </a:buClr>
                        <a:buFont typeface="Wingdings" pitchFamily="2" charset="2"/>
                        <a:buChar char="n"/>
                      </a:pPr>
                      <a:r>
                        <a:rPr lang="en-US" sz="1800" b="1" u="none" strike="noStrike" kern="1200" dirty="0" smtClean="0">
                          <a:solidFill>
                            <a:schemeClr val="dk1"/>
                          </a:solidFill>
                          <a:effectLst/>
                          <a:latin typeface="+mj-lt"/>
                          <a:ea typeface="+mn-ea"/>
                          <a:cs typeface="+mn-cs"/>
                        </a:rPr>
                        <a:t>Fat-free chocolate </a:t>
                      </a:r>
                    </a:p>
                    <a:p>
                      <a:pPr marL="285750" indent="-285750">
                        <a:buClr>
                          <a:srgbClr val="0000CC"/>
                        </a:buClr>
                        <a:buFont typeface="Wingdings" pitchFamily="2" charset="2"/>
                        <a:buChar char="n"/>
                      </a:pPr>
                      <a:r>
                        <a:rPr lang="en-US" sz="1800" b="1" kern="1200" dirty="0" smtClean="0">
                          <a:solidFill>
                            <a:schemeClr val="dk1"/>
                          </a:solidFill>
                          <a:effectLst/>
                          <a:latin typeface="+mj-lt"/>
                          <a:ea typeface="+mn-ea"/>
                          <a:cs typeface="+mn-cs"/>
                        </a:rPr>
                        <a:t>Fat-free strawberry</a:t>
                      </a:r>
                      <a:endParaRPr lang="en-US" sz="2000" b="1" dirty="0" smtClean="0">
                        <a:latin typeface="+mj-lt"/>
                      </a:endParaRPr>
                    </a:p>
                  </a:txBody>
                  <a:tcPr marL="91443" marR="91443" marT="45722" marB="45722">
                    <a:lnL w="12700" cap="flat" cmpd="sng" algn="ctr">
                      <a:solidFill>
                        <a:srgbClr val="0000CC"/>
                      </a:solidFill>
                      <a:prstDash val="solid"/>
                      <a:round/>
                      <a:headEnd type="none" w="med" len="med"/>
                      <a:tailEnd type="none" w="med" len="med"/>
                    </a:lnL>
                    <a:lnR w="12700" cap="flat" cmpd="sng" algn="ctr">
                      <a:solidFill>
                        <a:srgbClr val="0000CC"/>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lang="en-US" sz="1800" dirty="0">
                        <a:latin typeface="+mj-lt"/>
                      </a:endParaRPr>
                    </a:p>
                  </a:txBody>
                  <a:tcPr marL="91443" marR="91443" marT="45722" marB="45722">
                    <a:lnL w="12700" cap="flat" cmpd="sng" algn="ctr">
                      <a:solidFill>
                        <a:srgbClr val="0000CC"/>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lvl="0" indent="-285750">
                        <a:buClr>
                          <a:srgbClr val="006600"/>
                        </a:buClr>
                        <a:buFont typeface="Wingdings" pitchFamily="2" charset="2"/>
                        <a:buChar char="n"/>
                      </a:pPr>
                      <a:r>
                        <a:rPr lang="en-US" sz="1800" b="1" kern="1200" dirty="0" smtClean="0">
                          <a:solidFill>
                            <a:schemeClr val="dk1"/>
                          </a:solidFill>
                          <a:effectLst/>
                          <a:latin typeface="+mj-lt"/>
                          <a:ea typeface="+mn-ea"/>
                          <a:cs typeface="+mn-cs"/>
                        </a:rPr>
                        <a:t>Fresh cut-up fruit</a:t>
                      </a:r>
                    </a:p>
                    <a:p>
                      <a:pPr marL="285750" lvl="0" indent="-285750">
                        <a:buClr>
                          <a:srgbClr val="006600"/>
                        </a:buClr>
                        <a:buFont typeface="Wingdings" pitchFamily="2" charset="2"/>
                        <a:buChar char="n"/>
                      </a:pPr>
                      <a:r>
                        <a:rPr lang="en-US" sz="1800" b="1" kern="1200" dirty="0" smtClean="0">
                          <a:solidFill>
                            <a:schemeClr val="dk1"/>
                          </a:solidFill>
                          <a:effectLst/>
                          <a:latin typeface="+mj-lt"/>
                          <a:ea typeface="+mn-ea"/>
                          <a:cs typeface="+mn-cs"/>
                        </a:rPr>
                        <a:t>Canned fruit</a:t>
                      </a:r>
                    </a:p>
                    <a:p>
                      <a:pPr marL="285750" lvl="0" indent="-285750">
                        <a:buClr>
                          <a:srgbClr val="006600"/>
                        </a:buClr>
                        <a:buFont typeface="Wingdings" pitchFamily="2" charset="2"/>
                        <a:buChar char="n"/>
                      </a:pPr>
                      <a:r>
                        <a:rPr lang="en-US" sz="1800" b="1" kern="1200" dirty="0" smtClean="0">
                          <a:solidFill>
                            <a:schemeClr val="dk1"/>
                          </a:solidFill>
                          <a:effectLst/>
                          <a:latin typeface="+mj-lt"/>
                          <a:ea typeface="+mn-ea"/>
                          <a:cs typeface="+mn-cs"/>
                        </a:rPr>
                        <a:t>Whole fruit</a:t>
                      </a:r>
                    </a:p>
                    <a:p>
                      <a:pPr marL="285750" indent="-285750">
                        <a:buClr>
                          <a:srgbClr val="006600"/>
                        </a:buClr>
                        <a:buFont typeface="Wingdings" pitchFamily="2" charset="2"/>
                        <a:buChar char="n"/>
                      </a:pPr>
                      <a:r>
                        <a:rPr lang="en-US" sz="1800" b="1" kern="1200" dirty="0" smtClean="0">
                          <a:solidFill>
                            <a:schemeClr val="dk1"/>
                          </a:solidFill>
                          <a:effectLst/>
                          <a:latin typeface="+mj-lt"/>
                          <a:ea typeface="+mn-ea"/>
                          <a:cs typeface="+mn-cs"/>
                        </a:rPr>
                        <a:t>100 percent fruit juice</a:t>
                      </a:r>
                    </a:p>
                    <a:p>
                      <a:pPr marL="285750" marR="0" indent="-285750" algn="l" defTabSz="914400" rtl="0" eaLnBrk="1" fontAlgn="auto" latinLnBrk="0" hangingPunct="1">
                        <a:lnSpc>
                          <a:spcPct val="100000"/>
                        </a:lnSpc>
                        <a:spcBef>
                          <a:spcPts val="0"/>
                        </a:spcBef>
                        <a:spcAft>
                          <a:spcPts val="0"/>
                        </a:spcAft>
                        <a:buClr>
                          <a:srgbClr val="006600"/>
                        </a:buClr>
                        <a:buSzTx/>
                        <a:buFont typeface="Wingdings" pitchFamily="2" charset="2"/>
                        <a:buChar char="n"/>
                        <a:tabLst/>
                        <a:defRPr/>
                      </a:pPr>
                      <a:r>
                        <a:rPr lang="en-US" sz="1800" b="1" dirty="0" smtClean="0">
                          <a:latin typeface="+mj-lt"/>
                          <a:sym typeface="Wingdings"/>
                        </a:rPr>
                        <a:t>Fresh</a:t>
                      </a:r>
                      <a:r>
                        <a:rPr lang="en-US" sz="1800" b="1" baseline="0" dirty="0" smtClean="0">
                          <a:latin typeface="+mj-lt"/>
                          <a:sym typeface="Wingdings"/>
                        </a:rPr>
                        <a:t> veggies</a:t>
                      </a:r>
                    </a:p>
                    <a:p>
                      <a:pPr marL="225425" marR="0" indent="-225425" algn="l" defTabSz="914400" rtl="0" eaLnBrk="1" fontAlgn="auto" latinLnBrk="0" hangingPunct="1">
                        <a:lnSpc>
                          <a:spcPct val="100000"/>
                        </a:lnSpc>
                        <a:spcBef>
                          <a:spcPts val="1200"/>
                        </a:spcBef>
                        <a:spcAft>
                          <a:spcPts val="0"/>
                        </a:spcAft>
                        <a:buClr>
                          <a:srgbClr val="006600"/>
                        </a:buClr>
                        <a:buSzTx/>
                        <a:buFont typeface="Wingdings" pitchFamily="2" charset="2"/>
                        <a:buNone/>
                        <a:tabLst/>
                        <a:defRPr/>
                      </a:pPr>
                      <a:r>
                        <a:rPr lang="en-US" sz="2000" b="1" kern="1200" dirty="0" smtClean="0">
                          <a:solidFill>
                            <a:srgbClr val="C00000"/>
                          </a:solidFill>
                          <a:latin typeface="+mn-lt"/>
                          <a:ea typeface="+mn-ea"/>
                          <a:cs typeface="+mn-cs"/>
                          <a:sym typeface="Wingdings"/>
                        </a:rPr>
                        <a:t>* Choose 2 fruits</a:t>
                      </a:r>
                      <a:r>
                        <a:rPr lang="en-US" sz="2000" b="1" kern="1200" baseline="0" dirty="0" smtClean="0">
                          <a:solidFill>
                            <a:srgbClr val="C00000"/>
                          </a:solidFill>
                          <a:latin typeface="+mn-lt"/>
                          <a:ea typeface="+mn-ea"/>
                          <a:cs typeface="+mn-cs"/>
                          <a:sym typeface="Wingdings"/>
                        </a:rPr>
                        <a:t> </a:t>
                      </a:r>
                      <a:r>
                        <a:rPr lang="en-US" sz="2000" b="1" kern="1200" dirty="0" smtClean="0">
                          <a:solidFill>
                            <a:srgbClr val="C00000"/>
                          </a:solidFill>
                          <a:latin typeface="+mn-lt"/>
                          <a:ea typeface="+mn-ea"/>
                          <a:cs typeface="+mn-cs"/>
                          <a:sym typeface="Wingdings"/>
                        </a:rPr>
                        <a:t>OR 1 fruit and </a:t>
                      </a:r>
                      <a:br>
                        <a:rPr lang="en-US" sz="2000" b="1" kern="1200" dirty="0" smtClean="0">
                          <a:solidFill>
                            <a:srgbClr val="C00000"/>
                          </a:solidFill>
                          <a:latin typeface="+mn-lt"/>
                          <a:ea typeface="+mn-ea"/>
                          <a:cs typeface="+mn-cs"/>
                          <a:sym typeface="Wingdings"/>
                        </a:rPr>
                      </a:br>
                      <a:r>
                        <a:rPr lang="en-US" sz="2000" b="1" kern="1200" dirty="0" smtClean="0">
                          <a:solidFill>
                            <a:srgbClr val="C00000"/>
                          </a:solidFill>
                          <a:latin typeface="+mn-lt"/>
                          <a:ea typeface="+mn-ea"/>
                          <a:cs typeface="+mn-cs"/>
                          <a:sym typeface="Wingdings"/>
                        </a:rPr>
                        <a:t>1 juice</a:t>
                      </a:r>
                      <a:r>
                        <a:rPr lang="en-US" sz="2000" b="1" kern="1200" dirty="0" smtClean="0">
                          <a:solidFill>
                            <a:schemeClr val="tx1"/>
                          </a:solidFill>
                          <a:latin typeface="+mn-lt"/>
                          <a:ea typeface="+mn-ea"/>
                          <a:cs typeface="+mn-cs"/>
                          <a:sym typeface="Wingdings"/>
                        </a:rPr>
                        <a:t> </a:t>
                      </a:r>
                    </a:p>
                  </a:txBody>
                  <a:tcPr marL="91443" marR="91443" marT="45722" marB="45722">
                    <a:lnL w="12700" cap="flat" cmpd="sng" algn="ctr">
                      <a:solidFill>
                        <a:srgbClr val="006600"/>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solidFill>
                        <a:srgbClr val="0066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FE7"/>
                    </a:solidFill>
                  </a:tcPr>
                </a:tc>
                <a:tc>
                  <a:txBody>
                    <a:bodyPr/>
                    <a:lstStyle/>
                    <a:p>
                      <a:endParaRPr lang="en-US" sz="1800" b="1" dirty="0">
                        <a:latin typeface="+mj-lt"/>
                      </a:endParaRPr>
                    </a:p>
                  </a:txBody>
                  <a:tcPr marL="91443" marR="91443" marT="45722" marB="45722" anchor="ctr">
                    <a:lnL w="12700" cap="flat" cmpd="sng" algn="ctr">
                      <a:solidFill>
                        <a:srgbClr val="0066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285750" lvl="0" indent="-285750">
                        <a:buClr>
                          <a:srgbClr val="663300"/>
                        </a:buClr>
                        <a:buFont typeface="Wingdings" pitchFamily="2" charset="2"/>
                        <a:buChar char="n"/>
                      </a:pPr>
                      <a:r>
                        <a:rPr lang="en-US" sz="1800" b="1" kern="1200" dirty="0" smtClean="0">
                          <a:solidFill>
                            <a:schemeClr val="dk1"/>
                          </a:solidFill>
                          <a:effectLst/>
                          <a:latin typeface="+mj-lt"/>
                          <a:ea typeface="+mn-ea"/>
                          <a:cs typeface="+mn-cs"/>
                        </a:rPr>
                        <a:t>Whole-grain cereals, assorted</a:t>
                      </a:r>
                    </a:p>
                    <a:p>
                      <a:pPr marL="285750" lvl="0" indent="-285750">
                        <a:buClr>
                          <a:srgbClr val="663300"/>
                        </a:buClr>
                        <a:buFont typeface="Wingdings" pitchFamily="2" charset="2"/>
                        <a:buChar char="n"/>
                      </a:pPr>
                      <a:r>
                        <a:rPr lang="en-US" sz="1800" b="1" kern="1200" dirty="0" smtClean="0">
                          <a:solidFill>
                            <a:schemeClr val="dk1"/>
                          </a:solidFill>
                          <a:effectLst/>
                          <a:latin typeface="+mj-lt"/>
                          <a:ea typeface="+mn-ea"/>
                          <a:cs typeface="+mn-cs"/>
                        </a:rPr>
                        <a:t>Oatmeal</a:t>
                      </a:r>
                    </a:p>
                    <a:p>
                      <a:pPr marL="285750" lvl="0" indent="-285750">
                        <a:buClr>
                          <a:srgbClr val="663300"/>
                        </a:buClr>
                        <a:buFont typeface="Wingdings" pitchFamily="2" charset="2"/>
                        <a:buChar char="n"/>
                      </a:pPr>
                      <a:r>
                        <a:rPr lang="en-US" sz="1800" b="1" kern="1200" dirty="0" smtClean="0">
                          <a:solidFill>
                            <a:schemeClr val="dk1"/>
                          </a:solidFill>
                          <a:effectLst/>
                          <a:latin typeface="+mj-lt"/>
                          <a:ea typeface="+mn-ea"/>
                          <a:cs typeface="+mn-cs"/>
                        </a:rPr>
                        <a:t>Whole-grain toast</a:t>
                      </a:r>
                    </a:p>
                    <a:p>
                      <a:pPr marL="285750" lvl="0" indent="-285750">
                        <a:buClr>
                          <a:srgbClr val="663300"/>
                        </a:buClr>
                        <a:buFont typeface="Wingdings" pitchFamily="2" charset="2"/>
                        <a:buChar char="n"/>
                      </a:pPr>
                      <a:r>
                        <a:rPr lang="en-US" sz="1800" b="1" kern="1200" dirty="0" smtClean="0">
                          <a:solidFill>
                            <a:schemeClr val="dk1"/>
                          </a:solidFill>
                          <a:effectLst/>
                          <a:latin typeface="+mj-lt"/>
                          <a:ea typeface="+mn-ea"/>
                          <a:cs typeface="+mn-cs"/>
                        </a:rPr>
                        <a:t>Whole-grain muffins, assorted</a:t>
                      </a:r>
                    </a:p>
                    <a:p>
                      <a:pPr marL="285750" lvl="0" indent="-285750">
                        <a:buClr>
                          <a:srgbClr val="663300"/>
                        </a:buClr>
                        <a:buFont typeface="Wingdings" pitchFamily="2" charset="2"/>
                        <a:buChar char="n"/>
                      </a:pPr>
                      <a:r>
                        <a:rPr lang="en-US" sz="1800" b="1" kern="1200" dirty="0" smtClean="0">
                          <a:solidFill>
                            <a:schemeClr val="dk1"/>
                          </a:solidFill>
                          <a:effectLst/>
                          <a:latin typeface="+mj-lt"/>
                          <a:ea typeface="+mn-ea"/>
                          <a:cs typeface="+mn-cs"/>
                        </a:rPr>
                        <a:t>Whole-grain mini bagel</a:t>
                      </a:r>
                    </a:p>
                    <a:p>
                      <a:pPr marL="285750" indent="-285750">
                        <a:buClr>
                          <a:srgbClr val="663300"/>
                        </a:buClr>
                        <a:buFont typeface="Wingdings" pitchFamily="2" charset="2"/>
                        <a:buChar char="n"/>
                      </a:pPr>
                      <a:r>
                        <a:rPr lang="en-US" sz="1800" b="1" kern="1200" dirty="0" smtClean="0">
                          <a:solidFill>
                            <a:schemeClr val="dk1"/>
                          </a:solidFill>
                          <a:effectLst/>
                          <a:latin typeface="+mj-lt"/>
                          <a:ea typeface="+mn-ea"/>
                          <a:cs typeface="+mn-cs"/>
                        </a:rPr>
                        <a:t>Whole-grain mini pancakes</a:t>
                      </a:r>
                      <a:endParaRPr lang="en-US" sz="2000" b="1" dirty="0" smtClean="0">
                        <a:latin typeface="+mj-lt"/>
                        <a:sym typeface="Wingdings"/>
                      </a:endParaRPr>
                    </a:p>
                  </a:txBody>
                  <a:tcPr marL="91443" marR="91443" marT="45722" marB="45722">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D7C3"/>
                    </a:solidFill>
                  </a:tcPr>
                </a:tc>
                <a:tc>
                  <a:txBody>
                    <a:bodyPr/>
                    <a:lstStyle/>
                    <a:p>
                      <a:pPr marL="285750" lvl="0" indent="-285750">
                        <a:buClr>
                          <a:srgbClr val="663300"/>
                        </a:buClr>
                        <a:buFont typeface="Wingdings" pitchFamily="2" charset="2"/>
                        <a:buChar char=""/>
                      </a:pPr>
                      <a:r>
                        <a:rPr lang="en-US" sz="1800" b="1" kern="1200" dirty="0" smtClean="0">
                          <a:solidFill>
                            <a:schemeClr val="dk1"/>
                          </a:solidFill>
                          <a:effectLst/>
                          <a:latin typeface="+mj-lt"/>
                          <a:ea typeface="+mn-ea"/>
                          <a:cs typeface="+mn-cs"/>
                        </a:rPr>
                        <a:t>Yogurt, assorted flavors</a:t>
                      </a:r>
                    </a:p>
                    <a:p>
                      <a:pPr marL="285750" lvl="0" indent="-285750">
                        <a:buClr>
                          <a:srgbClr val="663300"/>
                        </a:buClr>
                        <a:buFont typeface="Wingdings" pitchFamily="2" charset="2"/>
                        <a:buChar char=""/>
                      </a:pPr>
                      <a:r>
                        <a:rPr lang="en-US" sz="1800" b="1" kern="1200" dirty="0" smtClean="0">
                          <a:solidFill>
                            <a:schemeClr val="dk1"/>
                          </a:solidFill>
                          <a:effectLst/>
                          <a:latin typeface="+mj-lt"/>
                          <a:ea typeface="+mn-ea"/>
                          <a:cs typeface="+mn-cs"/>
                        </a:rPr>
                        <a:t>Peanut butter</a:t>
                      </a:r>
                    </a:p>
                    <a:p>
                      <a:pPr marL="285750" indent="-285750">
                        <a:buClr>
                          <a:srgbClr val="663300"/>
                        </a:buClr>
                        <a:buFont typeface="Wingdings" pitchFamily="2" charset="2"/>
                        <a:buChar char=""/>
                      </a:pPr>
                      <a:r>
                        <a:rPr lang="en-US" sz="1800" b="1" kern="1200" dirty="0" smtClean="0">
                          <a:solidFill>
                            <a:schemeClr val="dk1"/>
                          </a:solidFill>
                          <a:effectLst/>
                          <a:latin typeface="+mj-lt"/>
                          <a:ea typeface="+mn-ea"/>
                          <a:cs typeface="+mn-cs"/>
                        </a:rPr>
                        <a:t>Low-fat cheese stick</a:t>
                      </a:r>
                      <a:endParaRPr lang="en-US" sz="2000" b="1" dirty="0" smtClean="0">
                        <a:latin typeface="+mj-lt"/>
                        <a:sym typeface="Wingdings"/>
                      </a:endParaRPr>
                    </a:p>
                  </a:txBody>
                  <a:tcPr marL="91443" marR="91443" marT="45722" marB="45722">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D7C3"/>
                    </a:solidFill>
                  </a:tcPr>
                </a:tc>
                <a:tc vMerge="1">
                  <a:txBody>
                    <a:bodyPr/>
                    <a:lstStyle/>
                    <a:p>
                      <a:endParaRPr lang="en-US"/>
                    </a:p>
                  </a:txBody>
                  <a:tcPr/>
                </a:tc>
                <a:extLst>
                  <a:ext uri="{0D108BD9-81ED-4DB2-BD59-A6C34878D82A}">
                    <a16:rowId xmlns:a16="http://schemas.microsoft.com/office/drawing/2014/main" val="10003"/>
                  </a:ext>
                </a:extLst>
              </a:tr>
              <a:tr h="187542">
                <a:tc gridSpan="8">
                  <a:txBody>
                    <a:bodyPr/>
                    <a:lstStyle/>
                    <a:p>
                      <a:pPr marL="0" marR="0" indent="0" algn="l" defTabSz="914400" rtl="0" eaLnBrk="1" fontAlgn="auto" latinLnBrk="0" hangingPunct="1">
                        <a:lnSpc>
                          <a:spcPct val="100000"/>
                        </a:lnSpc>
                        <a:spcBef>
                          <a:spcPts val="0"/>
                        </a:spcBef>
                        <a:spcAft>
                          <a:spcPts val="0"/>
                        </a:spcAft>
                        <a:buClr>
                          <a:srgbClr val="0000CC"/>
                        </a:buClr>
                        <a:buSzTx/>
                        <a:buFont typeface="Wingdings"/>
                        <a:buNone/>
                        <a:tabLst/>
                        <a:defRPr/>
                      </a:pPr>
                      <a:endParaRPr lang="en-US" sz="600" b="1" kern="1200" dirty="0" smtClean="0">
                        <a:solidFill>
                          <a:schemeClr val="dk1"/>
                        </a:solidFill>
                        <a:effectLst/>
                        <a:latin typeface="+mn-lt"/>
                        <a:ea typeface="+mn-ea"/>
                        <a:cs typeface="+mn-cs"/>
                      </a:endParaRPr>
                    </a:p>
                  </a:txBody>
                  <a:tcPr marL="91443" marR="91443" marT="45722" marB="4572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hMerge="1">
                  <a:txBody>
                    <a:bodyPr/>
                    <a:lstStyle/>
                    <a:p>
                      <a:endParaRPr lang="en-US"/>
                    </a:p>
                  </a:txBody>
                  <a:tcPr/>
                </a:tc>
                <a:tc hMerge="1">
                  <a:txBody>
                    <a:bodyPr/>
                    <a:lstStyle/>
                    <a:p>
                      <a:pPr marL="0" marR="0" indent="0" algn="l" defTabSz="914400" rtl="0" eaLnBrk="1" fontAlgn="auto" latinLnBrk="0" hangingPunct="1">
                        <a:lnSpc>
                          <a:spcPct val="100000"/>
                        </a:lnSpc>
                        <a:spcBef>
                          <a:spcPts val="0"/>
                        </a:spcBef>
                        <a:spcAft>
                          <a:spcPts val="0"/>
                        </a:spcAft>
                        <a:buClr>
                          <a:srgbClr val="0000CC"/>
                        </a:buClr>
                        <a:buSzTx/>
                        <a:buFont typeface="Wingdings"/>
                        <a:buNone/>
                        <a:tabLst/>
                        <a:defRPr/>
                      </a:pPr>
                      <a:endParaRPr lang="en-US" sz="600" b="1" kern="1200" dirty="0" smtClean="0">
                        <a:solidFill>
                          <a:schemeClr val="dk1"/>
                        </a:solidFill>
                        <a:effectLst/>
                        <a:latin typeface="+mj-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000" b="1" dirty="0" smtClean="0">
                        <a:solidFill>
                          <a:schemeClr val="tx1"/>
                        </a:solidFill>
                        <a:latin typeface="+mj-lt"/>
                        <a:sym typeface="Wingding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indent="0" algn="l" defTabSz="914400" rtl="0" eaLnBrk="1" fontAlgn="auto" latinLnBrk="0" hangingPunct="1">
                        <a:lnSpc>
                          <a:spcPct val="100000"/>
                        </a:lnSpc>
                        <a:spcBef>
                          <a:spcPts val="0"/>
                        </a:spcBef>
                        <a:spcAft>
                          <a:spcPts val="0"/>
                        </a:spcAft>
                        <a:buClr>
                          <a:srgbClr val="008000"/>
                        </a:buClr>
                        <a:buSzTx/>
                        <a:buFont typeface="Wingdings" pitchFamily="2" charset="2"/>
                        <a:buNone/>
                        <a:tabLst/>
                        <a:defRPr/>
                      </a:pPr>
                      <a:endParaRPr lang="en-US" sz="1000" b="1" dirty="0">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kern="1200" dirty="0" smtClean="0">
                        <a:solidFill>
                          <a:schemeClr val="tx1"/>
                        </a:solidFill>
                        <a:latin typeface="+mj-lt"/>
                        <a:ea typeface="+mn-ea"/>
                        <a:cs typeface="+mn-cs"/>
                        <a:sym typeface="Wingding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342814021"/>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a:spLocks noGrp="1"/>
          </p:cNvSpPr>
          <p:nvPr>
            <p:ph type="title"/>
          </p:nvPr>
        </p:nvSpPr>
        <p:spPr>
          <a:xfrm>
            <a:off x="0" y="381000"/>
            <a:ext cx="9144000" cy="609600"/>
          </a:xfrm>
        </p:spPr>
        <p:txBody>
          <a:bodyPr rtlCol="0">
            <a:noAutofit/>
          </a:bodyPr>
          <a:lstStyle/>
          <a:p>
            <a:pPr eaLnBrk="1" fontAlgn="auto" hangingPunct="1">
              <a:spcAft>
                <a:spcPts val="0"/>
              </a:spcAft>
              <a:defRPr/>
            </a:pPr>
            <a:r>
              <a:rPr lang="en-US" sz="4400" dirty="0" smtClean="0">
                <a:latin typeface="+mn-lt"/>
              </a:rPr>
              <a:t>Student Selects</a:t>
            </a:r>
          </a:p>
        </p:txBody>
      </p:sp>
      <p:sp>
        <p:nvSpPr>
          <p:cNvPr id="187398" name="TextBox 16"/>
          <p:cNvSpPr txBox="1">
            <a:spLocks noChangeArrowheads="1"/>
          </p:cNvSpPr>
          <p:nvPr/>
        </p:nvSpPr>
        <p:spPr bwMode="auto">
          <a:xfrm>
            <a:off x="1051560" y="5449887"/>
            <a:ext cx="6949440" cy="646113"/>
          </a:xfrm>
          <a:prstGeom prst="rect">
            <a:avLst/>
          </a:prstGeom>
          <a:solidFill>
            <a:srgbClr val="006600"/>
          </a:solidFill>
          <a:ln w="28575">
            <a:solidFill>
              <a:schemeClr val="bg1"/>
            </a:solidFill>
            <a:miter lim="800000"/>
            <a:headEnd/>
            <a:tailEnd/>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bg1"/>
                </a:solidFill>
              </a:rPr>
              <a:t>Reimbursable Meal</a:t>
            </a:r>
          </a:p>
        </p:txBody>
      </p:sp>
      <p:pic>
        <p:nvPicPr>
          <p:cNvPr id="8" name="Picture 7" descr="Bottle of orange juice&#10;&#10;Orange juice iStock_000011466288&#10;Orange slices istock_000018727587&#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8801" y="1905000"/>
            <a:ext cx="1414950" cy="3276600"/>
          </a:xfrm>
          <a:prstGeom prst="rect">
            <a:avLst/>
          </a:prstGeom>
        </p:spPr>
      </p:pic>
      <p:pic>
        <p:nvPicPr>
          <p:cNvPr id="9" name="Picture 8" descr="Low-fat yogurt&#10;Courtesy of New England Dairy &amp; Food Counci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0" y="2897375"/>
            <a:ext cx="1905000" cy="2360425"/>
          </a:xfrm>
          <a:prstGeom prst="rect">
            <a:avLst/>
          </a:prstGeom>
        </p:spPr>
      </p:pic>
      <p:pic>
        <p:nvPicPr>
          <p:cNvPr id="10" name="Picture 9" descr="Low-fat yogurt&#10;Courtesy of New England Dairy &amp; Food Counci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5200" y="2897375"/>
            <a:ext cx="1905000" cy="2360425"/>
          </a:xfrm>
          <a:prstGeom prst="rect">
            <a:avLst/>
          </a:prstGeom>
        </p:spPr>
      </p:pic>
    </p:spTree>
    <p:extLst>
      <p:ext uri="{BB962C8B-B14F-4D97-AF65-F5344CB8AC3E}">
        <p14:creationId xmlns:p14="http://schemas.microsoft.com/office/powerpoint/2010/main" val="2041610051"/>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a:spLocks noGrp="1"/>
          </p:cNvSpPr>
          <p:nvPr>
            <p:ph type="title"/>
          </p:nvPr>
        </p:nvSpPr>
        <p:spPr>
          <a:xfrm>
            <a:off x="0" y="381000"/>
            <a:ext cx="9144000" cy="609600"/>
          </a:xfrm>
        </p:spPr>
        <p:txBody>
          <a:bodyPr rtlCol="0">
            <a:noAutofit/>
          </a:bodyPr>
          <a:lstStyle/>
          <a:p>
            <a:pPr eaLnBrk="1" fontAlgn="auto" hangingPunct="1">
              <a:spcAft>
                <a:spcPts val="0"/>
              </a:spcAft>
              <a:defRPr/>
            </a:pPr>
            <a:r>
              <a:rPr lang="en-US" sz="4400" dirty="0" smtClean="0">
                <a:latin typeface="+mn-lt"/>
              </a:rPr>
              <a:t>Student Selects</a:t>
            </a:r>
          </a:p>
        </p:txBody>
      </p:sp>
      <p:sp>
        <p:nvSpPr>
          <p:cNvPr id="8" name="TextBox 16"/>
          <p:cNvSpPr txBox="1">
            <a:spLocks noChangeArrowheads="1"/>
          </p:cNvSpPr>
          <p:nvPr/>
        </p:nvSpPr>
        <p:spPr bwMode="auto">
          <a:xfrm>
            <a:off x="1051560" y="5449887"/>
            <a:ext cx="6949440" cy="646113"/>
          </a:xfrm>
          <a:prstGeom prst="rect">
            <a:avLst/>
          </a:prstGeom>
          <a:solidFill>
            <a:srgbClr val="006600"/>
          </a:solidFill>
          <a:ln w="28575">
            <a:solidFill>
              <a:schemeClr val="bg1"/>
            </a:solidFill>
            <a:miter lim="800000"/>
            <a:headEnd/>
            <a:tailEnd/>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bg1"/>
                </a:solidFill>
              </a:rPr>
              <a:t>Reimbursable Meal</a:t>
            </a:r>
          </a:p>
        </p:txBody>
      </p:sp>
      <p:pic>
        <p:nvPicPr>
          <p:cNvPr id="9" name="Picture 8" descr="toast&#10;iStock_0000005870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1560" y="2478979"/>
            <a:ext cx="2350469" cy="2743200"/>
          </a:xfrm>
          <a:prstGeom prst="rect">
            <a:avLst/>
          </a:prstGeom>
        </p:spPr>
      </p:pic>
      <p:pic>
        <p:nvPicPr>
          <p:cNvPr id="11" name="Picture 10" descr="toast&#10;iStock_0000005870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2813" y="2493570"/>
            <a:ext cx="2350469" cy="2743200"/>
          </a:xfrm>
          <a:prstGeom prst="rect">
            <a:avLst/>
          </a:prstGeom>
        </p:spPr>
      </p:pic>
      <p:pic>
        <p:nvPicPr>
          <p:cNvPr id="12" name="Picture 11" descr="Green apple &#10;iStock_0000129160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4066" y="2897626"/>
            <a:ext cx="2225040" cy="2339144"/>
          </a:xfrm>
          <a:prstGeom prst="rect">
            <a:avLst/>
          </a:prstGeom>
        </p:spPr>
      </p:pic>
    </p:spTree>
    <p:extLst>
      <p:ext uri="{BB962C8B-B14F-4D97-AF65-F5344CB8AC3E}">
        <p14:creationId xmlns:p14="http://schemas.microsoft.com/office/powerpoint/2010/main" val="3256228378"/>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a:spLocks noGrp="1"/>
          </p:cNvSpPr>
          <p:nvPr>
            <p:ph type="title"/>
          </p:nvPr>
        </p:nvSpPr>
        <p:spPr>
          <a:xfrm>
            <a:off x="0" y="381000"/>
            <a:ext cx="9144000" cy="609600"/>
          </a:xfrm>
        </p:spPr>
        <p:txBody>
          <a:bodyPr rtlCol="0">
            <a:noAutofit/>
          </a:bodyPr>
          <a:lstStyle/>
          <a:p>
            <a:pPr eaLnBrk="1" fontAlgn="auto" hangingPunct="1">
              <a:spcAft>
                <a:spcPts val="0"/>
              </a:spcAft>
              <a:defRPr/>
            </a:pPr>
            <a:r>
              <a:rPr lang="en-US" sz="4400" dirty="0" smtClean="0">
                <a:latin typeface="+mn-lt"/>
              </a:rPr>
              <a:t>Student Selects</a:t>
            </a:r>
          </a:p>
        </p:txBody>
      </p:sp>
      <p:sp>
        <p:nvSpPr>
          <p:cNvPr id="12" name="TextBox 16"/>
          <p:cNvSpPr txBox="1">
            <a:spLocks noChangeArrowheads="1"/>
          </p:cNvSpPr>
          <p:nvPr/>
        </p:nvSpPr>
        <p:spPr bwMode="auto">
          <a:xfrm>
            <a:off x="1051560" y="5449887"/>
            <a:ext cx="6949440" cy="646113"/>
          </a:xfrm>
          <a:prstGeom prst="rect">
            <a:avLst/>
          </a:prstGeom>
          <a:solidFill>
            <a:srgbClr val="006600"/>
          </a:solidFill>
          <a:ln w="28575">
            <a:solidFill>
              <a:schemeClr val="bg1"/>
            </a:solidFill>
            <a:miter lim="800000"/>
            <a:headEnd/>
            <a:tailEnd/>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bg1"/>
                </a:solidFill>
              </a:rPr>
              <a:t>Reimbursable Meal</a:t>
            </a:r>
          </a:p>
        </p:txBody>
      </p:sp>
      <p:pic>
        <p:nvPicPr>
          <p:cNvPr id="7" name="Picture 6" descr="Low-fat milk courtesy of New England Dairy &amp; Food Council"/>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4677" y="1295400"/>
            <a:ext cx="1731526" cy="3751641"/>
          </a:xfrm>
          <a:prstGeom prst="rect">
            <a:avLst/>
          </a:prstGeom>
        </p:spPr>
      </p:pic>
      <p:pic>
        <p:nvPicPr>
          <p:cNvPr id="2" name="Picture 1" descr="Green apple &#10;iStock_0000129160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1560" y="2815102"/>
            <a:ext cx="2225040" cy="2339144"/>
          </a:xfrm>
          <a:prstGeom prst="rect">
            <a:avLst/>
          </a:prstGeom>
        </p:spPr>
      </p:pic>
      <p:pic>
        <p:nvPicPr>
          <p:cNvPr id="9" name="Picture 8" descr="Green apple &#10;iStock_0000129160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3760" y="2815102"/>
            <a:ext cx="2225040" cy="2339144"/>
          </a:xfrm>
          <a:prstGeom prst="rect">
            <a:avLst/>
          </a:prstGeom>
        </p:spPr>
      </p:pic>
    </p:spTree>
    <p:extLst>
      <p:ext uri="{BB962C8B-B14F-4D97-AF65-F5344CB8AC3E}">
        <p14:creationId xmlns:p14="http://schemas.microsoft.com/office/powerpoint/2010/main" val="1394247767"/>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a:spLocks noGrp="1"/>
          </p:cNvSpPr>
          <p:nvPr>
            <p:ph type="title"/>
          </p:nvPr>
        </p:nvSpPr>
        <p:spPr>
          <a:xfrm>
            <a:off x="0" y="381000"/>
            <a:ext cx="9144000" cy="609600"/>
          </a:xfrm>
        </p:spPr>
        <p:txBody>
          <a:bodyPr rtlCol="0">
            <a:noAutofit/>
          </a:bodyPr>
          <a:lstStyle/>
          <a:p>
            <a:pPr eaLnBrk="1" fontAlgn="auto" hangingPunct="1">
              <a:spcAft>
                <a:spcPts val="0"/>
              </a:spcAft>
              <a:defRPr/>
            </a:pPr>
            <a:r>
              <a:rPr lang="en-US" sz="4400" dirty="0" smtClean="0">
                <a:latin typeface="+mn-lt"/>
              </a:rPr>
              <a:t>Student Selects</a:t>
            </a:r>
          </a:p>
        </p:txBody>
      </p:sp>
      <p:sp>
        <p:nvSpPr>
          <p:cNvPr id="9" name="Oval 8"/>
          <p:cNvSpPr/>
          <p:nvPr/>
        </p:nvSpPr>
        <p:spPr>
          <a:xfrm>
            <a:off x="3048001" y="1143000"/>
            <a:ext cx="4572000" cy="4114800"/>
          </a:xfrm>
          <a:prstGeom prst="ellipse">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Bottle of orange juice&#10;&#10;Orange juice iStock_000011466288&#10;Orange slices istock_000018727587&#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7691" y="1752600"/>
            <a:ext cx="1414950" cy="3276600"/>
          </a:xfrm>
          <a:prstGeom prst="rect">
            <a:avLst/>
          </a:prstGeom>
        </p:spPr>
      </p:pic>
      <p:pic>
        <p:nvPicPr>
          <p:cNvPr id="11" name="Picture 10" descr="Low-fat yogurt&#10;Courtesy of New England Dairy &amp; Food Counci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 y="2819400"/>
            <a:ext cx="1905000" cy="2360425"/>
          </a:xfrm>
          <a:prstGeom prst="rect">
            <a:avLst/>
          </a:prstGeom>
        </p:spPr>
      </p:pic>
      <p:sp>
        <p:nvSpPr>
          <p:cNvPr id="15" name="TextBox 16"/>
          <p:cNvSpPr txBox="1">
            <a:spLocks noChangeArrowheads="1"/>
          </p:cNvSpPr>
          <p:nvPr/>
        </p:nvSpPr>
        <p:spPr bwMode="auto">
          <a:xfrm>
            <a:off x="1051560" y="5449887"/>
            <a:ext cx="6949440" cy="646113"/>
          </a:xfrm>
          <a:prstGeom prst="rect">
            <a:avLst/>
          </a:prstGeom>
          <a:solidFill>
            <a:srgbClr val="C00000"/>
          </a:solidFill>
          <a:ln w="28575">
            <a:solidFill>
              <a:schemeClr val="bg1"/>
            </a:solidFill>
            <a:miter lim="800000"/>
            <a:headEnd/>
            <a:tailEnd/>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smtClean="0">
                <a:solidFill>
                  <a:schemeClr val="bg1"/>
                </a:solidFill>
              </a:rPr>
              <a:t>NOT Reimbursable </a:t>
            </a:r>
            <a:r>
              <a:rPr lang="en-US" altLang="en-US" sz="3600" b="1" dirty="0">
                <a:solidFill>
                  <a:schemeClr val="bg1"/>
                </a:solidFill>
              </a:rPr>
              <a:t>Meal</a:t>
            </a:r>
          </a:p>
        </p:txBody>
      </p:sp>
      <p:pic>
        <p:nvPicPr>
          <p:cNvPr id="18" name="Picture 17" descr="Bottle of orange juice&#10;&#10;Orange juice iStock_000011466288&#10;Orange slices istock_000018727587&#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22278" y="1752600"/>
            <a:ext cx="1414950" cy="3276600"/>
          </a:xfrm>
          <a:prstGeom prst="rect">
            <a:avLst/>
          </a:prstGeom>
        </p:spPr>
      </p:pic>
      <p:cxnSp>
        <p:nvCxnSpPr>
          <p:cNvPr id="13" name="Straight Connector 12"/>
          <p:cNvCxnSpPr>
            <a:stCxn id="9" idx="1"/>
          </p:cNvCxnSpPr>
          <p:nvPr/>
        </p:nvCxnSpPr>
        <p:spPr>
          <a:xfrm>
            <a:off x="3717555" y="1745599"/>
            <a:ext cx="3474720" cy="267487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59754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360409723"/>
              </p:ext>
            </p:extLst>
          </p:nvPr>
        </p:nvGraphicFramePr>
        <p:xfrm>
          <a:off x="228600" y="1295400"/>
          <a:ext cx="8534399" cy="4526056"/>
        </p:xfrm>
        <a:graphic>
          <a:graphicData uri="http://schemas.openxmlformats.org/drawingml/2006/table">
            <a:tbl>
              <a:tblPr firstRow="1" bandRow="1">
                <a:tableStyleId>{5C22544A-7EE6-4342-B048-85BDC9FD1C3A}</a:tableStyleId>
              </a:tblPr>
              <a:tblGrid>
                <a:gridCol w="17526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9812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904999">
                  <a:extLst>
                    <a:ext uri="{9D8B030D-6E8A-4147-A177-3AD203B41FA5}">
                      <a16:colId xmlns:a16="http://schemas.microsoft.com/office/drawing/2014/main" val="20004"/>
                    </a:ext>
                  </a:extLst>
                </a:gridCol>
              </a:tblGrid>
              <a:tr h="685672">
                <a:tc gridSpan="5">
                  <a:txBody>
                    <a:bodyPr/>
                    <a:lstStyle/>
                    <a:p>
                      <a:pPr algn="ctr"/>
                      <a:r>
                        <a:rPr lang="en-US" sz="3600" dirty="0" smtClean="0"/>
                        <a:t>Milk at Breakfast (cups) *</a:t>
                      </a:r>
                      <a:endParaRPr lang="en-US" sz="3600" dirty="0"/>
                    </a:p>
                  </a:txBody>
                  <a:tcPr marT="45712" marB="45712">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solidFill>
                      <a:srgbClr val="2C57AE"/>
                    </a:solidFill>
                  </a:tcPr>
                </a:tc>
                <a:tc hMerge="1">
                  <a:txBody>
                    <a:bodyPr/>
                    <a:lstStyle/>
                    <a:p>
                      <a:pPr algn="ctr"/>
                      <a:endParaRPr lang="en-US" sz="2400" dirty="0"/>
                    </a:p>
                  </a:txBody>
                  <a:tcPr/>
                </a:tc>
                <a:tc hMerge="1">
                  <a:txBody>
                    <a:bodyPr/>
                    <a:lstStyle/>
                    <a:p>
                      <a:endParaRPr 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smtClean="0"/>
                    </a:p>
                  </a:txBody>
                  <a:tcPr/>
                </a:tc>
                <a:tc hMerge="1">
                  <a:txBody>
                    <a:bodyPr/>
                    <a:lstStyle/>
                    <a:p>
                      <a:endParaRPr lang="en-US"/>
                    </a:p>
                  </a:txBody>
                  <a:tcPr/>
                </a:tc>
                <a:extLst>
                  <a:ext uri="{0D108BD9-81ED-4DB2-BD59-A6C34878D82A}">
                    <a16:rowId xmlns:a16="http://schemas.microsoft.com/office/drawing/2014/main" val="10000"/>
                  </a:ext>
                </a:extLst>
              </a:tr>
              <a:tr h="579090">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b="1" dirty="0" smtClean="0"/>
                        <a:t>Grades</a:t>
                      </a:r>
                    </a:p>
                  </a:txBody>
                  <a:tcPr marT="45712" marB="45712" anchor="ctr">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solidFill>
                      <a:schemeClr val="bg1"/>
                    </a:solidFill>
                  </a:tcPr>
                </a:tc>
                <a:tc gridSpan="2">
                  <a:txBody>
                    <a:bodyPr/>
                    <a:lstStyle/>
                    <a:p>
                      <a:pPr algn="ctr"/>
                      <a:r>
                        <a:rPr lang="en-US" sz="3200" b="1" dirty="0" smtClean="0"/>
                        <a:t>FIVE-DAY WEEK</a:t>
                      </a:r>
                      <a:endParaRPr lang="en-US" sz="3200" b="1" dirty="0"/>
                    </a:p>
                  </a:txBody>
                  <a:tcPr marT="45712" marB="45712">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solidFill>
                      <a:schemeClr val="tx2">
                        <a:lumMod val="20000"/>
                        <a:lumOff val="80000"/>
                      </a:schemeClr>
                    </a:solidFill>
                  </a:tcPr>
                </a:tc>
                <a:tc hMerge="1">
                  <a:txBody>
                    <a:bodyPr/>
                    <a:lstStyle/>
                    <a:p>
                      <a:endParaRPr lang="en-US" dirty="0"/>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b="1" dirty="0" smtClean="0"/>
                        <a:t>SEVEN-DAY WEEK</a:t>
                      </a:r>
                    </a:p>
                  </a:txBody>
                  <a:tcPr marT="45712" marB="45712">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solidFill>
                      <a:schemeClr val="tx2">
                        <a:lumMod val="20000"/>
                        <a:lumOff val="80000"/>
                      </a:schemeClr>
                    </a:solidFill>
                  </a:tcPr>
                </a:tc>
                <a:tc hMerge="1">
                  <a:txBody>
                    <a:bodyPr/>
                    <a:lstStyle/>
                    <a:p>
                      <a:endParaRPr lang="en-US" dirty="0"/>
                    </a:p>
                  </a:txBody>
                  <a:tcPr/>
                </a:tc>
                <a:extLst>
                  <a:ext uri="{0D108BD9-81ED-4DB2-BD59-A6C34878D82A}">
                    <a16:rowId xmlns:a16="http://schemas.microsoft.com/office/drawing/2014/main" val="10001"/>
                  </a:ext>
                </a:extLst>
              </a:tr>
              <a:tr h="579090">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32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b="1" dirty="0" smtClean="0"/>
                        <a:t>Daily</a:t>
                      </a:r>
                      <a:endParaRPr lang="en-US" sz="3200" b="1" dirty="0"/>
                    </a:p>
                  </a:txBody>
                  <a:tcPr marT="45712" marB="45712" anchor="ctr">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solidFill>
                      <a:srgbClr val="FFFF99"/>
                    </a:solidFill>
                  </a:tcPr>
                </a:tc>
                <a:tc>
                  <a:txBody>
                    <a:bodyPr/>
                    <a:lstStyle/>
                    <a:p>
                      <a:pPr algn="ctr"/>
                      <a:r>
                        <a:rPr lang="en-US" sz="3200" b="1" dirty="0" smtClean="0"/>
                        <a:t>Weekly*</a:t>
                      </a:r>
                      <a:endParaRPr lang="en-US" sz="3200" b="1" dirty="0"/>
                    </a:p>
                  </a:txBody>
                  <a:tcPr marT="45712" marB="45712" anchor="ctr">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solidFill>
                      <a:schemeClr val="bg1"/>
                    </a:solidFill>
                  </a:tcPr>
                </a:tc>
                <a:tc>
                  <a:txBody>
                    <a:bodyPr/>
                    <a:lstStyle/>
                    <a:p>
                      <a:pPr algn="ctr"/>
                      <a:r>
                        <a:rPr lang="en-US" sz="3200" b="1" dirty="0" smtClean="0"/>
                        <a:t>Daily</a:t>
                      </a:r>
                      <a:endParaRPr lang="en-US" sz="3200" b="1" dirty="0"/>
                    </a:p>
                  </a:txBody>
                  <a:tcPr marT="45712" marB="45712" anchor="ctr">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solidFill>
                      <a:srgbClr val="FFFF99"/>
                    </a:solidFill>
                  </a:tcPr>
                </a:tc>
                <a:tc>
                  <a:txBody>
                    <a:bodyPr/>
                    <a:lstStyle/>
                    <a:p>
                      <a:pPr algn="ctr"/>
                      <a:r>
                        <a:rPr lang="en-US" sz="3200" b="1" dirty="0" smtClean="0"/>
                        <a:t>Weekly*</a:t>
                      </a:r>
                      <a:endParaRPr lang="en-US" sz="3200" b="1" dirty="0"/>
                    </a:p>
                  </a:txBody>
                  <a:tcPr marT="45712" marB="45712" anchor="ctr">
                    <a:lnL w="12700" cap="flat" cmpd="sng" algn="ctr">
                      <a:solidFill>
                        <a:srgbClr val="000099"/>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79090">
                <a:tc>
                  <a:txBody>
                    <a:bodyPr/>
                    <a:lstStyle/>
                    <a:p>
                      <a:pPr algn="ctr"/>
                      <a:r>
                        <a:rPr lang="en-US" sz="3200" b="1" dirty="0" smtClean="0"/>
                        <a:t>K-5</a:t>
                      </a:r>
                      <a:endParaRPr lang="en-US" sz="3200" b="1" dirty="0"/>
                    </a:p>
                  </a:txBody>
                  <a:tcPr marT="45712" marB="45712">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solidFill>
                      <a:schemeClr val="bg1"/>
                    </a:solidFill>
                  </a:tcPr>
                </a:tc>
                <a:tc>
                  <a:txBody>
                    <a:bodyPr/>
                    <a:lstStyle/>
                    <a:p>
                      <a:pPr algn="ctr"/>
                      <a:r>
                        <a:rPr lang="en-US" sz="3200" b="1" dirty="0" smtClean="0"/>
                        <a:t>1 </a:t>
                      </a:r>
                      <a:endParaRPr lang="en-US" sz="3200" b="1" dirty="0"/>
                    </a:p>
                  </a:txBody>
                  <a:tcPr marT="45712" marB="45712" anchor="ctr">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solidFill>
                      <a:srgbClr val="FFFF99"/>
                    </a:solidFill>
                  </a:tcPr>
                </a:tc>
                <a:tc>
                  <a:txBody>
                    <a:bodyPr/>
                    <a:lstStyle/>
                    <a:p>
                      <a:pPr algn="ctr"/>
                      <a:r>
                        <a:rPr lang="en-US" sz="3200" b="1" dirty="0" smtClean="0"/>
                        <a:t>5</a:t>
                      </a:r>
                      <a:endParaRPr lang="en-US" sz="3200" b="1" dirty="0"/>
                    </a:p>
                  </a:txBody>
                  <a:tcPr marT="45712" marB="45712" anchor="ctr">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solidFill>
                      <a:schemeClr val="bg1"/>
                    </a:solidFill>
                  </a:tcPr>
                </a:tc>
                <a:tc>
                  <a:txBody>
                    <a:bodyPr/>
                    <a:lstStyle/>
                    <a:p>
                      <a:pPr algn="ctr"/>
                      <a:r>
                        <a:rPr lang="en-US" sz="3200" b="1" dirty="0" smtClean="0"/>
                        <a:t>1 </a:t>
                      </a:r>
                      <a:endParaRPr lang="en-US" sz="3200" b="1" dirty="0"/>
                    </a:p>
                  </a:txBody>
                  <a:tcPr marT="45712" marB="45712" anchor="ctr">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solidFill>
                      <a:srgbClr val="FFFF99"/>
                    </a:solidFill>
                  </a:tcPr>
                </a:tc>
                <a:tc>
                  <a:txBody>
                    <a:bodyPr/>
                    <a:lstStyle/>
                    <a:p>
                      <a:pPr algn="ctr"/>
                      <a:r>
                        <a:rPr lang="en-US" sz="3200" b="1" dirty="0" smtClean="0"/>
                        <a:t>7</a:t>
                      </a:r>
                      <a:endParaRPr lang="en-US" sz="3200" b="1" dirty="0"/>
                    </a:p>
                  </a:txBody>
                  <a:tcPr marT="45712" marB="45712" anchor="ctr">
                    <a:lnL w="12700" cap="flat" cmpd="sng" algn="ctr">
                      <a:solidFill>
                        <a:srgbClr val="000099"/>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7909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b="1" dirty="0" smtClean="0"/>
                        <a:t>6-8</a:t>
                      </a:r>
                    </a:p>
                  </a:txBody>
                  <a:tcPr marT="45712" marB="45712">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solidFill>
                      <a:schemeClr val="bg1"/>
                    </a:solidFill>
                  </a:tcPr>
                </a:tc>
                <a:tc>
                  <a:txBody>
                    <a:bodyPr/>
                    <a:lstStyle/>
                    <a:p>
                      <a:pPr algn="ctr"/>
                      <a:r>
                        <a:rPr lang="en-US" sz="3200" b="1" dirty="0" smtClean="0"/>
                        <a:t>1 </a:t>
                      </a:r>
                      <a:endParaRPr lang="en-US" sz="3200" b="1" dirty="0"/>
                    </a:p>
                  </a:txBody>
                  <a:tcPr marT="45712" marB="45712" anchor="ctr">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solidFill>
                      <a:srgbClr val="FFFF99"/>
                    </a:solidFill>
                  </a:tcPr>
                </a:tc>
                <a:tc>
                  <a:txBody>
                    <a:bodyPr/>
                    <a:lstStyle/>
                    <a:p>
                      <a:pPr algn="ctr"/>
                      <a:r>
                        <a:rPr lang="en-US" sz="3200" b="1" dirty="0" smtClean="0"/>
                        <a:t>5</a:t>
                      </a:r>
                      <a:endParaRPr lang="en-US" sz="3200" b="1" dirty="0"/>
                    </a:p>
                  </a:txBody>
                  <a:tcPr marT="45712" marB="45712" anchor="ctr">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solidFill>
                      <a:schemeClr val="bg1"/>
                    </a:solidFill>
                  </a:tcPr>
                </a:tc>
                <a:tc>
                  <a:txBody>
                    <a:bodyPr/>
                    <a:lstStyle/>
                    <a:p>
                      <a:pPr algn="ctr"/>
                      <a:r>
                        <a:rPr lang="en-US" sz="3200" b="1" dirty="0" smtClean="0"/>
                        <a:t>1 </a:t>
                      </a:r>
                      <a:endParaRPr lang="en-US" sz="3200" b="1" dirty="0"/>
                    </a:p>
                  </a:txBody>
                  <a:tcPr marT="45712" marB="45712" anchor="ctr">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solidFill>
                      <a:srgbClr val="FFFF99"/>
                    </a:solidFill>
                  </a:tcPr>
                </a:tc>
                <a:tc>
                  <a:txBody>
                    <a:bodyPr/>
                    <a:lstStyle/>
                    <a:p>
                      <a:pPr algn="ctr"/>
                      <a:r>
                        <a:rPr lang="en-US" sz="3200" b="1" dirty="0" smtClean="0"/>
                        <a:t>7</a:t>
                      </a:r>
                      <a:endParaRPr lang="en-US" sz="3200" b="1" dirty="0"/>
                    </a:p>
                  </a:txBody>
                  <a:tcPr marT="45712" marB="45712" anchor="ctr">
                    <a:lnL w="12700" cap="flat" cmpd="sng" algn="ctr">
                      <a:solidFill>
                        <a:srgbClr val="000099"/>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57909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b="1" dirty="0" smtClean="0"/>
                        <a:t>9-12</a:t>
                      </a:r>
                    </a:p>
                  </a:txBody>
                  <a:tcPr marT="45712" marB="45712">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solidFill>
                      <a:schemeClr val="bg1"/>
                    </a:solidFill>
                  </a:tcPr>
                </a:tc>
                <a:tc>
                  <a:txBody>
                    <a:bodyPr/>
                    <a:lstStyle/>
                    <a:p>
                      <a:pPr algn="ctr"/>
                      <a:r>
                        <a:rPr lang="en-US" sz="3200" b="1" dirty="0" smtClean="0"/>
                        <a:t>1 </a:t>
                      </a:r>
                      <a:endParaRPr lang="en-US" sz="3200" b="1" dirty="0"/>
                    </a:p>
                  </a:txBody>
                  <a:tcPr marT="45712" marB="45712" anchor="ctr">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solidFill>
                      <a:srgbClr val="FFFF99"/>
                    </a:solidFill>
                  </a:tcPr>
                </a:tc>
                <a:tc>
                  <a:txBody>
                    <a:bodyPr/>
                    <a:lstStyle/>
                    <a:p>
                      <a:pPr algn="ctr"/>
                      <a:r>
                        <a:rPr lang="en-US" sz="3200" b="1" dirty="0" smtClean="0"/>
                        <a:t>5</a:t>
                      </a:r>
                      <a:endParaRPr lang="en-US" sz="3200" b="1" dirty="0"/>
                    </a:p>
                  </a:txBody>
                  <a:tcPr marT="45712" marB="45712" anchor="ctr">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solidFill>
                      <a:schemeClr val="bg1"/>
                    </a:solidFill>
                  </a:tcPr>
                </a:tc>
                <a:tc>
                  <a:txBody>
                    <a:bodyPr/>
                    <a:lstStyle/>
                    <a:p>
                      <a:pPr algn="ctr"/>
                      <a:r>
                        <a:rPr lang="en-US" sz="3200" b="1" dirty="0" smtClean="0"/>
                        <a:t>1 </a:t>
                      </a:r>
                      <a:endParaRPr lang="en-US" sz="3200" b="1" dirty="0"/>
                    </a:p>
                  </a:txBody>
                  <a:tcPr marT="45712" marB="45712" anchor="ctr">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solidFill>
                      <a:srgbClr val="FFFF99"/>
                    </a:solidFill>
                  </a:tcPr>
                </a:tc>
                <a:tc>
                  <a:txBody>
                    <a:bodyPr/>
                    <a:lstStyle/>
                    <a:p>
                      <a:pPr algn="ctr"/>
                      <a:r>
                        <a:rPr lang="en-US" sz="3200" b="1" dirty="0" smtClean="0"/>
                        <a:t>7</a:t>
                      </a:r>
                      <a:endParaRPr lang="en-US" sz="3200" b="1" dirty="0"/>
                    </a:p>
                  </a:txBody>
                  <a:tcPr marT="45712" marB="45712" anchor="ctr">
                    <a:lnL w="12700" cap="flat" cmpd="sng" algn="ctr">
                      <a:solidFill>
                        <a:srgbClr val="000099"/>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99"/>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944840">
                <a:tc gridSpan="5">
                  <a:txBody>
                    <a:bodyPr/>
                    <a:lstStyle/>
                    <a:p>
                      <a:pPr marL="752475" marR="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en-US" sz="2800" b="1" kern="1200" dirty="0" smtClean="0">
                          <a:solidFill>
                            <a:schemeClr val="bg1"/>
                          </a:solidFill>
                          <a:effectLst/>
                          <a:latin typeface="+mn-lt"/>
                          <a:ea typeface="+mn-ea"/>
                          <a:cs typeface="+mn-cs"/>
                        </a:rPr>
                        <a:t>At least two different varieties of </a:t>
                      </a:r>
                      <a:r>
                        <a:rPr lang="en-US" sz="2800" b="1" kern="1200" baseline="0" dirty="0" smtClean="0">
                          <a:solidFill>
                            <a:schemeClr val="bg1"/>
                          </a:solidFill>
                          <a:effectLst/>
                          <a:latin typeface="+mn-lt"/>
                          <a:ea typeface="+mn-ea"/>
                          <a:cs typeface="+mn-cs"/>
                        </a:rPr>
                        <a:t>l</a:t>
                      </a:r>
                      <a:r>
                        <a:rPr lang="en-US" sz="2800" b="1" kern="1200" dirty="0" smtClean="0">
                          <a:solidFill>
                            <a:schemeClr val="bg1"/>
                          </a:solidFill>
                          <a:effectLst/>
                          <a:latin typeface="+mn-lt"/>
                          <a:ea typeface="+mn-ea"/>
                          <a:cs typeface="+mn-cs"/>
                        </a:rPr>
                        <a:t>ow-fat (1%) unflavored or fat-free unflavored or flavored </a:t>
                      </a:r>
                      <a:endParaRPr lang="en-US" sz="2800" b="1" dirty="0" smtClean="0">
                        <a:solidFill>
                          <a:schemeClr val="bg1"/>
                        </a:solidFill>
                      </a:endParaRPr>
                    </a:p>
                  </a:txBody>
                  <a:tcPr marT="45712" marB="45712">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solidFill>
                      <a:srgbClr val="2C57AE"/>
                    </a:solidFill>
                  </a:tcPr>
                </a:tc>
                <a:tc hMerge="1">
                  <a:txBody>
                    <a:bodyPr/>
                    <a:lstStyle/>
                    <a:p>
                      <a:pPr algn="ctr"/>
                      <a:endParaRPr lang="en-US" sz="3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hMerge="1">
                  <a:txBody>
                    <a:bodyPr/>
                    <a:lstStyle/>
                    <a:p>
                      <a:pPr algn="ctr"/>
                      <a:endParaRPr lang="en-US" sz="3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3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hMerge="1">
                  <a:txBody>
                    <a:bodyPr/>
                    <a:lstStyle/>
                    <a:p>
                      <a:pPr algn="ctr"/>
                      <a:endParaRPr lang="en-US" sz="3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sp>
        <p:nvSpPr>
          <p:cNvPr id="23594" name="Title 1"/>
          <p:cNvSpPr>
            <a:spLocks noGrp="1"/>
          </p:cNvSpPr>
          <p:nvPr>
            <p:ph type="title"/>
          </p:nvPr>
        </p:nvSpPr>
        <p:spPr>
          <a:xfrm>
            <a:off x="0" y="274638"/>
            <a:ext cx="9144000" cy="715962"/>
          </a:xfrm>
        </p:spPr>
        <p:txBody>
          <a:bodyPr/>
          <a:lstStyle/>
          <a:p>
            <a:pPr eaLnBrk="1" hangingPunct="1"/>
            <a:r>
              <a:rPr lang="en-US" altLang="en-US" smtClean="0">
                <a:latin typeface="Calibri" panose="020F0502020204030204" pitchFamily="34" charset="0"/>
              </a:rPr>
              <a:t>Milk Component</a:t>
            </a:r>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274638"/>
            <a:ext cx="9144000" cy="487362"/>
          </a:xfrm>
          <a:prstGeom prst="rect">
            <a:avLst/>
          </a:prstGeom>
        </p:spPr>
        <p:txBody>
          <a:bodyPr anchor="ctr"/>
          <a:lstStyle>
            <a:lvl1pPr algn="ctr" defTabSz="914400" rtl="0" eaLnBrk="1" latinLnBrk="0" hangingPunct="1">
              <a:spcBef>
                <a:spcPct val="0"/>
              </a:spcBef>
              <a:buNone/>
              <a:defRPr sz="4000" b="1" kern="1200">
                <a:solidFill>
                  <a:srgbClr val="FFFF00"/>
                </a:solidFill>
                <a:latin typeface="Arial" pitchFamily="34" charset="0"/>
                <a:ea typeface="+mj-ea"/>
                <a:cs typeface="Arial" pitchFamily="34" charset="0"/>
              </a:defRPr>
            </a:lvl1pPr>
          </a:lstStyle>
          <a:p>
            <a:pPr fontAlgn="auto">
              <a:spcAft>
                <a:spcPts val="0"/>
              </a:spcAft>
              <a:defRPr/>
            </a:pPr>
            <a:r>
              <a:rPr lang="en-US" dirty="0" smtClean="0">
                <a:latin typeface="+mj-lt"/>
              </a:rPr>
              <a:t>Sample Breakfast Menu 2 </a:t>
            </a:r>
            <a:endParaRPr lang="en-US" dirty="0">
              <a:latin typeface="+mj-lt"/>
            </a:endParaRPr>
          </a:p>
        </p:txBody>
      </p:sp>
      <p:graphicFrame>
        <p:nvGraphicFramePr>
          <p:cNvPr id="5" name="Table 4"/>
          <p:cNvGraphicFramePr>
            <a:graphicFrameLocks noGrp="1"/>
          </p:cNvGraphicFramePr>
          <p:nvPr>
            <p:extLst>
              <p:ext uri="{D42A27DB-BD31-4B8C-83A1-F6EECF244321}">
                <p14:modId xmlns:p14="http://schemas.microsoft.com/office/powerpoint/2010/main" val="2909155616"/>
              </p:ext>
            </p:extLst>
          </p:nvPr>
        </p:nvGraphicFramePr>
        <p:xfrm>
          <a:off x="152400" y="899106"/>
          <a:ext cx="8839199" cy="5730294"/>
        </p:xfrm>
        <a:graphic>
          <a:graphicData uri="http://schemas.openxmlformats.org/drawingml/2006/table">
            <a:tbl>
              <a:tblPr firstRow="1" bandRow="1">
                <a:tableStyleId>{5C22544A-7EE6-4342-B048-85BDC9FD1C3A}</a:tableStyleId>
              </a:tblPr>
              <a:tblGrid>
                <a:gridCol w="243045">
                  <a:extLst>
                    <a:ext uri="{9D8B030D-6E8A-4147-A177-3AD203B41FA5}">
                      <a16:colId xmlns:a16="http://schemas.microsoft.com/office/drawing/2014/main" val="20000"/>
                    </a:ext>
                  </a:extLst>
                </a:gridCol>
                <a:gridCol w="1585755">
                  <a:extLst>
                    <a:ext uri="{9D8B030D-6E8A-4147-A177-3AD203B41FA5}">
                      <a16:colId xmlns:a16="http://schemas.microsoft.com/office/drawing/2014/main" val="20001"/>
                    </a:ext>
                  </a:extLst>
                </a:gridCol>
                <a:gridCol w="228600">
                  <a:extLst>
                    <a:ext uri="{9D8B030D-6E8A-4147-A177-3AD203B41FA5}">
                      <a16:colId xmlns:a16="http://schemas.microsoft.com/office/drawing/2014/main" val="20002"/>
                    </a:ext>
                  </a:extLst>
                </a:gridCol>
                <a:gridCol w="1905000">
                  <a:extLst>
                    <a:ext uri="{9D8B030D-6E8A-4147-A177-3AD203B41FA5}">
                      <a16:colId xmlns:a16="http://schemas.microsoft.com/office/drawing/2014/main" val="20003"/>
                    </a:ext>
                  </a:extLst>
                </a:gridCol>
                <a:gridCol w="228600">
                  <a:extLst>
                    <a:ext uri="{9D8B030D-6E8A-4147-A177-3AD203B41FA5}">
                      <a16:colId xmlns:a16="http://schemas.microsoft.com/office/drawing/2014/main" val="20004"/>
                    </a:ext>
                  </a:extLst>
                </a:gridCol>
                <a:gridCol w="2379731">
                  <a:extLst>
                    <a:ext uri="{9D8B030D-6E8A-4147-A177-3AD203B41FA5}">
                      <a16:colId xmlns:a16="http://schemas.microsoft.com/office/drawing/2014/main" val="20005"/>
                    </a:ext>
                  </a:extLst>
                </a:gridCol>
                <a:gridCol w="234669">
                  <a:extLst>
                    <a:ext uri="{9D8B030D-6E8A-4147-A177-3AD203B41FA5}">
                      <a16:colId xmlns:a16="http://schemas.microsoft.com/office/drawing/2014/main" val="20006"/>
                    </a:ext>
                  </a:extLst>
                </a:gridCol>
                <a:gridCol w="1790754">
                  <a:extLst>
                    <a:ext uri="{9D8B030D-6E8A-4147-A177-3AD203B41FA5}">
                      <a16:colId xmlns:a16="http://schemas.microsoft.com/office/drawing/2014/main" val="20007"/>
                    </a:ext>
                  </a:extLst>
                </a:gridCol>
                <a:gridCol w="243045">
                  <a:extLst>
                    <a:ext uri="{9D8B030D-6E8A-4147-A177-3AD203B41FA5}">
                      <a16:colId xmlns:a16="http://schemas.microsoft.com/office/drawing/2014/main" val="20008"/>
                    </a:ext>
                  </a:extLst>
                </a:gridCol>
              </a:tblGrid>
              <a:tr h="859641">
                <a:tc gridSpan="9">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smtClean="0">
                          <a:solidFill>
                            <a:schemeClr val="tx1"/>
                          </a:solidFill>
                          <a:effectLst/>
                          <a:latin typeface="+mn-lt"/>
                          <a:ea typeface="+mn-ea"/>
                          <a:cs typeface="Times New Roman" pitchFamily="18" charset="0"/>
                        </a:rPr>
                        <a:t>Choose AT LEAST </a:t>
                      </a:r>
                      <a:r>
                        <a:rPr lang="en-US" sz="2400" b="1" kern="1200" dirty="0" smtClean="0">
                          <a:solidFill>
                            <a:srgbClr val="C00000"/>
                          </a:solidFill>
                          <a:effectLst/>
                          <a:latin typeface="+mn-lt"/>
                          <a:ea typeface="+mn-ea"/>
                          <a:cs typeface="Times New Roman" pitchFamily="18" charset="0"/>
                        </a:rPr>
                        <a:t>1 FRUIT </a:t>
                      </a:r>
                      <a:r>
                        <a:rPr lang="en-US" sz="2400" b="1" kern="1200" dirty="0" smtClean="0">
                          <a:solidFill>
                            <a:schemeClr val="tx1"/>
                          </a:solidFill>
                          <a:effectLst/>
                          <a:latin typeface="+mn-lt"/>
                          <a:ea typeface="+mn-ea"/>
                          <a:cs typeface="Times New Roman" pitchFamily="18" charset="0"/>
                        </a:rPr>
                        <a:t>and </a:t>
                      </a:r>
                      <a:r>
                        <a:rPr lang="en-US" sz="2400" b="1" kern="1200" dirty="0" smtClean="0">
                          <a:solidFill>
                            <a:srgbClr val="C00000"/>
                          </a:solidFill>
                          <a:effectLst/>
                          <a:latin typeface="+mn-lt"/>
                          <a:ea typeface="+mn-ea"/>
                          <a:cs typeface="Times New Roman" pitchFamily="18" charset="0"/>
                        </a:rPr>
                        <a:t>2 OTHER</a:t>
                      </a:r>
                      <a:r>
                        <a:rPr lang="en-US" sz="2400" b="1" kern="1200" dirty="0" smtClean="0">
                          <a:solidFill>
                            <a:schemeClr val="tx1"/>
                          </a:solidFill>
                          <a:effectLst/>
                          <a:latin typeface="+mn-lt"/>
                          <a:ea typeface="+mn-ea"/>
                          <a:cs typeface="Times New Roman" pitchFamily="18" charset="0"/>
                        </a:rPr>
                        <a:t> food items. </a:t>
                      </a:r>
                      <a:br>
                        <a:rPr lang="en-US" sz="2400" b="1" kern="1200" dirty="0" smtClean="0">
                          <a:solidFill>
                            <a:schemeClr val="tx1"/>
                          </a:solidFill>
                          <a:effectLst/>
                          <a:latin typeface="+mn-lt"/>
                          <a:ea typeface="+mn-ea"/>
                          <a:cs typeface="Times New Roman" pitchFamily="18" charset="0"/>
                        </a:rPr>
                      </a:br>
                      <a:r>
                        <a:rPr lang="en-US" sz="2400" b="1" i="1" kern="1200" dirty="0" smtClean="0">
                          <a:solidFill>
                            <a:schemeClr val="tx1"/>
                          </a:solidFill>
                          <a:effectLst/>
                          <a:latin typeface="+mn-lt"/>
                          <a:ea typeface="+mn-ea"/>
                          <a:cs typeface="Times New Roman" pitchFamily="18" charset="0"/>
                        </a:rPr>
                        <a:t>For best nutrition, choose all 5!</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00" b="1" dirty="0" smtClean="0">
                        <a:solidFill>
                          <a:schemeClr val="tx1"/>
                        </a:solidFill>
                        <a:latin typeface="+mj-lt"/>
                        <a:sym typeface="Wingdings"/>
                      </a:endParaRPr>
                    </a:p>
                  </a:txBody>
                  <a:tcPr marT="45725" marB="4572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dirty="0" smtClean="0">
                        <a:solidFill>
                          <a:schemeClr val="tx1"/>
                        </a:solidFill>
                        <a:latin typeface="+mj-lt"/>
                        <a:sym typeface="Wingdings"/>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0" b="1" dirty="0" smtClean="0">
                        <a:solidFill>
                          <a:schemeClr val="bg1"/>
                        </a:solidFill>
                        <a:latin typeface="Comic Sans MS" pitchFamily="66" charset="0"/>
                        <a:sym typeface="Wingding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0" b="1" dirty="0" smtClean="0">
                        <a:solidFill>
                          <a:schemeClr val="bg1"/>
                        </a:solidFill>
                        <a:latin typeface="Comic Sans MS" pitchFamily="66" charset="0"/>
                        <a:sym typeface="Wingding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5400" b="1" dirty="0" smtClean="0">
                        <a:solidFill>
                          <a:schemeClr val="bg1"/>
                        </a:solidFill>
                        <a:latin typeface="+mj-lt"/>
                        <a:sym typeface="Wingding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0" b="1" dirty="0" smtClean="0">
                        <a:solidFill>
                          <a:schemeClr val="bg1"/>
                        </a:solidFill>
                        <a:latin typeface="Comic Sans MS" pitchFamily="66" charset="0"/>
                        <a:sym typeface="Wingding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hMerge="1">
                  <a:txBody>
                    <a:bodyPr/>
                    <a:lstStyle/>
                    <a:p>
                      <a:endParaRPr 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5400" b="1" kern="1200" dirty="0" smtClean="0">
                        <a:solidFill>
                          <a:schemeClr val="tx1"/>
                        </a:solidFill>
                        <a:latin typeface="+mn-lt"/>
                        <a:ea typeface="+mn-ea"/>
                        <a:cs typeface="+mn-cs"/>
                        <a:sym typeface="Wingdings"/>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77367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00" b="1" dirty="0" smtClean="0">
                        <a:solidFill>
                          <a:srgbClr val="000099"/>
                        </a:solidFill>
                        <a:latin typeface="+mj-lt"/>
                        <a:sym typeface="Wingdings"/>
                      </a:endParaRPr>
                    </a:p>
                  </a:txBody>
                  <a:tcPr marT="45725" marB="45725" anchor="ctr">
                    <a:lnL w="12700" cap="flat" cmpd="sng" algn="ctr">
                      <a:noFill/>
                      <a:prstDash val="solid"/>
                      <a:round/>
                      <a:headEnd type="none" w="med" len="med"/>
                      <a:tailEnd type="none" w="med" len="med"/>
                    </a:lnL>
                    <a:lnR w="12700" cap="flat" cmpd="sng" algn="ctr">
                      <a:solidFill>
                        <a:srgbClr val="0000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0000CC"/>
                          </a:solidFill>
                          <a:latin typeface="+mj-lt"/>
                          <a:sym typeface="Wingdings"/>
                        </a:rPr>
                        <a:t>MILK</a:t>
                      </a:r>
                    </a:p>
                  </a:txBody>
                  <a:tcPr marT="45725" marB="45725" anchor="ctr">
                    <a:lnL w="12700" cap="flat" cmpd="sng" algn="ctr">
                      <a:solidFill>
                        <a:srgbClr val="0000CC"/>
                      </a:solidFill>
                      <a:prstDash val="solid"/>
                      <a:round/>
                      <a:headEnd type="none" w="med" len="med"/>
                      <a:tailEnd type="none" w="med" len="med"/>
                    </a:lnL>
                    <a:lnR w="12700" cap="flat" cmpd="sng" algn="ctr">
                      <a:solidFill>
                        <a:srgbClr val="0000CC"/>
                      </a:solidFill>
                      <a:prstDash val="solid"/>
                      <a:round/>
                      <a:headEnd type="none" w="med" len="med"/>
                      <a:tailEnd type="none" w="med" len="med"/>
                    </a:lnR>
                    <a:lnT w="12700" cap="flat" cmpd="sng" algn="ctr">
                      <a:solidFill>
                        <a:srgbClr val="0000CC"/>
                      </a:solidFill>
                      <a:prstDash val="solid"/>
                      <a:round/>
                      <a:headEnd type="none" w="med" len="med"/>
                      <a:tailEnd type="none" w="med" len="med"/>
                    </a:lnT>
                    <a:lnB w="12700" cap="flat" cmpd="sng" algn="ctr">
                      <a:solidFill>
                        <a:srgbClr val="0000CC"/>
                      </a:solidFill>
                      <a:prstDash val="solid"/>
                      <a:round/>
                      <a:headEnd type="none" w="med" len="med"/>
                      <a:tailEnd type="none" w="med" len="med"/>
                    </a:lnB>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b="1" dirty="0" smtClean="0">
                        <a:solidFill>
                          <a:srgbClr val="000099"/>
                        </a:solidFill>
                        <a:latin typeface="+mj-lt"/>
                        <a:sym typeface="Wingdings"/>
                      </a:endParaRPr>
                    </a:p>
                  </a:txBody>
                  <a:tcPr marT="45725" marB="45725" anchor="ctr">
                    <a:lnL w="12700" cap="flat" cmpd="sng" algn="ctr">
                      <a:solidFill>
                        <a:srgbClr val="0000CC"/>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006600"/>
                          </a:solidFill>
                          <a:latin typeface="+mj-lt"/>
                          <a:sym typeface="Wingdings"/>
                        </a:rPr>
                        <a:t>FRUITS</a:t>
                      </a:r>
                      <a:endParaRPr lang="en-US" sz="2400" b="1" dirty="0" smtClean="0">
                        <a:solidFill>
                          <a:srgbClr val="FF0000"/>
                        </a:solidFill>
                        <a:latin typeface="+mj-lt"/>
                        <a:sym typeface="Wingdings"/>
                      </a:endParaRPr>
                    </a:p>
                  </a:txBody>
                  <a:tcPr marT="45726" marB="45726" anchor="ctr">
                    <a:lnL w="12700" cap="flat" cmpd="sng" algn="ctr">
                      <a:solidFill>
                        <a:srgbClr val="006600"/>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solidFill>
                        <a:srgbClr val="006600"/>
                      </a:solidFill>
                      <a:prstDash val="solid"/>
                      <a:round/>
                      <a:headEnd type="none" w="med" len="med"/>
                      <a:tailEnd type="none" w="med" len="med"/>
                    </a:lnT>
                    <a:lnB w="12700" cap="flat" cmpd="sng" algn="ctr">
                      <a:solidFill>
                        <a:srgbClr val="006600"/>
                      </a:solidFill>
                      <a:prstDash val="solid"/>
                      <a:round/>
                      <a:headEnd type="none" w="med" len="med"/>
                      <a:tailEnd type="none" w="med" len="med"/>
                    </a:lnB>
                    <a:solidFill>
                      <a:srgbClr val="E7FFE7"/>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400" b="1" dirty="0" smtClean="0">
                        <a:solidFill>
                          <a:schemeClr val="tx1"/>
                        </a:solidFill>
                        <a:latin typeface="+mj-lt"/>
                        <a:sym typeface="Wingdings"/>
                      </a:endParaRPr>
                    </a:p>
                  </a:txBody>
                  <a:tcPr marT="45725" marB="45725" anchor="ctr">
                    <a:lnL w="12700" cap="flat" cmpd="sng" algn="ctr">
                      <a:solidFill>
                        <a:srgbClr val="0066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kern="1200" dirty="0" smtClean="0">
                          <a:solidFill>
                            <a:srgbClr val="663300"/>
                          </a:solidFill>
                          <a:effectLst/>
                          <a:latin typeface="+mj-lt"/>
                          <a:ea typeface="+mn-ea"/>
                          <a:cs typeface="+mn-cs"/>
                        </a:rPr>
                        <a:t>GRAINS</a:t>
                      </a:r>
                      <a:endParaRPr lang="en-US" sz="2400" b="1" dirty="0" smtClean="0">
                        <a:solidFill>
                          <a:srgbClr val="663300"/>
                        </a:solidFill>
                        <a:latin typeface="+mj-lt"/>
                        <a:sym typeface="Wingdings"/>
                      </a:endParaRPr>
                    </a:p>
                  </a:txBody>
                  <a:tcPr marT="45725" marB="45725" anchor="ctr">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D7C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b="1" dirty="0" smtClean="0">
                        <a:solidFill>
                          <a:schemeClr val="bg1"/>
                        </a:solidFill>
                        <a:latin typeface="+mj-lt"/>
                        <a:sym typeface="Wingdings"/>
                      </a:endParaRPr>
                    </a:p>
                  </a:txBody>
                  <a:tcPr marT="45725" marB="45725" anchor="ctr">
                    <a:lnL w="12700" cap="flat" cmpd="sng" algn="ctr">
                      <a:solidFill>
                        <a:srgbClr val="6633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kern="1200" dirty="0" smtClean="0">
                          <a:solidFill>
                            <a:srgbClr val="A50021"/>
                          </a:solidFill>
                          <a:effectLst/>
                          <a:latin typeface="+mj-lt"/>
                          <a:ea typeface="+mn-ea"/>
                          <a:cs typeface="+mn-cs"/>
                        </a:rPr>
                        <a:t>MEAT/MEAT ALTERNATES</a:t>
                      </a:r>
                      <a:endParaRPr lang="en-US" sz="2400" b="1" dirty="0" smtClean="0">
                        <a:solidFill>
                          <a:srgbClr val="A50021"/>
                        </a:solidFill>
                        <a:latin typeface="+mj-lt"/>
                        <a:sym typeface="Wingdings"/>
                      </a:endParaRPr>
                    </a:p>
                  </a:txBody>
                  <a:tcPr marT="45725" marB="45725"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kern="1200" dirty="0" smtClean="0">
                        <a:solidFill>
                          <a:schemeClr val="tx1"/>
                        </a:solidFill>
                        <a:latin typeface="+mj-lt"/>
                        <a:ea typeface="+mn-ea"/>
                        <a:cs typeface="+mn-cs"/>
                        <a:sym typeface="Wingdings"/>
                      </a:endParaRPr>
                    </a:p>
                  </a:txBody>
                  <a:tcPr marT="45725" marB="45725" anchor="ctr">
                    <a:lnL w="12700" cap="flat" cmpd="sng" algn="ctr">
                      <a:solidFill>
                        <a:srgbClr val="C00000"/>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77368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0" b="1" dirty="0" smtClean="0">
                        <a:solidFill>
                          <a:srgbClr val="000099"/>
                        </a:solidFill>
                        <a:latin typeface="Comic Sans MS" pitchFamily="66" charset="0"/>
                        <a:sym typeface="Wingdings"/>
                      </a:endParaRPr>
                    </a:p>
                  </a:txBody>
                  <a:tcPr marT="45725" marB="45725" anchor="ctr">
                    <a:lnL w="12700" cap="flat" cmpd="sng" algn="ctr">
                      <a:noFill/>
                      <a:prstDash val="solid"/>
                      <a:round/>
                      <a:headEnd type="none" w="med" len="med"/>
                      <a:tailEnd type="none" w="med" len="med"/>
                    </a:lnL>
                    <a:lnR w="12700" cap="flat" cmpd="sng" algn="ctr">
                      <a:solidFill>
                        <a:srgbClr val="0000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smtClean="0">
                          <a:solidFill>
                            <a:schemeClr val="bg1"/>
                          </a:solidFill>
                          <a:latin typeface="+mj-lt"/>
                          <a:sym typeface="Wingdings"/>
                        </a:rPr>
                        <a:t>CHOOSE</a:t>
                      </a:r>
                      <a:r>
                        <a:rPr lang="en-US" sz="2400" b="1" baseline="0" dirty="0" smtClean="0">
                          <a:solidFill>
                            <a:schemeClr val="bg1"/>
                          </a:solidFill>
                          <a:latin typeface="+mj-lt"/>
                          <a:sym typeface="Wingdings"/>
                        </a:rPr>
                        <a:t> 1</a:t>
                      </a:r>
                      <a:endParaRPr lang="en-US" sz="2400" b="1" dirty="0" smtClean="0">
                        <a:solidFill>
                          <a:schemeClr val="bg1"/>
                        </a:solidFill>
                        <a:latin typeface="+mj-lt"/>
                        <a:sym typeface="Wingdings"/>
                      </a:endParaRPr>
                    </a:p>
                  </a:txBody>
                  <a:tcPr marT="45725" marB="45725" anchor="ctr">
                    <a:lnL w="12700" cap="flat" cmpd="sng" algn="ctr">
                      <a:solidFill>
                        <a:srgbClr val="0000CC"/>
                      </a:solidFill>
                      <a:prstDash val="solid"/>
                      <a:round/>
                      <a:headEnd type="none" w="med" len="med"/>
                      <a:tailEnd type="none" w="med" len="med"/>
                    </a:lnL>
                    <a:lnR w="12700" cap="flat" cmpd="sng" algn="ctr">
                      <a:solidFill>
                        <a:srgbClr val="0000CC"/>
                      </a:solidFill>
                      <a:prstDash val="solid"/>
                      <a:round/>
                      <a:headEnd type="none" w="med" len="med"/>
                      <a:tailEnd type="none" w="med" len="med"/>
                    </a:lnR>
                    <a:lnT w="12700" cap="flat" cmpd="sng" algn="ctr">
                      <a:solidFill>
                        <a:srgbClr val="0000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b="1" dirty="0" smtClean="0">
                        <a:solidFill>
                          <a:srgbClr val="000099"/>
                        </a:solidFill>
                        <a:latin typeface="+mj-lt"/>
                        <a:sym typeface="Wingdings"/>
                      </a:endParaRPr>
                    </a:p>
                  </a:txBody>
                  <a:tcPr marT="45725" marB="45725" anchor="ctr">
                    <a:lnL w="12700" cap="flat" cmpd="sng" algn="ctr">
                      <a:solidFill>
                        <a:srgbClr val="0000CC"/>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kern="1200" dirty="0" smtClean="0">
                          <a:solidFill>
                            <a:schemeClr val="bg1"/>
                          </a:solidFill>
                          <a:latin typeface="+mj-lt"/>
                          <a:ea typeface="+mn-ea"/>
                          <a:cs typeface="+mn-cs"/>
                          <a:sym typeface="Wingdings"/>
                        </a:rPr>
                        <a:t>CHOOSE  </a:t>
                      </a:r>
                      <a:br>
                        <a:rPr lang="en-US" sz="2400" b="1" kern="1200" dirty="0" smtClean="0">
                          <a:solidFill>
                            <a:schemeClr val="bg1"/>
                          </a:solidFill>
                          <a:latin typeface="+mj-lt"/>
                          <a:ea typeface="+mn-ea"/>
                          <a:cs typeface="+mn-cs"/>
                          <a:sym typeface="Wingdings"/>
                        </a:rPr>
                      </a:br>
                      <a:r>
                        <a:rPr lang="en-US" sz="2400" b="1" kern="1200" dirty="0" smtClean="0">
                          <a:solidFill>
                            <a:schemeClr val="bg1"/>
                          </a:solidFill>
                          <a:latin typeface="+mj-lt"/>
                          <a:ea typeface="+mn-ea"/>
                          <a:cs typeface="+mn-cs"/>
                          <a:sym typeface="Wingdings"/>
                        </a:rPr>
                        <a:t>up to 2 *</a:t>
                      </a:r>
                      <a:endParaRPr lang="en-US" sz="2400" b="1" dirty="0" smtClean="0">
                        <a:solidFill>
                          <a:schemeClr val="bg1"/>
                        </a:solidFill>
                        <a:latin typeface="+mj-lt"/>
                        <a:sym typeface="Wingdings"/>
                      </a:endParaRPr>
                    </a:p>
                  </a:txBody>
                  <a:tcPr marT="45726" marB="45726" anchor="ctr">
                    <a:lnL w="12700" cap="flat" cmpd="sng" algn="ctr">
                      <a:solidFill>
                        <a:srgbClr val="006600"/>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solidFill>
                        <a:srgbClr val="006600"/>
                      </a:solidFill>
                      <a:prstDash val="solid"/>
                      <a:round/>
                      <a:headEnd type="none" w="med" len="med"/>
                      <a:tailEnd type="none" w="med" len="med"/>
                    </a:lnT>
                    <a:lnB w="12700" cap="flat" cmpd="sng" algn="ctr">
                      <a:solidFill>
                        <a:srgbClr val="006600"/>
                      </a:solidFill>
                      <a:prstDash val="solid"/>
                      <a:round/>
                      <a:headEnd type="none" w="med" len="med"/>
                      <a:tailEnd type="none" w="med" len="med"/>
                    </a:lnB>
                    <a:solidFill>
                      <a:srgbClr val="0066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400" b="1" dirty="0" smtClean="0">
                        <a:solidFill>
                          <a:schemeClr val="tx1"/>
                        </a:solidFill>
                        <a:latin typeface="+mj-lt"/>
                        <a:sym typeface="Wingdings"/>
                      </a:endParaRPr>
                    </a:p>
                  </a:txBody>
                  <a:tcPr marT="45725" marB="45725" anchor="ctr">
                    <a:lnL w="12700" cap="flat" cmpd="sng" algn="ctr">
                      <a:solidFill>
                        <a:srgbClr val="0066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smtClean="0">
                          <a:solidFill>
                            <a:schemeClr val="bg1"/>
                          </a:solidFill>
                          <a:latin typeface="+mj-lt"/>
                          <a:sym typeface="Wingdings"/>
                        </a:rPr>
                        <a:t>CHOOSE</a:t>
                      </a:r>
                      <a:r>
                        <a:rPr lang="en-US" sz="2400" b="1" baseline="0" dirty="0" smtClean="0">
                          <a:solidFill>
                            <a:schemeClr val="bg1"/>
                          </a:solidFill>
                          <a:latin typeface="+mj-lt"/>
                          <a:sym typeface="Wingdings"/>
                        </a:rPr>
                        <a:t> 1</a:t>
                      </a:r>
                      <a:endParaRPr lang="en-US" sz="2400" b="1" dirty="0" smtClean="0">
                        <a:solidFill>
                          <a:schemeClr val="bg1"/>
                        </a:solidFill>
                        <a:latin typeface="+mj-lt"/>
                        <a:sym typeface="Wingdings"/>
                      </a:endParaRPr>
                    </a:p>
                  </a:txBody>
                  <a:tcPr marT="45725" marB="45725" anchor="ctr">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33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b="1" dirty="0" smtClean="0">
                        <a:solidFill>
                          <a:schemeClr val="bg1"/>
                        </a:solidFill>
                        <a:latin typeface="+mj-lt"/>
                        <a:sym typeface="Wingdings"/>
                      </a:endParaRPr>
                    </a:p>
                  </a:txBody>
                  <a:tcPr marT="45725" marB="45725" anchor="ctr">
                    <a:lnL w="12700" cap="flat" cmpd="sng" algn="ctr">
                      <a:solidFill>
                        <a:srgbClr val="6633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smtClean="0">
                          <a:solidFill>
                            <a:schemeClr val="bg1"/>
                          </a:solidFill>
                          <a:latin typeface="+mj-lt"/>
                          <a:sym typeface="Wingdings"/>
                        </a:rPr>
                        <a:t>CHOOSE</a:t>
                      </a:r>
                      <a:r>
                        <a:rPr lang="en-US" sz="2400" b="1" baseline="0" dirty="0" smtClean="0">
                          <a:solidFill>
                            <a:schemeClr val="bg1"/>
                          </a:solidFill>
                          <a:latin typeface="+mj-lt"/>
                          <a:sym typeface="Wingdings"/>
                        </a:rPr>
                        <a:t> 1</a:t>
                      </a:r>
                      <a:endParaRPr lang="en-US" sz="2400" b="1" dirty="0" smtClean="0">
                        <a:solidFill>
                          <a:schemeClr val="bg1"/>
                        </a:solidFill>
                        <a:latin typeface="+mj-lt"/>
                        <a:sym typeface="Wingdings"/>
                      </a:endParaRPr>
                    </a:p>
                  </a:txBody>
                  <a:tcPr marT="45725" marB="45725" anchor="ctr">
                    <a:lnL w="12700" cap="flat" cmpd="sng" algn="ctr">
                      <a:solidFill>
                        <a:srgbClr val="C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A50021"/>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5400" b="1" kern="1200" dirty="0" smtClean="0">
                        <a:solidFill>
                          <a:schemeClr val="tx1"/>
                        </a:solidFill>
                        <a:latin typeface="+mn-lt"/>
                        <a:ea typeface="+mn-ea"/>
                        <a:cs typeface="+mn-cs"/>
                        <a:sym typeface="Wingdings"/>
                      </a:endParaRPr>
                    </a:p>
                  </a:txBody>
                  <a:tcPr marT="45725" marB="45725" anchor="ctr">
                    <a:lnL w="12700" cap="flat" cmpd="sng" algn="ctr">
                      <a:solidFill>
                        <a:schemeClr val="tx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922758">
                <a:tc>
                  <a:txBody>
                    <a:bodyPr/>
                    <a:lstStyle/>
                    <a:p>
                      <a:endParaRPr lang="en-US" sz="1800" dirty="0"/>
                    </a:p>
                  </a:txBody>
                  <a:tcPr marT="45725" marB="45725">
                    <a:lnL w="12700" cap="flat" cmpd="sng" algn="ctr">
                      <a:noFill/>
                      <a:prstDash val="solid"/>
                      <a:round/>
                      <a:headEnd type="none" w="med" len="med"/>
                      <a:tailEnd type="none" w="med" len="med"/>
                    </a:lnL>
                    <a:lnR w="12700" cap="flat" cmpd="sng" algn="ctr">
                      <a:solidFill>
                        <a:srgbClr val="0000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lvl="0" indent="-285750">
                        <a:buClr>
                          <a:srgbClr val="0000CC"/>
                        </a:buClr>
                        <a:buFont typeface="Wingdings" pitchFamily="2" charset="2"/>
                        <a:buChar char="n"/>
                      </a:pPr>
                      <a:r>
                        <a:rPr lang="en-US" sz="1800" b="1" u="none" strike="noStrike" kern="1200" dirty="0" smtClean="0">
                          <a:solidFill>
                            <a:schemeClr val="dk1"/>
                          </a:solidFill>
                          <a:effectLst/>
                          <a:latin typeface="+mj-lt"/>
                          <a:ea typeface="+mn-ea"/>
                          <a:cs typeface="+mn-cs"/>
                        </a:rPr>
                        <a:t>Low-fat (1%) </a:t>
                      </a:r>
                    </a:p>
                    <a:p>
                      <a:pPr marL="285750" lvl="0" indent="-285750">
                        <a:buClr>
                          <a:srgbClr val="0000CC"/>
                        </a:buClr>
                        <a:buFont typeface="Wingdings" pitchFamily="2" charset="2"/>
                        <a:buChar char="n"/>
                      </a:pPr>
                      <a:r>
                        <a:rPr lang="en-US" sz="1800" b="1" u="none" strike="noStrike" kern="1200" dirty="0" smtClean="0">
                          <a:solidFill>
                            <a:schemeClr val="dk1"/>
                          </a:solidFill>
                          <a:effectLst/>
                          <a:latin typeface="+mj-lt"/>
                          <a:ea typeface="+mn-ea"/>
                          <a:cs typeface="+mn-cs"/>
                        </a:rPr>
                        <a:t>Fat-free </a:t>
                      </a:r>
                    </a:p>
                    <a:p>
                      <a:pPr marL="285750" lvl="0" indent="-285750">
                        <a:buClr>
                          <a:srgbClr val="0000CC"/>
                        </a:buClr>
                        <a:buFont typeface="Wingdings" pitchFamily="2" charset="2"/>
                        <a:buChar char="n"/>
                      </a:pPr>
                      <a:r>
                        <a:rPr lang="en-US" sz="1800" b="1" u="none" strike="noStrike" kern="1200" dirty="0" smtClean="0">
                          <a:solidFill>
                            <a:schemeClr val="dk1"/>
                          </a:solidFill>
                          <a:effectLst/>
                          <a:latin typeface="+mj-lt"/>
                          <a:ea typeface="+mn-ea"/>
                          <a:cs typeface="+mn-cs"/>
                        </a:rPr>
                        <a:t>Fat-free chocolate </a:t>
                      </a:r>
                    </a:p>
                    <a:p>
                      <a:pPr marL="285750" indent="-285750">
                        <a:buClr>
                          <a:srgbClr val="0000CC"/>
                        </a:buClr>
                        <a:buFont typeface="Wingdings" pitchFamily="2" charset="2"/>
                        <a:buChar char="n"/>
                      </a:pPr>
                      <a:r>
                        <a:rPr lang="en-US" sz="1800" b="1" kern="1200" dirty="0" smtClean="0">
                          <a:solidFill>
                            <a:schemeClr val="dk1"/>
                          </a:solidFill>
                          <a:effectLst/>
                          <a:latin typeface="+mj-lt"/>
                          <a:ea typeface="+mn-ea"/>
                          <a:cs typeface="+mn-cs"/>
                        </a:rPr>
                        <a:t>Fat-free strawberry</a:t>
                      </a:r>
                      <a:endParaRPr lang="en-US" sz="2000" b="1" dirty="0" smtClean="0">
                        <a:latin typeface="+mj-lt"/>
                      </a:endParaRPr>
                    </a:p>
                  </a:txBody>
                  <a:tcPr marT="45725" marB="45725">
                    <a:lnL w="12700" cap="flat" cmpd="sng" algn="ctr">
                      <a:solidFill>
                        <a:srgbClr val="0000CC"/>
                      </a:solidFill>
                      <a:prstDash val="solid"/>
                      <a:round/>
                      <a:headEnd type="none" w="med" len="med"/>
                      <a:tailEnd type="none" w="med" len="med"/>
                    </a:lnL>
                    <a:lnR w="12700" cap="flat" cmpd="sng" algn="ctr">
                      <a:solidFill>
                        <a:srgbClr val="0000CC"/>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lang="en-US" sz="1800" dirty="0">
                        <a:latin typeface="+mj-lt"/>
                      </a:endParaRPr>
                    </a:p>
                  </a:txBody>
                  <a:tcPr marT="45725" marB="45725">
                    <a:lnL w="12700" cap="flat" cmpd="sng" algn="ctr">
                      <a:solidFill>
                        <a:srgbClr val="0000CC"/>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lvl="0" indent="-285750">
                        <a:buClr>
                          <a:srgbClr val="006600"/>
                        </a:buClr>
                        <a:buFont typeface="Wingdings" pitchFamily="2" charset="2"/>
                        <a:buChar char="n"/>
                      </a:pPr>
                      <a:r>
                        <a:rPr lang="en-US" sz="1800" b="1" kern="1200" dirty="0" smtClean="0">
                          <a:solidFill>
                            <a:schemeClr val="dk1"/>
                          </a:solidFill>
                          <a:effectLst/>
                          <a:latin typeface="+mj-lt"/>
                          <a:ea typeface="+mn-ea"/>
                          <a:cs typeface="+mn-cs"/>
                        </a:rPr>
                        <a:t>Fresh cut-up fruit</a:t>
                      </a:r>
                    </a:p>
                    <a:p>
                      <a:pPr marL="285750" lvl="0" indent="-285750">
                        <a:buClr>
                          <a:srgbClr val="006600"/>
                        </a:buClr>
                        <a:buFont typeface="Wingdings" pitchFamily="2" charset="2"/>
                        <a:buChar char="n"/>
                      </a:pPr>
                      <a:r>
                        <a:rPr lang="en-US" sz="1800" b="1" kern="1200" dirty="0" smtClean="0">
                          <a:solidFill>
                            <a:schemeClr val="dk1"/>
                          </a:solidFill>
                          <a:effectLst/>
                          <a:latin typeface="+mj-lt"/>
                          <a:ea typeface="+mn-ea"/>
                          <a:cs typeface="+mn-cs"/>
                        </a:rPr>
                        <a:t>Canned fruit</a:t>
                      </a:r>
                    </a:p>
                    <a:p>
                      <a:pPr marL="285750" lvl="0" indent="-285750">
                        <a:buClr>
                          <a:srgbClr val="006600"/>
                        </a:buClr>
                        <a:buFont typeface="Wingdings" pitchFamily="2" charset="2"/>
                        <a:buChar char="n"/>
                      </a:pPr>
                      <a:r>
                        <a:rPr lang="en-US" sz="1800" b="1" kern="1200" dirty="0" smtClean="0">
                          <a:solidFill>
                            <a:schemeClr val="dk1"/>
                          </a:solidFill>
                          <a:effectLst/>
                          <a:latin typeface="+mj-lt"/>
                          <a:ea typeface="+mn-ea"/>
                          <a:cs typeface="+mn-cs"/>
                        </a:rPr>
                        <a:t>Whole fruit</a:t>
                      </a:r>
                    </a:p>
                    <a:p>
                      <a:pPr marL="285750" indent="-285750">
                        <a:buClr>
                          <a:srgbClr val="006600"/>
                        </a:buClr>
                        <a:buFont typeface="Wingdings" pitchFamily="2" charset="2"/>
                        <a:buChar char="n"/>
                      </a:pPr>
                      <a:r>
                        <a:rPr lang="en-US" sz="1800" b="1" kern="1200" dirty="0" smtClean="0">
                          <a:solidFill>
                            <a:schemeClr val="dk1"/>
                          </a:solidFill>
                          <a:effectLst/>
                          <a:latin typeface="+mj-lt"/>
                          <a:ea typeface="+mn-ea"/>
                          <a:cs typeface="+mn-cs"/>
                        </a:rPr>
                        <a:t>100 percent fruit juice</a:t>
                      </a:r>
                    </a:p>
                    <a:p>
                      <a:pPr marL="285750" indent="-285750">
                        <a:buClr>
                          <a:srgbClr val="006600"/>
                        </a:buClr>
                        <a:buFont typeface="Wingdings" pitchFamily="2" charset="2"/>
                        <a:buChar char="n"/>
                      </a:pPr>
                      <a:r>
                        <a:rPr lang="en-US" sz="1800" b="1" kern="1200" dirty="0" smtClean="0">
                          <a:solidFill>
                            <a:schemeClr val="dk1"/>
                          </a:solidFill>
                          <a:effectLst/>
                          <a:latin typeface="+mj-lt"/>
                          <a:ea typeface="+mn-ea"/>
                          <a:cs typeface="+mn-cs"/>
                        </a:rPr>
                        <a:t>Fresh veggies</a:t>
                      </a:r>
                    </a:p>
                    <a:p>
                      <a:pPr marL="225425" marR="0" indent="-225425" algn="l" defTabSz="914400" rtl="0" eaLnBrk="1" fontAlgn="auto" latinLnBrk="0" hangingPunct="1">
                        <a:lnSpc>
                          <a:spcPct val="100000"/>
                        </a:lnSpc>
                        <a:spcBef>
                          <a:spcPts val="1200"/>
                        </a:spcBef>
                        <a:spcAft>
                          <a:spcPts val="0"/>
                        </a:spcAft>
                        <a:buClr>
                          <a:srgbClr val="006600"/>
                        </a:buClr>
                        <a:buSzTx/>
                        <a:buFont typeface="Wingdings" pitchFamily="2" charset="2"/>
                        <a:buNone/>
                        <a:tabLst/>
                        <a:defRPr/>
                      </a:pPr>
                      <a:r>
                        <a:rPr lang="en-US" sz="1800" b="1" kern="1200" dirty="0" smtClean="0">
                          <a:solidFill>
                            <a:srgbClr val="C00000"/>
                          </a:solidFill>
                          <a:latin typeface="+mn-lt"/>
                          <a:ea typeface="+mn-ea"/>
                          <a:cs typeface="+mn-cs"/>
                          <a:sym typeface="Wingdings"/>
                        </a:rPr>
                        <a:t>* Choose 2 fruits</a:t>
                      </a:r>
                      <a:r>
                        <a:rPr lang="en-US" sz="1800" b="1" kern="1200" baseline="0" dirty="0" smtClean="0">
                          <a:solidFill>
                            <a:srgbClr val="C00000"/>
                          </a:solidFill>
                          <a:latin typeface="+mn-lt"/>
                          <a:ea typeface="+mn-ea"/>
                          <a:cs typeface="+mn-cs"/>
                          <a:sym typeface="Wingdings"/>
                        </a:rPr>
                        <a:t> </a:t>
                      </a:r>
                      <a:r>
                        <a:rPr lang="en-US" sz="1800" b="1" kern="1200" dirty="0" smtClean="0">
                          <a:solidFill>
                            <a:srgbClr val="C00000"/>
                          </a:solidFill>
                          <a:latin typeface="+mn-lt"/>
                          <a:ea typeface="+mn-ea"/>
                          <a:cs typeface="+mn-cs"/>
                          <a:sym typeface="Wingdings"/>
                        </a:rPr>
                        <a:t>OR 1 fruit and </a:t>
                      </a:r>
                      <a:br>
                        <a:rPr lang="en-US" sz="1800" b="1" kern="1200" dirty="0" smtClean="0">
                          <a:solidFill>
                            <a:srgbClr val="C00000"/>
                          </a:solidFill>
                          <a:latin typeface="+mn-lt"/>
                          <a:ea typeface="+mn-ea"/>
                          <a:cs typeface="+mn-cs"/>
                          <a:sym typeface="Wingdings"/>
                        </a:rPr>
                      </a:br>
                      <a:r>
                        <a:rPr lang="en-US" sz="1800" b="1" kern="1200" dirty="0" smtClean="0">
                          <a:solidFill>
                            <a:srgbClr val="C00000"/>
                          </a:solidFill>
                          <a:latin typeface="+mn-lt"/>
                          <a:ea typeface="+mn-ea"/>
                          <a:cs typeface="+mn-cs"/>
                          <a:sym typeface="Wingdings"/>
                        </a:rPr>
                        <a:t>1 juice</a:t>
                      </a:r>
                      <a:r>
                        <a:rPr lang="en-US" sz="1800" b="1" kern="1200" dirty="0" smtClean="0">
                          <a:solidFill>
                            <a:schemeClr val="tx1"/>
                          </a:solidFill>
                          <a:latin typeface="+mn-lt"/>
                          <a:ea typeface="+mn-ea"/>
                          <a:cs typeface="+mn-cs"/>
                          <a:sym typeface="Wingdings"/>
                        </a:rPr>
                        <a:t> </a:t>
                      </a:r>
                    </a:p>
                  </a:txBody>
                  <a:tcPr marT="45726" marB="45726">
                    <a:lnL w="12700" cap="flat" cmpd="sng" algn="ctr">
                      <a:solidFill>
                        <a:srgbClr val="006600"/>
                      </a:solidFill>
                      <a:prstDash val="solid"/>
                      <a:round/>
                      <a:headEnd type="none" w="med" len="med"/>
                      <a:tailEnd type="none" w="med" len="med"/>
                    </a:lnL>
                    <a:lnR w="12700" cap="flat" cmpd="sng" algn="ctr">
                      <a:solidFill>
                        <a:srgbClr val="006600"/>
                      </a:solidFill>
                      <a:prstDash val="solid"/>
                      <a:round/>
                      <a:headEnd type="none" w="med" len="med"/>
                      <a:tailEnd type="none" w="med" len="med"/>
                    </a:lnR>
                    <a:lnT w="12700" cap="flat" cmpd="sng" algn="ctr">
                      <a:solidFill>
                        <a:srgbClr val="0066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FE7"/>
                    </a:solidFill>
                  </a:tcPr>
                </a:tc>
                <a:tc>
                  <a:txBody>
                    <a:bodyPr/>
                    <a:lstStyle/>
                    <a:p>
                      <a:endParaRPr lang="en-US" sz="1800" b="1" dirty="0">
                        <a:latin typeface="+mj-lt"/>
                      </a:endParaRPr>
                    </a:p>
                  </a:txBody>
                  <a:tcPr marT="45725" marB="45725" anchor="ctr">
                    <a:lnL w="12700" cap="flat" cmpd="sng" algn="ctr">
                      <a:solidFill>
                        <a:srgbClr val="0066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285750" lvl="0" indent="-285750">
                        <a:buClr>
                          <a:srgbClr val="663300"/>
                        </a:buClr>
                        <a:buFont typeface="Wingdings" pitchFamily="2" charset="2"/>
                        <a:buChar char="n"/>
                      </a:pPr>
                      <a:r>
                        <a:rPr lang="en-US" sz="1800" b="1" kern="1200" dirty="0" smtClean="0">
                          <a:solidFill>
                            <a:schemeClr val="dk1"/>
                          </a:solidFill>
                          <a:effectLst/>
                          <a:latin typeface="+mj-lt"/>
                          <a:ea typeface="+mn-ea"/>
                          <a:cs typeface="+mn-cs"/>
                        </a:rPr>
                        <a:t>Whole-grain cereals, assorted</a:t>
                      </a:r>
                    </a:p>
                    <a:p>
                      <a:pPr marL="285750" lvl="0" indent="-285750">
                        <a:buClr>
                          <a:srgbClr val="663300"/>
                        </a:buClr>
                        <a:buFont typeface="Wingdings" pitchFamily="2" charset="2"/>
                        <a:buChar char="n"/>
                      </a:pPr>
                      <a:r>
                        <a:rPr lang="en-US" sz="1800" b="1" kern="1200" dirty="0" smtClean="0">
                          <a:solidFill>
                            <a:schemeClr val="dk1"/>
                          </a:solidFill>
                          <a:effectLst/>
                          <a:latin typeface="+mj-lt"/>
                          <a:ea typeface="+mn-ea"/>
                          <a:cs typeface="+mn-cs"/>
                        </a:rPr>
                        <a:t>Oatmeal</a:t>
                      </a:r>
                    </a:p>
                    <a:p>
                      <a:pPr marL="285750" lvl="0" indent="-285750">
                        <a:buClr>
                          <a:srgbClr val="663300"/>
                        </a:buClr>
                        <a:buFont typeface="Wingdings" pitchFamily="2" charset="2"/>
                        <a:buChar char="n"/>
                      </a:pPr>
                      <a:r>
                        <a:rPr lang="en-US" sz="1800" b="1" kern="1200" dirty="0" smtClean="0">
                          <a:solidFill>
                            <a:schemeClr val="dk1"/>
                          </a:solidFill>
                          <a:effectLst/>
                          <a:latin typeface="+mj-lt"/>
                          <a:ea typeface="+mn-ea"/>
                          <a:cs typeface="+mn-cs"/>
                        </a:rPr>
                        <a:t>Whole-grain toast</a:t>
                      </a:r>
                    </a:p>
                    <a:p>
                      <a:pPr marL="285750" lvl="0" indent="-285750">
                        <a:buClr>
                          <a:srgbClr val="663300"/>
                        </a:buClr>
                        <a:buFont typeface="Wingdings" pitchFamily="2" charset="2"/>
                        <a:buChar char="n"/>
                      </a:pPr>
                      <a:r>
                        <a:rPr lang="en-US" sz="1800" b="1" kern="1200" dirty="0" smtClean="0">
                          <a:solidFill>
                            <a:schemeClr val="dk1"/>
                          </a:solidFill>
                          <a:effectLst/>
                          <a:latin typeface="+mj-lt"/>
                          <a:ea typeface="+mn-ea"/>
                          <a:cs typeface="+mn-cs"/>
                        </a:rPr>
                        <a:t>Whole-grain muffins, assorted</a:t>
                      </a:r>
                    </a:p>
                    <a:p>
                      <a:pPr marL="285750" lvl="0" indent="-285750">
                        <a:buClr>
                          <a:srgbClr val="663300"/>
                        </a:buClr>
                        <a:buFont typeface="Wingdings" pitchFamily="2" charset="2"/>
                        <a:buChar char="n"/>
                      </a:pPr>
                      <a:r>
                        <a:rPr lang="en-US" sz="1800" b="1" kern="1200" dirty="0" smtClean="0">
                          <a:solidFill>
                            <a:schemeClr val="dk1"/>
                          </a:solidFill>
                          <a:effectLst/>
                          <a:latin typeface="+mj-lt"/>
                          <a:ea typeface="+mn-ea"/>
                          <a:cs typeface="+mn-cs"/>
                        </a:rPr>
                        <a:t>Whole-grain mini bagel</a:t>
                      </a:r>
                    </a:p>
                    <a:p>
                      <a:pPr marL="285750" indent="-285750">
                        <a:buClr>
                          <a:srgbClr val="663300"/>
                        </a:buClr>
                        <a:buFont typeface="Wingdings" pitchFamily="2" charset="2"/>
                        <a:buChar char="n"/>
                      </a:pPr>
                      <a:r>
                        <a:rPr lang="en-US" sz="1800" b="1" kern="1200" dirty="0" smtClean="0">
                          <a:solidFill>
                            <a:schemeClr val="dk1"/>
                          </a:solidFill>
                          <a:effectLst/>
                          <a:latin typeface="+mj-lt"/>
                          <a:ea typeface="+mn-ea"/>
                          <a:cs typeface="+mn-cs"/>
                        </a:rPr>
                        <a:t>Whole-grain mini pancakes</a:t>
                      </a:r>
                      <a:endParaRPr lang="en-US" sz="2000" b="1" dirty="0" smtClean="0">
                        <a:latin typeface="+mj-lt"/>
                        <a:sym typeface="Wingdings"/>
                      </a:endParaRPr>
                    </a:p>
                  </a:txBody>
                  <a:tcPr marT="45725" marB="45725">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D7C3"/>
                    </a:solidFill>
                  </a:tcPr>
                </a:tc>
                <a:tc>
                  <a:txBody>
                    <a:bodyPr/>
                    <a:lstStyle/>
                    <a:p>
                      <a:pPr marL="0" marR="0" indent="0" algn="l" defTabSz="914400" rtl="0" eaLnBrk="1" fontAlgn="auto" latinLnBrk="0" hangingPunct="1">
                        <a:lnSpc>
                          <a:spcPct val="100000"/>
                        </a:lnSpc>
                        <a:spcBef>
                          <a:spcPts val="0"/>
                        </a:spcBef>
                        <a:spcAft>
                          <a:spcPts val="0"/>
                        </a:spcAft>
                        <a:buClr>
                          <a:srgbClr val="006600"/>
                        </a:buClr>
                        <a:buSzTx/>
                        <a:buFont typeface="Wingdings" pitchFamily="2" charset="2"/>
                        <a:buNone/>
                        <a:tabLst/>
                        <a:defRPr/>
                      </a:pPr>
                      <a:endParaRPr lang="en-US" sz="2000" b="1" dirty="0" smtClean="0">
                        <a:latin typeface="+mj-lt"/>
                        <a:sym typeface="Wingdings"/>
                      </a:endParaRPr>
                    </a:p>
                  </a:txBody>
                  <a:tcPr marT="45725" marB="45725">
                    <a:lnL w="12700" cap="flat" cmpd="sng" algn="ctr">
                      <a:solidFill>
                        <a:srgbClr val="6633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lvl="0" indent="-285750">
                        <a:buClr>
                          <a:srgbClr val="A50021"/>
                        </a:buClr>
                        <a:buFont typeface="Wingdings" pitchFamily="2" charset="2"/>
                        <a:buChar char="n"/>
                      </a:pPr>
                      <a:r>
                        <a:rPr lang="en-US" sz="1800" b="1" kern="1200" dirty="0" smtClean="0">
                          <a:solidFill>
                            <a:schemeClr val="dk1"/>
                          </a:solidFill>
                          <a:effectLst/>
                          <a:latin typeface="+mj-lt"/>
                          <a:ea typeface="+mn-ea"/>
                          <a:cs typeface="+mn-cs"/>
                        </a:rPr>
                        <a:t>Yogurt, assorted flavors</a:t>
                      </a:r>
                    </a:p>
                    <a:p>
                      <a:pPr marL="285750" lvl="0" indent="-285750">
                        <a:buClr>
                          <a:srgbClr val="A50021"/>
                        </a:buClr>
                        <a:buFont typeface="Wingdings" pitchFamily="2" charset="2"/>
                        <a:buChar char="n"/>
                      </a:pPr>
                      <a:r>
                        <a:rPr lang="en-US" sz="1800" b="1" kern="1200" dirty="0" smtClean="0">
                          <a:solidFill>
                            <a:schemeClr val="dk1"/>
                          </a:solidFill>
                          <a:effectLst/>
                          <a:latin typeface="+mj-lt"/>
                          <a:ea typeface="+mn-ea"/>
                          <a:cs typeface="+mn-cs"/>
                        </a:rPr>
                        <a:t>Peanut butter</a:t>
                      </a:r>
                    </a:p>
                    <a:p>
                      <a:pPr marL="285750" indent="-285750">
                        <a:buClr>
                          <a:srgbClr val="A50021"/>
                        </a:buClr>
                        <a:buFont typeface="Wingdings" pitchFamily="2" charset="2"/>
                        <a:buChar char="n"/>
                      </a:pPr>
                      <a:r>
                        <a:rPr lang="en-US" sz="1800" b="1" kern="1200" dirty="0" smtClean="0">
                          <a:solidFill>
                            <a:schemeClr val="dk1"/>
                          </a:solidFill>
                          <a:effectLst/>
                          <a:latin typeface="+mj-lt"/>
                          <a:ea typeface="+mn-ea"/>
                          <a:cs typeface="+mn-cs"/>
                        </a:rPr>
                        <a:t>Low-fat cheese stick</a:t>
                      </a:r>
                      <a:endParaRPr lang="en-US" sz="2000" b="1" dirty="0" smtClean="0">
                        <a:latin typeface="+mj-lt"/>
                        <a:sym typeface="Wingdings"/>
                      </a:endParaRPr>
                    </a:p>
                  </a:txBody>
                  <a:tcPr marT="45725" marB="45725">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vMerge="1">
                  <a:txBody>
                    <a:bodyPr/>
                    <a:lstStyle/>
                    <a:p>
                      <a:endParaRPr lang="en-US"/>
                    </a:p>
                  </a:txBody>
                  <a:tcPr/>
                </a:tc>
                <a:extLst>
                  <a:ext uri="{0D108BD9-81ED-4DB2-BD59-A6C34878D82A}">
                    <a16:rowId xmlns:a16="http://schemas.microsoft.com/office/drawing/2014/main" val="10003"/>
                  </a:ext>
                </a:extLst>
              </a:tr>
              <a:tr h="171936">
                <a:tc gridSpan="9">
                  <a:txBody>
                    <a:bodyPr/>
                    <a:lstStyle/>
                    <a:p>
                      <a:pPr marL="0" marR="0" indent="0" algn="l" defTabSz="914400" rtl="0" eaLnBrk="1" fontAlgn="auto" latinLnBrk="0" hangingPunct="1">
                        <a:lnSpc>
                          <a:spcPct val="100000"/>
                        </a:lnSpc>
                        <a:spcBef>
                          <a:spcPts val="0"/>
                        </a:spcBef>
                        <a:spcAft>
                          <a:spcPts val="0"/>
                        </a:spcAft>
                        <a:buClr>
                          <a:srgbClr val="0000CC"/>
                        </a:buClr>
                        <a:buSzTx/>
                        <a:buFont typeface="Wingdings"/>
                        <a:buNone/>
                        <a:tabLst/>
                        <a:defRPr/>
                      </a:pPr>
                      <a:endParaRPr lang="en-US" sz="600" b="1" kern="1200" dirty="0" smtClean="0">
                        <a:solidFill>
                          <a:schemeClr val="dk1"/>
                        </a:solidFill>
                        <a:effectLst/>
                        <a:latin typeface="+mn-lt"/>
                        <a:ea typeface="+mn-ea"/>
                        <a:cs typeface="+mn-cs"/>
                      </a:endParaRPr>
                    </a:p>
                  </a:txBody>
                  <a:tcPr marT="45725" marB="45725">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hMerge="1">
                  <a:txBody>
                    <a:bodyPr/>
                    <a:lstStyle/>
                    <a:p>
                      <a:endParaRPr lang="en-US"/>
                    </a:p>
                  </a:txBody>
                  <a:tcPr/>
                </a:tc>
                <a:tc hMerge="1">
                  <a:txBody>
                    <a:bodyPr/>
                    <a:lstStyle/>
                    <a:p>
                      <a:pPr marL="0" marR="0" indent="0" algn="l" defTabSz="914400" rtl="0" eaLnBrk="1" fontAlgn="auto" latinLnBrk="0" hangingPunct="1">
                        <a:lnSpc>
                          <a:spcPct val="100000"/>
                        </a:lnSpc>
                        <a:spcBef>
                          <a:spcPts val="0"/>
                        </a:spcBef>
                        <a:spcAft>
                          <a:spcPts val="0"/>
                        </a:spcAft>
                        <a:buClr>
                          <a:srgbClr val="0000CC"/>
                        </a:buClr>
                        <a:buSzTx/>
                        <a:buFont typeface="Wingdings"/>
                        <a:buNone/>
                        <a:tabLst/>
                        <a:defRPr/>
                      </a:pPr>
                      <a:endParaRPr lang="en-US" sz="600" b="1" kern="1200" dirty="0" smtClean="0">
                        <a:solidFill>
                          <a:schemeClr val="dk1"/>
                        </a:solidFill>
                        <a:effectLst/>
                        <a:latin typeface="+mj-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000" b="1" dirty="0" smtClean="0">
                        <a:solidFill>
                          <a:schemeClr val="tx1"/>
                        </a:solidFill>
                        <a:latin typeface="+mj-lt"/>
                        <a:sym typeface="Wingding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indent="0" algn="l" defTabSz="914400" rtl="0" eaLnBrk="1" fontAlgn="auto" latinLnBrk="0" hangingPunct="1">
                        <a:lnSpc>
                          <a:spcPct val="100000"/>
                        </a:lnSpc>
                        <a:spcBef>
                          <a:spcPts val="0"/>
                        </a:spcBef>
                        <a:spcAft>
                          <a:spcPts val="0"/>
                        </a:spcAft>
                        <a:buClr>
                          <a:srgbClr val="008000"/>
                        </a:buClr>
                        <a:buSzTx/>
                        <a:buFont typeface="Wingdings" pitchFamily="2" charset="2"/>
                        <a:buNone/>
                        <a:tabLst/>
                        <a:defRPr/>
                      </a:pPr>
                      <a:endParaRPr lang="en-US" sz="1000" b="1" dirty="0">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hMerge="1">
                  <a:txBody>
                    <a:bodyPr/>
                    <a:lstStyle/>
                    <a:p>
                      <a:endParaRPr 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kern="1200" dirty="0" smtClean="0">
                        <a:solidFill>
                          <a:schemeClr val="tx1"/>
                        </a:solidFill>
                        <a:latin typeface="+mj-lt"/>
                        <a:ea typeface="+mn-ea"/>
                        <a:cs typeface="+mn-cs"/>
                        <a:sym typeface="Wingding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499946756"/>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a:spLocks noGrp="1"/>
          </p:cNvSpPr>
          <p:nvPr>
            <p:ph type="title"/>
          </p:nvPr>
        </p:nvSpPr>
        <p:spPr>
          <a:xfrm>
            <a:off x="0" y="381000"/>
            <a:ext cx="9144000" cy="609600"/>
          </a:xfrm>
        </p:spPr>
        <p:txBody>
          <a:bodyPr rtlCol="0">
            <a:noAutofit/>
          </a:bodyPr>
          <a:lstStyle/>
          <a:p>
            <a:pPr eaLnBrk="1" fontAlgn="auto" hangingPunct="1">
              <a:spcAft>
                <a:spcPts val="0"/>
              </a:spcAft>
              <a:defRPr/>
            </a:pPr>
            <a:r>
              <a:rPr lang="en-US" sz="4400" dirty="0" smtClean="0">
                <a:latin typeface="+mn-lt"/>
              </a:rPr>
              <a:t>Student Selects</a:t>
            </a:r>
          </a:p>
        </p:txBody>
      </p:sp>
      <p:pic>
        <p:nvPicPr>
          <p:cNvPr id="10" name="Picture 9" descr="Bottle of orange juice&#10;&#10;Orange juice iStock_000011466288&#10;Orange slices istock_000018727587&#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8801" y="1905000"/>
            <a:ext cx="1414950" cy="3276600"/>
          </a:xfrm>
          <a:prstGeom prst="rect">
            <a:avLst/>
          </a:prstGeom>
        </p:spPr>
      </p:pic>
      <p:pic>
        <p:nvPicPr>
          <p:cNvPr id="11" name="Picture 10" descr="Low-fat yogurt&#10;Courtesy of New England Dairy &amp; Food Counci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0" y="2897375"/>
            <a:ext cx="1905000" cy="2360425"/>
          </a:xfrm>
          <a:prstGeom prst="rect">
            <a:avLst/>
          </a:prstGeom>
        </p:spPr>
      </p:pic>
      <p:pic>
        <p:nvPicPr>
          <p:cNvPr id="12" name="Picture 11" descr="Low-fat yogurt&#10;Courtesy of New England Dairy &amp; Food Counci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5200" y="2897375"/>
            <a:ext cx="1905000" cy="2360425"/>
          </a:xfrm>
          <a:prstGeom prst="rect">
            <a:avLst/>
          </a:prstGeom>
        </p:spPr>
      </p:pic>
      <p:sp>
        <p:nvSpPr>
          <p:cNvPr id="14" name="TextBox 16"/>
          <p:cNvSpPr txBox="1">
            <a:spLocks noChangeArrowheads="1"/>
          </p:cNvSpPr>
          <p:nvPr/>
        </p:nvSpPr>
        <p:spPr bwMode="auto">
          <a:xfrm>
            <a:off x="1051560" y="5449887"/>
            <a:ext cx="6949440" cy="646113"/>
          </a:xfrm>
          <a:prstGeom prst="rect">
            <a:avLst/>
          </a:prstGeom>
          <a:solidFill>
            <a:srgbClr val="C00000"/>
          </a:solidFill>
          <a:ln w="28575">
            <a:solidFill>
              <a:schemeClr val="bg1"/>
            </a:solidFill>
            <a:miter lim="800000"/>
            <a:headEnd/>
            <a:tailEnd/>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smtClean="0">
                <a:solidFill>
                  <a:schemeClr val="bg1"/>
                </a:solidFill>
              </a:rPr>
              <a:t>NOT Reimbursable </a:t>
            </a:r>
            <a:r>
              <a:rPr lang="en-US" altLang="en-US" sz="3600" b="1" dirty="0">
                <a:solidFill>
                  <a:schemeClr val="bg1"/>
                </a:solidFill>
              </a:rPr>
              <a:t>Meal</a:t>
            </a:r>
          </a:p>
        </p:txBody>
      </p:sp>
    </p:spTree>
    <p:extLst>
      <p:ext uri="{BB962C8B-B14F-4D97-AF65-F5344CB8AC3E}">
        <p14:creationId xmlns:p14="http://schemas.microsoft.com/office/powerpoint/2010/main" val="4273757682"/>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a:spLocks noGrp="1"/>
          </p:cNvSpPr>
          <p:nvPr>
            <p:ph type="title"/>
          </p:nvPr>
        </p:nvSpPr>
        <p:spPr>
          <a:xfrm>
            <a:off x="0" y="381000"/>
            <a:ext cx="9144000" cy="609600"/>
          </a:xfrm>
        </p:spPr>
        <p:txBody>
          <a:bodyPr rtlCol="0">
            <a:noAutofit/>
          </a:bodyPr>
          <a:lstStyle/>
          <a:p>
            <a:pPr eaLnBrk="1" fontAlgn="auto" hangingPunct="1">
              <a:spcAft>
                <a:spcPts val="0"/>
              </a:spcAft>
              <a:defRPr/>
            </a:pPr>
            <a:r>
              <a:rPr lang="en-US" sz="4400" dirty="0" smtClean="0">
                <a:latin typeface="+mn-lt"/>
              </a:rPr>
              <a:t>Student Selects</a:t>
            </a:r>
          </a:p>
        </p:txBody>
      </p:sp>
      <p:sp>
        <p:nvSpPr>
          <p:cNvPr id="10" name="TextBox 16"/>
          <p:cNvSpPr txBox="1">
            <a:spLocks noChangeArrowheads="1"/>
          </p:cNvSpPr>
          <p:nvPr/>
        </p:nvSpPr>
        <p:spPr bwMode="auto">
          <a:xfrm>
            <a:off x="1051560" y="5449887"/>
            <a:ext cx="6949440" cy="646113"/>
          </a:xfrm>
          <a:prstGeom prst="rect">
            <a:avLst/>
          </a:prstGeom>
          <a:solidFill>
            <a:srgbClr val="C00000"/>
          </a:solidFill>
          <a:ln w="28575">
            <a:solidFill>
              <a:schemeClr val="bg1"/>
            </a:solidFill>
            <a:miter lim="800000"/>
            <a:headEnd/>
            <a:tailEnd/>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smtClean="0">
                <a:solidFill>
                  <a:schemeClr val="bg1"/>
                </a:solidFill>
              </a:rPr>
              <a:t>NOT Reimbursable </a:t>
            </a:r>
            <a:r>
              <a:rPr lang="en-US" altLang="en-US" sz="3600" b="1" dirty="0">
                <a:solidFill>
                  <a:schemeClr val="bg1"/>
                </a:solidFill>
              </a:rPr>
              <a:t>Meal</a:t>
            </a:r>
          </a:p>
        </p:txBody>
      </p:sp>
      <p:pic>
        <p:nvPicPr>
          <p:cNvPr id="14" name="Picture 13" descr="toast&#10;iStock_0000005870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1560" y="2478979"/>
            <a:ext cx="2350469" cy="2743200"/>
          </a:xfrm>
          <a:prstGeom prst="rect">
            <a:avLst/>
          </a:prstGeom>
        </p:spPr>
      </p:pic>
      <p:pic>
        <p:nvPicPr>
          <p:cNvPr id="7" name="Picture 6" descr="toast&#10;iStock_0000005870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2813" y="2493570"/>
            <a:ext cx="2350469" cy="2743200"/>
          </a:xfrm>
          <a:prstGeom prst="rect">
            <a:avLst/>
          </a:prstGeom>
        </p:spPr>
      </p:pic>
      <p:pic>
        <p:nvPicPr>
          <p:cNvPr id="9" name="Picture 8" descr="Green apple &#10;iStock_0000129160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4066" y="2897626"/>
            <a:ext cx="2225040" cy="2339144"/>
          </a:xfrm>
          <a:prstGeom prst="rect">
            <a:avLst/>
          </a:prstGeom>
        </p:spPr>
      </p:pic>
    </p:spTree>
    <p:extLst>
      <p:ext uri="{BB962C8B-B14F-4D97-AF65-F5344CB8AC3E}">
        <p14:creationId xmlns:p14="http://schemas.microsoft.com/office/powerpoint/2010/main" val="1971010562"/>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a:spLocks noGrp="1"/>
          </p:cNvSpPr>
          <p:nvPr>
            <p:ph type="title"/>
          </p:nvPr>
        </p:nvSpPr>
        <p:spPr>
          <a:xfrm>
            <a:off x="0" y="381000"/>
            <a:ext cx="9144000" cy="609600"/>
          </a:xfrm>
        </p:spPr>
        <p:txBody>
          <a:bodyPr rtlCol="0">
            <a:noAutofit/>
          </a:bodyPr>
          <a:lstStyle/>
          <a:p>
            <a:pPr eaLnBrk="1" fontAlgn="auto" hangingPunct="1">
              <a:spcAft>
                <a:spcPts val="0"/>
              </a:spcAft>
              <a:defRPr/>
            </a:pPr>
            <a:r>
              <a:rPr lang="en-US" sz="4400" dirty="0" smtClean="0">
                <a:latin typeface="+mn-lt"/>
              </a:rPr>
              <a:t>Student Selects</a:t>
            </a:r>
          </a:p>
        </p:txBody>
      </p:sp>
      <p:sp>
        <p:nvSpPr>
          <p:cNvPr id="14" name="TextBox 16"/>
          <p:cNvSpPr txBox="1">
            <a:spLocks noChangeArrowheads="1"/>
          </p:cNvSpPr>
          <p:nvPr/>
        </p:nvSpPr>
        <p:spPr bwMode="auto">
          <a:xfrm>
            <a:off x="1051560" y="5449887"/>
            <a:ext cx="6949440" cy="646113"/>
          </a:xfrm>
          <a:prstGeom prst="rect">
            <a:avLst/>
          </a:prstGeom>
          <a:solidFill>
            <a:srgbClr val="006600"/>
          </a:solidFill>
          <a:ln w="28575">
            <a:solidFill>
              <a:schemeClr val="bg1"/>
            </a:solidFill>
            <a:miter lim="800000"/>
            <a:headEnd/>
            <a:tailEnd/>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bg1"/>
                </a:solidFill>
              </a:rPr>
              <a:t>Reimbursable Meal</a:t>
            </a:r>
          </a:p>
        </p:txBody>
      </p:sp>
      <p:pic>
        <p:nvPicPr>
          <p:cNvPr id="7" name="Picture 6" descr="Low-fat milk courtesy of New England Dairy &amp; Food Council"/>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4677" y="1295400"/>
            <a:ext cx="1731526" cy="3751641"/>
          </a:xfrm>
          <a:prstGeom prst="rect">
            <a:avLst/>
          </a:prstGeom>
        </p:spPr>
      </p:pic>
      <p:pic>
        <p:nvPicPr>
          <p:cNvPr id="9" name="Picture 8" descr="Green apple &#10;iStock_0000129160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1560" y="2815102"/>
            <a:ext cx="2225040" cy="2339144"/>
          </a:xfrm>
          <a:prstGeom prst="rect">
            <a:avLst/>
          </a:prstGeom>
        </p:spPr>
      </p:pic>
      <p:pic>
        <p:nvPicPr>
          <p:cNvPr id="11" name="Picture 10" descr="Green apple &#10;iStock_0000129160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3760" y="2815102"/>
            <a:ext cx="2225040" cy="2339144"/>
          </a:xfrm>
          <a:prstGeom prst="rect">
            <a:avLst/>
          </a:prstGeom>
        </p:spPr>
      </p:pic>
    </p:spTree>
    <p:extLst>
      <p:ext uri="{BB962C8B-B14F-4D97-AF65-F5344CB8AC3E}">
        <p14:creationId xmlns:p14="http://schemas.microsoft.com/office/powerpoint/2010/main" val="2421281193"/>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55897" y="1372721"/>
            <a:ext cx="5518997" cy="3017520"/>
          </a:xfrm>
          <a:prstGeom prst="rect">
            <a:avLst/>
          </a:prstGeom>
          <a:solidFill>
            <a:srgbClr val="FFCC66"/>
          </a:solidFill>
          <a:scene3d>
            <a:camera prst="orthographicFront"/>
            <a:lightRig rig="threePt" dir="t"/>
          </a:scene3d>
          <a:sp3d>
            <a:bevelT w="165100" prst="coolSlant"/>
          </a:sp3d>
        </p:spPr>
        <p:txBody>
          <a:bodyPr wrap="square" rtlCol="0">
            <a:spAutoFit/>
          </a:bodyPr>
          <a:lstStyle/>
          <a:p>
            <a:pPr algn="ctr"/>
            <a:r>
              <a:rPr lang="en-US" sz="9000" b="1" dirty="0" smtClean="0">
                <a:latin typeface="Calibri" panose="020F0502020204030204" pitchFamily="34" charset="0"/>
              </a:rPr>
              <a:t>MEAL</a:t>
            </a:r>
            <a:r>
              <a:rPr lang="en-US" sz="7200" b="1" dirty="0" smtClean="0">
                <a:latin typeface="Calibri" panose="020F0502020204030204" pitchFamily="34" charset="0"/>
              </a:rPr>
              <a:t> or </a:t>
            </a:r>
            <a:r>
              <a:rPr lang="en-US" sz="9000" b="1" dirty="0" smtClean="0">
                <a:latin typeface="Calibri" panose="020F0502020204030204" pitchFamily="34" charset="0"/>
              </a:rPr>
              <a:t>NO MEAL</a:t>
            </a:r>
            <a:endParaRPr lang="en-US" sz="9000" b="1" dirty="0">
              <a:latin typeface="Calibri" panose="020F0502020204030204" pitchFamily="34" charset="0"/>
            </a:endParaRPr>
          </a:p>
        </p:txBody>
      </p:sp>
      <p:sp>
        <p:nvSpPr>
          <p:cNvPr id="11" name="TextBox 10"/>
          <p:cNvSpPr txBox="1"/>
          <p:nvPr/>
        </p:nvSpPr>
        <p:spPr>
          <a:xfrm>
            <a:off x="6319641" y="5330930"/>
            <a:ext cx="1295400" cy="1323439"/>
          </a:xfrm>
          <a:prstGeom prst="rect">
            <a:avLst/>
          </a:prstGeom>
          <a:noFill/>
          <a:effectLst>
            <a:glow rad="228600">
              <a:schemeClr val="accent1">
                <a:satMod val="175000"/>
                <a:alpha val="40000"/>
              </a:schemeClr>
            </a:glow>
          </a:effectLst>
          <a:scene3d>
            <a:camera prst="orthographicFront"/>
            <a:lightRig rig="threePt" dir="t"/>
          </a:scene3d>
          <a:sp3d>
            <a:bevelT/>
          </a:sp3d>
        </p:spPr>
        <p:txBody>
          <a:bodyPr wrap="square" rtlCol="0">
            <a:spAutoFit/>
            <a:sp3d extrusionH="57150">
              <a:bevelT w="38100" h="38100"/>
            </a:sp3d>
          </a:bodyPr>
          <a:lstStyle/>
          <a:p>
            <a:r>
              <a:rPr lang="en-US" sz="8000" dirty="0" smtClean="0">
                <a:ln>
                  <a:solidFill>
                    <a:schemeClr val="bg1"/>
                  </a:solidFill>
                </a:ln>
                <a:solidFill>
                  <a:srgbClr val="FFCC66"/>
                </a:solidFill>
                <a:sym typeface="Wingdings 2"/>
              </a:rPr>
              <a:t></a:t>
            </a:r>
            <a:endParaRPr lang="en-US" sz="8000" dirty="0">
              <a:ln>
                <a:solidFill>
                  <a:schemeClr val="bg1"/>
                </a:solidFill>
              </a:ln>
              <a:solidFill>
                <a:srgbClr val="FFCC66"/>
              </a:solidFill>
            </a:endParaRPr>
          </a:p>
        </p:txBody>
      </p:sp>
      <p:sp>
        <p:nvSpPr>
          <p:cNvPr id="14" name="5-Point Star 13"/>
          <p:cNvSpPr/>
          <p:nvPr/>
        </p:nvSpPr>
        <p:spPr>
          <a:xfrm rot="20074221">
            <a:off x="142830" y="300622"/>
            <a:ext cx="3508636" cy="3158107"/>
          </a:xfrm>
          <a:prstGeom prst="star5">
            <a:avLst/>
          </a:prstGeom>
          <a:solidFill>
            <a:srgbClr val="C0000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400" b="1" dirty="0">
                <a:ln w="6600">
                  <a:noFill/>
                  <a:prstDash val="solid"/>
                </a:ln>
                <a:solidFill>
                  <a:srgbClr val="FFFFFF"/>
                </a:solidFill>
                <a:effectLst>
                  <a:outerShdw dist="38100" dir="2700000" algn="tl" rotWithShape="0">
                    <a:schemeClr val="accent2"/>
                  </a:outerShdw>
                </a:effectLst>
              </a:rPr>
              <a:t>Let’s</a:t>
            </a:r>
            <a:r>
              <a:rPr lang="en-US" sz="4400" b="1" dirty="0">
                <a:ln w="6600">
                  <a:solidFill>
                    <a:schemeClr val="accent2"/>
                  </a:solidFill>
                  <a:prstDash val="solid"/>
                </a:ln>
                <a:solidFill>
                  <a:srgbClr val="FFFFFF"/>
                </a:solidFill>
                <a:effectLst>
                  <a:outerShdw dist="38100" dir="2700000" algn="tl" rotWithShape="0">
                    <a:schemeClr val="accent2"/>
                  </a:outerShdw>
                </a:effectLst>
              </a:rPr>
              <a:t> Play</a:t>
            </a:r>
          </a:p>
        </p:txBody>
      </p:sp>
      <p:sp>
        <p:nvSpPr>
          <p:cNvPr id="15" name="TextBox 14"/>
          <p:cNvSpPr txBox="1"/>
          <p:nvPr/>
        </p:nvSpPr>
        <p:spPr>
          <a:xfrm>
            <a:off x="7607259" y="4876800"/>
            <a:ext cx="1295400" cy="1323439"/>
          </a:xfrm>
          <a:prstGeom prst="rect">
            <a:avLst/>
          </a:prstGeom>
          <a:noFill/>
          <a:effectLst>
            <a:glow rad="228600">
              <a:schemeClr val="accent1">
                <a:satMod val="175000"/>
                <a:alpha val="40000"/>
              </a:schemeClr>
            </a:glow>
          </a:effectLst>
          <a:scene3d>
            <a:camera prst="orthographicFront"/>
            <a:lightRig rig="threePt" dir="t"/>
          </a:scene3d>
          <a:sp3d>
            <a:bevelT/>
          </a:sp3d>
        </p:spPr>
        <p:txBody>
          <a:bodyPr wrap="square" rtlCol="0">
            <a:spAutoFit/>
            <a:sp3d extrusionH="57150">
              <a:bevelT w="38100" h="38100"/>
            </a:sp3d>
          </a:bodyPr>
          <a:lstStyle/>
          <a:p>
            <a:r>
              <a:rPr lang="en-US" sz="8000" dirty="0" smtClean="0">
                <a:ln>
                  <a:solidFill>
                    <a:schemeClr val="bg1"/>
                  </a:solidFill>
                </a:ln>
                <a:solidFill>
                  <a:srgbClr val="FFCC66"/>
                </a:solidFill>
                <a:sym typeface="Wingdings 2"/>
              </a:rPr>
              <a:t></a:t>
            </a:r>
            <a:endParaRPr lang="en-US" sz="8000" dirty="0">
              <a:ln>
                <a:solidFill>
                  <a:schemeClr val="bg1"/>
                </a:solidFill>
              </a:ln>
              <a:solidFill>
                <a:srgbClr val="FFCC66"/>
              </a:solidFill>
            </a:endParaRPr>
          </a:p>
        </p:txBody>
      </p:sp>
      <p:sp>
        <p:nvSpPr>
          <p:cNvPr id="16" name="TextBox 15"/>
          <p:cNvSpPr txBox="1"/>
          <p:nvPr/>
        </p:nvSpPr>
        <p:spPr>
          <a:xfrm>
            <a:off x="3233387" y="4563174"/>
            <a:ext cx="1295400" cy="1323439"/>
          </a:xfrm>
          <a:prstGeom prst="rect">
            <a:avLst/>
          </a:prstGeom>
          <a:noFill/>
          <a:effectLst>
            <a:glow rad="228600">
              <a:schemeClr val="accent1">
                <a:satMod val="175000"/>
                <a:alpha val="40000"/>
              </a:schemeClr>
            </a:glow>
          </a:effectLst>
          <a:scene3d>
            <a:camera prst="orthographicFront"/>
            <a:lightRig rig="threePt" dir="t"/>
          </a:scene3d>
          <a:sp3d>
            <a:bevelT/>
          </a:sp3d>
        </p:spPr>
        <p:txBody>
          <a:bodyPr wrap="square" rtlCol="0">
            <a:spAutoFit/>
            <a:sp3d extrusionH="57150">
              <a:bevelT w="38100" h="38100"/>
            </a:sp3d>
          </a:bodyPr>
          <a:lstStyle/>
          <a:p>
            <a:r>
              <a:rPr lang="en-US" sz="8000" dirty="0" smtClean="0">
                <a:ln>
                  <a:solidFill>
                    <a:schemeClr val="bg1"/>
                  </a:solidFill>
                </a:ln>
                <a:solidFill>
                  <a:srgbClr val="FFCC66"/>
                </a:solidFill>
                <a:sym typeface="Wingdings 2"/>
              </a:rPr>
              <a:t></a:t>
            </a:r>
            <a:endParaRPr lang="en-US" sz="8000" dirty="0">
              <a:ln>
                <a:solidFill>
                  <a:schemeClr val="bg1"/>
                </a:solidFill>
              </a:ln>
              <a:solidFill>
                <a:srgbClr val="FFCC66"/>
              </a:solidFill>
            </a:endParaRPr>
          </a:p>
        </p:txBody>
      </p:sp>
      <p:sp>
        <p:nvSpPr>
          <p:cNvPr id="17" name="TextBox 16"/>
          <p:cNvSpPr txBox="1"/>
          <p:nvPr/>
        </p:nvSpPr>
        <p:spPr>
          <a:xfrm>
            <a:off x="2761530" y="5308060"/>
            <a:ext cx="1295400" cy="1323439"/>
          </a:xfrm>
          <a:prstGeom prst="rect">
            <a:avLst/>
          </a:prstGeom>
          <a:noFill/>
          <a:effectLst>
            <a:glow rad="228600">
              <a:schemeClr val="accent1">
                <a:satMod val="175000"/>
                <a:alpha val="40000"/>
              </a:schemeClr>
            </a:glow>
          </a:effectLst>
          <a:scene3d>
            <a:camera prst="orthographicFront"/>
            <a:lightRig rig="threePt" dir="t"/>
          </a:scene3d>
          <a:sp3d>
            <a:bevelT/>
          </a:sp3d>
        </p:spPr>
        <p:txBody>
          <a:bodyPr wrap="square" rtlCol="0">
            <a:spAutoFit/>
            <a:sp3d extrusionH="57150">
              <a:bevelT w="38100" h="38100"/>
            </a:sp3d>
          </a:bodyPr>
          <a:lstStyle/>
          <a:p>
            <a:r>
              <a:rPr lang="en-US" sz="8000" dirty="0" smtClean="0">
                <a:ln>
                  <a:solidFill>
                    <a:schemeClr val="bg1"/>
                  </a:solidFill>
                </a:ln>
                <a:solidFill>
                  <a:srgbClr val="FFCC66"/>
                </a:solidFill>
                <a:sym typeface="Wingdings 2"/>
              </a:rPr>
              <a:t></a:t>
            </a:r>
            <a:endParaRPr lang="en-US" sz="8000" dirty="0">
              <a:ln>
                <a:solidFill>
                  <a:schemeClr val="bg1"/>
                </a:solidFill>
              </a:ln>
              <a:solidFill>
                <a:srgbClr val="FFCC66"/>
              </a:solidFill>
            </a:endParaRPr>
          </a:p>
        </p:txBody>
      </p:sp>
      <p:sp>
        <p:nvSpPr>
          <p:cNvPr id="18" name="TextBox 17"/>
          <p:cNvSpPr txBox="1"/>
          <p:nvPr/>
        </p:nvSpPr>
        <p:spPr>
          <a:xfrm>
            <a:off x="1699352" y="3480496"/>
            <a:ext cx="1295400" cy="1323439"/>
          </a:xfrm>
          <a:prstGeom prst="rect">
            <a:avLst/>
          </a:prstGeom>
          <a:noFill/>
          <a:effectLst>
            <a:glow rad="228600">
              <a:schemeClr val="accent1">
                <a:satMod val="175000"/>
                <a:alpha val="40000"/>
              </a:schemeClr>
            </a:glow>
          </a:effectLst>
          <a:scene3d>
            <a:camera prst="orthographicFront"/>
            <a:lightRig rig="threePt" dir="t"/>
          </a:scene3d>
          <a:sp3d>
            <a:bevelT/>
          </a:sp3d>
        </p:spPr>
        <p:txBody>
          <a:bodyPr wrap="square" rtlCol="0">
            <a:spAutoFit/>
            <a:sp3d extrusionH="57150">
              <a:bevelT w="38100" h="38100"/>
            </a:sp3d>
          </a:bodyPr>
          <a:lstStyle/>
          <a:p>
            <a:r>
              <a:rPr lang="en-US" sz="8000" dirty="0" smtClean="0">
                <a:ln>
                  <a:solidFill>
                    <a:schemeClr val="bg1"/>
                  </a:solidFill>
                </a:ln>
                <a:solidFill>
                  <a:srgbClr val="FFCC66"/>
                </a:solidFill>
                <a:sym typeface="Wingdings 2"/>
              </a:rPr>
              <a:t></a:t>
            </a:r>
            <a:endParaRPr lang="en-US" sz="8000" dirty="0">
              <a:ln>
                <a:solidFill>
                  <a:schemeClr val="bg1"/>
                </a:solidFill>
              </a:ln>
              <a:solidFill>
                <a:srgbClr val="FFCC66"/>
              </a:solidFill>
            </a:endParaRPr>
          </a:p>
        </p:txBody>
      </p:sp>
      <p:sp>
        <p:nvSpPr>
          <p:cNvPr id="19" name="TextBox 18"/>
          <p:cNvSpPr txBox="1"/>
          <p:nvPr/>
        </p:nvSpPr>
        <p:spPr>
          <a:xfrm>
            <a:off x="289378" y="3901456"/>
            <a:ext cx="1295400" cy="1323439"/>
          </a:xfrm>
          <a:prstGeom prst="rect">
            <a:avLst/>
          </a:prstGeom>
          <a:noFill/>
          <a:effectLst>
            <a:glow rad="228600">
              <a:schemeClr val="accent1">
                <a:satMod val="175000"/>
                <a:alpha val="40000"/>
              </a:schemeClr>
            </a:glow>
          </a:effectLst>
          <a:scene3d>
            <a:camera prst="orthographicFront"/>
            <a:lightRig rig="threePt" dir="t"/>
          </a:scene3d>
          <a:sp3d>
            <a:bevelT/>
          </a:sp3d>
        </p:spPr>
        <p:txBody>
          <a:bodyPr wrap="square" rtlCol="0">
            <a:spAutoFit/>
            <a:sp3d extrusionH="57150">
              <a:bevelT w="38100" h="38100"/>
            </a:sp3d>
          </a:bodyPr>
          <a:lstStyle/>
          <a:p>
            <a:r>
              <a:rPr lang="en-US" sz="8000" dirty="0" smtClean="0">
                <a:ln>
                  <a:solidFill>
                    <a:schemeClr val="bg1"/>
                  </a:solidFill>
                </a:ln>
                <a:solidFill>
                  <a:srgbClr val="FFCC66"/>
                </a:solidFill>
                <a:sym typeface="Wingdings 2"/>
              </a:rPr>
              <a:t></a:t>
            </a:r>
            <a:endParaRPr lang="en-US" sz="8000" dirty="0">
              <a:ln>
                <a:solidFill>
                  <a:schemeClr val="bg1"/>
                </a:solidFill>
              </a:ln>
              <a:solidFill>
                <a:srgbClr val="FFCC66"/>
              </a:solidFill>
            </a:endParaRPr>
          </a:p>
        </p:txBody>
      </p:sp>
      <p:sp>
        <p:nvSpPr>
          <p:cNvPr id="20" name="TextBox 19"/>
          <p:cNvSpPr txBox="1"/>
          <p:nvPr/>
        </p:nvSpPr>
        <p:spPr>
          <a:xfrm>
            <a:off x="601748" y="5029199"/>
            <a:ext cx="1295400" cy="1323439"/>
          </a:xfrm>
          <a:prstGeom prst="rect">
            <a:avLst/>
          </a:prstGeom>
          <a:noFill/>
          <a:effectLst>
            <a:glow rad="228600">
              <a:schemeClr val="accent1">
                <a:satMod val="175000"/>
                <a:alpha val="40000"/>
              </a:schemeClr>
            </a:glow>
          </a:effectLst>
          <a:scene3d>
            <a:camera prst="orthographicFront"/>
            <a:lightRig rig="threePt" dir="t"/>
          </a:scene3d>
          <a:sp3d>
            <a:bevelT/>
          </a:sp3d>
        </p:spPr>
        <p:txBody>
          <a:bodyPr wrap="square" rtlCol="0">
            <a:spAutoFit/>
            <a:sp3d extrusionH="57150">
              <a:bevelT w="38100" h="38100"/>
            </a:sp3d>
          </a:bodyPr>
          <a:lstStyle/>
          <a:p>
            <a:r>
              <a:rPr lang="en-US" sz="8000" dirty="0" smtClean="0">
                <a:ln>
                  <a:solidFill>
                    <a:schemeClr val="bg1"/>
                  </a:solidFill>
                </a:ln>
                <a:solidFill>
                  <a:srgbClr val="FFCC66"/>
                </a:solidFill>
                <a:sym typeface="Wingdings 2"/>
              </a:rPr>
              <a:t></a:t>
            </a:r>
            <a:endParaRPr lang="en-US" sz="8000" dirty="0">
              <a:ln>
                <a:solidFill>
                  <a:schemeClr val="bg1"/>
                </a:solidFill>
              </a:ln>
              <a:solidFill>
                <a:srgbClr val="FFCC66"/>
              </a:solidFill>
            </a:endParaRPr>
          </a:p>
        </p:txBody>
      </p:sp>
      <p:sp>
        <p:nvSpPr>
          <p:cNvPr id="2" name="Title 1"/>
          <p:cNvSpPr>
            <a:spLocks noGrp="1"/>
          </p:cNvSpPr>
          <p:nvPr>
            <p:ph type="title"/>
          </p:nvPr>
        </p:nvSpPr>
        <p:spPr>
          <a:xfrm rot="20697067">
            <a:off x="4316435" y="4278221"/>
            <a:ext cx="4733968" cy="998289"/>
          </a:xfrm>
          <a:solidFill>
            <a:srgbClr val="C00000"/>
          </a:solidFill>
          <a:ln w="76200">
            <a:solidFill>
              <a:srgbClr val="FFCC66"/>
            </a:solidFill>
          </a:ln>
          <a:scene3d>
            <a:camera prst="orthographicFront"/>
            <a:lightRig rig="threePt" dir="t"/>
          </a:scene3d>
          <a:sp3d>
            <a:bevelT w="165100" prst="coolSlant"/>
          </a:sp3d>
        </p:spPr>
        <p:style>
          <a:lnRef idx="2">
            <a:schemeClr val="dk1">
              <a:shade val="50000"/>
            </a:schemeClr>
          </a:lnRef>
          <a:fillRef idx="1">
            <a:schemeClr val="dk1"/>
          </a:fillRef>
          <a:effectRef idx="0">
            <a:schemeClr val="dk1"/>
          </a:effectRef>
          <a:fontRef idx="minor">
            <a:schemeClr val="lt1"/>
          </a:fontRef>
        </p:style>
        <p:txBody>
          <a:bodyPr/>
          <a:lstStyle/>
          <a:p>
            <a:r>
              <a:rPr lang="en-US" sz="4400" dirty="0" smtClean="0">
                <a:solidFill>
                  <a:schemeClr val="bg1"/>
                </a:solidFill>
                <a:latin typeface="+mj-lt"/>
                <a:cs typeface="MV Boli" pitchFamily="2" charset="0"/>
              </a:rPr>
              <a:t>Breakfast Edition</a:t>
            </a:r>
            <a:endParaRPr lang="en-US" sz="4400" dirty="0">
              <a:solidFill>
                <a:schemeClr val="bg1"/>
              </a:solidFill>
              <a:latin typeface="+mj-lt"/>
              <a:cs typeface="MV Boli" pitchFamily="2" charset="0"/>
            </a:endParaRPr>
          </a:p>
        </p:txBody>
      </p:sp>
      <p:sp>
        <p:nvSpPr>
          <p:cNvPr id="21" name="TextBox 20"/>
          <p:cNvSpPr txBox="1"/>
          <p:nvPr/>
        </p:nvSpPr>
        <p:spPr>
          <a:xfrm>
            <a:off x="6362061" y="93876"/>
            <a:ext cx="1295400" cy="1323439"/>
          </a:xfrm>
          <a:prstGeom prst="rect">
            <a:avLst/>
          </a:prstGeom>
          <a:noFill/>
          <a:effectLst>
            <a:glow rad="228600">
              <a:schemeClr val="accent1">
                <a:satMod val="175000"/>
                <a:alpha val="40000"/>
              </a:schemeClr>
            </a:glow>
          </a:effectLst>
          <a:scene3d>
            <a:camera prst="orthographicFront"/>
            <a:lightRig rig="threePt" dir="t"/>
          </a:scene3d>
          <a:sp3d>
            <a:bevelT/>
          </a:sp3d>
        </p:spPr>
        <p:txBody>
          <a:bodyPr wrap="square" rtlCol="0">
            <a:spAutoFit/>
            <a:sp3d extrusionH="57150">
              <a:bevelT w="38100" h="38100"/>
            </a:sp3d>
          </a:bodyPr>
          <a:lstStyle/>
          <a:p>
            <a:r>
              <a:rPr lang="en-US" sz="8000" dirty="0" smtClean="0">
                <a:ln>
                  <a:solidFill>
                    <a:schemeClr val="bg1"/>
                  </a:solidFill>
                </a:ln>
                <a:solidFill>
                  <a:srgbClr val="FFCC66"/>
                </a:solidFill>
                <a:sym typeface="Wingdings 2"/>
              </a:rPr>
              <a:t></a:t>
            </a:r>
            <a:endParaRPr lang="en-US" sz="8000" dirty="0">
              <a:ln>
                <a:solidFill>
                  <a:schemeClr val="bg1"/>
                </a:solidFill>
              </a:ln>
              <a:solidFill>
                <a:srgbClr val="FFCC66"/>
              </a:solidFill>
            </a:endParaRPr>
          </a:p>
        </p:txBody>
      </p:sp>
      <p:sp>
        <p:nvSpPr>
          <p:cNvPr id="22" name="TextBox 21"/>
          <p:cNvSpPr txBox="1"/>
          <p:nvPr/>
        </p:nvSpPr>
        <p:spPr>
          <a:xfrm>
            <a:off x="3622401" y="85001"/>
            <a:ext cx="1295400" cy="1323439"/>
          </a:xfrm>
          <a:prstGeom prst="rect">
            <a:avLst/>
          </a:prstGeom>
          <a:noFill/>
          <a:effectLst>
            <a:glow rad="228600">
              <a:schemeClr val="accent1">
                <a:satMod val="175000"/>
                <a:alpha val="40000"/>
              </a:schemeClr>
            </a:glow>
          </a:effectLst>
          <a:scene3d>
            <a:camera prst="orthographicFront"/>
            <a:lightRig rig="threePt" dir="t"/>
          </a:scene3d>
          <a:sp3d>
            <a:bevelT/>
          </a:sp3d>
        </p:spPr>
        <p:txBody>
          <a:bodyPr wrap="square" rtlCol="0">
            <a:spAutoFit/>
            <a:sp3d extrusionH="57150">
              <a:bevelT w="38100" h="38100"/>
            </a:sp3d>
          </a:bodyPr>
          <a:lstStyle/>
          <a:p>
            <a:r>
              <a:rPr lang="en-US" sz="8000" dirty="0" smtClean="0">
                <a:ln>
                  <a:solidFill>
                    <a:schemeClr val="bg1"/>
                  </a:solidFill>
                </a:ln>
                <a:solidFill>
                  <a:srgbClr val="FFCC66"/>
                </a:solidFill>
                <a:sym typeface="Wingdings 2"/>
              </a:rPr>
              <a:t></a:t>
            </a:r>
            <a:endParaRPr lang="en-US" sz="8000" dirty="0">
              <a:ln>
                <a:solidFill>
                  <a:schemeClr val="bg1"/>
                </a:solidFill>
              </a:ln>
              <a:solidFill>
                <a:srgbClr val="FFCC66"/>
              </a:solidFill>
            </a:endParaRPr>
          </a:p>
        </p:txBody>
      </p:sp>
      <p:sp>
        <p:nvSpPr>
          <p:cNvPr id="23" name="TextBox 22"/>
          <p:cNvSpPr txBox="1"/>
          <p:nvPr/>
        </p:nvSpPr>
        <p:spPr>
          <a:xfrm>
            <a:off x="5388020" y="285251"/>
            <a:ext cx="1295400" cy="1323439"/>
          </a:xfrm>
          <a:prstGeom prst="rect">
            <a:avLst/>
          </a:prstGeom>
          <a:noFill/>
          <a:effectLst>
            <a:glow rad="228600">
              <a:schemeClr val="accent1">
                <a:satMod val="175000"/>
                <a:alpha val="40000"/>
              </a:schemeClr>
            </a:glow>
          </a:effectLst>
          <a:scene3d>
            <a:camera prst="orthographicFront"/>
            <a:lightRig rig="threePt" dir="t"/>
          </a:scene3d>
          <a:sp3d>
            <a:bevelT/>
          </a:sp3d>
        </p:spPr>
        <p:txBody>
          <a:bodyPr wrap="square" rtlCol="0">
            <a:spAutoFit/>
            <a:sp3d extrusionH="57150">
              <a:bevelT w="38100" h="38100"/>
            </a:sp3d>
          </a:bodyPr>
          <a:lstStyle/>
          <a:p>
            <a:r>
              <a:rPr lang="en-US" sz="8000" dirty="0" smtClean="0">
                <a:ln>
                  <a:solidFill>
                    <a:schemeClr val="bg1"/>
                  </a:solidFill>
                </a:ln>
                <a:solidFill>
                  <a:srgbClr val="FFCC66"/>
                </a:solidFill>
                <a:sym typeface="Wingdings 2"/>
              </a:rPr>
              <a:t></a:t>
            </a:r>
            <a:endParaRPr lang="en-US" sz="8000" dirty="0">
              <a:ln>
                <a:solidFill>
                  <a:schemeClr val="bg1"/>
                </a:solidFill>
              </a:ln>
              <a:solidFill>
                <a:srgbClr val="FFCC66"/>
              </a:solidFill>
            </a:endParaRPr>
          </a:p>
        </p:txBody>
      </p:sp>
      <p:sp>
        <p:nvSpPr>
          <p:cNvPr id="24" name="TextBox 23"/>
          <p:cNvSpPr txBox="1"/>
          <p:nvPr/>
        </p:nvSpPr>
        <p:spPr>
          <a:xfrm>
            <a:off x="1967737" y="4563174"/>
            <a:ext cx="1295400" cy="1323439"/>
          </a:xfrm>
          <a:prstGeom prst="rect">
            <a:avLst/>
          </a:prstGeom>
          <a:noFill/>
          <a:effectLst>
            <a:glow rad="228600">
              <a:schemeClr val="accent1">
                <a:satMod val="175000"/>
                <a:alpha val="40000"/>
              </a:schemeClr>
            </a:glow>
          </a:effectLst>
          <a:scene3d>
            <a:camera prst="orthographicFront"/>
            <a:lightRig rig="threePt" dir="t"/>
          </a:scene3d>
          <a:sp3d>
            <a:bevelT/>
          </a:sp3d>
        </p:spPr>
        <p:txBody>
          <a:bodyPr wrap="square" rtlCol="0">
            <a:spAutoFit/>
            <a:sp3d extrusionH="57150">
              <a:bevelT w="38100" h="38100"/>
            </a:sp3d>
          </a:bodyPr>
          <a:lstStyle/>
          <a:p>
            <a:r>
              <a:rPr lang="en-US" sz="8000" dirty="0" smtClean="0">
                <a:ln>
                  <a:solidFill>
                    <a:schemeClr val="bg1"/>
                  </a:solidFill>
                </a:ln>
                <a:solidFill>
                  <a:srgbClr val="FFCC66"/>
                </a:solidFill>
                <a:sym typeface="Wingdings 2"/>
              </a:rPr>
              <a:t></a:t>
            </a:r>
            <a:endParaRPr lang="en-US" sz="8000" dirty="0">
              <a:ln>
                <a:solidFill>
                  <a:schemeClr val="bg1"/>
                </a:solidFill>
              </a:ln>
              <a:solidFill>
                <a:srgbClr val="FFCC66"/>
              </a:solidFill>
            </a:endParaRPr>
          </a:p>
        </p:txBody>
      </p:sp>
      <p:sp>
        <p:nvSpPr>
          <p:cNvPr id="25" name="TextBox 24"/>
          <p:cNvSpPr txBox="1"/>
          <p:nvPr/>
        </p:nvSpPr>
        <p:spPr>
          <a:xfrm>
            <a:off x="7315200" y="304800"/>
            <a:ext cx="1600200" cy="369332"/>
          </a:xfrm>
          <a:prstGeom prst="rect">
            <a:avLst/>
          </a:prstGeom>
          <a:noFill/>
        </p:spPr>
        <p:txBody>
          <a:bodyPr wrap="square" rtlCol="0">
            <a:spAutoFit/>
          </a:bodyPr>
          <a:lstStyle/>
          <a:p>
            <a:pPr algn="r"/>
            <a:r>
              <a:rPr lang="en-US" b="1" dirty="0" smtClean="0">
                <a:solidFill>
                  <a:srgbClr val="FFFF00"/>
                </a:solidFill>
              </a:rPr>
              <a:t>Worksheet </a:t>
            </a:r>
            <a:r>
              <a:rPr lang="en-US" b="1" dirty="0">
                <a:solidFill>
                  <a:srgbClr val="FFFF00"/>
                </a:solidFill>
              </a:rPr>
              <a:t>4</a:t>
            </a:r>
          </a:p>
        </p:txBody>
      </p:sp>
    </p:spTree>
    <p:extLst>
      <p:ext uri="{BB962C8B-B14F-4D97-AF65-F5344CB8AC3E}">
        <p14:creationId xmlns:p14="http://schemas.microsoft.com/office/powerpoint/2010/main" val="2803533556"/>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nana&#10;iStock_0000159670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0" y="5105401"/>
            <a:ext cx="2187808" cy="1377672"/>
          </a:xfrm>
          <a:prstGeom prst="rect">
            <a:avLst/>
          </a:prstGeom>
        </p:spPr>
      </p:pic>
      <p:sp>
        <p:nvSpPr>
          <p:cNvPr id="200707" name="Title 1"/>
          <p:cNvSpPr>
            <a:spLocks noGrp="1"/>
          </p:cNvSpPr>
          <p:nvPr>
            <p:ph type="title"/>
          </p:nvPr>
        </p:nvSpPr>
        <p:spPr>
          <a:xfrm>
            <a:off x="457200" y="228600"/>
            <a:ext cx="8229600" cy="685800"/>
          </a:xfrm>
        </p:spPr>
        <p:txBody>
          <a:bodyPr/>
          <a:lstStyle/>
          <a:p>
            <a:pPr eaLnBrk="1" hangingPunct="1"/>
            <a:r>
              <a:rPr lang="en-US" altLang="en-US" smtClean="0">
                <a:latin typeface="Calibri" panose="020F0502020204030204" pitchFamily="34" charset="0"/>
              </a:rPr>
              <a:t>Planned Breakfast</a:t>
            </a:r>
          </a:p>
        </p:txBody>
      </p:sp>
      <p:graphicFrame>
        <p:nvGraphicFramePr>
          <p:cNvPr id="7" name="Table 6"/>
          <p:cNvGraphicFramePr>
            <a:graphicFrameLocks noGrp="1"/>
          </p:cNvGraphicFramePr>
          <p:nvPr>
            <p:extLst>
              <p:ext uri="{D42A27DB-BD31-4B8C-83A1-F6EECF244321}">
                <p14:modId xmlns:p14="http://schemas.microsoft.com/office/powerpoint/2010/main" val="3013007311"/>
              </p:ext>
            </p:extLst>
          </p:nvPr>
        </p:nvGraphicFramePr>
        <p:xfrm>
          <a:off x="685800" y="1027565"/>
          <a:ext cx="7924799" cy="3627120"/>
        </p:xfrm>
        <a:graphic>
          <a:graphicData uri="http://schemas.openxmlformats.org/drawingml/2006/table">
            <a:tbl>
              <a:tblPr firstRow="1" bandRow="1">
                <a:solidFill>
                  <a:srgbClr val="3366CC"/>
                </a:solidFill>
                <a:tableStyleId>{5C22544A-7EE6-4342-B048-85BDC9FD1C3A}</a:tableStyleId>
              </a:tblPr>
              <a:tblGrid>
                <a:gridCol w="5734195">
                  <a:extLst>
                    <a:ext uri="{9D8B030D-6E8A-4147-A177-3AD203B41FA5}">
                      <a16:colId xmlns:a16="http://schemas.microsoft.com/office/drawing/2014/main" val="20000"/>
                    </a:ext>
                  </a:extLst>
                </a:gridCol>
                <a:gridCol w="2190604">
                  <a:extLst>
                    <a:ext uri="{9D8B030D-6E8A-4147-A177-3AD203B41FA5}">
                      <a16:colId xmlns:a16="http://schemas.microsoft.com/office/drawing/2014/main" val="20001"/>
                    </a:ext>
                  </a:extLst>
                </a:gridCol>
              </a:tblGrid>
              <a:tr h="396240">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smtClean="0"/>
                        <a:t>BREAKFAST MENU</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hMerge="1">
                  <a:txBody>
                    <a:bodyPr/>
                    <a:lstStyle/>
                    <a:p>
                      <a:endParaRPr lang="en-US" dirty="0">
                        <a:solidFill>
                          <a:schemeClr val="bg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000066"/>
                    </a:solidFill>
                  </a:tcPr>
                </a:tc>
                <a:extLst>
                  <a:ext uri="{0D108BD9-81ED-4DB2-BD59-A6C34878D82A}">
                    <a16:rowId xmlns:a16="http://schemas.microsoft.com/office/drawing/2014/main" val="10000"/>
                  </a:ext>
                </a:extLst>
              </a:tr>
              <a:tr h="304800">
                <a:tc>
                  <a:txBody>
                    <a:bodyPr/>
                    <a:lstStyle/>
                    <a:p>
                      <a:r>
                        <a:rPr lang="en-US" sz="2800" b="1" dirty="0" smtClean="0">
                          <a:solidFill>
                            <a:schemeClr val="bg1"/>
                          </a:solidFill>
                        </a:rPr>
                        <a:t>Food and Amount</a:t>
                      </a:r>
                      <a:endParaRPr lang="en-US" sz="2800" b="1" dirty="0">
                        <a:solidFill>
                          <a:schemeClr val="bg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2C57AE"/>
                    </a:solidFill>
                  </a:tcPr>
                </a:tc>
                <a:tc>
                  <a:txBody>
                    <a:bodyPr/>
                    <a:lstStyle/>
                    <a:p>
                      <a:r>
                        <a:rPr lang="en-US" sz="2800" b="1" dirty="0" smtClean="0">
                          <a:solidFill>
                            <a:schemeClr val="bg1"/>
                          </a:solidFill>
                        </a:rPr>
                        <a:t>Food Items</a:t>
                      </a:r>
                      <a:endParaRPr lang="en-US" sz="2800" b="1" dirty="0">
                        <a:solidFill>
                          <a:schemeClr val="bg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2C57AE"/>
                    </a:solidFill>
                  </a:tcPr>
                </a:tc>
                <a:extLst>
                  <a:ext uri="{0D108BD9-81ED-4DB2-BD59-A6C34878D82A}">
                    <a16:rowId xmlns:a16="http://schemas.microsoft.com/office/drawing/2014/main" val="10001"/>
                  </a:ext>
                </a:extLst>
              </a:tr>
              <a:tr h="370840">
                <a:tc>
                  <a:txBody>
                    <a:bodyPr/>
                    <a:lstStyle/>
                    <a:p>
                      <a:r>
                        <a:rPr lang="en-US" sz="2800" b="1" dirty="0" smtClean="0"/>
                        <a:t>Whole-grain 2-ounce bagel  (2 </a:t>
                      </a:r>
                      <a:r>
                        <a:rPr lang="en-US" sz="2800" b="1" dirty="0" err="1" smtClean="0"/>
                        <a:t>oz</a:t>
                      </a:r>
                      <a:r>
                        <a:rPr lang="en-US" sz="2800" b="1" dirty="0" smtClean="0"/>
                        <a:t> </a:t>
                      </a:r>
                      <a:r>
                        <a:rPr lang="en-US" sz="2800" b="1" dirty="0" err="1" smtClean="0"/>
                        <a:t>eq</a:t>
                      </a:r>
                      <a:r>
                        <a:rPr lang="en-US" sz="2800" b="1" dirty="0" smtClean="0"/>
                        <a:t>)</a:t>
                      </a:r>
                      <a:endParaRPr lang="en-US" sz="2800" b="1" dirty="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800" b="1" dirty="0" smtClean="0"/>
                        <a:t>2 grains </a:t>
                      </a:r>
                      <a:endParaRPr lang="en-US" sz="2800" b="1" dirty="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r>
                        <a:rPr lang="en-US" sz="2800" b="1" dirty="0" smtClean="0"/>
                        <a:t>Fresh orange (½ cup)</a:t>
                      </a:r>
                      <a:endParaRPr lang="en-US" sz="2800" b="1" dirty="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800" b="1" dirty="0" smtClean="0">
                          <a:solidFill>
                            <a:schemeClr val="tx1"/>
                          </a:solidFill>
                        </a:rPr>
                        <a:t>1 </a:t>
                      </a:r>
                      <a:r>
                        <a:rPr lang="en-US" sz="2800" b="1" baseline="0" dirty="0" smtClean="0">
                          <a:solidFill>
                            <a:schemeClr val="tx1"/>
                          </a:solidFill>
                        </a:rPr>
                        <a:t>f</a:t>
                      </a:r>
                      <a:r>
                        <a:rPr lang="en-US" sz="2800" b="1" dirty="0" smtClean="0">
                          <a:solidFill>
                            <a:schemeClr val="tx1"/>
                          </a:solidFill>
                        </a:rPr>
                        <a:t>ruit</a:t>
                      </a:r>
                      <a:endParaRPr lang="en-US" sz="2800" b="1" dirty="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r>
                        <a:rPr lang="en-US" sz="2800" b="1" dirty="0" smtClean="0"/>
                        <a:t>Banana</a:t>
                      </a:r>
                      <a:r>
                        <a:rPr lang="en-US" sz="2800" b="1" baseline="0" dirty="0" smtClean="0"/>
                        <a:t> </a:t>
                      </a:r>
                      <a:r>
                        <a:rPr lang="en-US" sz="2800" b="1" dirty="0" smtClean="0"/>
                        <a:t>(½ cup)</a:t>
                      </a:r>
                      <a:endParaRPr lang="en-US" sz="2800" b="1" dirty="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800" b="1" dirty="0" smtClean="0">
                          <a:solidFill>
                            <a:schemeClr val="tx1"/>
                          </a:solidFill>
                        </a:rPr>
                        <a:t>1  </a:t>
                      </a:r>
                      <a:r>
                        <a:rPr lang="en-US" sz="2800" b="1" baseline="0" dirty="0" smtClean="0">
                          <a:solidFill>
                            <a:schemeClr val="tx1"/>
                          </a:solidFill>
                        </a:rPr>
                        <a:t>f</a:t>
                      </a:r>
                      <a:r>
                        <a:rPr lang="en-US" sz="2800" b="1" dirty="0" smtClean="0">
                          <a:solidFill>
                            <a:schemeClr val="tx1"/>
                          </a:solidFill>
                        </a:rPr>
                        <a:t>ruit</a:t>
                      </a:r>
                      <a:endParaRPr lang="en-US" sz="2800" b="1" dirty="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70840">
                <a:tc>
                  <a:txBody>
                    <a:bodyPr/>
                    <a:lstStyle/>
                    <a:p>
                      <a:r>
                        <a:rPr lang="en-US" sz="2800" b="1" dirty="0" smtClean="0">
                          <a:solidFill>
                            <a:schemeClr val="tx1"/>
                          </a:solidFill>
                        </a:rPr>
                        <a:t>Milk choice</a:t>
                      </a:r>
                      <a:r>
                        <a:rPr lang="en-US" sz="2800" b="1" baseline="0" dirty="0" smtClean="0">
                          <a:solidFill>
                            <a:schemeClr val="tx1"/>
                          </a:solidFill>
                        </a:rPr>
                        <a:t> (1 cup)</a:t>
                      </a:r>
                      <a:endParaRPr lang="en-US" sz="2800" b="1" dirty="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800" b="1" dirty="0" smtClean="0">
                          <a:solidFill>
                            <a:schemeClr val="tx1"/>
                          </a:solidFill>
                        </a:rPr>
                        <a:t>1 milk</a:t>
                      </a:r>
                      <a:endParaRPr lang="en-US" sz="2800" b="1" dirty="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70840">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2800" b="1" dirty="0" smtClean="0">
                          <a:solidFill>
                            <a:schemeClr val="bg1"/>
                          </a:solidFill>
                        </a:rPr>
                        <a:t>TOTAL FOOD ITEMS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r>
                        <a:rPr lang="en-US" sz="2800" b="1" dirty="0" smtClean="0">
                          <a:solidFill>
                            <a:schemeClr val="bg1"/>
                          </a:solidFill>
                        </a:rPr>
                        <a:t>5</a:t>
                      </a:r>
                      <a:endParaRPr lang="en-US" sz="2800" b="1" dirty="0">
                        <a:solidFill>
                          <a:schemeClr val="bg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006600"/>
                    </a:solidFill>
                  </a:tcPr>
                </a:tc>
                <a:extLst>
                  <a:ext uri="{0D108BD9-81ED-4DB2-BD59-A6C34878D82A}">
                    <a16:rowId xmlns:a16="http://schemas.microsoft.com/office/drawing/2014/main" val="10006"/>
                  </a:ext>
                </a:extLst>
              </a:tr>
            </a:tbl>
          </a:graphicData>
        </a:graphic>
      </p:graphicFrame>
      <p:pic>
        <p:nvPicPr>
          <p:cNvPr id="8" name="Picture 7" descr="Fat-free srtawberry milk, fat-free milk, fat-free choocalet milk and low-fat (1%) milk&#10;&#10;&#10;Courtesy of New England Dairy &amp; Food Council&#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9800" y="4963999"/>
            <a:ext cx="2213007" cy="1530073"/>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4546" r="6818"/>
          <a:stretch/>
        </p:blipFill>
        <p:spPr>
          <a:xfrm>
            <a:off x="1093520" y="5320594"/>
            <a:ext cx="1386837" cy="1173478"/>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36651" y="5383200"/>
            <a:ext cx="1093133" cy="1048266"/>
          </a:xfrm>
          <a:prstGeom prst="rect">
            <a:avLst/>
          </a:prstGeom>
        </p:spPr>
      </p:pic>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a:spLocks noGrp="1"/>
          </p:cNvSpPr>
          <p:nvPr>
            <p:ph idx="1"/>
          </p:nvPr>
        </p:nvSpPr>
        <p:spPr>
          <a:xfrm>
            <a:off x="1066800" y="4953000"/>
            <a:ext cx="5965125" cy="1143000"/>
          </a:xfrm>
        </p:spPr>
        <p:txBody>
          <a:bodyPr rtlCol="0">
            <a:noAutofit/>
          </a:bodyPr>
          <a:lstStyle/>
          <a:p>
            <a:pPr marL="0" indent="0" eaLnBrk="1" fontAlgn="auto" hangingPunct="1">
              <a:spcBef>
                <a:spcPts val="600"/>
              </a:spcBef>
              <a:spcAft>
                <a:spcPts val="0"/>
              </a:spcAft>
              <a:buClr>
                <a:srgbClr val="006600"/>
              </a:buClr>
              <a:buNone/>
              <a:defRPr/>
            </a:pPr>
            <a:r>
              <a:rPr lang="en-US" dirty="0" smtClean="0">
                <a:latin typeface="+mj-lt"/>
              </a:rPr>
              <a:t>Contains </a:t>
            </a:r>
            <a:r>
              <a:rPr lang="en-US" dirty="0" smtClean="0">
                <a:solidFill>
                  <a:srgbClr val="FFFF00"/>
                </a:solidFill>
                <a:latin typeface="+mj-lt"/>
                <a:ea typeface="Times New Roman"/>
                <a:cs typeface="Arial"/>
              </a:rPr>
              <a:t>3 </a:t>
            </a:r>
            <a:r>
              <a:rPr lang="en-US" dirty="0">
                <a:solidFill>
                  <a:srgbClr val="FFFF00"/>
                </a:solidFill>
                <a:latin typeface="+mj-lt"/>
                <a:ea typeface="Times New Roman"/>
                <a:cs typeface="Arial"/>
              </a:rPr>
              <a:t>food items </a:t>
            </a:r>
            <a:r>
              <a:rPr lang="en-US" dirty="0" smtClean="0">
                <a:latin typeface="+mj-lt"/>
                <a:ea typeface="Times New Roman"/>
                <a:cs typeface="Arial"/>
              </a:rPr>
              <a:t/>
            </a:r>
            <a:br>
              <a:rPr lang="en-US" dirty="0" smtClean="0">
                <a:latin typeface="+mj-lt"/>
                <a:ea typeface="Times New Roman"/>
                <a:cs typeface="Arial"/>
              </a:rPr>
            </a:br>
            <a:r>
              <a:rPr lang="en-US" dirty="0" smtClean="0">
                <a:latin typeface="+mj-lt"/>
                <a:ea typeface="Times New Roman"/>
                <a:cs typeface="Arial"/>
              </a:rPr>
              <a:t>(2 grains and 1 fruit)</a:t>
            </a:r>
            <a:endParaRPr lang="en-US" dirty="0">
              <a:latin typeface="+mj-lt"/>
              <a:ea typeface="Times New Roman"/>
            </a:endParaRPr>
          </a:p>
        </p:txBody>
      </p:sp>
      <p:sp>
        <p:nvSpPr>
          <p:cNvPr id="14" name="Title 1"/>
          <p:cNvSpPr>
            <a:spLocks noGrp="1"/>
          </p:cNvSpPr>
          <p:nvPr>
            <p:ph type="title"/>
          </p:nvPr>
        </p:nvSpPr>
        <p:spPr>
          <a:xfrm>
            <a:off x="0" y="228600"/>
            <a:ext cx="9144000" cy="609600"/>
          </a:xfrm>
        </p:spPr>
        <p:txBody>
          <a:bodyPr rtlCol="0">
            <a:noAutofit/>
          </a:bodyPr>
          <a:lstStyle/>
          <a:p>
            <a:pPr eaLnBrk="1" fontAlgn="auto" hangingPunct="1">
              <a:spcAft>
                <a:spcPts val="0"/>
              </a:spcAft>
              <a:defRPr/>
            </a:pPr>
            <a:r>
              <a:rPr lang="en-US" dirty="0" smtClean="0">
                <a:latin typeface="+mn-lt"/>
              </a:rPr>
              <a:t>Student Selects</a:t>
            </a:r>
          </a:p>
        </p:txBody>
      </p:sp>
      <p:sp>
        <p:nvSpPr>
          <p:cNvPr id="9" name="TextBox 16"/>
          <p:cNvSpPr txBox="1">
            <a:spLocks noChangeArrowheads="1"/>
          </p:cNvSpPr>
          <p:nvPr/>
        </p:nvSpPr>
        <p:spPr bwMode="auto">
          <a:xfrm>
            <a:off x="762000" y="4114800"/>
            <a:ext cx="7543800" cy="646113"/>
          </a:xfrm>
          <a:prstGeom prst="rect">
            <a:avLst/>
          </a:prstGeom>
          <a:solidFill>
            <a:srgbClr val="006600"/>
          </a:solidFill>
          <a:ln w="28575">
            <a:solidFill>
              <a:schemeClr val="bg1"/>
            </a:solidFill>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bg1"/>
                </a:solidFill>
              </a:rPr>
              <a:t>Reimbursable Meal?</a:t>
            </a:r>
          </a:p>
        </p:txBody>
      </p:sp>
      <p:sp>
        <p:nvSpPr>
          <p:cNvPr id="10" name="TextBox 8"/>
          <p:cNvSpPr>
            <a:spLocks noChangeArrowheads="1"/>
          </p:cNvSpPr>
          <p:nvPr/>
        </p:nvSpPr>
        <p:spPr bwMode="auto">
          <a:xfrm>
            <a:off x="6629400" y="3962400"/>
            <a:ext cx="1497013" cy="909638"/>
          </a:xfrm>
          <a:prstGeom prst="ellipse">
            <a:avLst/>
          </a:prstGeom>
          <a:solidFill>
            <a:srgbClr val="006600"/>
          </a:solidFill>
          <a:ln w="38100">
            <a:solidFill>
              <a:schemeClr val="bg1"/>
            </a:solidFill>
            <a:round/>
            <a:headEnd/>
            <a:tailEnd/>
          </a:ln>
          <a:scene3d>
            <a:camera prst="orthographicFront"/>
            <a:lightRig rig="threePt" dir="t"/>
          </a:scene3d>
          <a:sp3d>
            <a:bevelT/>
          </a:sp3d>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smtClean="0">
                <a:solidFill>
                  <a:schemeClr val="bg1"/>
                </a:solidFill>
              </a:rPr>
              <a:t>YES</a:t>
            </a:r>
            <a:endParaRPr lang="en-US" altLang="en-US" sz="3600" b="1" dirty="0">
              <a:solidFill>
                <a:schemeClr val="bg1"/>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7947" y="1879023"/>
            <a:ext cx="2042120" cy="1958302"/>
          </a:xfrm>
          <a:prstGeom prst="rect">
            <a:avLst/>
          </a:prstGeom>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4546" r="6818"/>
          <a:stretch/>
        </p:blipFill>
        <p:spPr>
          <a:xfrm>
            <a:off x="1828800" y="1998189"/>
            <a:ext cx="2294516" cy="19415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0"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0" y="228600"/>
            <a:ext cx="9144000" cy="609600"/>
          </a:xfrm>
        </p:spPr>
        <p:txBody>
          <a:bodyPr rtlCol="0">
            <a:noAutofit/>
          </a:bodyPr>
          <a:lstStyle/>
          <a:p>
            <a:pPr eaLnBrk="1" fontAlgn="auto" hangingPunct="1">
              <a:spcAft>
                <a:spcPts val="0"/>
              </a:spcAft>
              <a:defRPr/>
            </a:pPr>
            <a:r>
              <a:rPr lang="en-US" dirty="0" smtClean="0">
                <a:latin typeface="+mn-lt"/>
              </a:rPr>
              <a:t>Student Selects</a:t>
            </a:r>
          </a:p>
        </p:txBody>
      </p:sp>
      <p:sp>
        <p:nvSpPr>
          <p:cNvPr id="204806" name="TextBox 16"/>
          <p:cNvSpPr txBox="1">
            <a:spLocks noChangeArrowheads="1"/>
          </p:cNvSpPr>
          <p:nvPr/>
        </p:nvSpPr>
        <p:spPr bwMode="auto">
          <a:xfrm>
            <a:off x="762000" y="4114800"/>
            <a:ext cx="7543800" cy="646113"/>
          </a:xfrm>
          <a:prstGeom prst="rect">
            <a:avLst/>
          </a:prstGeom>
          <a:solidFill>
            <a:srgbClr val="006600"/>
          </a:solidFill>
          <a:ln w="28575">
            <a:solidFill>
              <a:schemeClr val="bg1"/>
            </a:solidFill>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a:solidFill>
                  <a:schemeClr val="bg1"/>
                </a:solidFill>
              </a:rPr>
              <a:t>Reimbursable Meal?</a:t>
            </a:r>
          </a:p>
        </p:txBody>
      </p:sp>
      <p:sp>
        <p:nvSpPr>
          <p:cNvPr id="204808" name="TextBox 8"/>
          <p:cNvSpPr>
            <a:spLocks noChangeArrowheads="1"/>
          </p:cNvSpPr>
          <p:nvPr/>
        </p:nvSpPr>
        <p:spPr bwMode="auto">
          <a:xfrm>
            <a:off x="6629400" y="3962400"/>
            <a:ext cx="1497013" cy="909638"/>
          </a:xfrm>
          <a:prstGeom prst="ellipse">
            <a:avLst/>
          </a:prstGeom>
          <a:solidFill>
            <a:srgbClr val="C00000"/>
          </a:solidFill>
          <a:ln w="38100">
            <a:solidFill>
              <a:schemeClr val="bg1"/>
            </a:solidFill>
            <a:round/>
            <a:headEnd/>
            <a:tailEnd/>
          </a:ln>
          <a:scene3d>
            <a:camera prst="orthographicFront"/>
            <a:lightRig rig="threePt" dir="t"/>
          </a:scene3d>
          <a:sp3d>
            <a:bevelT/>
          </a:sp3d>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a:solidFill>
                  <a:schemeClr val="bg1"/>
                </a:solidFill>
              </a:rPr>
              <a:t>NO</a:t>
            </a:r>
          </a:p>
        </p:txBody>
      </p:sp>
      <p:sp>
        <p:nvSpPr>
          <p:cNvPr id="11" name="Content Placeholder 2"/>
          <p:cNvSpPr txBox="1">
            <a:spLocks/>
          </p:cNvSpPr>
          <p:nvPr/>
        </p:nvSpPr>
        <p:spPr bwMode="auto">
          <a:xfrm>
            <a:off x="762000" y="50292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457200" indent="-457200" algn="l" rtl="0" eaLnBrk="0" fontAlgn="base" hangingPunct="0">
              <a:spcBef>
                <a:spcPct val="20000"/>
              </a:spcBef>
              <a:spcAft>
                <a:spcPct val="0"/>
              </a:spcAft>
              <a:buClr>
                <a:srgbClr val="FFFF00"/>
              </a:buClr>
              <a:buFont typeface="Wingdings" pitchFamily="2" charset="2"/>
              <a:buChar char="n"/>
              <a:defRPr sz="3200" b="1" kern="1200">
                <a:solidFill>
                  <a:schemeClr val="bg1"/>
                </a:solidFill>
                <a:latin typeface="Arial Narrow" pitchFamily="34" charset="0"/>
                <a:ea typeface="+mn-ea"/>
                <a:cs typeface="+mn-cs"/>
                <a:sym typeface="Wingdings"/>
              </a:defRPr>
            </a:lvl1pPr>
            <a:lvl2pPr marL="914400" indent="-457200" algn="l" rtl="0" eaLnBrk="0" fontAlgn="base" hangingPunct="0">
              <a:spcBef>
                <a:spcPct val="20000"/>
              </a:spcBef>
              <a:spcAft>
                <a:spcPct val="0"/>
              </a:spcAft>
              <a:buClr>
                <a:srgbClr val="FFFF00"/>
              </a:buClr>
              <a:buFont typeface="Symbol" pitchFamily="18" charset="2"/>
              <a:buChar char="·"/>
              <a:defRPr sz="2800" b="1" kern="1200">
                <a:solidFill>
                  <a:schemeClr val="bg1"/>
                </a:solidFill>
                <a:latin typeface="Arial Narrow" pitchFamily="34" charset="0"/>
                <a:ea typeface="+mn-ea"/>
                <a:cs typeface="+mn-cs"/>
                <a:sym typeface="Symbol"/>
              </a:defRPr>
            </a:lvl2pPr>
            <a:lvl3pPr marL="1262063" indent="-347663" algn="l" rtl="0" eaLnBrk="0" fontAlgn="base" hangingPunct="0">
              <a:spcBef>
                <a:spcPct val="20000"/>
              </a:spcBef>
              <a:spcAft>
                <a:spcPct val="0"/>
              </a:spcAft>
              <a:buClr>
                <a:srgbClr val="FFFF00"/>
              </a:buClr>
              <a:buFont typeface="Wingdings 3" pitchFamily="18" charset="2"/>
              <a:buChar char=""/>
              <a:defRPr sz="2400" b="1" kern="1200">
                <a:solidFill>
                  <a:schemeClr val="bg1"/>
                </a:solidFill>
                <a:latin typeface="Arial Narrow" pitchFamily="34" charset="0"/>
                <a:ea typeface="+mn-ea"/>
                <a:cs typeface="+mn-cs"/>
                <a:sym typeface="Wingdings 3"/>
              </a:defRPr>
            </a:lvl3pPr>
            <a:lvl4pPr marL="1600200" indent="-228600" algn="l" rtl="0" eaLnBrk="0" fontAlgn="base" hangingPunct="0">
              <a:spcBef>
                <a:spcPct val="20000"/>
              </a:spcBef>
              <a:spcAft>
                <a:spcPct val="0"/>
              </a:spcAft>
              <a:buFont typeface="Arial" panose="020B0604020202020204" pitchFamily="34" charset="0"/>
              <a:buChar char="–"/>
              <a:defRPr sz="2000" b="1" kern="1200">
                <a:solidFill>
                  <a:schemeClr val="bg1"/>
                </a:solidFill>
                <a:latin typeface="Arial Narrow"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b="1" kern="1200">
                <a:solidFill>
                  <a:schemeClr val="bg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fontAlgn="auto" hangingPunct="1">
              <a:spcBef>
                <a:spcPts val="600"/>
              </a:spcBef>
              <a:spcAft>
                <a:spcPts val="0"/>
              </a:spcAft>
              <a:buClr>
                <a:srgbClr val="C00000"/>
              </a:buClr>
              <a:buNone/>
              <a:defRPr/>
            </a:pPr>
            <a:r>
              <a:rPr lang="en-US" altLang="en-US" dirty="0">
                <a:latin typeface="Calibri" panose="020F0502020204030204" pitchFamily="34" charset="0"/>
                <a:sym typeface="Wingdings" panose="05000000000000000000" pitchFamily="2" charset="2"/>
              </a:rPr>
              <a:t>Contains </a:t>
            </a:r>
            <a:r>
              <a:rPr lang="en-US" altLang="en-US" dirty="0">
                <a:solidFill>
                  <a:srgbClr val="FFFF00"/>
                </a:solidFill>
                <a:latin typeface="Calibri" panose="020F0502020204030204" pitchFamily="34" charset="0"/>
                <a:sym typeface="Wingdings" panose="05000000000000000000" pitchFamily="2" charset="2"/>
              </a:rPr>
              <a:t>3</a:t>
            </a:r>
            <a:r>
              <a:rPr lang="en-US" altLang="en-US" dirty="0">
                <a:solidFill>
                  <a:srgbClr val="FFFF00"/>
                </a:solidFill>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 food items </a:t>
            </a:r>
            <a:r>
              <a:rPr lang="en-US" altLang="en-US" dirty="0" smtClean="0">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a:t>
            </a:r>
            <a:r>
              <a:rPr lang="en-US" altLang="en-US" dirty="0">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2 grains and 1 milk) but </a:t>
            </a:r>
            <a:r>
              <a:rPr lang="en-US" altLang="en-US" dirty="0" smtClean="0">
                <a:solidFill>
                  <a:srgbClr val="FFFF00"/>
                </a:solidFill>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MISSING</a:t>
            </a:r>
            <a:r>
              <a:rPr lang="en-US" altLang="en-US" dirty="0" smtClean="0">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 </a:t>
            </a:r>
            <a:r>
              <a:rPr lang="en-US" altLang="en-US" dirty="0">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at least ½ cup of </a:t>
            </a:r>
            <a:r>
              <a:rPr lang="en-US" altLang="en-US" dirty="0" smtClean="0">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fruit</a:t>
            </a:r>
            <a:endParaRPr lang="en-US" altLang="en-US" dirty="0" smtClean="0">
              <a:latin typeface="Calibri" panose="020F0502020204030204" pitchFamily="34" charset="0"/>
              <a:cs typeface="Times New Roman" panose="02020603050405020304" pitchFamily="18" charset="0"/>
              <a:sym typeface="Wingdings" panose="05000000000000000000" pitchFamily="2" charset="2"/>
            </a:endParaRPr>
          </a:p>
        </p:txBody>
      </p:sp>
      <p:pic>
        <p:nvPicPr>
          <p:cNvPr id="2" name="Picture 1" descr="Low-fat milk courtesy of New England Dairy &amp; Food Council"/>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1037617"/>
            <a:ext cx="1278588" cy="2770275"/>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4546" r="6818"/>
          <a:stretch/>
        </p:blipFill>
        <p:spPr>
          <a:xfrm>
            <a:off x="1828800" y="1998189"/>
            <a:ext cx="2294516" cy="19415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0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8" grpId="0" animBg="1"/>
      <p:bldP spid="11" grpId="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0" y="228600"/>
            <a:ext cx="9144000" cy="609600"/>
          </a:xfrm>
        </p:spPr>
        <p:txBody>
          <a:bodyPr rtlCol="0">
            <a:noAutofit/>
          </a:bodyPr>
          <a:lstStyle/>
          <a:p>
            <a:pPr eaLnBrk="1" fontAlgn="auto" hangingPunct="1">
              <a:spcAft>
                <a:spcPts val="0"/>
              </a:spcAft>
              <a:defRPr/>
            </a:pPr>
            <a:r>
              <a:rPr lang="en-US" dirty="0" smtClean="0">
                <a:latin typeface="+mn-lt"/>
              </a:rPr>
              <a:t>Student Selects</a:t>
            </a:r>
          </a:p>
        </p:txBody>
      </p:sp>
      <p:sp>
        <p:nvSpPr>
          <p:cNvPr id="10" name="Content Placeholder 2"/>
          <p:cNvSpPr txBox="1">
            <a:spLocks/>
          </p:cNvSpPr>
          <p:nvPr/>
        </p:nvSpPr>
        <p:spPr bwMode="auto">
          <a:xfrm>
            <a:off x="1066800" y="4953000"/>
            <a:ext cx="59651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457200" indent="-457200" algn="l" rtl="0" eaLnBrk="0" fontAlgn="base" hangingPunct="0">
              <a:spcBef>
                <a:spcPct val="20000"/>
              </a:spcBef>
              <a:spcAft>
                <a:spcPct val="0"/>
              </a:spcAft>
              <a:buClr>
                <a:srgbClr val="FFFF00"/>
              </a:buClr>
              <a:buFont typeface="Wingdings" pitchFamily="2" charset="2"/>
              <a:buChar char="n"/>
              <a:defRPr sz="3200" b="1" kern="1200">
                <a:solidFill>
                  <a:schemeClr val="bg1"/>
                </a:solidFill>
                <a:latin typeface="Arial Narrow" pitchFamily="34" charset="0"/>
                <a:ea typeface="+mn-ea"/>
                <a:cs typeface="+mn-cs"/>
                <a:sym typeface="Wingdings"/>
              </a:defRPr>
            </a:lvl1pPr>
            <a:lvl2pPr marL="914400" indent="-457200" algn="l" rtl="0" eaLnBrk="0" fontAlgn="base" hangingPunct="0">
              <a:spcBef>
                <a:spcPct val="20000"/>
              </a:spcBef>
              <a:spcAft>
                <a:spcPct val="0"/>
              </a:spcAft>
              <a:buClr>
                <a:srgbClr val="FFFF00"/>
              </a:buClr>
              <a:buFont typeface="Symbol" pitchFamily="18" charset="2"/>
              <a:buChar char="·"/>
              <a:defRPr sz="2800" b="1" kern="1200">
                <a:solidFill>
                  <a:schemeClr val="bg1"/>
                </a:solidFill>
                <a:latin typeface="Arial Narrow" pitchFamily="34" charset="0"/>
                <a:ea typeface="+mn-ea"/>
                <a:cs typeface="+mn-cs"/>
                <a:sym typeface="Symbol"/>
              </a:defRPr>
            </a:lvl2pPr>
            <a:lvl3pPr marL="1262063" indent="-347663" algn="l" rtl="0" eaLnBrk="0" fontAlgn="base" hangingPunct="0">
              <a:spcBef>
                <a:spcPct val="20000"/>
              </a:spcBef>
              <a:spcAft>
                <a:spcPct val="0"/>
              </a:spcAft>
              <a:buClr>
                <a:srgbClr val="FFFF00"/>
              </a:buClr>
              <a:buFont typeface="Wingdings 3" pitchFamily="18" charset="2"/>
              <a:buChar char=""/>
              <a:defRPr sz="2400" b="1" kern="1200">
                <a:solidFill>
                  <a:schemeClr val="bg1"/>
                </a:solidFill>
                <a:latin typeface="Arial Narrow" pitchFamily="34" charset="0"/>
                <a:ea typeface="+mn-ea"/>
                <a:cs typeface="+mn-cs"/>
                <a:sym typeface="Wingdings 3"/>
              </a:defRPr>
            </a:lvl3pPr>
            <a:lvl4pPr marL="1600200" indent="-228600" algn="l" rtl="0" eaLnBrk="0" fontAlgn="base" hangingPunct="0">
              <a:spcBef>
                <a:spcPct val="20000"/>
              </a:spcBef>
              <a:spcAft>
                <a:spcPct val="0"/>
              </a:spcAft>
              <a:buFont typeface="Arial" panose="020B0604020202020204" pitchFamily="34" charset="0"/>
              <a:buChar char="–"/>
              <a:defRPr sz="2000" b="1" kern="1200">
                <a:solidFill>
                  <a:schemeClr val="bg1"/>
                </a:solidFill>
                <a:latin typeface="Arial Narrow"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b="1" kern="1200">
                <a:solidFill>
                  <a:schemeClr val="bg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fontAlgn="auto" hangingPunct="1">
              <a:spcBef>
                <a:spcPts val="600"/>
              </a:spcBef>
              <a:spcAft>
                <a:spcPts val="0"/>
              </a:spcAft>
              <a:buClr>
                <a:srgbClr val="006600"/>
              </a:buClr>
              <a:buNone/>
              <a:defRPr/>
            </a:pPr>
            <a:r>
              <a:rPr lang="en-US" dirty="0">
                <a:latin typeface="+mn-lt"/>
              </a:rPr>
              <a:t>Contains </a:t>
            </a:r>
            <a:r>
              <a:rPr lang="en-US" dirty="0">
                <a:solidFill>
                  <a:srgbClr val="FFFF00"/>
                </a:solidFill>
                <a:latin typeface="+mn-lt"/>
                <a:ea typeface="Times New Roman"/>
                <a:cs typeface="Arial"/>
              </a:rPr>
              <a:t>4 food items </a:t>
            </a:r>
            <a:r>
              <a:rPr lang="en-US" dirty="0">
                <a:latin typeface="+mn-lt"/>
                <a:ea typeface="Times New Roman"/>
                <a:cs typeface="Arial"/>
              </a:rPr>
              <a:t/>
            </a:r>
            <a:br>
              <a:rPr lang="en-US" dirty="0">
                <a:latin typeface="+mn-lt"/>
                <a:ea typeface="Times New Roman"/>
                <a:cs typeface="Arial"/>
              </a:rPr>
            </a:br>
            <a:r>
              <a:rPr lang="en-US" dirty="0">
                <a:latin typeface="+mn-lt"/>
                <a:ea typeface="Times New Roman"/>
                <a:cs typeface="Arial"/>
              </a:rPr>
              <a:t>(2 grains, 1 fruit and 1 milk)</a:t>
            </a:r>
            <a:endParaRPr lang="en-US" dirty="0">
              <a:latin typeface="+mn-lt"/>
              <a:ea typeface="Times New Roman"/>
            </a:endParaRPr>
          </a:p>
        </p:txBody>
      </p:sp>
      <p:sp>
        <p:nvSpPr>
          <p:cNvPr id="8" name="TextBox 16"/>
          <p:cNvSpPr txBox="1">
            <a:spLocks noChangeArrowheads="1"/>
          </p:cNvSpPr>
          <p:nvPr/>
        </p:nvSpPr>
        <p:spPr bwMode="auto">
          <a:xfrm>
            <a:off x="762000" y="4114800"/>
            <a:ext cx="7543800" cy="646113"/>
          </a:xfrm>
          <a:prstGeom prst="rect">
            <a:avLst/>
          </a:prstGeom>
          <a:solidFill>
            <a:srgbClr val="006600"/>
          </a:solidFill>
          <a:ln w="28575">
            <a:solidFill>
              <a:schemeClr val="bg1"/>
            </a:solidFill>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bg1"/>
                </a:solidFill>
              </a:rPr>
              <a:t>Reimbursable Meal?</a:t>
            </a:r>
          </a:p>
        </p:txBody>
      </p:sp>
      <p:sp>
        <p:nvSpPr>
          <p:cNvPr id="9" name="TextBox 8"/>
          <p:cNvSpPr>
            <a:spLocks noChangeArrowheads="1"/>
          </p:cNvSpPr>
          <p:nvPr/>
        </p:nvSpPr>
        <p:spPr bwMode="auto">
          <a:xfrm>
            <a:off x="6629400" y="3962400"/>
            <a:ext cx="1497013" cy="909638"/>
          </a:xfrm>
          <a:prstGeom prst="ellipse">
            <a:avLst/>
          </a:prstGeom>
          <a:solidFill>
            <a:srgbClr val="006600"/>
          </a:solidFill>
          <a:ln w="38100">
            <a:solidFill>
              <a:schemeClr val="bg1"/>
            </a:solidFill>
            <a:round/>
            <a:headEnd/>
            <a:tailEnd/>
          </a:ln>
          <a:scene3d>
            <a:camera prst="orthographicFront"/>
            <a:lightRig rig="threePt" dir="t"/>
          </a:scene3d>
          <a:sp3d>
            <a:bevelT/>
          </a:sp3d>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smtClean="0">
                <a:solidFill>
                  <a:schemeClr val="bg1"/>
                </a:solidFill>
              </a:rPr>
              <a:t>YES</a:t>
            </a:r>
            <a:endParaRPr lang="en-US" altLang="en-US" sz="3600" b="1" dirty="0">
              <a:solidFill>
                <a:schemeClr val="bg1"/>
              </a:solidFill>
            </a:endParaRPr>
          </a:p>
        </p:txBody>
      </p:sp>
      <p:pic>
        <p:nvPicPr>
          <p:cNvPr id="11" name="Picture 10" descr="Low-fat milk courtesy of New England Dairy &amp; Food Council"/>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8612" y="1064041"/>
            <a:ext cx="1278588" cy="2770275"/>
          </a:xfrm>
          <a:prstGeom prst="rect">
            <a:avLst/>
          </a:prstGeom>
        </p:spPr>
      </p:pic>
      <p:pic>
        <p:nvPicPr>
          <p:cNvPr id="3" name="Picture 2" descr="banana&#10;iStock_0000159670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52412" y="1515243"/>
            <a:ext cx="3886200" cy="2447157"/>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4546" r="6818"/>
          <a:stretch/>
        </p:blipFill>
        <p:spPr>
          <a:xfrm>
            <a:off x="685800" y="2062162"/>
            <a:ext cx="2294516" cy="1941513"/>
          </a:xfrm>
          <a:prstGeom prst="rect">
            <a:avLst/>
          </a:prstGeom>
        </p:spPr>
      </p:pic>
    </p:spTree>
    <p:extLst>
      <p:ext uri="{BB962C8B-B14F-4D97-AF65-F5344CB8AC3E}">
        <p14:creationId xmlns:p14="http://schemas.microsoft.com/office/powerpoint/2010/main" val="351988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0" y="228600"/>
            <a:ext cx="9144000" cy="609600"/>
          </a:xfrm>
        </p:spPr>
        <p:txBody>
          <a:bodyPr rtlCol="0">
            <a:noAutofit/>
          </a:bodyPr>
          <a:lstStyle/>
          <a:p>
            <a:pPr eaLnBrk="1" fontAlgn="auto" hangingPunct="1">
              <a:spcAft>
                <a:spcPts val="0"/>
              </a:spcAft>
              <a:defRPr/>
            </a:pPr>
            <a:r>
              <a:rPr lang="en-US" dirty="0" smtClean="0">
                <a:latin typeface="+mn-lt"/>
              </a:rPr>
              <a:t>Student Selects</a:t>
            </a:r>
          </a:p>
        </p:txBody>
      </p:sp>
      <p:sp>
        <p:nvSpPr>
          <p:cNvPr id="10" name="Content Placeholder 2"/>
          <p:cNvSpPr txBox="1">
            <a:spLocks/>
          </p:cNvSpPr>
          <p:nvPr/>
        </p:nvSpPr>
        <p:spPr bwMode="auto">
          <a:xfrm>
            <a:off x="1066800" y="4953000"/>
            <a:ext cx="59651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457200" indent="-457200" algn="l" rtl="0" eaLnBrk="0" fontAlgn="base" hangingPunct="0">
              <a:spcBef>
                <a:spcPct val="20000"/>
              </a:spcBef>
              <a:spcAft>
                <a:spcPct val="0"/>
              </a:spcAft>
              <a:buClr>
                <a:srgbClr val="FFFF00"/>
              </a:buClr>
              <a:buFont typeface="Wingdings" pitchFamily="2" charset="2"/>
              <a:buChar char="n"/>
              <a:defRPr sz="3200" b="1" kern="1200">
                <a:solidFill>
                  <a:schemeClr val="bg1"/>
                </a:solidFill>
                <a:latin typeface="Arial Narrow" pitchFamily="34" charset="0"/>
                <a:ea typeface="+mn-ea"/>
                <a:cs typeface="+mn-cs"/>
                <a:sym typeface="Wingdings"/>
              </a:defRPr>
            </a:lvl1pPr>
            <a:lvl2pPr marL="914400" indent="-457200" algn="l" rtl="0" eaLnBrk="0" fontAlgn="base" hangingPunct="0">
              <a:spcBef>
                <a:spcPct val="20000"/>
              </a:spcBef>
              <a:spcAft>
                <a:spcPct val="0"/>
              </a:spcAft>
              <a:buClr>
                <a:srgbClr val="FFFF00"/>
              </a:buClr>
              <a:buFont typeface="Symbol" pitchFamily="18" charset="2"/>
              <a:buChar char="·"/>
              <a:defRPr sz="2800" b="1" kern="1200">
                <a:solidFill>
                  <a:schemeClr val="bg1"/>
                </a:solidFill>
                <a:latin typeface="Arial Narrow" pitchFamily="34" charset="0"/>
                <a:ea typeface="+mn-ea"/>
                <a:cs typeface="+mn-cs"/>
                <a:sym typeface="Symbol"/>
              </a:defRPr>
            </a:lvl2pPr>
            <a:lvl3pPr marL="1262063" indent="-347663" algn="l" rtl="0" eaLnBrk="0" fontAlgn="base" hangingPunct="0">
              <a:spcBef>
                <a:spcPct val="20000"/>
              </a:spcBef>
              <a:spcAft>
                <a:spcPct val="0"/>
              </a:spcAft>
              <a:buClr>
                <a:srgbClr val="FFFF00"/>
              </a:buClr>
              <a:buFont typeface="Wingdings 3" pitchFamily="18" charset="2"/>
              <a:buChar char=""/>
              <a:defRPr sz="2400" b="1" kern="1200">
                <a:solidFill>
                  <a:schemeClr val="bg1"/>
                </a:solidFill>
                <a:latin typeface="Arial Narrow" pitchFamily="34" charset="0"/>
                <a:ea typeface="+mn-ea"/>
                <a:cs typeface="+mn-cs"/>
                <a:sym typeface="Wingdings 3"/>
              </a:defRPr>
            </a:lvl3pPr>
            <a:lvl4pPr marL="1600200" indent="-228600" algn="l" rtl="0" eaLnBrk="0" fontAlgn="base" hangingPunct="0">
              <a:spcBef>
                <a:spcPct val="20000"/>
              </a:spcBef>
              <a:spcAft>
                <a:spcPct val="0"/>
              </a:spcAft>
              <a:buFont typeface="Arial" panose="020B0604020202020204" pitchFamily="34" charset="0"/>
              <a:buChar char="–"/>
              <a:defRPr sz="2000" b="1" kern="1200">
                <a:solidFill>
                  <a:schemeClr val="bg1"/>
                </a:solidFill>
                <a:latin typeface="Arial Narrow"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b="1" kern="1200">
                <a:solidFill>
                  <a:schemeClr val="bg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spcBef>
                <a:spcPts val="600"/>
              </a:spcBef>
              <a:buClr>
                <a:srgbClr val="C00000"/>
              </a:buClr>
              <a:buNone/>
            </a:pPr>
            <a:r>
              <a:rPr lang="en-US" altLang="en-US" dirty="0">
                <a:latin typeface="Calibri" panose="020F0502020204030204" pitchFamily="34" charset="0"/>
                <a:sym typeface="Wingdings" panose="05000000000000000000" pitchFamily="2" charset="2"/>
              </a:rPr>
              <a:t>Contains </a:t>
            </a:r>
            <a:r>
              <a:rPr lang="en-US" altLang="en-US" dirty="0">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only </a:t>
            </a:r>
            <a:r>
              <a:rPr lang="en-US" altLang="en-US" dirty="0" smtClean="0">
                <a:solidFill>
                  <a:srgbClr val="FFFF00"/>
                </a:solidFill>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2 food </a:t>
            </a:r>
            <a:r>
              <a:rPr lang="en-US" altLang="en-US" dirty="0">
                <a:solidFill>
                  <a:srgbClr val="FFFF00"/>
                </a:solidFill>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items </a:t>
            </a:r>
            <a:r>
              <a:rPr lang="en-US" altLang="en-US" dirty="0">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
            </a:r>
            <a:br>
              <a:rPr lang="en-US" altLang="en-US" dirty="0">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br>
            <a:r>
              <a:rPr lang="en-US" altLang="en-US" dirty="0">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(1 fruit and 1 milk</a:t>
            </a:r>
            <a:r>
              <a:rPr lang="en-US" altLang="en-US" sz="2800" dirty="0">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a:t>
            </a:r>
            <a:endParaRPr lang="en-US" altLang="en-US" sz="2800" dirty="0">
              <a:latin typeface="Calibri" panose="020F0502020204030204" pitchFamily="34" charset="0"/>
              <a:cs typeface="Times New Roman" panose="02020603050405020304" pitchFamily="18" charset="0"/>
              <a:sym typeface="Wingdings" panose="05000000000000000000" pitchFamily="2" charset="2"/>
            </a:endParaRPr>
          </a:p>
        </p:txBody>
      </p:sp>
      <p:sp>
        <p:nvSpPr>
          <p:cNvPr id="11" name="TextBox 16"/>
          <p:cNvSpPr txBox="1">
            <a:spLocks noChangeArrowheads="1"/>
          </p:cNvSpPr>
          <p:nvPr/>
        </p:nvSpPr>
        <p:spPr bwMode="auto">
          <a:xfrm>
            <a:off x="762000" y="4114800"/>
            <a:ext cx="7543800" cy="646113"/>
          </a:xfrm>
          <a:prstGeom prst="rect">
            <a:avLst/>
          </a:prstGeom>
          <a:solidFill>
            <a:srgbClr val="006600"/>
          </a:solidFill>
          <a:ln w="28575">
            <a:solidFill>
              <a:schemeClr val="bg1"/>
            </a:solidFill>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a:solidFill>
                  <a:schemeClr val="bg1"/>
                </a:solidFill>
              </a:rPr>
              <a:t>Reimbursable Meal?</a:t>
            </a:r>
          </a:p>
        </p:txBody>
      </p:sp>
      <p:sp>
        <p:nvSpPr>
          <p:cNvPr id="13" name="TextBox 8"/>
          <p:cNvSpPr>
            <a:spLocks noChangeArrowheads="1"/>
          </p:cNvSpPr>
          <p:nvPr/>
        </p:nvSpPr>
        <p:spPr bwMode="auto">
          <a:xfrm>
            <a:off x="6629400" y="3962400"/>
            <a:ext cx="1497013" cy="909638"/>
          </a:xfrm>
          <a:prstGeom prst="ellipse">
            <a:avLst/>
          </a:prstGeom>
          <a:solidFill>
            <a:srgbClr val="C00000"/>
          </a:solidFill>
          <a:ln w="38100">
            <a:solidFill>
              <a:schemeClr val="bg1"/>
            </a:solidFill>
            <a:round/>
            <a:headEnd/>
            <a:tailEnd/>
          </a:ln>
          <a:scene3d>
            <a:camera prst="orthographicFront"/>
            <a:lightRig rig="threePt" dir="t"/>
          </a:scene3d>
          <a:sp3d>
            <a:bevelT/>
          </a:sp3d>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a:solidFill>
                  <a:schemeClr val="bg1"/>
                </a:solidFill>
              </a:rPr>
              <a:t>NO</a:t>
            </a:r>
          </a:p>
        </p:txBody>
      </p:sp>
      <p:pic>
        <p:nvPicPr>
          <p:cNvPr id="8" name="Picture 7" descr="Low-fat milk courtesy of New England Dairy &amp; Food Council"/>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1037617"/>
            <a:ext cx="1278588" cy="2770275"/>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0" y="1964411"/>
            <a:ext cx="2042120" cy="1958302"/>
          </a:xfrm>
          <a:prstGeom prst="rect">
            <a:avLst/>
          </a:prstGeom>
        </p:spPr>
      </p:pic>
    </p:spTree>
    <p:extLst>
      <p:ext uri="{BB962C8B-B14F-4D97-AF65-F5344CB8AC3E}">
        <p14:creationId xmlns:p14="http://schemas.microsoft.com/office/powerpoint/2010/main" val="3674497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Content Placeholder 2"/>
          <p:cNvSpPr>
            <a:spLocks noGrp="1"/>
          </p:cNvSpPr>
          <p:nvPr>
            <p:ph idx="1"/>
          </p:nvPr>
        </p:nvSpPr>
        <p:spPr>
          <a:xfrm>
            <a:off x="152399" y="1143000"/>
            <a:ext cx="5855297" cy="5257800"/>
          </a:xfrm>
        </p:spPr>
        <p:txBody>
          <a:bodyPr>
            <a:noAutofit/>
          </a:bodyPr>
          <a:lstStyle/>
          <a:p>
            <a:pPr>
              <a:spcBef>
                <a:spcPts val="1200"/>
              </a:spcBef>
              <a:defRPr/>
            </a:pPr>
            <a:r>
              <a:rPr lang="en-US" kern="0" dirty="0">
                <a:latin typeface="+mn-lt"/>
              </a:rPr>
              <a:t>M</a:t>
            </a:r>
            <a:r>
              <a:rPr lang="en-US" kern="0" dirty="0" smtClean="0">
                <a:latin typeface="+mn-lt"/>
              </a:rPr>
              <a:t>ust offer </a:t>
            </a:r>
            <a:r>
              <a:rPr lang="en-US" kern="0" dirty="0" smtClean="0">
                <a:solidFill>
                  <a:srgbClr val="99FF99"/>
                </a:solidFill>
                <a:latin typeface="+mn-lt"/>
              </a:rPr>
              <a:t>AT LEAST TWO </a:t>
            </a:r>
            <a:r>
              <a:rPr lang="en-US" kern="0" dirty="0" smtClean="0">
                <a:latin typeface="+mn-lt"/>
              </a:rPr>
              <a:t>different choices</a:t>
            </a:r>
          </a:p>
          <a:p>
            <a:pPr lvl="1">
              <a:spcBef>
                <a:spcPts val="600"/>
              </a:spcBef>
              <a:buFont typeface="Wingdings 3" panose="05040102010807070707" pitchFamily="18" charset="2"/>
              <a:buChar char=""/>
              <a:defRPr/>
            </a:pPr>
            <a:r>
              <a:rPr lang="en-US" kern="0" dirty="0" smtClean="0">
                <a:latin typeface="+mn-lt"/>
              </a:rPr>
              <a:t>FAT-FREE </a:t>
            </a:r>
            <a:r>
              <a:rPr lang="en-US" kern="0" dirty="0">
                <a:latin typeface="+mn-lt"/>
              </a:rPr>
              <a:t>(unflavored </a:t>
            </a:r>
            <a:r>
              <a:rPr lang="en-US" kern="0" dirty="0" smtClean="0">
                <a:latin typeface="+mn-lt"/>
              </a:rPr>
              <a:t/>
            </a:r>
            <a:br>
              <a:rPr lang="en-US" kern="0" dirty="0" smtClean="0">
                <a:latin typeface="+mn-lt"/>
              </a:rPr>
            </a:br>
            <a:r>
              <a:rPr lang="en-US" kern="0" dirty="0" smtClean="0">
                <a:latin typeface="+mn-lt"/>
              </a:rPr>
              <a:t>or flavored)</a:t>
            </a:r>
          </a:p>
          <a:p>
            <a:pPr lvl="1">
              <a:spcBef>
                <a:spcPts val="600"/>
              </a:spcBef>
              <a:buFont typeface="Wingdings 3" panose="05040102010807070707" pitchFamily="18" charset="2"/>
              <a:buChar char=""/>
              <a:defRPr/>
            </a:pPr>
            <a:r>
              <a:rPr lang="en-US" kern="0" dirty="0" smtClean="0">
                <a:latin typeface="+mn-lt"/>
              </a:rPr>
              <a:t>LOW-FAT </a:t>
            </a:r>
            <a:r>
              <a:rPr lang="en-US" kern="0" dirty="0">
                <a:latin typeface="+mn-lt"/>
              </a:rPr>
              <a:t>(unflavored </a:t>
            </a:r>
            <a:r>
              <a:rPr lang="en-US" kern="0" dirty="0" smtClean="0">
                <a:latin typeface="+mn-lt"/>
              </a:rPr>
              <a:t>only)</a:t>
            </a:r>
          </a:p>
          <a:p>
            <a:pPr lvl="1">
              <a:spcBef>
                <a:spcPts val="600"/>
              </a:spcBef>
              <a:buFont typeface="Wingdings 3" panose="05040102010807070707" pitchFamily="18" charset="2"/>
              <a:buChar char=""/>
              <a:defRPr/>
            </a:pPr>
            <a:r>
              <a:rPr lang="en-US" kern="0" dirty="0" smtClean="0">
                <a:latin typeface="+mn-lt"/>
              </a:rPr>
              <a:t>Lactose-reduced </a:t>
            </a:r>
            <a:r>
              <a:rPr lang="en-US" kern="0" dirty="0">
                <a:latin typeface="+mn-lt"/>
              </a:rPr>
              <a:t>or </a:t>
            </a:r>
            <a:r>
              <a:rPr lang="en-US" kern="0" dirty="0" smtClean="0">
                <a:latin typeface="+mn-lt"/>
              </a:rPr>
              <a:t/>
            </a:r>
            <a:br>
              <a:rPr lang="en-US" kern="0" dirty="0" smtClean="0">
                <a:latin typeface="+mn-lt"/>
              </a:rPr>
            </a:br>
            <a:r>
              <a:rPr lang="en-US" kern="0" dirty="0" smtClean="0">
                <a:latin typeface="+mn-lt"/>
              </a:rPr>
              <a:t>lactose-free FAT-FREE (</a:t>
            </a:r>
            <a:r>
              <a:rPr lang="en-US" kern="0" dirty="0">
                <a:latin typeface="+mn-lt"/>
              </a:rPr>
              <a:t>unflavored or </a:t>
            </a:r>
            <a:r>
              <a:rPr lang="en-US" kern="0" dirty="0" smtClean="0">
                <a:latin typeface="+mn-lt"/>
              </a:rPr>
              <a:t>flavored)</a:t>
            </a:r>
          </a:p>
          <a:p>
            <a:pPr lvl="1">
              <a:spcBef>
                <a:spcPts val="600"/>
              </a:spcBef>
              <a:buFont typeface="Wingdings 3" panose="05040102010807070707" pitchFamily="18" charset="2"/>
              <a:buChar char=""/>
              <a:defRPr/>
            </a:pPr>
            <a:r>
              <a:rPr lang="en-US" kern="0" dirty="0" smtClean="0">
                <a:latin typeface="+mn-lt"/>
              </a:rPr>
              <a:t>Lactose-reduced </a:t>
            </a:r>
            <a:r>
              <a:rPr lang="en-US" kern="0" dirty="0">
                <a:latin typeface="+mn-lt"/>
              </a:rPr>
              <a:t>or lactose-free </a:t>
            </a:r>
            <a:r>
              <a:rPr lang="en-US" kern="0" dirty="0" smtClean="0">
                <a:latin typeface="+mn-lt"/>
              </a:rPr>
              <a:t>LOW-FAT (unflavored </a:t>
            </a:r>
            <a:r>
              <a:rPr lang="en-US" kern="0" dirty="0">
                <a:latin typeface="+mn-lt"/>
              </a:rPr>
              <a:t>only</a:t>
            </a:r>
            <a:r>
              <a:rPr lang="en-US" kern="0" dirty="0" smtClean="0">
                <a:latin typeface="+mn-lt"/>
              </a:rPr>
              <a:t>)</a:t>
            </a:r>
            <a:endParaRPr lang="en-US" kern="0" dirty="0">
              <a:latin typeface="+mn-lt"/>
            </a:endParaRPr>
          </a:p>
        </p:txBody>
      </p:sp>
      <p:sp>
        <p:nvSpPr>
          <p:cNvPr id="8" name="Title 7"/>
          <p:cNvSpPr>
            <a:spLocks noGrp="1"/>
          </p:cNvSpPr>
          <p:nvPr>
            <p:ph type="title"/>
          </p:nvPr>
        </p:nvSpPr>
        <p:spPr>
          <a:xfrm>
            <a:off x="0" y="274638"/>
            <a:ext cx="9144000" cy="639762"/>
          </a:xfrm>
        </p:spPr>
        <p:txBody>
          <a:bodyPr/>
          <a:lstStyle/>
          <a:p>
            <a:r>
              <a:rPr lang="en-US" dirty="0" smtClean="0">
                <a:latin typeface="+mj-lt"/>
              </a:rPr>
              <a:t>Allowable Milk Options</a:t>
            </a:r>
          </a:p>
        </p:txBody>
      </p:sp>
      <p:pic>
        <p:nvPicPr>
          <p:cNvPr id="6" name="Picture 5" descr="Fat-free srtawberry milk, fat-free milk, fat-free choocalet milk and low-fat (1%) milk&#10;&#10;&#10;Courtesy of New England Dairy &amp; Food Council&#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143000"/>
            <a:ext cx="3027612" cy="2093290"/>
          </a:xfrm>
          <a:prstGeom prst="rect">
            <a:avLst/>
          </a:prstGeom>
        </p:spPr>
      </p:pic>
      <p:pic>
        <p:nvPicPr>
          <p:cNvPr id="7" name="Picture 6" descr="Lcatose free milk, including fat-free plain, fat-free chocolate and low-fat (1%)&#10;&#10;&#10;Soy milk istock_0000194186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4191000"/>
            <a:ext cx="2687388" cy="1888211"/>
          </a:xfrm>
          <a:prstGeom prst="rect">
            <a:avLst/>
          </a:prstGeom>
        </p:spPr>
      </p:pic>
    </p:spTree>
    <p:extLst>
      <p:ext uri="{BB962C8B-B14F-4D97-AF65-F5344CB8AC3E}">
        <p14:creationId xmlns:p14="http://schemas.microsoft.com/office/powerpoint/2010/main" val="3383333269"/>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0" y="228600"/>
            <a:ext cx="9144000" cy="609600"/>
          </a:xfrm>
        </p:spPr>
        <p:txBody>
          <a:bodyPr rtlCol="0">
            <a:noAutofit/>
          </a:bodyPr>
          <a:lstStyle/>
          <a:p>
            <a:pPr eaLnBrk="1" fontAlgn="auto" hangingPunct="1">
              <a:spcAft>
                <a:spcPts val="0"/>
              </a:spcAft>
              <a:defRPr/>
            </a:pPr>
            <a:r>
              <a:rPr lang="en-US" dirty="0" smtClean="0">
                <a:latin typeface="+mn-lt"/>
              </a:rPr>
              <a:t>Student Selects</a:t>
            </a:r>
          </a:p>
        </p:txBody>
      </p:sp>
      <p:sp>
        <p:nvSpPr>
          <p:cNvPr id="17" name="Content Placeholder 2"/>
          <p:cNvSpPr txBox="1">
            <a:spLocks/>
          </p:cNvSpPr>
          <p:nvPr/>
        </p:nvSpPr>
        <p:spPr bwMode="auto">
          <a:xfrm>
            <a:off x="1084140" y="4949703"/>
            <a:ext cx="55784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457200" indent="-457200" algn="l" rtl="0" eaLnBrk="0" fontAlgn="base" hangingPunct="0">
              <a:spcBef>
                <a:spcPct val="20000"/>
              </a:spcBef>
              <a:spcAft>
                <a:spcPct val="0"/>
              </a:spcAft>
              <a:buClr>
                <a:srgbClr val="FFFF00"/>
              </a:buClr>
              <a:buFont typeface="Wingdings" pitchFamily="2" charset="2"/>
              <a:buChar char="n"/>
              <a:defRPr sz="3200" b="1" kern="1200">
                <a:solidFill>
                  <a:schemeClr val="bg1"/>
                </a:solidFill>
                <a:latin typeface="Arial Narrow" pitchFamily="34" charset="0"/>
                <a:ea typeface="+mn-ea"/>
                <a:cs typeface="+mn-cs"/>
                <a:sym typeface="Wingdings"/>
              </a:defRPr>
            </a:lvl1pPr>
            <a:lvl2pPr marL="914400" indent="-457200" algn="l" rtl="0" eaLnBrk="0" fontAlgn="base" hangingPunct="0">
              <a:spcBef>
                <a:spcPct val="20000"/>
              </a:spcBef>
              <a:spcAft>
                <a:spcPct val="0"/>
              </a:spcAft>
              <a:buClr>
                <a:srgbClr val="FFFF00"/>
              </a:buClr>
              <a:buFont typeface="Symbol" pitchFamily="18" charset="2"/>
              <a:buChar char="·"/>
              <a:defRPr sz="2800" b="1" kern="1200">
                <a:solidFill>
                  <a:schemeClr val="bg1"/>
                </a:solidFill>
                <a:latin typeface="Arial Narrow" pitchFamily="34" charset="0"/>
                <a:ea typeface="+mn-ea"/>
                <a:cs typeface="+mn-cs"/>
                <a:sym typeface="Symbol"/>
              </a:defRPr>
            </a:lvl2pPr>
            <a:lvl3pPr marL="1262063" indent="-347663" algn="l" rtl="0" eaLnBrk="0" fontAlgn="base" hangingPunct="0">
              <a:spcBef>
                <a:spcPct val="20000"/>
              </a:spcBef>
              <a:spcAft>
                <a:spcPct val="0"/>
              </a:spcAft>
              <a:buClr>
                <a:srgbClr val="FFFF00"/>
              </a:buClr>
              <a:buFont typeface="Wingdings 3" pitchFamily="18" charset="2"/>
              <a:buChar char=""/>
              <a:defRPr sz="2400" b="1" kern="1200">
                <a:solidFill>
                  <a:schemeClr val="bg1"/>
                </a:solidFill>
                <a:latin typeface="Arial Narrow" pitchFamily="34" charset="0"/>
                <a:ea typeface="+mn-ea"/>
                <a:cs typeface="+mn-cs"/>
                <a:sym typeface="Wingdings 3"/>
              </a:defRPr>
            </a:lvl3pPr>
            <a:lvl4pPr marL="1600200" indent="-228600" algn="l" rtl="0" eaLnBrk="0" fontAlgn="base" hangingPunct="0">
              <a:spcBef>
                <a:spcPct val="20000"/>
              </a:spcBef>
              <a:spcAft>
                <a:spcPct val="0"/>
              </a:spcAft>
              <a:buFont typeface="Arial" panose="020B0604020202020204" pitchFamily="34" charset="0"/>
              <a:buChar char="–"/>
              <a:defRPr sz="2000" b="1" kern="1200">
                <a:solidFill>
                  <a:schemeClr val="bg1"/>
                </a:solidFill>
                <a:latin typeface="Arial Narrow"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b="1" kern="1200">
                <a:solidFill>
                  <a:schemeClr val="bg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fontAlgn="auto" hangingPunct="1">
              <a:spcBef>
                <a:spcPts val="600"/>
              </a:spcBef>
              <a:spcAft>
                <a:spcPts val="0"/>
              </a:spcAft>
              <a:buClr>
                <a:srgbClr val="006600"/>
              </a:buClr>
              <a:buNone/>
              <a:defRPr/>
            </a:pPr>
            <a:r>
              <a:rPr lang="en-US" dirty="0" smtClean="0">
                <a:latin typeface="+mj-lt"/>
              </a:rPr>
              <a:t>Contains </a:t>
            </a:r>
            <a:r>
              <a:rPr lang="en-US" dirty="0">
                <a:solidFill>
                  <a:srgbClr val="FFFF00"/>
                </a:solidFill>
                <a:latin typeface="+mj-lt"/>
                <a:cs typeface="Arial"/>
              </a:rPr>
              <a:t>3</a:t>
            </a:r>
            <a:r>
              <a:rPr lang="en-US" dirty="0" smtClean="0">
                <a:solidFill>
                  <a:srgbClr val="FFFF00"/>
                </a:solidFill>
                <a:latin typeface="+mj-lt"/>
                <a:ea typeface="Times New Roman"/>
                <a:cs typeface="Arial"/>
              </a:rPr>
              <a:t> food items </a:t>
            </a:r>
            <a:r>
              <a:rPr lang="en-US" dirty="0" smtClean="0">
                <a:latin typeface="+mj-lt"/>
                <a:ea typeface="Times New Roman"/>
                <a:cs typeface="Arial"/>
              </a:rPr>
              <a:t/>
            </a:r>
            <a:br>
              <a:rPr lang="en-US" dirty="0" smtClean="0">
                <a:latin typeface="+mj-lt"/>
                <a:ea typeface="Times New Roman"/>
                <a:cs typeface="Arial"/>
              </a:rPr>
            </a:br>
            <a:r>
              <a:rPr lang="en-US" dirty="0" smtClean="0">
                <a:latin typeface="+mj-lt"/>
                <a:ea typeface="Times New Roman"/>
                <a:cs typeface="Arial"/>
              </a:rPr>
              <a:t>(2 fruits and 1 milk)</a:t>
            </a:r>
            <a:endParaRPr lang="en-US" dirty="0">
              <a:latin typeface="+mj-lt"/>
              <a:ea typeface="Times New Roman"/>
            </a:endParaRPr>
          </a:p>
        </p:txBody>
      </p:sp>
      <p:sp>
        <p:nvSpPr>
          <p:cNvPr id="10" name="TextBox 16"/>
          <p:cNvSpPr txBox="1">
            <a:spLocks noChangeArrowheads="1"/>
          </p:cNvSpPr>
          <p:nvPr/>
        </p:nvSpPr>
        <p:spPr bwMode="auto">
          <a:xfrm>
            <a:off x="762000" y="4114800"/>
            <a:ext cx="7543800" cy="646113"/>
          </a:xfrm>
          <a:prstGeom prst="rect">
            <a:avLst/>
          </a:prstGeom>
          <a:solidFill>
            <a:srgbClr val="006600"/>
          </a:solidFill>
          <a:ln w="28575">
            <a:solidFill>
              <a:schemeClr val="bg1"/>
            </a:solidFill>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a:solidFill>
                  <a:schemeClr val="bg1"/>
                </a:solidFill>
              </a:rPr>
              <a:t>Reimbursable Meal?</a:t>
            </a:r>
          </a:p>
        </p:txBody>
      </p:sp>
      <p:sp>
        <p:nvSpPr>
          <p:cNvPr id="13" name="TextBox 8"/>
          <p:cNvSpPr>
            <a:spLocks noChangeArrowheads="1"/>
          </p:cNvSpPr>
          <p:nvPr/>
        </p:nvSpPr>
        <p:spPr bwMode="auto">
          <a:xfrm>
            <a:off x="6629400" y="3962400"/>
            <a:ext cx="1497013" cy="909638"/>
          </a:xfrm>
          <a:prstGeom prst="ellipse">
            <a:avLst/>
          </a:prstGeom>
          <a:solidFill>
            <a:srgbClr val="006600"/>
          </a:solidFill>
          <a:ln w="38100">
            <a:solidFill>
              <a:schemeClr val="bg1"/>
            </a:solidFill>
            <a:round/>
            <a:headEnd/>
            <a:tailEnd/>
          </a:ln>
          <a:scene3d>
            <a:camera prst="orthographicFront"/>
            <a:lightRig rig="threePt" dir="t"/>
          </a:scene3d>
          <a:sp3d>
            <a:bevelT/>
          </a:sp3d>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smtClean="0">
                <a:solidFill>
                  <a:schemeClr val="bg1"/>
                </a:solidFill>
              </a:rPr>
              <a:t>YES</a:t>
            </a:r>
            <a:endParaRPr lang="en-US" altLang="en-US" sz="3600" b="1" dirty="0">
              <a:solidFill>
                <a:schemeClr val="bg1"/>
              </a:solidFill>
            </a:endParaRPr>
          </a:p>
        </p:txBody>
      </p:sp>
      <p:pic>
        <p:nvPicPr>
          <p:cNvPr id="9" name="Picture 8" descr="Low-fat milk courtesy of New England Dairy &amp; Food Council"/>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9945" y="975773"/>
            <a:ext cx="1278588" cy="2770275"/>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800" y="1919261"/>
            <a:ext cx="2042120" cy="1958302"/>
          </a:xfrm>
          <a:prstGeom prst="rect">
            <a:avLst/>
          </a:prstGeom>
        </p:spPr>
      </p:pic>
      <p:pic>
        <p:nvPicPr>
          <p:cNvPr id="16" name="Picture 15" descr="banana&#10;iStock_0000159670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90800" y="1591443"/>
            <a:ext cx="3886200" cy="2447157"/>
          </a:xfrm>
          <a:prstGeom prst="rect">
            <a:avLst/>
          </a:prstGeom>
        </p:spPr>
      </p:pic>
    </p:spTree>
    <p:extLst>
      <p:ext uri="{BB962C8B-B14F-4D97-AF65-F5344CB8AC3E}">
        <p14:creationId xmlns:p14="http://schemas.microsoft.com/office/powerpoint/2010/main" val="1004549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3" grpId="0" animBg="1"/>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629196122"/>
              </p:ext>
            </p:extLst>
          </p:nvPr>
        </p:nvGraphicFramePr>
        <p:xfrm>
          <a:off x="381000" y="914400"/>
          <a:ext cx="8382000" cy="3627120"/>
        </p:xfrm>
        <a:graphic>
          <a:graphicData uri="http://schemas.openxmlformats.org/drawingml/2006/table">
            <a:tbl>
              <a:tblPr firstRow="1" bandRow="1">
                <a:solidFill>
                  <a:srgbClr val="3366CC"/>
                </a:solidFill>
                <a:tableStyleId>{5C22544A-7EE6-4342-B048-85BDC9FD1C3A}</a:tableStyleId>
              </a:tblPr>
              <a:tblGrid>
                <a:gridCol w="6423589">
                  <a:extLst>
                    <a:ext uri="{9D8B030D-6E8A-4147-A177-3AD203B41FA5}">
                      <a16:colId xmlns:a16="http://schemas.microsoft.com/office/drawing/2014/main" val="20000"/>
                    </a:ext>
                  </a:extLst>
                </a:gridCol>
                <a:gridCol w="1958411">
                  <a:extLst>
                    <a:ext uri="{9D8B030D-6E8A-4147-A177-3AD203B41FA5}">
                      <a16:colId xmlns:a16="http://schemas.microsoft.com/office/drawing/2014/main" val="20001"/>
                    </a:ext>
                  </a:extLst>
                </a:gridCol>
              </a:tblGrid>
              <a:tr h="396240">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smtClean="0"/>
                        <a:t>BREAKFAST MENU</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hMerge="1">
                  <a:txBody>
                    <a:bodyPr/>
                    <a:lstStyle/>
                    <a:p>
                      <a:endParaRPr lang="en-US" dirty="0">
                        <a:solidFill>
                          <a:schemeClr val="bg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000066"/>
                    </a:solidFill>
                  </a:tcPr>
                </a:tc>
                <a:extLst>
                  <a:ext uri="{0D108BD9-81ED-4DB2-BD59-A6C34878D82A}">
                    <a16:rowId xmlns:a16="http://schemas.microsoft.com/office/drawing/2014/main" val="10000"/>
                  </a:ext>
                </a:extLst>
              </a:tr>
              <a:tr h="304800">
                <a:tc>
                  <a:txBody>
                    <a:bodyPr/>
                    <a:lstStyle/>
                    <a:p>
                      <a:r>
                        <a:rPr lang="en-US" sz="2800" b="1" dirty="0" smtClean="0">
                          <a:solidFill>
                            <a:schemeClr val="bg1"/>
                          </a:solidFill>
                        </a:rPr>
                        <a:t>Food and Amount</a:t>
                      </a:r>
                      <a:endParaRPr lang="en-US" sz="2800" b="1" dirty="0">
                        <a:solidFill>
                          <a:schemeClr val="bg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2C57AE"/>
                    </a:solidFill>
                  </a:tcPr>
                </a:tc>
                <a:tc>
                  <a:txBody>
                    <a:bodyPr/>
                    <a:lstStyle/>
                    <a:p>
                      <a:r>
                        <a:rPr lang="en-US" sz="2800" b="1" dirty="0" smtClean="0">
                          <a:solidFill>
                            <a:schemeClr val="bg1"/>
                          </a:solidFill>
                        </a:rPr>
                        <a:t>Food Items</a:t>
                      </a:r>
                      <a:endParaRPr lang="en-US" sz="2800" b="1" dirty="0">
                        <a:solidFill>
                          <a:schemeClr val="bg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2C57AE"/>
                    </a:solidFill>
                  </a:tcPr>
                </a:tc>
                <a:extLst>
                  <a:ext uri="{0D108BD9-81ED-4DB2-BD59-A6C34878D82A}">
                    <a16:rowId xmlns:a16="http://schemas.microsoft.com/office/drawing/2014/main" val="10001"/>
                  </a:ext>
                </a:extLst>
              </a:tr>
              <a:tr h="370840">
                <a:tc>
                  <a:txBody>
                    <a:bodyPr/>
                    <a:lstStyle/>
                    <a:p>
                      <a:r>
                        <a:rPr lang="en-US" sz="2800" b="1" dirty="0" smtClean="0"/>
                        <a:t>Whole-grain waffles, 2.4</a:t>
                      </a:r>
                      <a:r>
                        <a:rPr lang="en-US" sz="2800" b="1" baseline="0" dirty="0" smtClean="0"/>
                        <a:t> </a:t>
                      </a:r>
                      <a:r>
                        <a:rPr lang="en-US" sz="2800" b="1" dirty="0" smtClean="0"/>
                        <a:t>ounces</a:t>
                      </a:r>
                      <a:r>
                        <a:rPr lang="en-US" sz="2800" b="1" baseline="0" dirty="0" smtClean="0"/>
                        <a:t> </a:t>
                      </a:r>
                      <a:r>
                        <a:rPr lang="en-US" sz="2800" b="1" dirty="0" smtClean="0"/>
                        <a:t>(2 </a:t>
                      </a:r>
                      <a:r>
                        <a:rPr lang="en-US" sz="2800" b="1" dirty="0" err="1" smtClean="0"/>
                        <a:t>oz</a:t>
                      </a:r>
                      <a:r>
                        <a:rPr lang="en-US" sz="2800" b="1" dirty="0" smtClean="0"/>
                        <a:t> </a:t>
                      </a:r>
                      <a:r>
                        <a:rPr lang="en-US" sz="2800" b="1" dirty="0" err="1" smtClean="0"/>
                        <a:t>eq</a:t>
                      </a:r>
                      <a:r>
                        <a:rPr lang="en-US" sz="2800" b="1" dirty="0" smtClean="0"/>
                        <a:t>)</a:t>
                      </a:r>
                      <a:endParaRPr lang="en-US" sz="2800" b="1" dirty="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b="1" dirty="0" smtClean="0"/>
                        <a:t>2 grains </a:t>
                      </a:r>
                      <a:endParaRPr lang="en-US" sz="2800" b="1" dirty="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r>
                        <a:rPr lang="en-US" sz="2800" b="1" dirty="0" smtClean="0"/>
                        <a:t>Orange juice (½ cup)</a:t>
                      </a:r>
                      <a:endParaRPr lang="en-US" sz="2800" b="1" dirty="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b="1" dirty="0" smtClean="0">
                          <a:solidFill>
                            <a:schemeClr val="tx1"/>
                          </a:solidFill>
                        </a:rPr>
                        <a:t>1</a:t>
                      </a:r>
                      <a:r>
                        <a:rPr lang="en-US" sz="2800" b="1" baseline="0" dirty="0" smtClean="0">
                          <a:solidFill>
                            <a:schemeClr val="tx1"/>
                          </a:solidFill>
                        </a:rPr>
                        <a:t> f</a:t>
                      </a:r>
                      <a:r>
                        <a:rPr lang="en-US" sz="2800" b="1" dirty="0" smtClean="0">
                          <a:solidFill>
                            <a:schemeClr val="tx1"/>
                          </a:solidFill>
                        </a:rPr>
                        <a:t>ruit</a:t>
                      </a:r>
                      <a:endParaRPr lang="en-US" sz="2800" b="1" dirty="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r>
                        <a:rPr lang="en-US" sz="2800" b="1" dirty="0" smtClean="0">
                          <a:solidFill>
                            <a:schemeClr val="tx1"/>
                          </a:solidFill>
                        </a:rPr>
                        <a:t>Green grapes (</a:t>
                      </a:r>
                      <a:r>
                        <a:rPr lang="en-US" sz="2800" b="1" dirty="0" smtClean="0"/>
                        <a:t>½</a:t>
                      </a:r>
                      <a:r>
                        <a:rPr lang="en-US" sz="2800" b="1" dirty="0" smtClean="0">
                          <a:solidFill>
                            <a:schemeClr val="tx1"/>
                          </a:solidFill>
                        </a:rPr>
                        <a:t> cup)</a:t>
                      </a:r>
                      <a:endParaRPr lang="en-US" sz="2800" b="1" dirty="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b="1" dirty="0" smtClean="0">
                          <a:solidFill>
                            <a:schemeClr val="tx1"/>
                          </a:solidFill>
                        </a:rPr>
                        <a:t>1 fruit</a:t>
                      </a:r>
                      <a:endParaRPr lang="en-US" sz="2800" b="1" dirty="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70840">
                <a:tc>
                  <a:txBody>
                    <a:bodyPr/>
                    <a:lstStyle/>
                    <a:p>
                      <a:r>
                        <a:rPr lang="en-US" sz="2800" b="1" dirty="0" smtClean="0">
                          <a:solidFill>
                            <a:schemeClr val="tx1"/>
                          </a:solidFill>
                        </a:rPr>
                        <a:t>Milk choice</a:t>
                      </a:r>
                      <a:r>
                        <a:rPr lang="en-US" sz="2800" b="1" baseline="0" dirty="0" smtClean="0">
                          <a:solidFill>
                            <a:schemeClr val="tx1"/>
                          </a:solidFill>
                        </a:rPr>
                        <a:t> (1 cup)</a:t>
                      </a:r>
                      <a:endParaRPr lang="en-US" sz="2800" b="1" dirty="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b="1" dirty="0" smtClean="0">
                          <a:solidFill>
                            <a:schemeClr val="tx1"/>
                          </a:solidFill>
                        </a:rPr>
                        <a:t>1 milk</a:t>
                      </a:r>
                      <a:endParaRPr lang="en-US" sz="2800" b="1" dirty="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70840">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2800" b="1" dirty="0" smtClean="0">
                          <a:solidFill>
                            <a:schemeClr val="bg1"/>
                          </a:solidFill>
                        </a:rPr>
                        <a:t>TOTAL FOOD ITEMS</a:t>
                      </a:r>
                      <a:endParaRPr lang="en-US" sz="2800" b="1" dirty="0">
                        <a:solidFill>
                          <a:schemeClr val="bg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algn="ctr"/>
                      <a:r>
                        <a:rPr lang="en-US" sz="2800" b="1" dirty="0" smtClean="0">
                          <a:solidFill>
                            <a:schemeClr val="bg1"/>
                          </a:solidFill>
                        </a:rPr>
                        <a:t>5</a:t>
                      </a:r>
                      <a:endParaRPr lang="en-US" sz="2800" b="1" dirty="0">
                        <a:solidFill>
                          <a:schemeClr val="bg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006600"/>
                    </a:solidFill>
                  </a:tcPr>
                </a:tc>
                <a:extLst>
                  <a:ext uri="{0D108BD9-81ED-4DB2-BD59-A6C34878D82A}">
                    <a16:rowId xmlns:a16="http://schemas.microsoft.com/office/drawing/2014/main" val="10006"/>
                  </a:ext>
                </a:extLst>
              </a:tr>
            </a:tbl>
          </a:graphicData>
        </a:graphic>
      </p:graphicFrame>
      <p:sp>
        <p:nvSpPr>
          <p:cNvPr id="209927" name="Title 1"/>
          <p:cNvSpPr>
            <a:spLocks noGrp="1"/>
          </p:cNvSpPr>
          <p:nvPr>
            <p:ph type="title"/>
          </p:nvPr>
        </p:nvSpPr>
        <p:spPr>
          <a:xfrm>
            <a:off x="457200" y="228600"/>
            <a:ext cx="8229600" cy="685800"/>
          </a:xfrm>
        </p:spPr>
        <p:txBody>
          <a:bodyPr/>
          <a:lstStyle/>
          <a:p>
            <a:pPr eaLnBrk="1" hangingPunct="1"/>
            <a:r>
              <a:rPr lang="en-US" altLang="en-US" smtClean="0">
                <a:latin typeface="Calibri" panose="020F0502020204030204" pitchFamily="34" charset="0"/>
              </a:rPr>
              <a:t>Planned Breakfast</a:t>
            </a:r>
          </a:p>
        </p:txBody>
      </p:sp>
      <p:pic>
        <p:nvPicPr>
          <p:cNvPr id="10" name="Picture 9" descr="Fat-free srtawberry milk, fat-free milk, fat-free choocalet milk and low-fat (1%) milk&#10;&#10;&#10;Courtesy of New England Dairy &amp; Food Council&#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0" y="4800600"/>
            <a:ext cx="2397569" cy="1657679"/>
          </a:xfrm>
          <a:prstGeom prst="rect">
            <a:avLst/>
          </a:prstGeom>
        </p:spPr>
      </p:pic>
      <p:pic>
        <p:nvPicPr>
          <p:cNvPr id="11" name="Picture 10" descr="Bottle of orange juice&#10;&#10;Orange juice iStock_000011466288&#10;Orange slices istock_000018727587&#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49172" y="4793663"/>
            <a:ext cx="699102" cy="1618912"/>
          </a:xfrm>
          <a:prstGeom prst="rect">
            <a:avLst/>
          </a:prstGeom>
        </p:spPr>
      </p:pic>
      <p:pic>
        <p:nvPicPr>
          <p:cNvPr id="12" name="Picture 11" descr="waffles&#10;iStock_00001307045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9668" y="5150366"/>
            <a:ext cx="1951011" cy="1283285"/>
          </a:xfrm>
          <a:prstGeom prst="rect">
            <a:avLst/>
          </a:prstGeom>
        </p:spPr>
      </p:pic>
      <p:pic>
        <p:nvPicPr>
          <p:cNvPr id="8" name="Picture 7" descr="Green grapes &#10;iStock_00000276105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38453" y="5150366"/>
            <a:ext cx="1963605" cy="1307913"/>
          </a:xfrm>
          <a:prstGeom prst="rect">
            <a:avLst/>
          </a:prstGeom>
        </p:spPr>
      </p:pic>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p:cNvSpPr>
            <a:spLocks noGrp="1"/>
          </p:cNvSpPr>
          <p:nvPr>
            <p:ph idx="1"/>
          </p:nvPr>
        </p:nvSpPr>
        <p:spPr>
          <a:xfrm>
            <a:off x="1084140" y="4949703"/>
            <a:ext cx="5578475" cy="1066800"/>
          </a:xfrm>
        </p:spPr>
        <p:txBody>
          <a:bodyPr rtlCol="0">
            <a:noAutofit/>
          </a:bodyPr>
          <a:lstStyle/>
          <a:p>
            <a:pPr marL="0" indent="0" eaLnBrk="1" fontAlgn="auto" hangingPunct="1">
              <a:spcBef>
                <a:spcPts val="600"/>
              </a:spcBef>
              <a:spcAft>
                <a:spcPts val="0"/>
              </a:spcAft>
              <a:buClr>
                <a:srgbClr val="006600"/>
              </a:buClr>
              <a:buNone/>
              <a:defRPr/>
            </a:pPr>
            <a:r>
              <a:rPr lang="en-US" dirty="0" smtClean="0">
                <a:latin typeface="+mj-lt"/>
              </a:rPr>
              <a:t>Contains </a:t>
            </a:r>
            <a:r>
              <a:rPr lang="en-US" dirty="0">
                <a:solidFill>
                  <a:srgbClr val="FFFF00"/>
                </a:solidFill>
                <a:latin typeface="+mj-lt"/>
                <a:cs typeface="Arial"/>
              </a:rPr>
              <a:t>3</a:t>
            </a:r>
            <a:r>
              <a:rPr lang="en-US" dirty="0" smtClean="0">
                <a:solidFill>
                  <a:srgbClr val="FFFF00"/>
                </a:solidFill>
                <a:latin typeface="+mj-lt"/>
                <a:ea typeface="Times New Roman"/>
                <a:cs typeface="Arial"/>
              </a:rPr>
              <a:t> </a:t>
            </a:r>
            <a:r>
              <a:rPr lang="en-US" dirty="0">
                <a:solidFill>
                  <a:srgbClr val="FFFF00"/>
                </a:solidFill>
                <a:latin typeface="+mj-lt"/>
                <a:ea typeface="Times New Roman"/>
                <a:cs typeface="Arial"/>
              </a:rPr>
              <a:t>food items </a:t>
            </a:r>
            <a:r>
              <a:rPr lang="en-US" dirty="0" smtClean="0">
                <a:latin typeface="+mj-lt"/>
                <a:ea typeface="Times New Roman"/>
                <a:cs typeface="Arial"/>
              </a:rPr>
              <a:t/>
            </a:r>
            <a:br>
              <a:rPr lang="en-US" dirty="0" smtClean="0">
                <a:latin typeface="+mj-lt"/>
                <a:ea typeface="Times New Roman"/>
                <a:cs typeface="Arial"/>
              </a:rPr>
            </a:br>
            <a:r>
              <a:rPr lang="en-US" dirty="0" smtClean="0">
                <a:latin typeface="+mj-lt"/>
                <a:ea typeface="Times New Roman"/>
                <a:cs typeface="Arial"/>
              </a:rPr>
              <a:t>(2 grains and 1 fruit)</a:t>
            </a:r>
            <a:endParaRPr lang="en-US" dirty="0">
              <a:latin typeface="+mj-lt"/>
              <a:ea typeface="Times New Roman"/>
            </a:endParaRPr>
          </a:p>
        </p:txBody>
      </p:sp>
      <p:sp>
        <p:nvSpPr>
          <p:cNvPr id="15" name="Title 1"/>
          <p:cNvSpPr>
            <a:spLocks noGrp="1"/>
          </p:cNvSpPr>
          <p:nvPr>
            <p:ph type="title"/>
          </p:nvPr>
        </p:nvSpPr>
        <p:spPr>
          <a:xfrm>
            <a:off x="0" y="228600"/>
            <a:ext cx="9144000" cy="609600"/>
          </a:xfrm>
        </p:spPr>
        <p:txBody>
          <a:bodyPr rtlCol="0">
            <a:noAutofit/>
          </a:bodyPr>
          <a:lstStyle/>
          <a:p>
            <a:pPr eaLnBrk="1" fontAlgn="auto" hangingPunct="1">
              <a:spcAft>
                <a:spcPts val="0"/>
              </a:spcAft>
              <a:defRPr/>
            </a:pPr>
            <a:r>
              <a:rPr lang="en-US" dirty="0" smtClean="0">
                <a:latin typeface="+mn-lt"/>
              </a:rPr>
              <a:t>Student Selects</a:t>
            </a:r>
          </a:p>
        </p:txBody>
      </p:sp>
      <p:sp>
        <p:nvSpPr>
          <p:cNvPr id="10" name="TextBox 16"/>
          <p:cNvSpPr txBox="1">
            <a:spLocks noChangeArrowheads="1"/>
          </p:cNvSpPr>
          <p:nvPr/>
        </p:nvSpPr>
        <p:spPr bwMode="auto">
          <a:xfrm>
            <a:off x="762000" y="4114800"/>
            <a:ext cx="7543800" cy="646113"/>
          </a:xfrm>
          <a:prstGeom prst="rect">
            <a:avLst/>
          </a:prstGeom>
          <a:solidFill>
            <a:srgbClr val="006600"/>
          </a:solidFill>
          <a:ln w="28575">
            <a:solidFill>
              <a:schemeClr val="bg1"/>
            </a:solidFill>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a:solidFill>
                  <a:schemeClr val="bg1"/>
                </a:solidFill>
              </a:rPr>
              <a:t>Reimbursable Meal?</a:t>
            </a:r>
          </a:p>
        </p:txBody>
      </p:sp>
      <p:sp>
        <p:nvSpPr>
          <p:cNvPr id="12" name="TextBox 8"/>
          <p:cNvSpPr>
            <a:spLocks noChangeArrowheads="1"/>
          </p:cNvSpPr>
          <p:nvPr/>
        </p:nvSpPr>
        <p:spPr bwMode="auto">
          <a:xfrm>
            <a:off x="6629400" y="3962400"/>
            <a:ext cx="1497013" cy="909638"/>
          </a:xfrm>
          <a:prstGeom prst="ellipse">
            <a:avLst/>
          </a:prstGeom>
          <a:solidFill>
            <a:srgbClr val="006600"/>
          </a:solidFill>
          <a:ln w="38100">
            <a:solidFill>
              <a:schemeClr val="bg1"/>
            </a:solidFill>
            <a:round/>
            <a:headEnd/>
            <a:tailEnd/>
          </a:ln>
          <a:scene3d>
            <a:camera prst="orthographicFront"/>
            <a:lightRig rig="threePt" dir="t"/>
          </a:scene3d>
          <a:sp3d>
            <a:bevelT/>
          </a:sp3d>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smtClean="0">
                <a:solidFill>
                  <a:schemeClr val="bg1"/>
                </a:solidFill>
              </a:rPr>
              <a:t>YES</a:t>
            </a:r>
            <a:endParaRPr lang="en-US" altLang="en-US" sz="3600" b="1" dirty="0">
              <a:solidFill>
                <a:schemeClr val="bg1"/>
              </a:solidFill>
            </a:endParaRPr>
          </a:p>
        </p:txBody>
      </p:sp>
      <p:pic>
        <p:nvPicPr>
          <p:cNvPr id="13" name="Picture 12" descr="Bottle of orange juice&#10;&#10;Orange juice iStock_000011466288&#10;Orange slices istock_000018727587&#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947018"/>
            <a:ext cx="1302147" cy="3015382"/>
          </a:xfrm>
          <a:prstGeom prst="rect">
            <a:avLst/>
          </a:prstGeom>
        </p:spPr>
      </p:pic>
      <p:pic>
        <p:nvPicPr>
          <p:cNvPr id="17" name="Picture 16" descr="waffles&#10;iStock_0000130704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6259" y="1913206"/>
            <a:ext cx="3151087" cy="20726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2" grpId="0" animBg="1"/>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0" y="228600"/>
            <a:ext cx="9144000" cy="609600"/>
          </a:xfrm>
        </p:spPr>
        <p:txBody>
          <a:bodyPr rtlCol="0">
            <a:noAutofit/>
          </a:bodyPr>
          <a:lstStyle/>
          <a:p>
            <a:pPr eaLnBrk="1" fontAlgn="auto" hangingPunct="1">
              <a:spcAft>
                <a:spcPts val="0"/>
              </a:spcAft>
              <a:defRPr/>
            </a:pPr>
            <a:r>
              <a:rPr lang="en-US" dirty="0" smtClean="0">
                <a:latin typeface="+mn-lt"/>
              </a:rPr>
              <a:t>Student Selects</a:t>
            </a:r>
          </a:p>
        </p:txBody>
      </p:sp>
      <p:sp>
        <p:nvSpPr>
          <p:cNvPr id="214023" name="Content Placeholder 2"/>
          <p:cNvSpPr>
            <a:spLocks noGrp="1"/>
          </p:cNvSpPr>
          <p:nvPr>
            <p:ph idx="1"/>
          </p:nvPr>
        </p:nvSpPr>
        <p:spPr>
          <a:xfrm>
            <a:off x="898525" y="4953000"/>
            <a:ext cx="7407275" cy="1143000"/>
          </a:xfrm>
        </p:spPr>
        <p:txBody>
          <a:bodyPr/>
          <a:lstStyle/>
          <a:p>
            <a:pPr marL="0" indent="0" eaLnBrk="1" hangingPunct="1">
              <a:spcBef>
                <a:spcPts val="600"/>
              </a:spcBef>
              <a:buClr>
                <a:srgbClr val="C00000"/>
              </a:buClr>
              <a:buNone/>
            </a:pPr>
            <a:r>
              <a:rPr lang="en-US" altLang="en-US" dirty="0" smtClean="0">
                <a:latin typeface="Calibri" panose="020F0502020204030204" pitchFamily="34" charset="0"/>
                <a:sym typeface="Wingdings" panose="05000000000000000000" pitchFamily="2" charset="2"/>
              </a:rPr>
              <a:t>Contains </a:t>
            </a:r>
            <a:r>
              <a:rPr lang="en-US" altLang="en-US" dirty="0" smtClean="0">
                <a:solidFill>
                  <a:srgbClr val="FFFF00"/>
                </a:solidFill>
                <a:latin typeface="Calibri" panose="020F0502020204030204" pitchFamily="34" charset="0"/>
                <a:sym typeface="Wingdings" panose="05000000000000000000" pitchFamily="2" charset="2"/>
              </a:rPr>
              <a:t>3</a:t>
            </a:r>
            <a:r>
              <a:rPr lang="en-US" altLang="en-US" dirty="0" smtClean="0">
                <a:solidFill>
                  <a:srgbClr val="FFFF00"/>
                </a:solidFill>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 food items </a:t>
            </a:r>
            <a:r>
              <a:rPr lang="en-US" altLang="en-US" dirty="0" smtClean="0">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(2 grains and 1 milk) but </a:t>
            </a:r>
            <a:r>
              <a:rPr lang="en-US" altLang="en-US" dirty="0" smtClean="0">
                <a:solidFill>
                  <a:srgbClr val="FFFF00"/>
                </a:solidFill>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MISSING</a:t>
            </a:r>
            <a:r>
              <a:rPr lang="en-US" altLang="en-US" dirty="0" smtClean="0">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 at least ½ cup of fruit</a:t>
            </a:r>
            <a:endParaRPr lang="en-US" altLang="en-US" dirty="0" smtClean="0">
              <a:latin typeface="Calibri" panose="020F0502020204030204" pitchFamily="34" charset="0"/>
              <a:cs typeface="Times New Roman" panose="02020603050405020304" pitchFamily="18" charset="0"/>
              <a:sym typeface="Wingdings" panose="05000000000000000000" pitchFamily="2" charset="2"/>
            </a:endParaRPr>
          </a:p>
        </p:txBody>
      </p:sp>
      <p:sp>
        <p:nvSpPr>
          <p:cNvPr id="12" name="TextBox 16"/>
          <p:cNvSpPr txBox="1">
            <a:spLocks noChangeArrowheads="1"/>
          </p:cNvSpPr>
          <p:nvPr/>
        </p:nvSpPr>
        <p:spPr bwMode="auto">
          <a:xfrm>
            <a:off x="762000" y="4114800"/>
            <a:ext cx="7543800" cy="646113"/>
          </a:xfrm>
          <a:prstGeom prst="rect">
            <a:avLst/>
          </a:prstGeom>
          <a:solidFill>
            <a:srgbClr val="006600"/>
          </a:solidFill>
          <a:ln w="28575">
            <a:solidFill>
              <a:schemeClr val="bg1"/>
            </a:solidFill>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a:solidFill>
                  <a:schemeClr val="bg1"/>
                </a:solidFill>
              </a:rPr>
              <a:t>Reimbursable Meal?</a:t>
            </a:r>
          </a:p>
        </p:txBody>
      </p:sp>
      <p:sp>
        <p:nvSpPr>
          <p:cNvPr id="13" name="TextBox 8"/>
          <p:cNvSpPr>
            <a:spLocks noChangeArrowheads="1"/>
          </p:cNvSpPr>
          <p:nvPr/>
        </p:nvSpPr>
        <p:spPr bwMode="auto">
          <a:xfrm>
            <a:off x="6629400" y="3962400"/>
            <a:ext cx="1497013" cy="909638"/>
          </a:xfrm>
          <a:prstGeom prst="ellipse">
            <a:avLst/>
          </a:prstGeom>
          <a:solidFill>
            <a:srgbClr val="C00000"/>
          </a:solidFill>
          <a:ln w="38100">
            <a:solidFill>
              <a:schemeClr val="bg1"/>
            </a:solidFill>
            <a:round/>
            <a:headEnd/>
            <a:tailEnd/>
          </a:ln>
          <a:scene3d>
            <a:camera prst="orthographicFront"/>
            <a:lightRig rig="threePt" dir="t"/>
          </a:scene3d>
          <a:sp3d>
            <a:bevelT/>
          </a:sp3d>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a:solidFill>
                  <a:schemeClr val="bg1"/>
                </a:solidFill>
              </a:rPr>
              <a:t>NO</a:t>
            </a:r>
          </a:p>
        </p:txBody>
      </p:sp>
      <p:pic>
        <p:nvPicPr>
          <p:cNvPr id="14" name="Picture 13" descr="waffles&#10;iStock_00001307045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6259" y="1913206"/>
            <a:ext cx="3151087" cy="2072640"/>
          </a:xfrm>
          <a:prstGeom prst="rect">
            <a:avLst/>
          </a:prstGeom>
        </p:spPr>
      </p:pic>
      <p:pic>
        <p:nvPicPr>
          <p:cNvPr id="8" name="Picture 7" descr="Low-fat milk courtesy of New England Dairy &amp; Food Counci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4400" y="1037617"/>
            <a:ext cx="1278588" cy="27702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402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23" grpId="0" build="p"/>
      <p:bldP spid="13"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0" y="228600"/>
            <a:ext cx="9144000" cy="609600"/>
          </a:xfrm>
        </p:spPr>
        <p:txBody>
          <a:bodyPr rtlCol="0">
            <a:noAutofit/>
          </a:bodyPr>
          <a:lstStyle/>
          <a:p>
            <a:pPr eaLnBrk="1" fontAlgn="auto" hangingPunct="1">
              <a:spcAft>
                <a:spcPts val="0"/>
              </a:spcAft>
              <a:defRPr/>
            </a:pPr>
            <a:r>
              <a:rPr lang="en-US" dirty="0" smtClean="0">
                <a:latin typeface="+mn-lt"/>
              </a:rPr>
              <a:t>Student Selects</a:t>
            </a:r>
          </a:p>
        </p:txBody>
      </p:sp>
      <p:sp>
        <p:nvSpPr>
          <p:cNvPr id="12" name="Content Placeholder 2"/>
          <p:cNvSpPr>
            <a:spLocks noGrp="1"/>
          </p:cNvSpPr>
          <p:nvPr>
            <p:ph idx="1"/>
          </p:nvPr>
        </p:nvSpPr>
        <p:spPr>
          <a:xfrm>
            <a:off x="898526" y="5029200"/>
            <a:ext cx="6721474" cy="1219200"/>
          </a:xfrm>
        </p:spPr>
        <p:txBody>
          <a:bodyPr/>
          <a:lstStyle/>
          <a:p>
            <a:pPr marL="0" indent="0" eaLnBrk="1" hangingPunct="1">
              <a:spcBef>
                <a:spcPts val="600"/>
              </a:spcBef>
              <a:buClr>
                <a:srgbClr val="C00000"/>
              </a:buClr>
              <a:buNone/>
            </a:pPr>
            <a:r>
              <a:rPr lang="en-US" altLang="en-US" dirty="0">
                <a:latin typeface="+mj-lt"/>
                <a:sym typeface="Wingdings" panose="05000000000000000000" pitchFamily="2" charset="2"/>
              </a:rPr>
              <a:t>Contains </a:t>
            </a:r>
            <a:r>
              <a:rPr lang="en-US" altLang="en-US" dirty="0">
                <a:latin typeface="+mj-lt"/>
                <a:ea typeface="Times New Roman" panose="02020603050405020304" pitchFamily="18" charset="0"/>
                <a:sym typeface="Wingdings" panose="05000000000000000000" pitchFamily="2" charset="2"/>
              </a:rPr>
              <a:t>only </a:t>
            </a:r>
            <a:r>
              <a:rPr lang="en-US" altLang="en-US" dirty="0">
                <a:solidFill>
                  <a:srgbClr val="FFFF00"/>
                </a:solidFill>
                <a:latin typeface="+mj-lt"/>
                <a:ea typeface="Times New Roman" panose="02020603050405020304" pitchFamily="18" charset="0"/>
                <a:sym typeface="Wingdings" panose="05000000000000000000" pitchFamily="2" charset="2"/>
              </a:rPr>
              <a:t>2 food items </a:t>
            </a:r>
            <a:r>
              <a:rPr lang="en-US" altLang="en-US" dirty="0">
                <a:latin typeface="+mj-lt"/>
                <a:ea typeface="Times New Roman" panose="02020603050405020304" pitchFamily="18" charset="0"/>
                <a:sym typeface="Wingdings" panose="05000000000000000000" pitchFamily="2" charset="2"/>
              </a:rPr>
              <a:t/>
            </a:r>
            <a:br>
              <a:rPr lang="en-US" altLang="en-US" dirty="0">
                <a:latin typeface="+mj-lt"/>
                <a:ea typeface="Times New Roman" panose="02020603050405020304" pitchFamily="18" charset="0"/>
                <a:sym typeface="Wingdings" panose="05000000000000000000" pitchFamily="2" charset="2"/>
              </a:rPr>
            </a:br>
            <a:r>
              <a:rPr lang="en-US" altLang="en-US" dirty="0">
                <a:latin typeface="+mj-lt"/>
                <a:ea typeface="Times New Roman" panose="02020603050405020304" pitchFamily="18" charset="0"/>
                <a:sym typeface="Wingdings" panose="05000000000000000000" pitchFamily="2" charset="2"/>
              </a:rPr>
              <a:t>(1 fruit and 1 </a:t>
            </a:r>
            <a:r>
              <a:rPr lang="en-US" altLang="en-US" dirty="0" smtClean="0">
                <a:latin typeface="+mj-lt"/>
                <a:ea typeface="Times New Roman" panose="02020603050405020304" pitchFamily="18" charset="0"/>
                <a:sym typeface="Wingdings" panose="05000000000000000000" pitchFamily="2" charset="2"/>
              </a:rPr>
              <a:t>milk)</a:t>
            </a:r>
            <a:endParaRPr lang="en-US" altLang="en-US" dirty="0" smtClean="0">
              <a:latin typeface="+mj-lt"/>
              <a:cs typeface="Times New Roman" panose="02020603050405020304" pitchFamily="18" charset="0"/>
              <a:sym typeface="Wingdings" panose="05000000000000000000" pitchFamily="2" charset="2"/>
            </a:endParaRPr>
          </a:p>
        </p:txBody>
      </p:sp>
      <p:sp>
        <p:nvSpPr>
          <p:cNvPr id="10" name="TextBox 16"/>
          <p:cNvSpPr txBox="1">
            <a:spLocks noChangeArrowheads="1"/>
          </p:cNvSpPr>
          <p:nvPr/>
        </p:nvSpPr>
        <p:spPr bwMode="auto">
          <a:xfrm>
            <a:off x="762000" y="4114800"/>
            <a:ext cx="7543800" cy="646113"/>
          </a:xfrm>
          <a:prstGeom prst="rect">
            <a:avLst/>
          </a:prstGeom>
          <a:solidFill>
            <a:srgbClr val="006600"/>
          </a:solidFill>
          <a:ln w="28575">
            <a:solidFill>
              <a:schemeClr val="bg1"/>
            </a:solidFill>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bg1"/>
                </a:solidFill>
              </a:rPr>
              <a:t>Reimbursable Meal?</a:t>
            </a:r>
          </a:p>
        </p:txBody>
      </p:sp>
      <p:sp>
        <p:nvSpPr>
          <p:cNvPr id="14" name="TextBox 8"/>
          <p:cNvSpPr>
            <a:spLocks noChangeArrowheads="1"/>
          </p:cNvSpPr>
          <p:nvPr/>
        </p:nvSpPr>
        <p:spPr bwMode="auto">
          <a:xfrm>
            <a:off x="6629400" y="3962400"/>
            <a:ext cx="1497013" cy="909638"/>
          </a:xfrm>
          <a:prstGeom prst="ellipse">
            <a:avLst/>
          </a:prstGeom>
          <a:solidFill>
            <a:srgbClr val="C00000"/>
          </a:solidFill>
          <a:ln w="38100">
            <a:solidFill>
              <a:schemeClr val="bg1"/>
            </a:solidFill>
            <a:round/>
            <a:headEnd/>
            <a:tailEnd/>
          </a:ln>
          <a:scene3d>
            <a:camera prst="orthographicFront"/>
            <a:lightRig rig="threePt" dir="t"/>
          </a:scene3d>
          <a:sp3d>
            <a:bevelT/>
          </a:sp3d>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a:solidFill>
                  <a:schemeClr val="bg1"/>
                </a:solidFill>
              </a:rPr>
              <a:t>NO</a:t>
            </a:r>
          </a:p>
        </p:txBody>
      </p:sp>
      <p:pic>
        <p:nvPicPr>
          <p:cNvPr id="16" name="Picture 15" descr="Bottle of orange juice&#10;&#10;Orange juice iStock_000011466288&#10;Orange slices istock_000018727587&#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2304" y="941156"/>
            <a:ext cx="1302147" cy="3015382"/>
          </a:xfrm>
          <a:prstGeom prst="rect">
            <a:avLst/>
          </a:prstGeom>
        </p:spPr>
      </p:pic>
      <p:pic>
        <p:nvPicPr>
          <p:cNvPr id="8" name="Picture 7" descr="Low-fat milk courtesy of New England Dairy &amp; Food Counci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4400" y="1037617"/>
            <a:ext cx="1278588" cy="27702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4" grpId="0" animBg="1"/>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0" y="228600"/>
            <a:ext cx="9144000" cy="609600"/>
          </a:xfrm>
        </p:spPr>
        <p:txBody>
          <a:bodyPr rtlCol="0">
            <a:noAutofit/>
          </a:bodyPr>
          <a:lstStyle/>
          <a:p>
            <a:pPr eaLnBrk="1" fontAlgn="auto" hangingPunct="1">
              <a:spcAft>
                <a:spcPts val="0"/>
              </a:spcAft>
              <a:defRPr/>
            </a:pPr>
            <a:r>
              <a:rPr lang="en-US" dirty="0" smtClean="0">
                <a:latin typeface="+mn-lt"/>
              </a:rPr>
              <a:t>Student Selects</a:t>
            </a:r>
          </a:p>
        </p:txBody>
      </p:sp>
      <p:sp>
        <p:nvSpPr>
          <p:cNvPr id="16" name="Content Placeholder 2"/>
          <p:cNvSpPr txBox="1">
            <a:spLocks/>
          </p:cNvSpPr>
          <p:nvPr/>
        </p:nvSpPr>
        <p:spPr bwMode="auto">
          <a:xfrm>
            <a:off x="1084140" y="4949703"/>
            <a:ext cx="55784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457200" indent="-457200" algn="l" rtl="0" eaLnBrk="0" fontAlgn="base" hangingPunct="0">
              <a:spcBef>
                <a:spcPct val="20000"/>
              </a:spcBef>
              <a:spcAft>
                <a:spcPct val="0"/>
              </a:spcAft>
              <a:buClr>
                <a:srgbClr val="FFFF00"/>
              </a:buClr>
              <a:buFont typeface="Wingdings" pitchFamily="2" charset="2"/>
              <a:buChar char="n"/>
              <a:defRPr sz="3200" b="1" kern="1200">
                <a:solidFill>
                  <a:schemeClr val="bg1"/>
                </a:solidFill>
                <a:latin typeface="Arial Narrow" pitchFamily="34" charset="0"/>
                <a:ea typeface="+mn-ea"/>
                <a:cs typeface="+mn-cs"/>
                <a:sym typeface="Wingdings"/>
              </a:defRPr>
            </a:lvl1pPr>
            <a:lvl2pPr marL="914400" indent="-457200" algn="l" rtl="0" eaLnBrk="0" fontAlgn="base" hangingPunct="0">
              <a:spcBef>
                <a:spcPct val="20000"/>
              </a:spcBef>
              <a:spcAft>
                <a:spcPct val="0"/>
              </a:spcAft>
              <a:buClr>
                <a:srgbClr val="FFFF00"/>
              </a:buClr>
              <a:buFont typeface="Symbol" pitchFamily="18" charset="2"/>
              <a:buChar char="·"/>
              <a:defRPr sz="2800" b="1" kern="1200">
                <a:solidFill>
                  <a:schemeClr val="bg1"/>
                </a:solidFill>
                <a:latin typeface="Arial Narrow" pitchFamily="34" charset="0"/>
                <a:ea typeface="+mn-ea"/>
                <a:cs typeface="+mn-cs"/>
                <a:sym typeface="Symbol"/>
              </a:defRPr>
            </a:lvl2pPr>
            <a:lvl3pPr marL="1262063" indent="-347663" algn="l" rtl="0" eaLnBrk="0" fontAlgn="base" hangingPunct="0">
              <a:spcBef>
                <a:spcPct val="20000"/>
              </a:spcBef>
              <a:spcAft>
                <a:spcPct val="0"/>
              </a:spcAft>
              <a:buClr>
                <a:srgbClr val="FFFF00"/>
              </a:buClr>
              <a:buFont typeface="Wingdings 3" pitchFamily="18" charset="2"/>
              <a:buChar char=""/>
              <a:defRPr sz="2400" b="1" kern="1200">
                <a:solidFill>
                  <a:schemeClr val="bg1"/>
                </a:solidFill>
                <a:latin typeface="Arial Narrow" pitchFamily="34" charset="0"/>
                <a:ea typeface="+mn-ea"/>
                <a:cs typeface="+mn-cs"/>
                <a:sym typeface="Wingdings 3"/>
              </a:defRPr>
            </a:lvl3pPr>
            <a:lvl4pPr marL="1600200" indent="-228600" algn="l" rtl="0" eaLnBrk="0" fontAlgn="base" hangingPunct="0">
              <a:spcBef>
                <a:spcPct val="20000"/>
              </a:spcBef>
              <a:spcAft>
                <a:spcPct val="0"/>
              </a:spcAft>
              <a:buFont typeface="Arial" panose="020B0604020202020204" pitchFamily="34" charset="0"/>
              <a:buChar char="–"/>
              <a:defRPr sz="2000" b="1" kern="1200">
                <a:solidFill>
                  <a:schemeClr val="bg1"/>
                </a:solidFill>
                <a:latin typeface="Arial Narrow"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b="1" kern="1200">
                <a:solidFill>
                  <a:schemeClr val="bg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fontAlgn="auto" hangingPunct="1">
              <a:spcBef>
                <a:spcPts val="600"/>
              </a:spcBef>
              <a:spcAft>
                <a:spcPts val="0"/>
              </a:spcAft>
              <a:buClr>
                <a:srgbClr val="006600"/>
              </a:buClr>
              <a:buNone/>
              <a:defRPr/>
            </a:pPr>
            <a:r>
              <a:rPr lang="en-US" dirty="0" smtClean="0">
                <a:latin typeface="+mj-lt"/>
              </a:rPr>
              <a:t>Contains </a:t>
            </a:r>
            <a:r>
              <a:rPr lang="en-US" dirty="0">
                <a:solidFill>
                  <a:srgbClr val="FFFF00"/>
                </a:solidFill>
                <a:latin typeface="+mj-lt"/>
                <a:cs typeface="Arial"/>
              </a:rPr>
              <a:t>3</a:t>
            </a:r>
            <a:r>
              <a:rPr lang="en-US" dirty="0" smtClean="0">
                <a:solidFill>
                  <a:srgbClr val="FFFF00"/>
                </a:solidFill>
                <a:latin typeface="+mj-lt"/>
                <a:ea typeface="Times New Roman"/>
                <a:cs typeface="Arial"/>
              </a:rPr>
              <a:t> food items </a:t>
            </a:r>
            <a:br>
              <a:rPr lang="en-US" dirty="0" smtClean="0">
                <a:solidFill>
                  <a:srgbClr val="FFFF00"/>
                </a:solidFill>
                <a:latin typeface="+mj-lt"/>
                <a:ea typeface="Times New Roman"/>
                <a:cs typeface="Arial"/>
              </a:rPr>
            </a:br>
            <a:r>
              <a:rPr lang="en-US" dirty="0" smtClean="0">
                <a:latin typeface="+mj-lt"/>
                <a:ea typeface="Times New Roman"/>
                <a:cs typeface="Arial"/>
              </a:rPr>
              <a:t>(2 fruits and 1 milk)</a:t>
            </a:r>
            <a:endParaRPr lang="en-US" dirty="0">
              <a:latin typeface="+mj-lt"/>
              <a:ea typeface="Times New Roman"/>
            </a:endParaRPr>
          </a:p>
        </p:txBody>
      </p:sp>
      <p:sp>
        <p:nvSpPr>
          <p:cNvPr id="13" name="TextBox 16"/>
          <p:cNvSpPr txBox="1">
            <a:spLocks noChangeArrowheads="1"/>
          </p:cNvSpPr>
          <p:nvPr/>
        </p:nvSpPr>
        <p:spPr bwMode="auto">
          <a:xfrm>
            <a:off x="762000" y="4114800"/>
            <a:ext cx="7543800" cy="646113"/>
          </a:xfrm>
          <a:prstGeom prst="rect">
            <a:avLst/>
          </a:prstGeom>
          <a:solidFill>
            <a:srgbClr val="006600"/>
          </a:solidFill>
          <a:ln w="28575">
            <a:solidFill>
              <a:schemeClr val="bg1"/>
            </a:solidFill>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a:solidFill>
                  <a:schemeClr val="bg1"/>
                </a:solidFill>
              </a:rPr>
              <a:t>Reimbursable Meal?</a:t>
            </a:r>
          </a:p>
        </p:txBody>
      </p:sp>
      <p:sp>
        <p:nvSpPr>
          <p:cNvPr id="17" name="TextBox 8"/>
          <p:cNvSpPr>
            <a:spLocks noChangeArrowheads="1"/>
          </p:cNvSpPr>
          <p:nvPr/>
        </p:nvSpPr>
        <p:spPr bwMode="auto">
          <a:xfrm>
            <a:off x="6629400" y="3962400"/>
            <a:ext cx="1497013" cy="909638"/>
          </a:xfrm>
          <a:prstGeom prst="ellipse">
            <a:avLst/>
          </a:prstGeom>
          <a:solidFill>
            <a:srgbClr val="006600"/>
          </a:solidFill>
          <a:ln w="38100">
            <a:solidFill>
              <a:schemeClr val="bg1"/>
            </a:solidFill>
            <a:round/>
            <a:headEnd/>
            <a:tailEnd/>
          </a:ln>
          <a:scene3d>
            <a:camera prst="orthographicFront"/>
            <a:lightRig rig="threePt" dir="t"/>
          </a:scene3d>
          <a:sp3d>
            <a:bevelT/>
          </a:sp3d>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smtClean="0">
                <a:solidFill>
                  <a:schemeClr val="bg1"/>
                </a:solidFill>
              </a:rPr>
              <a:t>YES</a:t>
            </a:r>
            <a:endParaRPr lang="en-US" altLang="en-US" sz="3600" b="1" dirty="0">
              <a:solidFill>
                <a:schemeClr val="bg1"/>
              </a:solidFill>
            </a:endParaRPr>
          </a:p>
        </p:txBody>
      </p:sp>
      <p:pic>
        <p:nvPicPr>
          <p:cNvPr id="18" name="Picture 17" descr="Bottle of orange juice&#10;&#10;Orange juice iStock_000011466288&#10;Orange slices istock_000018727587&#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9165" y="879654"/>
            <a:ext cx="1302147" cy="3015382"/>
          </a:xfrm>
          <a:prstGeom prst="rect">
            <a:avLst/>
          </a:prstGeom>
        </p:spPr>
      </p:pic>
      <p:pic>
        <p:nvPicPr>
          <p:cNvPr id="9" name="Picture 8" descr="Low-fat milk courtesy of New England Dairy &amp; Food Counci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08012" y="1115925"/>
            <a:ext cx="1278588" cy="2770275"/>
          </a:xfrm>
          <a:prstGeom prst="rect">
            <a:avLst/>
          </a:prstGeom>
        </p:spPr>
      </p:pic>
      <p:pic>
        <p:nvPicPr>
          <p:cNvPr id="2" name="Picture 1" descr="Green grapes &#10;iStock_00000276105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8213" y="1908354"/>
            <a:ext cx="3312596" cy="2206446"/>
          </a:xfrm>
          <a:prstGeom prst="rect">
            <a:avLst/>
          </a:prstGeom>
        </p:spPr>
      </p:pic>
    </p:spTree>
    <p:extLst>
      <p:ext uri="{BB962C8B-B14F-4D97-AF65-F5344CB8AC3E}">
        <p14:creationId xmlns:p14="http://schemas.microsoft.com/office/powerpoint/2010/main" val="75909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2421265279"/>
              </p:ext>
            </p:extLst>
          </p:nvPr>
        </p:nvGraphicFramePr>
        <p:xfrm>
          <a:off x="445851" y="914400"/>
          <a:ext cx="8458200" cy="3931920"/>
        </p:xfrm>
        <a:graphic>
          <a:graphicData uri="http://schemas.openxmlformats.org/drawingml/2006/table">
            <a:tbl>
              <a:tblPr firstRow="1" bandRow="1">
                <a:solidFill>
                  <a:srgbClr val="3366CC"/>
                </a:solidFill>
                <a:tableStyleId>{5C22544A-7EE6-4342-B048-85BDC9FD1C3A}</a:tableStyleId>
              </a:tblPr>
              <a:tblGrid>
                <a:gridCol w="6801440">
                  <a:extLst>
                    <a:ext uri="{9D8B030D-6E8A-4147-A177-3AD203B41FA5}">
                      <a16:colId xmlns:a16="http://schemas.microsoft.com/office/drawing/2014/main" val="20000"/>
                    </a:ext>
                  </a:extLst>
                </a:gridCol>
                <a:gridCol w="1656760">
                  <a:extLst>
                    <a:ext uri="{9D8B030D-6E8A-4147-A177-3AD203B41FA5}">
                      <a16:colId xmlns:a16="http://schemas.microsoft.com/office/drawing/2014/main" val="20001"/>
                    </a:ext>
                  </a:extLst>
                </a:gridCol>
              </a:tblGrid>
              <a:tr h="396240">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BREAKFAST MENU</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hMerge="1">
                  <a:txBody>
                    <a:bodyPr/>
                    <a:lstStyle/>
                    <a:p>
                      <a:endParaRPr lang="en-US" dirty="0">
                        <a:solidFill>
                          <a:schemeClr val="bg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000066"/>
                    </a:solidFill>
                  </a:tcPr>
                </a:tc>
                <a:extLst>
                  <a:ext uri="{0D108BD9-81ED-4DB2-BD59-A6C34878D82A}">
                    <a16:rowId xmlns:a16="http://schemas.microsoft.com/office/drawing/2014/main" val="10000"/>
                  </a:ext>
                </a:extLst>
              </a:tr>
              <a:tr h="304800">
                <a:tc>
                  <a:txBody>
                    <a:bodyPr/>
                    <a:lstStyle/>
                    <a:p>
                      <a:r>
                        <a:rPr lang="en-US" sz="2400" b="1" dirty="0" smtClean="0">
                          <a:solidFill>
                            <a:schemeClr val="bg1"/>
                          </a:solidFill>
                        </a:rPr>
                        <a:t>Food and Amount</a:t>
                      </a:r>
                      <a:endParaRPr lang="en-US" sz="2400" b="1" dirty="0">
                        <a:solidFill>
                          <a:schemeClr val="bg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2C57AE"/>
                    </a:solidFill>
                  </a:tcPr>
                </a:tc>
                <a:tc>
                  <a:txBody>
                    <a:bodyPr/>
                    <a:lstStyle/>
                    <a:p>
                      <a:r>
                        <a:rPr lang="en-US" sz="2400" b="1" dirty="0" smtClean="0">
                          <a:solidFill>
                            <a:schemeClr val="bg1"/>
                          </a:solidFill>
                        </a:rPr>
                        <a:t>Food Items</a:t>
                      </a:r>
                      <a:endParaRPr lang="en-US" sz="2400" b="1" dirty="0">
                        <a:solidFill>
                          <a:schemeClr val="bg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2C57AE"/>
                    </a:solidFill>
                  </a:tcPr>
                </a:tc>
                <a:extLst>
                  <a:ext uri="{0D108BD9-81ED-4DB2-BD59-A6C34878D82A}">
                    <a16:rowId xmlns:a16="http://schemas.microsoft.com/office/drawing/2014/main" val="10001"/>
                  </a:ext>
                </a:extLst>
              </a:tr>
              <a:tr h="370840">
                <a:tc>
                  <a:txBody>
                    <a:bodyPr/>
                    <a:lstStyle/>
                    <a:p>
                      <a:r>
                        <a:rPr lang="en-US" sz="2400" b="1" dirty="0" smtClean="0"/>
                        <a:t>Strawberry smoothie with</a:t>
                      </a:r>
                      <a:r>
                        <a:rPr lang="en-US" sz="2400" b="1" baseline="0" dirty="0" smtClean="0"/>
                        <a:t> </a:t>
                      </a:r>
                      <a:r>
                        <a:rPr lang="en-US" sz="2400" b="1" dirty="0" smtClean="0">
                          <a:solidFill>
                            <a:schemeClr val="tx1"/>
                          </a:solidFill>
                        </a:rPr>
                        <a:t>½ cup of low-fat milk</a:t>
                      </a:r>
                    </a:p>
                    <a:p>
                      <a:pPr marL="342900" indent="-342900">
                        <a:buClr>
                          <a:srgbClr val="006600"/>
                        </a:buClr>
                        <a:buFont typeface="Wingdings" panose="05000000000000000000" pitchFamily="2" charset="2"/>
                        <a:buChar char="n"/>
                      </a:pPr>
                      <a:r>
                        <a:rPr lang="en-US" sz="2000" b="1" baseline="0" dirty="0" smtClean="0">
                          <a:solidFill>
                            <a:schemeClr val="tx1"/>
                          </a:solidFill>
                        </a:rPr>
                        <a:t>½ cup of pureed strawberries</a:t>
                      </a:r>
                    </a:p>
                    <a:p>
                      <a:pPr marL="342900" indent="-342900">
                        <a:buClr>
                          <a:srgbClr val="006600"/>
                        </a:buClr>
                        <a:buFont typeface="Wingdings" panose="05000000000000000000" pitchFamily="2" charset="2"/>
                        <a:buChar char="n"/>
                      </a:pPr>
                      <a:r>
                        <a:rPr lang="en-US" sz="2000" b="1" baseline="0" dirty="0" smtClean="0">
                          <a:solidFill>
                            <a:schemeClr val="tx1"/>
                          </a:solidFill>
                        </a:rPr>
                        <a:t>½ cup of yogurt   </a:t>
                      </a:r>
                      <a:r>
                        <a:rPr lang="en-US" sz="2000" b="1" i="1" dirty="0" smtClean="0">
                          <a:solidFill>
                            <a:schemeClr val="tx1"/>
                          </a:solidFill>
                        </a:rPr>
                        <a:t>M/MA substitution (1</a:t>
                      </a:r>
                      <a:r>
                        <a:rPr lang="en-US" sz="2000" b="1" i="1" baseline="0" dirty="0" smtClean="0">
                          <a:solidFill>
                            <a:schemeClr val="tx1"/>
                          </a:solidFill>
                        </a:rPr>
                        <a:t> </a:t>
                      </a:r>
                      <a:r>
                        <a:rPr lang="en-US" sz="2000" b="1" i="1" baseline="0" dirty="0" err="1" smtClean="0">
                          <a:solidFill>
                            <a:schemeClr val="tx1"/>
                          </a:solidFill>
                        </a:rPr>
                        <a:t>oz</a:t>
                      </a:r>
                      <a:r>
                        <a:rPr lang="en-US" sz="2000" b="1" i="1" baseline="0" dirty="0" smtClean="0">
                          <a:solidFill>
                            <a:schemeClr val="tx1"/>
                          </a:solidFill>
                        </a:rPr>
                        <a:t> </a:t>
                      </a:r>
                      <a:r>
                        <a:rPr lang="en-US" sz="2000" b="1" i="1" baseline="0" dirty="0" err="1" smtClean="0">
                          <a:solidFill>
                            <a:schemeClr val="tx1"/>
                          </a:solidFill>
                        </a:rPr>
                        <a:t>eq</a:t>
                      </a:r>
                      <a:r>
                        <a:rPr lang="en-US" sz="2000" b="1" i="1" baseline="0" dirty="0" smtClean="0">
                          <a:solidFill>
                            <a:schemeClr val="tx1"/>
                          </a:solidFill>
                        </a:rPr>
                        <a:t>)</a:t>
                      </a:r>
                      <a:endParaRPr lang="en-US" sz="2000" b="1" i="1" dirty="0" smtClean="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400" b="1" dirty="0" smtClean="0"/>
                    </a:p>
                    <a:p>
                      <a:pPr algn="ctr"/>
                      <a:r>
                        <a:rPr lang="en-US" sz="2400" b="1" dirty="0" smtClean="0"/>
                        <a:t>1 fruit</a:t>
                      </a:r>
                    </a:p>
                    <a:p>
                      <a:pPr algn="ctr"/>
                      <a:r>
                        <a:rPr lang="en-US" sz="2400" b="1" dirty="0" smtClean="0">
                          <a:solidFill>
                            <a:schemeClr val="tx1"/>
                          </a:solidFill>
                        </a:rPr>
                        <a:t>1 grain</a:t>
                      </a:r>
                      <a:endParaRPr lang="en-US" sz="2400" b="1" dirty="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r>
                        <a:rPr lang="en-US" sz="2400" b="1" dirty="0" smtClean="0">
                          <a:solidFill>
                            <a:schemeClr val="tx1"/>
                          </a:solidFill>
                        </a:rPr>
                        <a:t>Corn</a:t>
                      </a:r>
                      <a:r>
                        <a:rPr lang="en-US" sz="2400" b="1" baseline="0" dirty="0" smtClean="0">
                          <a:solidFill>
                            <a:schemeClr val="tx1"/>
                          </a:solidFill>
                        </a:rPr>
                        <a:t> muffin, 1.2 ounces (1 </a:t>
                      </a:r>
                      <a:r>
                        <a:rPr lang="en-US" sz="2400" b="1" baseline="0" dirty="0" err="1" smtClean="0">
                          <a:solidFill>
                            <a:schemeClr val="tx1"/>
                          </a:solidFill>
                        </a:rPr>
                        <a:t>oz</a:t>
                      </a:r>
                      <a:r>
                        <a:rPr lang="en-US" sz="2400" b="1" baseline="0" dirty="0" smtClean="0">
                          <a:solidFill>
                            <a:schemeClr val="tx1"/>
                          </a:solidFill>
                        </a:rPr>
                        <a:t> </a:t>
                      </a:r>
                      <a:r>
                        <a:rPr lang="en-US" sz="2400" b="1" baseline="0" dirty="0" err="1" smtClean="0">
                          <a:solidFill>
                            <a:schemeClr val="tx1"/>
                          </a:solidFill>
                        </a:rPr>
                        <a:t>eq</a:t>
                      </a:r>
                      <a:r>
                        <a:rPr lang="en-US" sz="2400" b="1" baseline="0" dirty="0" smtClean="0">
                          <a:solidFill>
                            <a:schemeClr val="tx1"/>
                          </a:solidFill>
                        </a:rPr>
                        <a:t>)</a:t>
                      </a:r>
                      <a:endParaRPr lang="en-US" sz="2400" b="1" dirty="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smtClean="0">
                          <a:solidFill>
                            <a:schemeClr val="tx1"/>
                          </a:solidFill>
                        </a:rPr>
                        <a:t>1 grain</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r>
                        <a:rPr lang="en-US" sz="2400" b="1" dirty="0" smtClean="0">
                          <a:solidFill>
                            <a:schemeClr val="tx1"/>
                          </a:solidFill>
                        </a:rPr>
                        <a:t>Orange wedges</a:t>
                      </a:r>
                      <a:r>
                        <a:rPr lang="en-US" sz="2400" b="1" baseline="0" dirty="0" smtClean="0">
                          <a:solidFill>
                            <a:schemeClr val="tx1"/>
                          </a:solidFill>
                        </a:rPr>
                        <a:t> </a:t>
                      </a:r>
                      <a:r>
                        <a:rPr lang="en-US" sz="2400" b="1" dirty="0" smtClean="0">
                          <a:solidFill>
                            <a:schemeClr val="tx1"/>
                          </a:solidFill>
                        </a:rPr>
                        <a:t>(</a:t>
                      </a:r>
                      <a:r>
                        <a:rPr lang="en-US" sz="2400" b="1" dirty="0" smtClean="0"/>
                        <a:t>½</a:t>
                      </a:r>
                      <a:r>
                        <a:rPr lang="en-US" sz="2400" b="1" dirty="0" smtClean="0">
                          <a:solidFill>
                            <a:schemeClr val="tx1"/>
                          </a:solidFill>
                        </a:rPr>
                        <a:t> cup)</a:t>
                      </a:r>
                      <a:endParaRPr lang="en-US" sz="2400" b="1" dirty="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400" b="1" dirty="0" smtClean="0">
                          <a:solidFill>
                            <a:schemeClr val="tx1"/>
                          </a:solidFill>
                        </a:rPr>
                        <a:t>1 fruit</a:t>
                      </a:r>
                      <a:endParaRPr lang="en-US" sz="2400" b="1" dirty="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70840">
                <a:tc>
                  <a:txBody>
                    <a:bodyPr/>
                    <a:lstStyle/>
                    <a:p>
                      <a:r>
                        <a:rPr lang="en-US" sz="2400" b="1" dirty="0" smtClean="0">
                          <a:solidFill>
                            <a:schemeClr val="tx1"/>
                          </a:solidFill>
                        </a:rPr>
                        <a:t>Milk choice</a:t>
                      </a:r>
                      <a:r>
                        <a:rPr lang="en-US" sz="2400" b="1" baseline="0" dirty="0" smtClean="0">
                          <a:solidFill>
                            <a:schemeClr val="tx1"/>
                          </a:solidFill>
                        </a:rPr>
                        <a:t> (1 cup)</a:t>
                      </a:r>
                      <a:endParaRPr lang="en-US" sz="2400" b="1" dirty="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400" b="1" dirty="0" smtClean="0">
                          <a:solidFill>
                            <a:schemeClr val="tx1"/>
                          </a:solidFill>
                        </a:rPr>
                        <a:t>1 milk</a:t>
                      </a:r>
                      <a:endParaRPr lang="en-US" sz="2400" b="1" dirty="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70840">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2400" b="1" dirty="0" smtClean="0">
                          <a:solidFill>
                            <a:schemeClr val="bg1"/>
                          </a:solidFill>
                        </a:rPr>
                        <a:t>TOTAL FOOD ITEMS</a:t>
                      </a:r>
                      <a:endParaRPr lang="en-US" sz="2400" b="1" dirty="0">
                        <a:solidFill>
                          <a:schemeClr val="bg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algn="ctr"/>
                      <a:r>
                        <a:rPr lang="en-US" sz="2400" b="1" dirty="0" smtClean="0">
                          <a:solidFill>
                            <a:schemeClr val="bg1"/>
                          </a:solidFill>
                        </a:rPr>
                        <a:t>5</a:t>
                      </a:r>
                      <a:endParaRPr lang="en-US" sz="2400" b="1" dirty="0">
                        <a:solidFill>
                          <a:schemeClr val="bg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006600"/>
                    </a:solidFill>
                  </a:tcPr>
                </a:tc>
                <a:extLst>
                  <a:ext uri="{0D108BD9-81ED-4DB2-BD59-A6C34878D82A}">
                    <a16:rowId xmlns:a16="http://schemas.microsoft.com/office/drawing/2014/main" val="10006"/>
                  </a:ext>
                </a:extLst>
              </a:tr>
            </a:tbl>
          </a:graphicData>
        </a:graphic>
      </p:graphicFrame>
      <p:sp>
        <p:nvSpPr>
          <p:cNvPr id="209927" name="Title 1"/>
          <p:cNvSpPr>
            <a:spLocks noGrp="1"/>
          </p:cNvSpPr>
          <p:nvPr>
            <p:ph type="title"/>
          </p:nvPr>
        </p:nvSpPr>
        <p:spPr>
          <a:xfrm>
            <a:off x="457200" y="228600"/>
            <a:ext cx="8229600" cy="685800"/>
          </a:xfrm>
        </p:spPr>
        <p:txBody>
          <a:bodyPr/>
          <a:lstStyle/>
          <a:p>
            <a:pPr eaLnBrk="1" hangingPunct="1"/>
            <a:r>
              <a:rPr lang="en-US" altLang="en-US" smtClean="0">
                <a:latin typeface="Calibri" panose="020F0502020204030204" pitchFamily="34" charset="0"/>
              </a:rPr>
              <a:t>Planned Breakfast</a:t>
            </a:r>
          </a:p>
        </p:txBody>
      </p:sp>
      <p:pic>
        <p:nvPicPr>
          <p:cNvPr id="11" name="Picture 10" descr="Fat-free srtawberry milk, fat-free milk, fat-free choocalet milk and low-fat (1%) milk&#10;&#10;&#10;Courtesy of New England Dairy &amp; Food Council&#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0" y="5029200"/>
            <a:ext cx="2211852" cy="1529274"/>
          </a:xfrm>
          <a:prstGeom prst="rect">
            <a:avLst/>
          </a:prstGeom>
        </p:spPr>
      </p:pic>
      <p:pic>
        <p:nvPicPr>
          <p:cNvPr id="12" name="Picture 11" descr="Strawberry fruti and yogurt smoothie&#10;iStock_0000035602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5237" y="5174556"/>
            <a:ext cx="1049991" cy="1238561"/>
          </a:xfrm>
          <a:prstGeom prst="rect">
            <a:avLst/>
          </a:prstGeom>
        </p:spPr>
      </p:pic>
      <p:pic>
        <p:nvPicPr>
          <p:cNvPr id="13" name="Picture 12" descr="corn muffin&#10;iStock_0000181865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4235" y="5526912"/>
            <a:ext cx="1022293" cy="828254"/>
          </a:xfrm>
          <a:prstGeom prst="rect">
            <a:avLst/>
          </a:prstGeom>
        </p:spPr>
      </p:pic>
      <p:pic>
        <p:nvPicPr>
          <p:cNvPr id="3" name="Picture 2" descr="Orange slices&#10; istock_00001872758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16782" y="5389816"/>
            <a:ext cx="1347964" cy="965350"/>
          </a:xfrm>
          <a:prstGeom prst="rect">
            <a:avLst/>
          </a:prstGeom>
        </p:spPr>
      </p:pic>
    </p:spTree>
    <p:extLst>
      <p:ext uri="{BB962C8B-B14F-4D97-AF65-F5344CB8AC3E}">
        <p14:creationId xmlns:p14="http://schemas.microsoft.com/office/powerpoint/2010/main" val="1591825245"/>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p:cNvSpPr>
            <a:spLocks noGrp="1"/>
          </p:cNvSpPr>
          <p:nvPr>
            <p:ph idx="1"/>
          </p:nvPr>
        </p:nvSpPr>
        <p:spPr>
          <a:xfrm>
            <a:off x="957386" y="5029200"/>
            <a:ext cx="7135812" cy="1219200"/>
          </a:xfrm>
        </p:spPr>
        <p:txBody>
          <a:bodyPr rtlCol="0">
            <a:noAutofit/>
          </a:bodyPr>
          <a:lstStyle/>
          <a:p>
            <a:pPr marL="0" indent="0" eaLnBrk="1" fontAlgn="auto" hangingPunct="1">
              <a:spcBef>
                <a:spcPts val="600"/>
              </a:spcBef>
              <a:spcAft>
                <a:spcPts val="0"/>
              </a:spcAft>
              <a:buClr>
                <a:srgbClr val="006600"/>
              </a:buClr>
              <a:buNone/>
              <a:defRPr/>
            </a:pPr>
            <a:r>
              <a:rPr lang="en-US" dirty="0" smtClean="0">
                <a:latin typeface="+mj-lt"/>
              </a:rPr>
              <a:t>Contains </a:t>
            </a:r>
            <a:r>
              <a:rPr lang="en-US" dirty="0">
                <a:solidFill>
                  <a:srgbClr val="FFFF00"/>
                </a:solidFill>
                <a:latin typeface="+mj-lt"/>
                <a:cs typeface="Arial"/>
              </a:rPr>
              <a:t>3</a:t>
            </a:r>
            <a:r>
              <a:rPr lang="en-US" dirty="0" smtClean="0">
                <a:solidFill>
                  <a:srgbClr val="FFFF00"/>
                </a:solidFill>
                <a:latin typeface="+mj-lt"/>
                <a:ea typeface="Times New Roman"/>
                <a:cs typeface="Arial"/>
              </a:rPr>
              <a:t> </a:t>
            </a:r>
            <a:r>
              <a:rPr lang="en-US" dirty="0">
                <a:solidFill>
                  <a:srgbClr val="FFFF00"/>
                </a:solidFill>
                <a:latin typeface="+mj-lt"/>
                <a:ea typeface="Times New Roman"/>
                <a:cs typeface="Arial"/>
              </a:rPr>
              <a:t>food items </a:t>
            </a:r>
            <a:r>
              <a:rPr lang="en-US" dirty="0" smtClean="0">
                <a:latin typeface="+mj-lt"/>
                <a:ea typeface="Times New Roman"/>
                <a:cs typeface="Arial"/>
              </a:rPr>
              <a:t>(2 grains including 1 M/MA substitution </a:t>
            </a:r>
            <a:r>
              <a:rPr lang="en-US" dirty="0">
                <a:latin typeface="+mj-lt"/>
                <a:ea typeface="Times New Roman"/>
                <a:cs typeface="Arial"/>
              </a:rPr>
              <a:t>and 1 fruit)</a:t>
            </a:r>
            <a:endParaRPr lang="en-US" dirty="0">
              <a:latin typeface="+mj-lt"/>
              <a:ea typeface="Times New Roman"/>
            </a:endParaRPr>
          </a:p>
        </p:txBody>
      </p:sp>
      <p:sp>
        <p:nvSpPr>
          <p:cNvPr id="15" name="Title 1"/>
          <p:cNvSpPr>
            <a:spLocks noGrp="1"/>
          </p:cNvSpPr>
          <p:nvPr>
            <p:ph type="title"/>
          </p:nvPr>
        </p:nvSpPr>
        <p:spPr>
          <a:xfrm>
            <a:off x="0" y="228600"/>
            <a:ext cx="9144000" cy="609600"/>
          </a:xfrm>
        </p:spPr>
        <p:txBody>
          <a:bodyPr rtlCol="0">
            <a:noAutofit/>
          </a:bodyPr>
          <a:lstStyle/>
          <a:p>
            <a:pPr eaLnBrk="1" fontAlgn="auto" hangingPunct="1">
              <a:spcAft>
                <a:spcPts val="0"/>
              </a:spcAft>
              <a:defRPr/>
            </a:pPr>
            <a:r>
              <a:rPr lang="en-US" dirty="0" smtClean="0">
                <a:latin typeface="+mn-lt"/>
              </a:rPr>
              <a:t>Student Selects</a:t>
            </a:r>
          </a:p>
        </p:txBody>
      </p:sp>
      <p:sp>
        <p:nvSpPr>
          <p:cNvPr id="12" name="TextBox 16"/>
          <p:cNvSpPr txBox="1">
            <a:spLocks noChangeArrowheads="1"/>
          </p:cNvSpPr>
          <p:nvPr/>
        </p:nvSpPr>
        <p:spPr bwMode="auto">
          <a:xfrm>
            <a:off x="762000" y="4114800"/>
            <a:ext cx="7543800" cy="646113"/>
          </a:xfrm>
          <a:prstGeom prst="rect">
            <a:avLst/>
          </a:prstGeom>
          <a:solidFill>
            <a:srgbClr val="006600"/>
          </a:solidFill>
          <a:ln w="28575">
            <a:solidFill>
              <a:schemeClr val="bg1"/>
            </a:solidFill>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a:solidFill>
                  <a:schemeClr val="bg1"/>
                </a:solidFill>
              </a:rPr>
              <a:t>Reimbursable Meal?</a:t>
            </a:r>
          </a:p>
        </p:txBody>
      </p:sp>
      <p:sp>
        <p:nvSpPr>
          <p:cNvPr id="13" name="TextBox 8"/>
          <p:cNvSpPr>
            <a:spLocks noChangeArrowheads="1"/>
          </p:cNvSpPr>
          <p:nvPr/>
        </p:nvSpPr>
        <p:spPr bwMode="auto">
          <a:xfrm>
            <a:off x="6629400" y="3962400"/>
            <a:ext cx="1497013" cy="909638"/>
          </a:xfrm>
          <a:prstGeom prst="ellipse">
            <a:avLst/>
          </a:prstGeom>
          <a:solidFill>
            <a:srgbClr val="006600"/>
          </a:solidFill>
          <a:ln w="38100">
            <a:solidFill>
              <a:schemeClr val="bg1"/>
            </a:solidFill>
            <a:round/>
            <a:headEnd/>
            <a:tailEnd/>
          </a:ln>
          <a:scene3d>
            <a:camera prst="orthographicFront"/>
            <a:lightRig rig="threePt" dir="t"/>
          </a:scene3d>
          <a:sp3d>
            <a:bevelT/>
          </a:sp3d>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smtClean="0">
                <a:solidFill>
                  <a:schemeClr val="bg1"/>
                </a:solidFill>
              </a:rPr>
              <a:t>YES</a:t>
            </a:r>
            <a:endParaRPr lang="en-US" altLang="en-US" sz="3600" b="1" dirty="0">
              <a:solidFill>
                <a:schemeClr val="bg1"/>
              </a:solidFill>
            </a:endParaRPr>
          </a:p>
        </p:txBody>
      </p:sp>
      <p:pic>
        <p:nvPicPr>
          <p:cNvPr id="16" name="Picture 15" descr="Strawberry fruti and yogurt smoothie&#10;iStock_0000035602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5180" y="946921"/>
            <a:ext cx="2470783" cy="2914516"/>
          </a:xfrm>
          <a:prstGeom prst="rect">
            <a:avLst/>
          </a:prstGeom>
        </p:spPr>
      </p:pic>
      <p:pic>
        <p:nvPicPr>
          <p:cNvPr id="17" name="Picture 16" descr="corn muffin&#10;iStock_0000181865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10454" y="1905000"/>
            <a:ext cx="2405605" cy="1949004"/>
          </a:xfrm>
          <a:prstGeom prst="rect">
            <a:avLst/>
          </a:prstGeom>
        </p:spPr>
      </p:pic>
    </p:spTree>
    <p:extLst>
      <p:ext uri="{BB962C8B-B14F-4D97-AF65-F5344CB8AC3E}">
        <p14:creationId xmlns:p14="http://schemas.microsoft.com/office/powerpoint/2010/main" val="2091288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3" grpId="0" animBg="1"/>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p:cNvSpPr>
            <a:spLocks noGrp="1"/>
          </p:cNvSpPr>
          <p:nvPr>
            <p:ph idx="1"/>
          </p:nvPr>
        </p:nvSpPr>
        <p:spPr>
          <a:xfrm>
            <a:off x="957386" y="5029200"/>
            <a:ext cx="7135812" cy="1219200"/>
          </a:xfrm>
        </p:spPr>
        <p:txBody>
          <a:bodyPr rtlCol="0">
            <a:noAutofit/>
          </a:bodyPr>
          <a:lstStyle/>
          <a:p>
            <a:pPr marL="0" indent="0" eaLnBrk="1" fontAlgn="auto" hangingPunct="1">
              <a:spcBef>
                <a:spcPts val="600"/>
              </a:spcBef>
              <a:spcAft>
                <a:spcPts val="0"/>
              </a:spcAft>
              <a:buClr>
                <a:srgbClr val="006600"/>
              </a:buClr>
              <a:buNone/>
              <a:defRPr/>
            </a:pPr>
            <a:r>
              <a:rPr lang="en-US" dirty="0" smtClean="0">
                <a:latin typeface="+mj-lt"/>
              </a:rPr>
              <a:t>Contains </a:t>
            </a:r>
            <a:r>
              <a:rPr lang="en-US" dirty="0">
                <a:solidFill>
                  <a:srgbClr val="FFFF00"/>
                </a:solidFill>
                <a:latin typeface="+mj-lt"/>
                <a:cs typeface="Arial"/>
              </a:rPr>
              <a:t>3</a:t>
            </a:r>
            <a:r>
              <a:rPr lang="en-US" dirty="0" smtClean="0">
                <a:solidFill>
                  <a:srgbClr val="FFFF00"/>
                </a:solidFill>
                <a:latin typeface="+mj-lt"/>
                <a:ea typeface="Times New Roman"/>
                <a:cs typeface="Arial"/>
              </a:rPr>
              <a:t> </a:t>
            </a:r>
            <a:r>
              <a:rPr lang="en-US" dirty="0">
                <a:solidFill>
                  <a:srgbClr val="FFFF00"/>
                </a:solidFill>
                <a:latin typeface="+mj-lt"/>
                <a:ea typeface="Times New Roman"/>
                <a:cs typeface="Arial"/>
              </a:rPr>
              <a:t>food items </a:t>
            </a:r>
            <a:r>
              <a:rPr lang="en-US" dirty="0" smtClean="0">
                <a:latin typeface="+mj-lt"/>
                <a:ea typeface="Times New Roman"/>
                <a:cs typeface="Arial"/>
              </a:rPr>
              <a:t>(1 grain as M/MA substitution and 2 fruits)</a:t>
            </a:r>
            <a:endParaRPr lang="en-US" dirty="0">
              <a:latin typeface="+mj-lt"/>
              <a:ea typeface="Times New Roman"/>
            </a:endParaRPr>
          </a:p>
        </p:txBody>
      </p:sp>
      <p:sp>
        <p:nvSpPr>
          <p:cNvPr id="15" name="Title 1"/>
          <p:cNvSpPr>
            <a:spLocks noGrp="1"/>
          </p:cNvSpPr>
          <p:nvPr>
            <p:ph type="title"/>
          </p:nvPr>
        </p:nvSpPr>
        <p:spPr>
          <a:xfrm>
            <a:off x="0" y="228600"/>
            <a:ext cx="9144000" cy="609600"/>
          </a:xfrm>
        </p:spPr>
        <p:txBody>
          <a:bodyPr rtlCol="0">
            <a:noAutofit/>
          </a:bodyPr>
          <a:lstStyle/>
          <a:p>
            <a:pPr eaLnBrk="1" fontAlgn="auto" hangingPunct="1">
              <a:spcAft>
                <a:spcPts val="0"/>
              </a:spcAft>
              <a:defRPr/>
            </a:pPr>
            <a:r>
              <a:rPr lang="en-US" dirty="0" smtClean="0">
                <a:latin typeface="+mn-lt"/>
              </a:rPr>
              <a:t>Student Selects</a:t>
            </a:r>
          </a:p>
        </p:txBody>
      </p:sp>
      <p:sp>
        <p:nvSpPr>
          <p:cNvPr id="9" name="TextBox 16"/>
          <p:cNvSpPr txBox="1">
            <a:spLocks noChangeArrowheads="1"/>
          </p:cNvSpPr>
          <p:nvPr/>
        </p:nvSpPr>
        <p:spPr bwMode="auto">
          <a:xfrm>
            <a:off x="762000" y="4114800"/>
            <a:ext cx="7543800" cy="646113"/>
          </a:xfrm>
          <a:prstGeom prst="rect">
            <a:avLst/>
          </a:prstGeom>
          <a:solidFill>
            <a:srgbClr val="006600"/>
          </a:solidFill>
          <a:ln w="28575">
            <a:solidFill>
              <a:schemeClr val="bg1"/>
            </a:solidFill>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a:solidFill>
                  <a:schemeClr val="bg1"/>
                </a:solidFill>
              </a:rPr>
              <a:t>Reimbursable Meal?</a:t>
            </a:r>
          </a:p>
        </p:txBody>
      </p:sp>
      <p:sp>
        <p:nvSpPr>
          <p:cNvPr id="13" name="TextBox 8"/>
          <p:cNvSpPr>
            <a:spLocks noChangeArrowheads="1"/>
          </p:cNvSpPr>
          <p:nvPr/>
        </p:nvSpPr>
        <p:spPr bwMode="auto">
          <a:xfrm>
            <a:off x="6629400" y="3962400"/>
            <a:ext cx="1497013" cy="909638"/>
          </a:xfrm>
          <a:prstGeom prst="ellipse">
            <a:avLst/>
          </a:prstGeom>
          <a:solidFill>
            <a:srgbClr val="006600"/>
          </a:solidFill>
          <a:ln w="38100">
            <a:solidFill>
              <a:schemeClr val="bg1"/>
            </a:solidFill>
            <a:round/>
            <a:headEnd/>
            <a:tailEnd/>
          </a:ln>
          <a:scene3d>
            <a:camera prst="orthographicFront"/>
            <a:lightRig rig="threePt" dir="t"/>
          </a:scene3d>
          <a:sp3d>
            <a:bevelT/>
          </a:sp3d>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smtClean="0">
                <a:solidFill>
                  <a:schemeClr val="bg1"/>
                </a:solidFill>
              </a:rPr>
              <a:t>YES</a:t>
            </a:r>
            <a:endParaRPr lang="en-US" altLang="en-US" sz="3600" b="1" dirty="0">
              <a:solidFill>
                <a:schemeClr val="bg1"/>
              </a:solidFill>
            </a:endParaRPr>
          </a:p>
        </p:txBody>
      </p:sp>
      <p:pic>
        <p:nvPicPr>
          <p:cNvPr id="16" name="Picture 15" descr="Strawberry fruti and yogurt smoothie&#10;iStock_0000035602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5180" y="946921"/>
            <a:ext cx="2470783" cy="2914516"/>
          </a:xfrm>
          <a:prstGeom prst="rect">
            <a:avLst/>
          </a:prstGeom>
        </p:spPr>
      </p:pic>
      <p:pic>
        <p:nvPicPr>
          <p:cNvPr id="8" name="Picture 7" descr="Orange slices&#10; istock_00001872758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25292" y="1752600"/>
            <a:ext cx="3016362" cy="2160180"/>
          </a:xfrm>
          <a:prstGeom prst="rect">
            <a:avLst/>
          </a:prstGeom>
        </p:spPr>
      </p:pic>
    </p:spTree>
    <p:extLst>
      <p:ext uri="{BB962C8B-B14F-4D97-AF65-F5344CB8AC3E}">
        <p14:creationId xmlns:p14="http://schemas.microsoft.com/office/powerpoint/2010/main" val="102677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3" grpId="0"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p:cNvSpPr>
            <a:spLocks noGrp="1"/>
          </p:cNvSpPr>
          <p:nvPr>
            <p:ph idx="1"/>
          </p:nvPr>
        </p:nvSpPr>
        <p:spPr>
          <a:xfrm>
            <a:off x="957386" y="4977546"/>
            <a:ext cx="7135812" cy="1066800"/>
          </a:xfrm>
        </p:spPr>
        <p:txBody>
          <a:bodyPr rtlCol="0">
            <a:noAutofit/>
          </a:bodyPr>
          <a:lstStyle/>
          <a:p>
            <a:pPr marL="0" indent="0" eaLnBrk="1" fontAlgn="auto" hangingPunct="1">
              <a:spcBef>
                <a:spcPts val="600"/>
              </a:spcBef>
              <a:spcAft>
                <a:spcPts val="0"/>
              </a:spcAft>
              <a:buClr>
                <a:srgbClr val="C00000"/>
              </a:buClr>
              <a:buNone/>
              <a:defRPr/>
            </a:pPr>
            <a:r>
              <a:rPr lang="en-US" dirty="0" smtClean="0">
                <a:latin typeface="+mn-lt"/>
              </a:rPr>
              <a:t>Contains only </a:t>
            </a:r>
            <a:r>
              <a:rPr lang="en-US" dirty="0">
                <a:solidFill>
                  <a:srgbClr val="FFFF00"/>
                </a:solidFill>
                <a:latin typeface="+mn-lt"/>
                <a:cs typeface="Arial"/>
              </a:rPr>
              <a:t>2</a:t>
            </a:r>
            <a:r>
              <a:rPr lang="en-US" dirty="0" smtClean="0">
                <a:solidFill>
                  <a:srgbClr val="FFFF00"/>
                </a:solidFill>
                <a:latin typeface="+mn-lt"/>
                <a:ea typeface="Times New Roman"/>
                <a:cs typeface="Arial"/>
              </a:rPr>
              <a:t> </a:t>
            </a:r>
            <a:r>
              <a:rPr lang="en-US" dirty="0">
                <a:solidFill>
                  <a:srgbClr val="FFFF00"/>
                </a:solidFill>
                <a:latin typeface="+mn-lt"/>
                <a:ea typeface="Times New Roman"/>
                <a:cs typeface="Arial"/>
              </a:rPr>
              <a:t>food items </a:t>
            </a:r>
            <a:r>
              <a:rPr lang="en-US" dirty="0" smtClean="0">
                <a:latin typeface="+mn-lt"/>
                <a:ea typeface="Times New Roman"/>
                <a:cs typeface="Arial"/>
              </a:rPr>
              <a:t/>
            </a:r>
            <a:br>
              <a:rPr lang="en-US" dirty="0" smtClean="0">
                <a:latin typeface="+mn-lt"/>
                <a:ea typeface="Times New Roman"/>
                <a:cs typeface="Arial"/>
              </a:rPr>
            </a:br>
            <a:r>
              <a:rPr lang="en-US" dirty="0" smtClean="0">
                <a:latin typeface="+mn-lt"/>
                <a:ea typeface="Times New Roman"/>
                <a:cs typeface="Arial"/>
              </a:rPr>
              <a:t>(1 grain and 1 fruit)</a:t>
            </a:r>
            <a:endParaRPr lang="en-US" dirty="0">
              <a:latin typeface="+mn-lt"/>
              <a:ea typeface="Times New Roman"/>
            </a:endParaRPr>
          </a:p>
        </p:txBody>
      </p:sp>
      <p:sp>
        <p:nvSpPr>
          <p:cNvPr id="15" name="Title 1"/>
          <p:cNvSpPr>
            <a:spLocks noGrp="1"/>
          </p:cNvSpPr>
          <p:nvPr>
            <p:ph type="title"/>
          </p:nvPr>
        </p:nvSpPr>
        <p:spPr>
          <a:xfrm>
            <a:off x="0" y="228600"/>
            <a:ext cx="9144000" cy="609600"/>
          </a:xfrm>
        </p:spPr>
        <p:txBody>
          <a:bodyPr rtlCol="0">
            <a:noAutofit/>
          </a:bodyPr>
          <a:lstStyle/>
          <a:p>
            <a:pPr eaLnBrk="1" fontAlgn="auto" hangingPunct="1">
              <a:spcAft>
                <a:spcPts val="0"/>
              </a:spcAft>
              <a:defRPr/>
            </a:pPr>
            <a:r>
              <a:rPr lang="en-US" dirty="0" smtClean="0">
                <a:latin typeface="+mn-lt"/>
              </a:rPr>
              <a:t>Student Selects</a:t>
            </a:r>
          </a:p>
        </p:txBody>
      </p:sp>
      <p:pic>
        <p:nvPicPr>
          <p:cNvPr id="7" name="Picture 6" descr="Strawberry fruti and yogurt smoothie&#10;iStock_0000035602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5502" y="1301206"/>
            <a:ext cx="2092996" cy="2468880"/>
          </a:xfrm>
          <a:prstGeom prst="rect">
            <a:avLst/>
          </a:prstGeom>
        </p:spPr>
      </p:pic>
      <p:sp>
        <p:nvSpPr>
          <p:cNvPr id="8" name="TextBox 16"/>
          <p:cNvSpPr txBox="1">
            <a:spLocks noChangeArrowheads="1"/>
          </p:cNvSpPr>
          <p:nvPr/>
        </p:nvSpPr>
        <p:spPr bwMode="auto">
          <a:xfrm>
            <a:off x="762000" y="4114800"/>
            <a:ext cx="7543800" cy="646113"/>
          </a:xfrm>
          <a:prstGeom prst="rect">
            <a:avLst/>
          </a:prstGeom>
          <a:solidFill>
            <a:srgbClr val="006600"/>
          </a:solidFill>
          <a:ln w="28575">
            <a:solidFill>
              <a:schemeClr val="bg1"/>
            </a:solidFill>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bg1"/>
                </a:solidFill>
              </a:rPr>
              <a:t>Reimbursable Meal?</a:t>
            </a:r>
          </a:p>
        </p:txBody>
      </p:sp>
      <p:sp>
        <p:nvSpPr>
          <p:cNvPr id="9" name="TextBox 8"/>
          <p:cNvSpPr>
            <a:spLocks noChangeArrowheads="1"/>
          </p:cNvSpPr>
          <p:nvPr/>
        </p:nvSpPr>
        <p:spPr bwMode="auto">
          <a:xfrm>
            <a:off x="6629400" y="3962400"/>
            <a:ext cx="1497013" cy="909638"/>
          </a:xfrm>
          <a:prstGeom prst="ellipse">
            <a:avLst/>
          </a:prstGeom>
          <a:solidFill>
            <a:srgbClr val="C00000"/>
          </a:solidFill>
          <a:ln w="38100">
            <a:solidFill>
              <a:schemeClr val="bg1"/>
            </a:solidFill>
            <a:round/>
            <a:headEnd/>
            <a:tailEnd/>
          </a:ln>
          <a:scene3d>
            <a:camera prst="orthographicFront"/>
            <a:lightRig rig="threePt" dir="t"/>
          </a:scene3d>
          <a:sp3d>
            <a:bevelT/>
          </a:sp3d>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a:solidFill>
                  <a:schemeClr val="bg1"/>
                </a:solidFill>
              </a:rPr>
              <a:t>NO</a:t>
            </a:r>
          </a:p>
        </p:txBody>
      </p:sp>
    </p:spTree>
    <p:extLst>
      <p:ext uri="{BB962C8B-B14F-4D97-AF65-F5344CB8AC3E}">
        <p14:creationId xmlns:p14="http://schemas.microsoft.com/office/powerpoint/2010/main" val="2335001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Content Placeholder 2"/>
          <p:cNvSpPr>
            <a:spLocks noGrp="1"/>
          </p:cNvSpPr>
          <p:nvPr>
            <p:ph idx="1"/>
          </p:nvPr>
        </p:nvSpPr>
        <p:spPr>
          <a:xfrm>
            <a:off x="304800" y="990600"/>
            <a:ext cx="8077200" cy="5257800"/>
          </a:xfrm>
        </p:spPr>
        <p:txBody>
          <a:bodyPr>
            <a:noAutofit/>
          </a:bodyPr>
          <a:lstStyle/>
          <a:p>
            <a:pPr>
              <a:spcBef>
                <a:spcPts val="1800"/>
              </a:spcBef>
            </a:pPr>
            <a:r>
              <a:rPr lang="en-US" dirty="0" smtClean="0">
                <a:solidFill>
                  <a:srgbClr val="99FF99"/>
                </a:solidFill>
                <a:latin typeface="+mj-lt"/>
              </a:rPr>
              <a:t>REQUIRED </a:t>
            </a:r>
            <a:r>
              <a:rPr lang="en-US" dirty="0" smtClean="0">
                <a:latin typeface="+mj-lt"/>
              </a:rPr>
              <a:t>for children with disabilities (medical statement from physician)</a:t>
            </a:r>
          </a:p>
          <a:p>
            <a:pPr>
              <a:spcBef>
                <a:spcPts val="1800"/>
              </a:spcBef>
            </a:pPr>
            <a:r>
              <a:rPr lang="en-US" dirty="0" smtClean="0">
                <a:solidFill>
                  <a:srgbClr val="99FF99"/>
                </a:solidFill>
                <a:latin typeface="+mj-lt"/>
              </a:rPr>
              <a:t>OPTIONAL</a:t>
            </a:r>
            <a:r>
              <a:rPr lang="en-US" dirty="0" smtClean="0">
                <a:latin typeface="+mj-lt"/>
              </a:rPr>
              <a:t> for </a:t>
            </a:r>
            <a:r>
              <a:rPr lang="en-US" dirty="0">
                <a:latin typeface="+mj-lt"/>
              </a:rPr>
              <a:t>children </a:t>
            </a:r>
            <a:r>
              <a:rPr lang="en-US" dirty="0" smtClean="0">
                <a:latin typeface="+mj-lt"/>
              </a:rPr>
              <a:t>without disabilities (written parent request</a:t>
            </a:r>
            <a:r>
              <a:rPr lang="en-US" sz="3000" dirty="0" smtClean="0">
                <a:latin typeface="+mj-lt"/>
              </a:rPr>
              <a:t>)</a:t>
            </a:r>
          </a:p>
          <a:p>
            <a:pPr lvl="1">
              <a:spcBef>
                <a:spcPts val="1200"/>
              </a:spcBef>
            </a:pPr>
            <a:r>
              <a:rPr lang="en-US" dirty="0" smtClean="0">
                <a:latin typeface="+mj-lt"/>
              </a:rPr>
              <a:t>lactose-free </a:t>
            </a:r>
            <a:r>
              <a:rPr lang="en-US" dirty="0">
                <a:latin typeface="+mj-lt"/>
              </a:rPr>
              <a:t>or lactose-reduced </a:t>
            </a:r>
            <a:r>
              <a:rPr lang="en-US" dirty="0" smtClean="0">
                <a:latin typeface="+mj-lt"/>
              </a:rPr>
              <a:t/>
            </a:r>
            <a:br>
              <a:rPr lang="en-US" dirty="0" smtClean="0">
                <a:latin typeface="+mj-lt"/>
              </a:rPr>
            </a:br>
            <a:r>
              <a:rPr lang="en-US" dirty="0" smtClean="0">
                <a:latin typeface="+mj-lt"/>
              </a:rPr>
              <a:t>milk (unflavored </a:t>
            </a:r>
            <a:r>
              <a:rPr lang="en-US" dirty="0">
                <a:latin typeface="+mj-lt"/>
              </a:rPr>
              <a:t>low-fat or </a:t>
            </a:r>
            <a:r>
              <a:rPr lang="en-US" dirty="0" smtClean="0">
                <a:latin typeface="+mj-lt"/>
              </a:rPr>
              <a:t/>
            </a:r>
            <a:br>
              <a:rPr lang="en-US" dirty="0" smtClean="0">
                <a:latin typeface="+mj-lt"/>
              </a:rPr>
            </a:br>
            <a:r>
              <a:rPr lang="en-US" dirty="0" smtClean="0">
                <a:latin typeface="+mj-lt"/>
              </a:rPr>
              <a:t>unflavored/flavored fat-free)</a:t>
            </a:r>
            <a:endParaRPr lang="en-US" dirty="0">
              <a:latin typeface="+mj-lt"/>
            </a:endParaRPr>
          </a:p>
          <a:p>
            <a:pPr lvl="1">
              <a:spcBef>
                <a:spcPts val="1200"/>
              </a:spcBef>
            </a:pPr>
            <a:r>
              <a:rPr lang="en-US" dirty="0">
                <a:latin typeface="+mj-lt"/>
              </a:rPr>
              <a:t>nondairy milk substitutes that </a:t>
            </a:r>
            <a:r>
              <a:rPr lang="en-US" dirty="0" smtClean="0">
                <a:latin typeface="+mj-lt"/>
              </a:rPr>
              <a:t/>
            </a:r>
            <a:br>
              <a:rPr lang="en-US" dirty="0" smtClean="0">
                <a:latin typeface="+mj-lt"/>
              </a:rPr>
            </a:br>
            <a:r>
              <a:rPr lang="en-US" dirty="0" smtClean="0">
                <a:latin typeface="+mj-lt"/>
              </a:rPr>
              <a:t>meet </a:t>
            </a:r>
            <a:r>
              <a:rPr lang="en-US" dirty="0">
                <a:latin typeface="+mj-lt"/>
              </a:rPr>
              <a:t>the USDA nutrition </a:t>
            </a:r>
            <a:r>
              <a:rPr lang="en-US" dirty="0" smtClean="0">
                <a:latin typeface="+mj-lt"/>
              </a:rPr>
              <a:t/>
            </a:r>
            <a:br>
              <a:rPr lang="en-US" dirty="0" smtClean="0">
                <a:latin typeface="+mj-lt"/>
              </a:rPr>
            </a:br>
            <a:r>
              <a:rPr lang="en-US" dirty="0" smtClean="0">
                <a:latin typeface="+mj-lt"/>
              </a:rPr>
              <a:t>standards for </a:t>
            </a:r>
            <a:r>
              <a:rPr lang="en-US" dirty="0">
                <a:latin typeface="+mj-lt"/>
              </a:rPr>
              <a:t>fluid milk substitutes </a:t>
            </a:r>
            <a:endParaRPr lang="en-US" dirty="0">
              <a:solidFill>
                <a:srgbClr val="FFFF00"/>
              </a:solidFill>
              <a:latin typeface="+mj-lt"/>
            </a:endParaRPr>
          </a:p>
          <a:p>
            <a:pPr>
              <a:spcBef>
                <a:spcPts val="1200"/>
              </a:spcBef>
              <a:defRPr/>
            </a:pPr>
            <a:endParaRPr lang="en-US" kern="0" dirty="0">
              <a:latin typeface="+mj-lt"/>
            </a:endParaRPr>
          </a:p>
        </p:txBody>
      </p:sp>
      <p:sp>
        <p:nvSpPr>
          <p:cNvPr id="6" name="Title 7"/>
          <p:cNvSpPr>
            <a:spLocks noGrp="1"/>
          </p:cNvSpPr>
          <p:nvPr>
            <p:ph type="title"/>
          </p:nvPr>
        </p:nvSpPr>
        <p:spPr>
          <a:xfrm>
            <a:off x="0" y="228600"/>
            <a:ext cx="9144000" cy="719702"/>
          </a:xfrm>
        </p:spPr>
        <p:txBody>
          <a:bodyPr/>
          <a:lstStyle/>
          <a:p>
            <a:r>
              <a:rPr lang="en-US" dirty="0" smtClean="0">
                <a:latin typeface="+mj-lt"/>
              </a:rPr>
              <a:t>Milk Substitutions</a:t>
            </a:r>
          </a:p>
        </p:txBody>
      </p:sp>
      <p:sp>
        <p:nvSpPr>
          <p:cNvPr id="5" name="TextBox 4"/>
          <p:cNvSpPr txBox="1"/>
          <p:nvPr/>
        </p:nvSpPr>
        <p:spPr>
          <a:xfrm>
            <a:off x="-3810" y="6290846"/>
            <a:ext cx="9144000" cy="338554"/>
          </a:xfrm>
          <a:prstGeom prst="rect">
            <a:avLst/>
          </a:prstGeom>
          <a:solidFill>
            <a:srgbClr val="FFFF99"/>
          </a:solidFill>
        </p:spPr>
        <p:txBody>
          <a:bodyPr wrap="square" rtlCol="0">
            <a:spAutoFit/>
          </a:bodyPr>
          <a:lstStyle/>
          <a:p>
            <a:pPr algn="ctr">
              <a:spcBef>
                <a:spcPts val="2400"/>
              </a:spcBef>
            </a:pPr>
            <a:r>
              <a:rPr lang="en-US" altLang="en-US" sz="1600" b="1" dirty="0" smtClean="0">
                <a:latin typeface="Calibri" pitchFamily="34" charset="0"/>
              </a:rPr>
              <a:t>www.sde.ct.gov/sde/lib/sde/pdf/deps/nutrition/nslp/crediting/milk_sub.pdf</a:t>
            </a:r>
            <a:endParaRPr lang="en-US" altLang="en-US" sz="1600" b="1" dirty="0">
              <a:latin typeface="Calibri" pitchFamily="34" charset="0"/>
            </a:endParaRPr>
          </a:p>
        </p:txBody>
      </p:sp>
      <p:pic>
        <p:nvPicPr>
          <p:cNvPr id="9" name="Picture 8" descr="Lcatose free milk, including fat-free plain, fat-free chocolate and low-fat (1%)&#10;&#10;&#10;Soy milk istock_0000194186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3239132"/>
            <a:ext cx="2209800" cy="1552649"/>
          </a:xfrm>
          <a:prstGeom prst="rect">
            <a:avLst/>
          </a:prstGeom>
        </p:spPr>
      </p:pic>
      <p:pic>
        <p:nvPicPr>
          <p:cNvPr id="2" name="Picture 1" descr="Soy milk istock_0000194186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4200" y="4765072"/>
            <a:ext cx="762000" cy="1360430"/>
          </a:xfrm>
          <a:prstGeom prst="rect">
            <a:avLst/>
          </a:prstGeom>
        </p:spPr>
      </p:pic>
    </p:spTree>
    <p:extLst>
      <p:ext uri="{BB962C8B-B14F-4D97-AF65-F5344CB8AC3E}">
        <p14:creationId xmlns:p14="http://schemas.microsoft.com/office/powerpoint/2010/main" val="936819654"/>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p:cNvSpPr>
            <a:spLocks noGrp="1"/>
          </p:cNvSpPr>
          <p:nvPr>
            <p:ph idx="1"/>
          </p:nvPr>
        </p:nvSpPr>
        <p:spPr>
          <a:xfrm>
            <a:off x="957386" y="5029200"/>
            <a:ext cx="6815014" cy="1219200"/>
          </a:xfrm>
        </p:spPr>
        <p:txBody>
          <a:bodyPr rtlCol="0">
            <a:noAutofit/>
          </a:bodyPr>
          <a:lstStyle/>
          <a:p>
            <a:pPr marL="0" indent="0" eaLnBrk="1" fontAlgn="auto" hangingPunct="1">
              <a:spcBef>
                <a:spcPts val="600"/>
              </a:spcBef>
              <a:spcAft>
                <a:spcPts val="0"/>
              </a:spcAft>
              <a:buClr>
                <a:srgbClr val="006600"/>
              </a:buClr>
              <a:buNone/>
              <a:defRPr/>
            </a:pPr>
            <a:r>
              <a:rPr lang="en-US" dirty="0" smtClean="0">
                <a:latin typeface="+mj-lt"/>
              </a:rPr>
              <a:t>Contains </a:t>
            </a:r>
            <a:r>
              <a:rPr lang="en-US" dirty="0">
                <a:solidFill>
                  <a:srgbClr val="FFFF00"/>
                </a:solidFill>
                <a:latin typeface="+mj-lt"/>
                <a:cs typeface="Arial"/>
              </a:rPr>
              <a:t>3</a:t>
            </a:r>
            <a:r>
              <a:rPr lang="en-US" dirty="0" smtClean="0">
                <a:solidFill>
                  <a:srgbClr val="FFFF00"/>
                </a:solidFill>
                <a:latin typeface="+mj-lt"/>
                <a:ea typeface="Times New Roman"/>
                <a:cs typeface="Arial"/>
              </a:rPr>
              <a:t> </a:t>
            </a:r>
            <a:r>
              <a:rPr lang="en-US" dirty="0">
                <a:solidFill>
                  <a:srgbClr val="FFFF00"/>
                </a:solidFill>
                <a:latin typeface="+mj-lt"/>
                <a:ea typeface="Times New Roman"/>
                <a:cs typeface="Arial"/>
              </a:rPr>
              <a:t>food items </a:t>
            </a:r>
            <a:r>
              <a:rPr lang="en-US" dirty="0" smtClean="0">
                <a:latin typeface="+mj-lt"/>
                <a:ea typeface="Times New Roman"/>
                <a:cs typeface="Arial"/>
              </a:rPr>
              <a:t>(1 grain as M/MA substitution, 1 fruit and 1 milk)</a:t>
            </a:r>
            <a:endParaRPr lang="en-US" dirty="0">
              <a:latin typeface="+mj-lt"/>
              <a:ea typeface="Times New Roman"/>
            </a:endParaRPr>
          </a:p>
        </p:txBody>
      </p:sp>
      <p:sp>
        <p:nvSpPr>
          <p:cNvPr id="15" name="Title 1"/>
          <p:cNvSpPr>
            <a:spLocks noGrp="1"/>
          </p:cNvSpPr>
          <p:nvPr>
            <p:ph type="title"/>
          </p:nvPr>
        </p:nvSpPr>
        <p:spPr>
          <a:xfrm>
            <a:off x="0" y="228600"/>
            <a:ext cx="9144000" cy="609600"/>
          </a:xfrm>
        </p:spPr>
        <p:txBody>
          <a:bodyPr rtlCol="0">
            <a:noAutofit/>
          </a:bodyPr>
          <a:lstStyle/>
          <a:p>
            <a:pPr eaLnBrk="1" fontAlgn="auto" hangingPunct="1">
              <a:spcAft>
                <a:spcPts val="0"/>
              </a:spcAft>
              <a:defRPr/>
            </a:pPr>
            <a:r>
              <a:rPr lang="en-US" dirty="0" smtClean="0">
                <a:latin typeface="+mn-lt"/>
              </a:rPr>
              <a:t>Student Selects</a:t>
            </a:r>
          </a:p>
        </p:txBody>
      </p:sp>
      <p:sp>
        <p:nvSpPr>
          <p:cNvPr id="12" name="TextBox 16"/>
          <p:cNvSpPr txBox="1">
            <a:spLocks noChangeArrowheads="1"/>
          </p:cNvSpPr>
          <p:nvPr/>
        </p:nvSpPr>
        <p:spPr bwMode="auto">
          <a:xfrm>
            <a:off x="762000" y="4114800"/>
            <a:ext cx="7543800" cy="646113"/>
          </a:xfrm>
          <a:prstGeom prst="rect">
            <a:avLst/>
          </a:prstGeom>
          <a:solidFill>
            <a:srgbClr val="006600"/>
          </a:solidFill>
          <a:ln w="28575">
            <a:solidFill>
              <a:schemeClr val="bg1"/>
            </a:solidFill>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bg1"/>
                </a:solidFill>
              </a:rPr>
              <a:t>Reimbursable Meal?</a:t>
            </a:r>
          </a:p>
        </p:txBody>
      </p:sp>
      <p:sp>
        <p:nvSpPr>
          <p:cNvPr id="13" name="TextBox 8"/>
          <p:cNvSpPr>
            <a:spLocks noChangeArrowheads="1"/>
          </p:cNvSpPr>
          <p:nvPr/>
        </p:nvSpPr>
        <p:spPr bwMode="auto">
          <a:xfrm>
            <a:off x="6629400" y="3962400"/>
            <a:ext cx="1497013" cy="909638"/>
          </a:xfrm>
          <a:prstGeom prst="ellipse">
            <a:avLst/>
          </a:prstGeom>
          <a:solidFill>
            <a:srgbClr val="006600"/>
          </a:solidFill>
          <a:ln w="38100">
            <a:solidFill>
              <a:schemeClr val="bg1"/>
            </a:solidFill>
            <a:round/>
            <a:headEnd/>
            <a:tailEnd/>
          </a:ln>
          <a:scene3d>
            <a:camera prst="orthographicFront"/>
            <a:lightRig rig="threePt" dir="t"/>
          </a:scene3d>
          <a:sp3d>
            <a:bevelT/>
          </a:sp3d>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smtClean="0">
                <a:solidFill>
                  <a:schemeClr val="bg1"/>
                </a:solidFill>
              </a:rPr>
              <a:t>YES</a:t>
            </a:r>
            <a:endParaRPr lang="en-US" altLang="en-US" sz="3600" b="1" dirty="0">
              <a:solidFill>
                <a:schemeClr val="bg1"/>
              </a:solidFill>
            </a:endParaRPr>
          </a:p>
        </p:txBody>
      </p:sp>
      <p:pic>
        <p:nvPicPr>
          <p:cNvPr id="16" name="Picture 15" descr="Strawberry fruti and yogurt smoothie&#10;iStock_0000035602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5180" y="1417320"/>
            <a:ext cx="2092996" cy="2468880"/>
          </a:xfrm>
          <a:prstGeom prst="rect">
            <a:avLst/>
          </a:prstGeom>
        </p:spPr>
      </p:pic>
      <p:pic>
        <p:nvPicPr>
          <p:cNvPr id="8" name="Picture 7" descr="Low-fat milk courtesy of New England Dairy &amp; Food Counci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4400" y="1037617"/>
            <a:ext cx="1278588" cy="2770275"/>
          </a:xfrm>
          <a:prstGeom prst="rect">
            <a:avLst/>
          </a:prstGeom>
        </p:spPr>
      </p:pic>
    </p:spTree>
    <p:extLst>
      <p:ext uri="{BB962C8B-B14F-4D97-AF65-F5344CB8AC3E}">
        <p14:creationId xmlns:p14="http://schemas.microsoft.com/office/powerpoint/2010/main" val="2388176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3"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2694940834"/>
              </p:ext>
            </p:extLst>
          </p:nvPr>
        </p:nvGraphicFramePr>
        <p:xfrm>
          <a:off x="330267" y="1066800"/>
          <a:ext cx="8585133" cy="3413760"/>
        </p:xfrm>
        <a:graphic>
          <a:graphicData uri="http://schemas.openxmlformats.org/drawingml/2006/table">
            <a:tbl>
              <a:tblPr firstRow="1" bandRow="1">
                <a:solidFill>
                  <a:srgbClr val="3366CC"/>
                </a:solidFill>
                <a:tableStyleId>{5C22544A-7EE6-4342-B048-85BDC9FD1C3A}</a:tableStyleId>
              </a:tblPr>
              <a:tblGrid>
                <a:gridCol w="6756333">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tblGrid>
              <a:tr h="396240">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600" dirty="0" smtClean="0"/>
                        <a:t>BREAKFAST MENU</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hMerge="1">
                  <a:txBody>
                    <a:bodyPr/>
                    <a:lstStyle/>
                    <a:p>
                      <a:endParaRPr lang="en-US" dirty="0">
                        <a:solidFill>
                          <a:schemeClr val="bg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000066"/>
                    </a:solidFill>
                  </a:tcPr>
                </a:tc>
                <a:extLst>
                  <a:ext uri="{0D108BD9-81ED-4DB2-BD59-A6C34878D82A}">
                    <a16:rowId xmlns:a16="http://schemas.microsoft.com/office/drawing/2014/main" val="10000"/>
                  </a:ext>
                </a:extLst>
              </a:tr>
              <a:tr h="304800">
                <a:tc>
                  <a:txBody>
                    <a:bodyPr/>
                    <a:lstStyle/>
                    <a:p>
                      <a:r>
                        <a:rPr lang="en-US" sz="2600" b="1" dirty="0" smtClean="0">
                          <a:solidFill>
                            <a:schemeClr val="bg1"/>
                          </a:solidFill>
                        </a:rPr>
                        <a:t>Food and Amount</a:t>
                      </a:r>
                      <a:endParaRPr lang="en-US" sz="2600" b="1" dirty="0">
                        <a:solidFill>
                          <a:schemeClr val="bg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2C57AE"/>
                    </a:solidFill>
                  </a:tcPr>
                </a:tc>
                <a:tc>
                  <a:txBody>
                    <a:bodyPr/>
                    <a:lstStyle/>
                    <a:p>
                      <a:r>
                        <a:rPr lang="en-US" sz="2600" b="1" dirty="0" smtClean="0">
                          <a:solidFill>
                            <a:schemeClr val="bg1"/>
                          </a:solidFill>
                        </a:rPr>
                        <a:t>Food Items</a:t>
                      </a:r>
                      <a:endParaRPr lang="en-US" sz="2600" b="1" dirty="0">
                        <a:solidFill>
                          <a:schemeClr val="bg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2C57AE"/>
                    </a:solidFill>
                  </a:tcPr>
                </a:tc>
                <a:extLst>
                  <a:ext uri="{0D108BD9-81ED-4DB2-BD59-A6C34878D82A}">
                    <a16:rowId xmlns:a16="http://schemas.microsoft.com/office/drawing/2014/main" val="10001"/>
                  </a:ext>
                </a:extLst>
              </a:tr>
              <a:tr h="370840">
                <a:tc>
                  <a:txBody>
                    <a:bodyPr/>
                    <a:lstStyle/>
                    <a:p>
                      <a:r>
                        <a:rPr lang="en-US" sz="2600" b="1" dirty="0" smtClean="0"/>
                        <a:t>Whole-grain 2-ounce blueberry muffin (1 </a:t>
                      </a:r>
                      <a:r>
                        <a:rPr lang="en-US" sz="2600" b="1" dirty="0" err="1" smtClean="0"/>
                        <a:t>oz</a:t>
                      </a:r>
                      <a:r>
                        <a:rPr lang="en-US" sz="2600" b="1" baseline="0" dirty="0" smtClean="0"/>
                        <a:t> </a:t>
                      </a:r>
                      <a:r>
                        <a:rPr lang="en-US" sz="2600" b="1" baseline="0" dirty="0" err="1" smtClean="0"/>
                        <a:t>eq</a:t>
                      </a:r>
                      <a:r>
                        <a:rPr lang="en-US" sz="2600" b="1" dirty="0" smtClean="0"/>
                        <a:t>)</a:t>
                      </a:r>
                      <a:endParaRPr lang="en-US" sz="2600" b="1" dirty="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600" b="1" dirty="0" smtClean="0"/>
                        <a:t>1 grain </a:t>
                      </a:r>
                      <a:endParaRPr lang="en-US" sz="2600" b="1" dirty="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r>
                        <a:rPr lang="en-US" sz="2600" b="1" dirty="0" smtClean="0"/>
                        <a:t>Whole-grain</a:t>
                      </a:r>
                      <a:r>
                        <a:rPr lang="en-US" sz="2600" b="1" baseline="0" dirty="0" smtClean="0"/>
                        <a:t> c</a:t>
                      </a:r>
                      <a:r>
                        <a:rPr lang="en-US" sz="2600" b="1" dirty="0" smtClean="0"/>
                        <a:t>ereal flakes (1 cup)</a:t>
                      </a:r>
                      <a:endParaRPr lang="en-US" sz="2600" b="1" dirty="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600" b="1" dirty="0" smtClean="0">
                          <a:solidFill>
                            <a:schemeClr val="tx1"/>
                          </a:solidFill>
                        </a:rPr>
                        <a:t>1 grain</a:t>
                      </a:r>
                      <a:endParaRPr lang="en-US" sz="2600" b="1" dirty="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r>
                        <a:rPr lang="en-US" sz="2600" b="1" dirty="0" smtClean="0"/>
                        <a:t>Kiwi slices (1 cup)</a:t>
                      </a:r>
                      <a:endParaRPr lang="en-US" sz="2600" b="1" dirty="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600" b="1" dirty="0" smtClean="0">
                          <a:solidFill>
                            <a:schemeClr val="tx1"/>
                          </a:solidFill>
                        </a:rPr>
                        <a:t>1</a:t>
                      </a:r>
                      <a:r>
                        <a:rPr lang="en-US" sz="2600" b="1" baseline="0" dirty="0" smtClean="0">
                          <a:solidFill>
                            <a:schemeClr val="tx1"/>
                          </a:solidFill>
                        </a:rPr>
                        <a:t> f</a:t>
                      </a:r>
                      <a:r>
                        <a:rPr lang="en-US" sz="2600" b="1" dirty="0" smtClean="0">
                          <a:solidFill>
                            <a:schemeClr val="tx1"/>
                          </a:solidFill>
                        </a:rPr>
                        <a:t>ruit</a:t>
                      </a:r>
                      <a:endParaRPr lang="en-US" sz="2600" b="1" dirty="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70840">
                <a:tc>
                  <a:txBody>
                    <a:bodyPr/>
                    <a:lstStyle/>
                    <a:p>
                      <a:r>
                        <a:rPr lang="en-US" sz="2600" b="1" dirty="0" smtClean="0">
                          <a:solidFill>
                            <a:schemeClr val="tx1"/>
                          </a:solidFill>
                        </a:rPr>
                        <a:t>Milk choice</a:t>
                      </a:r>
                      <a:r>
                        <a:rPr lang="en-US" sz="2600" b="1" baseline="0" dirty="0" smtClean="0">
                          <a:solidFill>
                            <a:schemeClr val="tx1"/>
                          </a:solidFill>
                        </a:rPr>
                        <a:t> (1 cup)</a:t>
                      </a:r>
                      <a:endParaRPr lang="en-US" sz="2600" b="1" dirty="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600" b="1" dirty="0" smtClean="0">
                          <a:solidFill>
                            <a:schemeClr val="tx1"/>
                          </a:solidFill>
                        </a:rPr>
                        <a:t>1 milk</a:t>
                      </a:r>
                      <a:endParaRPr lang="en-US" sz="2600" b="1" dirty="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70840">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2600" b="1" dirty="0" smtClean="0">
                          <a:solidFill>
                            <a:schemeClr val="bg1"/>
                          </a:solidFill>
                        </a:rPr>
                        <a:t>TOTAL FOOD ITEMS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algn="ctr"/>
                      <a:r>
                        <a:rPr lang="en-US" sz="2600" b="1" dirty="0" smtClean="0">
                          <a:solidFill>
                            <a:schemeClr val="bg1"/>
                          </a:solidFill>
                        </a:rPr>
                        <a:t>4</a:t>
                      </a:r>
                      <a:endParaRPr lang="en-US" sz="2600" b="1" dirty="0">
                        <a:solidFill>
                          <a:schemeClr val="bg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006600"/>
                    </a:solidFill>
                  </a:tcPr>
                </a:tc>
                <a:extLst>
                  <a:ext uri="{0D108BD9-81ED-4DB2-BD59-A6C34878D82A}">
                    <a16:rowId xmlns:a16="http://schemas.microsoft.com/office/drawing/2014/main" val="10006"/>
                  </a:ext>
                </a:extLst>
              </a:tr>
            </a:tbl>
          </a:graphicData>
        </a:graphic>
      </p:graphicFrame>
      <p:sp>
        <p:nvSpPr>
          <p:cNvPr id="217092" name="Title 1"/>
          <p:cNvSpPr>
            <a:spLocks noGrp="1"/>
          </p:cNvSpPr>
          <p:nvPr>
            <p:ph type="title"/>
          </p:nvPr>
        </p:nvSpPr>
        <p:spPr>
          <a:xfrm>
            <a:off x="457200" y="228600"/>
            <a:ext cx="8229600" cy="685800"/>
          </a:xfrm>
        </p:spPr>
        <p:txBody>
          <a:bodyPr/>
          <a:lstStyle/>
          <a:p>
            <a:pPr eaLnBrk="1" hangingPunct="1"/>
            <a:r>
              <a:rPr lang="en-US" altLang="en-US" smtClean="0">
                <a:latin typeface="Calibri" panose="020F0502020204030204" pitchFamily="34" charset="0"/>
              </a:rPr>
              <a:t>Planned Breakfast</a:t>
            </a:r>
          </a:p>
        </p:txBody>
      </p:sp>
      <p:pic>
        <p:nvPicPr>
          <p:cNvPr id="10" name="Picture 9" descr="Fat-free srtawberry milk, fat-free milk, fat-free choocalet milk and low-fat (1%) milk&#10;&#10;&#10;Courtesy of New England Dairy &amp; Food Council&#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0" y="4648200"/>
            <a:ext cx="2667000" cy="1843963"/>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5491" y="4882049"/>
            <a:ext cx="1810104" cy="1551105"/>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17672" r="16686"/>
          <a:stretch/>
        </p:blipFill>
        <p:spPr>
          <a:xfrm>
            <a:off x="761999" y="5160492"/>
            <a:ext cx="1146469" cy="1331671"/>
          </a:xfrm>
          <a:prstGeom prst="rect">
            <a:avLst/>
          </a:prstGeom>
        </p:spPr>
      </p:pic>
      <p:pic>
        <p:nvPicPr>
          <p:cNvPr id="2" name="Picture 1" descr="Kiwi &#10;iStock_00000359164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10762" y="5264626"/>
            <a:ext cx="1880438" cy="1201597"/>
          </a:xfrm>
          <a:prstGeom prst="rect">
            <a:avLst/>
          </a:prstGeom>
        </p:spPr>
      </p:pic>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p:cNvSpPr>
            <a:spLocks noGrp="1"/>
          </p:cNvSpPr>
          <p:nvPr>
            <p:ph idx="1"/>
          </p:nvPr>
        </p:nvSpPr>
        <p:spPr>
          <a:xfrm>
            <a:off x="957386" y="4977546"/>
            <a:ext cx="7135812" cy="1066800"/>
          </a:xfrm>
        </p:spPr>
        <p:txBody>
          <a:bodyPr rtlCol="0">
            <a:noAutofit/>
          </a:bodyPr>
          <a:lstStyle/>
          <a:p>
            <a:pPr marL="0" indent="0" eaLnBrk="1" fontAlgn="auto" hangingPunct="1">
              <a:spcBef>
                <a:spcPts val="600"/>
              </a:spcBef>
              <a:spcAft>
                <a:spcPts val="0"/>
              </a:spcAft>
              <a:buClr>
                <a:srgbClr val="006600"/>
              </a:buClr>
              <a:buNone/>
              <a:defRPr/>
            </a:pPr>
            <a:r>
              <a:rPr lang="en-US" dirty="0" smtClean="0">
                <a:latin typeface="+mj-lt"/>
              </a:rPr>
              <a:t>Contains </a:t>
            </a:r>
            <a:r>
              <a:rPr lang="en-US" dirty="0">
                <a:solidFill>
                  <a:srgbClr val="FFFF00"/>
                </a:solidFill>
                <a:latin typeface="+mj-lt"/>
                <a:cs typeface="Arial"/>
              </a:rPr>
              <a:t>3</a:t>
            </a:r>
            <a:r>
              <a:rPr lang="en-US" dirty="0" smtClean="0">
                <a:solidFill>
                  <a:srgbClr val="FFFF00"/>
                </a:solidFill>
                <a:latin typeface="+mj-lt"/>
                <a:ea typeface="Times New Roman"/>
                <a:cs typeface="Arial"/>
              </a:rPr>
              <a:t> </a:t>
            </a:r>
            <a:r>
              <a:rPr lang="en-US" dirty="0">
                <a:solidFill>
                  <a:srgbClr val="FFFF00"/>
                </a:solidFill>
                <a:latin typeface="+mj-lt"/>
                <a:ea typeface="Times New Roman"/>
                <a:cs typeface="Arial"/>
              </a:rPr>
              <a:t>food items </a:t>
            </a:r>
            <a:r>
              <a:rPr lang="en-US" dirty="0" smtClean="0">
                <a:solidFill>
                  <a:srgbClr val="FFFF00"/>
                </a:solidFill>
                <a:latin typeface="+mj-lt"/>
                <a:ea typeface="Times New Roman"/>
                <a:cs typeface="Arial"/>
              </a:rPr>
              <a:t/>
            </a:r>
            <a:br>
              <a:rPr lang="en-US" dirty="0" smtClean="0">
                <a:solidFill>
                  <a:srgbClr val="FFFF00"/>
                </a:solidFill>
                <a:latin typeface="+mj-lt"/>
                <a:ea typeface="Times New Roman"/>
                <a:cs typeface="Arial"/>
              </a:rPr>
            </a:br>
            <a:r>
              <a:rPr lang="en-US" dirty="0" smtClean="0">
                <a:latin typeface="+mj-lt"/>
                <a:ea typeface="Times New Roman"/>
                <a:cs typeface="Arial"/>
              </a:rPr>
              <a:t>(1 grain, 1 fruit and 1 milk)</a:t>
            </a:r>
            <a:endParaRPr lang="en-US" dirty="0">
              <a:latin typeface="+mj-lt"/>
              <a:ea typeface="Times New Roman"/>
            </a:endParaRPr>
          </a:p>
        </p:txBody>
      </p:sp>
      <p:sp>
        <p:nvSpPr>
          <p:cNvPr id="15" name="Title 1"/>
          <p:cNvSpPr>
            <a:spLocks noGrp="1"/>
          </p:cNvSpPr>
          <p:nvPr>
            <p:ph type="title"/>
          </p:nvPr>
        </p:nvSpPr>
        <p:spPr>
          <a:xfrm>
            <a:off x="0" y="228600"/>
            <a:ext cx="9144000" cy="609600"/>
          </a:xfrm>
        </p:spPr>
        <p:txBody>
          <a:bodyPr rtlCol="0">
            <a:noAutofit/>
          </a:bodyPr>
          <a:lstStyle/>
          <a:p>
            <a:pPr eaLnBrk="1" fontAlgn="auto" hangingPunct="1">
              <a:spcAft>
                <a:spcPts val="0"/>
              </a:spcAft>
              <a:defRPr/>
            </a:pPr>
            <a:r>
              <a:rPr lang="en-US" dirty="0" smtClean="0">
                <a:latin typeface="+mn-lt"/>
              </a:rPr>
              <a:t>Student Selects</a:t>
            </a:r>
          </a:p>
        </p:txBody>
      </p:sp>
      <p:sp>
        <p:nvSpPr>
          <p:cNvPr id="12" name="TextBox 16"/>
          <p:cNvSpPr txBox="1">
            <a:spLocks noChangeArrowheads="1"/>
          </p:cNvSpPr>
          <p:nvPr/>
        </p:nvSpPr>
        <p:spPr bwMode="auto">
          <a:xfrm>
            <a:off x="762000" y="4114800"/>
            <a:ext cx="7543800" cy="646113"/>
          </a:xfrm>
          <a:prstGeom prst="rect">
            <a:avLst/>
          </a:prstGeom>
          <a:solidFill>
            <a:srgbClr val="006600"/>
          </a:solidFill>
          <a:ln w="28575">
            <a:solidFill>
              <a:schemeClr val="bg1"/>
            </a:solidFill>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bg1"/>
                </a:solidFill>
              </a:rPr>
              <a:t>Reimbursable Meal?</a:t>
            </a:r>
          </a:p>
        </p:txBody>
      </p:sp>
      <p:sp>
        <p:nvSpPr>
          <p:cNvPr id="13" name="TextBox 8"/>
          <p:cNvSpPr>
            <a:spLocks noChangeArrowheads="1"/>
          </p:cNvSpPr>
          <p:nvPr/>
        </p:nvSpPr>
        <p:spPr bwMode="auto">
          <a:xfrm>
            <a:off x="6629400" y="3962400"/>
            <a:ext cx="1497013" cy="909638"/>
          </a:xfrm>
          <a:prstGeom prst="ellipse">
            <a:avLst/>
          </a:prstGeom>
          <a:solidFill>
            <a:srgbClr val="006600"/>
          </a:solidFill>
          <a:ln w="38100">
            <a:solidFill>
              <a:schemeClr val="bg1"/>
            </a:solidFill>
            <a:round/>
            <a:headEnd/>
            <a:tailEnd/>
          </a:ln>
          <a:scene3d>
            <a:camera prst="orthographicFront"/>
            <a:lightRig rig="threePt" dir="t"/>
          </a:scene3d>
          <a:sp3d>
            <a:bevelT/>
          </a:sp3d>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smtClean="0">
                <a:solidFill>
                  <a:schemeClr val="bg1"/>
                </a:solidFill>
              </a:rPr>
              <a:t>YES</a:t>
            </a:r>
            <a:endParaRPr lang="en-US" altLang="en-US" sz="3600" b="1" dirty="0">
              <a:solidFill>
                <a:schemeClr val="bg1"/>
              </a:solidFill>
            </a:endParaRPr>
          </a:p>
        </p:txBody>
      </p:sp>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l="17672" r="16686"/>
          <a:stretch/>
        </p:blipFill>
        <p:spPr>
          <a:xfrm>
            <a:off x="762000" y="1572646"/>
            <a:ext cx="2057400" cy="2389754"/>
          </a:xfrm>
          <a:prstGeom prst="rect">
            <a:avLst/>
          </a:prstGeom>
        </p:spPr>
      </p:pic>
      <p:pic>
        <p:nvPicPr>
          <p:cNvPr id="9" name="Picture 8" descr="Low-fat milk courtesy of New England Dairy &amp; Food Counci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8400" y="990600"/>
            <a:ext cx="1278588" cy="2770275"/>
          </a:xfrm>
          <a:prstGeom prst="rect">
            <a:avLst/>
          </a:prstGeom>
        </p:spPr>
      </p:pic>
      <p:pic>
        <p:nvPicPr>
          <p:cNvPr id="11" name="Picture 10" descr="Kiwi &#10;iStock_0000035916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95600" y="2057400"/>
            <a:ext cx="2880706" cy="1840767"/>
          </a:xfrm>
          <a:prstGeom prst="rect">
            <a:avLst/>
          </a:prstGeom>
        </p:spPr>
      </p:pic>
    </p:spTree>
    <p:extLst>
      <p:ext uri="{BB962C8B-B14F-4D97-AF65-F5344CB8AC3E}">
        <p14:creationId xmlns:p14="http://schemas.microsoft.com/office/powerpoint/2010/main" val="3456173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3" grpId="0" animBg="1"/>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0" y="228600"/>
            <a:ext cx="9144000" cy="609600"/>
          </a:xfrm>
        </p:spPr>
        <p:txBody>
          <a:bodyPr rtlCol="0">
            <a:noAutofit/>
          </a:bodyPr>
          <a:lstStyle/>
          <a:p>
            <a:pPr eaLnBrk="1" fontAlgn="auto" hangingPunct="1">
              <a:spcAft>
                <a:spcPts val="0"/>
              </a:spcAft>
              <a:defRPr/>
            </a:pPr>
            <a:r>
              <a:rPr lang="en-US" dirty="0" smtClean="0">
                <a:latin typeface="+mn-lt"/>
              </a:rPr>
              <a:t>Student Selects</a:t>
            </a:r>
          </a:p>
        </p:txBody>
      </p:sp>
      <p:sp>
        <p:nvSpPr>
          <p:cNvPr id="13" name="Content Placeholder 2"/>
          <p:cNvSpPr txBox="1">
            <a:spLocks/>
          </p:cNvSpPr>
          <p:nvPr/>
        </p:nvSpPr>
        <p:spPr bwMode="auto">
          <a:xfrm>
            <a:off x="898526" y="5013960"/>
            <a:ext cx="7407274" cy="1234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spcBef>
                <a:spcPct val="20000"/>
              </a:spcBef>
              <a:spcAft>
                <a:spcPct val="0"/>
              </a:spcAft>
              <a:buClr>
                <a:srgbClr val="FFFF00"/>
              </a:buClr>
              <a:buFont typeface="Wingdings" pitchFamily="2" charset="2"/>
              <a:buChar char="n"/>
              <a:defRPr sz="3200" b="1" kern="1200">
                <a:solidFill>
                  <a:schemeClr val="bg1"/>
                </a:solidFill>
                <a:latin typeface="Arial Narrow" pitchFamily="34" charset="0"/>
                <a:ea typeface="+mn-ea"/>
                <a:cs typeface="+mn-cs"/>
                <a:sym typeface="Wingdings"/>
              </a:defRPr>
            </a:lvl1pPr>
            <a:lvl2pPr marL="914400" indent="-457200" algn="l" rtl="0" eaLnBrk="0" fontAlgn="base" hangingPunct="0">
              <a:spcBef>
                <a:spcPct val="20000"/>
              </a:spcBef>
              <a:spcAft>
                <a:spcPct val="0"/>
              </a:spcAft>
              <a:buClr>
                <a:srgbClr val="FFFF00"/>
              </a:buClr>
              <a:buFont typeface="Symbol" pitchFamily="18" charset="2"/>
              <a:buChar char="·"/>
              <a:defRPr sz="2800" b="1" kern="1200">
                <a:solidFill>
                  <a:schemeClr val="bg1"/>
                </a:solidFill>
                <a:latin typeface="Arial Narrow" pitchFamily="34" charset="0"/>
                <a:ea typeface="+mn-ea"/>
                <a:cs typeface="+mn-cs"/>
                <a:sym typeface="Symbol"/>
              </a:defRPr>
            </a:lvl2pPr>
            <a:lvl3pPr marL="1262063" indent="-347663" algn="l" rtl="0" eaLnBrk="0" fontAlgn="base" hangingPunct="0">
              <a:spcBef>
                <a:spcPct val="20000"/>
              </a:spcBef>
              <a:spcAft>
                <a:spcPct val="0"/>
              </a:spcAft>
              <a:buClr>
                <a:srgbClr val="FFFF00"/>
              </a:buClr>
              <a:buFont typeface="Wingdings 3" pitchFamily="18" charset="2"/>
              <a:buChar char=""/>
              <a:defRPr sz="2400" b="1" kern="1200">
                <a:solidFill>
                  <a:schemeClr val="bg1"/>
                </a:solidFill>
                <a:latin typeface="Arial Narrow" pitchFamily="34" charset="0"/>
                <a:ea typeface="+mn-ea"/>
                <a:cs typeface="+mn-cs"/>
                <a:sym typeface="Wingdings 3"/>
              </a:defRPr>
            </a:lvl3pPr>
            <a:lvl4pPr marL="1600200" indent="-228600" algn="l" rtl="0" eaLnBrk="0" fontAlgn="base" hangingPunct="0">
              <a:spcBef>
                <a:spcPct val="20000"/>
              </a:spcBef>
              <a:spcAft>
                <a:spcPct val="0"/>
              </a:spcAft>
              <a:buFont typeface="Arial" panose="020B0604020202020204" pitchFamily="34" charset="0"/>
              <a:buChar char="–"/>
              <a:defRPr sz="2000" b="1" kern="1200">
                <a:solidFill>
                  <a:schemeClr val="bg1"/>
                </a:solidFill>
                <a:latin typeface="Arial Narrow"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b="1" kern="1200">
                <a:solidFill>
                  <a:schemeClr val="bg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spcBef>
                <a:spcPts val="600"/>
              </a:spcBef>
              <a:buClr>
                <a:srgbClr val="C00000"/>
              </a:buClr>
              <a:buNone/>
            </a:pPr>
            <a:r>
              <a:rPr lang="en-US" altLang="en-US" dirty="0" smtClean="0">
                <a:latin typeface="Calibri" panose="020F0502020204030204" pitchFamily="34" charset="0"/>
                <a:sym typeface="Wingdings" panose="05000000000000000000" pitchFamily="2" charset="2"/>
              </a:rPr>
              <a:t>Contains </a:t>
            </a:r>
            <a:r>
              <a:rPr lang="en-US" altLang="en-US" dirty="0" smtClean="0">
                <a:solidFill>
                  <a:srgbClr val="FFFF00"/>
                </a:solidFill>
                <a:latin typeface="Calibri" panose="020F0502020204030204" pitchFamily="34" charset="0"/>
                <a:sym typeface="Wingdings" panose="05000000000000000000" pitchFamily="2" charset="2"/>
              </a:rPr>
              <a:t>3</a:t>
            </a:r>
            <a:r>
              <a:rPr lang="en-US" altLang="en-US" dirty="0" smtClean="0">
                <a:solidFill>
                  <a:srgbClr val="FFFF00"/>
                </a:solidFill>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 food items </a:t>
            </a:r>
            <a:r>
              <a:rPr lang="en-US" altLang="en-US" dirty="0" smtClean="0">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(2 grains and 1 milk) but </a:t>
            </a:r>
            <a:r>
              <a:rPr lang="en-US" altLang="en-US" dirty="0" smtClean="0">
                <a:solidFill>
                  <a:srgbClr val="FFFF00"/>
                </a:solidFill>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MISSING</a:t>
            </a:r>
            <a:r>
              <a:rPr lang="en-US" altLang="en-US" dirty="0" smtClean="0">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 at least ½ cup of fruit</a:t>
            </a:r>
            <a:endParaRPr lang="en-US" altLang="en-US" dirty="0" smtClean="0">
              <a:latin typeface="Calibri" panose="020F0502020204030204" pitchFamily="34" charset="0"/>
              <a:cs typeface="Times New Roman" panose="02020603050405020304" pitchFamily="18" charset="0"/>
              <a:sym typeface="Wingdings" panose="05000000000000000000" pitchFamily="2" charset="2"/>
            </a:endParaRPr>
          </a:p>
        </p:txBody>
      </p:sp>
      <p:sp>
        <p:nvSpPr>
          <p:cNvPr id="12" name="TextBox 16"/>
          <p:cNvSpPr txBox="1">
            <a:spLocks noChangeArrowheads="1"/>
          </p:cNvSpPr>
          <p:nvPr/>
        </p:nvSpPr>
        <p:spPr bwMode="auto">
          <a:xfrm>
            <a:off x="762000" y="4114800"/>
            <a:ext cx="7543800" cy="646113"/>
          </a:xfrm>
          <a:prstGeom prst="rect">
            <a:avLst/>
          </a:prstGeom>
          <a:solidFill>
            <a:srgbClr val="006600"/>
          </a:solidFill>
          <a:ln w="28575">
            <a:solidFill>
              <a:schemeClr val="bg1"/>
            </a:solidFill>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bg1"/>
                </a:solidFill>
              </a:rPr>
              <a:t>Reimbursable Meal?</a:t>
            </a:r>
          </a:p>
        </p:txBody>
      </p:sp>
      <p:sp>
        <p:nvSpPr>
          <p:cNvPr id="17" name="TextBox 8"/>
          <p:cNvSpPr>
            <a:spLocks noChangeArrowheads="1"/>
          </p:cNvSpPr>
          <p:nvPr/>
        </p:nvSpPr>
        <p:spPr bwMode="auto">
          <a:xfrm>
            <a:off x="6629400" y="3962400"/>
            <a:ext cx="1497013" cy="909638"/>
          </a:xfrm>
          <a:prstGeom prst="ellipse">
            <a:avLst/>
          </a:prstGeom>
          <a:solidFill>
            <a:srgbClr val="C00000"/>
          </a:solidFill>
          <a:ln w="38100">
            <a:solidFill>
              <a:schemeClr val="bg1"/>
            </a:solidFill>
            <a:round/>
            <a:headEnd/>
            <a:tailEnd/>
          </a:ln>
          <a:scene3d>
            <a:camera prst="orthographicFront"/>
            <a:lightRig rig="threePt" dir="t"/>
          </a:scene3d>
          <a:sp3d>
            <a:bevelT/>
          </a:sp3d>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a:solidFill>
                  <a:schemeClr val="bg1"/>
                </a:solidFill>
              </a:rPr>
              <a:t>NO</a:t>
            </a:r>
          </a:p>
        </p:txBody>
      </p:sp>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l="17672" r="16686"/>
          <a:stretch/>
        </p:blipFill>
        <p:spPr>
          <a:xfrm>
            <a:off x="762000" y="1572646"/>
            <a:ext cx="2057400" cy="2389754"/>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0400" y="1676400"/>
            <a:ext cx="2482338" cy="2127152"/>
          </a:xfrm>
          <a:prstGeom prst="rect">
            <a:avLst/>
          </a:prstGeom>
        </p:spPr>
      </p:pic>
      <p:pic>
        <p:nvPicPr>
          <p:cNvPr id="9" name="Picture 8" descr="Low-fat milk courtesy of New England Dairy &amp; Food Council"/>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600" y="980122"/>
            <a:ext cx="1278588" cy="27702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p:cNvSpPr>
            <a:spLocks noGrp="1"/>
          </p:cNvSpPr>
          <p:nvPr>
            <p:ph idx="1"/>
          </p:nvPr>
        </p:nvSpPr>
        <p:spPr>
          <a:xfrm>
            <a:off x="990600" y="4948238"/>
            <a:ext cx="6019800" cy="1066800"/>
          </a:xfrm>
        </p:spPr>
        <p:txBody>
          <a:bodyPr rtlCol="0">
            <a:noAutofit/>
          </a:bodyPr>
          <a:lstStyle/>
          <a:p>
            <a:pPr marL="0" indent="0">
              <a:spcBef>
                <a:spcPts val="600"/>
              </a:spcBef>
              <a:buClr>
                <a:srgbClr val="C00000"/>
              </a:buClr>
              <a:buNone/>
            </a:pPr>
            <a:r>
              <a:rPr lang="en-US" dirty="0">
                <a:latin typeface="+mn-lt"/>
              </a:rPr>
              <a:t>Contains </a:t>
            </a:r>
            <a:r>
              <a:rPr lang="en-US" dirty="0" smtClean="0">
                <a:latin typeface="+mn-lt"/>
              </a:rPr>
              <a:t>only </a:t>
            </a:r>
            <a:r>
              <a:rPr lang="en-US" dirty="0" smtClean="0">
                <a:solidFill>
                  <a:srgbClr val="FFFF00"/>
                </a:solidFill>
                <a:latin typeface="+mn-lt"/>
              </a:rPr>
              <a:t>2 food items </a:t>
            </a:r>
            <a:r>
              <a:rPr lang="en-US" dirty="0" smtClean="0">
                <a:latin typeface="+mn-lt"/>
              </a:rPr>
              <a:t/>
            </a:r>
            <a:br>
              <a:rPr lang="en-US" dirty="0" smtClean="0">
                <a:latin typeface="+mn-lt"/>
              </a:rPr>
            </a:br>
            <a:r>
              <a:rPr lang="en-US" dirty="0" smtClean="0">
                <a:latin typeface="+mn-lt"/>
              </a:rPr>
              <a:t>(1 grain and 1 fruit)</a:t>
            </a:r>
            <a:endParaRPr lang="en-US" dirty="0">
              <a:latin typeface="+mn-lt"/>
            </a:endParaRPr>
          </a:p>
        </p:txBody>
      </p:sp>
      <p:sp>
        <p:nvSpPr>
          <p:cNvPr id="15" name="Title 1"/>
          <p:cNvSpPr>
            <a:spLocks noGrp="1"/>
          </p:cNvSpPr>
          <p:nvPr>
            <p:ph type="title"/>
          </p:nvPr>
        </p:nvSpPr>
        <p:spPr>
          <a:xfrm>
            <a:off x="0" y="228600"/>
            <a:ext cx="9144000" cy="609600"/>
          </a:xfrm>
        </p:spPr>
        <p:txBody>
          <a:bodyPr rtlCol="0">
            <a:noAutofit/>
          </a:bodyPr>
          <a:lstStyle/>
          <a:p>
            <a:pPr eaLnBrk="1" fontAlgn="auto" hangingPunct="1">
              <a:spcAft>
                <a:spcPts val="0"/>
              </a:spcAft>
              <a:defRPr/>
            </a:pPr>
            <a:r>
              <a:rPr lang="en-US" dirty="0" smtClean="0">
                <a:latin typeface="+mn-lt"/>
              </a:rPr>
              <a:t>Student Selects</a:t>
            </a:r>
          </a:p>
        </p:txBody>
      </p:sp>
      <p:sp>
        <p:nvSpPr>
          <p:cNvPr id="9" name="TextBox 16"/>
          <p:cNvSpPr txBox="1">
            <a:spLocks noChangeArrowheads="1"/>
          </p:cNvSpPr>
          <p:nvPr/>
        </p:nvSpPr>
        <p:spPr bwMode="auto">
          <a:xfrm>
            <a:off x="762000" y="4114800"/>
            <a:ext cx="7543800" cy="646113"/>
          </a:xfrm>
          <a:prstGeom prst="rect">
            <a:avLst/>
          </a:prstGeom>
          <a:solidFill>
            <a:srgbClr val="006600"/>
          </a:solidFill>
          <a:ln w="28575">
            <a:solidFill>
              <a:schemeClr val="bg1"/>
            </a:solidFill>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bg1"/>
                </a:solidFill>
              </a:rPr>
              <a:t>Reimbursable Meal?</a:t>
            </a:r>
          </a:p>
        </p:txBody>
      </p:sp>
      <p:sp>
        <p:nvSpPr>
          <p:cNvPr id="10" name="TextBox 8"/>
          <p:cNvSpPr>
            <a:spLocks noChangeArrowheads="1"/>
          </p:cNvSpPr>
          <p:nvPr/>
        </p:nvSpPr>
        <p:spPr bwMode="auto">
          <a:xfrm>
            <a:off x="6629400" y="3962400"/>
            <a:ext cx="1497013" cy="909638"/>
          </a:xfrm>
          <a:prstGeom prst="ellipse">
            <a:avLst/>
          </a:prstGeom>
          <a:solidFill>
            <a:srgbClr val="C00000"/>
          </a:solidFill>
          <a:ln w="38100">
            <a:solidFill>
              <a:schemeClr val="bg1"/>
            </a:solidFill>
            <a:round/>
            <a:headEnd/>
            <a:tailEnd/>
          </a:ln>
          <a:scene3d>
            <a:camera prst="orthographicFront"/>
            <a:lightRig rig="threePt" dir="t"/>
          </a:scene3d>
          <a:sp3d>
            <a:bevelT/>
          </a:sp3d>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a:solidFill>
                  <a:schemeClr val="bg1"/>
                </a:solidFill>
              </a:rPr>
              <a:t>NO</a:t>
            </a:r>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17672" r="16686"/>
          <a:stretch/>
        </p:blipFill>
        <p:spPr>
          <a:xfrm>
            <a:off x="1752600" y="1502053"/>
            <a:ext cx="2057400" cy="2389754"/>
          </a:xfrm>
          <a:prstGeom prst="rect">
            <a:avLst/>
          </a:prstGeom>
        </p:spPr>
      </p:pic>
      <p:pic>
        <p:nvPicPr>
          <p:cNvPr id="8" name="Picture 7" descr="Kiwi &#10;iStock_0000035916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6200" y="1986807"/>
            <a:ext cx="2880706" cy="18407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0"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3" name="Content Placeholder 2"/>
          <p:cNvSpPr>
            <a:spLocks noGrp="1"/>
          </p:cNvSpPr>
          <p:nvPr>
            <p:ph idx="1"/>
          </p:nvPr>
        </p:nvSpPr>
        <p:spPr>
          <a:xfrm>
            <a:off x="762000" y="4953000"/>
            <a:ext cx="7696199" cy="1143000"/>
          </a:xfrm>
        </p:spPr>
        <p:txBody>
          <a:bodyPr/>
          <a:lstStyle/>
          <a:p>
            <a:pPr marL="0" indent="0" eaLnBrk="1" hangingPunct="1">
              <a:spcBef>
                <a:spcPts val="600"/>
              </a:spcBef>
              <a:buClr>
                <a:srgbClr val="C00000"/>
              </a:buClr>
              <a:buNone/>
            </a:pPr>
            <a:r>
              <a:rPr lang="en-US" altLang="en-US" dirty="0" smtClean="0">
                <a:latin typeface="Calibri" panose="020F0502020204030204" pitchFamily="34" charset="0"/>
                <a:sym typeface="Wingdings" panose="05000000000000000000" pitchFamily="2" charset="2"/>
              </a:rPr>
              <a:t>Contains only </a:t>
            </a:r>
            <a:r>
              <a:rPr lang="en-US" altLang="en-US" dirty="0" smtClean="0">
                <a:solidFill>
                  <a:srgbClr val="FFFF00"/>
                </a:solidFill>
                <a:latin typeface="Calibri" panose="020F0502020204030204" pitchFamily="34" charset="0"/>
                <a:sym typeface="Wingdings" panose="05000000000000000000" pitchFamily="2" charset="2"/>
              </a:rPr>
              <a:t>2 </a:t>
            </a:r>
            <a:r>
              <a:rPr lang="en-US" altLang="en-US" dirty="0" smtClean="0">
                <a:solidFill>
                  <a:srgbClr val="FFFF00"/>
                </a:solidFill>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food items </a:t>
            </a:r>
            <a:r>
              <a:rPr lang="en-US" altLang="en-US" dirty="0" smtClean="0">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(2 grains) and </a:t>
            </a:r>
            <a:r>
              <a:rPr lang="en-US" altLang="en-US" dirty="0" smtClean="0">
                <a:solidFill>
                  <a:srgbClr val="FFFF00"/>
                </a:solidFill>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MISSING</a:t>
            </a:r>
            <a:r>
              <a:rPr lang="en-US" altLang="en-US" dirty="0" smtClean="0">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 at least ½ cup of fruit</a:t>
            </a:r>
            <a:endParaRPr lang="en-US" altLang="en-US" dirty="0" smtClean="0">
              <a:latin typeface="Calibri" panose="020F0502020204030204" pitchFamily="34" charset="0"/>
              <a:cs typeface="Times New Roman" panose="02020603050405020304" pitchFamily="18" charset="0"/>
              <a:sym typeface="Wingdings" panose="05000000000000000000" pitchFamily="2" charset="2"/>
            </a:endParaRPr>
          </a:p>
        </p:txBody>
      </p:sp>
      <p:sp>
        <p:nvSpPr>
          <p:cNvPr id="15" name="Title 1"/>
          <p:cNvSpPr>
            <a:spLocks noGrp="1"/>
          </p:cNvSpPr>
          <p:nvPr>
            <p:ph type="title"/>
          </p:nvPr>
        </p:nvSpPr>
        <p:spPr>
          <a:xfrm>
            <a:off x="0" y="228600"/>
            <a:ext cx="9144000" cy="609600"/>
          </a:xfrm>
        </p:spPr>
        <p:txBody>
          <a:bodyPr rtlCol="0">
            <a:noAutofit/>
          </a:bodyPr>
          <a:lstStyle/>
          <a:p>
            <a:pPr eaLnBrk="1" fontAlgn="auto" hangingPunct="1">
              <a:spcAft>
                <a:spcPts val="0"/>
              </a:spcAft>
              <a:defRPr/>
            </a:pPr>
            <a:r>
              <a:rPr lang="en-US" dirty="0" smtClean="0">
                <a:latin typeface="+mn-lt"/>
              </a:rPr>
              <a:t>Student Selects</a:t>
            </a:r>
          </a:p>
        </p:txBody>
      </p:sp>
      <p:sp>
        <p:nvSpPr>
          <p:cNvPr id="225285" name="TextBox 15"/>
          <p:cNvSpPr txBox="1">
            <a:spLocks noChangeArrowheads="1"/>
          </p:cNvSpPr>
          <p:nvPr/>
        </p:nvSpPr>
        <p:spPr bwMode="auto">
          <a:xfrm>
            <a:off x="6705600" y="4002088"/>
            <a:ext cx="1143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a:solidFill>
                  <a:schemeClr val="bg1"/>
                </a:solidFill>
              </a:rPr>
              <a:t>NO</a:t>
            </a:r>
          </a:p>
        </p:txBody>
      </p:sp>
      <p:sp>
        <p:nvSpPr>
          <p:cNvPr id="10" name="TextBox 16"/>
          <p:cNvSpPr txBox="1">
            <a:spLocks noChangeArrowheads="1"/>
          </p:cNvSpPr>
          <p:nvPr/>
        </p:nvSpPr>
        <p:spPr bwMode="auto">
          <a:xfrm>
            <a:off x="762000" y="4114800"/>
            <a:ext cx="7543800" cy="646113"/>
          </a:xfrm>
          <a:prstGeom prst="rect">
            <a:avLst/>
          </a:prstGeom>
          <a:solidFill>
            <a:srgbClr val="006600"/>
          </a:solidFill>
          <a:ln w="28575">
            <a:solidFill>
              <a:schemeClr val="bg1"/>
            </a:solidFill>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bg1"/>
                </a:solidFill>
              </a:rPr>
              <a:t>Reimbursable Meal?</a:t>
            </a:r>
          </a:p>
        </p:txBody>
      </p:sp>
      <p:sp>
        <p:nvSpPr>
          <p:cNvPr id="14" name="TextBox 8"/>
          <p:cNvSpPr>
            <a:spLocks noChangeArrowheads="1"/>
          </p:cNvSpPr>
          <p:nvPr/>
        </p:nvSpPr>
        <p:spPr bwMode="auto">
          <a:xfrm>
            <a:off x="6629400" y="3962400"/>
            <a:ext cx="1497013" cy="909638"/>
          </a:xfrm>
          <a:prstGeom prst="ellipse">
            <a:avLst/>
          </a:prstGeom>
          <a:solidFill>
            <a:srgbClr val="C00000"/>
          </a:solidFill>
          <a:ln w="38100">
            <a:solidFill>
              <a:schemeClr val="bg1"/>
            </a:solidFill>
            <a:round/>
            <a:headEnd/>
            <a:tailEnd/>
          </a:ln>
          <a:scene3d>
            <a:camera prst="orthographicFront"/>
            <a:lightRig rig="threePt" dir="t"/>
          </a:scene3d>
          <a:sp3d>
            <a:bevelT/>
          </a:sp3d>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a:solidFill>
                  <a:schemeClr val="bg1"/>
                </a:solidFill>
              </a:rPr>
              <a:t>NO</a:t>
            </a:r>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17672" r="16686"/>
          <a:stretch/>
        </p:blipFill>
        <p:spPr>
          <a:xfrm>
            <a:off x="2057400" y="1542250"/>
            <a:ext cx="2057400" cy="2389754"/>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5800" y="1646004"/>
            <a:ext cx="2482338" cy="21271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28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3" grpId="0" build="p"/>
      <p:bldP spid="14" grpId="0" animBg="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0" y="228600"/>
            <a:ext cx="9144000" cy="609600"/>
          </a:xfrm>
        </p:spPr>
        <p:txBody>
          <a:bodyPr rtlCol="0">
            <a:noAutofit/>
          </a:bodyPr>
          <a:lstStyle/>
          <a:p>
            <a:pPr eaLnBrk="1" fontAlgn="auto" hangingPunct="1">
              <a:spcAft>
                <a:spcPts val="0"/>
              </a:spcAft>
              <a:defRPr/>
            </a:pPr>
            <a:r>
              <a:rPr lang="en-US" dirty="0" smtClean="0">
                <a:latin typeface="+mn-lt"/>
              </a:rPr>
              <a:t>Student Selects</a:t>
            </a:r>
          </a:p>
        </p:txBody>
      </p:sp>
      <p:sp>
        <p:nvSpPr>
          <p:cNvPr id="12" name="Content Placeholder 2"/>
          <p:cNvSpPr>
            <a:spLocks noGrp="1"/>
          </p:cNvSpPr>
          <p:nvPr>
            <p:ph idx="1"/>
          </p:nvPr>
        </p:nvSpPr>
        <p:spPr>
          <a:xfrm>
            <a:off x="990600" y="4932998"/>
            <a:ext cx="7315199" cy="1163002"/>
          </a:xfrm>
        </p:spPr>
        <p:txBody>
          <a:bodyPr/>
          <a:lstStyle/>
          <a:p>
            <a:pPr marL="0" indent="0" eaLnBrk="1" hangingPunct="1">
              <a:spcBef>
                <a:spcPts val="600"/>
              </a:spcBef>
              <a:buClr>
                <a:srgbClr val="C00000"/>
              </a:buClr>
              <a:buNone/>
            </a:pPr>
            <a:r>
              <a:rPr lang="en-US" altLang="en-US" dirty="0" smtClean="0">
                <a:latin typeface="Calibri" panose="020F0502020204030204" pitchFamily="34" charset="0"/>
                <a:sym typeface="Wingdings" panose="05000000000000000000" pitchFamily="2" charset="2"/>
              </a:rPr>
              <a:t>Contains only </a:t>
            </a:r>
            <a:r>
              <a:rPr lang="en-US" altLang="en-US" dirty="0" smtClean="0">
                <a:solidFill>
                  <a:srgbClr val="FFFF00"/>
                </a:solidFill>
                <a:latin typeface="Calibri" panose="020F0502020204030204" pitchFamily="34" charset="0"/>
                <a:sym typeface="Wingdings" panose="05000000000000000000" pitchFamily="2" charset="2"/>
              </a:rPr>
              <a:t>2 </a:t>
            </a:r>
            <a:r>
              <a:rPr lang="en-US" altLang="en-US" dirty="0" smtClean="0">
                <a:solidFill>
                  <a:srgbClr val="FFFF00"/>
                </a:solidFill>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food items </a:t>
            </a:r>
            <a:r>
              <a:rPr lang="en-US" altLang="en-US" dirty="0" smtClean="0">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a:t>
            </a:r>
            <a:r>
              <a:rPr lang="en-US" altLang="en-US" dirty="0">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1</a:t>
            </a:r>
            <a:r>
              <a:rPr lang="en-US" altLang="en-US" dirty="0" smtClean="0">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 grain and </a:t>
            </a:r>
            <a:br>
              <a:rPr lang="en-US" altLang="en-US" dirty="0" smtClean="0">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br>
            <a:r>
              <a:rPr lang="en-US" altLang="en-US" dirty="0" smtClean="0">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1 milk) and </a:t>
            </a:r>
            <a:r>
              <a:rPr lang="en-US" altLang="en-US" dirty="0" smtClean="0">
                <a:solidFill>
                  <a:srgbClr val="FFFF00"/>
                </a:solidFill>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MISSING</a:t>
            </a:r>
            <a:r>
              <a:rPr lang="en-US" altLang="en-US" dirty="0" smtClean="0">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 at least ½ cup of fruit</a:t>
            </a:r>
            <a:endParaRPr lang="en-US" altLang="en-US" dirty="0" smtClean="0">
              <a:latin typeface="Calibri" panose="020F0502020204030204" pitchFamily="34" charset="0"/>
              <a:cs typeface="Times New Roman" panose="02020603050405020304" pitchFamily="18" charset="0"/>
              <a:sym typeface="Wingdings" panose="05000000000000000000" pitchFamily="2" charset="2"/>
            </a:endParaRPr>
          </a:p>
        </p:txBody>
      </p:sp>
      <p:sp>
        <p:nvSpPr>
          <p:cNvPr id="10" name="TextBox 16"/>
          <p:cNvSpPr txBox="1">
            <a:spLocks noChangeArrowheads="1"/>
          </p:cNvSpPr>
          <p:nvPr/>
        </p:nvSpPr>
        <p:spPr bwMode="auto">
          <a:xfrm>
            <a:off x="762000" y="4114800"/>
            <a:ext cx="7543800" cy="646113"/>
          </a:xfrm>
          <a:prstGeom prst="rect">
            <a:avLst/>
          </a:prstGeom>
          <a:solidFill>
            <a:srgbClr val="006600"/>
          </a:solidFill>
          <a:ln w="28575">
            <a:solidFill>
              <a:schemeClr val="bg1"/>
            </a:solidFill>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bg1"/>
                </a:solidFill>
              </a:rPr>
              <a:t>Reimbursable Meal?</a:t>
            </a:r>
          </a:p>
        </p:txBody>
      </p:sp>
      <p:sp>
        <p:nvSpPr>
          <p:cNvPr id="14" name="TextBox 8"/>
          <p:cNvSpPr>
            <a:spLocks noChangeArrowheads="1"/>
          </p:cNvSpPr>
          <p:nvPr/>
        </p:nvSpPr>
        <p:spPr bwMode="auto">
          <a:xfrm>
            <a:off x="6629400" y="3962400"/>
            <a:ext cx="1497013" cy="909638"/>
          </a:xfrm>
          <a:prstGeom prst="ellipse">
            <a:avLst/>
          </a:prstGeom>
          <a:solidFill>
            <a:srgbClr val="C00000"/>
          </a:solidFill>
          <a:ln w="38100">
            <a:solidFill>
              <a:schemeClr val="bg1"/>
            </a:solidFill>
            <a:round/>
            <a:headEnd/>
            <a:tailEnd/>
          </a:ln>
          <a:scene3d>
            <a:camera prst="orthographicFront"/>
            <a:lightRig rig="threePt" dir="t"/>
          </a:scene3d>
          <a:sp3d>
            <a:bevelT/>
          </a:sp3d>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a:solidFill>
                  <a:schemeClr val="bg1"/>
                </a:solidFill>
              </a:rPr>
              <a:t>NO</a:t>
            </a:r>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17672" r="16686"/>
          <a:stretch/>
        </p:blipFill>
        <p:spPr>
          <a:xfrm>
            <a:off x="2362200" y="1617164"/>
            <a:ext cx="2057400" cy="2389754"/>
          </a:xfrm>
          <a:prstGeom prst="rect">
            <a:avLst/>
          </a:prstGeom>
        </p:spPr>
      </p:pic>
      <p:pic>
        <p:nvPicPr>
          <p:cNvPr id="8" name="Picture 7" descr="Low-fat milk courtesy of New England Dairy &amp; Food Counci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4400" y="1037617"/>
            <a:ext cx="1278588" cy="27702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4"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1592809579"/>
              </p:ext>
            </p:extLst>
          </p:nvPr>
        </p:nvGraphicFramePr>
        <p:xfrm>
          <a:off x="762000" y="1066800"/>
          <a:ext cx="7619999" cy="3931920"/>
        </p:xfrm>
        <a:graphic>
          <a:graphicData uri="http://schemas.openxmlformats.org/drawingml/2006/table">
            <a:tbl>
              <a:tblPr firstRow="1" bandRow="1">
                <a:solidFill>
                  <a:srgbClr val="3366CC"/>
                </a:solidFill>
                <a:tableStyleId>{5C22544A-7EE6-4342-B048-85BDC9FD1C3A}</a:tableStyleId>
              </a:tblPr>
              <a:tblGrid>
                <a:gridCol w="5486400">
                  <a:extLst>
                    <a:ext uri="{9D8B030D-6E8A-4147-A177-3AD203B41FA5}">
                      <a16:colId xmlns:a16="http://schemas.microsoft.com/office/drawing/2014/main" val="20000"/>
                    </a:ext>
                  </a:extLst>
                </a:gridCol>
                <a:gridCol w="2133599">
                  <a:extLst>
                    <a:ext uri="{9D8B030D-6E8A-4147-A177-3AD203B41FA5}">
                      <a16:colId xmlns:a16="http://schemas.microsoft.com/office/drawing/2014/main" val="20001"/>
                    </a:ext>
                  </a:extLst>
                </a:gridCol>
              </a:tblGrid>
              <a:tr h="396240">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smtClean="0"/>
                        <a:t>BREAKFAST MENU</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hMerge="1">
                  <a:txBody>
                    <a:bodyPr/>
                    <a:lstStyle/>
                    <a:p>
                      <a:endParaRPr lang="en-US" dirty="0">
                        <a:solidFill>
                          <a:schemeClr val="bg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000066"/>
                    </a:solidFill>
                  </a:tcPr>
                </a:tc>
                <a:extLst>
                  <a:ext uri="{0D108BD9-81ED-4DB2-BD59-A6C34878D82A}">
                    <a16:rowId xmlns:a16="http://schemas.microsoft.com/office/drawing/2014/main" val="10000"/>
                  </a:ext>
                </a:extLst>
              </a:tr>
              <a:tr h="304800">
                <a:tc>
                  <a:txBody>
                    <a:bodyPr/>
                    <a:lstStyle/>
                    <a:p>
                      <a:r>
                        <a:rPr lang="en-US" sz="2800" b="1" dirty="0" smtClean="0">
                          <a:solidFill>
                            <a:schemeClr val="bg1"/>
                          </a:solidFill>
                        </a:rPr>
                        <a:t>Food and Amount</a:t>
                      </a:r>
                      <a:endParaRPr lang="en-US" sz="2800" b="1" dirty="0">
                        <a:solidFill>
                          <a:schemeClr val="bg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2C57AE"/>
                    </a:solidFill>
                  </a:tcPr>
                </a:tc>
                <a:tc>
                  <a:txBody>
                    <a:bodyPr/>
                    <a:lstStyle/>
                    <a:p>
                      <a:r>
                        <a:rPr lang="en-US" sz="2800" b="1" dirty="0" smtClean="0">
                          <a:solidFill>
                            <a:schemeClr val="bg1"/>
                          </a:solidFill>
                        </a:rPr>
                        <a:t>Food Items</a:t>
                      </a:r>
                      <a:endParaRPr lang="en-US" sz="2800" b="1" dirty="0">
                        <a:solidFill>
                          <a:schemeClr val="bg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2C57AE"/>
                    </a:solidFill>
                  </a:tcPr>
                </a:tc>
                <a:extLst>
                  <a:ext uri="{0D108BD9-81ED-4DB2-BD59-A6C34878D82A}">
                    <a16:rowId xmlns:a16="http://schemas.microsoft.com/office/drawing/2014/main" val="10001"/>
                  </a:ext>
                </a:extLst>
              </a:tr>
              <a:tr h="370840">
                <a:tc>
                  <a:txBody>
                    <a:bodyPr/>
                    <a:lstStyle/>
                    <a:p>
                      <a:r>
                        <a:rPr lang="en-US" sz="2800" b="1" dirty="0" smtClean="0"/>
                        <a:t>Blueberry yogurt (½ cup) *</a:t>
                      </a:r>
                    </a:p>
                    <a:p>
                      <a:pPr marL="231775" indent="0"/>
                      <a:r>
                        <a:rPr lang="en-US" sz="2000" b="1" i="1" dirty="0" smtClean="0">
                          <a:solidFill>
                            <a:schemeClr val="tx1"/>
                          </a:solidFill>
                        </a:rPr>
                        <a:t>* M/MA substitution (1</a:t>
                      </a:r>
                      <a:r>
                        <a:rPr lang="en-US" sz="2000" b="1" i="1" baseline="0" dirty="0" smtClean="0">
                          <a:solidFill>
                            <a:schemeClr val="tx1"/>
                          </a:solidFill>
                        </a:rPr>
                        <a:t> </a:t>
                      </a:r>
                      <a:r>
                        <a:rPr lang="en-US" sz="2000" b="1" i="1" baseline="0" dirty="0" err="1" smtClean="0">
                          <a:solidFill>
                            <a:schemeClr val="tx1"/>
                          </a:solidFill>
                        </a:rPr>
                        <a:t>oz</a:t>
                      </a:r>
                      <a:r>
                        <a:rPr lang="en-US" sz="2000" b="1" i="1" baseline="0" dirty="0" smtClean="0">
                          <a:solidFill>
                            <a:schemeClr val="tx1"/>
                          </a:solidFill>
                        </a:rPr>
                        <a:t> </a:t>
                      </a:r>
                      <a:r>
                        <a:rPr lang="en-US" sz="2000" b="1" i="1" baseline="0" dirty="0" err="1" smtClean="0">
                          <a:solidFill>
                            <a:schemeClr val="tx1"/>
                          </a:solidFill>
                        </a:rPr>
                        <a:t>eq</a:t>
                      </a:r>
                      <a:r>
                        <a:rPr lang="en-US" sz="2000" b="1" i="1" baseline="0" dirty="0" smtClean="0">
                          <a:solidFill>
                            <a:schemeClr val="tx1"/>
                          </a:solidFill>
                        </a:rPr>
                        <a:t>)</a:t>
                      </a:r>
                      <a:endParaRPr lang="en-US" sz="2000" b="1" i="1" dirty="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b="1" dirty="0" smtClean="0"/>
                        <a:t>1 grain </a:t>
                      </a:r>
                      <a:endParaRPr lang="en-US" sz="2800" b="1" dirty="0">
                        <a:solidFill>
                          <a:schemeClr val="tx1"/>
                        </a:solidFill>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r>
                        <a:rPr lang="en-US" sz="2800" b="1" dirty="0" smtClean="0"/>
                        <a:t>Whole-grain granola cereal</a:t>
                      </a:r>
                      <a:r>
                        <a:rPr lang="en-US" sz="2800" b="1" baseline="0" dirty="0" smtClean="0"/>
                        <a:t> </a:t>
                      </a:r>
                      <a:r>
                        <a:rPr lang="en-US" sz="2800" b="1" dirty="0" smtClean="0"/>
                        <a:t>(¼ cup)</a:t>
                      </a:r>
                      <a:endParaRPr lang="en-US" sz="2800" b="1" dirty="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b="1" dirty="0" smtClean="0">
                          <a:solidFill>
                            <a:schemeClr val="tx1"/>
                          </a:solidFill>
                        </a:rPr>
                        <a:t>1 grain</a:t>
                      </a:r>
                      <a:endParaRPr lang="en-US" sz="2800" b="1" dirty="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r>
                        <a:rPr lang="en-US" sz="2800" b="1" dirty="0" smtClean="0"/>
                        <a:t>Strawberries</a:t>
                      </a:r>
                      <a:r>
                        <a:rPr lang="en-US" sz="2800" b="1" baseline="0" dirty="0" smtClean="0"/>
                        <a:t> </a:t>
                      </a:r>
                      <a:r>
                        <a:rPr lang="en-US" sz="2800" b="1" dirty="0" smtClean="0"/>
                        <a:t>(1 cup)</a:t>
                      </a:r>
                      <a:endParaRPr lang="en-US" sz="2800" b="1" dirty="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b="1" dirty="0" smtClean="0">
                          <a:solidFill>
                            <a:schemeClr val="tx1"/>
                          </a:solidFill>
                        </a:rPr>
                        <a:t>1</a:t>
                      </a:r>
                      <a:r>
                        <a:rPr lang="en-US" sz="2800" b="1" baseline="0" dirty="0" smtClean="0">
                          <a:solidFill>
                            <a:schemeClr val="tx1"/>
                          </a:solidFill>
                        </a:rPr>
                        <a:t> f</a:t>
                      </a:r>
                      <a:r>
                        <a:rPr lang="en-US" sz="2800" b="1" dirty="0" smtClean="0">
                          <a:solidFill>
                            <a:schemeClr val="tx1"/>
                          </a:solidFill>
                        </a:rPr>
                        <a:t>ruit</a:t>
                      </a:r>
                      <a:endParaRPr lang="en-US" sz="2800" b="1" dirty="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70840">
                <a:tc>
                  <a:txBody>
                    <a:bodyPr/>
                    <a:lstStyle/>
                    <a:p>
                      <a:r>
                        <a:rPr lang="en-US" sz="2800" b="1" dirty="0" smtClean="0">
                          <a:solidFill>
                            <a:schemeClr val="tx1"/>
                          </a:solidFill>
                        </a:rPr>
                        <a:t>Milk choice</a:t>
                      </a:r>
                      <a:r>
                        <a:rPr lang="en-US" sz="2800" b="1" baseline="0" dirty="0" smtClean="0">
                          <a:solidFill>
                            <a:schemeClr val="tx1"/>
                          </a:solidFill>
                        </a:rPr>
                        <a:t> (1 cup)</a:t>
                      </a:r>
                      <a:endParaRPr lang="en-US" sz="2800" b="1" dirty="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b="1" dirty="0" smtClean="0">
                          <a:solidFill>
                            <a:schemeClr val="tx1"/>
                          </a:solidFill>
                        </a:rPr>
                        <a:t>1 milk</a:t>
                      </a:r>
                      <a:endParaRPr lang="en-US" sz="2800" b="1" dirty="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70840">
                <a:tc>
                  <a:txBody>
                    <a:bodyPr/>
                    <a:lstStyle/>
                    <a:p>
                      <a:pPr algn="r"/>
                      <a:r>
                        <a:rPr lang="en-US" sz="2800" b="1" dirty="0" smtClean="0">
                          <a:solidFill>
                            <a:schemeClr val="bg1"/>
                          </a:solidFill>
                        </a:rPr>
                        <a:t>TOTAL FOOD ITEMS</a:t>
                      </a:r>
                      <a:endParaRPr lang="en-US" sz="2800" b="1" dirty="0">
                        <a:solidFill>
                          <a:schemeClr val="bg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algn="ctr"/>
                      <a:r>
                        <a:rPr lang="en-US" sz="2800" b="1" dirty="0" smtClean="0">
                          <a:solidFill>
                            <a:schemeClr val="bg1"/>
                          </a:solidFill>
                        </a:rPr>
                        <a:t>4</a:t>
                      </a:r>
                      <a:endParaRPr lang="en-US" sz="2800" b="1" dirty="0">
                        <a:solidFill>
                          <a:schemeClr val="bg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006600"/>
                    </a:solidFill>
                  </a:tcPr>
                </a:tc>
                <a:extLst>
                  <a:ext uri="{0D108BD9-81ED-4DB2-BD59-A6C34878D82A}">
                    <a16:rowId xmlns:a16="http://schemas.microsoft.com/office/drawing/2014/main" val="10006"/>
                  </a:ext>
                </a:extLst>
              </a:tr>
            </a:tbl>
          </a:graphicData>
        </a:graphic>
      </p:graphicFrame>
      <p:sp>
        <p:nvSpPr>
          <p:cNvPr id="228356" name="Title 1"/>
          <p:cNvSpPr>
            <a:spLocks noGrp="1"/>
          </p:cNvSpPr>
          <p:nvPr>
            <p:ph type="title"/>
          </p:nvPr>
        </p:nvSpPr>
        <p:spPr>
          <a:xfrm>
            <a:off x="457200" y="228600"/>
            <a:ext cx="8229600" cy="685800"/>
          </a:xfrm>
        </p:spPr>
        <p:txBody>
          <a:bodyPr/>
          <a:lstStyle/>
          <a:p>
            <a:pPr eaLnBrk="1" hangingPunct="1"/>
            <a:r>
              <a:rPr lang="en-US" altLang="en-US" smtClean="0">
                <a:latin typeface="Calibri" panose="020F0502020204030204" pitchFamily="34" charset="0"/>
              </a:rPr>
              <a:t>Planned Breakfast</a:t>
            </a:r>
          </a:p>
        </p:txBody>
      </p:sp>
      <p:pic>
        <p:nvPicPr>
          <p:cNvPr id="11" name="Picture 10" descr="Fat-free srtawberry milk, fat-free milk, fat-free choocalet milk and low-fat (1%) milk&#10;&#10;&#10;Courtesy of New England Dairy &amp; Food Council&#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5105400"/>
            <a:ext cx="2067827" cy="1429695"/>
          </a:xfrm>
          <a:prstGeom prst="rect">
            <a:avLst/>
          </a:prstGeom>
        </p:spPr>
      </p:pic>
      <p:pic>
        <p:nvPicPr>
          <p:cNvPr id="12" name="Picture 11" descr="Low-fat yogurt&#10;Courtesy of New England Dairy &amp; Food Counci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1567" y="5153772"/>
            <a:ext cx="1137565" cy="1409520"/>
          </a:xfrm>
          <a:prstGeom prst="rect">
            <a:avLst/>
          </a:prstGeom>
        </p:spPr>
      </p:pic>
      <p:pic>
        <p:nvPicPr>
          <p:cNvPr id="13" name="Picture 12" descr="strawberries&#10;iStock_00001717320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33917" y="5485627"/>
            <a:ext cx="1379598" cy="965515"/>
          </a:xfrm>
          <a:prstGeom prst="rect">
            <a:avLst/>
          </a:prstGeom>
        </p:spPr>
      </p:pic>
      <p:pic>
        <p:nvPicPr>
          <p:cNvPr id="8" name="Picture 7" descr="Granola cereal&#10;iStock_00001615928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61617" y="5587550"/>
            <a:ext cx="1655768" cy="975742"/>
          </a:xfrm>
          <a:prstGeom prst="rect">
            <a:avLst/>
          </a:prstGeom>
        </p:spPr>
      </p:pic>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p:cNvSpPr>
            <a:spLocks noGrp="1"/>
          </p:cNvSpPr>
          <p:nvPr>
            <p:ph idx="1"/>
          </p:nvPr>
        </p:nvSpPr>
        <p:spPr>
          <a:xfrm>
            <a:off x="1044173" y="5072904"/>
            <a:ext cx="7175220" cy="1019641"/>
          </a:xfrm>
        </p:spPr>
        <p:txBody>
          <a:bodyPr rtlCol="0">
            <a:noAutofit/>
          </a:bodyPr>
          <a:lstStyle/>
          <a:p>
            <a:pPr marL="0" indent="0" eaLnBrk="1" fontAlgn="auto" hangingPunct="1">
              <a:spcBef>
                <a:spcPts val="0"/>
              </a:spcBef>
              <a:spcAft>
                <a:spcPts val="0"/>
              </a:spcAft>
              <a:buClr>
                <a:srgbClr val="006600"/>
              </a:buClr>
              <a:buNone/>
              <a:defRPr/>
            </a:pPr>
            <a:r>
              <a:rPr lang="en-US" dirty="0">
                <a:latin typeface="Calibri" panose="020F0502020204030204" pitchFamily="34" charset="0"/>
              </a:rPr>
              <a:t>Contains </a:t>
            </a:r>
            <a:r>
              <a:rPr lang="en-US" dirty="0">
                <a:solidFill>
                  <a:srgbClr val="FFFF00"/>
                </a:solidFill>
                <a:latin typeface="Calibri" panose="020F0502020204030204" pitchFamily="34" charset="0"/>
                <a:cs typeface="Arial"/>
              </a:rPr>
              <a:t>3</a:t>
            </a:r>
            <a:r>
              <a:rPr lang="en-US" dirty="0" smtClean="0">
                <a:solidFill>
                  <a:srgbClr val="FFFF00"/>
                </a:solidFill>
                <a:latin typeface="Calibri" panose="020F0502020204030204" pitchFamily="34" charset="0"/>
                <a:ea typeface="Times New Roman"/>
                <a:cs typeface="Arial"/>
              </a:rPr>
              <a:t> </a:t>
            </a:r>
            <a:r>
              <a:rPr lang="en-US" dirty="0">
                <a:solidFill>
                  <a:srgbClr val="FFFF00"/>
                </a:solidFill>
                <a:latin typeface="Calibri" panose="020F0502020204030204" pitchFamily="34" charset="0"/>
                <a:ea typeface="Times New Roman"/>
                <a:cs typeface="Arial"/>
              </a:rPr>
              <a:t>food items </a:t>
            </a:r>
            <a:r>
              <a:rPr lang="en-US" dirty="0" smtClean="0">
                <a:latin typeface="Calibri" panose="020F0502020204030204" pitchFamily="34" charset="0"/>
                <a:ea typeface="Times New Roman"/>
                <a:cs typeface="Arial"/>
              </a:rPr>
              <a:t/>
            </a:r>
            <a:br>
              <a:rPr lang="en-US" dirty="0" smtClean="0">
                <a:latin typeface="Calibri" panose="020F0502020204030204" pitchFamily="34" charset="0"/>
                <a:ea typeface="Times New Roman"/>
                <a:cs typeface="Arial"/>
              </a:rPr>
            </a:br>
            <a:r>
              <a:rPr lang="en-US" dirty="0" smtClean="0">
                <a:latin typeface="Calibri" panose="020F0502020204030204" pitchFamily="34" charset="0"/>
                <a:ea typeface="Times New Roman"/>
                <a:cs typeface="Arial"/>
              </a:rPr>
              <a:t>(1 grain, </a:t>
            </a:r>
            <a:r>
              <a:rPr lang="en-US" dirty="0">
                <a:latin typeface="Calibri" panose="020F0502020204030204" pitchFamily="34" charset="0"/>
                <a:ea typeface="Times New Roman"/>
                <a:cs typeface="Arial"/>
              </a:rPr>
              <a:t>1 </a:t>
            </a:r>
            <a:r>
              <a:rPr lang="en-US" dirty="0" smtClean="0">
                <a:latin typeface="Calibri" panose="020F0502020204030204" pitchFamily="34" charset="0"/>
                <a:ea typeface="Times New Roman"/>
                <a:cs typeface="Arial"/>
              </a:rPr>
              <a:t>fruit and 1 milk) </a:t>
            </a:r>
          </a:p>
          <a:p>
            <a:pPr marL="563563" indent="-563563" eaLnBrk="1" fontAlgn="auto" hangingPunct="1">
              <a:spcBef>
                <a:spcPts val="600"/>
              </a:spcBef>
              <a:spcAft>
                <a:spcPts val="0"/>
              </a:spcAft>
              <a:buClr>
                <a:srgbClr val="006600"/>
              </a:buClr>
              <a:defRPr/>
            </a:pPr>
            <a:endParaRPr lang="en-US" sz="2800" dirty="0">
              <a:solidFill>
                <a:schemeClr val="tx1"/>
              </a:solidFill>
              <a:ea typeface="Times New Roman"/>
              <a:cs typeface="Arial"/>
            </a:endParaRPr>
          </a:p>
        </p:txBody>
      </p:sp>
      <p:sp>
        <p:nvSpPr>
          <p:cNvPr id="15" name="Title 1"/>
          <p:cNvSpPr>
            <a:spLocks noGrp="1"/>
          </p:cNvSpPr>
          <p:nvPr>
            <p:ph type="title"/>
          </p:nvPr>
        </p:nvSpPr>
        <p:spPr>
          <a:xfrm>
            <a:off x="0" y="228600"/>
            <a:ext cx="9144000" cy="609600"/>
          </a:xfrm>
        </p:spPr>
        <p:txBody>
          <a:bodyPr rtlCol="0">
            <a:noAutofit/>
          </a:bodyPr>
          <a:lstStyle/>
          <a:p>
            <a:pPr eaLnBrk="1" fontAlgn="auto" hangingPunct="1">
              <a:spcAft>
                <a:spcPts val="0"/>
              </a:spcAft>
              <a:defRPr/>
            </a:pPr>
            <a:r>
              <a:rPr lang="en-US" dirty="0" smtClean="0">
                <a:latin typeface="+mn-lt"/>
              </a:rPr>
              <a:t>Student Selects</a:t>
            </a:r>
          </a:p>
        </p:txBody>
      </p:sp>
      <p:sp>
        <p:nvSpPr>
          <p:cNvPr id="16" name="TextBox 16"/>
          <p:cNvSpPr txBox="1">
            <a:spLocks noChangeArrowheads="1"/>
          </p:cNvSpPr>
          <p:nvPr/>
        </p:nvSpPr>
        <p:spPr bwMode="auto">
          <a:xfrm>
            <a:off x="762000" y="4114800"/>
            <a:ext cx="7543800" cy="646113"/>
          </a:xfrm>
          <a:prstGeom prst="rect">
            <a:avLst/>
          </a:prstGeom>
          <a:solidFill>
            <a:srgbClr val="006600"/>
          </a:solidFill>
          <a:ln w="28575">
            <a:solidFill>
              <a:schemeClr val="bg1"/>
            </a:solidFill>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bg1"/>
                </a:solidFill>
              </a:rPr>
              <a:t>Reimbursable Meal?</a:t>
            </a:r>
          </a:p>
        </p:txBody>
      </p:sp>
      <p:sp>
        <p:nvSpPr>
          <p:cNvPr id="17" name="TextBox 8"/>
          <p:cNvSpPr>
            <a:spLocks noChangeArrowheads="1"/>
          </p:cNvSpPr>
          <p:nvPr/>
        </p:nvSpPr>
        <p:spPr bwMode="auto">
          <a:xfrm>
            <a:off x="6629400" y="3962400"/>
            <a:ext cx="1497013" cy="909638"/>
          </a:xfrm>
          <a:prstGeom prst="ellipse">
            <a:avLst/>
          </a:prstGeom>
          <a:solidFill>
            <a:srgbClr val="006600"/>
          </a:solidFill>
          <a:ln w="38100">
            <a:solidFill>
              <a:schemeClr val="bg1"/>
            </a:solidFill>
            <a:round/>
            <a:headEnd/>
            <a:tailEnd/>
          </a:ln>
          <a:scene3d>
            <a:camera prst="orthographicFront"/>
            <a:lightRig rig="threePt" dir="t"/>
          </a:scene3d>
          <a:sp3d>
            <a:bevelT/>
          </a:sp3d>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smtClean="0">
                <a:solidFill>
                  <a:schemeClr val="bg1"/>
                </a:solidFill>
              </a:rPr>
              <a:t>YES</a:t>
            </a:r>
            <a:endParaRPr lang="en-US" altLang="en-US" sz="3600" b="1" dirty="0">
              <a:solidFill>
                <a:schemeClr val="bg1"/>
              </a:solidFill>
            </a:endParaRPr>
          </a:p>
        </p:txBody>
      </p:sp>
      <p:pic>
        <p:nvPicPr>
          <p:cNvPr id="19" name="Picture 18" descr="strawberries&#10;iStock_00001717320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1482" y="2122347"/>
            <a:ext cx="2376343" cy="1663090"/>
          </a:xfrm>
          <a:prstGeom prst="rect">
            <a:avLst/>
          </a:prstGeom>
        </p:spPr>
      </p:pic>
      <p:pic>
        <p:nvPicPr>
          <p:cNvPr id="9" name="Picture 8" descr="Low-fat milk courtesy of New England Dairy &amp; Food Counci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5600" y="1015162"/>
            <a:ext cx="1278588" cy="2770275"/>
          </a:xfrm>
          <a:prstGeom prst="rect">
            <a:avLst/>
          </a:prstGeom>
        </p:spPr>
      </p:pic>
      <p:pic>
        <p:nvPicPr>
          <p:cNvPr id="3" name="Picture 2" descr="Granola cereal&#10;iStock_00001615928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8213" y="2127172"/>
            <a:ext cx="3083995" cy="181739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7" grpId="0" animBg="1"/>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0" y="228600"/>
            <a:ext cx="9144000" cy="609600"/>
          </a:xfrm>
        </p:spPr>
        <p:txBody>
          <a:bodyPr rtlCol="0">
            <a:noAutofit/>
          </a:bodyPr>
          <a:lstStyle/>
          <a:p>
            <a:pPr eaLnBrk="1" fontAlgn="auto" hangingPunct="1">
              <a:spcAft>
                <a:spcPts val="0"/>
              </a:spcAft>
              <a:defRPr/>
            </a:pPr>
            <a:r>
              <a:rPr lang="en-US" dirty="0" smtClean="0">
                <a:latin typeface="+mn-lt"/>
              </a:rPr>
              <a:t>Student Selects</a:t>
            </a:r>
          </a:p>
        </p:txBody>
      </p:sp>
      <p:sp>
        <p:nvSpPr>
          <p:cNvPr id="10" name="Content Placeholder 2"/>
          <p:cNvSpPr txBox="1">
            <a:spLocks/>
          </p:cNvSpPr>
          <p:nvPr/>
        </p:nvSpPr>
        <p:spPr bwMode="auto">
          <a:xfrm>
            <a:off x="1044173" y="4953000"/>
            <a:ext cx="717522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457200" indent="-457200" algn="l" rtl="0" eaLnBrk="0" fontAlgn="base" hangingPunct="0">
              <a:spcBef>
                <a:spcPct val="20000"/>
              </a:spcBef>
              <a:spcAft>
                <a:spcPct val="0"/>
              </a:spcAft>
              <a:buClr>
                <a:srgbClr val="FFFF00"/>
              </a:buClr>
              <a:buFont typeface="Wingdings" pitchFamily="2" charset="2"/>
              <a:buChar char="n"/>
              <a:defRPr sz="3200" b="1" kern="1200">
                <a:solidFill>
                  <a:schemeClr val="bg1"/>
                </a:solidFill>
                <a:latin typeface="Arial Narrow" pitchFamily="34" charset="0"/>
                <a:ea typeface="+mn-ea"/>
                <a:cs typeface="+mn-cs"/>
                <a:sym typeface="Wingdings"/>
              </a:defRPr>
            </a:lvl1pPr>
            <a:lvl2pPr marL="914400" indent="-457200" algn="l" rtl="0" eaLnBrk="0" fontAlgn="base" hangingPunct="0">
              <a:spcBef>
                <a:spcPct val="20000"/>
              </a:spcBef>
              <a:spcAft>
                <a:spcPct val="0"/>
              </a:spcAft>
              <a:buClr>
                <a:srgbClr val="FFFF00"/>
              </a:buClr>
              <a:buFont typeface="Symbol" pitchFamily="18" charset="2"/>
              <a:buChar char="·"/>
              <a:defRPr sz="2800" b="1" kern="1200">
                <a:solidFill>
                  <a:schemeClr val="bg1"/>
                </a:solidFill>
                <a:latin typeface="Arial Narrow" pitchFamily="34" charset="0"/>
                <a:ea typeface="+mn-ea"/>
                <a:cs typeface="+mn-cs"/>
                <a:sym typeface="Symbol"/>
              </a:defRPr>
            </a:lvl2pPr>
            <a:lvl3pPr marL="1262063" indent="-347663" algn="l" rtl="0" eaLnBrk="0" fontAlgn="base" hangingPunct="0">
              <a:spcBef>
                <a:spcPct val="20000"/>
              </a:spcBef>
              <a:spcAft>
                <a:spcPct val="0"/>
              </a:spcAft>
              <a:buClr>
                <a:srgbClr val="FFFF00"/>
              </a:buClr>
              <a:buFont typeface="Wingdings 3" pitchFamily="18" charset="2"/>
              <a:buChar char=""/>
              <a:defRPr sz="2400" b="1" kern="1200">
                <a:solidFill>
                  <a:schemeClr val="bg1"/>
                </a:solidFill>
                <a:latin typeface="Arial Narrow" pitchFamily="34" charset="0"/>
                <a:ea typeface="+mn-ea"/>
                <a:cs typeface="+mn-cs"/>
                <a:sym typeface="Wingdings 3"/>
              </a:defRPr>
            </a:lvl3pPr>
            <a:lvl4pPr marL="1600200" indent="-228600" algn="l" rtl="0" eaLnBrk="0" fontAlgn="base" hangingPunct="0">
              <a:spcBef>
                <a:spcPct val="20000"/>
              </a:spcBef>
              <a:spcAft>
                <a:spcPct val="0"/>
              </a:spcAft>
              <a:buFont typeface="Arial" panose="020B0604020202020204" pitchFamily="34" charset="0"/>
              <a:buChar char="–"/>
              <a:defRPr sz="2000" b="1" kern="1200">
                <a:solidFill>
                  <a:schemeClr val="bg1"/>
                </a:solidFill>
                <a:latin typeface="Arial Narrow"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b="1" kern="1200">
                <a:solidFill>
                  <a:schemeClr val="bg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fontAlgn="auto" hangingPunct="1">
              <a:spcBef>
                <a:spcPts val="0"/>
              </a:spcBef>
              <a:spcAft>
                <a:spcPts val="0"/>
              </a:spcAft>
              <a:buClr>
                <a:srgbClr val="006600"/>
              </a:buClr>
              <a:buNone/>
              <a:defRPr/>
            </a:pPr>
            <a:r>
              <a:rPr lang="en-US" dirty="0">
                <a:latin typeface="Calibri" panose="020F0502020204030204" pitchFamily="34" charset="0"/>
              </a:rPr>
              <a:t>Contains </a:t>
            </a:r>
            <a:r>
              <a:rPr lang="en-US" dirty="0">
                <a:solidFill>
                  <a:srgbClr val="FFFF00"/>
                </a:solidFill>
                <a:latin typeface="Calibri" panose="020F0502020204030204" pitchFamily="34" charset="0"/>
                <a:cs typeface="Arial"/>
              </a:rPr>
              <a:t>3</a:t>
            </a:r>
            <a:r>
              <a:rPr lang="en-US" dirty="0">
                <a:solidFill>
                  <a:srgbClr val="FFFF00"/>
                </a:solidFill>
                <a:latin typeface="Calibri" panose="020F0502020204030204" pitchFamily="34" charset="0"/>
                <a:ea typeface="Times New Roman"/>
                <a:cs typeface="Arial"/>
              </a:rPr>
              <a:t> food items </a:t>
            </a:r>
            <a:r>
              <a:rPr lang="en-US" dirty="0">
                <a:latin typeface="Calibri" panose="020F0502020204030204" pitchFamily="34" charset="0"/>
                <a:ea typeface="Times New Roman"/>
                <a:cs typeface="Arial"/>
              </a:rPr>
              <a:t/>
            </a:r>
            <a:br>
              <a:rPr lang="en-US" dirty="0">
                <a:latin typeface="Calibri" panose="020F0502020204030204" pitchFamily="34" charset="0"/>
                <a:ea typeface="Times New Roman"/>
                <a:cs typeface="Arial"/>
              </a:rPr>
            </a:br>
            <a:r>
              <a:rPr lang="en-US" dirty="0">
                <a:latin typeface="Calibri" panose="020F0502020204030204" pitchFamily="34" charset="0"/>
                <a:ea typeface="Times New Roman"/>
                <a:cs typeface="Arial"/>
              </a:rPr>
              <a:t>(1 grain from M/MA </a:t>
            </a:r>
            <a:r>
              <a:rPr lang="en-US" dirty="0" smtClean="0">
                <a:latin typeface="Calibri" panose="020F0502020204030204" pitchFamily="34" charset="0"/>
                <a:ea typeface="Times New Roman"/>
                <a:cs typeface="Arial"/>
              </a:rPr>
              <a:t>substitution, </a:t>
            </a:r>
            <a:r>
              <a:rPr lang="en-US" dirty="0">
                <a:latin typeface="Calibri" panose="020F0502020204030204" pitchFamily="34" charset="0"/>
                <a:ea typeface="Times New Roman"/>
                <a:cs typeface="Arial"/>
              </a:rPr>
              <a:t/>
            </a:r>
            <a:br>
              <a:rPr lang="en-US" dirty="0">
                <a:latin typeface="Calibri" panose="020F0502020204030204" pitchFamily="34" charset="0"/>
                <a:ea typeface="Times New Roman"/>
                <a:cs typeface="Arial"/>
              </a:rPr>
            </a:br>
            <a:r>
              <a:rPr lang="en-US" dirty="0">
                <a:latin typeface="Calibri" panose="020F0502020204030204" pitchFamily="34" charset="0"/>
                <a:ea typeface="Times New Roman"/>
                <a:cs typeface="Arial"/>
              </a:rPr>
              <a:t>1 fruit and 1 milk) </a:t>
            </a:r>
            <a:endParaRPr lang="en-US" dirty="0" smtClean="0">
              <a:latin typeface="Calibri" panose="020F0502020204030204" pitchFamily="34" charset="0"/>
              <a:ea typeface="Times New Roman"/>
              <a:cs typeface="Arial"/>
            </a:endParaRPr>
          </a:p>
          <a:p>
            <a:pPr marL="563563" indent="-563563" eaLnBrk="1" fontAlgn="auto" hangingPunct="1">
              <a:spcBef>
                <a:spcPts val="600"/>
              </a:spcBef>
              <a:spcAft>
                <a:spcPts val="0"/>
              </a:spcAft>
              <a:buClr>
                <a:srgbClr val="006600"/>
              </a:buClr>
              <a:defRPr/>
            </a:pPr>
            <a:endParaRPr lang="en-US" sz="2800" dirty="0">
              <a:solidFill>
                <a:schemeClr val="tx1"/>
              </a:solidFill>
              <a:ea typeface="Times New Roman"/>
              <a:cs typeface="Arial"/>
            </a:endParaRPr>
          </a:p>
        </p:txBody>
      </p:sp>
      <p:sp>
        <p:nvSpPr>
          <p:cNvPr id="13" name="TextBox 16"/>
          <p:cNvSpPr txBox="1">
            <a:spLocks noChangeArrowheads="1"/>
          </p:cNvSpPr>
          <p:nvPr/>
        </p:nvSpPr>
        <p:spPr bwMode="auto">
          <a:xfrm>
            <a:off x="762000" y="4114800"/>
            <a:ext cx="7543800" cy="646113"/>
          </a:xfrm>
          <a:prstGeom prst="rect">
            <a:avLst/>
          </a:prstGeom>
          <a:solidFill>
            <a:srgbClr val="006600"/>
          </a:solidFill>
          <a:ln w="28575">
            <a:solidFill>
              <a:schemeClr val="bg1"/>
            </a:solidFill>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bg1"/>
                </a:solidFill>
              </a:rPr>
              <a:t>Reimbursable Meal?</a:t>
            </a:r>
          </a:p>
        </p:txBody>
      </p:sp>
      <p:sp>
        <p:nvSpPr>
          <p:cNvPr id="16" name="TextBox 8"/>
          <p:cNvSpPr>
            <a:spLocks noChangeArrowheads="1"/>
          </p:cNvSpPr>
          <p:nvPr/>
        </p:nvSpPr>
        <p:spPr bwMode="auto">
          <a:xfrm>
            <a:off x="6629400" y="3962400"/>
            <a:ext cx="1497013" cy="909638"/>
          </a:xfrm>
          <a:prstGeom prst="ellipse">
            <a:avLst/>
          </a:prstGeom>
          <a:solidFill>
            <a:srgbClr val="006600"/>
          </a:solidFill>
          <a:ln w="38100">
            <a:solidFill>
              <a:schemeClr val="bg1"/>
            </a:solidFill>
            <a:round/>
            <a:headEnd/>
            <a:tailEnd/>
          </a:ln>
          <a:scene3d>
            <a:camera prst="orthographicFront"/>
            <a:lightRig rig="threePt" dir="t"/>
          </a:scene3d>
          <a:sp3d>
            <a:bevelT/>
          </a:sp3d>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smtClean="0">
                <a:solidFill>
                  <a:schemeClr val="bg1"/>
                </a:solidFill>
              </a:rPr>
              <a:t>YES</a:t>
            </a:r>
            <a:endParaRPr lang="en-US" altLang="en-US" sz="3600" b="1" dirty="0">
              <a:solidFill>
                <a:schemeClr val="bg1"/>
              </a:solidFill>
            </a:endParaRPr>
          </a:p>
        </p:txBody>
      </p:sp>
      <p:pic>
        <p:nvPicPr>
          <p:cNvPr id="18" name="Picture 17" descr="Low-fat yogurt&#10;Courtesy of New England Dairy &amp; Food Council"/>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8330" y="1773012"/>
            <a:ext cx="1857288" cy="2301307"/>
          </a:xfrm>
          <a:prstGeom prst="rect">
            <a:avLst/>
          </a:prstGeom>
        </p:spPr>
      </p:pic>
      <p:pic>
        <p:nvPicPr>
          <p:cNvPr id="9" name="Picture 8" descr="strawberries&#10;iStock_00001717320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0400" y="2183540"/>
            <a:ext cx="2376343" cy="1663090"/>
          </a:xfrm>
          <a:prstGeom prst="rect">
            <a:avLst/>
          </a:prstGeom>
        </p:spPr>
      </p:pic>
      <p:pic>
        <p:nvPicPr>
          <p:cNvPr id="11" name="Picture 10" descr="Low-fat milk courtesy of New England Dairy &amp; Food Council"/>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9318" y="1039066"/>
            <a:ext cx="1278588" cy="27702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Grp="1" noChangeArrowheads="1"/>
          </p:cNvSpPr>
          <p:nvPr>
            <p:ph type="title" idx="4294967295"/>
          </p:nvPr>
        </p:nvSpPr>
        <p:spPr>
          <a:xfrm>
            <a:off x="57150" y="228600"/>
            <a:ext cx="6800850" cy="609600"/>
          </a:xfrm>
        </p:spPr>
        <p:txBody>
          <a:bodyPr tIns="83808">
            <a:noAutofit/>
          </a:bodyPr>
          <a:lstStyle/>
          <a:p>
            <a:pPr algn="ctr" hangingPunct="1">
              <a:lnSpc>
                <a:spcPct val="100000"/>
              </a:lnSpc>
            </a:pPr>
            <a:r>
              <a:rPr lang="en-US" altLang="en-US" dirty="0" smtClean="0">
                <a:latin typeface="Calibri" panose="020F0502020204030204" pitchFamily="34" charset="0"/>
              </a:rPr>
              <a:t>Objectives</a:t>
            </a:r>
          </a:p>
        </p:txBody>
      </p:sp>
      <p:sp>
        <p:nvSpPr>
          <p:cNvPr id="5" name="Content Placeholder 2"/>
          <p:cNvSpPr>
            <a:spLocks noGrp="1"/>
          </p:cNvSpPr>
          <p:nvPr>
            <p:ph idx="1"/>
          </p:nvPr>
        </p:nvSpPr>
        <p:spPr>
          <a:xfrm>
            <a:off x="323972" y="990600"/>
            <a:ext cx="6000628" cy="5235375"/>
          </a:xfrm>
        </p:spPr>
        <p:txBody>
          <a:bodyPr>
            <a:noAutofit/>
          </a:bodyPr>
          <a:lstStyle/>
          <a:p>
            <a:pPr marL="514350" indent="-514350">
              <a:spcBef>
                <a:spcPts val="1200"/>
              </a:spcBef>
              <a:buFont typeface="+mj-lt"/>
              <a:buAutoNum type="arabicPeriod"/>
            </a:pPr>
            <a:r>
              <a:rPr lang="en-US" sz="2600" dirty="0" smtClean="0">
                <a:latin typeface="+mn-lt"/>
              </a:rPr>
              <a:t>Understand the meal pattern requirements for breakfast</a:t>
            </a:r>
          </a:p>
          <a:p>
            <a:pPr marL="514350" indent="-514350">
              <a:spcBef>
                <a:spcPts val="1200"/>
              </a:spcBef>
              <a:buFont typeface="+mj-lt"/>
              <a:buAutoNum type="arabicPeriod"/>
            </a:pPr>
            <a:r>
              <a:rPr lang="en-US" sz="2600" dirty="0" smtClean="0">
                <a:latin typeface="+mn-lt"/>
              </a:rPr>
              <a:t>Identify noncreditable Foods</a:t>
            </a:r>
          </a:p>
          <a:p>
            <a:pPr marL="514350" indent="-514350">
              <a:spcBef>
                <a:spcPts val="1200"/>
              </a:spcBef>
              <a:buFont typeface="+mj-lt"/>
              <a:buAutoNum type="arabicPeriod"/>
            </a:pPr>
            <a:r>
              <a:rPr lang="en-US" sz="2600" dirty="0" smtClean="0">
                <a:latin typeface="+mn-lt"/>
              </a:rPr>
              <a:t>Understand the four dietary </a:t>
            </a:r>
            <a:r>
              <a:rPr lang="en-US" sz="2600" dirty="0">
                <a:latin typeface="+mn-lt"/>
              </a:rPr>
              <a:t>s</a:t>
            </a:r>
            <a:r>
              <a:rPr lang="en-US" sz="2600" dirty="0" smtClean="0">
                <a:latin typeface="+mn-lt"/>
              </a:rPr>
              <a:t>pecifications and identify </a:t>
            </a:r>
            <a:r>
              <a:rPr lang="en-US" sz="2600" dirty="0">
                <a:latin typeface="+mn-lt"/>
              </a:rPr>
              <a:t>resources to </a:t>
            </a:r>
            <a:r>
              <a:rPr lang="en-US" sz="2600" dirty="0" smtClean="0">
                <a:latin typeface="+mn-lt"/>
              </a:rPr>
              <a:t>implement them</a:t>
            </a:r>
          </a:p>
          <a:p>
            <a:pPr marL="514350" indent="-514350">
              <a:spcBef>
                <a:spcPts val="1200"/>
              </a:spcBef>
              <a:buFont typeface="+mj-lt"/>
              <a:buAutoNum type="arabicPeriod"/>
            </a:pPr>
            <a:r>
              <a:rPr lang="en-US" sz="2600" dirty="0">
                <a:latin typeface="+mn-lt"/>
              </a:rPr>
              <a:t>Understand </a:t>
            </a:r>
            <a:r>
              <a:rPr lang="en-US" sz="2600" dirty="0" smtClean="0">
                <a:latin typeface="+mn-lt"/>
              </a:rPr>
              <a:t>how to implement Offer versus Serve (OVS) and </a:t>
            </a:r>
            <a:r>
              <a:rPr lang="en-US" sz="2600" dirty="0">
                <a:latin typeface="+mn-lt"/>
              </a:rPr>
              <a:t>i</a:t>
            </a:r>
            <a:r>
              <a:rPr lang="en-US" sz="2600" dirty="0" smtClean="0">
                <a:latin typeface="+mn-lt"/>
              </a:rPr>
              <a:t>dentify reimbursable meals</a:t>
            </a:r>
          </a:p>
          <a:p>
            <a:pPr marL="514350" indent="-514350">
              <a:spcBef>
                <a:spcPts val="1200"/>
              </a:spcBef>
              <a:buFont typeface="+mj-lt"/>
              <a:buAutoNum type="arabicPeriod"/>
            </a:pPr>
            <a:r>
              <a:rPr lang="en-US" sz="2600" dirty="0" smtClean="0">
                <a:latin typeface="+mn-lt"/>
              </a:rPr>
              <a:t>Gain confidence in ability to provide staff training and communicate information about SBP requirements</a:t>
            </a:r>
          </a:p>
          <a:p>
            <a:pPr marL="0" indent="0">
              <a:spcBef>
                <a:spcPts val="1800"/>
              </a:spcBef>
              <a:buNone/>
            </a:pPr>
            <a:endParaRPr lang="en-US" dirty="0" smtClean="0">
              <a:latin typeface="+mn-lt"/>
            </a:endParaRPr>
          </a:p>
        </p:txBody>
      </p:sp>
      <p:pic>
        <p:nvPicPr>
          <p:cNvPr id="9" name="Picture 8" descr="Elementary students eating school lunch"/>
          <p:cNvPicPr>
            <a:picLocks noChangeAspect="1"/>
          </p:cNvPicPr>
          <p:nvPr/>
        </p:nvPicPr>
        <p:blipFill rotWithShape="1">
          <a:blip r:embed="rId3" cstate="print">
            <a:extLst>
              <a:ext uri="{28A0092B-C50C-407E-A947-70E740481C1C}">
                <a14:useLocalDpi xmlns:a14="http://schemas.microsoft.com/office/drawing/2010/main" val="0"/>
              </a:ext>
            </a:extLst>
          </a:blip>
          <a:srcRect t="23339" b="17949"/>
          <a:stretch/>
        </p:blipFill>
        <p:spPr>
          <a:xfrm>
            <a:off x="6538664" y="237930"/>
            <a:ext cx="2619332" cy="2306821"/>
          </a:xfrm>
          <a:prstGeom prst="rect">
            <a:avLst/>
          </a:prstGeom>
        </p:spPr>
      </p:pic>
      <p:pic>
        <p:nvPicPr>
          <p:cNvPr id="10" name="Picture 9" descr="Teen girls eating school lunch"/>
          <p:cNvPicPr>
            <a:picLocks noChangeAspect="1"/>
          </p:cNvPicPr>
          <p:nvPr/>
        </p:nvPicPr>
        <p:blipFill rotWithShape="1">
          <a:blip r:embed="rId4" cstate="print">
            <a:extLst>
              <a:ext uri="{28A0092B-C50C-407E-A947-70E740481C1C}">
                <a14:useLocalDpi xmlns:a14="http://schemas.microsoft.com/office/drawing/2010/main" val="0"/>
              </a:ext>
            </a:extLst>
          </a:blip>
          <a:srcRect l="1212" t="-222" r="27966" b="222"/>
          <a:stretch/>
        </p:blipFill>
        <p:spPr>
          <a:xfrm>
            <a:off x="6538664" y="2321767"/>
            <a:ext cx="2636438" cy="2284223"/>
          </a:xfrm>
          <a:prstGeom prst="rect">
            <a:avLst/>
          </a:prstGeom>
        </p:spPr>
      </p:pic>
      <p:pic>
        <p:nvPicPr>
          <p:cNvPr id="11" name="Picture 10" descr="Teen boys eating school lunch"/>
          <p:cNvPicPr>
            <a:picLocks/>
          </p:cNvPicPr>
          <p:nvPr/>
        </p:nvPicPr>
        <p:blipFill rotWithShape="1">
          <a:blip r:embed="rId5" cstate="print">
            <a:extLst>
              <a:ext uri="{28A0092B-C50C-407E-A947-70E740481C1C}">
                <a14:useLocalDpi xmlns:a14="http://schemas.microsoft.com/office/drawing/2010/main" val="0"/>
              </a:ext>
            </a:extLst>
          </a:blip>
          <a:srcRect l="22215" t="4810" r="543" b="-4810"/>
          <a:stretch/>
        </p:blipFill>
        <p:spPr>
          <a:xfrm>
            <a:off x="6538664" y="4495800"/>
            <a:ext cx="2633472" cy="2221992"/>
          </a:xfrm>
          <a:prstGeom prst="rect">
            <a:avLst/>
          </a:prstGeom>
        </p:spPr>
      </p:pic>
    </p:spTree>
    <p:extLst>
      <p:ext uri="{BB962C8B-B14F-4D97-AF65-F5344CB8AC3E}">
        <p14:creationId xmlns:p14="http://schemas.microsoft.com/office/powerpoint/2010/main" val="32912080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3703320" y="1447800"/>
            <a:ext cx="5059680" cy="4724400"/>
          </a:xfrm>
          <a:prstGeom prst="ellipse">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2"/>
          <p:cNvSpPr>
            <a:spLocks noChangeArrowheads="1"/>
          </p:cNvSpPr>
          <p:nvPr/>
        </p:nvSpPr>
        <p:spPr bwMode="auto">
          <a:xfrm>
            <a:off x="350520" y="1524000"/>
            <a:ext cx="3352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a:spcBef>
                <a:spcPct val="20000"/>
              </a:spcBef>
              <a:buClr>
                <a:srgbClr val="FFFF00"/>
              </a:buClr>
              <a:buFont typeface="Wingdings" pitchFamily="2" charset="2"/>
              <a:buChar char="n"/>
            </a:pPr>
            <a:r>
              <a:rPr lang="en-US" sz="3200" b="1" dirty="0">
                <a:solidFill>
                  <a:schemeClr val="bg1"/>
                </a:solidFill>
              </a:rPr>
              <a:t>Juice and water </a:t>
            </a:r>
            <a:r>
              <a:rPr lang="en-US" sz="3200" b="1" dirty="0" smtClean="0">
                <a:solidFill>
                  <a:srgbClr val="99FF99"/>
                </a:solidFill>
              </a:rPr>
              <a:t>CANNOT </a:t>
            </a:r>
            <a:r>
              <a:rPr lang="en-US" sz="3200" b="1" dirty="0" smtClean="0">
                <a:solidFill>
                  <a:schemeClr val="bg1"/>
                </a:solidFill>
              </a:rPr>
              <a:t>be </a:t>
            </a:r>
            <a:r>
              <a:rPr lang="en-US" sz="3200" b="1" dirty="0">
                <a:solidFill>
                  <a:schemeClr val="bg1"/>
                </a:solidFill>
              </a:rPr>
              <a:t>offered </a:t>
            </a:r>
            <a:r>
              <a:rPr lang="en-US" sz="3200" b="1" dirty="0" smtClean="0">
                <a:solidFill>
                  <a:schemeClr val="bg1"/>
                </a:solidFill>
              </a:rPr>
              <a:t>as </a:t>
            </a:r>
            <a:r>
              <a:rPr lang="en-US" sz="3200" b="1" dirty="0">
                <a:solidFill>
                  <a:schemeClr val="bg1"/>
                </a:solidFill>
              </a:rPr>
              <a:t>milk substitutes for nondisabled </a:t>
            </a:r>
            <a:r>
              <a:rPr lang="en-US" sz="3200" b="1" dirty="0" smtClean="0">
                <a:solidFill>
                  <a:schemeClr val="bg1"/>
                </a:solidFill>
              </a:rPr>
              <a:t>children</a:t>
            </a:r>
          </a:p>
          <a:p>
            <a:pPr marL="457200" indent="-457200" algn="l">
              <a:spcBef>
                <a:spcPct val="20000"/>
              </a:spcBef>
              <a:buClr>
                <a:srgbClr val="FFFF00"/>
              </a:buClr>
              <a:buFont typeface="Wingdings" pitchFamily="2" charset="2"/>
              <a:buChar char="n"/>
              <a:defRPr/>
            </a:pPr>
            <a:endParaRPr lang="en-US" sz="2400" b="1" dirty="0">
              <a:solidFill>
                <a:schemeClr val="bg1"/>
              </a:solidFill>
              <a:latin typeface="Arial" charset="0"/>
            </a:endParaRPr>
          </a:p>
        </p:txBody>
      </p:sp>
      <p:sp>
        <p:nvSpPr>
          <p:cNvPr id="7" name="Title 7"/>
          <p:cNvSpPr>
            <a:spLocks noGrp="1"/>
          </p:cNvSpPr>
          <p:nvPr>
            <p:ph type="title"/>
          </p:nvPr>
        </p:nvSpPr>
        <p:spPr>
          <a:xfrm>
            <a:off x="0" y="274638"/>
            <a:ext cx="9144000" cy="792162"/>
          </a:xfrm>
        </p:spPr>
        <p:txBody>
          <a:bodyPr/>
          <a:lstStyle/>
          <a:p>
            <a:r>
              <a:rPr lang="en-US" dirty="0" smtClean="0">
                <a:latin typeface="+mj-lt"/>
              </a:rPr>
              <a:t>Milk Substitutions</a:t>
            </a:r>
          </a:p>
        </p:txBody>
      </p:sp>
      <p:pic>
        <p:nvPicPr>
          <p:cNvPr id="4" name="Picture 3" descr="Bottle of orange juice and bottle of water&#10;&#10;Orange juice iStock_000011466288&#10;Orange slices istock_000018727587&#10;Water iStock_000009260483&#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1935" y="1840254"/>
            <a:ext cx="2282450" cy="3939491"/>
          </a:xfrm>
          <a:prstGeom prst="rect">
            <a:avLst/>
          </a:prstGeom>
        </p:spPr>
      </p:pic>
      <p:cxnSp>
        <p:nvCxnSpPr>
          <p:cNvPr id="10" name="Straight Connector 9"/>
          <p:cNvCxnSpPr/>
          <p:nvPr/>
        </p:nvCxnSpPr>
        <p:spPr>
          <a:xfrm>
            <a:off x="4343400" y="2209800"/>
            <a:ext cx="3962400" cy="29718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28147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0" y="228600"/>
            <a:ext cx="9144000" cy="609600"/>
          </a:xfrm>
        </p:spPr>
        <p:txBody>
          <a:bodyPr rtlCol="0">
            <a:noAutofit/>
          </a:bodyPr>
          <a:lstStyle/>
          <a:p>
            <a:pPr eaLnBrk="1" fontAlgn="auto" hangingPunct="1">
              <a:spcAft>
                <a:spcPts val="0"/>
              </a:spcAft>
              <a:defRPr/>
            </a:pPr>
            <a:r>
              <a:rPr lang="en-US" dirty="0" smtClean="0">
                <a:latin typeface="+mn-lt"/>
              </a:rPr>
              <a:t>Student Selects</a:t>
            </a:r>
          </a:p>
        </p:txBody>
      </p:sp>
      <p:sp>
        <p:nvSpPr>
          <p:cNvPr id="17" name="Content Placeholder 2"/>
          <p:cNvSpPr txBox="1">
            <a:spLocks/>
          </p:cNvSpPr>
          <p:nvPr/>
        </p:nvSpPr>
        <p:spPr bwMode="auto">
          <a:xfrm>
            <a:off x="1044173" y="4953000"/>
            <a:ext cx="717522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457200" indent="-457200" algn="l" rtl="0" eaLnBrk="0" fontAlgn="base" hangingPunct="0">
              <a:spcBef>
                <a:spcPct val="20000"/>
              </a:spcBef>
              <a:spcAft>
                <a:spcPct val="0"/>
              </a:spcAft>
              <a:buClr>
                <a:srgbClr val="FFFF00"/>
              </a:buClr>
              <a:buFont typeface="Wingdings" pitchFamily="2" charset="2"/>
              <a:buChar char="n"/>
              <a:defRPr sz="3200" b="1" kern="1200">
                <a:solidFill>
                  <a:schemeClr val="bg1"/>
                </a:solidFill>
                <a:latin typeface="Arial Narrow" pitchFamily="34" charset="0"/>
                <a:ea typeface="+mn-ea"/>
                <a:cs typeface="+mn-cs"/>
                <a:sym typeface="Wingdings"/>
              </a:defRPr>
            </a:lvl1pPr>
            <a:lvl2pPr marL="914400" indent="-457200" algn="l" rtl="0" eaLnBrk="0" fontAlgn="base" hangingPunct="0">
              <a:spcBef>
                <a:spcPct val="20000"/>
              </a:spcBef>
              <a:spcAft>
                <a:spcPct val="0"/>
              </a:spcAft>
              <a:buClr>
                <a:srgbClr val="FFFF00"/>
              </a:buClr>
              <a:buFont typeface="Symbol" pitchFamily="18" charset="2"/>
              <a:buChar char="·"/>
              <a:defRPr sz="2800" b="1" kern="1200">
                <a:solidFill>
                  <a:schemeClr val="bg1"/>
                </a:solidFill>
                <a:latin typeface="Arial Narrow" pitchFamily="34" charset="0"/>
                <a:ea typeface="+mn-ea"/>
                <a:cs typeface="+mn-cs"/>
                <a:sym typeface="Symbol"/>
              </a:defRPr>
            </a:lvl2pPr>
            <a:lvl3pPr marL="1262063" indent="-347663" algn="l" rtl="0" eaLnBrk="0" fontAlgn="base" hangingPunct="0">
              <a:spcBef>
                <a:spcPct val="20000"/>
              </a:spcBef>
              <a:spcAft>
                <a:spcPct val="0"/>
              </a:spcAft>
              <a:buClr>
                <a:srgbClr val="FFFF00"/>
              </a:buClr>
              <a:buFont typeface="Wingdings 3" pitchFamily="18" charset="2"/>
              <a:buChar char=""/>
              <a:defRPr sz="2400" b="1" kern="1200">
                <a:solidFill>
                  <a:schemeClr val="bg1"/>
                </a:solidFill>
                <a:latin typeface="Arial Narrow" pitchFamily="34" charset="0"/>
                <a:ea typeface="+mn-ea"/>
                <a:cs typeface="+mn-cs"/>
                <a:sym typeface="Wingdings 3"/>
              </a:defRPr>
            </a:lvl3pPr>
            <a:lvl4pPr marL="1600200" indent="-228600" algn="l" rtl="0" eaLnBrk="0" fontAlgn="base" hangingPunct="0">
              <a:spcBef>
                <a:spcPct val="20000"/>
              </a:spcBef>
              <a:spcAft>
                <a:spcPct val="0"/>
              </a:spcAft>
              <a:buFont typeface="Arial" panose="020B0604020202020204" pitchFamily="34" charset="0"/>
              <a:buChar char="–"/>
              <a:defRPr sz="2000" b="1" kern="1200">
                <a:solidFill>
                  <a:schemeClr val="bg1"/>
                </a:solidFill>
                <a:latin typeface="Arial Narrow"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b="1" kern="1200">
                <a:solidFill>
                  <a:schemeClr val="bg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fontAlgn="auto" hangingPunct="1">
              <a:spcBef>
                <a:spcPts val="0"/>
              </a:spcBef>
              <a:spcAft>
                <a:spcPts val="0"/>
              </a:spcAft>
              <a:buClr>
                <a:srgbClr val="006600"/>
              </a:buClr>
              <a:buNone/>
              <a:defRPr/>
            </a:pPr>
            <a:r>
              <a:rPr lang="en-US" dirty="0">
                <a:latin typeface="Calibri" panose="020F0502020204030204" pitchFamily="34" charset="0"/>
              </a:rPr>
              <a:t>Contains </a:t>
            </a:r>
            <a:r>
              <a:rPr lang="en-US" dirty="0">
                <a:solidFill>
                  <a:srgbClr val="FFFF00"/>
                </a:solidFill>
                <a:latin typeface="Calibri" panose="020F0502020204030204" pitchFamily="34" charset="0"/>
                <a:cs typeface="Arial"/>
              </a:rPr>
              <a:t>3</a:t>
            </a:r>
            <a:r>
              <a:rPr lang="en-US" dirty="0">
                <a:solidFill>
                  <a:srgbClr val="FFFF00"/>
                </a:solidFill>
                <a:latin typeface="Calibri" panose="020F0502020204030204" pitchFamily="34" charset="0"/>
                <a:ea typeface="Times New Roman"/>
                <a:cs typeface="Arial"/>
              </a:rPr>
              <a:t> food items </a:t>
            </a:r>
            <a:br>
              <a:rPr lang="en-US" dirty="0">
                <a:solidFill>
                  <a:srgbClr val="FFFF00"/>
                </a:solidFill>
                <a:latin typeface="Calibri" panose="020F0502020204030204" pitchFamily="34" charset="0"/>
                <a:ea typeface="Times New Roman"/>
                <a:cs typeface="Arial"/>
              </a:rPr>
            </a:br>
            <a:r>
              <a:rPr lang="en-US" dirty="0" smtClean="0">
                <a:latin typeface="Calibri" panose="020F0502020204030204" pitchFamily="34" charset="0"/>
                <a:ea typeface="Times New Roman"/>
                <a:cs typeface="Arial"/>
              </a:rPr>
              <a:t>(2 grains including 1 </a:t>
            </a:r>
            <a:r>
              <a:rPr lang="en-US" dirty="0">
                <a:latin typeface="Calibri" panose="020F0502020204030204" pitchFamily="34" charset="0"/>
                <a:ea typeface="Times New Roman"/>
                <a:cs typeface="Arial"/>
              </a:rPr>
              <a:t>from M/MA </a:t>
            </a:r>
            <a:r>
              <a:rPr lang="en-US" dirty="0" smtClean="0">
                <a:latin typeface="Calibri" panose="020F0502020204030204" pitchFamily="34" charset="0"/>
                <a:ea typeface="Times New Roman"/>
                <a:cs typeface="Arial"/>
              </a:rPr>
              <a:t>substitution and 1 fruit) </a:t>
            </a:r>
          </a:p>
          <a:p>
            <a:pPr marL="563563" indent="-563563" eaLnBrk="1" fontAlgn="auto" hangingPunct="1">
              <a:spcBef>
                <a:spcPts val="600"/>
              </a:spcBef>
              <a:spcAft>
                <a:spcPts val="0"/>
              </a:spcAft>
              <a:buClr>
                <a:srgbClr val="006600"/>
              </a:buClr>
              <a:defRPr/>
            </a:pPr>
            <a:endParaRPr lang="en-US" sz="2800" dirty="0">
              <a:solidFill>
                <a:schemeClr val="tx1"/>
              </a:solidFill>
              <a:ea typeface="Times New Roman"/>
              <a:cs typeface="Arial"/>
            </a:endParaRPr>
          </a:p>
        </p:txBody>
      </p:sp>
      <p:sp>
        <p:nvSpPr>
          <p:cNvPr id="12" name="TextBox 16"/>
          <p:cNvSpPr txBox="1">
            <a:spLocks noChangeArrowheads="1"/>
          </p:cNvSpPr>
          <p:nvPr/>
        </p:nvSpPr>
        <p:spPr bwMode="auto">
          <a:xfrm>
            <a:off x="762000" y="4114800"/>
            <a:ext cx="7543800" cy="646113"/>
          </a:xfrm>
          <a:prstGeom prst="rect">
            <a:avLst/>
          </a:prstGeom>
          <a:solidFill>
            <a:srgbClr val="006600"/>
          </a:solidFill>
          <a:ln w="28575">
            <a:solidFill>
              <a:schemeClr val="bg1"/>
            </a:solidFill>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bg1"/>
                </a:solidFill>
              </a:rPr>
              <a:t>Reimbursable Meal?</a:t>
            </a:r>
          </a:p>
        </p:txBody>
      </p:sp>
      <p:sp>
        <p:nvSpPr>
          <p:cNvPr id="16" name="TextBox 8"/>
          <p:cNvSpPr>
            <a:spLocks noChangeArrowheads="1"/>
          </p:cNvSpPr>
          <p:nvPr/>
        </p:nvSpPr>
        <p:spPr bwMode="auto">
          <a:xfrm>
            <a:off x="6629400" y="3962400"/>
            <a:ext cx="1497013" cy="909638"/>
          </a:xfrm>
          <a:prstGeom prst="ellipse">
            <a:avLst/>
          </a:prstGeom>
          <a:solidFill>
            <a:srgbClr val="006600"/>
          </a:solidFill>
          <a:ln w="38100">
            <a:solidFill>
              <a:schemeClr val="bg1"/>
            </a:solidFill>
            <a:round/>
            <a:headEnd/>
            <a:tailEnd/>
          </a:ln>
          <a:scene3d>
            <a:camera prst="orthographicFront"/>
            <a:lightRig rig="threePt" dir="t"/>
          </a:scene3d>
          <a:sp3d>
            <a:bevelT/>
          </a:sp3d>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smtClean="0">
                <a:solidFill>
                  <a:schemeClr val="bg1"/>
                </a:solidFill>
              </a:rPr>
              <a:t>YES</a:t>
            </a:r>
            <a:endParaRPr lang="en-US" altLang="en-US" sz="3600" b="1" dirty="0">
              <a:solidFill>
                <a:schemeClr val="bg1"/>
              </a:solidFill>
            </a:endParaRPr>
          </a:p>
        </p:txBody>
      </p:sp>
      <p:pic>
        <p:nvPicPr>
          <p:cNvPr id="18" name="Picture 17" descr="Low-fat yogurt&#10;Courtesy of New England Dairy &amp; Food Council"/>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5913" y="1661092"/>
            <a:ext cx="1857288" cy="2301307"/>
          </a:xfrm>
          <a:prstGeom prst="rect">
            <a:avLst/>
          </a:prstGeom>
        </p:spPr>
      </p:pic>
      <p:pic>
        <p:nvPicPr>
          <p:cNvPr id="19" name="Picture 18" descr="strawberries&#10;iStock_00001717320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77057" y="2049608"/>
            <a:ext cx="2376343" cy="1663090"/>
          </a:xfrm>
          <a:prstGeom prst="rect">
            <a:avLst/>
          </a:prstGeom>
        </p:spPr>
      </p:pic>
      <p:pic>
        <p:nvPicPr>
          <p:cNvPr id="9" name="Picture 8" descr="Granola cereal&#10;iStock_00001615928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62258" y="2149869"/>
            <a:ext cx="3083995" cy="181739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6"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0" y="228600"/>
            <a:ext cx="9144000" cy="609600"/>
          </a:xfrm>
        </p:spPr>
        <p:txBody>
          <a:bodyPr rtlCol="0">
            <a:noAutofit/>
          </a:bodyPr>
          <a:lstStyle/>
          <a:p>
            <a:pPr eaLnBrk="1" fontAlgn="auto" hangingPunct="1">
              <a:spcAft>
                <a:spcPts val="0"/>
              </a:spcAft>
              <a:defRPr/>
            </a:pPr>
            <a:r>
              <a:rPr lang="en-US" dirty="0" smtClean="0">
                <a:latin typeface="+mn-lt"/>
              </a:rPr>
              <a:t>Student Selects</a:t>
            </a:r>
          </a:p>
        </p:txBody>
      </p:sp>
      <p:sp>
        <p:nvSpPr>
          <p:cNvPr id="13" name="Content Placeholder 2"/>
          <p:cNvSpPr txBox="1">
            <a:spLocks/>
          </p:cNvSpPr>
          <p:nvPr/>
        </p:nvSpPr>
        <p:spPr bwMode="auto">
          <a:xfrm>
            <a:off x="838200" y="4953000"/>
            <a:ext cx="7467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457200" indent="-457200" algn="l" rtl="0" eaLnBrk="0" fontAlgn="base" hangingPunct="0">
              <a:spcBef>
                <a:spcPct val="20000"/>
              </a:spcBef>
              <a:spcAft>
                <a:spcPct val="0"/>
              </a:spcAft>
              <a:buClr>
                <a:srgbClr val="FFFF00"/>
              </a:buClr>
              <a:buFont typeface="Wingdings" pitchFamily="2" charset="2"/>
              <a:buChar char="n"/>
              <a:defRPr sz="3200" b="1" kern="1200">
                <a:solidFill>
                  <a:schemeClr val="bg1"/>
                </a:solidFill>
                <a:latin typeface="Arial Narrow" pitchFamily="34" charset="0"/>
                <a:ea typeface="+mn-ea"/>
                <a:cs typeface="+mn-cs"/>
                <a:sym typeface="Wingdings"/>
              </a:defRPr>
            </a:lvl1pPr>
            <a:lvl2pPr marL="914400" indent="-457200" algn="l" rtl="0" eaLnBrk="0" fontAlgn="base" hangingPunct="0">
              <a:spcBef>
                <a:spcPct val="20000"/>
              </a:spcBef>
              <a:spcAft>
                <a:spcPct val="0"/>
              </a:spcAft>
              <a:buClr>
                <a:srgbClr val="FFFF00"/>
              </a:buClr>
              <a:buFont typeface="Symbol" pitchFamily="18" charset="2"/>
              <a:buChar char="·"/>
              <a:defRPr sz="2800" b="1" kern="1200">
                <a:solidFill>
                  <a:schemeClr val="bg1"/>
                </a:solidFill>
                <a:latin typeface="Arial Narrow" pitchFamily="34" charset="0"/>
                <a:ea typeface="+mn-ea"/>
                <a:cs typeface="+mn-cs"/>
                <a:sym typeface="Symbol"/>
              </a:defRPr>
            </a:lvl2pPr>
            <a:lvl3pPr marL="1262063" indent="-347663" algn="l" rtl="0" eaLnBrk="0" fontAlgn="base" hangingPunct="0">
              <a:spcBef>
                <a:spcPct val="20000"/>
              </a:spcBef>
              <a:spcAft>
                <a:spcPct val="0"/>
              </a:spcAft>
              <a:buClr>
                <a:srgbClr val="FFFF00"/>
              </a:buClr>
              <a:buFont typeface="Wingdings 3" pitchFamily="18" charset="2"/>
              <a:buChar char=""/>
              <a:defRPr sz="2400" b="1" kern="1200">
                <a:solidFill>
                  <a:schemeClr val="bg1"/>
                </a:solidFill>
                <a:latin typeface="Arial Narrow" pitchFamily="34" charset="0"/>
                <a:ea typeface="+mn-ea"/>
                <a:cs typeface="+mn-cs"/>
                <a:sym typeface="Wingdings 3"/>
              </a:defRPr>
            </a:lvl3pPr>
            <a:lvl4pPr marL="1600200" indent="-228600" algn="l" rtl="0" eaLnBrk="0" fontAlgn="base" hangingPunct="0">
              <a:spcBef>
                <a:spcPct val="20000"/>
              </a:spcBef>
              <a:spcAft>
                <a:spcPct val="0"/>
              </a:spcAft>
              <a:buFont typeface="Arial" panose="020B0604020202020204" pitchFamily="34" charset="0"/>
              <a:buChar char="–"/>
              <a:defRPr sz="2000" b="1" kern="1200">
                <a:solidFill>
                  <a:schemeClr val="bg1"/>
                </a:solidFill>
                <a:latin typeface="Arial Narrow"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b="1" kern="1200">
                <a:solidFill>
                  <a:schemeClr val="bg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fontAlgn="auto" hangingPunct="1">
              <a:spcBef>
                <a:spcPts val="0"/>
              </a:spcBef>
              <a:spcAft>
                <a:spcPts val="0"/>
              </a:spcAft>
              <a:buClr>
                <a:srgbClr val="C00000"/>
              </a:buClr>
              <a:buNone/>
              <a:defRPr/>
            </a:pPr>
            <a:r>
              <a:rPr lang="en-US" dirty="0">
                <a:latin typeface="+mj-lt"/>
              </a:rPr>
              <a:t>Contains </a:t>
            </a:r>
            <a:r>
              <a:rPr lang="en-US" dirty="0">
                <a:latin typeface="+mj-lt"/>
                <a:cs typeface="Arial"/>
              </a:rPr>
              <a:t>only </a:t>
            </a:r>
            <a:r>
              <a:rPr lang="en-US" dirty="0">
                <a:solidFill>
                  <a:srgbClr val="FFFF00"/>
                </a:solidFill>
                <a:latin typeface="+mj-lt"/>
                <a:cs typeface="Arial"/>
              </a:rPr>
              <a:t>2</a:t>
            </a:r>
            <a:r>
              <a:rPr lang="en-US" dirty="0">
                <a:solidFill>
                  <a:srgbClr val="FFFF00"/>
                </a:solidFill>
                <a:latin typeface="+mj-lt"/>
                <a:ea typeface="Times New Roman"/>
                <a:cs typeface="Arial"/>
              </a:rPr>
              <a:t> food items </a:t>
            </a:r>
            <a:r>
              <a:rPr lang="en-US" dirty="0">
                <a:latin typeface="+mj-lt"/>
                <a:ea typeface="Times New Roman"/>
                <a:cs typeface="Arial"/>
              </a:rPr>
              <a:t>(2 grains including 1 M/MA as grain </a:t>
            </a:r>
            <a:r>
              <a:rPr lang="en-US" dirty="0" smtClean="0">
                <a:latin typeface="+mj-lt"/>
                <a:ea typeface="Times New Roman"/>
                <a:cs typeface="Arial"/>
              </a:rPr>
              <a:t>substitution) </a:t>
            </a:r>
            <a:r>
              <a:rPr lang="en-US" dirty="0">
                <a:latin typeface="+mj-lt"/>
                <a:ea typeface="Times New Roman"/>
                <a:cs typeface="Arial"/>
              </a:rPr>
              <a:t>and </a:t>
            </a:r>
            <a:r>
              <a:rPr lang="en-US" dirty="0">
                <a:solidFill>
                  <a:srgbClr val="FFFF00"/>
                </a:solidFill>
                <a:latin typeface="+mj-lt"/>
                <a:ea typeface="Times New Roman"/>
                <a:cs typeface="Arial"/>
              </a:rPr>
              <a:t>MISSING</a:t>
            </a:r>
            <a:r>
              <a:rPr lang="en-US" dirty="0">
                <a:latin typeface="+mj-lt"/>
                <a:ea typeface="Times New Roman"/>
                <a:cs typeface="Arial"/>
              </a:rPr>
              <a:t> ½ cup of </a:t>
            </a:r>
            <a:r>
              <a:rPr lang="en-US" dirty="0" smtClean="0">
                <a:latin typeface="+mj-lt"/>
                <a:ea typeface="Times New Roman"/>
                <a:cs typeface="Arial"/>
              </a:rPr>
              <a:t>fruit) </a:t>
            </a:r>
          </a:p>
          <a:p>
            <a:pPr marL="563563" indent="-563563" eaLnBrk="1" fontAlgn="auto" hangingPunct="1">
              <a:spcBef>
                <a:spcPts val="600"/>
              </a:spcBef>
              <a:spcAft>
                <a:spcPts val="0"/>
              </a:spcAft>
              <a:buClr>
                <a:srgbClr val="006600"/>
              </a:buClr>
              <a:defRPr/>
            </a:pPr>
            <a:endParaRPr lang="en-US" sz="2800" dirty="0">
              <a:solidFill>
                <a:schemeClr val="tx1"/>
              </a:solidFill>
              <a:ea typeface="Times New Roman"/>
              <a:cs typeface="Arial"/>
            </a:endParaRPr>
          </a:p>
        </p:txBody>
      </p:sp>
      <p:sp>
        <p:nvSpPr>
          <p:cNvPr id="10" name="TextBox 16"/>
          <p:cNvSpPr txBox="1">
            <a:spLocks noChangeArrowheads="1"/>
          </p:cNvSpPr>
          <p:nvPr/>
        </p:nvSpPr>
        <p:spPr bwMode="auto">
          <a:xfrm>
            <a:off x="762000" y="4114800"/>
            <a:ext cx="7543800" cy="646113"/>
          </a:xfrm>
          <a:prstGeom prst="rect">
            <a:avLst/>
          </a:prstGeom>
          <a:solidFill>
            <a:srgbClr val="006600"/>
          </a:solidFill>
          <a:ln w="28575">
            <a:solidFill>
              <a:schemeClr val="bg1"/>
            </a:solidFill>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bg1"/>
                </a:solidFill>
              </a:rPr>
              <a:t>Reimbursable Meal?</a:t>
            </a:r>
          </a:p>
        </p:txBody>
      </p:sp>
      <p:sp>
        <p:nvSpPr>
          <p:cNvPr id="16" name="TextBox 8"/>
          <p:cNvSpPr>
            <a:spLocks noChangeArrowheads="1"/>
          </p:cNvSpPr>
          <p:nvPr/>
        </p:nvSpPr>
        <p:spPr bwMode="auto">
          <a:xfrm>
            <a:off x="6629400" y="3962400"/>
            <a:ext cx="1497013" cy="909638"/>
          </a:xfrm>
          <a:prstGeom prst="ellipse">
            <a:avLst/>
          </a:prstGeom>
          <a:solidFill>
            <a:srgbClr val="C00000"/>
          </a:solidFill>
          <a:ln w="38100">
            <a:solidFill>
              <a:schemeClr val="bg1"/>
            </a:solidFill>
            <a:round/>
            <a:headEnd/>
            <a:tailEnd/>
          </a:ln>
          <a:scene3d>
            <a:camera prst="orthographicFront"/>
            <a:lightRig rig="threePt" dir="t"/>
          </a:scene3d>
          <a:sp3d>
            <a:bevelT/>
          </a:sp3d>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a:solidFill>
                  <a:schemeClr val="bg1"/>
                </a:solidFill>
              </a:rPr>
              <a:t>NO</a:t>
            </a:r>
          </a:p>
        </p:txBody>
      </p:sp>
      <p:pic>
        <p:nvPicPr>
          <p:cNvPr id="17" name="Picture 16" descr="Low-fat yogurt&#10;Courtesy of New England Dairy &amp; Food Council"/>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5295" y="1686709"/>
            <a:ext cx="1857288" cy="2301307"/>
          </a:xfrm>
          <a:prstGeom prst="rect">
            <a:avLst/>
          </a:prstGeom>
        </p:spPr>
      </p:pic>
      <p:pic>
        <p:nvPicPr>
          <p:cNvPr id="8" name="Picture 7" descr="Granola cereal&#10;iStock_00001615928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9000" y="2130866"/>
            <a:ext cx="3083995" cy="181739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2552304955"/>
              </p:ext>
            </p:extLst>
          </p:nvPr>
        </p:nvGraphicFramePr>
        <p:xfrm>
          <a:off x="685800" y="914400"/>
          <a:ext cx="7696200" cy="4206240"/>
        </p:xfrm>
        <a:graphic>
          <a:graphicData uri="http://schemas.openxmlformats.org/drawingml/2006/table">
            <a:tbl>
              <a:tblPr firstRow="1" bandRow="1">
                <a:solidFill>
                  <a:srgbClr val="3366CC"/>
                </a:solidFill>
                <a:tableStyleId>{5C22544A-7EE6-4342-B048-85BDC9FD1C3A}</a:tableStyleId>
              </a:tblPr>
              <a:tblGrid>
                <a:gridCol w="5859607">
                  <a:extLst>
                    <a:ext uri="{9D8B030D-6E8A-4147-A177-3AD203B41FA5}">
                      <a16:colId xmlns:a16="http://schemas.microsoft.com/office/drawing/2014/main" val="20000"/>
                    </a:ext>
                  </a:extLst>
                </a:gridCol>
                <a:gridCol w="1836593">
                  <a:extLst>
                    <a:ext uri="{9D8B030D-6E8A-4147-A177-3AD203B41FA5}">
                      <a16:colId xmlns:a16="http://schemas.microsoft.com/office/drawing/2014/main" val="20001"/>
                    </a:ext>
                  </a:extLst>
                </a:gridCol>
              </a:tblGrid>
              <a:tr h="396240">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600" dirty="0" smtClean="0"/>
                        <a:t>BREAKFAST MENU</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hMerge="1">
                  <a:txBody>
                    <a:bodyPr/>
                    <a:lstStyle/>
                    <a:p>
                      <a:endParaRPr lang="en-US" dirty="0">
                        <a:solidFill>
                          <a:schemeClr val="bg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000066"/>
                    </a:solidFill>
                  </a:tcPr>
                </a:tc>
                <a:extLst>
                  <a:ext uri="{0D108BD9-81ED-4DB2-BD59-A6C34878D82A}">
                    <a16:rowId xmlns:a16="http://schemas.microsoft.com/office/drawing/2014/main" val="10000"/>
                  </a:ext>
                </a:extLst>
              </a:tr>
              <a:tr h="304800">
                <a:tc>
                  <a:txBody>
                    <a:bodyPr/>
                    <a:lstStyle/>
                    <a:p>
                      <a:r>
                        <a:rPr lang="en-US" sz="2600" b="1" dirty="0" smtClean="0">
                          <a:solidFill>
                            <a:schemeClr val="bg1"/>
                          </a:solidFill>
                        </a:rPr>
                        <a:t>Food and Amount</a:t>
                      </a:r>
                      <a:endParaRPr lang="en-US" sz="2600" b="1" dirty="0">
                        <a:solidFill>
                          <a:schemeClr val="bg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2C57AE"/>
                    </a:solidFill>
                  </a:tcPr>
                </a:tc>
                <a:tc>
                  <a:txBody>
                    <a:bodyPr/>
                    <a:lstStyle/>
                    <a:p>
                      <a:r>
                        <a:rPr lang="en-US" sz="2600" b="1" dirty="0" smtClean="0">
                          <a:solidFill>
                            <a:schemeClr val="bg1"/>
                          </a:solidFill>
                        </a:rPr>
                        <a:t>Food Items</a:t>
                      </a:r>
                      <a:endParaRPr lang="en-US" sz="2600" b="1" dirty="0">
                        <a:solidFill>
                          <a:schemeClr val="bg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2C57AE"/>
                    </a:solidFill>
                  </a:tcPr>
                </a:tc>
                <a:extLst>
                  <a:ext uri="{0D108BD9-81ED-4DB2-BD59-A6C34878D82A}">
                    <a16:rowId xmlns:a16="http://schemas.microsoft.com/office/drawing/2014/main" val="10001"/>
                  </a:ext>
                </a:extLst>
              </a:tr>
              <a:tr h="370840">
                <a:tc>
                  <a:txBody>
                    <a:bodyPr/>
                    <a:lstStyle/>
                    <a:p>
                      <a:r>
                        <a:rPr lang="en-US" sz="2600" b="1" dirty="0" smtClean="0"/>
                        <a:t>Sunflower butter (1 tablespoon) *</a:t>
                      </a:r>
                    </a:p>
                    <a:p>
                      <a:pPr marL="228600" marR="0" indent="0" algn="l" defTabSz="914400" rtl="0" eaLnBrk="1" fontAlgn="auto" latinLnBrk="0" hangingPunct="1">
                        <a:lnSpc>
                          <a:spcPct val="100000"/>
                        </a:lnSpc>
                        <a:spcBef>
                          <a:spcPts val="0"/>
                        </a:spcBef>
                        <a:spcAft>
                          <a:spcPts val="0"/>
                        </a:spcAft>
                        <a:buClrTx/>
                        <a:buSzTx/>
                        <a:buFontTx/>
                        <a:buNone/>
                        <a:tabLst/>
                        <a:defRPr/>
                      </a:pPr>
                      <a:r>
                        <a:rPr lang="en-US" sz="2000" b="1" i="1" dirty="0" smtClean="0">
                          <a:solidFill>
                            <a:schemeClr val="tx1"/>
                          </a:solidFill>
                        </a:rPr>
                        <a:t>* M/MA</a:t>
                      </a:r>
                      <a:r>
                        <a:rPr lang="en-US" sz="2000" b="1" i="1" baseline="0" dirty="0" smtClean="0">
                          <a:solidFill>
                            <a:schemeClr val="tx1"/>
                          </a:solidFill>
                        </a:rPr>
                        <a:t> </a:t>
                      </a:r>
                      <a:r>
                        <a:rPr lang="en-US" sz="2000" b="1" i="1" dirty="0" smtClean="0">
                          <a:solidFill>
                            <a:schemeClr val="tx1"/>
                          </a:solidFill>
                        </a:rPr>
                        <a:t>substitution  (½ </a:t>
                      </a:r>
                      <a:r>
                        <a:rPr lang="en-US" sz="2000" b="1" i="1" dirty="0" err="1" smtClean="0">
                          <a:solidFill>
                            <a:schemeClr val="tx1"/>
                          </a:solidFill>
                        </a:rPr>
                        <a:t>oz</a:t>
                      </a:r>
                      <a:r>
                        <a:rPr lang="en-US" sz="2000" b="1" i="1" dirty="0" smtClean="0">
                          <a:solidFill>
                            <a:schemeClr val="tx1"/>
                          </a:solidFill>
                        </a:rPr>
                        <a:t> </a:t>
                      </a:r>
                      <a:r>
                        <a:rPr lang="en-US" sz="2000" b="1" i="1" dirty="0" err="1" smtClean="0">
                          <a:solidFill>
                            <a:schemeClr val="tx1"/>
                          </a:solidFill>
                        </a:rPr>
                        <a:t>eq</a:t>
                      </a:r>
                      <a:r>
                        <a:rPr lang="en-US" sz="2000" b="1" i="1" dirty="0" smtClean="0">
                          <a:solidFill>
                            <a:schemeClr val="tx1"/>
                          </a:solidFill>
                        </a:rPr>
                        <a:t>)</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600" b="1" dirty="0" smtClean="0"/>
                        <a:t>0</a:t>
                      </a:r>
                      <a:endParaRPr lang="en-US" sz="2600" b="1" dirty="0">
                        <a:solidFill>
                          <a:schemeClr val="tx1"/>
                        </a:solidFill>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pPr marL="0" indent="0"/>
                      <a:r>
                        <a:rPr lang="en-US" sz="2600" b="1" dirty="0" smtClean="0"/>
                        <a:t>Whole-wheat toast (1 </a:t>
                      </a:r>
                      <a:r>
                        <a:rPr lang="en-US" sz="2600" b="1" dirty="0" err="1" smtClean="0"/>
                        <a:t>oz</a:t>
                      </a:r>
                      <a:r>
                        <a:rPr lang="en-US" sz="2600" b="1" dirty="0" smtClean="0"/>
                        <a:t> </a:t>
                      </a:r>
                      <a:r>
                        <a:rPr lang="en-US" sz="2600" b="1" dirty="0" err="1" smtClean="0"/>
                        <a:t>eq</a:t>
                      </a:r>
                      <a:r>
                        <a:rPr lang="en-US" sz="2600" b="1" dirty="0" smtClean="0"/>
                        <a:t>)</a:t>
                      </a:r>
                      <a:endParaRPr lang="en-US" sz="2600" b="1" dirty="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600" b="1" dirty="0" smtClean="0">
                          <a:solidFill>
                            <a:schemeClr val="tx1"/>
                          </a:solidFill>
                        </a:rPr>
                        <a:t>1 grain</a:t>
                      </a:r>
                      <a:endParaRPr lang="en-US" sz="2600" b="1" dirty="0">
                        <a:solidFill>
                          <a:schemeClr val="tx1"/>
                        </a:solidFill>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r>
                        <a:rPr lang="en-US" sz="2600" b="1" dirty="0" smtClean="0"/>
                        <a:t>Crunchy</a:t>
                      </a:r>
                      <a:r>
                        <a:rPr lang="en-US" sz="2600" b="1" baseline="0" dirty="0" smtClean="0"/>
                        <a:t> red a</a:t>
                      </a:r>
                      <a:r>
                        <a:rPr lang="en-US" sz="2600" b="1" dirty="0" smtClean="0"/>
                        <a:t>pple slices (½ cup)</a:t>
                      </a:r>
                      <a:endParaRPr lang="en-US" sz="2600" b="1" dirty="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600" b="1" dirty="0" smtClean="0"/>
                        <a:t>1 </a:t>
                      </a:r>
                      <a:r>
                        <a:rPr lang="en-US" sz="2600" b="1" baseline="0" dirty="0" smtClean="0">
                          <a:solidFill>
                            <a:schemeClr val="tx1"/>
                          </a:solidFill>
                        </a:rPr>
                        <a:t>f</a:t>
                      </a:r>
                      <a:r>
                        <a:rPr lang="en-US" sz="2600" b="1" dirty="0" smtClean="0">
                          <a:solidFill>
                            <a:schemeClr val="tx1"/>
                          </a:solidFill>
                        </a:rPr>
                        <a:t>ruit</a:t>
                      </a:r>
                      <a:endParaRPr lang="en-US" sz="2600" b="1" dirty="0">
                        <a:solidFill>
                          <a:schemeClr val="tx1"/>
                        </a:solidFill>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70840">
                <a:tc>
                  <a:txBody>
                    <a:bodyPr/>
                    <a:lstStyle/>
                    <a:p>
                      <a:r>
                        <a:rPr lang="en-US" sz="2600" b="1" dirty="0" smtClean="0"/>
                        <a:t>Red grapes (½ cup)</a:t>
                      </a:r>
                      <a:endParaRPr lang="en-US" sz="2600" b="1" dirty="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600" b="1" dirty="0" smtClean="0"/>
                        <a:t>1</a:t>
                      </a:r>
                      <a:r>
                        <a:rPr lang="en-US" sz="2600" b="1" baseline="0" dirty="0" smtClean="0">
                          <a:solidFill>
                            <a:schemeClr val="tx1"/>
                          </a:solidFill>
                        </a:rPr>
                        <a:t> f</a:t>
                      </a:r>
                      <a:r>
                        <a:rPr lang="en-US" sz="2600" b="1" dirty="0" smtClean="0">
                          <a:solidFill>
                            <a:schemeClr val="tx1"/>
                          </a:solidFill>
                        </a:rPr>
                        <a:t>ruit</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70840">
                <a:tc>
                  <a:txBody>
                    <a:bodyPr/>
                    <a:lstStyle/>
                    <a:p>
                      <a:r>
                        <a:rPr lang="en-US" sz="2600" b="1" dirty="0" smtClean="0">
                          <a:solidFill>
                            <a:schemeClr val="tx1"/>
                          </a:solidFill>
                        </a:rPr>
                        <a:t>Milk choice</a:t>
                      </a:r>
                      <a:r>
                        <a:rPr lang="en-US" sz="2600" b="1" baseline="0" dirty="0" smtClean="0">
                          <a:solidFill>
                            <a:schemeClr val="tx1"/>
                          </a:solidFill>
                        </a:rPr>
                        <a:t> (1 cup)</a:t>
                      </a:r>
                      <a:endParaRPr lang="en-US" sz="2600" b="1" dirty="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600" b="1" dirty="0" smtClean="0">
                          <a:solidFill>
                            <a:schemeClr val="tx1"/>
                          </a:solidFill>
                        </a:rPr>
                        <a:t>1 milk</a:t>
                      </a:r>
                      <a:endParaRPr lang="en-US" sz="2600" b="1" dirty="0">
                        <a:solidFill>
                          <a:schemeClr val="tx1"/>
                        </a:solidFill>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70840">
                <a:tc>
                  <a:txBody>
                    <a:bodyPr/>
                    <a:lstStyle/>
                    <a:p>
                      <a:pPr algn="r"/>
                      <a:r>
                        <a:rPr lang="en-US" sz="2600" b="1" dirty="0" smtClean="0">
                          <a:solidFill>
                            <a:schemeClr val="bg1"/>
                          </a:solidFill>
                        </a:rPr>
                        <a:t>TOTAL FOOD ITEMS</a:t>
                      </a:r>
                      <a:endParaRPr lang="en-US" sz="2600" b="1" dirty="0">
                        <a:solidFill>
                          <a:schemeClr val="bg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algn="ctr"/>
                      <a:r>
                        <a:rPr lang="en-US" sz="2600" b="1" dirty="0" smtClean="0">
                          <a:solidFill>
                            <a:schemeClr val="bg1"/>
                          </a:solidFill>
                        </a:rPr>
                        <a:t>4</a:t>
                      </a:r>
                      <a:endParaRPr lang="en-US" sz="2600" b="1" dirty="0">
                        <a:solidFill>
                          <a:schemeClr val="bg1"/>
                        </a:solidFill>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006600"/>
                    </a:solidFill>
                  </a:tcPr>
                </a:tc>
                <a:extLst>
                  <a:ext uri="{0D108BD9-81ED-4DB2-BD59-A6C34878D82A}">
                    <a16:rowId xmlns:a16="http://schemas.microsoft.com/office/drawing/2014/main" val="10007"/>
                  </a:ext>
                </a:extLst>
              </a:tr>
            </a:tbl>
          </a:graphicData>
        </a:graphic>
      </p:graphicFrame>
      <p:sp>
        <p:nvSpPr>
          <p:cNvPr id="237572" name="Title 1"/>
          <p:cNvSpPr>
            <a:spLocks noGrp="1"/>
          </p:cNvSpPr>
          <p:nvPr>
            <p:ph type="title"/>
          </p:nvPr>
        </p:nvSpPr>
        <p:spPr>
          <a:xfrm>
            <a:off x="457200" y="228600"/>
            <a:ext cx="8229600" cy="685800"/>
          </a:xfrm>
        </p:spPr>
        <p:txBody>
          <a:bodyPr/>
          <a:lstStyle/>
          <a:p>
            <a:pPr eaLnBrk="1" hangingPunct="1"/>
            <a:r>
              <a:rPr lang="en-US" altLang="en-US" dirty="0" smtClean="0">
                <a:latin typeface="Calibri" panose="020F0502020204030204" pitchFamily="34" charset="0"/>
              </a:rPr>
              <a:t>Planned Breakfast</a:t>
            </a:r>
          </a:p>
        </p:txBody>
      </p:sp>
      <p:pic>
        <p:nvPicPr>
          <p:cNvPr id="7" name="Picture 6" descr="Fat-free srtawberry milk, fat-free milk, fat-free choocalet milk and low-fat (1%) milk&#10;&#10;&#10;Courtesy of New England Dairy &amp; Food Council&#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0" y="5179374"/>
            <a:ext cx="2057400" cy="1422486"/>
          </a:xfrm>
          <a:prstGeom prst="rect">
            <a:avLst/>
          </a:prstGeom>
        </p:spPr>
      </p:pic>
      <p:pic>
        <p:nvPicPr>
          <p:cNvPr id="8" name="Picture 7" descr="toast&#10;iStock_0000005870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1600" y="5339002"/>
            <a:ext cx="945287" cy="1103231"/>
          </a:xfrm>
          <a:prstGeom prst="rect">
            <a:avLst/>
          </a:prstGeom>
        </p:spPr>
      </p:pic>
      <p:pic>
        <p:nvPicPr>
          <p:cNvPr id="10" name="Picture 9" descr="red apple&#10;iStock_00000885716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7993" y="5588763"/>
            <a:ext cx="959639" cy="959639"/>
          </a:xfrm>
          <a:prstGeom prst="rect">
            <a:avLst/>
          </a:prstGeom>
        </p:spPr>
      </p:pic>
      <p:pic>
        <p:nvPicPr>
          <p:cNvPr id="11" name="Picture 10" descr="Red grapes&#10;iStock_00000165806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17632" y="5588763"/>
            <a:ext cx="1294046" cy="915194"/>
          </a:xfrm>
          <a:prstGeom prst="rect">
            <a:avLst/>
          </a:prstGeom>
        </p:spPr>
      </p:pic>
      <p:pic>
        <p:nvPicPr>
          <p:cNvPr id="13" name="Picture 12" descr="Cup of peanut butter&#10;iStock_0000334034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28113" y="5852478"/>
            <a:ext cx="818654" cy="695924"/>
          </a:xfrm>
          <a:prstGeom prst="rect">
            <a:avLst/>
          </a:prstGeom>
        </p:spPr>
      </p:pic>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p:cNvSpPr>
            <a:spLocks noGrp="1"/>
          </p:cNvSpPr>
          <p:nvPr>
            <p:ph idx="1"/>
          </p:nvPr>
        </p:nvSpPr>
        <p:spPr>
          <a:xfrm>
            <a:off x="959567" y="4872038"/>
            <a:ext cx="6492875" cy="1295400"/>
          </a:xfrm>
        </p:spPr>
        <p:txBody>
          <a:bodyPr rtlCol="0">
            <a:noAutofit/>
          </a:bodyPr>
          <a:lstStyle/>
          <a:p>
            <a:pPr marL="0" lvl="1" indent="0" eaLnBrk="1" fontAlgn="auto" hangingPunct="1">
              <a:spcBef>
                <a:spcPts val="0"/>
              </a:spcBef>
              <a:spcAft>
                <a:spcPts val="0"/>
              </a:spcAft>
              <a:buClr>
                <a:srgbClr val="C00000"/>
              </a:buClr>
              <a:buNone/>
              <a:defRPr/>
            </a:pPr>
            <a:r>
              <a:rPr lang="en-US" sz="3200" dirty="0" smtClean="0">
                <a:latin typeface="+mn-lt"/>
              </a:rPr>
              <a:t>Contains </a:t>
            </a:r>
            <a:r>
              <a:rPr lang="en-US" sz="3200" dirty="0" smtClean="0">
                <a:latin typeface="+mn-lt"/>
                <a:cs typeface="Arial"/>
              </a:rPr>
              <a:t>only </a:t>
            </a:r>
            <a:r>
              <a:rPr lang="en-US" sz="3200" dirty="0" smtClean="0">
                <a:solidFill>
                  <a:srgbClr val="FFFF00"/>
                </a:solidFill>
                <a:latin typeface="+mn-lt"/>
                <a:cs typeface="Arial"/>
              </a:rPr>
              <a:t>2 </a:t>
            </a:r>
            <a:r>
              <a:rPr lang="en-US" sz="3200" dirty="0" smtClean="0">
                <a:solidFill>
                  <a:srgbClr val="FFFF00"/>
                </a:solidFill>
                <a:latin typeface="+mn-lt"/>
                <a:ea typeface="Times New Roman"/>
                <a:cs typeface="Arial"/>
              </a:rPr>
              <a:t>food </a:t>
            </a:r>
            <a:r>
              <a:rPr lang="en-US" sz="3200" dirty="0">
                <a:solidFill>
                  <a:srgbClr val="FFFF00"/>
                </a:solidFill>
                <a:latin typeface="+mn-lt"/>
                <a:ea typeface="Times New Roman"/>
                <a:cs typeface="Arial"/>
              </a:rPr>
              <a:t>items </a:t>
            </a:r>
            <a:r>
              <a:rPr lang="en-US" sz="3200" dirty="0" smtClean="0">
                <a:latin typeface="+mn-lt"/>
                <a:ea typeface="Times New Roman"/>
                <a:cs typeface="Arial"/>
              </a:rPr>
              <a:t/>
            </a:r>
            <a:br>
              <a:rPr lang="en-US" sz="3200" dirty="0" smtClean="0">
                <a:latin typeface="+mn-lt"/>
                <a:ea typeface="Times New Roman"/>
                <a:cs typeface="Arial"/>
              </a:rPr>
            </a:br>
            <a:r>
              <a:rPr lang="en-US" sz="3200" dirty="0" smtClean="0">
                <a:latin typeface="+mn-lt"/>
                <a:ea typeface="Times New Roman"/>
                <a:cs typeface="Arial"/>
              </a:rPr>
              <a:t>(1 grain and 1 fruit)</a:t>
            </a:r>
            <a:endParaRPr lang="en-US" sz="3200" dirty="0">
              <a:latin typeface="+mn-lt"/>
              <a:ea typeface="Times New Roman"/>
            </a:endParaRPr>
          </a:p>
        </p:txBody>
      </p:sp>
      <p:sp>
        <p:nvSpPr>
          <p:cNvPr id="15" name="Title 1"/>
          <p:cNvSpPr>
            <a:spLocks noGrp="1"/>
          </p:cNvSpPr>
          <p:nvPr>
            <p:ph type="title"/>
          </p:nvPr>
        </p:nvSpPr>
        <p:spPr>
          <a:xfrm>
            <a:off x="0" y="228600"/>
            <a:ext cx="9144000" cy="609600"/>
          </a:xfrm>
        </p:spPr>
        <p:txBody>
          <a:bodyPr rtlCol="0">
            <a:noAutofit/>
          </a:bodyPr>
          <a:lstStyle/>
          <a:p>
            <a:pPr eaLnBrk="1" fontAlgn="auto" hangingPunct="1">
              <a:spcAft>
                <a:spcPts val="0"/>
              </a:spcAft>
              <a:defRPr/>
            </a:pPr>
            <a:r>
              <a:rPr lang="en-US" dirty="0" smtClean="0">
                <a:latin typeface="+mn-lt"/>
              </a:rPr>
              <a:t>Student Selects</a:t>
            </a:r>
          </a:p>
        </p:txBody>
      </p:sp>
      <p:sp>
        <p:nvSpPr>
          <p:cNvPr id="10" name="TextBox 16"/>
          <p:cNvSpPr txBox="1">
            <a:spLocks noChangeArrowheads="1"/>
          </p:cNvSpPr>
          <p:nvPr/>
        </p:nvSpPr>
        <p:spPr bwMode="auto">
          <a:xfrm>
            <a:off x="762000" y="4114800"/>
            <a:ext cx="7543800" cy="646113"/>
          </a:xfrm>
          <a:prstGeom prst="rect">
            <a:avLst/>
          </a:prstGeom>
          <a:solidFill>
            <a:srgbClr val="006600"/>
          </a:solidFill>
          <a:ln w="28575">
            <a:solidFill>
              <a:schemeClr val="bg1"/>
            </a:solidFill>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bg1"/>
                </a:solidFill>
              </a:rPr>
              <a:t>Reimbursable Meal?</a:t>
            </a:r>
          </a:p>
        </p:txBody>
      </p:sp>
      <p:sp>
        <p:nvSpPr>
          <p:cNvPr id="12" name="TextBox 8"/>
          <p:cNvSpPr>
            <a:spLocks noChangeArrowheads="1"/>
          </p:cNvSpPr>
          <p:nvPr/>
        </p:nvSpPr>
        <p:spPr bwMode="auto">
          <a:xfrm>
            <a:off x="6629400" y="3962400"/>
            <a:ext cx="1497013" cy="909638"/>
          </a:xfrm>
          <a:prstGeom prst="ellipse">
            <a:avLst/>
          </a:prstGeom>
          <a:solidFill>
            <a:srgbClr val="C00000"/>
          </a:solidFill>
          <a:ln w="38100">
            <a:solidFill>
              <a:schemeClr val="bg1"/>
            </a:solidFill>
            <a:round/>
            <a:headEnd/>
            <a:tailEnd/>
          </a:ln>
          <a:scene3d>
            <a:camera prst="orthographicFront"/>
            <a:lightRig rig="threePt" dir="t"/>
          </a:scene3d>
          <a:sp3d>
            <a:bevelT/>
          </a:sp3d>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a:solidFill>
                  <a:schemeClr val="bg1"/>
                </a:solidFill>
              </a:rPr>
              <a:t>NO</a:t>
            </a:r>
          </a:p>
        </p:txBody>
      </p:sp>
      <p:pic>
        <p:nvPicPr>
          <p:cNvPr id="18" name="Picture 17" descr="red apple&#10;iStock_0000088571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0667" y="1976627"/>
            <a:ext cx="1994473" cy="1994473"/>
          </a:xfrm>
          <a:prstGeom prst="rect">
            <a:avLst/>
          </a:prstGeom>
        </p:spPr>
      </p:pic>
      <p:pic>
        <p:nvPicPr>
          <p:cNvPr id="19" name="Picture 18" descr="Cup of peanut butter&#10;iStock_0000334034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9000" y="2722316"/>
            <a:ext cx="1286722" cy="1093821"/>
          </a:xfrm>
          <a:prstGeom prst="rect">
            <a:avLst/>
          </a:prstGeom>
        </p:spPr>
      </p:pic>
      <p:pic>
        <p:nvPicPr>
          <p:cNvPr id="9" name="Picture 8" descr="toast&#10;iStock_0000005870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9200" y="1436604"/>
            <a:ext cx="2067586" cy="24130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2" grpId="0" animBg="1"/>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0" y="228600"/>
            <a:ext cx="9144000" cy="609600"/>
          </a:xfrm>
        </p:spPr>
        <p:txBody>
          <a:bodyPr rtlCol="0">
            <a:noAutofit/>
          </a:bodyPr>
          <a:lstStyle/>
          <a:p>
            <a:pPr eaLnBrk="1" fontAlgn="auto" hangingPunct="1">
              <a:spcAft>
                <a:spcPts val="0"/>
              </a:spcAft>
              <a:defRPr/>
            </a:pPr>
            <a:r>
              <a:rPr lang="en-US" dirty="0" smtClean="0">
                <a:latin typeface="+mn-lt"/>
              </a:rPr>
              <a:t>Student Selects</a:t>
            </a:r>
          </a:p>
        </p:txBody>
      </p:sp>
      <p:sp>
        <p:nvSpPr>
          <p:cNvPr id="13" name="Content Placeholder 2"/>
          <p:cNvSpPr>
            <a:spLocks noGrp="1"/>
          </p:cNvSpPr>
          <p:nvPr>
            <p:ph idx="1"/>
          </p:nvPr>
        </p:nvSpPr>
        <p:spPr>
          <a:xfrm>
            <a:off x="795528" y="5024438"/>
            <a:ext cx="7510272" cy="1223962"/>
          </a:xfrm>
        </p:spPr>
        <p:txBody>
          <a:bodyPr rtlCol="0">
            <a:noAutofit/>
          </a:bodyPr>
          <a:lstStyle/>
          <a:p>
            <a:pPr marL="0" indent="0" eaLnBrk="1" fontAlgn="auto" hangingPunct="1">
              <a:spcBef>
                <a:spcPts val="600"/>
              </a:spcBef>
              <a:spcAft>
                <a:spcPts val="0"/>
              </a:spcAft>
              <a:buClr>
                <a:srgbClr val="C00000"/>
              </a:buClr>
              <a:buNone/>
              <a:defRPr/>
            </a:pPr>
            <a:r>
              <a:rPr lang="en-US" dirty="0">
                <a:latin typeface="+mn-lt"/>
              </a:rPr>
              <a:t>Contains </a:t>
            </a:r>
            <a:r>
              <a:rPr lang="en-US" dirty="0" smtClean="0">
                <a:latin typeface="+mn-lt"/>
                <a:cs typeface="Arial"/>
              </a:rPr>
              <a:t>only </a:t>
            </a:r>
            <a:r>
              <a:rPr lang="en-US" dirty="0" smtClean="0">
                <a:solidFill>
                  <a:srgbClr val="FFFF00"/>
                </a:solidFill>
                <a:latin typeface="+mn-lt"/>
                <a:cs typeface="Arial"/>
              </a:rPr>
              <a:t>2</a:t>
            </a:r>
            <a:r>
              <a:rPr lang="en-US" dirty="0" smtClean="0">
                <a:solidFill>
                  <a:srgbClr val="FFFF00"/>
                </a:solidFill>
                <a:latin typeface="+mn-lt"/>
                <a:ea typeface="Times New Roman"/>
                <a:cs typeface="Arial"/>
              </a:rPr>
              <a:t> </a:t>
            </a:r>
            <a:r>
              <a:rPr lang="en-US" dirty="0">
                <a:solidFill>
                  <a:srgbClr val="FFFF00"/>
                </a:solidFill>
                <a:latin typeface="+mn-lt"/>
                <a:ea typeface="Times New Roman"/>
                <a:cs typeface="Arial"/>
              </a:rPr>
              <a:t>food items  </a:t>
            </a:r>
            <a:r>
              <a:rPr lang="en-US" dirty="0" smtClean="0">
                <a:latin typeface="+mn-lt"/>
                <a:ea typeface="Times New Roman"/>
                <a:cs typeface="Arial"/>
              </a:rPr>
              <a:t>(1 grain and </a:t>
            </a:r>
            <a:br>
              <a:rPr lang="en-US" dirty="0" smtClean="0">
                <a:latin typeface="+mn-lt"/>
                <a:ea typeface="Times New Roman"/>
                <a:cs typeface="Arial"/>
              </a:rPr>
            </a:br>
            <a:r>
              <a:rPr lang="en-US" dirty="0" smtClean="0">
                <a:latin typeface="+mn-lt"/>
                <a:ea typeface="Times New Roman"/>
                <a:cs typeface="Arial"/>
              </a:rPr>
              <a:t>1 milk) and </a:t>
            </a:r>
            <a:r>
              <a:rPr lang="en-US" dirty="0" smtClean="0">
                <a:solidFill>
                  <a:srgbClr val="FFFF00"/>
                </a:solidFill>
                <a:latin typeface="+mn-lt"/>
                <a:ea typeface="Times New Roman"/>
                <a:cs typeface="Arial"/>
              </a:rPr>
              <a:t>MISSING</a:t>
            </a:r>
            <a:r>
              <a:rPr lang="en-US" dirty="0" smtClean="0">
                <a:latin typeface="+mn-lt"/>
                <a:ea typeface="Times New Roman"/>
                <a:cs typeface="Arial"/>
              </a:rPr>
              <a:t> at least ½ </a:t>
            </a:r>
            <a:r>
              <a:rPr lang="en-US" dirty="0">
                <a:latin typeface="+mn-lt"/>
                <a:ea typeface="Times New Roman"/>
                <a:cs typeface="Arial"/>
              </a:rPr>
              <a:t>cup of fruit</a:t>
            </a:r>
            <a:endParaRPr lang="en-US" dirty="0">
              <a:latin typeface="+mn-lt"/>
              <a:ea typeface="Times New Roman"/>
            </a:endParaRPr>
          </a:p>
        </p:txBody>
      </p:sp>
      <p:sp>
        <p:nvSpPr>
          <p:cNvPr id="14" name="TextBox 16"/>
          <p:cNvSpPr txBox="1">
            <a:spLocks noChangeArrowheads="1"/>
          </p:cNvSpPr>
          <p:nvPr/>
        </p:nvSpPr>
        <p:spPr bwMode="auto">
          <a:xfrm>
            <a:off x="762000" y="4114800"/>
            <a:ext cx="7543800" cy="646113"/>
          </a:xfrm>
          <a:prstGeom prst="rect">
            <a:avLst/>
          </a:prstGeom>
          <a:solidFill>
            <a:srgbClr val="006600"/>
          </a:solidFill>
          <a:ln w="28575">
            <a:solidFill>
              <a:schemeClr val="bg1"/>
            </a:solidFill>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bg1"/>
                </a:solidFill>
              </a:rPr>
              <a:t>Reimbursable Meal?</a:t>
            </a:r>
          </a:p>
        </p:txBody>
      </p:sp>
      <p:sp>
        <p:nvSpPr>
          <p:cNvPr id="17" name="TextBox 8"/>
          <p:cNvSpPr>
            <a:spLocks noChangeArrowheads="1"/>
          </p:cNvSpPr>
          <p:nvPr/>
        </p:nvSpPr>
        <p:spPr bwMode="auto">
          <a:xfrm>
            <a:off x="6629400" y="3962400"/>
            <a:ext cx="1497013" cy="909638"/>
          </a:xfrm>
          <a:prstGeom prst="ellipse">
            <a:avLst/>
          </a:prstGeom>
          <a:solidFill>
            <a:srgbClr val="C00000"/>
          </a:solidFill>
          <a:ln w="38100">
            <a:solidFill>
              <a:schemeClr val="bg1"/>
            </a:solidFill>
            <a:round/>
            <a:headEnd/>
            <a:tailEnd/>
          </a:ln>
          <a:scene3d>
            <a:camera prst="orthographicFront"/>
            <a:lightRig rig="threePt" dir="t"/>
          </a:scene3d>
          <a:sp3d>
            <a:bevelT/>
          </a:sp3d>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a:solidFill>
                  <a:schemeClr val="bg1"/>
                </a:solidFill>
              </a:rPr>
              <a:t>NO</a:t>
            </a:r>
          </a:p>
        </p:txBody>
      </p:sp>
      <p:pic>
        <p:nvPicPr>
          <p:cNvPr id="18" name="Picture 17" descr="toast&#10;iStock_0000005870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1436604"/>
            <a:ext cx="2067586" cy="2413050"/>
          </a:xfrm>
          <a:prstGeom prst="rect">
            <a:avLst/>
          </a:prstGeom>
        </p:spPr>
      </p:pic>
      <p:pic>
        <p:nvPicPr>
          <p:cNvPr id="19" name="Picture 18" descr="Cup of peanut butter&#10;iStock_0000334034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9000" y="2722316"/>
            <a:ext cx="1286722" cy="1093821"/>
          </a:xfrm>
          <a:prstGeom prst="rect">
            <a:avLst/>
          </a:prstGeom>
        </p:spPr>
      </p:pic>
      <p:pic>
        <p:nvPicPr>
          <p:cNvPr id="9" name="Picture 8" descr="Low-fat milk courtesy of New England Dairy &amp; Food Council"/>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15144" y="1099574"/>
            <a:ext cx="1278588" cy="27702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7" grpId="0" animBg="1"/>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0" y="228600"/>
            <a:ext cx="9144000" cy="609600"/>
          </a:xfrm>
        </p:spPr>
        <p:txBody>
          <a:bodyPr rtlCol="0">
            <a:noAutofit/>
          </a:bodyPr>
          <a:lstStyle/>
          <a:p>
            <a:pPr eaLnBrk="1" fontAlgn="auto" hangingPunct="1">
              <a:spcAft>
                <a:spcPts val="0"/>
              </a:spcAft>
              <a:defRPr/>
            </a:pPr>
            <a:r>
              <a:rPr lang="en-US" dirty="0" smtClean="0">
                <a:latin typeface="+mn-lt"/>
              </a:rPr>
              <a:t>Student Selects</a:t>
            </a:r>
          </a:p>
        </p:txBody>
      </p:sp>
      <p:sp>
        <p:nvSpPr>
          <p:cNvPr id="12" name="Content Placeholder 2"/>
          <p:cNvSpPr>
            <a:spLocks noGrp="1"/>
          </p:cNvSpPr>
          <p:nvPr>
            <p:ph idx="1"/>
          </p:nvPr>
        </p:nvSpPr>
        <p:spPr>
          <a:xfrm>
            <a:off x="959567" y="5029200"/>
            <a:ext cx="6492875" cy="1295400"/>
          </a:xfrm>
        </p:spPr>
        <p:txBody>
          <a:bodyPr rtlCol="0">
            <a:noAutofit/>
          </a:bodyPr>
          <a:lstStyle/>
          <a:p>
            <a:pPr marL="0" lvl="1" indent="0" eaLnBrk="1" fontAlgn="auto" hangingPunct="1">
              <a:spcBef>
                <a:spcPts val="0"/>
              </a:spcBef>
              <a:spcAft>
                <a:spcPts val="0"/>
              </a:spcAft>
              <a:buClr>
                <a:srgbClr val="C00000"/>
              </a:buClr>
              <a:buNone/>
              <a:defRPr/>
            </a:pPr>
            <a:r>
              <a:rPr lang="en-US" sz="3200" dirty="0">
                <a:latin typeface="+mj-lt"/>
              </a:rPr>
              <a:t>Contains </a:t>
            </a:r>
            <a:r>
              <a:rPr lang="en-US" sz="3200" dirty="0">
                <a:latin typeface="+mj-lt"/>
                <a:cs typeface="Arial"/>
              </a:rPr>
              <a:t>only </a:t>
            </a:r>
            <a:r>
              <a:rPr lang="en-US" sz="3200" dirty="0">
                <a:solidFill>
                  <a:srgbClr val="FFFF00"/>
                </a:solidFill>
                <a:latin typeface="+mj-lt"/>
                <a:cs typeface="Arial"/>
              </a:rPr>
              <a:t>2</a:t>
            </a:r>
            <a:r>
              <a:rPr lang="en-US" sz="3200" dirty="0">
                <a:latin typeface="+mj-lt"/>
                <a:cs typeface="Arial"/>
              </a:rPr>
              <a:t> </a:t>
            </a:r>
            <a:r>
              <a:rPr lang="en-US" sz="3200" dirty="0">
                <a:solidFill>
                  <a:srgbClr val="FFFF00"/>
                </a:solidFill>
                <a:latin typeface="+mj-lt"/>
                <a:ea typeface="Times New Roman"/>
                <a:cs typeface="Arial"/>
              </a:rPr>
              <a:t>food items </a:t>
            </a:r>
            <a:r>
              <a:rPr lang="en-US" sz="3200" dirty="0">
                <a:latin typeface="+mj-lt"/>
                <a:ea typeface="Times New Roman"/>
                <a:cs typeface="Arial"/>
              </a:rPr>
              <a:t/>
            </a:r>
            <a:br>
              <a:rPr lang="en-US" sz="3200" dirty="0">
                <a:latin typeface="+mj-lt"/>
                <a:ea typeface="Times New Roman"/>
                <a:cs typeface="Arial"/>
              </a:rPr>
            </a:br>
            <a:r>
              <a:rPr lang="en-US" sz="3200" dirty="0">
                <a:latin typeface="+mj-lt"/>
                <a:ea typeface="Times New Roman"/>
                <a:cs typeface="Arial"/>
              </a:rPr>
              <a:t>(1 grain and 1 fruit)</a:t>
            </a:r>
            <a:endParaRPr lang="en-US" sz="3200" dirty="0">
              <a:latin typeface="+mj-lt"/>
              <a:ea typeface="Times New Roman"/>
            </a:endParaRPr>
          </a:p>
        </p:txBody>
      </p:sp>
      <p:sp>
        <p:nvSpPr>
          <p:cNvPr id="10" name="TextBox 16"/>
          <p:cNvSpPr txBox="1">
            <a:spLocks noChangeArrowheads="1"/>
          </p:cNvSpPr>
          <p:nvPr/>
        </p:nvSpPr>
        <p:spPr bwMode="auto">
          <a:xfrm>
            <a:off x="762000" y="4114800"/>
            <a:ext cx="7543800" cy="646113"/>
          </a:xfrm>
          <a:prstGeom prst="rect">
            <a:avLst/>
          </a:prstGeom>
          <a:solidFill>
            <a:srgbClr val="006600"/>
          </a:solidFill>
          <a:ln w="28575">
            <a:solidFill>
              <a:schemeClr val="bg1"/>
            </a:solidFill>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bg1"/>
                </a:solidFill>
              </a:rPr>
              <a:t>Reimbursable Meal?</a:t>
            </a:r>
          </a:p>
        </p:txBody>
      </p:sp>
      <p:sp>
        <p:nvSpPr>
          <p:cNvPr id="13" name="TextBox 8"/>
          <p:cNvSpPr>
            <a:spLocks noChangeArrowheads="1"/>
          </p:cNvSpPr>
          <p:nvPr/>
        </p:nvSpPr>
        <p:spPr bwMode="auto">
          <a:xfrm>
            <a:off x="6629400" y="3962400"/>
            <a:ext cx="1497013" cy="909638"/>
          </a:xfrm>
          <a:prstGeom prst="ellipse">
            <a:avLst/>
          </a:prstGeom>
          <a:solidFill>
            <a:srgbClr val="C00000"/>
          </a:solidFill>
          <a:ln w="38100">
            <a:solidFill>
              <a:schemeClr val="bg1"/>
            </a:solidFill>
            <a:round/>
            <a:headEnd/>
            <a:tailEnd/>
          </a:ln>
          <a:scene3d>
            <a:camera prst="orthographicFront"/>
            <a:lightRig rig="threePt" dir="t"/>
          </a:scene3d>
          <a:sp3d>
            <a:bevelT/>
          </a:sp3d>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a:solidFill>
                  <a:schemeClr val="bg1"/>
                </a:solidFill>
              </a:rPr>
              <a:t>NO</a:t>
            </a:r>
          </a:p>
        </p:txBody>
      </p:sp>
      <p:pic>
        <p:nvPicPr>
          <p:cNvPr id="16" name="Picture 15" descr="Cup of peanut butter&#10;iStock_0000334034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000" y="2722316"/>
            <a:ext cx="1286722" cy="1093821"/>
          </a:xfrm>
          <a:prstGeom prst="rect">
            <a:avLst/>
          </a:prstGeom>
        </p:spPr>
      </p:pic>
      <p:pic>
        <p:nvPicPr>
          <p:cNvPr id="19" name="Picture 18" descr="Red grapes&#10;iStock_00000165806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9200" y="1977971"/>
            <a:ext cx="2590800" cy="1832303"/>
          </a:xfrm>
          <a:prstGeom prst="rect">
            <a:avLst/>
          </a:prstGeom>
        </p:spPr>
      </p:pic>
      <p:pic>
        <p:nvPicPr>
          <p:cNvPr id="9" name="Picture 8" descr="toast&#10;iStock_0000005870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9200" y="1436604"/>
            <a:ext cx="2067586" cy="24130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3" grpId="0" animBg="1"/>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0" y="228600"/>
            <a:ext cx="9144000" cy="609600"/>
          </a:xfrm>
        </p:spPr>
        <p:txBody>
          <a:bodyPr rtlCol="0">
            <a:noAutofit/>
          </a:bodyPr>
          <a:lstStyle/>
          <a:p>
            <a:pPr eaLnBrk="1" fontAlgn="auto" hangingPunct="1">
              <a:spcAft>
                <a:spcPts val="0"/>
              </a:spcAft>
              <a:defRPr/>
            </a:pPr>
            <a:r>
              <a:rPr lang="en-US" dirty="0" smtClean="0">
                <a:latin typeface="+mn-lt"/>
              </a:rPr>
              <a:t>Student Selects</a:t>
            </a:r>
          </a:p>
        </p:txBody>
      </p:sp>
      <p:sp>
        <p:nvSpPr>
          <p:cNvPr id="17" name="Content Placeholder 2"/>
          <p:cNvSpPr txBox="1">
            <a:spLocks/>
          </p:cNvSpPr>
          <p:nvPr/>
        </p:nvSpPr>
        <p:spPr bwMode="auto">
          <a:xfrm>
            <a:off x="661777" y="5105400"/>
            <a:ext cx="55784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457200" indent="-457200" algn="l" rtl="0" eaLnBrk="0" fontAlgn="base" hangingPunct="0">
              <a:spcBef>
                <a:spcPct val="20000"/>
              </a:spcBef>
              <a:spcAft>
                <a:spcPct val="0"/>
              </a:spcAft>
              <a:buClr>
                <a:srgbClr val="FFFF00"/>
              </a:buClr>
              <a:buFont typeface="Wingdings" pitchFamily="2" charset="2"/>
              <a:buChar char="n"/>
              <a:defRPr sz="3200" b="1" kern="1200">
                <a:solidFill>
                  <a:schemeClr val="bg1"/>
                </a:solidFill>
                <a:latin typeface="Arial Narrow" pitchFamily="34" charset="0"/>
                <a:ea typeface="+mn-ea"/>
                <a:cs typeface="+mn-cs"/>
                <a:sym typeface="Wingdings"/>
              </a:defRPr>
            </a:lvl1pPr>
            <a:lvl2pPr marL="914400" indent="-457200" algn="l" rtl="0" eaLnBrk="0" fontAlgn="base" hangingPunct="0">
              <a:spcBef>
                <a:spcPct val="20000"/>
              </a:spcBef>
              <a:spcAft>
                <a:spcPct val="0"/>
              </a:spcAft>
              <a:buClr>
                <a:srgbClr val="FFFF00"/>
              </a:buClr>
              <a:buFont typeface="Symbol" pitchFamily="18" charset="2"/>
              <a:buChar char="·"/>
              <a:defRPr sz="2800" b="1" kern="1200">
                <a:solidFill>
                  <a:schemeClr val="bg1"/>
                </a:solidFill>
                <a:latin typeface="Arial Narrow" pitchFamily="34" charset="0"/>
                <a:ea typeface="+mn-ea"/>
                <a:cs typeface="+mn-cs"/>
                <a:sym typeface="Symbol"/>
              </a:defRPr>
            </a:lvl2pPr>
            <a:lvl3pPr marL="1262063" indent="-347663" algn="l" rtl="0" eaLnBrk="0" fontAlgn="base" hangingPunct="0">
              <a:spcBef>
                <a:spcPct val="20000"/>
              </a:spcBef>
              <a:spcAft>
                <a:spcPct val="0"/>
              </a:spcAft>
              <a:buClr>
                <a:srgbClr val="FFFF00"/>
              </a:buClr>
              <a:buFont typeface="Wingdings 3" pitchFamily="18" charset="2"/>
              <a:buChar char=""/>
              <a:defRPr sz="2400" b="1" kern="1200">
                <a:solidFill>
                  <a:schemeClr val="bg1"/>
                </a:solidFill>
                <a:latin typeface="Arial Narrow" pitchFamily="34" charset="0"/>
                <a:ea typeface="+mn-ea"/>
                <a:cs typeface="+mn-cs"/>
                <a:sym typeface="Wingdings 3"/>
              </a:defRPr>
            </a:lvl3pPr>
            <a:lvl4pPr marL="1600200" indent="-228600" algn="l" rtl="0" eaLnBrk="0" fontAlgn="base" hangingPunct="0">
              <a:spcBef>
                <a:spcPct val="20000"/>
              </a:spcBef>
              <a:spcAft>
                <a:spcPct val="0"/>
              </a:spcAft>
              <a:buFont typeface="Arial" panose="020B0604020202020204" pitchFamily="34" charset="0"/>
              <a:buChar char="–"/>
              <a:defRPr sz="2000" b="1" kern="1200">
                <a:solidFill>
                  <a:schemeClr val="bg1"/>
                </a:solidFill>
                <a:latin typeface="Arial Narrow"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b="1" kern="1200">
                <a:solidFill>
                  <a:schemeClr val="bg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fontAlgn="auto" hangingPunct="1">
              <a:spcBef>
                <a:spcPts val="600"/>
              </a:spcBef>
              <a:spcAft>
                <a:spcPts val="0"/>
              </a:spcAft>
              <a:buClr>
                <a:srgbClr val="006600"/>
              </a:buClr>
              <a:buNone/>
              <a:defRPr/>
            </a:pPr>
            <a:r>
              <a:rPr lang="en-US" dirty="0" smtClean="0">
                <a:latin typeface="+mj-lt"/>
              </a:rPr>
              <a:t>Contains </a:t>
            </a:r>
            <a:r>
              <a:rPr lang="en-US" dirty="0">
                <a:solidFill>
                  <a:srgbClr val="FFFF00"/>
                </a:solidFill>
                <a:latin typeface="+mj-lt"/>
                <a:cs typeface="Arial"/>
              </a:rPr>
              <a:t>3</a:t>
            </a:r>
            <a:r>
              <a:rPr lang="en-US" dirty="0" smtClean="0">
                <a:solidFill>
                  <a:srgbClr val="FFFF00"/>
                </a:solidFill>
                <a:latin typeface="+mj-lt"/>
                <a:ea typeface="Times New Roman"/>
                <a:cs typeface="Arial"/>
              </a:rPr>
              <a:t> food items </a:t>
            </a:r>
            <a:r>
              <a:rPr lang="en-US" dirty="0" smtClean="0">
                <a:latin typeface="+mj-lt"/>
                <a:ea typeface="Times New Roman"/>
                <a:cs typeface="Arial"/>
              </a:rPr>
              <a:t/>
            </a:r>
            <a:br>
              <a:rPr lang="en-US" dirty="0" smtClean="0">
                <a:latin typeface="+mj-lt"/>
                <a:ea typeface="Times New Roman"/>
                <a:cs typeface="Arial"/>
              </a:rPr>
            </a:br>
            <a:r>
              <a:rPr lang="en-US" dirty="0" smtClean="0">
                <a:latin typeface="+mj-lt"/>
                <a:ea typeface="Times New Roman"/>
                <a:cs typeface="Arial"/>
              </a:rPr>
              <a:t>(2 fruits and 1 milk)</a:t>
            </a:r>
            <a:endParaRPr lang="en-US" dirty="0">
              <a:latin typeface="+mj-lt"/>
              <a:ea typeface="Times New Roman"/>
            </a:endParaRPr>
          </a:p>
        </p:txBody>
      </p:sp>
      <p:sp>
        <p:nvSpPr>
          <p:cNvPr id="12" name="TextBox 16"/>
          <p:cNvSpPr txBox="1">
            <a:spLocks noChangeArrowheads="1"/>
          </p:cNvSpPr>
          <p:nvPr/>
        </p:nvSpPr>
        <p:spPr bwMode="auto">
          <a:xfrm>
            <a:off x="762000" y="4114800"/>
            <a:ext cx="7543800" cy="646113"/>
          </a:xfrm>
          <a:prstGeom prst="rect">
            <a:avLst/>
          </a:prstGeom>
          <a:solidFill>
            <a:srgbClr val="006600"/>
          </a:solidFill>
          <a:ln w="28575">
            <a:solidFill>
              <a:schemeClr val="bg1"/>
            </a:solidFill>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bg1"/>
                </a:solidFill>
              </a:rPr>
              <a:t>Reimbursable Meal?</a:t>
            </a:r>
          </a:p>
        </p:txBody>
      </p:sp>
      <p:sp>
        <p:nvSpPr>
          <p:cNvPr id="14" name="TextBox 8"/>
          <p:cNvSpPr>
            <a:spLocks noChangeArrowheads="1"/>
          </p:cNvSpPr>
          <p:nvPr/>
        </p:nvSpPr>
        <p:spPr bwMode="auto">
          <a:xfrm>
            <a:off x="6629400" y="3962400"/>
            <a:ext cx="1497013" cy="909638"/>
          </a:xfrm>
          <a:prstGeom prst="ellipse">
            <a:avLst/>
          </a:prstGeom>
          <a:solidFill>
            <a:srgbClr val="006600"/>
          </a:solidFill>
          <a:ln w="38100">
            <a:solidFill>
              <a:schemeClr val="bg1"/>
            </a:solidFill>
            <a:round/>
            <a:headEnd/>
            <a:tailEnd/>
          </a:ln>
          <a:scene3d>
            <a:camera prst="orthographicFront"/>
            <a:lightRig rig="threePt" dir="t"/>
          </a:scene3d>
          <a:sp3d>
            <a:bevelT/>
          </a:sp3d>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smtClean="0">
                <a:solidFill>
                  <a:schemeClr val="bg1"/>
                </a:solidFill>
              </a:rPr>
              <a:t>YES</a:t>
            </a:r>
            <a:endParaRPr lang="en-US" altLang="en-US" sz="3600" b="1" dirty="0">
              <a:solidFill>
                <a:schemeClr val="bg1"/>
              </a:solidFill>
            </a:endParaRPr>
          </a:p>
        </p:txBody>
      </p:sp>
      <p:pic>
        <p:nvPicPr>
          <p:cNvPr id="16" name="Picture 15" descr="Red grapes&#10;iStock_00000165806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2800" y="1977971"/>
            <a:ext cx="2590800" cy="1832303"/>
          </a:xfrm>
          <a:prstGeom prst="rect">
            <a:avLst/>
          </a:prstGeom>
        </p:spPr>
      </p:pic>
      <p:pic>
        <p:nvPicPr>
          <p:cNvPr id="20" name="Picture 19" descr="red apple&#10;iStock_00000885716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9200" y="1976627"/>
            <a:ext cx="1994473" cy="1994473"/>
          </a:xfrm>
          <a:prstGeom prst="rect">
            <a:avLst/>
          </a:prstGeom>
        </p:spPr>
      </p:pic>
      <p:pic>
        <p:nvPicPr>
          <p:cNvPr id="9" name="Picture 8" descr="Low-fat milk courtesy of New England Dairy &amp; Food Council"/>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1341" y="1015162"/>
            <a:ext cx="1278588" cy="27702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4" grpId="0" animBg="1"/>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18128117"/>
              </p:ext>
            </p:extLst>
          </p:nvPr>
        </p:nvGraphicFramePr>
        <p:xfrm>
          <a:off x="304800" y="914400"/>
          <a:ext cx="8610600" cy="3810000"/>
        </p:xfrm>
        <a:graphic>
          <a:graphicData uri="http://schemas.openxmlformats.org/drawingml/2006/table">
            <a:tbl>
              <a:tblPr firstRow="1" bandRow="1">
                <a:solidFill>
                  <a:srgbClr val="3366CC"/>
                </a:solidFill>
                <a:tableStyleId>{5C22544A-7EE6-4342-B048-85BDC9FD1C3A}</a:tableStyleId>
              </a:tblPr>
              <a:tblGrid>
                <a:gridCol w="67818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tblGrid>
              <a:tr h="396240">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smtClean="0"/>
                        <a:t>BREAKFAST MENU</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hMerge="1">
                  <a:txBody>
                    <a:bodyPr/>
                    <a:lstStyle/>
                    <a:p>
                      <a:endParaRPr lang="en-US" dirty="0">
                        <a:solidFill>
                          <a:schemeClr val="bg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000066"/>
                    </a:solidFill>
                  </a:tcPr>
                </a:tc>
                <a:extLst>
                  <a:ext uri="{0D108BD9-81ED-4DB2-BD59-A6C34878D82A}">
                    <a16:rowId xmlns:a16="http://schemas.microsoft.com/office/drawing/2014/main" val="10000"/>
                  </a:ext>
                </a:extLst>
              </a:tr>
              <a:tr h="304800">
                <a:tc>
                  <a:txBody>
                    <a:bodyPr/>
                    <a:lstStyle/>
                    <a:p>
                      <a:r>
                        <a:rPr lang="en-US" sz="2800" b="1" dirty="0" smtClean="0">
                          <a:solidFill>
                            <a:schemeClr val="bg1"/>
                          </a:solidFill>
                        </a:rPr>
                        <a:t>Food and Amount</a:t>
                      </a:r>
                      <a:endParaRPr lang="en-US" sz="2800" b="1" dirty="0">
                        <a:solidFill>
                          <a:schemeClr val="bg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2C57AE"/>
                    </a:solidFill>
                  </a:tcPr>
                </a:tc>
                <a:tc>
                  <a:txBody>
                    <a:bodyPr/>
                    <a:lstStyle/>
                    <a:p>
                      <a:r>
                        <a:rPr lang="en-US" sz="2800" b="1" dirty="0" smtClean="0">
                          <a:solidFill>
                            <a:schemeClr val="bg1"/>
                          </a:solidFill>
                        </a:rPr>
                        <a:t>Food Items</a:t>
                      </a:r>
                      <a:endParaRPr lang="en-US" sz="2800" b="1" dirty="0">
                        <a:solidFill>
                          <a:schemeClr val="bg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2C57AE"/>
                    </a:solidFill>
                  </a:tcPr>
                </a:tc>
                <a:extLst>
                  <a:ext uri="{0D108BD9-81ED-4DB2-BD59-A6C34878D82A}">
                    <a16:rowId xmlns:a16="http://schemas.microsoft.com/office/drawing/2014/main" val="10001"/>
                  </a:ext>
                </a:extLst>
              </a:tr>
              <a:tr h="370840">
                <a:tc>
                  <a:txBody>
                    <a:bodyPr/>
                    <a:lstStyle/>
                    <a:p>
                      <a:r>
                        <a:rPr lang="en-US" sz="2800" b="1" dirty="0" smtClean="0"/>
                        <a:t>Egg, Cheese and Ham * on 2-ounce WGR</a:t>
                      </a:r>
                      <a:r>
                        <a:rPr lang="en-US" sz="2800" b="1" baseline="0" dirty="0" smtClean="0"/>
                        <a:t> </a:t>
                      </a:r>
                      <a:r>
                        <a:rPr lang="en-US" sz="2800" b="1" dirty="0" smtClean="0"/>
                        <a:t>English muffin (2 </a:t>
                      </a:r>
                      <a:r>
                        <a:rPr lang="en-US" sz="2800" b="1" dirty="0" err="1" smtClean="0"/>
                        <a:t>oz</a:t>
                      </a:r>
                      <a:r>
                        <a:rPr lang="en-US" sz="2800" b="1" dirty="0" smtClean="0"/>
                        <a:t> </a:t>
                      </a:r>
                      <a:r>
                        <a:rPr lang="en-US" sz="2800" b="1" dirty="0" err="1" smtClean="0"/>
                        <a:t>eq</a:t>
                      </a:r>
                      <a:r>
                        <a:rPr lang="en-US" sz="2800" b="1" dirty="0" smtClean="0"/>
                        <a:t>) *</a:t>
                      </a:r>
                    </a:p>
                    <a:p>
                      <a:pPr marL="288925" indent="0"/>
                      <a:r>
                        <a:rPr lang="en-US" sz="1800" b="1" i="1" dirty="0" smtClean="0">
                          <a:solidFill>
                            <a:schemeClr val="tx1"/>
                          </a:solidFill>
                        </a:rPr>
                        <a:t>* ½ egg, ½ ounce</a:t>
                      </a:r>
                      <a:r>
                        <a:rPr lang="en-US" sz="1800" b="1" i="1" baseline="0" dirty="0" smtClean="0">
                          <a:solidFill>
                            <a:schemeClr val="tx1"/>
                          </a:solidFill>
                        </a:rPr>
                        <a:t> </a:t>
                      </a:r>
                      <a:r>
                        <a:rPr lang="en-US" sz="1800" b="1" i="1" dirty="0" smtClean="0">
                          <a:solidFill>
                            <a:schemeClr val="tx1"/>
                          </a:solidFill>
                        </a:rPr>
                        <a:t>cheese and</a:t>
                      </a:r>
                      <a:r>
                        <a:rPr lang="en-US" sz="1800" b="1" i="1" baseline="0" dirty="0" smtClean="0">
                          <a:solidFill>
                            <a:schemeClr val="tx1"/>
                          </a:solidFill>
                        </a:rPr>
                        <a:t> </a:t>
                      </a:r>
                      <a:r>
                        <a:rPr lang="en-US" sz="1800" b="1" i="1" dirty="0" smtClean="0">
                          <a:solidFill>
                            <a:schemeClr val="tx1"/>
                          </a:solidFill>
                        </a:rPr>
                        <a:t>½ ounce</a:t>
                      </a:r>
                      <a:r>
                        <a:rPr lang="en-US" sz="1800" b="1" i="1" baseline="0" dirty="0" smtClean="0">
                          <a:solidFill>
                            <a:schemeClr val="tx1"/>
                          </a:solidFill>
                        </a:rPr>
                        <a:t> ham as M/MA substitution</a:t>
                      </a:r>
                      <a:endParaRPr lang="en-US" sz="1800" b="1" i="1" dirty="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b="1" dirty="0" smtClean="0"/>
                        <a:t>4 grains </a:t>
                      </a:r>
                      <a:endParaRPr lang="en-US" sz="2800" b="1" dirty="0">
                        <a:solidFill>
                          <a:schemeClr val="tx1"/>
                        </a:solidFill>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r>
                        <a:rPr lang="en-US" sz="2800" b="1" dirty="0" smtClean="0"/>
                        <a:t>Fruit cup (1 cup)</a:t>
                      </a:r>
                      <a:endParaRPr lang="en-US" sz="2800" b="1" dirty="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b="1" dirty="0" smtClean="0">
                          <a:solidFill>
                            <a:schemeClr val="tx1"/>
                          </a:solidFill>
                        </a:rPr>
                        <a:t>2</a:t>
                      </a:r>
                      <a:r>
                        <a:rPr lang="en-US" sz="2800" b="1" baseline="0" dirty="0" smtClean="0">
                          <a:solidFill>
                            <a:schemeClr val="tx1"/>
                          </a:solidFill>
                        </a:rPr>
                        <a:t> f</a:t>
                      </a:r>
                      <a:r>
                        <a:rPr lang="en-US" sz="2800" b="1" dirty="0" smtClean="0">
                          <a:solidFill>
                            <a:schemeClr val="tx1"/>
                          </a:solidFill>
                        </a:rPr>
                        <a:t>ruits</a:t>
                      </a:r>
                      <a:endParaRPr lang="en-US" sz="2800" b="1" dirty="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r>
                        <a:rPr lang="en-US" sz="2800" b="1" dirty="0" smtClean="0">
                          <a:solidFill>
                            <a:schemeClr val="tx1"/>
                          </a:solidFill>
                        </a:rPr>
                        <a:t>Milk choice</a:t>
                      </a:r>
                      <a:r>
                        <a:rPr lang="en-US" sz="2800" b="1" baseline="0" dirty="0" smtClean="0">
                          <a:solidFill>
                            <a:schemeClr val="tx1"/>
                          </a:solidFill>
                        </a:rPr>
                        <a:t> (1 cup)</a:t>
                      </a:r>
                      <a:endParaRPr lang="en-US" sz="2800" b="1" dirty="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b="1" dirty="0" smtClean="0">
                          <a:solidFill>
                            <a:schemeClr val="tx1"/>
                          </a:solidFill>
                        </a:rPr>
                        <a:t>1 milk</a:t>
                      </a:r>
                      <a:endParaRPr lang="en-US" sz="2800" b="1" dirty="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70840">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2800" b="1" dirty="0" smtClean="0">
                          <a:solidFill>
                            <a:schemeClr val="bg1"/>
                          </a:solidFill>
                        </a:rPr>
                        <a:t>TOTAL FOOD ITEMS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algn="ctr"/>
                      <a:r>
                        <a:rPr lang="en-US" sz="2800" b="1" dirty="0" smtClean="0">
                          <a:solidFill>
                            <a:schemeClr val="bg1"/>
                          </a:solidFill>
                        </a:rPr>
                        <a:t>7</a:t>
                      </a:r>
                      <a:endParaRPr lang="en-US" sz="2800" b="1" dirty="0">
                        <a:solidFill>
                          <a:schemeClr val="bg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006600"/>
                    </a:solidFill>
                  </a:tcPr>
                </a:tc>
                <a:extLst>
                  <a:ext uri="{0D108BD9-81ED-4DB2-BD59-A6C34878D82A}">
                    <a16:rowId xmlns:a16="http://schemas.microsoft.com/office/drawing/2014/main" val="10005"/>
                  </a:ext>
                </a:extLst>
              </a:tr>
            </a:tbl>
          </a:graphicData>
        </a:graphic>
      </p:graphicFrame>
      <p:sp>
        <p:nvSpPr>
          <p:cNvPr id="246788" name="Title 1"/>
          <p:cNvSpPr>
            <a:spLocks noGrp="1"/>
          </p:cNvSpPr>
          <p:nvPr>
            <p:ph type="title"/>
          </p:nvPr>
        </p:nvSpPr>
        <p:spPr>
          <a:xfrm>
            <a:off x="457200" y="228600"/>
            <a:ext cx="8229600" cy="685800"/>
          </a:xfrm>
        </p:spPr>
        <p:txBody>
          <a:bodyPr/>
          <a:lstStyle/>
          <a:p>
            <a:pPr eaLnBrk="1" hangingPunct="1"/>
            <a:r>
              <a:rPr lang="en-US" altLang="en-US" smtClean="0">
                <a:latin typeface="Calibri" panose="020F0502020204030204" pitchFamily="34" charset="0"/>
              </a:rPr>
              <a:t>Planned Breakfast</a:t>
            </a:r>
          </a:p>
        </p:txBody>
      </p:sp>
      <p:pic>
        <p:nvPicPr>
          <p:cNvPr id="10" name="Picture 9" descr="Fat-free srtawberry milk, fat-free milk, fat-free choocalet milk and low-fat (1%) milk&#10;&#10;&#10;Courtesy of New England Dairy &amp; Food Council&#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399" y="4982305"/>
            <a:ext cx="2248310" cy="1554480"/>
          </a:xfrm>
          <a:prstGeom prst="rect">
            <a:avLst/>
          </a:prstGeom>
        </p:spPr>
      </p:pic>
      <p:pic>
        <p:nvPicPr>
          <p:cNvPr id="11" name="Picture 10" descr="English muffin breakfast sandwich (egg, ham and cheese on English muffin)&#10; iStock_00000636070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8800" y="5257800"/>
            <a:ext cx="1525168" cy="1211728"/>
          </a:xfrm>
          <a:prstGeom prst="rect">
            <a:avLst/>
          </a:prstGeom>
        </p:spPr>
      </p:pic>
      <p:pic>
        <p:nvPicPr>
          <p:cNvPr id="3" name="Picture 2" descr="Bowl of fruit salad &#10;iStock_0000185735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00593" y="5257800"/>
            <a:ext cx="1827440" cy="1213634"/>
          </a:xfrm>
          <a:prstGeom prst="rect">
            <a:avLst/>
          </a:prstGeom>
        </p:spPr>
      </p:pic>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0" y="228600"/>
            <a:ext cx="9144000" cy="609600"/>
          </a:xfrm>
        </p:spPr>
        <p:txBody>
          <a:bodyPr rtlCol="0">
            <a:noAutofit/>
          </a:bodyPr>
          <a:lstStyle/>
          <a:p>
            <a:pPr eaLnBrk="1" fontAlgn="auto" hangingPunct="1">
              <a:spcAft>
                <a:spcPts val="0"/>
              </a:spcAft>
              <a:defRPr/>
            </a:pPr>
            <a:r>
              <a:rPr lang="en-US" dirty="0" smtClean="0">
                <a:latin typeface="+mn-lt"/>
              </a:rPr>
              <a:t>Student Selects</a:t>
            </a:r>
          </a:p>
        </p:txBody>
      </p:sp>
      <p:sp>
        <p:nvSpPr>
          <p:cNvPr id="12" name="Content Placeholder 2"/>
          <p:cNvSpPr>
            <a:spLocks noGrp="1"/>
          </p:cNvSpPr>
          <p:nvPr>
            <p:ph idx="1"/>
          </p:nvPr>
        </p:nvSpPr>
        <p:spPr>
          <a:xfrm>
            <a:off x="898526" y="5013960"/>
            <a:ext cx="7227888" cy="1539240"/>
          </a:xfrm>
        </p:spPr>
        <p:txBody>
          <a:bodyPr/>
          <a:lstStyle/>
          <a:p>
            <a:pPr marL="0" indent="0" eaLnBrk="1" hangingPunct="1">
              <a:spcBef>
                <a:spcPts val="600"/>
              </a:spcBef>
              <a:buClr>
                <a:srgbClr val="C00000"/>
              </a:buClr>
              <a:buNone/>
            </a:pPr>
            <a:r>
              <a:rPr lang="en-US" altLang="en-US" dirty="0" smtClean="0">
                <a:latin typeface="Calibri" panose="020F0502020204030204" pitchFamily="34" charset="0"/>
                <a:sym typeface="Wingdings" panose="05000000000000000000" pitchFamily="2" charset="2"/>
              </a:rPr>
              <a:t>Contains </a:t>
            </a:r>
            <a:r>
              <a:rPr lang="en-US" altLang="en-US" dirty="0" smtClean="0">
                <a:solidFill>
                  <a:srgbClr val="FFFF00"/>
                </a:solidFill>
                <a:latin typeface="Calibri" panose="020F0502020204030204" pitchFamily="34" charset="0"/>
                <a:sym typeface="Wingdings" panose="05000000000000000000" pitchFamily="2" charset="2"/>
              </a:rPr>
              <a:t>5</a:t>
            </a:r>
            <a:r>
              <a:rPr lang="en-US" altLang="en-US" dirty="0" smtClean="0">
                <a:solidFill>
                  <a:srgbClr val="FFFF00"/>
                </a:solidFill>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 food items </a:t>
            </a:r>
            <a:r>
              <a:rPr lang="en-US" altLang="en-US" dirty="0" smtClean="0">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(4 grains including 2 M/MA substitutions and 1 milk) but </a:t>
            </a:r>
            <a:r>
              <a:rPr lang="en-US" altLang="en-US" dirty="0" smtClean="0">
                <a:solidFill>
                  <a:srgbClr val="FFFF00"/>
                </a:solidFill>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MISSING</a:t>
            </a:r>
            <a:r>
              <a:rPr lang="en-US" altLang="en-US" dirty="0" smtClean="0">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 at least ½ cup of fruit</a:t>
            </a:r>
            <a:endParaRPr lang="en-US" altLang="en-US" dirty="0" smtClean="0">
              <a:latin typeface="Calibri" panose="020F0502020204030204" pitchFamily="34" charset="0"/>
              <a:cs typeface="Times New Roman" panose="02020603050405020304" pitchFamily="18" charset="0"/>
              <a:sym typeface="Wingdings" panose="05000000000000000000" pitchFamily="2" charset="2"/>
            </a:endParaRPr>
          </a:p>
        </p:txBody>
      </p:sp>
      <p:sp>
        <p:nvSpPr>
          <p:cNvPr id="13" name="TextBox 16"/>
          <p:cNvSpPr txBox="1">
            <a:spLocks noChangeArrowheads="1"/>
          </p:cNvSpPr>
          <p:nvPr/>
        </p:nvSpPr>
        <p:spPr bwMode="auto">
          <a:xfrm>
            <a:off x="762000" y="4114800"/>
            <a:ext cx="7543800" cy="646113"/>
          </a:xfrm>
          <a:prstGeom prst="rect">
            <a:avLst/>
          </a:prstGeom>
          <a:solidFill>
            <a:srgbClr val="006600"/>
          </a:solidFill>
          <a:ln w="28575">
            <a:solidFill>
              <a:schemeClr val="bg1"/>
            </a:solidFill>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bg1"/>
                </a:solidFill>
              </a:rPr>
              <a:t>Reimbursable Meal?</a:t>
            </a:r>
          </a:p>
        </p:txBody>
      </p:sp>
      <p:sp>
        <p:nvSpPr>
          <p:cNvPr id="14" name="TextBox 8"/>
          <p:cNvSpPr>
            <a:spLocks noChangeArrowheads="1"/>
          </p:cNvSpPr>
          <p:nvPr/>
        </p:nvSpPr>
        <p:spPr bwMode="auto">
          <a:xfrm>
            <a:off x="6629400" y="3962400"/>
            <a:ext cx="1497013" cy="909638"/>
          </a:xfrm>
          <a:prstGeom prst="ellipse">
            <a:avLst/>
          </a:prstGeom>
          <a:solidFill>
            <a:srgbClr val="C00000"/>
          </a:solidFill>
          <a:ln w="38100">
            <a:solidFill>
              <a:schemeClr val="bg1"/>
            </a:solidFill>
            <a:round/>
            <a:headEnd/>
            <a:tailEnd/>
          </a:ln>
          <a:scene3d>
            <a:camera prst="orthographicFront"/>
            <a:lightRig rig="threePt" dir="t"/>
          </a:scene3d>
          <a:sp3d>
            <a:bevelT/>
          </a:sp3d>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a:solidFill>
                  <a:schemeClr val="bg1"/>
                </a:solidFill>
              </a:rPr>
              <a:t>NO</a:t>
            </a:r>
          </a:p>
        </p:txBody>
      </p:sp>
      <p:pic>
        <p:nvPicPr>
          <p:cNvPr id="16" name="Picture 15" descr="English muffin breakfast sandwich (egg, ham and cheese on English muffin)&#10; iStock_00000636070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7691" y="1752600"/>
            <a:ext cx="2617805" cy="2079815"/>
          </a:xfrm>
          <a:prstGeom prst="rect">
            <a:avLst/>
          </a:prstGeom>
        </p:spPr>
      </p:pic>
      <p:pic>
        <p:nvPicPr>
          <p:cNvPr id="8" name="Picture 7" descr="Low-fat milk courtesy of New England Dairy &amp; Food Counci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3000" y="1091478"/>
            <a:ext cx="1278588" cy="27702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4" grpId="0" animBg="1"/>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0" y="228600"/>
            <a:ext cx="9144000" cy="609600"/>
          </a:xfrm>
        </p:spPr>
        <p:txBody>
          <a:bodyPr rtlCol="0">
            <a:noAutofit/>
          </a:bodyPr>
          <a:lstStyle/>
          <a:p>
            <a:pPr eaLnBrk="1" fontAlgn="auto" hangingPunct="1">
              <a:spcAft>
                <a:spcPts val="0"/>
              </a:spcAft>
              <a:defRPr/>
            </a:pPr>
            <a:r>
              <a:rPr lang="en-US" dirty="0" smtClean="0">
                <a:latin typeface="+mn-lt"/>
              </a:rPr>
              <a:t>Student Selects</a:t>
            </a:r>
          </a:p>
        </p:txBody>
      </p:sp>
      <p:sp>
        <p:nvSpPr>
          <p:cNvPr id="12" name="Content Placeholder 2"/>
          <p:cNvSpPr txBox="1">
            <a:spLocks/>
          </p:cNvSpPr>
          <p:nvPr/>
        </p:nvSpPr>
        <p:spPr bwMode="auto">
          <a:xfrm>
            <a:off x="1084140" y="4949702"/>
            <a:ext cx="7221660" cy="1451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457200" indent="-457200" algn="l" rtl="0" eaLnBrk="0" fontAlgn="base" hangingPunct="0">
              <a:spcBef>
                <a:spcPct val="20000"/>
              </a:spcBef>
              <a:spcAft>
                <a:spcPct val="0"/>
              </a:spcAft>
              <a:buClr>
                <a:srgbClr val="FFFF00"/>
              </a:buClr>
              <a:buFont typeface="Wingdings" pitchFamily="2" charset="2"/>
              <a:buChar char="n"/>
              <a:defRPr sz="3200" b="1" kern="1200">
                <a:solidFill>
                  <a:schemeClr val="bg1"/>
                </a:solidFill>
                <a:latin typeface="Arial Narrow" pitchFamily="34" charset="0"/>
                <a:ea typeface="+mn-ea"/>
                <a:cs typeface="+mn-cs"/>
                <a:sym typeface="Wingdings"/>
              </a:defRPr>
            </a:lvl1pPr>
            <a:lvl2pPr marL="914400" indent="-457200" algn="l" rtl="0" eaLnBrk="0" fontAlgn="base" hangingPunct="0">
              <a:spcBef>
                <a:spcPct val="20000"/>
              </a:spcBef>
              <a:spcAft>
                <a:spcPct val="0"/>
              </a:spcAft>
              <a:buClr>
                <a:srgbClr val="FFFF00"/>
              </a:buClr>
              <a:buFont typeface="Symbol" pitchFamily="18" charset="2"/>
              <a:buChar char="·"/>
              <a:defRPr sz="2800" b="1" kern="1200">
                <a:solidFill>
                  <a:schemeClr val="bg1"/>
                </a:solidFill>
                <a:latin typeface="Arial Narrow" pitchFamily="34" charset="0"/>
                <a:ea typeface="+mn-ea"/>
                <a:cs typeface="+mn-cs"/>
                <a:sym typeface="Symbol"/>
              </a:defRPr>
            </a:lvl2pPr>
            <a:lvl3pPr marL="1262063" indent="-347663" algn="l" rtl="0" eaLnBrk="0" fontAlgn="base" hangingPunct="0">
              <a:spcBef>
                <a:spcPct val="20000"/>
              </a:spcBef>
              <a:spcAft>
                <a:spcPct val="0"/>
              </a:spcAft>
              <a:buClr>
                <a:srgbClr val="FFFF00"/>
              </a:buClr>
              <a:buFont typeface="Wingdings 3" pitchFamily="18" charset="2"/>
              <a:buChar char=""/>
              <a:defRPr sz="2400" b="1" kern="1200">
                <a:solidFill>
                  <a:schemeClr val="bg1"/>
                </a:solidFill>
                <a:latin typeface="Arial Narrow" pitchFamily="34" charset="0"/>
                <a:ea typeface="+mn-ea"/>
                <a:cs typeface="+mn-cs"/>
                <a:sym typeface="Wingdings 3"/>
              </a:defRPr>
            </a:lvl3pPr>
            <a:lvl4pPr marL="1600200" indent="-228600" algn="l" rtl="0" eaLnBrk="0" fontAlgn="base" hangingPunct="0">
              <a:spcBef>
                <a:spcPct val="20000"/>
              </a:spcBef>
              <a:spcAft>
                <a:spcPct val="0"/>
              </a:spcAft>
              <a:buFont typeface="Arial" panose="020B0604020202020204" pitchFamily="34" charset="0"/>
              <a:buChar char="–"/>
              <a:defRPr sz="2000" b="1" kern="1200">
                <a:solidFill>
                  <a:schemeClr val="bg1"/>
                </a:solidFill>
                <a:latin typeface="Arial Narrow"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b="1" kern="1200">
                <a:solidFill>
                  <a:schemeClr val="bg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fontAlgn="auto" hangingPunct="1">
              <a:spcBef>
                <a:spcPts val="600"/>
              </a:spcBef>
              <a:spcAft>
                <a:spcPts val="0"/>
              </a:spcAft>
              <a:buClr>
                <a:srgbClr val="006600"/>
              </a:buClr>
              <a:buNone/>
              <a:defRPr/>
            </a:pPr>
            <a:r>
              <a:rPr lang="en-US" dirty="0" smtClean="0">
                <a:latin typeface="+mj-lt"/>
              </a:rPr>
              <a:t>Contains </a:t>
            </a:r>
            <a:r>
              <a:rPr lang="en-US" dirty="0">
                <a:solidFill>
                  <a:srgbClr val="FFFF00"/>
                </a:solidFill>
                <a:latin typeface="+mj-lt"/>
                <a:cs typeface="Arial"/>
              </a:rPr>
              <a:t>6</a:t>
            </a:r>
            <a:r>
              <a:rPr lang="en-US" dirty="0" smtClean="0">
                <a:solidFill>
                  <a:srgbClr val="FFFF00"/>
                </a:solidFill>
                <a:latin typeface="+mj-lt"/>
                <a:ea typeface="Times New Roman"/>
                <a:cs typeface="Arial"/>
              </a:rPr>
              <a:t> food items </a:t>
            </a:r>
            <a:r>
              <a:rPr lang="en-US" dirty="0" smtClean="0">
                <a:latin typeface="+mj-lt"/>
                <a:ea typeface="Times New Roman"/>
                <a:cs typeface="Arial"/>
              </a:rPr>
              <a:t>(</a:t>
            </a:r>
            <a:r>
              <a:rPr lang="en-US" altLang="en-US" dirty="0" smtClean="0">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4 grains including </a:t>
            </a:r>
            <a:r>
              <a:rPr lang="en-US" altLang="en-US" dirty="0">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2 M/MA substitutions and </a:t>
            </a:r>
            <a:r>
              <a:rPr lang="en-US" altLang="en-US" dirty="0">
                <a:latin typeface="+mj-lt"/>
                <a:ea typeface="Times New Roman" panose="02020603050405020304" pitchFamily="18" charset="0"/>
                <a:cs typeface="Arial"/>
              </a:rPr>
              <a:t>2</a:t>
            </a:r>
            <a:r>
              <a:rPr lang="en-US" dirty="0" smtClean="0">
                <a:latin typeface="+mj-lt"/>
                <a:ea typeface="Times New Roman"/>
                <a:cs typeface="Arial"/>
              </a:rPr>
              <a:t> fruits)</a:t>
            </a:r>
            <a:endParaRPr lang="en-US" dirty="0">
              <a:latin typeface="+mj-lt"/>
              <a:ea typeface="Times New Roman"/>
            </a:endParaRPr>
          </a:p>
        </p:txBody>
      </p:sp>
      <p:sp>
        <p:nvSpPr>
          <p:cNvPr id="10" name="TextBox 16"/>
          <p:cNvSpPr txBox="1">
            <a:spLocks noChangeArrowheads="1"/>
          </p:cNvSpPr>
          <p:nvPr/>
        </p:nvSpPr>
        <p:spPr bwMode="auto">
          <a:xfrm>
            <a:off x="762000" y="4114800"/>
            <a:ext cx="7543800" cy="646113"/>
          </a:xfrm>
          <a:prstGeom prst="rect">
            <a:avLst/>
          </a:prstGeom>
          <a:solidFill>
            <a:srgbClr val="006600"/>
          </a:solidFill>
          <a:ln w="28575">
            <a:solidFill>
              <a:schemeClr val="bg1"/>
            </a:solidFill>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bg1"/>
                </a:solidFill>
              </a:rPr>
              <a:t>Reimbursable Meal?</a:t>
            </a:r>
          </a:p>
        </p:txBody>
      </p:sp>
      <p:sp>
        <p:nvSpPr>
          <p:cNvPr id="13" name="TextBox 8"/>
          <p:cNvSpPr>
            <a:spLocks noChangeArrowheads="1"/>
          </p:cNvSpPr>
          <p:nvPr/>
        </p:nvSpPr>
        <p:spPr bwMode="auto">
          <a:xfrm>
            <a:off x="6629400" y="3962400"/>
            <a:ext cx="1497013" cy="909638"/>
          </a:xfrm>
          <a:prstGeom prst="ellipse">
            <a:avLst/>
          </a:prstGeom>
          <a:solidFill>
            <a:srgbClr val="006600"/>
          </a:solidFill>
          <a:ln w="38100">
            <a:solidFill>
              <a:schemeClr val="bg1"/>
            </a:solidFill>
            <a:round/>
            <a:headEnd/>
            <a:tailEnd/>
          </a:ln>
          <a:scene3d>
            <a:camera prst="orthographicFront"/>
            <a:lightRig rig="threePt" dir="t"/>
          </a:scene3d>
          <a:sp3d>
            <a:bevelT/>
          </a:sp3d>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smtClean="0">
                <a:solidFill>
                  <a:schemeClr val="bg1"/>
                </a:solidFill>
              </a:rPr>
              <a:t>YES</a:t>
            </a:r>
            <a:endParaRPr lang="en-US" altLang="en-US" sz="3600" b="1" dirty="0">
              <a:solidFill>
                <a:schemeClr val="bg1"/>
              </a:solidFill>
            </a:endParaRPr>
          </a:p>
        </p:txBody>
      </p:sp>
      <p:pic>
        <p:nvPicPr>
          <p:cNvPr id="8" name="Picture 7" descr="Bowl of fruit salad &#10;iStock_00001857356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6200" y="1659670"/>
            <a:ext cx="3325220" cy="2208336"/>
          </a:xfrm>
          <a:prstGeom prst="rect">
            <a:avLst/>
          </a:prstGeom>
        </p:spPr>
      </p:pic>
      <p:pic>
        <p:nvPicPr>
          <p:cNvPr id="9" name="Picture 8" descr="English muffin breakfast sandwich (egg, ham and cheese on English muffin)&#10; iStock_00000636070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8395" y="1765208"/>
            <a:ext cx="2617805" cy="20798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of assorted fruits &#10;iStock_000004794570"/>
          <p:cNvPicPr>
            <a:picLocks noChangeAspect="1"/>
          </p:cNvPicPr>
          <p:nvPr/>
        </p:nvPicPr>
        <p:blipFill rotWithShape="1">
          <a:blip r:embed="rId3">
            <a:extLst>
              <a:ext uri="{28A0092B-C50C-407E-A947-70E740481C1C}">
                <a14:useLocalDpi xmlns:a14="http://schemas.microsoft.com/office/drawing/2010/main" val="0"/>
              </a:ext>
            </a:extLst>
          </a:blip>
          <a:srcRect t="17866"/>
          <a:stretch/>
        </p:blipFill>
        <p:spPr>
          <a:xfrm>
            <a:off x="0" y="1371600"/>
            <a:ext cx="9144000" cy="5255107"/>
          </a:xfrm>
          <a:prstGeom prst="rect">
            <a:avLst/>
          </a:prstGeom>
        </p:spPr>
      </p:pic>
      <p:sp>
        <p:nvSpPr>
          <p:cNvPr id="4" name="Title 1"/>
          <p:cNvSpPr txBox="1">
            <a:spLocks/>
          </p:cNvSpPr>
          <p:nvPr/>
        </p:nvSpPr>
        <p:spPr>
          <a:xfrm>
            <a:off x="7937" y="228600"/>
            <a:ext cx="9136063"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000" b="1" kern="1200">
                <a:solidFill>
                  <a:srgbClr val="FFFF00"/>
                </a:solidFill>
                <a:latin typeface="Arial" pitchFamily="34" charset="0"/>
                <a:ea typeface="+mj-ea"/>
                <a:cs typeface="Arial" pitchFamily="34" charset="0"/>
              </a:defRPr>
            </a:lvl1pPr>
          </a:lstStyle>
          <a:p>
            <a:r>
              <a:rPr lang="en-US" altLang="en-US" sz="6000" dirty="0" smtClean="0">
                <a:latin typeface="Calibri" panose="020F0502020204030204" pitchFamily="34" charset="0"/>
              </a:rPr>
              <a:t>FRUITS COMPONENT</a:t>
            </a:r>
          </a:p>
        </p:txBody>
      </p:sp>
    </p:spTree>
    <p:extLst>
      <p:ext uri="{BB962C8B-B14F-4D97-AF65-F5344CB8AC3E}">
        <p14:creationId xmlns:p14="http://schemas.microsoft.com/office/powerpoint/2010/main" val="3860856801"/>
      </p:ext>
    </p:extLst>
  </p:cSld>
  <p:clrMapOvr>
    <a:masterClrMapping/>
  </p:clrMapOvr>
  <p:transition spd="med" advClick="0"/>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0" y="228600"/>
            <a:ext cx="9144000" cy="609600"/>
          </a:xfrm>
        </p:spPr>
        <p:txBody>
          <a:bodyPr rtlCol="0">
            <a:noAutofit/>
          </a:bodyPr>
          <a:lstStyle/>
          <a:p>
            <a:pPr eaLnBrk="1" fontAlgn="auto" hangingPunct="1">
              <a:spcAft>
                <a:spcPts val="0"/>
              </a:spcAft>
              <a:defRPr/>
            </a:pPr>
            <a:r>
              <a:rPr lang="en-US" dirty="0" smtClean="0">
                <a:latin typeface="+mn-lt"/>
              </a:rPr>
              <a:t>Student Selects</a:t>
            </a:r>
          </a:p>
        </p:txBody>
      </p:sp>
      <p:sp>
        <p:nvSpPr>
          <p:cNvPr id="13" name="Content Placeholder 2"/>
          <p:cNvSpPr>
            <a:spLocks noGrp="1"/>
          </p:cNvSpPr>
          <p:nvPr>
            <p:ph idx="1"/>
          </p:nvPr>
        </p:nvSpPr>
        <p:spPr>
          <a:xfrm>
            <a:off x="990600" y="4948238"/>
            <a:ext cx="6019800" cy="1066800"/>
          </a:xfrm>
        </p:spPr>
        <p:txBody>
          <a:bodyPr rtlCol="0">
            <a:noAutofit/>
          </a:bodyPr>
          <a:lstStyle/>
          <a:p>
            <a:pPr marL="0" indent="0">
              <a:spcBef>
                <a:spcPts val="600"/>
              </a:spcBef>
              <a:buClr>
                <a:srgbClr val="336600"/>
              </a:buClr>
              <a:buNone/>
            </a:pPr>
            <a:r>
              <a:rPr lang="en-US" dirty="0">
                <a:latin typeface="+mj-lt"/>
              </a:rPr>
              <a:t>Contains </a:t>
            </a:r>
            <a:r>
              <a:rPr lang="en-US" dirty="0" smtClean="0">
                <a:solidFill>
                  <a:srgbClr val="FFFF00"/>
                </a:solidFill>
                <a:latin typeface="+mj-lt"/>
              </a:rPr>
              <a:t>3 food items </a:t>
            </a:r>
            <a:r>
              <a:rPr lang="en-US" dirty="0" smtClean="0">
                <a:latin typeface="+mj-lt"/>
              </a:rPr>
              <a:t/>
            </a:r>
            <a:br>
              <a:rPr lang="en-US" dirty="0" smtClean="0">
                <a:latin typeface="+mj-lt"/>
              </a:rPr>
            </a:br>
            <a:r>
              <a:rPr lang="en-US" dirty="0" smtClean="0">
                <a:latin typeface="+mj-lt"/>
              </a:rPr>
              <a:t>(2 fruits and 1 milk)</a:t>
            </a:r>
            <a:endParaRPr lang="en-US" dirty="0">
              <a:latin typeface="+mj-lt"/>
            </a:endParaRPr>
          </a:p>
        </p:txBody>
      </p:sp>
      <p:sp>
        <p:nvSpPr>
          <p:cNvPr id="9" name="TextBox 16"/>
          <p:cNvSpPr txBox="1">
            <a:spLocks noChangeArrowheads="1"/>
          </p:cNvSpPr>
          <p:nvPr/>
        </p:nvSpPr>
        <p:spPr bwMode="auto">
          <a:xfrm>
            <a:off x="762000" y="4114800"/>
            <a:ext cx="7543800" cy="646113"/>
          </a:xfrm>
          <a:prstGeom prst="rect">
            <a:avLst/>
          </a:prstGeom>
          <a:solidFill>
            <a:srgbClr val="006600"/>
          </a:solidFill>
          <a:ln w="28575">
            <a:solidFill>
              <a:schemeClr val="bg1"/>
            </a:solidFill>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bg1"/>
                </a:solidFill>
              </a:rPr>
              <a:t>Reimbursable Meal?</a:t>
            </a:r>
          </a:p>
        </p:txBody>
      </p:sp>
      <p:sp>
        <p:nvSpPr>
          <p:cNvPr id="12" name="TextBox 8"/>
          <p:cNvSpPr>
            <a:spLocks noChangeArrowheads="1"/>
          </p:cNvSpPr>
          <p:nvPr/>
        </p:nvSpPr>
        <p:spPr bwMode="auto">
          <a:xfrm>
            <a:off x="6629400" y="3962400"/>
            <a:ext cx="1497013" cy="909638"/>
          </a:xfrm>
          <a:prstGeom prst="ellipse">
            <a:avLst/>
          </a:prstGeom>
          <a:solidFill>
            <a:srgbClr val="006600"/>
          </a:solidFill>
          <a:ln w="38100">
            <a:solidFill>
              <a:schemeClr val="bg1"/>
            </a:solidFill>
            <a:round/>
            <a:headEnd/>
            <a:tailEnd/>
          </a:ln>
          <a:scene3d>
            <a:camera prst="orthographicFront"/>
            <a:lightRig rig="threePt" dir="t"/>
          </a:scene3d>
          <a:sp3d>
            <a:bevelT/>
          </a:sp3d>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smtClean="0">
                <a:solidFill>
                  <a:schemeClr val="bg1"/>
                </a:solidFill>
              </a:rPr>
              <a:t>YES</a:t>
            </a:r>
            <a:endParaRPr lang="en-US" altLang="en-US" sz="3600" b="1" dirty="0">
              <a:solidFill>
                <a:schemeClr val="bg1"/>
              </a:solidFill>
            </a:endParaRPr>
          </a:p>
        </p:txBody>
      </p:sp>
      <p:pic>
        <p:nvPicPr>
          <p:cNvPr id="8" name="Picture 7" descr="Low-fat milk courtesy of New England Dairy &amp; Food Council"/>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5144" y="1099574"/>
            <a:ext cx="1278588" cy="2770275"/>
          </a:xfrm>
          <a:prstGeom prst="rect">
            <a:avLst/>
          </a:prstGeom>
        </p:spPr>
      </p:pic>
      <p:pic>
        <p:nvPicPr>
          <p:cNvPr id="11" name="Picture 10" descr="Bowl of fruit salad &#10;iStock_0000185735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5596" y="1812802"/>
            <a:ext cx="3325220" cy="220833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2" grpId="0" animBg="1"/>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3" name="Title 1"/>
          <p:cNvSpPr>
            <a:spLocks noGrp="1"/>
          </p:cNvSpPr>
          <p:nvPr>
            <p:ph type="title"/>
          </p:nvPr>
        </p:nvSpPr>
        <p:spPr>
          <a:xfrm>
            <a:off x="457200" y="228600"/>
            <a:ext cx="8229600" cy="685800"/>
          </a:xfrm>
        </p:spPr>
        <p:txBody>
          <a:bodyPr/>
          <a:lstStyle/>
          <a:p>
            <a:pPr eaLnBrk="1" hangingPunct="1"/>
            <a:r>
              <a:rPr lang="en-US" altLang="en-US" smtClean="0">
                <a:latin typeface="Calibri" panose="020F0502020204030204" pitchFamily="34" charset="0"/>
              </a:rPr>
              <a:t>Planned Breakfast</a:t>
            </a:r>
          </a:p>
        </p:txBody>
      </p:sp>
      <p:graphicFrame>
        <p:nvGraphicFramePr>
          <p:cNvPr id="9" name="Table 8"/>
          <p:cNvGraphicFramePr>
            <a:graphicFrameLocks noGrp="1"/>
          </p:cNvGraphicFramePr>
          <p:nvPr>
            <p:extLst>
              <p:ext uri="{D42A27DB-BD31-4B8C-83A1-F6EECF244321}">
                <p14:modId xmlns:p14="http://schemas.microsoft.com/office/powerpoint/2010/main" val="2810961180"/>
              </p:ext>
            </p:extLst>
          </p:nvPr>
        </p:nvGraphicFramePr>
        <p:xfrm>
          <a:off x="609600" y="914400"/>
          <a:ext cx="7848600" cy="3962399"/>
        </p:xfrm>
        <a:graphic>
          <a:graphicData uri="http://schemas.openxmlformats.org/drawingml/2006/table">
            <a:tbl>
              <a:tblPr firstRow="1" bandRow="1">
                <a:solidFill>
                  <a:srgbClr val="3366CC"/>
                </a:solidFill>
                <a:tableStyleId>{5C22544A-7EE6-4342-B048-85BDC9FD1C3A}</a:tableStyleId>
              </a:tblPr>
              <a:tblGrid>
                <a:gridCol w="5867400">
                  <a:extLst>
                    <a:ext uri="{9D8B030D-6E8A-4147-A177-3AD203B41FA5}">
                      <a16:colId xmlns:a16="http://schemas.microsoft.com/office/drawing/2014/main" val="20000"/>
                    </a:ext>
                  </a:extLst>
                </a:gridCol>
                <a:gridCol w="1981200">
                  <a:extLst>
                    <a:ext uri="{9D8B030D-6E8A-4147-A177-3AD203B41FA5}">
                      <a16:colId xmlns:a16="http://schemas.microsoft.com/office/drawing/2014/main" val="20001"/>
                    </a:ext>
                  </a:extLst>
                </a:gridCol>
              </a:tblGrid>
              <a:tr h="548639">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smtClean="0"/>
                        <a:t>BREAKFAST MENU</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hMerge="1">
                  <a:txBody>
                    <a:bodyPr/>
                    <a:lstStyle/>
                    <a:p>
                      <a:endParaRPr lang="en-US" dirty="0">
                        <a:solidFill>
                          <a:schemeClr val="bg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000066"/>
                    </a:solidFill>
                  </a:tcPr>
                </a:tc>
                <a:extLst>
                  <a:ext uri="{0D108BD9-81ED-4DB2-BD59-A6C34878D82A}">
                    <a16:rowId xmlns:a16="http://schemas.microsoft.com/office/drawing/2014/main" val="10000"/>
                  </a:ext>
                </a:extLst>
              </a:tr>
              <a:tr h="304800">
                <a:tc>
                  <a:txBody>
                    <a:bodyPr/>
                    <a:lstStyle/>
                    <a:p>
                      <a:r>
                        <a:rPr lang="en-US" sz="2800" b="1" dirty="0" smtClean="0">
                          <a:solidFill>
                            <a:schemeClr val="bg1"/>
                          </a:solidFill>
                        </a:rPr>
                        <a:t>Food and Amount</a:t>
                      </a:r>
                      <a:endParaRPr lang="en-US" sz="2800" b="1" dirty="0">
                        <a:solidFill>
                          <a:schemeClr val="bg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2C57AE"/>
                    </a:solidFill>
                  </a:tcPr>
                </a:tc>
                <a:tc>
                  <a:txBody>
                    <a:bodyPr/>
                    <a:lstStyle/>
                    <a:p>
                      <a:r>
                        <a:rPr lang="en-US" sz="2800" b="1" dirty="0" smtClean="0">
                          <a:solidFill>
                            <a:schemeClr val="bg1"/>
                          </a:solidFill>
                        </a:rPr>
                        <a:t>Food Items</a:t>
                      </a:r>
                      <a:endParaRPr lang="en-US" sz="2800" b="1" dirty="0">
                        <a:solidFill>
                          <a:schemeClr val="bg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2C57AE"/>
                    </a:solidFill>
                  </a:tcPr>
                </a:tc>
                <a:extLst>
                  <a:ext uri="{0D108BD9-81ED-4DB2-BD59-A6C34878D82A}">
                    <a16:rowId xmlns:a16="http://schemas.microsoft.com/office/drawing/2014/main" val="10001"/>
                  </a:ext>
                </a:extLst>
              </a:tr>
              <a:tr h="370840">
                <a:tc>
                  <a:txBody>
                    <a:bodyPr/>
                    <a:lstStyle/>
                    <a:p>
                      <a:r>
                        <a:rPr lang="en-US" sz="2800" b="1" dirty="0" smtClean="0"/>
                        <a:t>Whole-wheat 2-ounce bagel (2 </a:t>
                      </a:r>
                      <a:r>
                        <a:rPr lang="en-US" sz="2800" b="1" dirty="0" err="1" smtClean="0"/>
                        <a:t>oz</a:t>
                      </a:r>
                      <a:r>
                        <a:rPr lang="en-US" sz="2800" b="1" baseline="0" dirty="0" smtClean="0"/>
                        <a:t> </a:t>
                      </a:r>
                      <a:r>
                        <a:rPr lang="en-US" sz="2800" b="1" baseline="0" dirty="0" err="1" smtClean="0"/>
                        <a:t>eq</a:t>
                      </a:r>
                      <a:r>
                        <a:rPr lang="en-US" sz="2800" b="1" dirty="0" smtClean="0"/>
                        <a:t>)</a:t>
                      </a:r>
                      <a:endParaRPr lang="en-US" sz="2800" b="1" dirty="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b="1" dirty="0" smtClean="0"/>
                        <a:t>2 grains </a:t>
                      </a:r>
                      <a:endParaRPr lang="en-US" sz="2800" b="1" dirty="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r>
                        <a:rPr lang="en-US" sz="2800" b="1" dirty="0" smtClean="0"/>
                        <a:t>Whole</a:t>
                      </a:r>
                      <a:r>
                        <a:rPr lang="en-US" sz="2800" b="1" baseline="0" dirty="0" smtClean="0"/>
                        <a:t>-grain c</a:t>
                      </a:r>
                      <a:r>
                        <a:rPr lang="en-US" sz="2800" b="1" dirty="0" smtClean="0"/>
                        <a:t>ereal flakes (1 cup)</a:t>
                      </a:r>
                      <a:endParaRPr lang="en-US" sz="2800" b="1" dirty="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t>1 grain </a:t>
                      </a:r>
                      <a:endParaRPr lang="en-US" sz="2800" b="1" dirty="0" smtClean="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r>
                        <a:rPr lang="en-US" sz="2800" b="1" dirty="0" smtClean="0"/>
                        <a:t>Raisins (½ cup) *</a:t>
                      </a:r>
                    </a:p>
                    <a:p>
                      <a:pPr marL="231775" indent="-115888"/>
                      <a:r>
                        <a:rPr lang="en-US" sz="2000" b="1" i="1" dirty="0" smtClean="0">
                          <a:solidFill>
                            <a:schemeClr val="tx1"/>
                          </a:solidFill>
                        </a:rPr>
                        <a:t>* Dried fruit credits at twice </a:t>
                      </a:r>
                      <a:r>
                        <a:rPr lang="en-US" sz="2000" b="1" i="1" baseline="0" dirty="0" smtClean="0">
                          <a:solidFill>
                            <a:schemeClr val="tx1"/>
                          </a:solidFill>
                        </a:rPr>
                        <a:t>the volume served</a:t>
                      </a:r>
                      <a:endParaRPr lang="en-US" sz="2000" b="1" i="1" dirty="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b="1" dirty="0" smtClean="0">
                          <a:solidFill>
                            <a:schemeClr val="tx1"/>
                          </a:solidFill>
                        </a:rPr>
                        <a:t>2</a:t>
                      </a:r>
                      <a:r>
                        <a:rPr lang="en-US" sz="2800" b="1" baseline="0" dirty="0" smtClean="0">
                          <a:solidFill>
                            <a:schemeClr val="tx1"/>
                          </a:solidFill>
                        </a:rPr>
                        <a:t> f</a:t>
                      </a:r>
                      <a:r>
                        <a:rPr lang="en-US" sz="2800" b="1" dirty="0" smtClean="0">
                          <a:solidFill>
                            <a:schemeClr val="tx1"/>
                          </a:solidFill>
                        </a:rPr>
                        <a:t>ruits</a:t>
                      </a:r>
                      <a:endParaRPr lang="en-US" sz="2800" b="1" dirty="0">
                        <a:solidFill>
                          <a:schemeClr val="tx1"/>
                        </a:solidFill>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70840">
                <a:tc>
                  <a:txBody>
                    <a:bodyPr/>
                    <a:lstStyle/>
                    <a:p>
                      <a:r>
                        <a:rPr lang="en-US" sz="2800" b="1" dirty="0" smtClean="0">
                          <a:solidFill>
                            <a:schemeClr val="tx1"/>
                          </a:solidFill>
                        </a:rPr>
                        <a:t>Milk choice</a:t>
                      </a:r>
                      <a:r>
                        <a:rPr lang="en-US" sz="2800" b="1" baseline="0" dirty="0" smtClean="0">
                          <a:solidFill>
                            <a:schemeClr val="tx1"/>
                          </a:solidFill>
                        </a:rPr>
                        <a:t> (1 cup)</a:t>
                      </a:r>
                      <a:endParaRPr lang="en-US" sz="2800" b="1" dirty="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b="1" dirty="0" smtClean="0">
                          <a:solidFill>
                            <a:schemeClr val="tx1"/>
                          </a:solidFill>
                        </a:rPr>
                        <a:t>1 milk</a:t>
                      </a:r>
                      <a:endParaRPr lang="en-US" sz="2800" b="1" dirty="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70840">
                <a:tc>
                  <a:txBody>
                    <a:bodyPr/>
                    <a:lstStyle/>
                    <a:p>
                      <a:pPr algn="r"/>
                      <a:r>
                        <a:rPr lang="en-US" sz="2800" b="1" dirty="0" smtClean="0">
                          <a:solidFill>
                            <a:schemeClr val="bg1"/>
                          </a:solidFill>
                        </a:rPr>
                        <a:t>TOTAL FOOD ITEMS</a:t>
                      </a:r>
                      <a:endParaRPr lang="en-US" sz="2800" b="1" dirty="0">
                        <a:solidFill>
                          <a:schemeClr val="bg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algn="ctr"/>
                      <a:r>
                        <a:rPr lang="en-US" sz="2800" b="1" dirty="0" smtClean="0">
                          <a:solidFill>
                            <a:schemeClr val="bg1"/>
                          </a:solidFill>
                        </a:rPr>
                        <a:t>6</a:t>
                      </a:r>
                      <a:endParaRPr lang="en-US" sz="2800" b="1" dirty="0">
                        <a:solidFill>
                          <a:schemeClr val="bg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006600"/>
                    </a:solidFill>
                  </a:tcPr>
                </a:tc>
                <a:extLst>
                  <a:ext uri="{0D108BD9-81ED-4DB2-BD59-A6C34878D82A}">
                    <a16:rowId xmlns:a16="http://schemas.microsoft.com/office/drawing/2014/main" val="10006"/>
                  </a:ext>
                </a:extLst>
              </a:tr>
            </a:tbl>
          </a:graphicData>
        </a:graphic>
      </p:graphicFrame>
      <p:pic>
        <p:nvPicPr>
          <p:cNvPr id="10" name="Picture 9" descr="Fat-free srtawberry milk, fat-free milk, fat-free choocalet milk and low-fat (1%) milk&#10;&#10;&#10;Courtesy of New England Dairy &amp; Food Council&#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0" y="5016465"/>
            <a:ext cx="2354431" cy="1627853"/>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4546" r="6818"/>
          <a:stretch/>
        </p:blipFill>
        <p:spPr>
          <a:xfrm>
            <a:off x="1234534" y="5307642"/>
            <a:ext cx="1361558" cy="1152087"/>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19400" y="5257285"/>
            <a:ext cx="1337605" cy="1146214"/>
          </a:xfrm>
          <a:prstGeom prst="rect">
            <a:avLst/>
          </a:prstGeom>
        </p:spPr>
      </p:pic>
      <p:pic>
        <p:nvPicPr>
          <p:cNvPr id="16" name="Picture 15" descr="Raisins &#10;istock_0000144187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92673" y="5734116"/>
            <a:ext cx="1375219" cy="725613"/>
          </a:xfrm>
          <a:prstGeom prst="rect">
            <a:avLst/>
          </a:prstGeom>
        </p:spPr>
      </p:pic>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0" y="228600"/>
            <a:ext cx="9144000" cy="609600"/>
          </a:xfrm>
        </p:spPr>
        <p:txBody>
          <a:bodyPr rtlCol="0">
            <a:noAutofit/>
          </a:bodyPr>
          <a:lstStyle/>
          <a:p>
            <a:pPr eaLnBrk="1" fontAlgn="auto" hangingPunct="1">
              <a:spcAft>
                <a:spcPts val="0"/>
              </a:spcAft>
              <a:defRPr/>
            </a:pPr>
            <a:r>
              <a:rPr lang="en-US" dirty="0" smtClean="0">
                <a:latin typeface="+mn-lt"/>
              </a:rPr>
              <a:t>Student Selects</a:t>
            </a:r>
          </a:p>
        </p:txBody>
      </p:sp>
      <p:sp>
        <p:nvSpPr>
          <p:cNvPr id="12" name="Content Placeholder 2"/>
          <p:cNvSpPr>
            <a:spLocks noGrp="1"/>
          </p:cNvSpPr>
          <p:nvPr>
            <p:ph idx="1"/>
          </p:nvPr>
        </p:nvSpPr>
        <p:spPr>
          <a:xfrm>
            <a:off x="990600" y="4932998"/>
            <a:ext cx="7315199" cy="1544002"/>
          </a:xfrm>
        </p:spPr>
        <p:txBody>
          <a:bodyPr/>
          <a:lstStyle/>
          <a:p>
            <a:pPr marL="0" indent="0" eaLnBrk="1" hangingPunct="1">
              <a:spcBef>
                <a:spcPts val="600"/>
              </a:spcBef>
              <a:buClr>
                <a:srgbClr val="C00000"/>
              </a:buClr>
              <a:buNone/>
            </a:pPr>
            <a:r>
              <a:rPr lang="en-US" altLang="en-US" dirty="0" smtClean="0">
                <a:latin typeface="Calibri" panose="020F0502020204030204" pitchFamily="34" charset="0"/>
                <a:sym typeface="Wingdings" panose="05000000000000000000" pitchFamily="2" charset="2"/>
              </a:rPr>
              <a:t>Contains only </a:t>
            </a:r>
            <a:r>
              <a:rPr lang="en-US" altLang="en-US" dirty="0" smtClean="0">
                <a:solidFill>
                  <a:srgbClr val="FFFF00"/>
                </a:solidFill>
                <a:latin typeface="Calibri" panose="020F0502020204030204" pitchFamily="34" charset="0"/>
                <a:sym typeface="Wingdings" panose="05000000000000000000" pitchFamily="2" charset="2"/>
              </a:rPr>
              <a:t>2 </a:t>
            </a:r>
            <a:r>
              <a:rPr lang="en-US" altLang="en-US" dirty="0" smtClean="0">
                <a:solidFill>
                  <a:srgbClr val="FFFF00"/>
                </a:solidFill>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food items </a:t>
            </a:r>
            <a:r>
              <a:rPr lang="en-US" altLang="en-US" dirty="0" smtClean="0">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a:t>
            </a:r>
            <a:r>
              <a:rPr lang="en-US" altLang="en-US" dirty="0">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1</a:t>
            </a:r>
            <a:r>
              <a:rPr lang="en-US" altLang="en-US" dirty="0" smtClean="0">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 grain and </a:t>
            </a:r>
            <a:br>
              <a:rPr lang="en-US" altLang="en-US" dirty="0" smtClean="0">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br>
            <a:r>
              <a:rPr lang="en-US" altLang="en-US" dirty="0" smtClean="0">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1 milk) and </a:t>
            </a:r>
            <a:r>
              <a:rPr lang="en-US" altLang="en-US" dirty="0" smtClean="0">
                <a:solidFill>
                  <a:srgbClr val="FFFF00"/>
                </a:solidFill>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MISSING</a:t>
            </a:r>
            <a:r>
              <a:rPr lang="en-US" altLang="en-US" dirty="0" smtClean="0">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 at least ½ cup of fruit</a:t>
            </a:r>
            <a:endParaRPr lang="en-US" altLang="en-US" dirty="0" smtClean="0">
              <a:latin typeface="Calibri" panose="020F0502020204030204" pitchFamily="34" charset="0"/>
              <a:cs typeface="Times New Roman" panose="02020603050405020304" pitchFamily="18" charset="0"/>
              <a:sym typeface="Wingdings" panose="05000000000000000000" pitchFamily="2" charset="2"/>
            </a:endParaRPr>
          </a:p>
        </p:txBody>
      </p:sp>
      <p:sp>
        <p:nvSpPr>
          <p:cNvPr id="13" name="TextBox 16"/>
          <p:cNvSpPr txBox="1">
            <a:spLocks noChangeArrowheads="1"/>
          </p:cNvSpPr>
          <p:nvPr/>
        </p:nvSpPr>
        <p:spPr bwMode="auto">
          <a:xfrm>
            <a:off x="762000" y="4114800"/>
            <a:ext cx="7543800" cy="646113"/>
          </a:xfrm>
          <a:prstGeom prst="rect">
            <a:avLst/>
          </a:prstGeom>
          <a:solidFill>
            <a:srgbClr val="006600"/>
          </a:solidFill>
          <a:ln w="28575">
            <a:solidFill>
              <a:schemeClr val="bg1"/>
            </a:solidFill>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bg1"/>
                </a:solidFill>
              </a:rPr>
              <a:t>Reimbursable Meal?</a:t>
            </a:r>
          </a:p>
        </p:txBody>
      </p:sp>
      <p:sp>
        <p:nvSpPr>
          <p:cNvPr id="14" name="TextBox 8"/>
          <p:cNvSpPr>
            <a:spLocks noChangeArrowheads="1"/>
          </p:cNvSpPr>
          <p:nvPr/>
        </p:nvSpPr>
        <p:spPr bwMode="auto">
          <a:xfrm>
            <a:off x="6629400" y="3962400"/>
            <a:ext cx="1497013" cy="909638"/>
          </a:xfrm>
          <a:prstGeom prst="ellipse">
            <a:avLst/>
          </a:prstGeom>
          <a:solidFill>
            <a:srgbClr val="C00000"/>
          </a:solidFill>
          <a:ln w="38100">
            <a:solidFill>
              <a:schemeClr val="bg1"/>
            </a:solidFill>
            <a:round/>
            <a:headEnd/>
            <a:tailEnd/>
          </a:ln>
          <a:scene3d>
            <a:camera prst="orthographicFront"/>
            <a:lightRig rig="threePt" dir="t"/>
          </a:scene3d>
          <a:sp3d>
            <a:bevelT/>
          </a:sp3d>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a:solidFill>
                  <a:schemeClr val="bg1"/>
                </a:solidFill>
              </a:rPr>
              <a:t>NO</a:t>
            </a: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00" y="1711790"/>
            <a:ext cx="2482338" cy="2127152"/>
          </a:xfrm>
          <a:prstGeom prst="rect">
            <a:avLst/>
          </a:prstGeom>
        </p:spPr>
      </p:pic>
      <p:pic>
        <p:nvPicPr>
          <p:cNvPr id="8" name="Picture 7" descr="Low-fat milk courtesy of New England Dairy &amp; Food Counci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8199" y="1091362"/>
            <a:ext cx="1278588" cy="27702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4" grpId="0" animBg="1"/>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0" y="228600"/>
            <a:ext cx="9144000" cy="609600"/>
          </a:xfrm>
        </p:spPr>
        <p:txBody>
          <a:bodyPr rtlCol="0">
            <a:noAutofit/>
          </a:bodyPr>
          <a:lstStyle/>
          <a:p>
            <a:pPr eaLnBrk="1" fontAlgn="auto" hangingPunct="1">
              <a:spcAft>
                <a:spcPts val="0"/>
              </a:spcAft>
              <a:defRPr/>
            </a:pPr>
            <a:r>
              <a:rPr lang="en-US" dirty="0" smtClean="0">
                <a:latin typeface="+mn-lt"/>
              </a:rPr>
              <a:t>Student Selects</a:t>
            </a:r>
          </a:p>
        </p:txBody>
      </p:sp>
      <p:sp>
        <p:nvSpPr>
          <p:cNvPr id="12" name="Content Placeholder 2"/>
          <p:cNvSpPr>
            <a:spLocks noGrp="1"/>
          </p:cNvSpPr>
          <p:nvPr>
            <p:ph idx="1"/>
          </p:nvPr>
        </p:nvSpPr>
        <p:spPr>
          <a:xfrm>
            <a:off x="990600" y="4953000"/>
            <a:ext cx="6721475" cy="1295400"/>
          </a:xfrm>
        </p:spPr>
        <p:txBody>
          <a:bodyPr rtlCol="0">
            <a:noAutofit/>
          </a:bodyPr>
          <a:lstStyle/>
          <a:p>
            <a:pPr marL="0" lvl="1" indent="0" eaLnBrk="1" fontAlgn="auto" hangingPunct="1">
              <a:spcBef>
                <a:spcPts val="0"/>
              </a:spcBef>
              <a:spcAft>
                <a:spcPts val="0"/>
              </a:spcAft>
              <a:buClr>
                <a:srgbClr val="006600"/>
              </a:buClr>
              <a:buNone/>
              <a:defRPr/>
            </a:pPr>
            <a:r>
              <a:rPr lang="en-US" sz="3200" dirty="0" smtClean="0">
                <a:latin typeface="+mn-lt"/>
              </a:rPr>
              <a:t>Contains </a:t>
            </a:r>
            <a:r>
              <a:rPr lang="en-US" sz="3200" dirty="0">
                <a:solidFill>
                  <a:srgbClr val="FFFF00"/>
                </a:solidFill>
                <a:latin typeface="+mn-lt"/>
                <a:cs typeface="Arial"/>
              </a:rPr>
              <a:t>4</a:t>
            </a:r>
            <a:r>
              <a:rPr lang="en-US" sz="3200" dirty="0" smtClean="0">
                <a:solidFill>
                  <a:srgbClr val="FFFF00"/>
                </a:solidFill>
                <a:latin typeface="+mn-lt"/>
                <a:ea typeface="Times New Roman"/>
                <a:cs typeface="Arial"/>
              </a:rPr>
              <a:t> </a:t>
            </a:r>
            <a:r>
              <a:rPr lang="en-US" sz="3200" dirty="0">
                <a:solidFill>
                  <a:srgbClr val="FFFF00"/>
                </a:solidFill>
                <a:latin typeface="+mn-lt"/>
                <a:ea typeface="Times New Roman"/>
                <a:cs typeface="Arial"/>
              </a:rPr>
              <a:t>food items </a:t>
            </a:r>
            <a:r>
              <a:rPr lang="en-US" sz="3200" dirty="0" smtClean="0">
                <a:latin typeface="+mn-lt"/>
                <a:ea typeface="Times New Roman"/>
                <a:cs typeface="Arial"/>
              </a:rPr>
              <a:t/>
            </a:r>
            <a:br>
              <a:rPr lang="en-US" sz="3200" dirty="0" smtClean="0">
                <a:latin typeface="+mn-lt"/>
                <a:ea typeface="Times New Roman"/>
                <a:cs typeface="Arial"/>
              </a:rPr>
            </a:br>
            <a:r>
              <a:rPr lang="en-US" sz="3200" dirty="0" smtClean="0">
                <a:latin typeface="+mn-lt"/>
                <a:ea typeface="Times New Roman"/>
                <a:cs typeface="Arial"/>
              </a:rPr>
              <a:t>(</a:t>
            </a:r>
            <a:r>
              <a:rPr lang="en-US" sz="3200" dirty="0">
                <a:latin typeface="+mn-lt"/>
                <a:ea typeface="Times New Roman"/>
                <a:cs typeface="Arial"/>
              </a:rPr>
              <a:t>2 </a:t>
            </a:r>
            <a:r>
              <a:rPr lang="en-US" sz="3200" dirty="0" smtClean="0">
                <a:latin typeface="+mn-lt"/>
                <a:ea typeface="Times New Roman"/>
                <a:cs typeface="Arial"/>
              </a:rPr>
              <a:t>grains and 2 fruits)</a:t>
            </a:r>
            <a:endParaRPr lang="en-US" sz="3200" dirty="0">
              <a:latin typeface="+mn-lt"/>
              <a:ea typeface="Times New Roman"/>
            </a:endParaRPr>
          </a:p>
        </p:txBody>
      </p:sp>
      <p:sp>
        <p:nvSpPr>
          <p:cNvPr id="9" name="TextBox 16"/>
          <p:cNvSpPr txBox="1">
            <a:spLocks noChangeArrowheads="1"/>
          </p:cNvSpPr>
          <p:nvPr/>
        </p:nvSpPr>
        <p:spPr bwMode="auto">
          <a:xfrm>
            <a:off x="762000" y="4114800"/>
            <a:ext cx="7543800" cy="646113"/>
          </a:xfrm>
          <a:prstGeom prst="rect">
            <a:avLst/>
          </a:prstGeom>
          <a:solidFill>
            <a:srgbClr val="006600"/>
          </a:solidFill>
          <a:ln w="28575">
            <a:solidFill>
              <a:schemeClr val="bg1"/>
            </a:solidFill>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bg1"/>
                </a:solidFill>
              </a:rPr>
              <a:t>Reimbursable Meal?</a:t>
            </a:r>
          </a:p>
        </p:txBody>
      </p:sp>
      <p:sp>
        <p:nvSpPr>
          <p:cNvPr id="10" name="TextBox 8"/>
          <p:cNvSpPr>
            <a:spLocks noChangeArrowheads="1"/>
          </p:cNvSpPr>
          <p:nvPr/>
        </p:nvSpPr>
        <p:spPr bwMode="auto">
          <a:xfrm>
            <a:off x="6629400" y="3962400"/>
            <a:ext cx="1497013" cy="909638"/>
          </a:xfrm>
          <a:prstGeom prst="ellipse">
            <a:avLst/>
          </a:prstGeom>
          <a:solidFill>
            <a:srgbClr val="006600"/>
          </a:solidFill>
          <a:ln w="38100">
            <a:solidFill>
              <a:schemeClr val="bg1"/>
            </a:solidFill>
            <a:round/>
            <a:headEnd/>
            <a:tailEnd/>
          </a:ln>
          <a:scene3d>
            <a:camera prst="orthographicFront"/>
            <a:lightRig rig="threePt" dir="t"/>
          </a:scene3d>
          <a:sp3d>
            <a:bevelT/>
          </a:sp3d>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smtClean="0">
                <a:solidFill>
                  <a:schemeClr val="bg1"/>
                </a:solidFill>
              </a:rPr>
              <a:t>YES</a:t>
            </a:r>
            <a:endParaRPr lang="en-US" altLang="en-US" sz="3600" b="1" dirty="0">
              <a:solidFill>
                <a:schemeClr val="bg1"/>
              </a:solidFill>
            </a:endParaRPr>
          </a:p>
        </p:txBody>
      </p:sp>
      <p:pic>
        <p:nvPicPr>
          <p:cNvPr id="17" name="Picture 16" descr="Raisins &#10;istock_00001441870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3900" y="2474957"/>
            <a:ext cx="2324100" cy="1226275"/>
          </a:xfrm>
          <a:prstGeom prst="rect">
            <a:avLst/>
          </a:prstGeom>
        </p:spPr>
      </p:pic>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l="4546" r="6818"/>
          <a:stretch/>
        </p:blipFill>
        <p:spPr>
          <a:xfrm>
            <a:off x="1828800" y="1798472"/>
            <a:ext cx="2468956" cy="20891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0" grpId="0" animBg="1"/>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0" y="228600"/>
            <a:ext cx="9144000" cy="609600"/>
          </a:xfrm>
        </p:spPr>
        <p:txBody>
          <a:bodyPr rtlCol="0">
            <a:noAutofit/>
          </a:bodyPr>
          <a:lstStyle/>
          <a:p>
            <a:pPr eaLnBrk="1" fontAlgn="auto" hangingPunct="1">
              <a:spcAft>
                <a:spcPts val="0"/>
              </a:spcAft>
              <a:defRPr/>
            </a:pPr>
            <a:r>
              <a:rPr lang="en-US" dirty="0" smtClean="0">
                <a:latin typeface="+mn-lt"/>
              </a:rPr>
              <a:t>Student Selects</a:t>
            </a:r>
          </a:p>
        </p:txBody>
      </p:sp>
      <p:sp>
        <p:nvSpPr>
          <p:cNvPr id="13" name="Content Placeholder 2"/>
          <p:cNvSpPr txBox="1">
            <a:spLocks/>
          </p:cNvSpPr>
          <p:nvPr/>
        </p:nvSpPr>
        <p:spPr bwMode="auto">
          <a:xfrm>
            <a:off x="990600" y="4953000"/>
            <a:ext cx="67214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457200" indent="-457200" algn="l" rtl="0" eaLnBrk="0" fontAlgn="base" hangingPunct="0">
              <a:spcBef>
                <a:spcPct val="20000"/>
              </a:spcBef>
              <a:spcAft>
                <a:spcPct val="0"/>
              </a:spcAft>
              <a:buClr>
                <a:srgbClr val="FFFF00"/>
              </a:buClr>
              <a:buFont typeface="Wingdings" pitchFamily="2" charset="2"/>
              <a:buChar char="n"/>
              <a:defRPr sz="3200" b="1" kern="1200">
                <a:solidFill>
                  <a:schemeClr val="bg1"/>
                </a:solidFill>
                <a:latin typeface="Arial Narrow" pitchFamily="34" charset="0"/>
                <a:ea typeface="+mn-ea"/>
                <a:cs typeface="+mn-cs"/>
                <a:sym typeface="Wingdings"/>
              </a:defRPr>
            </a:lvl1pPr>
            <a:lvl2pPr marL="914400" indent="-457200" algn="l" rtl="0" eaLnBrk="0" fontAlgn="base" hangingPunct="0">
              <a:spcBef>
                <a:spcPct val="20000"/>
              </a:spcBef>
              <a:spcAft>
                <a:spcPct val="0"/>
              </a:spcAft>
              <a:buClr>
                <a:srgbClr val="FFFF00"/>
              </a:buClr>
              <a:buFont typeface="Symbol" pitchFamily="18" charset="2"/>
              <a:buChar char="·"/>
              <a:defRPr sz="2800" b="1" kern="1200">
                <a:solidFill>
                  <a:schemeClr val="bg1"/>
                </a:solidFill>
                <a:latin typeface="Arial Narrow" pitchFamily="34" charset="0"/>
                <a:ea typeface="+mn-ea"/>
                <a:cs typeface="+mn-cs"/>
                <a:sym typeface="Symbol"/>
              </a:defRPr>
            </a:lvl2pPr>
            <a:lvl3pPr marL="1262063" indent="-347663" algn="l" rtl="0" eaLnBrk="0" fontAlgn="base" hangingPunct="0">
              <a:spcBef>
                <a:spcPct val="20000"/>
              </a:spcBef>
              <a:spcAft>
                <a:spcPct val="0"/>
              </a:spcAft>
              <a:buClr>
                <a:srgbClr val="FFFF00"/>
              </a:buClr>
              <a:buFont typeface="Wingdings 3" pitchFamily="18" charset="2"/>
              <a:buChar char=""/>
              <a:defRPr sz="2400" b="1" kern="1200">
                <a:solidFill>
                  <a:schemeClr val="bg1"/>
                </a:solidFill>
                <a:latin typeface="Arial Narrow" pitchFamily="34" charset="0"/>
                <a:ea typeface="+mn-ea"/>
                <a:cs typeface="+mn-cs"/>
                <a:sym typeface="Wingdings 3"/>
              </a:defRPr>
            </a:lvl3pPr>
            <a:lvl4pPr marL="1600200" indent="-228600" algn="l" rtl="0" eaLnBrk="0" fontAlgn="base" hangingPunct="0">
              <a:spcBef>
                <a:spcPct val="20000"/>
              </a:spcBef>
              <a:spcAft>
                <a:spcPct val="0"/>
              </a:spcAft>
              <a:buFont typeface="Arial" panose="020B0604020202020204" pitchFamily="34" charset="0"/>
              <a:buChar char="–"/>
              <a:defRPr sz="2000" b="1" kern="1200">
                <a:solidFill>
                  <a:schemeClr val="bg1"/>
                </a:solidFill>
                <a:latin typeface="Arial Narrow"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b="1" kern="1200">
                <a:solidFill>
                  <a:schemeClr val="bg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fontAlgn="auto" hangingPunct="1">
              <a:spcBef>
                <a:spcPts val="0"/>
              </a:spcBef>
              <a:spcAft>
                <a:spcPts val="0"/>
              </a:spcAft>
              <a:buClr>
                <a:srgbClr val="006600"/>
              </a:buClr>
              <a:buNone/>
              <a:defRPr/>
            </a:pPr>
            <a:r>
              <a:rPr lang="en-US" sz="3200" dirty="0" smtClean="0">
                <a:latin typeface="+mn-lt"/>
              </a:rPr>
              <a:t>Contains </a:t>
            </a:r>
            <a:r>
              <a:rPr lang="en-US" sz="3200" dirty="0">
                <a:solidFill>
                  <a:srgbClr val="FFFF00"/>
                </a:solidFill>
                <a:latin typeface="+mn-lt"/>
                <a:cs typeface="Arial"/>
              </a:rPr>
              <a:t>3</a:t>
            </a:r>
            <a:r>
              <a:rPr lang="en-US" sz="3200" dirty="0" smtClean="0">
                <a:solidFill>
                  <a:srgbClr val="FFFF00"/>
                </a:solidFill>
                <a:latin typeface="+mn-lt"/>
                <a:ea typeface="Times New Roman"/>
                <a:cs typeface="Arial"/>
              </a:rPr>
              <a:t> food items </a:t>
            </a:r>
            <a:r>
              <a:rPr lang="en-US" sz="3200" dirty="0" smtClean="0">
                <a:latin typeface="+mn-lt"/>
                <a:ea typeface="Times New Roman"/>
                <a:cs typeface="Arial"/>
              </a:rPr>
              <a:t/>
            </a:r>
            <a:br>
              <a:rPr lang="en-US" sz="3200" dirty="0" smtClean="0">
                <a:latin typeface="+mn-lt"/>
                <a:ea typeface="Times New Roman"/>
                <a:cs typeface="Arial"/>
              </a:rPr>
            </a:br>
            <a:r>
              <a:rPr lang="en-US" sz="3200" dirty="0" smtClean="0">
                <a:latin typeface="+mn-lt"/>
                <a:ea typeface="Times New Roman"/>
                <a:cs typeface="Arial"/>
              </a:rPr>
              <a:t>(1 grain and 2 fruits)</a:t>
            </a:r>
            <a:endParaRPr lang="en-US" sz="3200" dirty="0">
              <a:latin typeface="+mn-lt"/>
              <a:ea typeface="Times New Roman"/>
            </a:endParaRPr>
          </a:p>
        </p:txBody>
      </p:sp>
      <p:sp>
        <p:nvSpPr>
          <p:cNvPr id="9" name="TextBox 16"/>
          <p:cNvSpPr txBox="1">
            <a:spLocks noChangeArrowheads="1"/>
          </p:cNvSpPr>
          <p:nvPr/>
        </p:nvSpPr>
        <p:spPr bwMode="auto">
          <a:xfrm>
            <a:off x="762000" y="4114800"/>
            <a:ext cx="7543800" cy="646113"/>
          </a:xfrm>
          <a:prstGeom prst="rect">
            <a:avLst/>
          </a:prstGeom>
          <a:solidFill>
            <a:srgbClr val="006600"/>
          </a:solidFill>
          <a:ln w="28575">
            <a:solidFill>
              <a:schemeClr val="bg1"/>
            </a:solidFill>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bg1"/>
                </a:solidFill>
              </a:rPr>
              <a:t>Reimbursable Meal?</a:t>
            </a:r>
          </a:p>
        </p:txBody>
      </p:sp>
      <p:sp>
        <p:nvSpPr>
          <p:cNvPr id="16" name="TextBox 8"/>
          <p:cNvSpPr>
            <a:spLocks noChangeArrowheads="1"/>
          </p:cNvSpPr>
          <p:nvPr/>
        </p:nvSpPr>
        <p:spPr bwMode="auto">
          <a:xfrm>
            <a:off x="6629400" y="3962400"/>
            <a:ext cx="1497013" cy="909638"/>
          </a:xfrm>
          <a:prstGeom prst="ellipse">
            <a:avLst/>
          </a:prstGeom>
          <a:solidFill>
            <a:srgbClr val="006600"/>
          </a:solidFill>
          <a:ln w="38100">
            <a:solidFill>
              <a:schemeClr val="bg1"/>
            </a:solidFill>
            <a:round/>
            <a:headEnd/>
            <a:tailEnd/>
          </a:ln>
          <a:scene3d>
            <a:camera prst="orthographicFront"/>
            <a:lightRig rig="threePt" dir="t"/>
          </a:scene3d>
          <a:sp3d>
            <a:bevelT/>
          </a:sp3d>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smtClean="0">
                <a:solidFill>
                  <a:schemeClr val="bg1"/>
                </a:solidFill>
              </a:rPr>
              <a:t>YES</a:t>
            </a:r>
            <a:endParaRPr lang="en-US" altLang="en-US" sz="3600" b="1" dirty="0">
              <a:solidFill>
                <a:schemeClr val="bg1"/>
              </a:solidFill>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600" y="1676400"/>
            <a:ext cx="2482338" cy="2127152"/>
          </a:xfrm>
          <a:prstGeom prst="rect">
            <a:avLst/>
          </a:prstGeom>
        </p:spPr>
      </p:pic>
      <p:pic>
        <p:nvPicPr>
          <p:cNvPr id="18" name="Picture 17" descr="Raisins &#10;istock_00001441870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33900" y="2474957"/>
            <a:ext cx="2324100" cy="12262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animBg="1"/>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0" y="228600"/>
            <a:ext cx="9144000" cy="609600"/>
          </a:xfrm>
        </p:spPr>
        <p:txBody>
          <a:bodyPr rtlCol="0">
            <a:noAutofit/>
          </a:bodyPr>
          <a:lstStyle/>
          <a:p>
            <a:pPr eaLnBrk="1" fontAlgn="auto" hangingPunct="1">
              <a:spcAft>
                <a:spcPts val="0"/>
              </a:spcAft>
              <a:defRPr/>
            </a:pPr>
            <a:r>
              <a:rPr lang="en-US" dirty="0" smtClean="0">
                <a:latin typeface="+mn-lt"/>
              </a:rPr>
              <a:t>Student Selects</a:t>
            </a:r>
          </a:p>
        </p:txBody>
      </p:sp>
      <p:sp>
        <p:nvSpPr>
          <p:cNvPr id="13" name="Content Placeholder 2"/>
          <p:cNvSpPr txBox="1">
            <a:spLocks/>
          </p:cNvSpPr>
          <p:nvPr/>
        </p:nvSpPr>
        <p:spPr bwMode="auto">
          <a:xfrm>
            <a:off x="990600" y="4953000"/>
            <a:ext cx="67214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457200" indent="-457200" algn="l" rtl="0" eaLnBrk="0" fontAlgn="base" hangingPunct="0">
              <a:spcBef>
                <a:spcPct val="20000"/>
              </a:spcBef>
              <a:spcAft>
                <a:spcPct val="0"/>
              </a:spcAft>
              <a:buClr>
                <a:srgbClr val="FFFF00"/>
              </a:buClr>
              <a:buFont typeface="Wingdings" pitchFamily="2" charset="2"/>
              <a:buChar char="n"/>
              <a:defRPr sz="3200" b="1" kern="1200">
                <a:solidFill>
                  <a:schemeClr val="bg1"/>
                </a:solidFill>
                <a:latin typeface="Arial Narrow" pitchFamily="34" charset="0"/>
                <a:ea typeface="+mn-ea"/>
                <a:cs typeface="+mn-cs"/>
                <a:sym typeface="Wingdings"/>
              </a:defRPr>
            </a:lvl1pPr>
            <a:lvl2pPr marL="914400" indent="-457200" algn="l" rtl="0" eaLnBrk="0" fontAlgn="base" hangingPunct="0">
              <a:spcBef>
                <a:spcPct val="20000"/>
              </a:spcBef>
              <a:spcAft>
                <a:spcPct val="0"/>
              </a:spcAft>
              <a:buClr>
                <a:srgbClr val="FFFF00"/>
              </a:buClr>
              <a:buFont typeface="Symbol" pitchFamily="18" charset="2"/>
              <a:buChar char="·"/>
              <a:defRPr sz="2800" b="1" kern="1200">
                <a:solidFill>
                  <a:schemeClr val="bg1"/>
                </a:solidFill>
                <a:latin typeface="Arial Narrow" pitchFamily="34" charset="0"/>
                <a:ea typeface="+mn-ea"/>
                <a:cs typeface="+mn-cs"/>
                <a:sym typeface="Symbol"/>
              </a:defRPr>
            </a:lvl2pPr>
            <a:lvl3pPr marL="1262063" indent="-347663" algn="l" rtl="0" eaLnBrk="0" fontAlgn="base" hangingPunct="0">
              <a:spcBef>
                <a:spcPct val="20000"/>
              </a:spcBef>
              <a:spcAft>
                <a:spcPct val="0"/>
              </a:spcAft>
              <a:buClr>
                <a:srgbClr val="FFFF00"/>
              </a:buClr>
              <a:buFont typeface="Wingdings 3" pitchFamily="18" charset="2"/>
              <a:buChar char=""/>
              <a:defRPr sz="2400" b="1" kern="1200">
                <a:solidFill>
                  <a:schemeClr val="bg1"/>
                </a:solidFill>
                <a:latin typeface="Arial Narrow" pitchFamily="34" charset="0"/>
                <a:ea typeface="+mn-ea"/>
                <a:cs typeface="+mn-cs"/>
                <a:sym typeface="Wingdings 3"/>
              </a:defRPr>
            </a:lvl3pPr>
            <a:lvl4pPr marL="1600200" indent="-228600" algn="l" rtl="0" eaLnBrk="0" fontAlgn="base" hangingPunct="0">
              <a:spcBef>
                <a:spcPct val="20000"/>
              </a:spcBef>
              <a:spcAft>
                <a:spcPct val="0"/>
              </a:spcAft>
              <a:buFont typeface="Arial" panose="020B0604020202020204" pitchFamily="34" charset="0"/>
              <a:buChar char="–"/>
              <a:defRPr sz="2000" b="1" kern="1200">
                <a:solidFill>
                  <a:schemeClr val="bg1"/>
                </a:solidFill>
                <a:latin typeface="Arial Narrow"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b="1" kern="1200">
                <a:solidFill>
                  <a:schemeClr val="bg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fontAlgn="auto" hangingPunct="1">
              <a:spcBef>
                <a:spcPts val="0"/>
              </a:spcBef>
              <a:spcAft>
                <a:spcPts val="0"/>
              </a:spcAft>
              <a:buClr>
                <a:srgbClr val="006600"/>
              </a:buClr>
              <a:buNone/>
              <a:defRPr/>
            </a:pPr>
            <a:r>
              <a:rPr lang="en-US" sz="3200" dirty="0" smtClean="0">
                <a:latin typeface="+mn-lt"/>
              </a:rPr>
              <a:t>Contains </a:t>
            </a:r>
            <a:r>
              <a:rPr lang="en-US" sz="3200" dirty="0">
                <a:solidFill>
                  <a:srgbClr val="FFFF00"/>
                </a:solidFill>
                <a:latin typeface="+mn-lt"/>
                <a:cs typeface="Arial"/>
              </a:rPr>
              <a:t>3</a:t>
            </a:r>
            <a:r>
              <a:rPr lang="en-US" sz="3200" dirty="0" smtClean="0">
                <a:solidFill>
                  <a:srgbClr val="FFFF00"/>
                </a:solidFill>
                <a:latin typeface="+mn-lt"/>
                <a:ea typeface="Times New Roman"/>
                <a:cs typeface="Arial"/>
              </a:rPr>
              <a:t> food items </a:t>
            </a:r>
            <a:br>
              <a:rPr lang="en-US" sz="3200" dirty="0" smtClean="0">
                <a:solidFill>
                  <a:srgbClr val="FFFF00"/>
                </a:solidFill>
                <a:latin typeface="+mn-lt"/>
                <a:ea typeface="Times New Roman"/>
                <a:cs typeface="Arial"/>
              </a:rPr>
            </a:br>
            <a:r>
              <a:rPr lang="en-US" sz="3200" dirty="0" smtClean="0">
                <a:latin typeface="+mn-lt"/>
                <a:ea typeface="Times New Roman"/>
                <a:cs typeface="Arial"/>
              </a:rPr>
              <a:t>(2 fruits and 1 milk)</a:t>
            </a:r>
            <a:endParaRPr lang="en-US" sz="3200" dirty="0">
              <a:latin typeface="+mn-lt"/>
              <a:ea typeface="Times New Roman"/>
            </a:endParaRPr>
          </a:p>
        </p:txBody>
      </p:sp>
      <p:sp>
        <p:nvSpPr>
          <p:cNvPr id="10" name="TextBox 16"/>
          <p:cNvSpPr txBox="1">
            <a:spLocks noChangeArrowheads="1"/>
          </p:cNvSpPr>
          <p:nvPr/>
        </p:nvSpPr>
        <p:spPr bwMode="auto">
          <a:xfrm>
            <a:off x="762000" y="4114800"/>
            <a:ext cx="7543800" cy="646113"/>
          </a:xfrm>
          <a:prstGeom prst="rect">
            <a:avLst/>
          </a:prstGeom>
          <a:solidFill>
            <a:srgbClr val="006600"/>
          </a:solidFill>
          <a:ln w="28575">
            <a:solidFill>
              <a:schemeClr val="bg1"/>
            </a:solidFill>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bg1"/>
                </a:solidFill>
              </a:rPr>
              <a:t>Reimbursable Meal?</a:t>
            </a:r>
          </a:p>
        </p:txBody>
      </p:sp>
      <p:sp>
        <p:nvSpPr>
          <p:cNvPr id="16" name="TextBox 8"/>
          <p:cNvSpPr>
            <a:spLocks noChangeArrowheads="1"/>
          </p:cNvSpPr>
          <p:nvPr/>
        </p:nvSpPr>
        <p:spPr bwMode="auto">
          <a:xfrm>
            <a:off x="6629400" y="3962400"/>
            <a:ext cx="1497013" cy="909638"/>
          </a:xfrm>
          <a:prstGeom prst="ellipse">
            <a:avLst/>
          </a:prstGeom>
          <a:solidFill>
            <a:srgbClr val="006600"/>
          </a:solidFill>
          <a:ln w="38100">
            <a:solidFill>
              <a:schemeClr val="bg1"/>
            </a:solidFill>
            <a:round/>
            <a:headEnd/>
            <a:tailEnd/>
          </a:ln>
          <a:scene3d>
            <a:camera prst="orthographicFront"/>
            <a:lightRig rig="threePt" dir="t"/>
          </a:scene3d>
          <a:sp3d>
            <a:bevelT/>
          </a:sp3d>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smtClean="0">
                <a:solidFill>
                  <a:schemeClr val="bg1"/>
                </a:solidFill>
              </a:rPr>
              <a:t>YES</a:t>
            </a:r>
            <a:endParaRPr lang="en-US" altLang="en-US" sz="3600" b="1" dirty="0">
              <a:solidFill>
                <a:schemeClr val="bg1"/>
              </a:solidFill>
            </a:endParaRPr>
          </a:p>
        </p:txBody>
      </p:sp>
      <p:pic>
        <p:nvPicPr>
          <p:cNvPr id="17" name="Picture 16" descr="Raisins &#10;istock_00001441870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6692" y="2689727"/>
            <a:ext cx="2324100" cy="1226275"/>
          </a:xfrm>
          <a:prstGeom prst="rect">
            <a:avLst/>
          </a:prstGeom>
        </p:spPr>
      </p:pic>
      <p:pic>
        <p:nvPicPr>
          <p:cNvPr id="8" name="Picture 7" descr="Low-fat milk courtesy of New England Dairy &amp; Food Counci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8200" y="1091362"/>
            <a:ext cx="1278588" cy="27702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animBg="1"/>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0" y="228600"/>
            <a:ext cx="9144000" cy="609600"/>
          </a:xfrm>
        </p:spPr>
        <p:txBody>
          <a:bodyPr rtlCol="0">
            <a:noAutofit/>
          </a:bodyPr>
          <a:lstStyle/>
          <a:p>
            <a:pPr eaLnBrk="1" fontAlgn="auto" hangingPunct="1">
              <a:spcAft>
                <a:spcPts val="0"/>
              </a:spcAft>
              <a:defRPr/>
            </a:pPr>
            <a:r>
              <a:rPr lang="en-US" dirty="0" smtClean="0">
                <a:latin typeface="+mn-lt"/>
              </a:rPr>
              <a:t>Student Selects</a:t>
            </a:r>
          </a:p>
        </p:txBody>
      </p:sp>
      <p:sp>
        <p:nvSpPr>
          <p:cNvPr id="14" name="Content Placeholder 2"/>
          <p:cNvSpPr txBox="1">
            <a:spLocks/>
          </p:cNvSpPr>
          <p:nvPr/>
        </p:nvSpPr>
        <p:spPr bwMode="auto">
          <a:xfrm>
            <a:off x="965993" y="4931875"/>
            <a:ext cx="5361003" cy="101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457200" indent="-457200" algn="l" rtl="0" eaLnBrk="0" fontAlgn="base" hangingPunct="0">
              <a:spcBef>
                <a:spcPct val="20000"/>
              </a:spcBef>
              <a:spcAft>
                <a:spcPct val="0"/>
              </a:spcAft>
              <a:buClr>
                <a:srgbClr val="FFFF00"/>
              </a:buClr>
              <a:buFont typeface="Wingdings" pitchFamily="2" charset="2"/>
              <a:buChar char="n"/>
              <a:defRPr sz="3200" b="1" kern="1200">
                <a:solidFill>
                  <a:schemeClr val="bg1"/>
                </a:solidFill>
                <a:latin typeface="Arial Narrow" pitchFamily="34" charset="0"/>
                <a:ea typeface="+mn-ea"/>
                <a:cs typeface="+mn-cs"/>
                <a:sym typeface="Wingdings"/>
              </a:defRPr>
            </a:lvl1pPr>
            <a:lvl2pPr marL="914400" indent="-457200" algn="l" rtl="0" eaLnBrk="0" fontAlgn="base" hangingPunct="0">
              <a:spcBef>
                <a:spcPct val="20000"/>
              </a:spcBef>
              <a:spcAft>
                <a:spcPct val="0"/>
              </a:spcAft>
              <a:buClr>
                <a:srgbClr val="FFFF00"/>
              </a:buClr>
              <a:buFont typeface="Symbol" pitchFamily="18" charset="2"/>
              <a:buChar char="·"/>
              <a:defRPr sz="2800" b="1" kern="1200">
                <a:solidFill>
                  <a:schemeClr val="bg1"/>
                </a:solidFill>
                <a:latin typeface="Arial Narrow" pitchFamily="34" charset="0"/>
                <a:ea typeface="+mn-ea"/>
                <a:cs typeface="+mn-cs"/>
                <a:sym typeface="Symbol"/>
              </a:defRPr>
            </a:lvl2pPr>
            <a:lvl3pPr marL="1262063" indent="-347663" algn="l" rtl="0" eaLnBrk="0" fontAlgn="base" hangingPunct="0">
              <a:spcBef>
                <a:spcPct val="20000"/>
              </a:spcBef>
              <a:spcAft>
                <a:spcPct val="0"/>
              </a:spcAft>
              <a:buClr>
                <a:srgbClr val="FFFF00"/>
              </a:buClr>
              <a:buFont typeface="Wingdings 3" pitchFamily="18" charset="2"/>
              <a:buChar char=""/>
              <a:defRPr sz="2400" b="1" kern="1200">
                <a:solidFill>
                  <a:schemeClr val="bg1"/>
                </a:solidFill>
                <a:latin typeface="Arial Narrow" pitchFamily="34" charset="0"/>
                <a:ea typeface="+mn-ea"/>
                <a:cs typeface="+mn-cs"/>
                <a:sym typeface="Wingdings 3"/>
              </a:defRPr>
            </a:lvl3pPr>
            <a:lvl4pPr marL="1600200" indent="-228600" algn="l" rtl="0" eaLnBrk="0" fontAlgn="base" hangingPunct="0">
              <a:spcBef>
                <a:spcPct val="20000"/>
              </a:spcBef>
              <a:spcAft>
                <a:spcPct val="0"/>
              </a:spcAft>
              <a:buFont typeface="Arial" panose="020B0604020202020204" pitchFamily="34" charset="0"/>
              <a:buChar char="–"/>
              <a:defRPr sz="2000" b="1" kern="1200">
                <a:solidFill>
                  <a:schemeClr val="bg1"/>
                </a:solidFill>
                <a:latin typeface="Arial Narrow"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b="1" kern="1200">
                <a:solidFill>
                  <a:schemeClr val="bg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fontAlgn="auto" hangingPunct="1">
              <a:spcBef>
                <a:spcPts val="0"/>
              </a:spcBef>
              <a:spcAft>
                <a:spcPts val="0"/>
              </a:spcAft>
              <a:buClr>
                <a:srgbClr val="006600"/>
              </a:buClr>
              <a:buNone/>
              <a:defRPr/>
            </a:pPr>
            <a:r>
              <a:rPr lang="en-US" sz="3200" dirty="0" smtClean="0">
                <a:latin typeface="+mn-lt"/>
              </a:rPr>
              <a:t>Contains </a:t>
            </a:r>
            <a:r>
              <a:rPr lang="en-US" sz="3200" dirty="0">
                <a:solidFill>
                  <a:srgbClr val="FFFF00"/>
                </a:solidFill>
                <a:latin typeface="+mn-lt"/>
                <a:cs typeface="Arial"/>
              </a:rPr>
              <a:t>5</a:t>
            </a:r>
            <a:r>
              <a:rPr lang="en-US" sz="3200" dirty="0" smtClean="0">
                <a:solidFill>
                  <a:srgbClr val="FFFF00"/>
                </a:solidFill>
                <a:latin typeface="+mn-lt"/>
                <a:ea typeface="Times New Roman"/>
                <a:cs typeface="Arial"/>
              </a:rPr>
              <a:t> food items </a:t>
            </a:r>
            <a:br>
              <a:rPr lang="en-US" sz="3200" dirty="0" smtClean="0">
                <a:solidFill>
                  <a:srgbClr val="FFFF00"/>
                </a:solidFill>
                <a:latin typeface="+mn-lt"/>
                <a:ea typeface="Times New Roman"/>
                <a:cs typeface="Arial"/>
              </a:rPr>
            </a:br>
            <a:r>
              <a:rPr lang="en-US" sz="3200" dirty="0" smtClean="0">
                <a:latin typeface="+mn-lt"/>
                <a:ea typeface="Times New Roman"/>
                <a:cs typeface="Arial"/>
              </a:rPr>
              <a:t>(3 grains and 2 fruits)</a:t>
            </a:r>
          </a:p>
        </p:txBody>
      </p:sp>
      <p:sp>
        <p:nvSpPr>
          <p:cNvPr id="12" name="TextBox 16"/>
          <p:cNvSpPr txBox="1">
            <a:spLocks noChangeArrowheads="1"/>
          </p:cNvSpPr>
          <p:nvPr/>
        </p:nvSpPr>
        <p:spPr bwMode="auto">
          <a:xfrm>
            <a:off x="762000" y="4114800"/>
            <a:ext cx="7543800" cy="646113"/>
          </a:xfrm>
          <a:prstGeom prst="rect">
            <a:avLst/>
          </a:prstGeom>
          <a:solidFill>
            <a:srgbClr val="006600"/>
          </a:solidFill>
          <a:ln w="28575">
            <a:solidFill>
              <a:schemeClr val="bg1"/>
            </a:solidFill>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bg1"/>
                </a:solidFill>
              </a:rPr>
              <a:t>Reimbursable Meal?</a:t>
            </a:r>
          </a:p>
        </p:txBody>
      </p:sp>
      <p:sp>
        <p:nvSpPr>
          <p:cNvPr id="13" name="TextBox 8"/>
          <p:cNvSpPr>
            <a:spLocks noChangeArrowheads="1"/>
          </p:cNvSpPr>
          <p:nvPr/>
        </p:nvSpPr>
        <p:spPr bwMode="auto">
          <a:xfrm>
            <a:off x="6629400" y="3962400"/>
            <a:ext cx="1497013" cy="909638"/>
          </a:xfrm>
          <a:prstGeom prst="ellipse">
            <a:avLst/>
          </a:prstGeom>
          <a:solidFill>
            <a:srgbClr val="006600"/>
          </a:solidFill>
          <a:ln w="38100">
            <a:solidFill>
              <a:schemeClr val="bg1"/>
            </a:solidFill>
            <a:round/>
            <a:headEnd/>
            <a:tailEnd/>
          </a:ln>
          <a:scene3d>
            <a:camera prst="orthographicFront"/>
            <a:lightRig rig="threePt" dir="t"/>
          </a:scene3d>
          <a:sp3d>
            <a:bevelT/>
          </a:sp3d>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smtClean="0">
                <a:solidFill>
                  <a:schemeClr val="bg1"/>
                </a:solidFill>
              </a:rPr>
              <a:t>YES</a:t>
            </a:r>
            <a:endParaRPr lang="en-US" altLang="en-US" sz="3600" b="1" dirty="0">
              <a:solidFill>
                <a:schemeClr val="bg1"/>
              </a:solidFill>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6062" y="1676400"/>
            <a:ext cx="2482338" cy="2127152"/>
          </a:xfrm>
          <a:prstGeom prst="rect">
            <a:avLst/>
          </a:prstGeom>
        </p:spPr>
      </p:pic>
      <p:pic>
        <p:nvPicPr>
          <p:cNvPr id="19" name="Picture 18" descr="Raisins &#10;istock_00001441870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6500" y="2474957"/>
            <a:ext cx="2324100" cy="1226275"/>
          </a:xfrm>
          <a:prstGeom prst="rect">
            <a:avLst/>
          </a:prstGeom>
        </p:spPr>
      </p:pic>
      <p:pic>
        <p:nvPicPr>
          <p:cNvPr id="20" name="Picture 19"/>
          <p:cNvPicPr>
            <a:picLocks noChangeAspect="1"/>
          </p:cNvPicPr>
          <p:nvPr/>
        </p:nvPicPr>
        <p:blipFill rotWithShape="1">
          <a:blip r:embed="rId5" cstate="print">
            <a:extLst>
              <a:ext uri="{28A0092B-C50C-407E-A947-70E740481C1C}">
                <a14:useLocalDpi xmlns:a14="http://schemas.microsoft.com/office/drawing/2010/main" val="0"/>
              </a:ext>
            </a:extLst>
          </a:blip>
          <a:srcRect l="4546" r="6818"/>
          <a:stretch/>
        </p:blipFill>
        <p:spPr>
          <a:xfrm>
            <a:off x="1219200" y="1798472"/>
            <a:ext cx="2468956" cy="20891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animBg="1"/>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0" y="228600"/>
            <a:ext cx="9144000" cy="609600"/>
          </a:xfrm>
        </p:spPr>
        <p:txBody>
          <a:bodyPr rtlCol="0">
            <a:noAutofit/>
          </a:bodyPr>
          <a:lstStyle/>
          <a:p>
            <a:pPr eaLnBrk="1" fontAlgn="auto" hangingPunct="1">
              <a:spcAft>
                <a:spcPts val="0"/>
              </a:spcAft>
              <a:defRPr/>
            </a:pPr>
            <a:r>
              <a:rPr lang="en-US" dirty="0" smtClean="0">
                <a:latin typeface="+mn-lt"/>
              </a:rPr>
              <a:t>Student Selects</a:t>
            </a:r>
          </a:p>
        </p:txBody>
      </p:sp>
      <p:sp>
        <p:nvSpPr>
          <p:cNvPr id="12" name="Content Placeholder 2"/>
          <p:cNvSpPr>
            <a:spLocks noGrp="1"/>
          </p:cNvSpPr>
          <p:nvPr>
            <p:ph idx="1"/>
          </p:nvPr>
        </p:nvSpPr>
        <p:spPr>
          <a:xfrm>
            <a:off x="965993" y="4931875"/>
            <a:ext cx="6120607" cy="1011725"/>
          </a:xfrm>
        </p:spPr>
        <p:txBody>
          <a:bodyPr rtlCol="0">
            <a:noAutofit/>
          </a:bodyPr>
          <a:lstStyle/>
          <a:p>
            <a:pPr marL="0" lvl="1" indent="0" eaLnBrk="1" fontAlgn="auto" hangingPunct="1">
              <a:spcBef>
                <a:spcPts val="0"/>
              </a:spcBef>
              <a:spcAft>
                <a:spcPts val="0"/>
              </a:spcAft>
              <a:buClr>
                <a:srgbClr val="006600"/>
              </a:buClr>
              <a:buNone/>
              <a:defRPr/>
            </a:pPr>
            <a:r>
              <a:rPr lang="en-US" sz="3200" dirty="0" smtClean="0">
                <a:latin typeface="+mn-lt"/>
              </a:rPr>
              <a:t>Contains </a:t>
            </a:r>
            <a:r>
              <a:rPr lang="en-US" sz="3200" dirty="0">
                <a:solidFill>
                  <a:srgbClr val="FFFF00"/>
                </a:solidFill>
                <a:latin typeface="+mn-lt"/>
                <a:cs typeface="Arial"/>
              </a:rPr>
              <a:t>4</a:t>
            </a:r>
            <a:r>
              <a:rPr lang="en-US" sz="3200" dirty="0" smtClean="0">
                <a:solidFill>
                  <a:srgbClr val="FFFF00"/>
                </a:solidFill>
                <a:latin typeface="+mn-lt"/>
                <a:ea typeface="Times New Roman"/>
                <a:cs typeface="Arial"/>
              </a:rPr>
              <a:t> </a:t>
            </a:r>
            <a:r>
              <a:rPr lang="en-US" sz="3200" dirty="0">
                <a:solidFill>
                  <a:srgbClr val="FFFF00"/>
                </a:solidFill>
                <a:latin typeface="+mn-lt"/>
                <a:ea typeface="Times New Roman"/>
                <a:cs typeface="Arial"/>
              </a:rPr>
              <a:t>food items </a:t>
            </a:r>
            <a:r>
              <a:rPr lang="en-US" sz="3200" dirty="0" smtClean="0">
                <a:latin typeface="+mn-lt"/>
                <a:ea typeface="Times New Roman"/>
                <a:cs typeface="Arial"/>
              </a:rPr>
              <a:t/>
            </a:r>
            <a:br>
              <a:rPr lang="en-US" sz="3200" dirty="0" smtClean="0">
                <a:latin typeface="+mn-lt"/>
                <a:ea typeface="Times New Roman"/>
                <a:cs typeface="Arial"/>
              </a:rPr>
            </a:br>
            <a:r>
              <a:rPr lang="en-US" sz="3200" dirty="0" smtClean="0">
                <a:latin typeface="+mn-lt"/>
                <a:ea typeface="Times New Roman"/>
                <a:cs typeface="Arial"/>
              </a:rPr>
              <a:t>(</a:t>
            </a:r>
            <a:r>
              <a:rPr lang="en-US" sz="3200" dirty="0">
                <a:latin typeface="+mn-lt"/>
                <a:ea typeface="Times New Roman"/>
                <a:cs typeface="Arial"/>
              </a:rPr>
              <a:t>1</a:t>
            </a:r>
            <a:r>
              <a:rPr lang="en-US" sz="3200" dirty="0" smtClean="0">
                <a:latin typeface="+mn-lt"/>
                <a:ea typeface="Times New Roman"/>
                <a:cs typeface="Arial"/>
              </a:rPr>
              <a:t> grain, 2 fruits and 1 milk)</a:t>
            </a:r>
          </a:p>
        </p:txBody>
      </p:sp>
      <p:sp>
        <p:nvSpPr>
          <p:cNvPr id="13" name="TextBox 16"/>
          <p:cNvSpPr txBox="1">
            <a:spLocks noChangeArrowheads="1"/>
          </p:cNvSpPr>
          <p:nvPr/>
        </p:nvSpPr>
        <p:spPr bwMode="auto">
          <a:xfrm>
            <a:off x="762000" y="4114800"/>
            <a:ext cx="7543800" cy="646113"/>
          </a:xfrm>
          <a:prstGeom prst="rect">
            <a:avLst/>
          </a:prstGeom>
          <a:solidFill>
            <a:srgbClr val="006600"/>
          </a:solidFill>
          <a:ln w="28575">
            <a:solidFill>
              <a:schemeClr val="bg1"/>
            </a:solidFill>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bg1"/>
                </a:solidFill>
              </a:rPr>
              <a:t>Reimbursable Meal?</a:t>
            </a:r>
          </a:p>
        </p:txBody>
      </p:sp>
      <p:sp>
        <p:nvSpPr>
          <p:cNvPr id="17" name="TextBox 8"/>
          <p:cNvSpPr>
            <a:spLocks noChangeArrowheads="1"/>
          </p:cNvSpPr>
          <p:nvPr/>
        </p:nvSpPr>
        <p:spPr bwMode="auto">
          <a:xfrm>
            <a:off x="6629400" y="3962400"/>
            <a:ext cx="1497013" cy="909638"/>
          </a:xfrm>
          <a:prstGeom prst="ellipse">
            <a:avLst/>
          </a:prstGeom>
          <a:solidFill>
            <a:srgbClr val="006600"/>
          </a:solidFill>
          <a:ln w="38100">
            <a:solidFill>
              <a:schemeClr val="bg1"/>
            </a:solidFill>
            <a:round/>
            <a:headEnd/>
            <a:tailEnd/>
          </a:ln>
          <a:scene3d>
            <a:camera prst="orthographicFront"/>
            <a:lightRig rig="threePt" dir="t"/>
          </a:scene3d>
          <a:sp3d>
            <a:bevelT/>
          </a:sp3d>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smtClean="0">
                <a:solidFill>
                  <a:schemeClr val="bg1"/>
                </a:solidFill>
              </a:rPr>
              <a:t>YES</a:t>
            </a:r>
            <a:endParaRPr lang="en-US" altLang="en-US" sz="3600" b="1" dirty="0">
              <a:solidFill>
                <a:schemeClr val="bg1"/>
              </a:solidFill>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1676400"/>
            <a:ext cx="2482338" cy="2127152"/>
          </a:xfrm>
          <a:prstGeom prst="rect">
            <a:avLst/>
          </a:prstGeom>
        </p:spPr>
      </p:pic>
      <p:pic>
        <p:nvPicPr>
          <p:cNvPr id="19" name="Picture 18" descr="Raisins &#10;istock_00001441870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11038" y="2474957"/>
            <a:ext cx="2324100" cy="1226275"/>
          </a:xfrm>
          <a:prstGeom prst="rect">
            <a:avLst/>
          </a:prstGeom>
        </p:spPr>
      </p:pic>
      <p:pic>
        <p:nvPicPr>
          <p:cNvPr id="9" name="Picture 8" descr="Low-fat milk courtesy of New England Dairy &amp; Food Council"/>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26880" y="981600"/>
            <a:ext cx="1278588" cy="27702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7" grpId="0" animBg="1"/>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alsa&#10;iStock_00003988626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7581" y="4975140"/>
            <a:ext cx="1365128" cy="1174749"/>
          </a:xfrm>
          <a:prstGeom prst="rect">
            <a:avLst/>
          </a:prstGeom>
        </p:spPr>
      </p:pic>
      <p:sp>
        <p:nvSpPr>
          <p:cNvPr id="273411" name="Title 1"/>
          <p:cNvSpPr>
            <a:spLocks noGrp="1"/>
          </p:cNvSpPr>
          <p:nvPr>
            <p:ph type="title"/>
          </p:nvPr>
        </p:nvSpPr>
        <p:spPr>
          <a:xfrm>
            <a:off x="457200" y="228600"/>
            <a:ext cx="8229600" cy="685800"/>
          </a:xfrm>
        </p:spPr>
        <p:txBody>
          <a:bodyPr/>
          <a:lstStyle/>
          <a:p>
            <a:pPr eaLnBrk="1" hangingPunct="1"/>
            <a:r>
              <a:rPr lang="en-US" altLang="en-US" smtClean="0">
                <a:latin typeface="Calibri" panose="020F0502020204030204" pitchFamily="34" charset="0"/>
              </a:rPr>
              <a:t>Planned Breakfast</a:t>
            </a:r>
          </a:p>
        </p:txBody>
      </p:sp>
      <p:graphicFrame>
        <p:nvGraphicFramePr>
          <p:cNvPr id="9" name="Table 8"/>
          <p:cNvGraphicFramePr>
            <a:graphicFrameLocks noGrp="1"/>
          </p:cNvGraphicFramePr>
          <p:nvPr>
            <p:extLst>
              <p:ext uri="{D42A27DB-BD31-4B8C-83A1-F6EECF244321}">
                <p14:modId xmlns:p14="http://schemas.microsoft.com/office/powerpoint/2010/main" val="267173626"/>
              </p:ext>
            </p:extLst>
          </p:nvPr>
        </p:nvGraphicFramePr>
        <p:xfrm>
          <a:off x="471791" y="926397"/>
          <a:ext cx="8229600" cy="4023360"/>
        </p:xfrm>
        <a:graphic>
          <a:graphicData uri="http://schemas.openxmlformats.org/drawingml/2006/table">
            <a:tbl>
              <a:tblPr firstRow="1" bandRow="1">
                <a:solidFill>
                  <a:srgbClr val="3366CC"/>
                </a:solidFill>
                <a:tableStyleId>{5C22544A-7EE6-4342-B048-85BDC9FD1C3A}</a:tableStyleId>
              </a:tblPr>
              <a:tblGrid>
                <a:gridCol w="64770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tblGrid>
              <a:tr h="396240">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BREAKFAST MENU</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hMerge="1">
                  <a:txBody>
                    <a:bodyPr/>
                    <a:lstStyle/>
                    <a:p>
                      <a:endParaRPr lang="en-US" dirty="0">
                        <a:solidFill>
                          <a:schemeClr val="bg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000066"/>
                    </a:solidFill>
                  </a:tcPr>
                </a:tc>
                <a:extLst>
                  <a:ext uri="{0D108BD9-81ED-4DB2-BD59-A6C34878D82A}">
                    <a16:rowId xmlns:a16="http://schemas.microsoft.com/office/drawing/2014/main" val="10000"/>
                  </a:ext>
                </a:extLst>
              </a:tr>
              <a:tr h="304800">
                <a:tc>
                  <a:txBody>
                    <a:bodyPr/>
                    <a:lstStyle/>
                    <a:p>
                      <a:r>
                        <a:rPr lang="en-US" sz="2400" b="1" dirty="0" smtClean="0">
                          <a:solidFill>
                            <a:schemeClr val="bg1"/>
                          </a:solidFill>
                        </a:rPr>
                        <a:t>Food and Amount</a:t>
                      </a:r>
                      <a:endParaRPr lang="en-US" sz="2400" b="1" dirty="0">
                        <a:solidFill>
                          <a:schemeClr val="bg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2C57AE"/>
                    </a:solidFill>
                  </a:tcPr>
                </a:tc>
                <a:tc>
                  <a:txBody>
                    <a:bodyPr/>
                    <a:lstStyle/>
                    <a:p>
                      <a:r>
                        <a:rPr lang="en-US" sz="2400" b="1" dirty="0" smtClean="0">
                          <a:solidFill>
                            <a:schemeClr val="bg1"/>
                          </a:solidFill>
                        </a:rPr>
                        <a:t>Food Items</a:t>
                      </a:r>
                      <a:endParaRPr lang="en-US" sz="2400" b="1" dirty="0">
                        <a:solidFill>
                          <a:schemeClr val="bg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2C57AE"/>
                    </a:solidFill>
                  </a:tcPr>
                </a:tc>
                <a:extLst>
                  <a:ext uri="{0D108BD9-81ED-4DB2-BD59-A6C34878D82A}">
                    <a16:rowId xmlns:a16="http://schemas.microsoft.com/office/drawing/2014/main" val="10001"/>
                  </a:ext>
                </a:extLst>
              </a:tr>
              <a:tr h="370840">
                <a:tc>
                  <a:txBody>
                    <a:bodyPr/>
                    <a:lstStyle/>
                    <a:p>
                      <a:r>
                        <a:rPr lang="en-US" sz="2400" b="1" dirty="0" smtClean="0"/>
                        <a:t>Whole-grain bread (2 </a:t>
                      </a:r>
                      <a:r>
                        <a:rPr lang="en-US" sz="2400" b="1" dirty="0" err="1" smtClean="0"/>
                        <a:t>oz</a:t>
                      </a:r>
                      <a:r>
                        <a:rPr lang="en-US" sz="2400" b="1" dirty="0" smtClean="0"/>
                        <a:t> </a:t>
                      </a:r>
                      <a:r>
                        <a:rPr lang="en-US" sz="2400" b="1" dirty="0" err="1" smtClean="0"/>
                        <a:t>eq</a:t>
                      </a:r>
                      <a:r>
                        <a:rPr lang="en-US" sz="2400" b="1" dirty="0" smtClean="0"/>
                        <a:t>)</a:t>
                      </a:r>
                      <a:endParaRPr lang="en-US" sz="2400" b="1" dirty="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400" b="1" dirty="0" smtClean="0"/>
                        <a:t>2 grains </a:t>
                      </a:r>
                      <a:endParaRPr lang="en-US" sz="2400" b="1" dirty="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r>
                        <a:rPr lang="en-US" sz="2400" b="1" dirty="0" smtClean="0"/>
                        <a:t>Scrambled egg (1 egg) *</a:t>
                      </a:r>
                    </a:p>
                    <a:p>
                      <a:pPr marL="231775" indent="0"/>
                      <a:r>
                        <a:rPr lang="en-US" sz="2400" b="1" i="1" dirty="0" smtClean="0"/>
                        <a:t>* M/MA substitution </a:t>
                      </a:r>
                      <a:r>
                        <a:rPr lang="en-US" sz="2400" b="1" i="1" baseline="0" dirty="0" smtClean="0"/>
                        <a:t>(</a:t>
                      </a:r>
                      <a:r>
                        <a:rPr lang="en-US" sz="2400" b="1" i="1" dirty="0" smtClean="0"/>
                        <a:t>1 egg = 2 </a:t>
                      </a:r>
                      <a:r>
                        <a:rPr lang="en-US" sz="2400" b="1" i="1" dirty="0" err="1" smtClean="0"/>
                        <a:t>oz</a:t>
                      </a:r>
                      <a:r>
                        <a:rPr lang="en-US" sz="2400" b="1" i="1" dirty="0" smtClean="0"/>
                        <a:t> </a:t>
                      </a:r>
                      <a:r>
                        <a:rPr lang="en-US" sz="2400" b="1" i="1" dirty="0" err="1" smtClean="0"/>
                        <a:t>eq</a:t>
                      </a:r>
                      <a:r>
                        <a:rPr lang="en-US" sz="2400" b="1" i="1" dirty="0" smtClean="0"/>
                        <a:t>)</a:t>
                      </a:r>
                      <a:endParaRPr lang="en-US" sz="2400" b="1" i="1" dirty="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smtClean="0"/>
                        <a:t>2 grains</a:t>
                      </a:r>
                      <a:endParaRPr lang="en-US" sz="2400" b="1" dirty="0" smtClean="0">
                        <a:solidFill>
                          <a:schemeClr val="tx1"/>
                        </a:solidFill>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r>
                        <a:rPr lang="en-US" sz="2400" b="1" i="0" dirty="0" smtClean="0">
                          <a:solidFill>
                            <a:schemeClr val="tx1"/>
                          </a:solidFill>
                        </a:rPr>
                        <a:t>Tomato</a:t>
                      </a:r>
                      <a:r>
                        <a:rPr lang="en-US" sz="2400" b="1" i="0" baseline="0" dirty="0" smtClean="0">
                          <a:solidFill>
                            <a:schemeClr val="tx1"/>
                          </a:solidFill>
                        </a:rPr>
                        <a:t> salsa (</a:t>
                      </a:r>
                      <a:r>
                        <a:rPr lang="en-US" sz="2400" b="1" dirty="0" smtClean="0"/>
                        <a:t>½</a:t>
                      </a:r>
                      <a:r>
                        <a:rPr lang="en-US" sz="2400" b="1" i="0" baseline="0" dirty="0" smtClean="0">
                          <a:solidFill>
                            <a:schemeClr val="tx1"/>
                          </a:solidFill>
                        </a:rPr>
                        <a:t> cup)**   **</a:t>
                      </a:r>
                      <a:r>
                        <a:rPr lang="en-US" sz="2400" b="1" i="1" baseline="0" dirty="0" smtClean="0">
                          <a:solidFill>
                            <a:schemeClr val="tx1"/>
                          </a:solidFill>
                        </a:rPr>
                        <a:t>vegetable substitution</a:t>
                      </a:r>
                      <a:endParaRPr lang="en-US" sz="2400" b="1" i="1" dirty="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smtClean="0">
                          <a:solidFill>
                            <a:schemeClr val="tx1"/>
                          </a:solidFill>
                        </a:rPr>
                        <a:t>1</a:t>
                      </a:r>
                      <a:r>
                        <a:rPr lang="en-US" sz="2400" b="1" baseline="0" dirty="0" smtClean="0">
                          <a:solidFill>
                            <a:schemeClr val="tx1"/>
                          </a:solidFill>
                        </a:rPr>
                        <a:t> f</a:t>
                      </a:r>
                      <a:r>
                        <a:rPr lang="en-US" sz="2400" b="1" dirty="0" smtClean="0">
                          <a:solidFill>
                            <a:schemeClr val="tx1"/>
                          </a:solidFill>
                        </a:rPr>
                        <a:t>ruit</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70840">
                <a:tc>
                  <a:txBody>
                    <a:bodyPr/>
                    <a:lstStyle/>
                    <a:p>
                      <a:r>
                        <a:rPr lang="en-US" sz="2400" b="1" dirty="0" smtClean="0"/>
                        <a:t>Fresh peaches (½ cup)</a:t>
                      </a:r>
                      <a:endParaRPr lang="en-US" sz="2400" b="1" i="1" dirty="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400" b="1" dirty="0" smtClean="0">
                          <a:solidFill>
                            <a:schemeClr val="tx1"/>
                          </a:solidFill>
                        </a:rPr>
                        <a:t>1</a:t>
                      </a:r>
                      <a:r>
                        <a:rPr lang="en-US" sz="2400" b="1" baseline="0" dirty="0" smtClean="0">
                          <a:solidFill>
                            <a:schemeClr val="tx1"/>
                          </a:solidFill>
                        </a:rPr>
                        <a:t> f</a:t>
                      </a:r>
                      <a:r>
                        <a:rPr lang="en-US" sz="2400" b="1" dirty="0" smtClean="0">
                          <a:solidFill>
                            <a:schemeClr val="tx1"/>
                          </a:solidFill>
                        </a:rPr>
                        <a:t>ruit</a:t>
                      </a:r>
                      <a:endParaRPr lang="en-US" sz="2400" b="1" dirty="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70840">
                <a:tc>
                  <a:txBody>
                    <a:bodyPr/>
                    <a:lstStyle/>
                    <a:p>
                      <a:r>
                        <a:rPr lang="en-US" sz="2400" b="1" dirty="0" smtClean="0">
                          <a:solidFill>
                            <a:schemeClr val="tx1"/>
                          </a:solidFill>
                        </a:rPr>
                        <a:t>Milk choice</a:t>
                      </a:r>
                      <a:r>
                        <a:rPr lang="en-US" sz="2400" b="1" baseline="0" dirty="0" smtClean="0">
                          <a:solidFill>
                            <a:schemeClr val="tx1"/>
                          </a:solidFill>
                        </a:rPr>
                        <a:t> (1 cup)</a:t>
                      </a:r>
                      <a:endParaRPr lang="en-US" sz="2400" b="1" dirty="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400" b="1" dirty="0" smtClean="0">
                          <a:solidFill>
                            <a:schemeClr val="tx1"/>
                          </a:solidFill>
                        </a:rPr>
                        <a:t>1 milk</a:t>
                      </a:r>
                      <a:endParaRPr lang="en-US" sz="2400" b="1" dirty="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70840">
                <a:tc>
                  <a:txBody>
                    <a:bodyPr/>
                    <a:lstStyle/>
                    <a:p>
                      <a:pPr algn="r"/>
                      <a:r>
                        <a:rPr lang="en-US" sz="2400" b="1" dirty="0" smtClean="0">
                          <a:solidFill>
                            <a:schemeClr val="bg1"/>
                          </a:solidFill>
                        </a:rPr>
                        <a:t>TOTAL FOOD ITEMS</a:t>
                      </a:r>
                      <a:endParaRPr lang="en-US" sz="2400" b="1" dirty="0">
                        <a:solidFill>
                          <a:schemeClr val="bg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algn="ctr"/>
                      <a:r>
                        <a:rPr lang="en-US" sz="2400" b="1" dirty="0" smtClean="0">
                          <a:solidFill>
                            <a:schemeClr val="bg1"/>
                          </a:solidFill>
                        </a:rPr>
                        <a:t>7</a:t>
                      </a:r>
                      <a:endParaRPr lang="en-US" sz="2400" b="1" dirty="0">
                        <a:solidFill>
                          <a:schemeClr val="bg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006600"/>
                    </a:solidFill>
                  </a:tcPr>
                </a:tc>
                <a:extLst>
                  <a:ext uri="{0D108BD9-81ED-4DB2-BD59-A6C34878D82A}">
                    <a16:rowId xmlns:a16="http://schemas.microsoft.com/office/drawing/2014/main" val="10007"/>
                  </a:ext>
                </a:extLst>
              </a:tr>
            </a:tbl>
          </a:graphicData>
        </a:graphic>
      </p:graphicFrame>
      <p:pic>
        <p:nvPicPr>
          <p:cNvPr id="7" name="Picture 6" descr="Fat-free srtawberry milk, fat-free milk, fat-free choocalet milk and low-fat (1%) milk&#10;&#10;&#10;Courtesy of New England Dairy &amp; Food Council&#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7000" y="4975140"/>
            <a:ext cx="2373866" cy="1641290"/>
          </a:xfrm>
          <a:prstGeom prst="rect">
            <a:avLst/>
          </a:prstGeom>
        </p:spPr>
      </p:pic>
      <p:pic>
        <p:nvPicPr>
          <p:cNvPr id="2" name="Picture 1" descr="Scrambled eggs&#10;iStock_00001557477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13295" y="5313292"/>
            <a:ext cx="2815123" cy="1303138"/>
          </a:xfrm>
          <a:prstGeom prst="rect">
            <a:avLst/>
          </a:prstGeom>
        </p:spPr>
      </p:pic>
      <p:pic>
        <p:nvPicPr>
          <p:cNvPr id="4" name="Picture 3" descr="Fresh peaches&#10;iStock_000020735882Medium"/>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3478" y="5400058"/>
            <a:ext cx="1364609" cy="1129606"/>
          </a:xfrm>
          <a:prstGeom prst="rect">
            <a:avLst/>
          </a:prstGeom>
        </p:spPr>
      </p:pic>
      <p:pic>
        <p:nvPicPr>
          <p:cNvPr id="8" name="Picture 7" descr="Slice of whole-grain bread&#10;iStock_0000547527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5195" y="5105400"/>
            <a:ext cx="1395213" cy="1138080"/>
          </a:xfrm>
          <a:prstGeom prst="rect">
            <a:avLst/>
          </a:prstGeom>
        </p:spPr>
      </p:pic>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p:cNvSpPr>
            <a:spLocks noGrp="1"/>
          </p:cNvSpPr>
          <p:nvPr>
            <p:ph idx="1"/>
          </p:nvPr>
        </p:nvSpPr>
        <p:spPr>
          <a:xfrm>
            <a:off x="1055820" y="4800600"/>
            <a:ext cx="6956160" cy="1530985"/>
          </a:xfrm>
        </p:spPr>
        <p:txBody>
          <a:bodyPr rtlCol="0">
            <a:noAutofit/>
          </a:bodyPr>
          <a:lstStyle/>
          <a:p>
            <a:pPr marL="0" lvl="1" indent="0" eaLnBrk="1" fontAlgn="auto" hangingPunct="1">
              <a:spcBef>
                <a:spcPts val="600"/>
              </a:spcBef>
              <a:spcAft>
                <a:spcPts val="0"/>
              </a:spcAft>
              <a:buClr>
                <a:srgbClr val="006600"/>
              </a:buClr>
              <a:buNone/>
              <a:defRPr/>
            </a:pPr>
            <a:r>
              <a:rPr lang="en-US" sz="3200" dirty="0" smtClean="0">
                <a:latin typeface="+mj-lt"/>
              </a:rPr>
              <a:t>Contains </a:t>
            </a:r>
            <a:r>
              <a:rPr lang="en-US" sz="3200" dirty="0">
                <a:solidFill>
                  <a:srgbClr val="FFFF00"/>
                </a:solidFill>
                <a:latin typeface="+mj-lt"/>
                <a:cs typeface="Arial"/>
              </a:rPr>
              <a:t>4</a:t>
            </a:r>
            <a:r>
              <a:rPr lang="en-US" sz="3200" dirty="0" smtClean="0">
                <a:solidFill>
                  <a:srgbClr val="FFFF00"/>
                </a:solidFill>
                <a:latin typeface="+mj-lt"/>
                <a:ea typeface="Times New Roman"/>
                <a:cs typeface="Arial"/>
              </a:rPr>
              <a:t> </a:t>
            </a:r>
            <a:r>
              <a:rPr lang="en-US" sz="3200" dirty="0">
                <a:solidFill>
                  <a:srgbClr val="FFFF00"/>
                </a:solidFill>
                <a:latin typeface="+mj-lt"/>
                <a:ea typeface="Times New Roman"/>
                <a:cs typeface="Arial"/>
              </a:rPr>
              <a:t>food items </a:t>
            </a:r>
            <a:r>
              <a:rPr lang="en-US" sz="3200" dirty="0" smtClean="0">
                <a:solidFill>
                  <a:srgbClr val="FFFF00"/>
                </a:solidFill>
                <a:latin typeface="+mj-lt"/>
                <a:ea typeface="Times New Roman"/>
                <a:cs typeface="Arial"/>
              </a:rPr>
              <a:t/>
            </a:r>
            <a:br>
              <a:rPr lang="en-US" sz="3200" dirty="0" smtClean="0">
                <a:solidFill>
                  <a:srgbClr val="FFFF00"/>
                </a:solidFill>
                <a:latin typeface="+mj-lt"/>
                <a:ea typeface="Times New Roman"/>
                <a:cs typeface="Arial"/>
              </a:rPr>
            </a:br>
            <a:r>
              <a:rPr lang="en-US" sz="3200" dirty="0" smtClean="0">
                <a:latin typeface="+mj-lt"/>
                <a:ea typeface="Times New Roman"/>
                <a:cs typeface="Arial"/>
              </a:rPr>
              <a:t>(2 grains as </a:t>
            </a:r>
            <a:r>
              <a:rPr lang="en-US" sz="3200" dirty="0">
                <a:latin typeface="+mj-lt"/>
                <a:ea typeface="Times New Roman"/>
                <a:cs typeface="Arial"/>
              </a:rPr>
              <a:t>M/MA </a:t>
            </a:r>
            <a:r>
              <a:rPr lang="en-US" sz="3200" dirty="0" smtClean="0">
                <a:latin typeface="+mj-lt"/>
                <a:ea typeface="Times New Roman"/>
                <a:cs typeface="Arial"/>
              </a:rPr>
              <a:t>substitution, </a:t>
            </a:r>
            <a:br>
              <a:rPr lang="en-US" sz="3200" dirty="0" smtClean="0">
                <a:latin typeface="+mj-lt"/>
                <a:ea typeface="Times New Roman"/>
                <a:cs typeface="Arial"/>
              </a:rPr>
            </a:br>
            <a:r>
              <a:rPr lang="en-US" sz="3200" dirty="0" smtClean="0">
                <a:latin typeface="+mj-lt"/>
                <a:ea typeface="Times New Roman"/>
                <a:cs typeface="Arial"/>
              </a:rPr>
              <a:t>1 fruit and 1 milk)</a:t>
            </a:r>
            <a:endParaRPr lang="en-US" sz="3200" dirty="0">
              <a:latin typeface="+mj-lt"/>
              <a:ea typeface="Times New Roman"/>
            </a:endParaRPr>
          </a:p>
        </p:txBody>
      </p:sp>
      <p:sp>
        <p:nvSpPr>
          <p:cNvPr id="15" name="Title 1"/>
          <p:cNvSpPr>
            <a:spLocks noGrp="1"/>
          </p:cNvSpPr>
          <p:nvPr>
            <p:ph type="title"/>
          </p:nvPr>
        </p:nvSpPr>
        <p:spPr>
          <a:xfrm>
            <a:off x="0" y="228600"/>
            <a:ext cx="9144000" cy="609600"/>
          </a:xfrm>
        </p:spPr>
        <p:txBody>
          <a:bodyPr rtlCol="0">
            <a:noAutofit/>
          </a:bodyPr>
          <a:lstStyle/>
          <a:p>
            <a:pPr eaLnBrk="1" fontAlgn="auto" hangingPunct="1">
              <a:spcAft>
                <a:spcPts val="0"/>
              </a:spcAft>
              <a:defRPr/>
            </a:pPr>
            <a:r>
              <a:rPr lang="en-US" dirty="0" smtClean="0">
                <a:latin typeface="+mn-lt"/>
              </a:rPr>
              <a:t>Student Selects</a:t>
            </a:r>
          </a:p>
        </p:txBody>
      </p:sp>
      <p:sp>
        <p:nvSpPr>
          <p:cNvPr id="12" name="TextBox 16"/>
          <p:cNvSpPr txBox="1">
            <a:spLocks noChangeArrowheads="1"/>
          </p:cNvSpPr>
          <p:nvPr/>
        </p:nvSpPr>
        <p:spPr bwMode="auto">
          <a:xfrm>
            <a:off x="762000" y="3962400"/>
            <a:ext cx="7543800" cy="646113"/>
          </a:xfrm>
          <a:prstGeom prst="rect">
            <a:avLst/>
          </a:prstGeom>
          <a:solidFill>
            <a:srgbClr val="006600"/>
          </a:solidFill>
          <a:ln w="28575">
            <a:solidFill>
              <a:schemeClr val="bg1"/>
            </a:solidFill>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bg1"/>
                </a:solidFill>
              </a:rPr>
              <a:t>Reimbursable Meal?</a:t>
            </a:r>
          </a:p>
        </p:txBody>
      </p:sp>
      <p:sp>
        <p:nvSpPr>
          <p:cNvPr id="13" name="TextBox 8"/>
          <p:cNvSpPr>
            <a:spLocks noChangeArrowheads="1"/>
          </p:cNvSpPr>
          <p:nvPr/>
        </p:nvSpPr>
        <p:spPr bwMode="auto">
          <a:xfrm>
            <a:off x="6629400" y="3810000"/>
            <a:ext cx="1497013" cy="909638"/>
          </a:xfrm>
          <a:prstGeom prst="ellipse">
            <a:avLst/>
          </a:prstGeom>
          <a:solidFill>
            <a:srgbClr val="006600"/>
          </a:solidFill>
          <a:ln w="38100">
            <a:solidFill>
              <a:schemeClr val="bg1"/>
            </a:solidFill>
            <a:round/>
            <a:headEnd/>
            <a:tailEnd/>
          </a:ln>
          <a:scene3d>
            <a:camera prst="orthographicFront"/>
            <a:lightRig rig="threePt" dir="t"/>
          </a:scene3d>
          <a:sp3d>
            <a:bevelT/>
          </a:sp3d>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smtClean="0">
                <a:solidFill>
                  <a:schemeClr val="bg1"/>
                </a:solidFill>
              </a:rPr>
              <a:t>YES</a:t>
            </a:r>
            <a:endParaRPr lang="en-US" altLang="en-US" sz="3600" b="1" dirty="0">
              <a:solidFill>
                <a:schemeClr val="bg1"/>
              </a:solidFill>
            </a:endParaRPr>
          </a:p>
        </p:txBody>
      </p:sp>
      <p:pic>
        <p:nvPicPr>
          <p:cNvPr id="9" name="Picture 8" descr="Low-fat milk courtesy of New England Dairy &amp; Food Council"/>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7825" y="838200"/>
            <a:ext cx="1278588" cy="2770275"/>
          </a:xfrm>
          <a:prstGeom prst="rect">
            <a:avLst/>
          </a:prstGeom>
        </p:spPr>
      </p:pic>
      <p:pic>
        <p:nvPicPr>
          <p:cNvPr id="16" name="Picture 15" descr="Fresh peaches&#10;iStock_000020735882Medium"/>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04717" y="1991143"/>
            <a:ext cx="1926381" cy="1594634"/>
          </a:xfrm>
          <a:prstGeom prst="rect">
            <a:avLst/>
          </a:prstGeom>
        </p:spPr>
      </p:pic>
      <p:pic>
        <p:nvPicPr>
          <p:cNvPr id="17" name="Picture 16" descr="Scrambled eggs&#10;iStock_00001557477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9574" y="1943260"/>
            <a:ext cx="3651711" cy="1690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362088670"/>
              </p:ext>
            </p:extLst>
          </p:nvPr>
        </p:nvGraphicFramePr>
        <p:xfrm>
          <a:off x="228600" y="1295400"/>
          <a:ext cx="8534399" cy="4526056"/>
        </p:xfrm>
        <a:graphic>
          <a:graphicData uri="http://schemas.openxmlformats.org/drawingml/2006/table">
            <a:tbl>
              <a:tblPr firstRow="1" bandRow="1">
                <a:tableStyleId>{5C22544A-7EE6-4342-B048-85BDC9FD1C3A}</a:tableStyleId>
              </a:tblPr>
              <a:tblGrid>
                <a:gridCol w="17526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9812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904999">
                  <a:extLst>
                    <a:ext uri="{9D8B030D-6E8A-4147-A177-3AD203B41FA5}">
                      <a16:colId xmlns:a16="http://schemas.microsoft.com/office/drawing/2014/main" val="20004"/>
                    </a:ext>
                  </a:extLst>
                </a:gridCol>
              </a:tblGrid>
              <a:tr h="685672">
                <a:tc gridSpan="5">
                  <a:txBody>
                    <a:bodyPr/>
                    <a:lstStyle/>
                    <a:p>
                      <a:pPr algn="ctr"/>
                      <a:r>
                        <a:rPr lang="en-US" sz="3600" dirty="0" smtClean="0"/>
                        <a:t>Fruits at Breakfast (cups) *</a:t>
                      </a:r>
                      <a:endParaRPr lang="en-US" sz="3600" dirty="0"/>
                    </a:p>
                  </a:txBody>
                  <a:tcPr marT="45712" marB="45712">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solidFill>
                      <a:srgbClr val="2C57AE"/>
                    </a:solidFill>
                  </a:tcPr>
                </a:tc>
                <a:tc hMerge="1">
                  <a:txBody>
                    <a:bodyPr/>
                    <a:lstStyle/>
                    <a:p>
                      <a:pPr algn="ctr"/>
                      <a:endParaRPr lang="en-US" sz="2400" dirty="0"/>
                    </a:p>
                  </a:txBody>
                  <a:tcPr/>
                </a:tc>
                <a:tc hMerge="1">
                  <a:txBody>
                    <a:bodyPr/>
                    <a:lstStyle/>
                    <a:p>
                      <a:endParaRPr 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smtClean="0"/>
                    </a:p>
                  </a:txBody>
                  <a:tcPr/>
                </a:tc>
                <a:tc hMerge="1">
                  <a:txBody>
                    <a:bodyPr/>
                    <a:lstStyle/>
                    <a:p>
                      <a:endParaRPr lang="en-US"/>
                    </a:p>
                  </a:txBody>
                  <a:tcPr/>
                </a:tc>
                <a:extLst>
                  <a:ext uri="{0D108BD9-81ED-4DB2-BD59-A6C34878D82A}">
                    <a16:rowId xmlns:a16="http://schemas.microsoft.com/office/drawing/2014/main" val="10000"/>
                  </a:ext>
                </a:extLst>
              </a:tr>
              <a:tr h="579090">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b="1" dirty="0" smtClean="0"/>
                        <a:t>Grades</a:t>
                      </a:r>
                    </a:p>
                  </a:txBody>
                  <a:tcPr marT="45712" marB="45712" anchor="ctr">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solidFill>
                      <a:schemeClr val="bg1"/>
                    </a:solidFill>
                  </a:tcPr>
                </a:tc>
                <a:tc gridSpan="2">
                  <a:txBody>
                    <a:bodyPr/>
                    <a:lstStyle/>
                    <a:p>
                      <a:pPr algn="ctr"/>
                      <a:r>
                        <a:rPr lang="en-US" sz="3200" b="1" dirty="0" smtClean="0"/>
                        <a:t>FIVE-DAY WEEK</a:t>
                      </a:r>
                      <a:endParaRPr lang="en-US" sz="3200" b="1" dirty="0"/>
                    </a:p>
                  </a:txBody>
                  <a:tcPr marT="45712" marB="45712">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solidFill>
                      <a:schemeClr val="tx2">
                        <a:lumMod val="20000"/>
                        <a:lumOff val="80000"/>
                      </a:schemeClr>
                    </a:solidFill>
                  </a:tcPr>
                </a:tc>
                <a:tc hMerge="1">
                  <a:txBody>
                    <a:bodyPr/>
                    <a:lstStyle/>
                    <a:p>
                      <a:endParaRPr lang="en-US" dirty="0"/>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b="1" dirty="0" smtClean="0"/>
                        <a:t>SEVEN-DAY WEEK</a:t>
                      </a:r>
                    </a:p>
                  </a:txBody>
                  <a:tcPr marT="45712" marB="45712">
                    <a:lnL w="12700" cap="flat" cmpd="sng" algn="ctr">
                      <a:solidFill>
                        <a:srgbClr val="000099"/>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en-US" dirty="0"/>
                    </a:p>
                  </a:txBody>
                  <a:tcPr/>
                </a:tc>
                <a:extLst>
                  <a:ext uri="{0D108BD9-81ED-4DB2-BD59-A6C34878D82A}">
                    <a16:rowId xmlns:a16="http://schemas.microsoft.com/office/drawing/2014/main" val="10001"/>
                  </a:ext>
                </a:extLst>
              </a:tr>
              <a:tr h="579090">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32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b="1" dirty="0" smtClean="0"/>
                        <a:t>Daily</a:t>
                      </a:r>
                      <a:endParaRPr lang="en-US" sz="3200" b="1" dirty="0"/>
                    </a:p>
                  </a:txBody>
                  <a:tcPr marT="45712" marB="45712" anchor="ctr">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solidFill>
                      <a:srgbClr val="FFFF99"/>
                    </a:solidFill>
                  </a:tcPr>
                </a:tc>
                <a:tc>
                  <a:txBody>
                    <a:bodyPr/>
                    <a:lstStyle/>
                    <a:p>
                      <a:pPr algn="ctr"/>
                      <a:r>
                        <a:rPr lang="en-US" sz="3200" b="1" dirty="0" smtClean="0"/>
                        <a:t>Weekly*</a:t>
                      </a:r>
                      <a:endParaRPr lang="en-US" sz="3200" b="1" dirty="0"/>
                    </a:p>
                  </a:txBody>
                  <a:tcPr marT="45712" marB="45712" anchor="ctr">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solidFill>
                      <a:schemeClr val="bg1"/>
                    </a:solidFill>
                  </a:tcPr>
                </a:tc>
                <a:tc>
                  <a:txBody>
                    <a:bodyPr/>
                    <a:lstStyle/>
                    <a:p>
                      <a:pPr algn="ctr"/>
                      <a:r>
                        <a:rPr lang="en-US" sz="3200" b="1" dirty="0" smtClean="0"/>
                        <a:t>Daily</a:t>
                      </a:r>
                      <a:endParaRPr lang="en-US" sz="3200" b="1" dirty="0"/>
                    </a:p>
                  </a:txBody>
                  <a:tcPr marT="45712" marB="45712" anchor="ctr">
                    <a:lnL w="12700" cap="flat" cmpd="sng" algn="ctr">
                      <a:solidFill>
                        <a:srgbClr val="000099"/>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lang="en-US" sz="3200" b="1" dirty="0" smtClean="0"/>
                        <a:t>Weekly*</a:t>
                      </a:r>
                      <a:endParaRPr lang="en-US" sz="32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79090">
                <a:tc>
                  <a:txBody>
                    <a:bodyPr/>
                    <a:lstStyle/>
                    <a:p>
                      <a:pPr algn="ctr"/>
                      <a:r>
                        <a:rPr lang="en-US" sz="3200" b="1" dirty="0" smtClean="0"/>
                        <a:t>K-5</a:t>
                      </a:r>
                      <a:endParaRPr lang="en-US" sz="3200" b="1" dirty="0"/>
                    </a:p>
                  </a:txBody>
                  <a:tcPr marT="45712" marB="45712">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solidFill>
                      <a:schemeClr val="bg1"/>
                    </a:solidFill>
                  </a:tcPr>
                </a:tc>
                <a:tc>
                  <a:txBody>
                    <a:bodyPr/>
                    <a:lstStyle/>
                    <a:p>
                      <a:pPr algn="ctr"/>
                      <a:r>
                        <a:rPr lang="en-US" sz="3200" b="1" dirty="0" smtClean="0"/>
                        <a:t>1 </a:t>
                      </a:r>
                      <a:endParaRPr lang="en-US" sz="3200" b="1" dirty="0"/>
                    </a:p>
                  </a:txBody>
                  <a:tcPr marT="45712" marB="45712" anchor="ctr">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solidFill>
                      <a:srgbClr val="FFFF99"/>
                    </a:solidFill>
                  </a:tcPr>
                </a:tc>
                <a:tc>
                  <a:txBody>
                    <a:bodyPr/>
                    <a:lstStyle/>
                    <a:p>
                      <a:pPr algn="ctr"/>
                      <a:r>
                        <a:rPr lang="en-US" sz="3200" b="1" dirty="0" smtClean="0"/>
                        <a:t>5</a:t>
                      </a:r>
                      <a:endParaRPr lang="en-US" sz="3200" b="1" dirty="0"/>
                    </a:p>
                  </a:txBody>
                  <a:tcPr marT="45712" marB="45712" anchor="ctr">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solidFill>
                      <a:schemeClr val="bg1"/>
                    </a:solidFill>
                  </a:tcPr>
                </a:tc>
                <a:tc>
                  <a:txBody>
                    <a:bodyPr/>
                    <a:lstStyle/>
                    <a:p>
                      <a:pPr algn="ctr"/>
                      <a:r>
                        <a:rPr lang="en-US" sz="3200" b="1" dirty="0" smtClean="0"/>
                        <a:t>1 </a:t>
                      </a:r>
                      <a:endParaRPr lang="en-US" sz="3200" b="1" dirty="0"/>
                    </a:p>
                  </a:txBody>
                  <a:tcPr marT="45712" marB="45712" anchor="ctr">
                    <a:lnL w="12700" cap="flat" cmpd="sng" algn="ctr">
                      <a:solidFill>
                        <a:srgbClr val="000099"/>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lang="en-US" sz="3200" b="1" dirty="0" smtClean="0"/>
                        <a:t>7</a:t>
                      </a:r>
                      <a:endParaRPr lang="en-US" sz="32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7909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b="1" dirty="0" smtClean="0"/>
                        <a:t>6-8</a:t>
                      </a:r>
                    </a:p>
                  </a:txBody>
                  <a:tcPr marT="45712" marB="45712">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solidFill>
                      <a:schemeClr val="bg1"/>
                    </a:solidFill>
                  </a:tcPr>
                </a:tc>
                <a:tc>
                  <a:txBody>
                    <a:bodyPr/>
                    <a:lstStyle/>
                    <a:p>
                      <a:pPr algn="ctr"/>
                      <a:r>
                        <a:rPr lang="en-US" sz="3200" b="1" dirty="0" smtClean="0"/>
                        <a:t>1 </a:t>
                      </a:r>
                      <a:endParaRPr lang="en-US" sz="3200" b="1" dirty="0"/>
                    </a:p>
                  </a:txBody>
                  <a:tcPr marT="45712" marB="45712" anchor="ctr">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solidFill>
                      <a:srgbClr val="FFFF99"/>
                    </a:solidFill>
                  </a:tcPr>
                </a:tc>
                <a:tc>
                  <a:txBody>
                    <a:bodyPr/>
                    <a:lstStyle/>
                    <a:p>
                      <a:pPr algn="ctr"/>
                      <a:r>
                        <a:rPr lang="en-US" sz="3200" b="1" dirty="0" smtClean="0"/>
                        <a:t>5</a:t>
                      </a:r>
                      <a:endParaRPr lang="en-US" sz="3200" b="1" dirty="0"/>
                    </a:p>
                  </a:txBody>
                  <a:tcPr marT="45712" marB="45712" anchor="ctr">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solidFill>
                      <a:schemeClr val="bg1"/>
                    </a:solidFill>
                  </a:tcPr>
                </a:tc>
                <a:tc>
                  <a:txBody>
                    <a:bodyPr/>
                    <a:lstStyle/>
                    <a:p>
                      <a:pPr algn="ctr"/>
                      <a:r>
                        <a:rPr lang="en-US" sz="3200" b="1" dirty="0" smtClean="0"/>
                        <a:t>1 </a:t>
                      </a:r>
                      <a:endParaRPr lang="en-US" sz="3200" b="1" dirty="0"/>
                    </a:p>
                  </a:txBody>
                  <a:tcPr marT="45712" marB="45712" anchor="ctr">
                    <a:lnL w="12700" cap="flat" cmpd="sng" algn="ctr">
                      <a:solidFill>
                        <a:srgbClr val="000099"/>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lang="en-US" sz="3200" b="1" dirty="0" smtClean="0"/>
                        <a:t>7</a:t>
                      </a:r>
                      <a:endParaRPr lang="en-US" sz="32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57909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b="1" dirty="0" smtClean="0"/>
                        <a:t>9-12</a:t>
                      </a:r>
                    </a:p>
                  </a:txBody>
                  <a:tcPr marT="45712" marB="45712">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solidFill>
                      <a:schemeClr val="bg1"/>
                    </a:solidFill>
                  </a:tcPr>
                </a:tc>
                <a:tc>
                  <a:txBody>
                    <a:bodyPr/>
                    <a:lstStyle/>
                    <a:p>
                      <a:pPr algn="ctr"/>
                      <a:r>
                        <a:rPr lang="en-US" sz="3200" b="1" dirty="0" smtClean="0"/>
                        <a:t>1 </a:t>
                      </a:r>
                      <a:endParaRPr lang="en-US" sz="3200" b="1" dirty="0"/>
                    </a:p>
                  </a:txBody>
                  <a:tcPr marT="45712" marB="45712" anchor="ctr">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solidFill>
                      <a:srgbClr val="FFFF99"/>
                    </a:solidFill>
                  </a:tcPr>
                </a:tc>
                <a:tc>
                  <a:txBody>
                    <a:bodyPr/>
                    <a:lstStyle/>
                    <a:p>
                      <a:pPr algn="ctr"/>
                      <a:r>
                        <a:rPr lang="en-US" sz="3200" b="1" dirty="0" smtClean="0"/>
                        <a:t>5</a:t>
                      </a:r>
                      <a:endParaRPr lang="en-US" sz="3200" b="1" dirty="0"/>
                    </a:p>
                  </a:txBody>
                  <a:tcPr marT="45712" marB="45712" anchor="ctr">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solidFill>
                      <a:schemeClr val="bg1"/>
                    </a:solidFill>
                  </a:tcPr>
                </a:tc>
                <a:tc>
                  <a:txBody>
                    <a:bodyPr/>
                    <a:lstStyle/>
                    <a:p>
                      <a:pPr algn="ctr"/>
                      <a:r>
                        <a:rPr lang="en-US" sz="3200" b="1" dirty="0" smtClean="0"/>
                        <a:t>1 </a:t>
                      </a:r>
                      <a:endParaRPr lang="en-US" sz="3200" b="1" dirty="0"/>
                    </a:p>
                  </a:txBody>
                  <a:tcPr marT="45712" marB="45712" anchor="ctr">
                    <a:lnL w="12700" cap="flat" cmpd="sng" algn="ctr">
                      <a:solidFill>
                        <a:srgbClr val="000099"/>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99"/>
                      </a:solidFill>
                      <a:prstDash val="solid"/>
                      <a:round/>
                      <a:headEnd type="none" w="med" len="med"/>
                      <a:tailEnd type="none" w="med" len="med"/>
                    </a:lnB>
                    <a:solidFill>
                      <a:srgbClr val="FFFF99"/>
                    </a:solidFill>
                  </a:tcPr>
                </a:tc>
                <a:tc>
                  <a:txBody>
                    <a:bodyPr/>
                    <a:lstStyle/>
                    <a:p>
                      <a:pPr algn="ctr"/>
                      <a:r>
                        <a:rPr lang="en-US" sz="3200" b="1" dirty="0" smtClean="0"/>
                        <a:t>7</a:t>
                      </a:r>
                      <a:endParaRPr lang="en-US" sz="32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99"/>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944840">
                <a:tc gridSpan="5">
                  <a:txBody>
                    <a:bodyPr/>
                    <a:lstStyle/>
                    <a:p>
                      <a:pPr marL="752475" marR="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en-US" sz="2800" b="1" kern="1200" dirty="0" smtClean="0">
                          <a:solidFill>
                            <a:schemeClr val="bg1"/>
                          </a:solidFill>
                          <a:effectLst/>
                          <a:latin typeface="+mn-lt"/>
                          <a:ea typeface="+mn-ea"/>
                          <a:cs typeface="+mn-cs"/>
                        </a:rPr>
                        <a:t>Includes vegetable</a:t>
                      </a:r>
                      <a:r>
                        <a:rPr lang="en-US" sz="2800" b="1" kern="1200" baseline="0" dirty="0" smtClean="0">
                          <a:solidFill>
                            <a:schemeClr val="bg1"/>
                          </a:solidFill>
                          <a:effectLst/>
                          <a:latin typeface="+mn-lt"/>
                          <a:ea typeface="+mn-ea"/>
                          <a:cs typeface="+mn-cs"/>
                        </a:rPr>
                        <a:t> substitutions  that comply with requirements</a:t>
                      </a:r>
                      <a:endParaRPr lang="en-US" sz="2800" b="1" dirty="0" smtClean="0">
                        <a:solidFill>
                          <a:schemeClr val="bg1"/>
                        </a:solidFill>
                      </a:endParaRPr>
                    </a:p>
                  </a:txBody>
                  <a:tcPr marT="45712" marB="45712">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solidFill>
                      <a:srgbClr val="2C57AE"/>
                    </a:solidFill>
                  </a:tcPr>
                </a:tc>
                <a:tc hMerge="1">
                  <a:txBody>
                    <a:bodyPr/>
                    <a:lstStyle/>
                    <a:p>
                      <a:pPr algn="ctr"/>
                      <a:endParaRPr lang="en-US" sz="3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hMerge="1">
                  <a:txBody>
                    <a:bodyPr/>
                    <a:lstStyle/>
                    <a:p>
                      <a:pPr algn="ctr"/>
                      <a:endParaRPr lang="en-US" sz="3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3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hMerge="1">
                  <a:txBody>
                    <a:bodyPr/>
                    <a:lstStyle/>
                    <a:p>
                      <a:pPr algn="ctr"/>
                      <a:endParaRPr lang="en-US" sz="3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sp>
        <p:nvSpPr>
          <p:cNvPr id="23594" name="Title 1"/>
          <p:cNvSpPr>
            <a:spLocks noGrp="1"/>
          </p:cNvSpPr>
          <p:nvPr>
            <p:ph type="title"/>
          </p:nvPr>
        </p:nvSpPr>
        <p:spPr>
          <a:xfrm>
            <a:off x="0" y="274638"/>
            <a:ext cx="9144000" cy="715962"/>
          </a:xfrm>
        </p:spPr>
        <p:txBody>
          <a:bodyPr/>
          <a:lstStyle/>
          <a:p>
            <a:pPr eaLnBrk="1" hangingPunct="1"/>
            <a:r>
              <a:rPr lang="en-US" altLang="en-US" dirty="0" smtClean="0">
                <a:latin typeface="Calibri" panose="020F0502020204030204" pitchFamily="34" charset="0"/>
              </a:rPr>
              <a:t>Fruits Component</a:t>
            </a:r>
          </a:p>
        </p:txBody>
      </p:sp>
    </p:spTree>
    <p:extLst>
      <p:ext uri="{BB962C8B-B14F-4D97-AF65-F5344CB8AC3E}">
        <p14:creationId xmlns:p14="http://schemas.microsoft.com/office/powerpoint/2010/main" val="1004189585"/>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p:cNvSpPr>
            <a:spLocks noGrp="1"/>
          </p:cNvSpPr>
          <p:nvPr>
            <p:ph idx="1"/>
          </p:nvPr>
        </p:nvSpPr>
        <p:spPr>
          <a:xfrm>
            <a:off x="1055820" y="4876800"/>
            <a:ext cx="6956160" cy="1439545"/>
          </a:xfrm>
        </p:spPr>
        <p:txBody>
          <a:bodyPr rtlCol="0">
            <a:noAutofit/>
          </a:bodyPr>
          <a:lstStyle/>
          <a:p>
            <a:pPr marL="0" lvl="1" indent="0" eaLnBrk="1" fontAlgn="auto" hangingPunct="1">
              <a:spcBef>
                <a:spcPts val="600"/>
              </a:spcBef>
              <a:spcAft>
                <a:spcPts val="0"/>
              </a:spcAft>
              <a:buClr>
                <a:srgbClr val="006600"/>
              </a:buClr>
              <a:buNone/>
              <a:defRPr/>
            </a:pPr>
            <a:r>
              <a:rPr lang="en-US" sz="3200" dirty="0" smtClean="0">
                <a:latin typeface="+mn-lt"/>
              </a:rPr>
              <a:t>Contains </a:t>
            </a:r>
            <a:r>
              <a:rPr lang="en-US" sz="3200" dirty="0" smtClean="0">
                <a:solidFill>
                  <a:srgbClr val="FFFF00"/>
                </a:solidFill>
                <a:latin typeface="+mn-lt"/>
                <a:cs typeface="Arial"/>
              </a:rPr>
              <a:t>3</a:t>
            </a:r>
            <a:r>
              <a:rPr lang="en-US" sz="3200" dirty="0" smtClean="0">
                <a:solidFill>
                  <a:srgbClr val="FFFF00"/>
                </a:solidFill>
                <a:latin typeface="+mn-lt"/>
                <a:ea typeface="Times New Roman"/>
                <a:cs typeface="Arial"/>
              </a:rPr>
              <a:t> </a:t>
            </a:r>
            <a:r>
              <a:rPr lang="en-US" sz="3200" dirty="0">
                <a:solidFill>
                  <a:srgbClr val="FFFF00"/>
                </a:solidFill>
                <a:latin typeface="+mn-lt"/>
                <a:ea typeface="Times New Roman"/>
                <a:cs typeface="Arial"/>
              </a:rPr>
              <a:t>food items </a:t>
            </a:r>
            <a:r>
              <a:rPr lang="en-US" sz="3200" dirty="0" smtClean="0">
                <a:latin typeface="+mn-lt"/>
                <a:ea typeface="Times New Roman"/>
                <a:cs typeface="Arial"/>
              </a:rPr>
              <a:t>(2 grains from M/MA substitution and 1 fruit from vegetable substitution)</a:t>
            </a:r>
            <a:endParaRPr lang="en-US" sz="3200" dirty="0">
              <a:latin typeface="+mn-lt"/>
              <a:ea typeface="Times New Roman"/>
            </a:endParaRPr>
          </a:p>
        </p:txBody>
      </p:sp>
      <p:sp>
        <p:nvSpPr>
          <p:cNvPr id="15" name="Title 1"/>
          <p:cNvSpPr>
            <a:spLocks noGrp="1"/>
          </p:cNvSpPr>
          <p:nvPr>
            <p:ph type="title"/>
          </p:nvPr>
        </p:nvSpPr>
        <p:spPr>
          <a:xfrm>
            <a:off x="0" y="228600"/>
            <a:ext cx="9144000" cy="609600"/>
          </a:xfrm>
        </p:spPr>
        <p:txBody>
          <a:bodyPr rtlCol="0">
            <a:noAutofit/>
          </a:bodyPr>
          <a:lstStyle/>
          <a:p>
            <a:pPr eaLnBrk="1" fontAlgn="auto" hangingPunct="1">
              <a:spcAft>
                <a:spcPts val="0"/>
              </a:spcAft>
              <a:defRPr/>
            </a:pPr>
            <a:r>
              <a:rPr lang="en-US" dirty="0" smtClean="0">
                <a:latin typeface="+mn-lt"/>
              </a:rPr>
              <a:t>Student Selects</a:t>
            </a:r>
          </a:p>
        </p:txBody>
      </p:sp>
      <p:sp>
        <p:nvSpPr>
          <p:cNvPr id="10" name="TextBox 16"/>
          <p:cNvSpPr txBox="1">
            <a:spLocks noChangeArrowheads="1"/>
          </p:cNvSpPr>
          <p:nvPr/>
        </p:nvSpPr>
        <p:spPr bwMode="auto">
          <a:xfrm>
            <a:off x="762000" y="4114800"/>
            <a:ext cx="7543800" cy="646113"/>
          </a:xfrm>
          <a:prstGeom prst="rect">
            <a:avLst/>
          </a:prstGeom>
          <a:solidFill>
            <a:srgbClr val="006600"/>
          </a:solidFill>
          <a:ln w="28575">
            <a:solidFill>
              <a:schemeClr val="bg1"/>
            </a:solidFill>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bg1"/>
                </a:solidFill>
              </a:rPr>
              <a:t>Reimbursable Meal?</a:t>
            </a:r>
          </a:p>
        </p:txBody>
      </p:sp>
      <p:sp>
        <p:nvSpPr>
          <p:cNvPr id="12" name="TextBox 8"/>
          <p:cNvSpPr>
            <a:spLocks noChangeArrowheads="1"/>
          </p:cNvSpPr>
          <p:nvPr/>
        </p:nvSpPr>
        <p:spPr bwMode="auto">
          <a:xfrm>
            <a:off x="6629400" y="3962400"/>
            <a:ext cx="1497013" cy="909638"/>
          </a:xfrm>
          <a:prstGeom prst="ellipse">
            <a:avLst/>
          </a:prstGeom>
          <a:solidFill>
            <a:srgbClr val="006600"/>
          </a:solidFill>
          <a:ln w="38100">
            <a:solidFill>
              <a:schemeClr val="bg1"/>
            </a:solidFill>
            <a:round/>
            <a:headEnd/>
            <a:tailEnd/>
          </a:ln>
          <a:scene3d>
            <a:camera prst="orthographicFront"/>
            <a:lightRig rig="threePt" dir="t"/>
          </a:scene3d>
          <a:sp3d>
            <a:bevelT/>
          </a:sp3d>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smtClean="0">
                <a:solidFill>
                  <a:schemeClr val="bg1"/>
                </a:solidFill>
              </a:rPr>
              <a:t>YES</a:t>
            </a:r>
            <a:endParaRPr lang="en-US" altLang="en-US" sz="3600" b="1" dirty="0">
              <a:solidFill>
                <a:schemeClr val="bg1"/>
              </a:solidFill>
            </a:endParaRPr>
          </a:p>
        </p:txBody>
      </p:sp>
      <p:pic>
        <p:nvPicPr>
          <p:cNvPr id="11" name="Picture 10" descr="salsa&#10;iStock_00003988626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2152130"/>
            <a:ext cx="1777633" cy="1529727"/>
          </a:xfrm>
          <a:prstGeom prst="rect">
            <a:avLst/>
          </a:prstGeom>
        </p:spPr>
      </p:pic>
      <p:pic>
        <p:nvPicPr>
          <p:cNvPr id="13" name="Picture 12" descr="Scrambled eggs&#10;iStock_00001557477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1600" y="2131053"/>
            <a:ext cx="3651711" cy="1690400"/>
          </a:xfrm>
          <a:prstGeom prst="rect">
            <a:avLst/>
          </a:prstGeom>
        </p:spPr>
      </p:pic>
    </p:spTree>
    <p:extLst>
      <p:ext uri="{BB962C8B-B14F-4D97-AF65-F5344CB8AC3E}">
        <p14:creationId xmlns:p14="http://schemas.microsoft.com/office/powerpoint/2010/main" val="510261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2" grpId="0" animBg="1"/>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0" y="228600"/>
            <a:ext cx="9144000" cy="609600"/>
          </a:xfrm>
        </p:spPr>
        <p:txBody>
          <a:bodyPr rtlCol="0">
            <a:noAutofit/>
          </a:bodyPr>
          <a:lstStyle/>
          <a:p>
            <a:pPr eaLnBrk="1" fontAlgn="auto" hangingPunct="1">
              <a:spcAft>
                <a:spcPts val="0"/>
              </a:spcAft>
              <a:defRPr/>
            </a:pPr>
            <a:r>
              <a:rPr lang="en-US" dirty="0" smtClean="0">
                <a:latin typeface="+mn-lt"/>
              </a:rPr>
              <a:t>Student Selects</a:t>
            </a:r>
          </a:p>
        </p:txBody>
      </p:sp>
      <p:sp>
        <p:nvSpPr>
          <p:cNvPr id="14" name="Content Placeholder 2"/>
          <p:cNvSpPr>
            <a:spLocks noGrp="1"/>
          </p:cNvSpPr>
          <p:nvPr>
            <p:ph idx="1"/>
          </p:nvPr>
        </p:nvSpPr>
        <p:spPr>
          <a:xfrm>
            <a:off x="795528" y="4800600"/>
            <a:ext cx="7510272" cy="1620202"/>
          </a:xfrm>
        </p:spPr>
        <p:txBody>
          <a:bodyPr rtlCol="0">
            <a:noAutofit/>
          </a:bodyPr>
          <a:lstStyle/>
          <a:p>
            <a:pPr marL="0" indent="0" eaLnBrk="1" fontAlgn="auto" hangingPunct="1">
              <a:spcBef>
                <a:spcPts val="600"/>
              </a:spcBef>
              <a:spcAft>
                <a:spcPts val="0"/>
              </a:spcAft>
              <a:buClr>
                <a:srgbClr val="C00000"/>
              </a:buClr>
              <a:buNone/>
              <a:defRPr/>
            </a:pPr>
            <a:r>
              <a:rPr lang="en-US" dirty="0">
                <a:latin typeface="+mj-lt"/>
              </a:rPr>
              <a:t>Contains </a:t>
            </a:r>
            <a:r>
              <a:rPr lang="en-US" dirty="0">
                <a:solidFill>
                  <a:srgbClr val="FFFF00"/>
                </a:solidFill>
                <a:latin typeface="+mj-lt"/>
                <a:cs typeface="Arial"/>
              </a:rPr>
              <a:t>5</a:t>
            </a:r>
            <a:r>
              <a:rPr lang="en-US" dirty="0" smtClean="0">
                <a:solidFill>
                  <a:srgbClr val="FFFF00"/>
                </a:solidFill>
                <a:latin typeface="+mj-lt"/>
                <a:ea typeface="Times New Roman"/>
                <a:cs typeface="Arial"/>
              </a:rPr>
              <a:t> </a:t>
            </a:r>
            <a:r>
              <a:rPr lang="en-US" dirty="0">
                <a:solidFill>
                  <a:srgbClr val="FFFF00"/>
                </a:solidFill>
                <a:latin typeface="+mj-lt"/>
                <a:ea typeface="Times New Roman"/>
                <a:cs typeface="Arial"/>
              </a:rPr>
              <a:t>food items </a:t>
            </a:r>
            <a:r>
              <a:rPr lang="en-US" dirty="0">
                <a:latin typeface="+mj-lt"/>
                <a:ea typeface="Times New Roman"/>
                <a:cs typeface="Arial"/>
              </a:rPr>
              <a:t>(1 milk and 4</a:t>
            </a:r>
            <a:r>
              <a:rPr lang="en-US" dirty="0" smtClean="0">
                <a:latin typeface="+mj-lt"/>
                <a:ea typeface="Times New Roman"/>
                <a:cs typeface="Arial"/>
              </a:rPr>
              <a:t> </a:t>
            </a:r>
            <a:r>
              <a:rPr lang="en-US" dirty="0">
                <a:latin typeface="+mj-lt"/>
                <a:ea typeface="Times New Roman"/>
                <a:cs typeface="Arial"/>
              </a:rPr>
              <a:t>grains including </a:t>
            </a:r>
            <a:r>
              <a:rPr lang="en-US" dirty="0" smtClean="0">
                <a:latin typeface="+mj-lt"/>
                <a:ea typeface="Times New Roman"/>
                <a:cs typeface="Arial"/>
              </a:rPr>
              <a:t>2 </a:t>
            </a:r>
            <a:r>
              <a:rPr lang="en-US" dirty="0">
                <a:latin typeface="+mj-lt"/>
                <a:ea typeface="Times New Roman"/>
                <a:cs typeface="Arial"/>
              </a:rPr>
              <a:t>M/MA as grain substitution</a:t>
            </a:r>
            <a:r>
              <a:rPr lang="en-US" dirty="0" smtClean="0">
                <a:latin typeface="+mj-lt"/>
                <a:ea typeface="Times New Roman"/>
                <a:cs typeface="Arial"/>
              </a:rPr>
              <a:t>) </a:t>
            </a:r>
            <a:r>
              <a:rPr lang="en-US" dirty="0">
                <a:latin typeface="+mj-lt"/>
                <a:ea typeface="Times New Roman"/>
                <a:cs typeface="Arial"/>
              </a:rPr>
              <a:t>but </a:t>
            </a:r>
            <a:r>
              <a:rPr lang="en-US" dirty="0">
                <a:solidFill>
                  <a:srgbClr val="FFFF00"/>
                </a:solidFill>
                <a:latin typeface="+mj-lt"/>
                <a:ea typeface="Times New Roman"/>
                <a:cs typeface="Arial"/>
              </a:rPr>
              <a:t>MISSING</a:t>
            </a:r>
            <a:r>
              <a:rPr lang="en-US" dirty="0">
                <a:latin typeface="+mj-lt"/>
                <a:ea typeface="Times New Roman"/>
                <a:cs typeface="Arial"/>
              </a:rPr>
              <a:t> </a:t>
            </a:r>
            <a:r>
              <a:rPr lang="en-US" dirty="0" smtClean="0">
                <a:latin typeface="+mj-lt"/>
                <a:ea typeface="Times New Roman"/>
                <a:cs typeface="Arial"/>
              </a:rPr>
              <a:t>at least ½ </a:t>
            </a:r>
            <a:r>
              <a:rPr lang="en-US" dirty="0">
                <a:latin typeface="+mj-lt"/>
                <a:ea typeface="Times New Roman"/>
                <a:cs typeface="Arial"/>
              </a:rPr>
              <a:t>cup of fruit</a:t>
            </a:r>
            <a:endParaRPr lang="en-US" dirty="0">
              <a:latin typeface="+mj-lt"/>
              <a:ea typeface="Times New Roman"/>
            </a:endParaRPr>
          </a:p>
        </p:txBody>
      </p:sp>
      <p:sp>
        <p:nvSpPr>
          <p:cNvPr id="12" name="TextBox 16"/>
          <p:cNvSpPr txBox="1">
            <a:spLocks noChangeArrowheads="1"/>
          </p:cNvSpPr>
          <p:nvPr/>
        </p:nvSpPr>
        <p:spPr bwMode="auto">
          <a:xfrm>
            <a:off x="762000" y="3937838"/>
            <a:ext cx="7543800" cy="646113"/>
          </a:xfrm>
          <a:prstGeom prst="rect">
            <a:avLst/>
          </a:prstGeom>
          <a:solidFill>
            <a:srgbClr val="006600"/>
          </a:solidFill>
          <a:ln w="28575">
            <a:solidFill>
              <a:schemeClr val="bg1"/>
            </a:solidFill>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bg1"/>
                </a:solidFill>
              </a:rPr>
              <a:t>Reimbursable Meal?</a:t>
            </a:r>
          </a:p>
        </p:txBody>
      </p:sp>
      <p:sp>
        <p:nvSpPr>
          <p:cNvPr id="13" name="TextBox 8"/>
          <p:cNvSpPr>
            <a:spLocks noChangeArrowheads="1"/>
          </p:cNvSpPr>
          <p:nvPr/>
        </p:nvSpPr>
        <p:spPr bwMode="auto">
          <a:xfrm>
            <a:off x="6629400" y="3785438"/>
            <a:ext cx="1497013" cy="909638"/>
          </a:xfrm>
          <a:prstGeom prst="ellipse">
            <a:avLst/>
          </a:prstGeom>
          <a:solidFill>
            <a:srgbClr val="C00000"/>
          </a:solidFill>
          <a:ln w="38100">
            <a:solidFill>
              <a:schemeClr val="bg1"/>
            </a:solidFill>
            <a:round/>
            <a:headEnd/>
            <a:tailEnd/>
          </a:ln>
          <a:scene3d>
            <a:camera prst="orthographicFront"/>
            <a:lightRig rig="threePt" dir="t"/>
          </a:scene3d>
          <a:sp3d>
            <a:bevelT/>
          </a:sp3d>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a:solidFill>
                  <a:schemeClr val="bg1"/>
                </a:solidFill>
              </a:rPr>
              <a:t>NO</a:t>
            </a:r>
          </a:p>
        </p:txBody>
      </p:sp>
      <p:pic>
        <p:nvPicPr>
          <p:cNvPr id="9" name="Picture 8" descr="Low-fat milk courtesy of New England Dairy &amp; Food Council"/>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7825" y="838200"/>
            <a:ext cx="1278588" cy="2770275"/>
          </a:xfrm>
          <a:prstGeom prst="rect">
            <a:avLst/>
          </a:prstGeom>
        </p:spPr>
      </p:pic>
      <p:pic>
        <p:nvPicPr>
          <p:cNvPr id="11" name="Picture 10" descr="Slice of whole-grain bread&#10;iStock_0000547527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5881" y="1871923"/>
            <a:ext cx="2237374" cy="1825034"/>
          </a:xfrm>
          <a:prstGeom prst="rect">
            <a:avLst/>
          </a:prstGeom>
        </p:spPr>
      </p:pic>
      <p:pic>
        <p:nvPicPr>
          <p:cNvPr id="19" name="Picture 18" descr="Scrambled eggs&#10;iStock_00001557477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6885" y="2082757"/>
            <a:ext cx="3651711" cy="1690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3" grpId="0" animBg="1"/>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p:cNvSpPr>
            <a:spLocks noGrp="1"/>
          </p:cNvSpPr>
          <p:nvPr>
            <p:ph idx="1"/>
          </p:nvPr>
        </p:nvSpPr>
        <p:spPr>
          <a:xfrm>
            <a:off x="1127125" y="4876800"/>
            <a:ext cx="6999288" cy="1526543"/>
          </a:xfrm>
        </p:spPr>
        <p:txBody>
          <a:bodyPr rtlCol="0">
            <a:noAutofit/>
          </a:bodyPr>
          <a:lstStyle/>
          <a:p>
            <a:pPr marL="0" lvl="1" indent="0" eaLnBrk="1" fontAlgn="auto" hangingPunct="1">
              <a:spcBef>
                <a:spcPts val="600"/>
              </a:spcBef>
              <a:spcAft>
                <a:spcPts val="0"/>
              </a:spcAft>
              <a:buClr>
                <a:srgbClr val="006600"/>
              </a:buClr>
              <a:buNone/>
              <a:defRPr/>
            </a:pPr>
            <a:r>
              <a:rPr lang="en-US" sz="3200" dirty="0" smtClean="0">
                <a:latin typeface="+mn-lt"/>
              </a:rPr>
              <a:t>Contains </a:t>
            </a:r>
            <a:r>
              <a:rPr lang="en-US" sz="3200" dirty="0">
                <a:solidFill>
                  <a:srgbClr val="FFFF00"/>
                </a:solidFill>
                <a:latin typeface="+mn-lt"/>
                <a:cs typeface="Arial"/>
              </a:rPr>
              <a:t>3</a:t>
            </a:r>
            <a:r>
              <a:rPr lang="en-US" sz="3200" dirty="0" smtClean="0">
                <a:solidFill>
                  <a:srgbClr val="FFFF00"/>
                </a:solidFill>
                <a:latin typeface="+mn-lt"/>
                <a:ea typeface="Times New Roman"/>
                <a:cs typeface="Arial"/>
              </a:rPr>
              <a:t> </a:t>
            </a:r>
            <a:r>
              <a:rPr lang="en-US" sz="3200" dirty="0">
                <a:solidFill>
                  <a:srgbClr val="FFFF00"/>
                </a:solidFill>
                <a:latin typeface="+mn-lt"/>
                <a:ea typeface="Times New Roman"/>
                <a:cs typeface="Arial"/>
              </a:rPr>
              <a:t>food items </a:t>
            </a:r>
            <a:r>
              <a:rPr lang="en-US" sz="3200" dirty="0" smtClean="0">
                <a:latin typeface="+mn-lt"/>
                <a:ea typeface="Times New Roman"/>
                <a:cs typeface="Arial"/>
              </a:rPr>
              <a:t>(2 fruits including 1 vegetable substitution and 1 milk)</a:t>
            </a:r>
          </a:p>
        </p:txBody>
      </p:sp>
      <p:sp>
        <p:nvSpPr>
          <p:cNvPr id="15" name="Title 1"/>
          <p:cNvSpPr>
            <a:spLocks noGrp="1"/>
          </p:cNvSpPr>
          <p:nvPr>
            <p:ph type="title"/>
          </p:nvPr>
        </p:nvSpPr>
        <p:spPr>
          <a:xfrm>
            <a:off x="0" y="228600"/>
            <a:ext cx="9144000" cy="609600"/>
          </a:xfrm>
        </p:spPr>
        <p:txBody>
          <a:bodyPr rtlCol="0">
            <a:noAutofit/>
          </a:bodyPr>
          <a:lstStyle/>
          <a:p>
            <a:pPr eaLnBrk="1" fontAlgn="auto" hangingPunct="1">
              <a:spcAft>
                <a:spcPts val="0"/>
              </a:spcAft>
              <a:defRPr/>
            </a:pPr>
            <a:r>
              <a:rPr lang="en-US" dirty="0" smtClean="0">
                <a:latin typeface="+mn-lt"/>
              </a:rPr>
              <a:t>Student Selects</a:t>
            </a:r>
          </a:p>
        </p:txBody>
      </p:sp>
      <p:sp>
        <p:nvSpPr>
          <p:cNvPr id="13" name="TextBox 16"/>
          <p:cNvSpPr txBox="1">
            <a:spLocks noChangeArrowheads="1"/>
          </p:cNvSpPr>
          <p:nvPr/>
        </p:nvSpPr>
        <p:spPr bwMode="auto">
          <a:xfrm>
            <a:off x="762000" y="3937838"/>
            <a:ext cx="7543800" cy="646113"/>
          </a:xfrm>
          <a:prstGeom prst="rect">
            <a:avLst/>
          </a:prstGeom>
          <a:solidFill>
            <a:srgbClr val="006600"/>
          </a:solidFill>
          <a:ln w="28575">
            <a:solidFill>
              <a:schemeClr val="bg1"/>
            </a:solidFill>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bg1"/>
                </a:solidFill>
              </a:rPr>
              <a:t>Reimbursable Meal?</a:t>
            </a:r>
          </a:p>
        </p:txBody>
      </p:sp>
      <p:sp>
        <p:nvSpPr>
          <p:cNvPr id="16" name="TextBox 8"/>
          <p:cNvSpPr>
            <a:spLocks noChangeArrowheads="1"/>
          </p:cNvSpPr>
          <p:nvPr/>
        </p:nvSpPr>
        <p:spPr bwMode="auto">
          <a:xfrm>
            <a:off x="6629400" y="3785438"/>
            <a:ext cx="1497013" cy="909638"/>
          </a:xfrm>
          <a:prstGeom prst="ellipse">
            <a:avLst/>
          </a:prstGeom>
          <a:solidFill>
            <a:srgbClr val="006600"/>
          </a:solidFill>
          <a:ln w="38100">
            <a:solidFill>
              <a:schemeClr val="bg1"/>
            </a:solidFill>
            <a:round/>
            <a:headEnd/>
            <a:tailEnd/>
          </a:ln>
          <a:scene3d>
            <a:camera prst="orthographicFront"/>
            <a:lightRig rig="threePt" dir="t"/>
          </a:scene3d>
          <a:sp3d>
            <a:bevelT/>
          </a:sp3d>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smtClean="0">
                <a:solidFill>
                  <a:schemeClr val="bg1"/>
                </a:solidFill>
              </a:rPr>
              <a:t>YES</a:t>
            </a:r>
            <a:endParaRPr lang="en-US" altLang="en-US" sz="3600" b="1" dirty="0">
              <a:solidFill>
                <a:schemeClr val="bg1"/>
              </a:solidFill>
            </a:endParaRPr>
          </a:p>
        </p:txBody>
      </p:sp>
      <p:pic>
        <p:nvPicPr>
          <p:cNvPr id="9" name="Picture 8" descr="Low-fat milk courtesy of New England Dairy &amp; Food Council"/>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5258" y="914400"/>
            <a:ext cx="1278588" cy="2770275"/>
          </a:xfrm>
          <a:prstGeom prst="rect">
            <a:avLst/>
          </a:prstGeom>
        </p:spPr>
      </p:pic>
      <p:pic>
        <p:nvPicPr>
          <p:cNvPr id="11" name="Picture 10" descr="Fresh peaches&#10;iStock_000020735882Medium"/>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3800" y="2119613"/>
            <a:ext cx="1926381" cy="1594634"/>
          </a:xfrm>
          <a:prstGeom prst="rect">
            <a:avLst/>
          </a:prstGeom>
        </p:spPr>
      </p:pic>
      <p:pic>
        <p:nvPicPr>
          <p:cNvPr id="18" name="Picture 17" descr="salsa&#10;iStock_00003988626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1600" y="2187763"/>
            <a:ext cx="1777633" cy="1529727"/>
          </a:xfrm>
          <a:prstGeom prst="rect">
            <a:avLst/>
          </a:prstGeom>
        </p:spPr>
      </p:pic>
    </p:spTree>
    <p:extLst>
      <p:ext uri="{BB962C8B-B14F-4D97-AF65-F5344CB8AC3E}">
        <p14:creationId xmlns:p14="http://schemas.microsoft.com/office/powerpoint/2010/main" val="2455664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6" grpId="0" animBg="1"/>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p:cNvSpPr>
            <a:spLocks noGrp="1"/>
          </p:cNvSpPr>
          <p:nvPr>
            <p:ph idx="1"/>
          </p:nvPr>
        </p:nvSpPr>
        <p:spPr>
          <a:xfrm>
            <a:off x="1127125" y="4800600"/>
            <a:ext cx="5502275" cy="1069343"/>
          </a:xfrm>
        </p:spPr>
        <p:txBody>
          <a:bodyPr rtlCol="0">
            <a:noAutofit/>
          </a:bodyPr>
          <a:lstStyle/>
          <a:p>
            <a:pPr marL="0" lvl="1" indent="0" eaLnBrk="1" fontAlgn="auto" hangingPunct="1">
              <a:spcBef>
                <a:spcPts val="600"/>
              </a:spcBef>
              <a:spcAft>
                <a:spcPts val="0"/>
              </a:spcAft>
              <a:buClr>
                <a:srgbClr val="006600"/>
              </a:buClr>
              <a:buNone/>
              <a:defRPr/>
            </a:pPr>
            <a:r>
              <a:rPr lang="en-US" sz="3200" dirty="0" smtClean="0">
                <a:latin typeface="+mn-lt"/>
              </a:rPr>
              <a:t>Contains </a:t>
            </a:r>
            <a:r>
              <a:rPr lang="en-US" sz="3200" dirty="0">
                <a:solidFill>
                  <a:srgbClr val="FFFF00"/>
                </a:solidFill>
                <a:latin typeface="+mn-lt"/>
                <a:cs typeface="Arial"/>
              </a:rPr>
              <a:t>4</a:t>
            </a:r>
            <a:r>
              <a:rPr lang="en-US" sz="3200" dirty="0" smtClean="0">
                <a:solidFill>
                  <a:srgbClr val="FFFF00"/>
                </a:solidFill>
                <a:latin typeface="+mn-lt"/>
                <a:ea typeface="Times New Roman"/>
                <a:cs typeface="Arial"/>
              </a:rPr>
              <a:t> </a:t>
            </a:r>
            <a:r>
              <a:rPr lang="en-US" sz="3200" dirty="0">
                <a:solidFill>
                  <a:srgbClr val="FFFF00"/>
                </a:solidFill>
                <a:latin typeface="+mn-lt"/>
                <a:ea typeface="Times New Roman"/>
                <a:cs typeface="Arial"/>
              </a:rPr>
              <a:t>food items </a:t>
            </a:r>
            <a:r>
              <a:rPr lang="en-US" sz="3200" dirty="0" smtClean="0">
                <a:latin typeface="+mn-lt"/>
                <a:ea typeface="Times New Roman"/>
                <a:cs typeface="Arial"/>
              </a:rPr>
              <a:t/>
            </a:r>
            <a:br>
              <a:rPr lang="en-US" sz="3200" dirty="0" smtClean="0">
                <a:latin typeface="+mn-lt"/>
                <a:ea typeface="Times New Roman"/>
                <a:cs typeface="Arial"/>
              </a:rPr>
            </a:br>
            <a:r>
              <a:rPr lang="en-US" sz="3200" dirty="0" smtClean="0">
                <a:latin typeface="+mn-lt"/>
                <a:ea typeface="Times New Roman"/>
                <a:cs typeface="Arial"/>
              </a:rPr>
              <a:t>(2 grains, 1 fruit and 1 milk)</a:t>
            </a:r>
          </a:p>
        </p:txBody>
      </p:sp>
      <p:sp>
        <p:nvSpPr>
          <p:cNvPr id="15" name="Title 1"/>
          <p:cNvSpPr>
            <a:spLocks noGrp="1"/>
          </p:cNvSpPr>
          <p:nvPr>
            <p:ph type="title"/>
          </p:nvPr>
        </p:nvSpPr>
        <p:spPr>
          <a:xfrm>
            <a:off x="0" y="228600"/>
            <a:ext cx="9144000" cy="609600"/>
          </a:xfrm>
        </p:spPr>
        <p:txBody>
          <a:bodyPr rtlCol="0">
            <a:noAutofit/>
          </a:bodyPr>
          <a:lstStyle/>
          <a:p>
            <a:pPr eaLnBrk="1" fontAlgn="auto" hangingPunct="1">
              <a:spcAft>
                <a:spcPts val="0"/>
              </a:spcAft>
              <a:defRPr/>
            </a:pPr>
            <a:r>
              <a:rPr lang="en-US" dirty="0" smtClean="0">
                <a:latin typeface="+mn-lt"/>
              </a:rPr>
              <a:t>Student Selects</a:t>
            </a:r>
          </a:p>
        </p:txBody>
      </p:sp>
      <p:sp>
        <p:nvSpPr>
          <p:cNvPr id="12" name="TextBox 16"/>
          <p:cNvSpPr txBox="1">
            <a:spLocks noChangeArrowheads="1"/>
          </p:cNvSpPr>
          <p:nvPr/>
        </p:nvSpPr>
        <p:spPr bwMode="auto">
          <a:xfrm>
            <a:off x="762000" y="3886200"/>
            <a:ext cx="7543800" cy="646113"/>
          </a:xfrm>
          <a:prstGeom prst="rect">
            <a:avLst/>
          </a:prstGeom>
          <a:solidFill>
            <a:srgbClr val="006600"/>
          </a:solidFill>
          <a:ln w="28575">
            <a:solidFill>
              <a:schemeClr val="bg1"/>
            </a:solidFill>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bg1"/>
                </a:solidFill>
              </a:rPr>
              <a:t>Reimbursable Meal?</a:t>
            </a:r>
          </a:p>
        </p:txBody>
      </p:sp>
      <p:sp>
        <p:nvSpPr>
          <p:cNvPr id="13" name="TextBox 8"/>
          <p:cNvSpPr>
            <a:spLocks noChangeArrowheads="1"/>
          </p:cNvSpPr>
          <p:nvPr/>
        </p:nvSpPr>
        <p:spPr bwMode="auto">
          <a:xfrm>
            <a:off x="6629400" y="3733800"/>
            <a:ext cx="1497013" cy="909638"/>
          </a:xfrm>
          <a:prstGeom prst="ellipse">
            <a:avLst/>
          </a:prstGeom>
          <a:solidFill>
            <a:srgbClr val="006600"/>
          </a:solidFill>
          <a:ln w="38100">
            <a:solidFill>
              <a:schemeClr val="bg1"/>
            </a:solidFill>
            <a:round/>
            <a:headEnd/>
            <a:tailEnd/>
          </a:ln>
          <a:scene3d>
            <a:camera prst="orthographicFront"/>
            <a:lightRig rig="threePt" dir="t"/>
          </a:scene3d>
          <a:sp3d>
            <a:bevelT/>
          </a:sp3d>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smtClean="0">
                <a:solidFill>
                  <a:schemeClr val="bg1"/>
                </a:solidFill>
              </a:rPr>
              <a:t>YES</a:t>
            </a:r>
            <a:endParaRPr lang="en-US" altLang="en-US" sz="3600" b="1" dirty="0">
              <a:solidFill>
                <a:schemeClr val="bg1"/>
              </a:solidFill>
            </a:endParaRPr>
          </a:p>
        </p:txBody>
      </p:sp>
      <p:pic>
        <p:nvPicPr>
          <p:cNvPr id="9" name="Picture 8" descr="Low-fat milk courtesy of New England Dairy &amp; Food Council"/>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9318" y="762000"/>
            <a:ext cx="1278588" cy="2770275"/>
          </a:xfrm>
          <a:prstGeom prst="rect">
            <a:avLst/>
          </a:prstGeom>
        </p:spPr>
      </p:pic>
      <p:pic>
        <p:nvPicPr>
          <p:cNvPr id="11" name="Picture 10" descr="Slice of whole-grain bread&#10;iStock_0000547527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7125" y="1838725"/>
            <a:ext cx="2237374" cy="1825034"/>
          </a:xfrm>
          <a:prstGeom prst="rect">
            <a:avLst/>
          </a:prstGeom>
        </p:spPr>
      </p:pic>
      <p:pic>
        <p:nvPicPr>
          <p:cNvPr id="18" name="Picture 17" descr="Fresh peaches&#10;iStock_000020735882Medium"/>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14112" y="2022579"/>
            <a:ext cx="1926381" cy="15946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3" grpId="0" animBg="1"/>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p:cNvSpPr>
            <a:spLocks noGrp="1"/>
          </p:cNvSpPr>
          <p:nvPr>
            <p:ph idx="1"/>
          </p:nvPr>
        </p:nvSpPr>
        <p:spPr>
          <a:xfrm>
            <a:off x="990601" y="4876800"/>
            <a:ext cx="6400800" cy="1094581"/>
          </a:xfrm>
        </p:spPr>
        <p:txBody>
          <a:bodyPr rtlCol="0">
            <a:noAutofit/>
          </a:bodyPr>
          <a:lstStyle/>
          <a:p>
            <a:pPr marL="0" lvl="1" indent="0" eaLnBrk="1" fontAlgn="auto" hangingPunct="1">
              <a:spcBef>
                <a:spcPts val="600"/>
              </a:spcBef>
              <a:spcAft>
                <a:spcPts val="0"/>
              </a:spcAft>
              <a:buClr>
                <a:srgbClr val="006600"/>
              </a:buClr>
              <a:buNone/>
              <a:defRPr/>
            </a:pPr>
            <a:r>
              <a:rPr lang="en-US" sz="3200" dirty="0" smtClean="0">
                <a:latin typeface="+mn-lt"/>
              </a:rPr>
              <a:t>Contains </a:t>
            </a:r>
            <a:r>
              <a:rPr lang="en-US" sz="3200" dirty="0">
                <a:solidFill>
                  <a:srgbClr val="FFFF00"/>
                </a:solidFill>
                <a:latin typeface="+mn-lt"/>
                <a:cs typeface="Arial"/>
              </a:rPr>
              <a:t>3</a:t>
            </a:r>
            <a:r>
              <a:rPr lang="en-US" sz="3200" dirty="0" smtClean="0">
                <a:solidFill>
                  <a:srgbClr val="FFFF00"/>
                </a:solidFill>
                <a:latin typeface="+mn-lt"/>
                <a:ea typeface="Times New Roman"/>
                <a:cs typeface="Arial"/>
              </a:rPr>
              <a:t> </a:t>
            </a:r>
            <a:r>
              <a:rPr lang="en-US" sz="3200" dirty="0">
                <a:solidFill>
                  <a:srgbClr val="FFFF00"/>
                </a:solidFill>
                <a:latin typeface="+mn-lt"/>
                <a:ea typeface="Times New Roman"/>
                <a:cs typeface="Arial"/>
              </a:rPr>
              <a:t>food items </a:t>
            </a:r>
            <a:r>
              <a:rPr lang="en-US" sz="3200" dirty="0" smtClean="0">
                <a:solidFill>
                  <a:srgbClr val="FFFF00"/>
                </a:solidFill>
                <a:latin typeface="+mn-lt"/>
                <a:ea typeface="Times New Roman"/>
                <a:cs typeface="Arial"/>
              </a:rPr>
              <a:t/>
            </a:r>
            <a:br>
              <a:rPr lang="en-US" sz="3200" dirty="0" smtClean="0">
                <a:solidFill>
                  <a:srgbClr val="FFFF00"/>
                </a:solidFill>
                <a:latin typeface="+mn-lt"/>
                <a:ea typeface="Times New Roman"/>
                <a:cs typeface="Arial"/>
              </a:rPr>
            </a:br>
            <a:r>
              <a:rPr lang="en-US" sz="3200" dirty="0" smtClean="0">
                <a:latin typeface="+mn-lt"/>
                <a:ea typeface="Times New Roman"/>
                <a:cs typeface="Arial"/>
              </a:rPr>
              <a:t>(2 grains and 1 fruit)</a:t>
            </a:r>
            <a:endParaRPr lang="en-US" sz="3200" dirty="0">
              <a:latin typeface="+mn-lt"/>
              <a:ea typeface="Times New Roman"/>
            </a:endParaRPr>
          </a:p>
        </p:txBody>
      </p:sp>
      <p:sp>
        <p:nvSpPr>
          <p:cNvPr id="15" name="Title 1"/>
          <p:cNvSpPr>
            <a:spLocks noGrp="1"/>
          </p:cNvSpPr>
          <p:nvPr>
            <p:ph type="title"/>
          </p:nvPr>
        </p:nvSpPr>
        <p:spPr>
          <a:xfrm>
            <a:off x="0" y="228600"/>
            <a:ext cx="9144000" cy="609600"/>
          </a:xfrm>
        </p:spPr>
        <p:txBody>
          <a:bodyPr rtlCol="0">
            <a:noAutofit/>
          </a:bodyPr>
          <a:lstStyle/>
          <a:p>
            <a:pPr eaLnBrk="1" fontAlgn="auto" hangingPunct="1">
              <a:spcAft>
                <a:spcPts val="0"/>
              </a:spcAft>
              <a:defRPr/>
            </a:pPr>
            <a:r>
              <a:rPr lang="en-US" dirty="0" smtClean="0">
                <a:latin typeface="+mn-lt"/>
              </a:rPr>
              <a:t>Student Selects</a:t>
            </a:r>
          </a:p>
        </p:txBody>
      </p:sp>
      <p:sp>
        <p:nvSpPr>
          <p:cNvPr id="9" name="TextBox 16"/>
          <p:cNvSpPr txBox="1">
            <a:spLocks noChangeArrowheads="1"/>
          </p:cNvSpPr>
          <p:nvPr/>
        </p:nvSpPr>
        <p:spPr bwMode="auto">
          <a:xfrm>
            <a:off x="762000" y="3884056"/>
            <a:ext cx="7543800" cy="646113"/>
          </a:xfrm>
          <a:prstGeom prst="rect">
            <a:avLst/>
          </a:prstGeom>
          <a:solidFill>
            <a:srgbClr val="006600"/>
          </a:solidFill>
          <a:ln w="28575">
            <a:solidFill>
              <a:schemeClr val="bg1"/>
            </a:solidFill>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bg1"/>
                </a:solidFill>
              </a:rPr>
              <a:t>Reimbursable Meal?</a:t>
            </a:r>
          </a:p>
        </p:txBody>
      </p:sp>
      <p:sp>
        <p:nvSpPr>
          <p:cNvPr id="10" name="TextBox 8"/>
          <p:cNvSpPr>
            <a:spLocks noChangeArrowheads="1"/>
          </p:cNvSpPr>
          <p:nvPr/>
        </p:nvSpPr>
        <p:spPr bwMode="auto">
          <a:xfrm>
            <a:off x="6629400" y="3731656"/>
            <a:ext cx="1497013" cy="909638"/>
          </a:xfrm>
          <a:prstGeom prst="ellipse">
            <a:avLst/>
          </a:prstGeom>
          <a:solidFill>
            <a:srgbClr val="006600"/>
          </a:solidFill>
          <a:ln w="38100">
            <a:solidFill>
              <a:schemeClr val="bg1"/>
            </a:solidFill>
            <a:round/>
            <a:headEnd/>
            <a:tailEnd/>
          </a:ln>
          <a:scene3d>
            <a:camera prst="orthographicFront"/>
            <a:lightRig rig="threePt" dir="t"/>
          </a:scene3d>
          <a:sp3d>
            <a:bevelT/>
          </a:sp3d>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smtClean="0">
                <a:solidFill>
                  <a:schemeClr val="bg1"/>
                </a:solidFill>
              </a:rPr>
              <a:t>YES</a:t>
            </a:r>
            <a:endParaRPr lang="en-US" altLang="en-US" sz="3600" b="1" dirty="0">
              <a:solidFill>
                <a:schemeClr val="bg1"/>
              </a:solidFill>
            </a:endParaRPr>
          </a:p>
        </p:txBody>
      </p:sp>
      <p:pic>
        <p:nvPicPr>
          <p:cNvPr id="8" name="Picture 7" descr="Slice of whole-grain bread&#10;iStock_0000547527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1929" y="1676400"/>
            <a:ext cx="2237374" cy="1825034"/>
          </a:xfrm>
          <a:prstGeom prst="rect">
            <a:avLst/>
          </a:prstGeom>
        </p:spPr>
      </p:pic>
      <p:pic>
        <p:nvPicPr>
          <p:cNvPr id="11" name="Picture 10" descr="Fresh peaches&#10;iStock_000020735882Medium"/>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3019" y="1826656"/>
            <a:ext cx="1926381" cy="15946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0" grpId="0" animBg="1"/>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0" y="228600"/>
            <a:ext cx="9144000" cy="609600"/>
          </a:xfrm>
        </p:spPr>
        <p:txBody>
          <a:bodyPr rtlCol="0">
            <a:noAutofit/>
          </a:bodyPr>
          <a:lstStyle/>
          <a:p>
            <a:pPr eaLnBrk="1" fontAlgn="auto" hangingPunct="1">
              <a:spcAft>
                <a:spcPts val="0"/>
              </a:spcAft>
              <a:defRPr/>
            </a:pPr>
            <a:r>
              <a:rPr lang="en-US" dirty="0" smtClean="0">
                <a:latin typeface="+mn-lt"/>
              </a:rPr>
              <a:t>Student Selects</a:t>
            </a:r>
          </a:p>
        </p:txBody>
      </p:sp>
      <p:sp>
        <p:nvSpPr>
          <p:cNvPr id="12" name="Content Placeholder 2"/>
          <p:cNvSpPr>
            <a:spLocks noGrp="1"/>
          </p:cNvSpPr>
          <p:nvPr>
            <p:ph idx="1"/>
          </p:nvPr>
        </p:nvSpPr>
        <p:spPr>
          <a:xfrm>
            <a:off x="795529" y="4800600"/>
            <a:ext cx="7129272" cy="1620202"/>
          </a:xfrm>
        </p:spPr>
        <p:txBody>
          <a:bodyPr rtlCol="0">
            <a:noAutofit/>
          </a:bodyPr>
          <a:lstStyle/>
          <a:p>
            <a:pPr marL="0" indent="0" eaLnBrk="1" fontAlgn="auto" hangingPunct="1">
              <a:spcBef>
                <a:spcPts val="600"/>
              </a:spcBef>
              <a:spcAft>
                <a:spcPts val="0"/>
              </a:spcAft>
              <a:buClr>
                <a:srgbClr val="C00000"/>
              </a:buClr>
              <a:buNone/>
              <a:defRPr/>
            </a:pPr>
            <a:r>
              <a:rPr lang="en-US" dirty="0">
                <a:latin typeface="+mj-lt"/>
              </a:rPr>
              <a:t>Contains </a:t>
            </a:r>
            <a:r>
              <a:rPr lang="en-US" dirty="0">
                <a:solidFill>
                  <a:srgbClr val="FFFF00"/>
                </a:solidFill>
                <a:latin typeface="+mj-lt"/>
                <a:cs typeface="Arial"/>
              </a:rPr>
              <a:t>4</a:t>
            </a:r>
            <a:r>
              <a:rPr lang="en-US" dirty="0" smtClean="0">
                <a:solidFill>
                  <a:srgbClr val="FFFF00"/>
                </a:solidFill>
                <a:latin typeface="+mj-lt"/>
                <a:ea typeface="Times New Roman"/>
                <a:cs typeface="Arial"/>
              </a:rPr>
              <a:t> </a:t>
            </a:r>
            <a:r>
              <a:rPr lang="en-US" dirty="0">
                <a:solidFill>
                  <a:srgbClr val="FFFF00"/>
                </a:solidFill>
                <a:latin typeface="+mj-lt"/>
                <a:ea typeface="Times New Roman"/>
                <a:cs typeface="Arial"/>
              </a:rPr>
              <a:t>food items </a:t>
            </a:r>
            <a:r>
              <a:rPr lang="en-US" dirty="0" smtClean="0">
                <a:latin typeface="+mj-lt"/>
                <a:ea typeface="Times New Roman"/>
                <a:cs typeface="Arial"/>
              </a:rPr>
              <a:t>(4 </a:t>
            </a:r>
            <a:r>
              <a:rPr lang="en-US" dirty="0">
                <a:latin typeface="+mj-lt"/>
                <a:ea typeface="Times New Roman"/>
                <a:cs typeface="Arial"/>
              </a:rPr>
              <a:t>grains including </a:t>
            </a:r>
            <a:r>
              <a:rPr lang="en-US" dirty="0" smtClean="0">
                <a:latin typeface="+mj-lt"/>
                <a:ea typeface="Times New Roman"/>
                <a:cs typeface="Arial"/>
              </a:rPr>
              <a:t>2 </a:t>
            </a:r>
            <a:r>
              <a:rPr lang="en-US" dirty="0">
                <a:latin typeface="+mj-lt"/>
                <a:ea typeface="Times New Roman"/>
                <a:cs typeface="Arial"/>
              </a:rPr>
              <a:t>M/MA as grain substitution</a:t>
            </a:r>
            <a:r>
              <a:rPr lang="en-US" dirty="0" smtClean="0">
                <a:latin typeface="+mj-lt"/>
                <a:ea typeface="Times New Roman"/>
                <a:cs typeface="Arial"/>
              </a:rPr>
              <a:t>) </a:t>
            </a:r>
            <a:r>
              <a:rPr lang="en-US" dirty="0">
                <a:latin typeface="+mj-lt"/>
                <a:ea typeface="Times New Roman"/>
                <a:cs typeface="Arial"/>
              </a:rPr>
              <a:t>but </a:t>
            </a:r>
            <a:r>
              <a:rPr lang="en-US" dirty="0">
                <a:solidFill>
                  <a:srgbClr val="FFFF00"/>
                </a:solidFill>
                <a:latin typeface="+mj-lt"/>
                <a:ea typeface="Times New Roman"/>
                <a:cs typeface="Arial"/>
              </a:rPr>
              <a:t>MISSING</a:t>
            </a:r>
            <a:r>
              <a:rPr lang="en-US" dirty="0">
                <a:latin typeface="+mj-lt"/>
                <a:ea typeface="Times New Roman"/>
                <a:cs typeface="Arial"/>
              </a:rPr>
              <a:t> </a:t>
            </a:r>
            <a:r>
              <a:rPr lang="en-US" dirty="0" smtClean="0">
                <a:latin typeface="+mj-lt"/>
                <a:ea typeface="Times New Roman"/>
                <a:cs typeface="Arial"/>
              </a:rPr>
              <a:t>at least ½ </a:t>
            </a:r>
            <a:r>
              <a:rPr lang="en-US" dirty="0">
                <a:latin typeface="+mj-lt"/>
                <a:ea typeface="Times New Roman"/>
                <a:cs typeface="Arial"/>
              </a:rPr>
              <a:t>cup of fruit</a:t>
            </a:r>
            <a:endParaRPr lang="en-US" dirty="0">
              <a:latin typeface="+mj-lt"/>
              <a:ea typeface="Times New Roman"/>
            </a:endParaRPr>
          </a:p>
        </p:txBody>
      </p:sp>
      <p:sp>
        <p:nvSpPr>
          <p:cNvPr id="9" name="TextBox 16"/>
          <p:cNvSpPr txBox="1">
            <a:spLocks noChangeArrowheads="1"/>
          </p:cNvSpPr>
          <p:nvPr/>
        </p:nvSpPr>
        <p:spPr bwMode="auto">
          <a:xfrm>
            <a:off x="762000" y="3886200"/>
            <a:ext cx="7543800" cy="646113"/>
          </a:xfrm>
          <a:prstGeom prst="rect">
            <a:avLst/>
          </a:prstGeom>
          <a:solidFill>
            <a:srgbClr val="006600"/>
          </a:solidFill>
          <a:ln w="28575">
            <a:solidFill>
              <a:schemeClr val="bg1"/>
            </a:solidFill>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bg1"/>
                </a:solidFill>
              </a:rPr>
              <a:t>Reimbursable Meal?</a:t>
            </a:r>
          </a:p>
        </p:txBody>
      </p:sp>
      <p:sp>
        <p:nvSpPr>
          <p:cNvPr id="10" name="TextBox 8"/>
          <p:cNvSpPr>
            <a:spLocks noChangeArrowheads="1"/>
          </p:cNvSpPr>
          <p:nvPr/>
        </p:nvSpPr>
        <p:spPr bwMode="auto">
          <a:xfrm>
            <a:off x="6629400" y="3733800"/>
            <a:ext cx="1497013" cy="909638"/>
          </a:xfrm>
          <a:prstGeom prst="ellipse">
            <a:avLst/>
          </a:prstGeom>
          <a:solidFill>
            <a:srgbClr val="C00000"/>
          </a:solidFill>
          <a:ln w="38100">
            <a:solidFill>
              <a:schemeClr val="bg1"/>
            </a:solidFill>
            <a:round/>
            <a:headEnd/>
            <a:tailEnd/>
          </a:ln>
          <a:scene3d>
            <a:camera prst="orthographicFront"/>
            <a:lightRig rig="threePt" dir="t"/>
          </a:scene3d>
          <a:sp3d>
            <a:bevelT/>
          </a:sp3d>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a:solidFill>
                  <a:schemeClr val="bg1"/>
                </a:solidFill>
              </a:rPr>
              <a:t>NO</a:t>
            </a:r>
          </a:p>
        </p:txBody>
      </p:sp>
      <p:pic>
        <p:nvPicPr>
          <p:cNvPr id="11" name="Picture 10" descr="Slice of whole-grain bread&#10;iStock_0000547527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1524000"/>
            <a:ext cx="2237374" cy="1825034"/>
          </a:xfrm>
          <a:prstGeom prst="rect">
            <a:avLst/>
          </a:prstGeom>
        </p:spPr>
      </p:pic>
      <p:pic>
        <p:nvPicPr>
          <p:cNvPr id="16" name="Picture 15" descr="Scrambled eggs&#10;iStock_00001557477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9200" y="1752600"/>
            <a:ext cx="3651711" cy="1690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0" grpId="0" animBg="1"/>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3" name="Title 1"/>
          <p:cNvSpPr>
            <a:spLocks noGrp="1"/>
          </p:cNvSpPr>
          <p:nvPr>
            <p:ph type="title"/>
          </p:nvPr>
        </p:nvSpPr>
        <p:spPr>
          <a:xfrm>
            <a:off x="457200" y="228600"/>
            <a:ext cx="8229600" cy="685800"/>
          </a:xfrm>
        </p:spPr>
        <p:txBody>
          <a:bodyPr/>
          <a:lstStyle/>
          <a:p>
            <a:pPr eaLnBrk="1" hangingPunct="1"/>
            <a:r>
              <a:rPr lang="en-US" altLang="en-US" smtClean="0">
                <a:latin typeface="Calibri" panose="020F0502020204030204" pitchFamily="34" charset="0"/>
              </a:rPr>
              <a:t>Planned Breakfast</a:t>
            </a:r>
          </a:p>
        </p:txBody>
      </p:sp>
      <p:graphicFrame>
        <p:nvGraphicFramePr>
          <p:cNvPr id="9" name="Table 8"/>
          <p:cNvGraphicFramePr>
            <a:graphicFrameLocks noGrp="1"/>
          </p:cNvGraphicFramePr>
          <p:nvPr>
            <p:extLst>
              <p:ext uri="{D42A27DB-BD31-4B8C-83A1-F6EECF244321}">
                <p14:modId xmlns:p14="http://schemas.microsoft.com/office/powerpoint/2010/main" val="3343146338"/>
              </p:ext>
            </p:extLst>
          </p:nvPr>
        </p:nvGraphicFramePr>
        <p:xfrm>
          <a:off x="484762" y="901430"/>
          <a:ext cx="8024259" cy="3627120"/>
        </p:xfrm>
        <a:graphic>
          <a:graphicData uri="http://schemas.openxmlformats.org/drawingml/2006/table">
            <a:tbl>
              <a:tblPr firstRow="1" bandRow="1">
                <a:solidFill>
                  <a:srgbClr val="3366CC"/>
                </a:solidFill>
                <a:tableStyleId>{5C22544A-7EE6-4342-B048-85BDC9FD1C3A}</a:tableStyleId>
              </a:tblPr>
              <a:tblGrid>
                <a:gridCol w="5890659">
                  <a:extLst>
                    <a:ext uri="{9D8B030D-6E8A-4147-A177-3AD203B41FA5}">
                      <a16:colId xmlns:a16="http://schemas.microsoft.com/office/drawing/2014/main" val="20000"/>
                    </a:ext>
                  </a:extLst>
                </a:gridCol>
                <a:gridCol w="2133600">
                  <a:extLst>
                    <a:ext uri="{9D8B030D-6E8A-4147-A177-3AD203B41FA5}">
                      <a16:colId xmlns:a16="http://schemas.microsoft.com/office/drawing/2014/main" val="20001"/>
                    </a:ext>
                  </a:extLst>
                </a:gridCol>
              </a:tblGrid>
              <a:tr h="396240">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smtClean="0"/>
                        <a:t>BREAKFAST MENU</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hMerge="1">
                  <a:txBody>
                    <a:bodyPr/>
                    <a:lstStyle/>
                    <a:p>
                      <a:endParaRPr lang="en-US" dirty="0">
                        <a:solidFill>
                          <a:schemeClr val="bg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000066"/>
                    </a:solidFill>
                  </a:tcPr>
                </a:tc>
                <a:extLst>
                  <a:ext uri="{0D108BD9-81ED-4DB2-BD59-A6C34878D82A}">
                    <a16:rowId xmlns:a16="http://schemas.microsoft.com/office/drawing/2014/main" val="10000"/>
                  </a:ext>
                </a:extLst>
              </a:tr>
              <a:tr h="304800">
                <a:tc>
                  <a:txBody>
                    <a:bodyPr/>
                    <a:lstStyle/>
                    <a:p>
                      <a:r>
                        <a:rPr lang="en-US" sz="2800" b="1" dirty="0" smtClean="0">
                          <a:solidFill>
                            <a:schemeClr val="bg1"/>
                          </a:solidFill>
                        </a:rPr>
                        <a:t>Food and Amount</a:t>
                      </a:r>
                      <a:endParaRPr lang="en-US" sz="2800" b="1" dirty="0">
                        <a:solidFill>
                          <a:schemeClr val="bg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2C57AE"/>
                    </a:solidFill>
                  </a:tcPr>
                </a:tc>
                <a:tc>
                  <a:txBody>
                    <a:bodyPr/>
                    <a:lstStyle/>
                    <a:p>
                      <a:r>
                        <a:rPr lang="en-US" sz="2800" b="1" dirty="0" smtClean="0">
                          <a:solidFill>
                            <a:schemeClr val="bg1"/>
                          </a:solidFill>
                        </a:rPr>
                        <a:t>Food Items</a:t>
                      </a:r>
                      <a:endParaRPr lang="en-US" sz="2800" b="1" dirty="0">
                        <a:solidFill>
                          <a:schemeClr val="bg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2C57AE"/>
                    </a:solidFill>
                  </a:tcPr>
                </a:tc>
                <a:extLst>
                  <a:ext uri="{0D108BD9-81ED-4DB2-BD59-A6C34878D82A}">
                    <a16:rowId xmlns:a16="http://schemas.microsoft.com/office/drawing/2014/main" val="10001"/>
                  </a:ext>
                </a:extLst>
              </a:tr>
              <a:tr h="370840">
                <a:tc>
                  <a:txBody>
                    <a:bodyPr/>
                    <a:lstStyle/>
                    <a:p>
                      <a:pPr>
                        <a:tabLst>
                          <a:tab pos="5718175" algn="l"/>
                        </a:tabLst>
                      </a:pPr>
                      <a:r>
                        <a:rPr lang="en-US" sz="2800" b="1" dirty="0" smtClean="0"/>
                        <a:t>Oatmeal (</a:t>
                      </a:r>
                      <a:r>
                        <a:rPr lang="en-US" sz="2800" b="1" baseline="0" dirty="0" smtClean="0"/>
                        <a:t>½ cup)</a:t>
                      </a:r>
                      <a:endParaRPr lang="en-US" sz="2800" b="1" i="1" dirty="0" smtClean="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b="1" dirty="0" smtClean="0"/>
                        <a:t>1 grain</a:t>
                      </a:r>
                      <a:endParaRPr lang="en-US" sz="2800" b="1" dirty="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r>
                        <a:rPr lang="en-US" sz="2800" b="1" dirty="0" smtClean="0"/>
                        <a:t>Blueberry</a:t>
                      </a:r>
                      <a:r>
                        <a:rPr lang="en-US" sz="2800" b="1" baseline="0" dirty="0" smtClean="0"/>
                        <a:t> muffin, 4 ounces (2 </a:t>
                      </a:r>
                      <a:r>
                        <a:rPr lang="en-US" sz="2800" b="1" baseline="0" dirty="0" err="1" smtClean="0"/>
                        <a:t>oz</a:t>
                      </a:r>
                      <a:r>
                        <a:rPr lang="en-US" sz="2800" b="1" baseline="0" dirty="0" smtClean="0"/>
                        <a:t> </a:t>
                      </a:r>
                      <a:r>
                        <a:rPr lang="en-US" sz="2800" b="1" baseline="0" dirty="0" err="1" smtClean="0"/>
                        <a:t>eq</a:t>
                      </a:r>
                      <a:r>
                        <a:rPr lang="en-US" sz="2800" b="1" baseline="0" dirty="0" smtClean="0"/>
                        <a:t>)</a:t>
                      </a:r>
                      <a:endParaRPr lang="en-US" sz="2800" b="1" i="1" dirty="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b="1" dirty="0" smtClean="0">
                          <a:solidFill>
                            <a:schemeClr val="tx1"/>
                          </a:solidFill>
                        </a:rPr>
                        <a:t>2 grains</a:t>
                      </a:r>
                      <a:endParaRPr lang="en-US" sz="2800" b="1" dirty="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r>
                        <a:rPr lang="en-US" sz="2800" b="1" dirty="0" smtClean="0"/>
                        <a:t>Cantaloupe (1 cup)</a:t>
                      </a:r>
                      <a:endParaRPr lang="en-US" sz="2800" b="1" i="1" dirty="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b="1" baseline="0" dirty="0" smtClean="0">
                          <a:solidFill>
                            <a:schemeClr val="tx1"/>
                          </a:solidFill>
                        </a:rPr>
                        <a:t>2 f</a:t>
                      </a:r>
                      <a:r>
                        <a:rPr lang="en-US" sz="2800" b="1" dirty="0" smtClean="0">
                          <a:solidFill>
                            <a:schemeClr val="tx1"/>
                          </a:solidFill>
                        </a:rPr>
                        <a:t>ruits</a:t>
                      </a:r>
                      <a:endParaRPr lang="en-US" sz="2800" b="1" dirty="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70840">
                <a:tc>
                  <a:txBody>
                    <a:bodyPr/>
                    <a:lstStyle/>
                    <a:p>
                      <a:r>
                        <a:rPr lang="en-US" sz="2800" b="1" dirty="0" smtClean="0">
                          <a:solidFill>
                            <a:schemeClr val="tx1"/>
                          </a:solidFill>
                        </a:rPr>
                        <a:t>Milk choice</a:t>
                      </a:r>
                      <a:r>
                        <a:rPr lang="en-US" sz="2800" b="1" baseline="0" dirty="0" smtClean="0">
                          <a:solidFill>
                            <a:schemeClr val="tx1"/>
                          </a:solidFill>
                        </a:rPr>
                        <a:t> (1 cup)</a:t>
                      </a:r>
                      <a:endParaRPr lang="en-US" sz="2800" b="1" dirty="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b="1" dirty="0" smtClean="0">
                          <a:solidFill>
                            <a:schemeClr val="tx1"/>
                          </a:solidFill>
                        </a:rPr>
                        <a:t>1 milk</a:t>
                      </a:r>
                      <a:endParaRPr lang="en-US" sz="2800" b="1" dirty="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70840">
                <a:tc>
                  <a:txBody>
                    <a:bodyPr/>
                    <a:lstStyle/>
                    <a:p>
                      <a:pPr algn="r"/>
                      <a:r>
                        <a:rPr lang="en-US" sz="2800" b="1" dirty="0" smtClean="0">
                          <a:solidFill>
                            <a:schemeClr val="bg1"/>
                          </a:solidFill>
                        </a:rPr>
                        <a:t>TOTAL FOOD ITEMS</a:t>
                      </a:r>
                      <a:endParaRPr lang="en-US" sz="2800" b="1" dirty="0">
                        <a:solidFill>
                          <a:schemeClr val="bg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algn="ctr"/>
                      <a:r>
                        <a:rPr lang="en-US" sz="2800" b="1" dirty="0" smtClean="0">
                          <a:solidFill>
                            <a:schemeClr val="bg1"/>
                          </a:solidFill>
                        </a:rPr>
                        <a:t>6</a:t>
                      </a:r>
                      <a:endParaRPr lang="en-US" sz="2800" b="1" dirty="0">
                        <a:solidFill>
                          <a:schemeClr val="bg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006600"/>
                    </a:solidFill>
                  </a:tcPr>
                </a:tc>
                <a:extLst>
                  <a:ext uri="{0D108BD9-81ED-4DB2-BD59-A6C34878D82A}">
                    <a16:rowId xmlns:a16="http://schemas.microsoft.com/office/drawing/2014/main" val="10006"/>
                  </a:ext>
                </a:extLst>
              </a:tr>
            </a:tbl>
          </a:graphicData>
        </a:graphic>
      </p:graphicFrame>
      <p:pic>
        <p:nvPicPr>
          <p:cNvPr id="8" name="Picture 7" descr="Fat-free srtawberry milk, fat-free milk, fat-free choocalet milk and low-fat (1%) milk&#10;&#10;&#10;Courtesy of New England Dairy &amp; Food Council&#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2129" y="4754181"/>
            <a:ext cx="2590800" cy="1791279"/>
          </a:xfrm>
          <a:prstGeom prst="rect">
            <a:avLst/>
          </a:prstGeom>
        </p:spPr>
      </p:pic>
      <p:pic>
        <p:nvPicPr>
          <p:cNvPr id="11" name="Picture 10" descr="cantaloupe slcies&#10;iStock_00001058249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53124" y="4927881"/>
            <a:ext cx="1905000" cy="1558129"/>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17672" r="16686"/>
          <a:stretch/>
        </p:blipFill>
        <p:spPr>
          <a:xfrm>
            <a:off x="609600" y="5100433"/>
            <a:ext cx="1251040" cy="1453133"/>
          </a:xfrm>
          <a:prstGeom prst="rect">
            <a:avLst/>
          </a:prstGeom>
        </p:spPr>
      </p:pic>
      <p:pic>
        <p:nvPicPr>
          <p:cNvPr id="13" name="Picture 12" descr="Bowl of oatmeal&#10;iStock_00001672188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22536" y="5181600"/>
            <a:ext cx="1742777" cy="1268742"/>
          </a:xfrm>
          <a:prstGeom prst="rect">
            <a:avLst/>
          </a:prstGeom>
        </p:spPr>
      </p:pic>
    </p:spTree>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0" y="228600"/>
            <a:ext cx="9144000" cy="609600"/>
          </a:xfrm>
        </p:spPr>
        <p:txBody>
          <a:bodyPr rtlCol="0">
            <a:noAutofit/>
          </a:bodyPr>
          <a:lstStyle/>
          <a:p>
            <a:pPr eaLnBrk="1" fontAlgn="auto" hangingPunct="1">
              <a:spcAft>
                <a:spcPts val="0"/>
              </a:spcAft>
              <a:defRPr/>
            </a:pPr>
            <a:r>
              <a:rPr lang="en-US" dirty="0" smtClean="0">
                <a:latin typeface="+mn-lt"/>
              </a:rPr>
              <a:t>Student Selects</a:t>
            </a:r>
          </a:p>
        </p:txBody>
      </p:sp>
      <p:sp>
        <p:nvSpPr>
          <p:cNvPr id="10" name="Content Placeholder 2"/>
          <p:cNvSpPr txBox="1">
            <a:spLocks/>
          </p:cNvSpPr>
          <p:nvPr/>
        </p:nvSpPr>
        <p:spPr bwMode="auto">
          <a:xfrm>
            <a:off x="1055820" y="5029200"/>
            <a:ext cx="695616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457200" indent="-457200" algn="l" rtl="0" eaLnBrk="0" fontAlgn="base" hangingPunct="0">
              <a:spcBef>
                <a:spcPct val="20000"/>
              </a:spcBef>
              <a:spcAft>
                <a:spcPct val="0"/>
              </a:spcAft>
              <a:buClr>
                <a:srgbClr val="FFFF00"/>
              </a:buClr>
              <a:buFont typeface="Wingdings" pitchFamily="2" charset="2"/>
              <a:buChar char="n"/>
              <a:defRPr sz="3200" b="1" kern="1200">
                <a:solidFill>
                  <a:schemeClr val="bg1"/>
                </a:solidFill>
                <a:latin typeface="Arial Narrow" pitchFamily="34" charset="0"/>
                <a:ea typeface="+mn-ea"/>
                <a:cs typeface="+mn-cs"/>
                <a:sym typeface="Wingdings"/>
              </a:defRPr>
            </a:lvl1pPr>
            <a:lvl2pPr marL="914400" indent="-457200" algn="l" rtl="0" eaLnBrk="0" fontAlgn="base" hangingPunct="0">
              <a:spcBef>
                <a:spcPct val="20000"/>
              </a:spcBef>
              <a:spcAft>
                <a:spcPct val="0"/>
              </a:spcAft>
              <a:buClr>
                <a:srgbClr val="FFFF00"/>
              </a:buClr>
              <a:buFont typeface="Symbol" pitchFamily="18" charset="2"/>
              <a:buChar char="·"/>
              <a:defRPr sz="2800" b="1" kern="1200">
                <a:solidFill>
                  <a:schemeClr val="bg1"/>
                </a:solidFill>
                <a:latin typeface="Arial Narrow" pitchFamily="34" charset="0"/>
                <a:ea typeface="+mn-ea"/>
                <a:cs typeface="+mn-cs"/>
                <a:sym typeface="Symbol"/>
              </a:defRPr>
            </a:lvl2pPr>
            <a:lvl3pPr marL="1262063" indent="-347663" algn="l" rtl="0" eaLnBrk="0" fontAlgn="base" hangingPunct="0">
              <a:spcBef>
                <a:spcPct val="20000"/>
              </a:spcBef>
              <a:spcAft>
                <a:spcPct val="0"/>
              </a:spcAft>
              <a:buClr>
                <a:srgbClr val="FFFF00"/>
              </a:buClr>
              <a:buFont typeface="Wingdings 3" pitchFamily="18" charset="2"/>
              <a:buChar char=""/>
              <a:defRPr sz="2400" b="1" kern="1200">
                <a:solidFill>
                  <a:schemeClr val="bg1"/>
                </a:solidFill>
                <a:latin typeface="Arial Narrow" pitchFamily="34" charset="0"/>
                <a:ea typeface="+mn-ea"/>
                <a:cs typeface="+mn-cs"/>
                <a:sym typeface="Wingdings 3"/>
              </a:defRPr>
            </a:lvl3pPr>
            <a:lvl4pPr marL="1600200" indent="-228600" algn="l" rtl="0" eaLnBrk="0" fontAlgn="base" hangingPunct="0">
              <a:spcBef>
                <a:spcPct val="20000"/>
              </a:spcBef>
              <a:spcAft>
                <a:spcPct val="0"/>
              </a:spcAft>
              <a:buFont typeface="Arial" panose="020B0604020202020204" pitchFamily="34" charset="0"/>
              <a:buChar char="–"/>
              <a:defRPr sz="2000" b="1" kern="1200">
                <a:solidFill>
                  <a:schemeClr val="bg1"/>
                </a:solidFill>
                <a:latin typeface="Arial Narrow"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b="1" kern="1200">
                <a:solidFill>
                  <a:schemeClr val="bg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fontAlgn="auto" hangingPunct="1">
              <a:spcBef>
                <a:spcPts val="600"/>
              </a:spcBef>
              <a:spcAft>
                <a:spcPts val="0"/>
              </a:spcAft>
              <a:buClr>
                <a:srgbClr val="006600"/>
              </a:buClr>
              <a:buNone/>
              <a:defRPr/>
            </a:pPr>
            <a:r>
              <a:rPr lang="en-US" sz="3200" dirty="0" smtClean="0">
                <a:latin typeface="+mn-lt"/>
              </a:rPr>
              <a:t>Contains </a:t>
            </a:r>
            <a:r>
              <a:rPr lang="en-US" sz="3200" dirty="0">
                <a:solidFill>
                  <a:srgbClr val="FFFF00"/>
                </a:solidFill>
                <a:latin typeface="+mn-lt"/>
                <a:cs typeface="Arial"/>
              </a:rPr>
              <a:t>5</a:t>
            </a:r>
            <a:r>
              <a:rPr lang="en-US" sz="3200" dirty="0" smtClean="0">
                <a:solidFill>
                  <a:srgbClr val="FFFF00"/>
                </a:solidFill>
                <a:latin typeface="+mn-lt"/>
                <a:ea typeface="Times New Roman"/>
                <a:cs typeface="Arial"/>
              </a:rPr>
              <a:t> food items </a:t>
            </a:r>
            <a:r>
              <a:rPr lang="en-US" sz="3200" dirty="0" smtClean="0">
                <a:latin typeface="+mn-lt"/>
                <a:ea typeface="Times New Roman"/>
                <a:cs typeface="Arial"/>
              </a:rPr>
              <a:t/>
            </a:r>
            <a:br>
              <a:rPr lang="en-US" sz="3200" dirty="0" smtClean="0">
                <a:latin typeface="+mn-lt"/>
                <a:ea typeface="Times New Roman"/>
                <a:cs typeface="Arial"/>
              </a:rPr>
            </a:br>
            <a:r>
              <a:rPr lang="en-US" sz="3200" dirty="0" smtClean="0">
                <a:latin typeface="+mn-lt"/>
                <a:ea typeface="Times New Roman"/>
                <a:cs typeface="Arial"/>
              </a:rPr>
              <a:t>(3 grains and 2 fruits)</a:t>
            </a:r>
            <a:endParaRPr lang="en-US" sz="3200" dirty="0">
              <a:latin typeface="+mn-lt"/>
              <a:ea typeface="Times New Roman"/>
            </a:endParaRPr>
          </a:p>
        </p:txBody>
      </p:sp>
      <p:sp>
        <p:nvSpPr>
          <p:cNvPr id="12" name="TextBox 16"/>
          <p:cNvSpPr txBox="1">
            <a:spLocks noChangeArrowheads="1"/>
          </p:cNvSpPr>
          <p:nvPr/>
        </p:nvSpPr>
        <p:spPr bwMode="auto">
          <a:xfrm>
            <a:off x="762000" y="4114800"/>
            <a:ext cx="7543800" cy="646113"/>
          </a:xfrm>
          <a:prstGeom prst="rect">
            <a:avLst/>
          </a:prstGeom>
          <a:solidFill>
            <a:srgbClr val="006600"/>
          </a:solidFill>
          <a:ln w="28575">
            <a:solidFill>
              <a:schemeClr val="bg1"/>
            </a:solidFill>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bg1"/>
                </a:solidFill>
              </a:rPr>
              <a:t>Reimbursable Meal?</a:t>
            </a:r>
          </a:p>
        </p:txBody>
      </p:sp>
      <p:sp>
        <p:nvSpPr>
          <p:cNvPr id="13" name="TextBox 8"/>
          <p:cNvSpPr>
            <a:spLocks noChangeArrowheads="1"/>
          </p:cNvSpPr>
          <p:nvPr/>
        </p:nvSpPr>
        <p:spPr bwMode="auto">
          <a:xfrm>
            <a:off x="6629400" y="3962400"/>
            <a:ext cx="1497013" cy="909638"/>
          </a:xfrm>
          <a:prstGeom prst="ellipse">
            <a:avLst/>
          </a:prstGeom>
          <a:solidFill>
            <a:srgbClr val="006600"/>
          </a:solidFill>
          <a:ln w="38100">
            <a:solidFill>
              <a:schemeClr val="bg1"/>
            </a:solidFill>
            <a:round/>
            <a:headEnd/>
            <a:tailEnd/>
          </a:ln>
          <a:scene3d>
            <a:camera prst="orthographicFront"/>
            <a:lightRig rig="threePt" dir="t"/>
          </a:scene3d>
          <a:sp3d>
            <a:bevelT/>
          </a:sp3d>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smtClean="0">
                <a:solidFill>
                  <a:schemeClr val="bg1"/>
                </a:solidFill>
              </a:rPr>
              <a:t>YES</a:t>
            </a:r>
            <a:endParaRPr lang="en-US" altLang="en-US" sz="3600" b="1" dirty="0">
              <a:solidFill>
                <a:schemeClr val="bg1"/>
              </a:solidFill>
            </a:endParaRPr>
          </a:p>
        </p:txBody>
      </p:sp>
      <p:pic>
        <p:nvPicPr>
          <p:cNvPr id="19" name="Picture 18" descr="cantaloupe slcies&#10;iStock_00001058249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8800" y="1486949"/>
            <a:ext cx="2895600" cy="2368356"/>
          </a:xfrm>
          <a:prstGeom prst="rect">
            <a:avLst/>
          </a:prstGeom>
        </p:spPr>
      </p:pic>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17672" r="16686"/>
          <a:stretch/>
        </p:blipFill>
        <p:spPr>
          <a:xfrm>
            <a:off x="3581400" y="1524000"/>
            <a:ext cx="2074050" cy="2409093"/>
          </a:xfrm>
          <a:prstGeom prst="rect">
            <a:avLst/>
          </a:prstGeom>
        </p:spPr>
      </p:pic>
      <p:pic>
        <p:nvPicPr>
          <p:cNvPr id="21" name="Picture 20" descr="Bowl of oatmeal&#10;iStock_00001672188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 y="1752600"/>
            <a:ext cx="2888330" cy="21027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0" y="228600"/>
            <a:ext cx="9144000" cy="609600"/>
          </a:xfrm>
        </p:spPr>
        <p:txBody>
          <a:bodyPr rtlCol="0">
            <a:noAutofit/>
          </a:bodyPr>
          <a:lstStyle/>
          <a:p>
            <a:pPr eaLnBrk="1" fontAlgn="auto" hangingPunct="1">
              <a:spcAft>
                <a:spcPts val="0"/>
              </a:spcAft>
              <a:defRPr/>
            </a:pPr>
            <a:r>
              <a:rPr lang="en-US" dirty="0" smtClean="0">
                <a:latin typeface="+mn-lt"/>
              </a:rPr>
              <a:t>Student Selects</a:t>
            </a:r>
          </a:p>
        </p:txBody>
      </p:sp>
      <p:sp>
        <p:nvSpPr>
          <p:cNvPr id="12" name="Content Placeholder 2"/>
          <p:cNvSpPr txBox="1">
            <a:spLocks/>
          </p:cNvSpPr>
          <p:nvPr/>
        </p:nvSpPr>
        <p:spPr bwMode="auto">
          <a:xfrm>
            <a:off x="1055820" y="5022215"/>
            <a:ext cx="6487980" cy="1226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457200" indent="-457200" algn="l" rtl="0" eaLnBrk="0" fontAlgn="base" hangingPunct="0">
              <a:spcBef>
                <a:spcPct val="20000"/>
              </a:spcBef>
              <a:spcAft>
                <a:spcPct val="0"/>
              </a:spcAft>
              <a:buClr>
                <a:srgbClr val="FFFF00"/>
              </a:buClr>
              <a:buFont typeface="Wingdings" pitchFamily="2" charset="2"/>
              <a:buChar char="n"/>
              <a:defRPr sz="3200" b="1" kern="1200">
                <a:solidFill>
                  <a:schemeClr val="bg1"/>
                </a:solidFill>
                <a:latin typeface="Arial Narrow" pitchFamily="34" charset="0"/>
                <a:ea typeface="+mn-ea"/>
                <a:cs typeface="+mn-cs"/>
                <a:sym typeface="Wingdings"/>
              </a:defRPr>
            </a:lvl1pPr>
            <a:lvl2pPr marL="914400" indent="-457200" algn="l" rtl="0" eaLnBrk="0" fontAlgn="base" hangingPunct="0">
              <a:spcBef>
                <a:spcPct val="20000"/>
              </a:spcBef>
              <a:spcAft>
                <a:spcPct val="0"/>
              </a:spcAft>
              <a:buClr>
                <a:srgbClr val="FFFF00"/>
              </a:buClr>
              <a:buFont typeface="Symbol" pitchFamily="18" charset="2"/>
              <a:buChar char="·"/>
              <a:defRPr sz="2800" b="1" kern="1200">
                <a:solidFill>
                  <a:schemeClr val="bg1"/>
                </a:solidFill>
                <a:latin typeface="Arial Narrow" pitchFamily="34" charset="0"/>
                <a:ea typeface="+mn-ea"/>
                <a:cs typeface="+mn-cs"/>
                <a:sym typeface="Symbol"/>
              </a:defRPr>
            </a:lvl2pPr>
            <a:lvl3pPr marL="1262063" indent="-347663" algn="l" rtl="0" eaLnBrk="0" fontAlgn="base" hangingPunct="0">
              <a:spcBef>
                <a:spcPct val="20000"/>
              </a:spcBef>
              <a:spcAft>
                <a:spcPct val="0"/>
              </a:spcAft>
              <a:buClr>
                <a:srgbClr val="FFFF00"/>
              </a:buClr>
              <a:buFont typeface="Wingdings 3" pitchFamily="18" charset="2"/>
              <a:buChar char=""/>
              <a:defRPr sz="2400" b="1" kern="1200">
                <a:solidFill>
                  <a:schemeClr val="bg1"/>
                </a:solidFill>
                <a:latin typeface="Arial Narrow" pitchFamily="34" charset="0"/>
                <a:ea typeface="+mn-ea"/>
                <a:cs typeface="+mn-cs"/>
                <a:sym typeface="Wingdings 3"/>
              </a:defRPr>
            </a:lvl3pPr>
            <a:lvl4pPr marL="1600200" indent="-228600" algn="l" rtl="0" eaLnBrk="0" fontAlgn="base" hangingPunct="0">
              <a:spcBef>
                <a:spcPct val="20000"/>
              </a:spcBef>
              <a:spcAft>
                <a:spcPct val="0"/>
              </a:spcAft>
              <a:buFont typeface="Arial" panose="020B0604020202020204" pitchFamily="34" charset="0"/>
              <a:buChar char="–"/>
              <a:defRPr sz="2000" b="1" kern="1200">
                <a:solidFill>
                  <a:schemeClr val="bg1"/>
                </a:solidFill>
                <a:latin typeface="Arial Narrow"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b="1" kern="1200">
                <a:solidFill>
                  <a:schemeClr val="bg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fontAlgn="auto" hangingPunct="1">
              <a:spcBef>
                <a:spcPts val="600"/>
              </a:spcBef>
              <a:spcAft>
                <a:spcPts val="0"/>
              </a:spcAft>
              <a:buClr>
                <a:srgbClr val="006600"/>
              </a:buClr>
              <a:buNone/>
              <a:defRPr/>
            </a:pPr>
            <a:r>
              <a:rPr lang="en-US" sz="3200" dirty="0" smtClean="0">
                <a:latin typeface="+mn-lt"/>
              </a:rPr>
              <a:t>Contains </a:t>
            </a:r>
            <a:r>
              <a:rPr lang="en-US" sz="3200" dirty="0">
                <a:solidFill>
                  <a:srgbClr val="FFFF00"/>
                </a:solidFill>
                <a:latin typeface="+mn-lt"/>
                <a:cs typeface="Arial"/>
              </a:rPr>
              <a:t>4</a:t>
            </a:r>
            <a:r>
              <a:rPr lang="en-US" sz="3200" dirty="0" smtClean="0">
                <a:solidFill>
                  <a:srgbClr val="FFFF00"/>
                </a:solidFill>
                <a:latin typeface="+mn-lt"/>
                <a:ea typeface="Times New Roman"/>
                <a:cs typeface="Arial"/>
              </a:rPr>
              <a:t> food items </a:t>
            </a:r>
            <a:r>
              <a:rPr lang="en-US" sz="3200" dirty="0" smtClean="0">
                <a:latin typeface="+mn-lt"/>
                <a:ea typeface="Times New Roman"/>
                <a:cs typeface="Arial"/>
              </a:rPr>
              <a:t/>
            </a:r>
            <a:br>
              <a:rPr lang="en-US" sz="3200" dirty="0" smtClean="0">
                <a:latin typeface="+mn-lt"/>
                <a:ea typeface="Times New Roman"/>
                <a:cs typeface="Arial"/>
              </a:rPr>
            </a:br>
            <a:r>
              <a:rPr lang="en-US" sz="3200" dirty="0" smtClean="0">
                <a:latin typeface="+mn-lt"/>
                <a:ea typeface="Times New Roman"/>
                <a:cs typeface="Arial"/>
              </a:rPr>
              <a:t>(2 grains and 2 fruits)</a:t>
            </a:r>
            <a:endParaRPr lang="en-US" sz="3200" dirty="0">
              <a:latin typeface="+mn-lt"/>
              <a:ea typeface="Times New Roman"/>
            </a:endParaRPr>
          </a:p>
        </p:txBody>
      </p:sp>
      <p:sp>
        <p:nvSpPr>
          <p:cNvPr id="10" name="TextBox 16"/>
          <p:cNvSpPr txBox="1">
            <a:spLocks noChangeArrowheads="1"/>
          </p:cNvSpPr>
          <p:nvPr/>
        </p:nvSpPr>
        <p:spPr bwMode="auto">
          <a:xfrm>
            <a:off x="762000" y="4114800"/>
            <a:ext cx="7543800" cy="646113"/>
          </a:xfrm>
          <a:prstGeom prst="rect">
            <a:avLst/>
          </a:prstGeom>
          <a:solidFill>
            <a:srgbClr val="006600"/>
          </a:solidFill>
          <a:ln w="28575">
            <a:solidFill>
              <a:schemeClr val="bg1"/>
            </a:solidFill>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bg1"/>
                </a:solidFill>
              </a:rPr>
              <a:t>Reimbursable Meal?</a:t>
            </a:r>
          </a:p>
        </p:txBody>
      </p:sp>
      <p:sp>
        <p:nvSpPr>
          <p:cNvPr id="13" name="TextBox 8"/>
          <p:cNvSpPr>
            <a:spLocks noChangeArrowheads="1"/>
          </p:cNvSpPr>
          <p:nvPr/>
        </p:nvSpPr>
        <p:spPr bwMode="auto">
          <a:xfrm>
            <a:off x="6629400" y="3962400"/>
            <a:ext cx="1497013" cy="909638"/>
          </a:xfrm>
          <a:prstGeom prst="ellipse">
            <a:avLst/>
          </a:prstGeom>
          <a:solidFill>
            <a:srgbClr val="006600"/>
          </a:solidFill>
          <a:ln w="38100">
            <a:solidFill>
              <a:schemeClr val="bg1"/>
            </a:solidFill>
            <a:round/>
            <a:headEnd/>
            <a:tailEnd/>
          </a:ln>
          <a:scene3d>
            <a:camera prst="orthographicFront"/>
            <a:lightRig rig="threePt" dir="t"/>
          </a:scene3d>
          <a:sp3d>
            <a:bevelT/>
          </a:sp3d>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smtClean="0">
                <a:solidFill>
                  <a:schemeClr val="bg1"/>
                </a:solidFill>
              </a:rPr>
              <a:t>YES</a:t>
            </a:r>
            <a:endParaRPr lang="en-US" altLang="en-US" sz="3600" b="1" dirty="0">
              <a:solidFill>
                <a:schemeClr val="bg1"/>
              </a:solidFill>
            </a:endParaRPr>
          </a:p>
        </p:txBody>
      </p:sp>
      <p:pic>
        <p:nvPicPr>
          <p:cNvPr id="16" name="Picture 15" descr="cantaloupe slcies&#10;iStock_00001058249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6200" y="1486949"/>
            <a:ext cx="2895600" cy="2368356"/>
          </a:xfrm>
          <a:prstGeom prst="rect">
            <a:avLst/>
          </a:prstGeom>
        </p:spPr>
      </p:pic>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l="17672" r="16686"/>
          <a:stretch/>
        </p:blipFill>
        <p:spPr>
          <a:xfrm>
            <a:off x="1828800" y="1524000"/>
            <a:ext cx="2074050" cy="24090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0" y="228600"/>
            <a:ext cx="9144000" cy="609600"/>
          </a:xfrm>
        </p:spPr>
        <p:txBody>
          <a:bodyPr rtlCol="0">
            <a:noAutofit/>
          </a:bodyPr>
          <a:lstStyle/>
          <a:p>
            <a:pPr eaLnBrk="1" fontAlgn="auto" hangingPunct="1">
              <a:spcAft>
                <a:spcPts val="0"/>
              </a:spcAft>
              <a:defRPr/>
            </a:pPr>
            <a:r>
              <a:rPr lang="en-US" dirty="0" smtClean="0">
                <a:latin typeface="+mn-lt"/>
              </a:rPr>
              <a:t>Student Selects</a:t>
            </a:r>
          </a:p>
        </p:txBody>
      </p:sp>
      <p:sp>
        <p:nvSpPr>
          <p:cNvPr id="12" name="TextBox 16"/>
          <p:cNvSpPr txBox="1">
            <a:spLocks noChangeArrowheads="1"/>
          </p:cNvSpPr>
          <p:nvPr/>
        </p:nvSpPr>
        <p:spPr bwMode="auto">
          <a:xfrm>
            <a:off x="762000" y="4114800"/>
            <a:ext cx="7543800" cy="646113"/>
          </a:xfrm>
          <a:prstGeom prst="rect">
            <a:avLst/>
          </a:prstGeom>
          <a:solidFill>
            <a:srgbClr val="006600"/>
          </a:solidFill>
          <a:ln w="28575">
            <a:solidFill>
              <a:schemeClr val="bg1"/>
            </a:solidFill>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bg1"/>
                </a:solidFill>
              </a:rPr>
              <a:t>Reimbursable Meal?</a:t>
            </a:r>
          </a:p>
        </p:txBody>
      </p:sp>
      <p:sp>
        <p:nvSpPr>
          <p:cNvPr id="13" name="TextBox 8"/>
          <p:cNvSpPr>
            <a:spLocks noChangeArrowheads="1"/>
          </p:cNvSpPr>
          <p:nvPr/>
        </p:nvSpPr>
        <p:spPr bwMode="auto">
          <a:xfrm>
            <a:off x="6629400" y="3962400"/>
            <a:ext cx="1497013" cy="909638"/>
          </a:xfrm>
          <a:prstGeom prst="ellipse">
            <a:avLst/>
          </a:prstGeom>
          <a:solidFill>
            <a:srgbClr val="006600"/>
          </a:solidFill>
          <a:ln w="38100">
            <a:solidFill>
              <a:schemeClr val="bg1"/>
            </a:solidFill>
            <a:round/>
            <a:headEnd/>
            <a:tailEnd/>
          </a:ln>
          <a:scene3d>
            <a:camera prst="orthographicFront"/>
            <a:lightRig rig="threePt" dir="t"/>
          </a:scene3d>
          <a:sp3d>
            <a:bevelT/>
          </a:sp3d>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smtClean="0">
                <a:solidFill>
                  <a:schemeClr val="bg1"/>
                </a:solidFill>
              </a:rPr>
              <a:t>YES</a:t>
            </a:r>
            <a:endParaRPr lang="en-US" altLang="en-US" sz="3600" b="1" dirty="0">
              <a:solidFill>
                <a:schemeClr val="bg1"/>
              </a:solidFill>
            </a:endParaRPr>
          </a:p>
        </p:txBody>
      </p:sp>
      <p:pic>
        <p:nvPicPr>
          <p:cNvPr id="16" name="Picture 15" descr="cantaloupe slcies&#10;iStock_00001058249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6200" y="1486949"/>
            <a:ext cx="2895600" cy="2368356"/>
          </a:xfrm>
          <a:prstGeom prst="rect">
            <a:avLst/>
          </a:prstGeom>
        </p:spPr>
      </p:pic>
      <p:pic>
        <p:nvPicPr>
          <p:cNvPr id="17" name="Picture 16" descr="Bowl of oatmeal&#10;iStock_00001672188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270" y="1752600"/>
            <a:ext cx="2888330" cy="2102705"/>
          </a:xfrm>
          <a:prstGeom prst="rect">
            <a:avLst/>
          </a:prstGeom>
        </p:spPr>
      </p:pic>
      <p:sp>
        <p:nvSpPr>
          <p:cNvPr id="18" name="Content Placeholder 2"/>
          <p:cNvSpPr txBox="1">
            <a:spLocks/>
          </p:cNvSpPr>
          <p:nvPr/>
        </p:nvSpPr>
        <p:spPr bwMode="auto">
          <a:xfrm>
            <a:off x="1055820" y="5022215"/>
            <a:ext cx="6487980" cy="1226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457200" indent="-457200" algn="l" rtl="0" eaLnBrk="0" fontAlgn="base" hangingPunct="0">
              <a:spcBef>
                <a:spcPct val="20000"/>
              </a:spcBef>
              <a:spcAft>
                <a:spcPct val="0"/>
              </a:spcAft>
              <a:buClr>
                <a:srgbClr val="FFFF00"/>
              </a:buClr>
              <a:buFont typeface="Wingdings" pitchFamily="2" charset="2"/>
              <a:buChar char="n"/>
              <a:defRPr sz="3200" b="1" kern="1200">
                <a:solidFill>
                  <a:schemeClr val="bg1"/>
                </a:solidFill>
                <a:latin typeface="Arial Narrow" pitchFamily="34" charset="0"/>
                <a:ea typeface="+mn-ea"/>
                <a:cs typeface="+mn-cs"/>
                <a:sym typeface="Wingdings"/>
              </a:defRPr>
            </a:lvl1pPr>
            <a:lvl2pPr marL="914400" indent="-457200" algn="l" rtl="0" eaLnBrk="0" fontAlgn="base" hangingPunct="0">
              <a:spcBef>
                <a:spcPct val="20000"/>
              </a:spcBef>
              <a:spcAft>
                <a:spcPct val="0"/>
              </a:spcAft>
              <a:buClr>
                <a:srgbClr val="FFFF00"/>
              </a:buClr>
              <a:buFont typeface="Symbol" pitchFamily="18" charset="2"/>
              <a:buChar char="·"/>
              <a:defRPr sz="2800" b="1" kern="1200">
                <a:solidFill>
                  <a:schemeClr val="bg1"/>
                </a:solidFill>
                <a:latin typeface="Arial Narrow" pitchFamily="34" charset="0"/>
                <a:ea typeface="+mn-ea"/>
                <a:cs typeface="+mn-cs"/>
                <a:sym typeface="Symbol"/>
              </a:defRPr>
            </a:lvl2pPr>
            <a:lvl3pPr marL="1262063" indent="-347663" algn="l" rtl="0" eaLnBrk="0" fontAlgn="base" hangingPunct="0">
              <a:spcBef>
                <a:spcPct val="20000"/>
              </a:spcBef>
              <a:spcAft>
                <a:spcPct val="0"/>
              </a:spcAft>
              <a:buClr>
                <a:srgbClr val="FFFF00"/>
              </a:buClr>
              <a:buFont typeface="Wingdings 3" pitchFamily="18" charset="2"/>
              <a:buChar char=""/>
              <a:defRPr sz="2400" b="1" kern="1200">
                <a:solidFill>
                  <a:schemeClr val="bg1"/>
                </a:solidFill>
                <a:latin typeface="Arial Narrow" pitchFamily="34" charset="0"/>
                <a:ea typeface="+mn-ea"/>
                <a:cs typeface="+mn-cs"/>
                <a:sym typeface="Wingdings 3"/>
              </a:defRPr>
            </a:lvl3pPr>
            <a:lvl4pPr marL="1600200" indent="-228600" algn="l" rtl="0" eaLnBrk="0" fontAlgn="base" hangingPunct="0">
              <a:spcBef>
                <a:spcPct val="20000"/>
              </a:spcBef>
              <a:spcAft>
                <a:spcPct val="0"/>
              </a:spcAft>
              <a:buFont typeface="Arial" panose="020B0604020202020204" pitchFamily="34" charset="0"/>
              <a:buChar char="–"/>
              <a:defRPr sz="2000" b="1" kern="1200">
                <a:solidFill>
                  <a:schemeClr val="bg1"/>
                </a:solidFill>
                <a:latin typeface="Arial Narrow"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b="1" kern="1200">
                <a:solidFill>
                  <a:schemeClr val="bg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fontAlgn="auto" hangingPunct="1">
              <a:spcBef>
                <a:spcPts val="600"/>
              </a:spcBef>
              <a:spcAft>
                <a:spcPts val="0"/>
              </a:spcAft>
              <a:buClr>
                <a:srgbClr val="006600"/>
              </a:buClr>
              <a:buNone/>
              <a:defRPr/>
            </a:pPr>
            <a:r>
              <a:rPr lang="en-US" sz="3200" dirty="0">
                <a:latin typeface="+mn-lt"/>
              </a:rPr>
              <a:t>Contains </a:t>
            </a:r>
            <a:r>
              <a:rPr lang="en-US" sz="3200" dirty="0">
                <a:solidFill>
                  <a:srgbClr val="FFFF00"/>
                </a:solidFill>
                <a:latin typeface="+mn-lt"/>
                <a:cs typeface="Arial"/>
              </a:rPr>
              <a:t>3</a:t>
            </a:r>
            <a:r>
              <a:rPr lang="en-US" sz="3200" dirty="0">
                <a:solidFill>
                  <a:srgbClr val="FFFF00"/>
                </a:solidFill>
                <a:latin typeface="+mn-lt"/>
                <a:ea typeface="Times New Roman"/>
                <a:cs typeface="Arial"/>
              </a:rPr>
              <a:t> food items </a:t>
            </a:r>
            <a:br>
              <a:rPr lang="en-US" sz="3200" dirty="0">
                <a:solidFill>
                  <a:srgbClr val="FFFF00"/>
                </a:solidFill>
                <a:latin typeface="+mn-lt"/>
                <a:ea typeface="Times New Roman"/>
                <a:cs typeface="Arial"/>
              </a:rPr>
            </a:br>
            <a:r>
              <a:rPr lang="en-US" sz="3200" dirty="0">
                <a:latin typeface="+mn-lt"/>
                <a:ea typeface="Times New Roman"/>
                <a:cs typeface="Arial"/>
              </a:rPr>
              <a:t>(1 grain and 2 fruits</a:t>
            </a:r>
            <a:r>
              <a:rPr lang="en-US" sz="3200" dirty="0" smtClean="0">
                <a:latin typeface="+mn-lt"/>
                <a:ea typeface="Times New Roman"/>
                <a:cs typeface="Arial"/>
              </a:rPr>
              <a:t>)</a:t>
            </a:r>
            <a:endParaRPr lang="en-US" sz="3200" dirty="0">
              <a:latin typeface="+mn-lt"/>
              <a:ea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0" y="274638"/>
            <a:ext cx="9144000" cy="590635"/>
          </a:xfrm>
        </p:spPr>
        <p:txBody>
          <a:bodyPr/>
          <a:lstStyle/>
          <a:p>
            <a:r>
              <a:rPr lang="en-US" dirty="0" smtClean="0">
                <a:latin typeface="+mn-lt"/>
              </a:rPr>
              <a:t>Allowable Fruits</a:t>
            </a:r>
          </a:p>
        </p:txBody>
      </p:sp>
      <p:sp>
        <p:nvSpPr>
          <p:cNvPr id="34819" name="Content Placeholder 2"/>
          <p:cNvSpPr>
            <a:spLocks noGrp="1"/>
          </p:cNvSpPr>
          <p:nvPr>
            <p:ph idx="1"/>
          </p:nvPr>
        </p:nvSpPr>
        <p:spPr>
          <a:xfrm>
            <a:off x="762000" y="1066801"/>
            <a:ext cx="7391400" cy="2362200"/>
          </a:xfrm>
        </p:spPr>
        <p:txBody>
          <a:bodyPr>
            <a:noAutofit/>
          </a:bodyPr>
          <a:lstStyle/>
          <a:p>
            <a:pPr>
              <a:spcBef>
                <a:spcPts val="600"/>
              </a:spcBef>
            </a:pPr>
            <a:r>
              <a:rPr lang="en-US" dirty="0" smtClean="0">
                <a:latin typeface="+mn-lt"/>
              </a:rPr>
              <a:t>Fresh</a:t>
            </a:r>
          </a:p>
          <a:p>
            <a:pPr>
              <a:spcBef>
                <a:spcPts val="600"/>
              </a:spcBef>
            </a:pPr>
            <a:r>
              <a:rPr lang="en-US" dirty="0" smtClean="0">
                <a:latin typeface="+mn-lt"/>
              </a:rPr>
              <a:t>Frozen (with or without added sugar)</a:t>
            </a:r>
          </a:p>
          <a:p>
            <a:pPr>
              <a:spcBef>
                <a:spcPts val="600"/>
              </a:spcBef>
            </a:pPr>
            <a:r>
              <a:rPr lang="en-US" dirty="0" smtClean="0">
                <a:latin typeface="+mn-lt"/>
              </a:rPr>
              <a:t>Canned in juice/light syrup</a:t>
            </a:r>
          </a:p>
          <a:p>
            <a:pPr>
              <a:spcBef>
                <a:spcPts val="600"/>
              </a:spcBef>
            </a:pPr>
            <a:r>
              <a:rPr lang="en-US" dirty="0" smtClean="0">
                <a:latin typeface="+mn-lt"/>
              </a:rPr>
              <a:t>Dried</a:t>
            </a:r>
          </a:p>
        </p:txBody>
      </p:sp>
      <p:pic>
        <p:nvPicPr>
          <p:cNvPr id="5" name="Picture 4" descr="Background of assorted fruits &#10;iStock_000004794570"/>
          <p:cNvPicPr>
            <a:picLocks noChangeAspect="1"/>
          </p:cNvPicPr>
          <p:nvPr/>
        </p:nvPicPr>
        <p:blipFill rotWithShape="1">
          <a:blip r:embed="rId3">
            <a:extLst>
              <a:ext uri="{28A0092B-C50C-407E-A947-70E740481C1C}">
                <a14:useLocalDpi xmlns:a14="http://schemas.microsoft.com/office/drawing/2010/main" val="0"/>
              </a:ext>
            </a:extLst>
          </a:blip>
          <a:srcRect t="38112" b="13058"/>
          <a:stretch/>
        </p:blipFill>
        <p:spPr>
          <a:xfrm>
            <a:off x="0" y="3505200"/>
            <a:ext cx="9144000" cy="3124200"/>
          </a:xfrm>
          <a:prstGeom prst="rect">
            <a:avLst/>
          </a:prstGeom>
        </p:spPr>
      </p:pic>
    </p:spTree>
    <p:extLst>
      <p:ext uri="{BB962C8B-B14F-4D97-AF65-F5344CB8AC3E}">
        <p14:creationId xmlns:p14="http://schemas.microsoft.com/office/powerpoint/2010/main" val="212617638"/>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txBox="1">
            <a:spLocks/>
          </p:cNvSpPr>
          <p:nvPr/>
        </p:nvSpPr>
        <p:spPr>
          <a:xfrm>
            <a:off x="990600" y="533400"/>
            <a:ext cx="6719888" cy="2057400"/>
          </a:xfrm>
          <a:prstGeom prst="rect">
            <a:avLst/>
          </a:prstGeom>
        </p:spPr>
        <p:txBody>
          <a:bodyPr anchor="ctr"/>
          <a:lstStyle>
            <a:lvl1pPr algn="ctr" defTabSz="914400" rtl="0" eaLnBrk="1" latinLnBrk="0" hangingPunct="1">
              <a:spcBef>
                <a:spcPct val="0"/>
              </a:spcBef>
              <a:buNone/>
              <a:defRPr sz="4000" b="1" kern="1200">
                <a:solidFill>
                  <a:srgbClr val="FFFF00"/>
                </a:solidFill>
                <a:latin typeface="Arial" pitchFamily="34" charset="0"/>
                <a:ea typeface="+mj-ea"/>
                <a:cs typeface="Arial" pitchFamily="34" charset="0"/>
              </a:defRPr>
            </a:lvl1pPr>
          </a:lstStyle>
          <a:p>
            <a:pPr fontAlgn="auto">
              <a:spcAft>
                <a:spcPts val="0"/>
              </a:spcAft>
              <a:defRPr/>
            </a:pPr>
            <a:r>
              <a:rPr lang="en-US" sz="4800" dirty="0" smtClean="0">
                <a:latin typeface="+mj-lt"/>
              </a:rPr>
              <a:t>Wrap-Up: </a:t>
            </a:r>
            <a:br>
              <a:rPr lang="en-US" sz="4800" dirty="0" smtClean="0">
                <a:latin typeface="+mj-lt"/>
              </a:rPr>
            </a:br>
            <a:r>
              <a:rPr lang="en-US" sz="4800" dirty="0" smtClean="0">
                <a:latin typeface="+mj-lt"/>
              </a:rPr>
              <a:t>Menu Planning Strategies</a:t>
            </a:r>
            <a:br>
              <a:rPr lang="en-US" sz="4800" dirty="0" smtClean="0">
                <a:latin typeface="+mj-lt"/>
              </a:rPr>
            </a:br>
            <a:r>
              <a:rPr lang="en-US" sz="4800" dirty="0" smtClean="0">
                <a:latin typeface="+mj-lt"/>
              </a:rPr>
              <a:t>for the SBP</a:t>
            </a:r>
            <a:endParaRPr lang="en-US" sz="4800" dirty="0">
              <a:latin typeface="+mj-lt"/>
            </a:endParaRPr>
          </a:p>
        </p:txBody>
      </p:sp>
      <p:pic>
        <p:nvPicPr>
          <p:cNvPr id="304131" name="Picture 4" descr="http://www.fns.usda.gov/sites/default/files/sb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3048000"/>
            <a:ext cx="9136062"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txBox="1">
            <a:spLocks noChangeArrowheads="1"/>
          </p:cNvSpPr>
          <p:nvPr/>
        </p:nvSpPr>
        <p:spPr>
          <a:xfrm>
            <a:off x="0" y="228600"/>
            <a:ext cx="9144000" cy="609600"/>
          </a:xfrm>
          <a:prstGeom prst="rect">
            <a:avLst/>
          </a:prstGeom>
        </p:spPr>
        <p:txBody>
          <a:bodyPr tIns="83808" anchor="ctr"/>
          <a:lstStyle>
            <a:lvl1pPr algn="ctr" defTabSz="914400" rtl="0" eaLnBrk="1" latinLnBrk="0" hangingPunct="1">
              <a:spcBef>
                <a:spcPct val="0"/>
              </a:spcBef>
              <a:buNone/>
              <a:defRPr sz="4000" b="1" kern="1200">
                <a:solidFill>
                  <a:srgbClr val="FFFF00"/>
                </a:solidFill>
                <a:latin typeface="Arial" pitchFamily="34" charset="0"/>
                <a:ea typeface="+mj-ea"/>
                <a:cs typeface="Arial" pitchFamily="34" charset="0"/>
              </a:defRPr>
            </a:lvl1pPr>
          </a:lstStyle>
          <a:p>
            <a:pPr fontAlgn="auto">
              <a:spcAft>
                <a:spcPts val="0"/>
              </a:spcAft>
              <a:defRPr/>
            </a:pPr>
            <a:r>
              <a:rPr lang="en-US" dirty="0" smtClean="0">
                <a:latin typeface="+mj-lt"/>
              </a:rPr>
              <a:t>Menu Planning Guide for School Meals</a:t>
            </a:r>
          </a:p>
        </p:txBody>
      </p:sp>
      <p:sp>
        <p:nvSpPr>
          <p:cNvPr id="209924" name="TextBox 7"/>
          <p:cNvSpPr txBox="1">
            <a:spLocks noChangeArrowheads="1"/>
          </p:cNvSpPr>
          <p:nvPr/>
        </p:nvSpPr>
        <p:spPr bwMode="auto">
          <a:xfrm>
            <a:off x="-3175" y="6229350"/>
            <a:ext cx="9144000" cy="40005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pPr>
            <a:r>
              <a:rPr lang="en-US" altLang="en-US" sz="2000" b="1" dirty="0" smtClean="0"/>
              <a:t>www.sde.ct.gov/sde/cwp/view.asp?a=2626&amp;q=334320</a:t>
            </a:r>
            <a:endParaRPr lang="en-US" altLang="en-US" sz="2000" b="1" dirty="0"/>
          </a:p>
        </p:txBody>
      </p:sp>
      <p:pic>
        <p:nvPicPr>
          <p:cNvPr id="6" name="Picture 5"/>
          <p:cNvPicPr>
            <a:picLocks noChangeAspect="1"/>
          </p:cNvPicPr>
          <p:nvPr/>
        </p:nvPicPr>
        <p:blipFill>
          <a:blip r:embed="rId3"/>
          <a:stretch>
            <a:fillRect/>
          </a:stretch>
        </p:blipFill>
        <p:spPr>
          <a:xfrm>
            <a:off x="2667000" y="990600"/>
            <a:ext cx="3962400" cy="5088445"/>
          </a:xfrm>
          <a:prstGeom prst="rect">
            <a:avLst/>
          </a:prstGeom>
        </p:spPr>
      </p:pic>
    </p:spTree>
    <p:extLst>
      <p:ext uri="{BB962C8B-B14F-4D97-AF65-F5344CB8AC3E}">
        <p14:creationId xmlns:p14="http://schemas.microsoft.com/office/powerpoint/2010/main" val="1803531147"/>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4780"/>
          <a:stretch/>
        </p:blipFill>
        <p:spPr>
          <a:xfrm>
            <a:off x="0" y="990601"/>
            <a:ext cx="9144000" cy="5638800"/>
          </a:xfrm>
          <a:prstGeom prst="rect">
            <a:avLst/>
          </a:prstGeom>
        </p:spPr>
      </p:pic>
      <p:sp>
        <p:nvSpPr>
          <p:cNvPr id="5" name="Title 1"/>
          <p:cNvSpPr txBox="1">
            <a:spLocks/>
          </p:cNvSpPr>
          <p:nvPr/>
        </p:nvSpPr>
        <p:spPr bwMode="auto">
          <a:xfrm>
            <a:off x="0" y="242888"/>
            <a:ext cx="9144000"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fontScale="92500"/>
          </a:bodyPr>
          <a:lstStyle>
            <a:lvl1pPr algn="ctr" rtl="0" eaLnBrk="0" fontAlgn="base" hangingPunct="0">
              <a:spcBef>
                <a:spcPct val="0"/>
              </a:spcBef>
              <a:spcAft>
                <a:spcPct val="0"/>
              </a:spcAft>
              <a:defRPr sz="4000" b="1" kern="1200">
                <a:solidFill>
                  <a:srgbClr val="FFFF00"/>
                </a:solidFill>
                <a:latin typeface="Arial" pitchFamily="34" charset="0"/>
                <a:ea typeface="+mj-ea"/>
                <a:cs typeface="Arial" pitchFamily="34" charset="0"/>
              </a:defRPr>
            </a:lvl1pPr>
            <a:lvl2pPr algn="ctr" rtl="0" eaLnBrk="0" fontAlgn="base" hangingPunct="0">
              <a:spcBef>
                <a:spcPct val="0"/>
              </a:spcBef>
              <a:spcAft>
                <a:spcPct val="0"/>
              </a:spcAft>
              <a:defRPr sz="4000" b="1">
                <a:solidFill>
                  <a:srgbClr val="FFFF00"/>
                </a:solidFill>
                <a:latin typeface="Calibri" pitchFamily="34" charset="0"/>
              </a:defRPr>
            </a:lvl2pPr>
            <a:lvl3pPr algn="ctr" rtl="0" eaLnBrk="0" fontAlgn="base" hangingPunct="0">
              <a:spcBef>
                <a:spcPct val="0"/>
              </a:spcBef>
              <a:spcAft>
                <a:spcPct val="0"/>
              </a:spcAft>
              <a:defRPr sz="4000" b="1">
                <a:solidFill>
                  <a:srgbClr val="FFFF00"/>
                </a:solidFill>
                <a:latin typeface="Calibri" pitchFamily="34" charset="0"/>
              </a:defRPr>
            </a:lvl3pPr>
            <a:lvl4pPr algn="ctr" rtl="0" eaLnBrk="0" fontAlgn="base" hangingPunct="0">
              <a:spcBef>
                <a:spcPct val="0"/>
              </a:spcBef>
              <a:spcAft>
                <a:spcPct val="0"/>
              </a:spcAft>
              <a:defRPr sz="4000" b="1">
                <a:solidFill>
                  <a:srgbClr val="FFFF00"/>
                </a:solidFill>
                <a:latin typeface="Calibri" pitchFamily="34" charset="0"/>
              </a:defRPr>
            </a:lvl4pPr>
            <a:lvl5pPr algn="ctr" rtl="0" eaLnBrk="0" fontAlgn="base" hangingPunct="0">
              <a:spcBef>
                <a:spcPct val="0"/>
              </a:spcBef>
              <a:spcAft>
                <a:spcPct val="0"/>
              </a:spcAft>
              <a:defRPr sz="4000" b="1">
                <a:solidFill>
                  <a:srgbClr val="FFFF00"/>
                </a:solidFill>
                <a:latin typeface="Calibri" pitchFamily="34" charset="0"/>
              </a:defRPr>
            </a:lvl5pPr>
            <a:lvl6pPr marL="457200" algn="ctr" rtl="0" fontAlgn="base">
              <a:spcBef>
                <a:spcPct val="0"/>
              </a:spcBef>
              <a:spcAft>
                <a:spcPct val="0"/>
              </a:spcAft>
              <a:defRPr sz="4000" b="1">
                <a:solidFill>
                  <a:srgbClr val="FFFF00"/>
                </a:solidFill>
                <a:latin typeface="Calibri" pitchFamily="34" charset="0"/>
              </a:defRPr>
            </a:lvl6pPr>
            <a:lvl7pPr marL="914400" algn="ctr" rtl="0" fontAlgn="base">
              <a:spcBef>
                <a:spcPct val="0"/>
              </a:spcBef>
              <a:spcAft>
                <a:spcPct val="0"/>
              </a:spcAft>
              <a:defRPr sz="4000" b="1">
                <a:solidFill>
                  <a:srgbClr val="FFFF00"/>
                </a:solidFill>
                <a:latin typeface="Calibri" pitchFamily="34" charset="0"/>
              </a:defRPr>
            </a:lvl7pPr>
            <a:lvl8pPr marL="1371600" algn="ctr" rtl="0" fontAlgn="base">
              <a:spcBef>
                <a:spcPct val="0"/>
              </a:spcBef>
              <a:spcAft>
                <a:spcPct val="0"/>
              </a:spcAft>
              <a:defRPr sz="4000" b="1">
                <a:solidFill>
                  <a:srgbClr val="FFFF00"/>
                </a:solidFill>
                <a:latin typeface="Calibri" pitchFamily="34" charset="0"/>
              </a:defRPr>
            </a:lvl8pPr>
            <a:lvl9pPr marL="1828800" algn="ctr" rtl="0" fontAlgn="base">
              <a:spcBef>
                <a:spcPct val="0"/>
              </a:spcBef>
              <a:spcAft>
                <a:spcPct val="0"/>
              </a:spcAft>
              <a:defRPr sz="4000" b="1">
                <a:solidFill>
                  <a:srgbClr val="FFFF00"/>
                </a:solidFill>
                <a:latin typeface="Calibri" pitchFamily="34" charset="0"/>
              </a:defRPr>
            </a:lvl9pPr>
          </a:lstStyle>
          <a:p>
            <a:pPr>
              <a:defRPr/>
            </a:pPr>
            <a:r>
              <a:rPr lang="en-US" dirty="0">
                <a:latin typeface="Calibri" panose="020F0502020204030204" pitchFamily="34" charset="0"/>
              </a:rPr>
              <a:t>Connecticut Breakfast Expansion Team (CBET)</a:t>
            </a:r>
            <a:endParaRPr lang="en-US" dirty="0">
              <a:latin typeface="+mn-lt"/>
            </a:endParaRPr>
          </a:p>
        </p:txBody>
      </p:sp>
      <p:sp>
        <p:nvSpPr>
          <p:cNvPr id="6" name="TextBox 9"/>
          <p:cNvSpPr txBox="1">
            <a:spLocks noChangeArrowheads="1"/>
          </p:cNvSpPr>
          <p:nvPr/>
        </p:nvSpPr>
        <p:spPr bwMode="auto">
          <a:xfrm>
            <a:off x="685800" y="1295400"/>
            <a:ext cx="7391400" cy="2366605"/>
          </a:xfrm>
          <a:prstGeom prst="roundRect">
            <a:avLst/>
          </a:prstGeom>
          <a:solidFill>
            <a:srgbClr val="2C57AE"/>
          </a:solidFill>
          <a:ln w="12700">
            <a:solidFill>
              <a:srgbClr val="000099"/>
            </a:solidFill>
          </a:ln>
          <a:extLst/>
        </p:spPr>
        <p:txBody>
          <a:bodyPr wrap="square">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spcBef>
                <a:spcPct val="0"/>
              </a:spcBef>
              <a:buClr>
                <a:srgbClr val="FFFF00"/>
              </a:buClr>
              <a:buFont typeface="Arial" panose="020B0604020202020204" pitchFamily="34" charset="0"/>
              <a:buNone/>
              <a:defRPr/>
            </a:pPr>
            <a:r>
              <a:rPr lang="en-US" altLang="en-US" b="1" dirty="0" smtClean="0">
                <a:solidFill>
                  <a:schemeClr val="bg1"/>
                </a:solidFill>
              </a:rPr>
              <a:t>CBET can provide assistance with your School Breakfast Program</a:t>
            </a:r>
          </a:p>
          <a:p>
            <a:pPr marL="0" indent="0" algn="ctr">
              <a:spcBef>
                <a:spcPts val="600"/>
              </a:spcBef>
              <a:buClr>
                <a:srgbClr val="FFFF00"/>
              </a:buClr>
              <a:buNone/>
              <a:defRPr/>
            </a:pPr>
            <a:r>
              <a:rPr lang="en-US" altLang="en-US" b="1" dirty="0" smtClean="0">
                <a:solidFill>
                  <a:schemeClr val="bg1"/>
                </a:solidFill>
              </a:rPr>
              <a:t>Contact Jackie </a:t>
            </a:r>
            <a:r>
              <a:rPr lang="en-US" altLang="en-US" b="1" dirty="0" err="1" smtClean="0">
                <a:solidFill>
                  <a:schemeClr val="bg1"/>
                </a:solidFill>
              </a:rPr>
              <a:t>Schipke</a:t>
            </a:r>
            <a:r>
              <a:rPr lang="en-US" altLang="en-US" b="1" dirty="0" smtClean="0">
                <a:solidFill>
                  <a:schemeClr val="bg1"/>
                </a:solidFill>
              </a:rPr>
              <a:t> at </a:t>
            </a:r>
            <a:br>
              <a:rPr lang="en-US" altLang="en-US" b="1" dirty="0" smtClean="0">
                <a:solidFill>
                  <a:schemeClr val="bg1"/>
                </a:solidFill>
              </a:rPr>
            </a:br>
            <a:r>
              <a:rPr lang="en-US" altLang="en-US" b="1" dirty="0" smtClean="0">
                <a:solidFill>
                  <a:schemeClr val="bg1"/>
                </a:solidFill>
              </a:rPr>
              <a:t>860-807-2123 </a:t>
            </a:r>
            <a:r>
              <a:rPr lang="en-US" altLang="en-US" b="1" dirty="0" smtClean="0">
                <a:solidFill>
                  <a:schemeClr val="bg1"/>
                </a:solidFill>
                <a:sym typeface="Symbol" panose="05050102010706020507" pitchFamily="18" charset="2"/>
              </a:rPr>
              <a:t> </a:t>
            </a:r>
            <a:r>
              <a:rPr lang="en-US" altLang="en-US" b="1" dirty="0" smtClean="0">
                <a:solidFill>
                  <a:schemeClr val="bg1"/>
                </a:solidFill>
              </a:rPr>
              <a:t>jackie.schipke@ct.gov</a:t>
            </a:r>
          </a:p>
        </p:txBody>
      </p:sp>
    </p:spTree>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3"/>
          <p:cNvGraphicFramePr>
            <a:graphicFrameLocks noGrp="1"/>
          </p:cNvGraphicFramePr>
          <p:nvPr>
            <p:ph idx="4294967295"/>
            <p:extLst>
              <p:ext uri="{D42A27DB-BD31-4B8C-83A1-F6EECF244321}">
                <p14:modId xmlns:p14="http://schemas.microsoft.com/office/powerpoint/2010/main" val="2149149916"/>
              </p:ext>
            </p:extLst>
          </p:nvPr>
        </p:nvGraphicFramePr>
        <p:xfrm>
          <a:off x="914400" y="902895"/>
          <a:ext cx="6949440" cy="4659705"/>
        </p:xfrm>
        <a:graphic>
          <a:graphicData uri="http://schemas.openxmlformats.org/drawingml/2006/table">
            <a:tbl>
              <a:tblPr firstRow="1" bandRow="1">
                <a:tableStyleId>{5C22544A-7EE6-4342-B048-85BDC9FD1C3A}</a:tableStyleId>
              </a:tblPr>
              <a:tblGrid>
                <a:gridCol w="2713340">
                  <a:extLst>
                    <a:ext uri="{9D8B030D-6E8A-4147-A177-3AD203B41FA5}">
                      <a16:colId xmlns:a16="http://schemas.microsoft.com/office/drawing/2014/main" val="20000"/>
                    </a:ext>
                  </a:extLst>
                </a:gridCol>
                <a:gridCol w="4236100">
                  <a:extLst>
                    <a:ext uri="{9D8B030D-6E8A-4147-A177-3AD203B41FA5}">
                      <a16:colId xmlns:a16="http://schemas.microsoft.com/office/drawing/2014/main" val="20001"/>
                    </a:ext>
                  </a:extLst>
                </a:gridCol>
              </a:tblGrid>
              <a:tr h="402887">
                <a:tc>
                  <a:txBody>
                    <a:bodyPr/>
                    <a:lstStyle/>
                    <a:p>
                      <a:pPr marL="0" marR="0" algn="ctr">
                        <a:spcBef>
                          <a:spcPts val="0"/>
                        </a:spcBef>
                        <a:spcAft>
                          <a:spcPts val="0"/>
                        </a:spcAft>
                      </a:pPr>
                      <a:r>
                        <a:rPr lang="en-US" sz="1600" b="1" dirty="0" smtClean="0">
                          <a:solidFill>
                            <a:srgbClr val="FFFFFF"/>
                          </a:solidFill>
                          <a:effectLst/>
                          <a:latin typeface="Arial"/>
                          <a:ea typeface="Times New Roman"/>
                        </a:rPr>
                        <a:t>COUNTY</a:t>
                      </a:r>
                      <a:endParaRPr lang="en-US" sz="1600" dirty="0">
                        <a:effectLst/>
                        <a:latin typeface="Times New Roman"/>
                        <a:ea typeface="Times New Roman"/>
                      </a:endParaRPr>
                    </a:p>
                  </a:txBody>
                  <a:tcPr marL="68580" marR="68580" marT="0" marB="0" anchor="ctr">
                    <a:lnL w="12700" cap="flat" cmpd="sng" algn="ctr">
                      <a:solidFill>
                        <a:srgbClr val="2C57AE"/>
                      </a:solidFill>
                      <a:prstDash val="solid"/>
                      <a:round/>
                      <a:headEnd type="none" w="med" len="med"/>
                      <a:tailEnd type="none" w="med" len="med"/>
                    </a:lnL>
                    <a:lnR w="12700" cap="flat" cmpd="sng" algn="ctr">
                      <a:solidFill>
                        <a:srgbClr val="2C57AE"/>
                      </a:solidFill>
                      <a:prstDash val="solid"/>
                      <a:round/>
                      <a:headEnd type="none" w="med" len="med"/>
                      <a:tailEnd type="none" w="med" len="med"/>
                    </a:lnR>
                    <a:lnT w="12700" cap="flat" cmpd="sng" algn="ctr">
                      <a:solidFill>
                        <a:srgbClr val="2C57AE"/>
                      </a:solidFill>
                      <a:prstDash val="solid"/>
                      <a:round/>
                      <a:headEnd type="none" w="med" len="med"/>
                      <a:tailEnd type="none" w="med" len="med"/>
                    </a:lnT>
                    <a:lnB w="12700" cap="flat" cmpd="sng" algn="ctr">
                      <a:solidFill>
                        <a:srgbClr val="2C57AE"/>
                      </a:solidFill>
                      <a:prstDash val="solid"/>
                      <a:round/>
                      <a:headEnd type="none" w="med" len="med"/>
                      <a:tailEnd type="none" w="med" len="med"/>
                    </a:lnB>
                    <a:solidFill>
                      <a:srgbClr val="2C57AE"/>
                    </a:solidFill>
                  </a:tcPr>
                </a:tc>
                <a:tc>
                  <a:txBody>
                    <a:bodyPr/>
                    <a:lstStyle/>
                    <a:p>
                      <a:pPr marL="0" marR="0" algn="ctr">
                        <a:spcBef>
                          <a:spcPts val="0"/>
                        </a:spcBef>
                        <a:spcAft>
                          <a:spcPts val="0"/>
                        </a:spcAft>
                      </a:pPr>
                      <a:r>
                        <a:rPr lang="en-US" sz="1600" b="1" dirty="0" smtClean="0">
                          <a:solidFill>
                            <a:srgbClr val="FFFFFF"/>
                          </a:solidFill>
                          <a:effectLst/>
                          <a:latin typeface="Arial"/>
                          <a:ea typeface="Times New Roman"/>
                        </a:rPr>
                        <a:t>CONSULTANT</a:t>
                      </a:r>
                      <a:endParaRPr lang="en-US" sz="1600" dirty="0">
                        <a:effectLst/>
                        <a:latin typeface="Times New Roman"/>
                        <a:ea typeface="Times New Roman"/>
                      </a:endParaRPr>
                    </a:p>
                  </a:txBody>
                  <a:tcPr marL="0" marR="0" marT="0" marB="0" anchor="ctr">
                    <a:lnL w="12700" cap="flat" cmpd="sng" algn="ctr">
                      <a:solidFill>
                        <a:srgbClr val="2C57AE"/>
                      </a:solidFill>
                      <a:prstDash val="solid"/>
                      <a:round/>
                      <a:headEnd type="none" w="med" len="med"/>
                      <a:tailEnd type="none" w="med" len="med"/>
                    </a:lnL>
                    <a:lnR w="12700" cap="flat" cmpd="sng" algn="ctr">
                      <a:solidFill>
                        <a:srgbClr val="2C57AE"/>
                      </a:solidFill>
                      <a:prstDash val="solid"/>
                      <a:round/>
                      <a:headEnd type="none" w="med" len="med"/>
                      <a:tailEnd type="none" w="med" len="med"/>
                    </a:lnR>
                    <a:lnT w="12700" cap="flat" cmpd="sng" algn="ctr">
                      <a:solidFill>
                        <a:srgbClr val="2C57AE"/>
                      </a:solidFill>
                      <a:prstDash val="solid"/>
                      <a:round/>
                      <a:headEnd type="none" w="med" len="med"/>
                      <a:tailEnd type="none" w="med" len="med"/>
                    </a:lnT>
                    <a:lnB w="12700" cap="flat" cmpd="sng" algn="ctr">
                      <a:solidFill>
                        <a:srgbClr val="2C57AE"/>
                      </a:solidFill>
                      <a:prstDash val="solid"/>
                      <a:round/>
                      <a:headEnd type="none" w="med" len="med"/>
                      <a:tailEnd type="none" w="med" len="med"/>
                    </a:lnB>
                    <a:solidFill>
                      <a:srgbClr val="2C57AE"/>
                    </a:solidFill>
                  </a:tcPr>
                </a:tc>
                <a:extLst>
                  <a:ext uri="{0D108BD9-81ED-4DB2-BD59-A6C34878D82A}">
                    <a16:rowId xmlns:a16="http://schemas.microsoft.com/office/drawing/2014/main" val="10000"/>
                  </a:ext>
                </a:extLst>
              </a:tr>
              <a:tr h="587713">
                <a:tc>
                  <a:txBody>
                    <a:bodyPr/>
                    <a:lstStyle/>
                    <a:p>
                      <a:pPr marL="0" marR="0" indent="0">
                        <a:spcBef>
                          <a:spcPts val="0"/>
                        </a:spcBef>
                        <a:spcAft>
                          <a:spcPts val="0"/>
                        </a:spcAft>
                        <a:buFont typeface="Wingdings" pitchFamily="2" charset="2"/>
                        <a:buNone/>
                      </a:pPr>
                      <a:r>
                        <a:rPr lang="en-US" sz="1600" b="1" dirty="0">
                          <a:solidFill>
                            <a:srgbClr val="000000"/>
                          </a:solidFill>
                          <a:effectLst/>
                          <a:latin typeface="+mj-lt"/>
                          <a:ea typeface="Times New Roman"/>
                        </a:rPr>
                        <a:t>F</a:t>
                      </a:r>
                      <a:r>
                        <a:rPr lang="en-US" sz="1600" b="1" dirty="0" smtClean="0">
                          <a:solidFill>
                            <a:srgbClr val="000000"/>
                          </a:solidFill>
                          <a:effectLst/>
                          <a:latin typeface="+mj-lt"/>
                          <a:ea typeface="Times New Roman"/>
                        </a:rPr>
                        <a:t>airfield </a:t>
                      </a:r>
                      <a:r>
                        <a:rPr lang="en-US" sz="1600" b="1" dirty="0">
                          <a:solidFill>
                            <a:srgbClr val="000000"/>
                          </a:solidFill>
                          <a:effectLst/>
                          <a:latin typeface="+mj-lt"/>
                          <a:ea typeface="Times New Roman"/>
                        </a:rPr>
                        <a:t>County</a:t>
                      </a:r>
                      <a:endParaRPr lang="en-US" sz="1600" b="1" dirty="0">
                        <a:effectLst/>
                        <a:latin typeface="+mj-lt"/>
                        <a:ea typeface="Times New Roman"/>
                      </a:endParaRPr>
                    </a:p>
                  </a:txBody>
                  <a:tcPr marL="68580" marR="68580" marT="0" marB="0" anchor="ctr">
                    <a:lnL w="12700" cap="flat" cmpd="sng" algn="ctr">
                      <a:solidFill>
                        <a:srgbClr val="2C57AE"/>
                      </a:solidFill>
                      <a:prstDash val="solid"/>
                      <a:round/>
                      <a:headEnd type="none" w="med" len="med"/>
                      <a:tailEnd type="none" w="med" len="med"/>
                    </a:lnL>
                    <a:lnR w="12700" cap="flat" cmpd="sng" algn="ctr">
                      <a:solidFill>
                        <a:srgbClr val="2C57AE"/>
                      </a:solidFill>
                      <a:prstDash val="solid"/>
                      <a:round/>
                      <a:headEnd type="none" w="med" len="med"/>
                      <a:tailEnd type="none" w="med" len="med"/>
                    </a:lnR>
                    <a:lnT w="12700" cap="flat" cmpd="sng" algn="ctr">
                      <a:solidFill>
                        <a:srgbClr val="2C57AE"/>
                      </a:solidFill>
                      <a:prstDash val="solid"/>
                      <a:round/>
                      <a:headEnd type="none" w="med" len="med"/>
                      <a:tailEnd type="none" w="med" len="med"/>
                    </a:lnT>
                    <a:lnB w="12700" cap="flat" cmpd="sng" algn="ctr">
                      <a:solidFill>
                        <a:srgbClr val="2C57AE"/>
                      </a:solidFill>
                      <a:prstDash val="solid"/>
                      <a:round/>
                      <a:headEnd type="none" w="med" len="med"/>
                      <a:tailEnd type="none" w="med" len="med"/>
                    </a:lnB>
                    <a:solidFill>
                      <a:srgbClr val="FFFF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err="1" smtClean="0">
                          <a:solidFill>
                            <a:srgbClr val="000000"/>
                          </a:solidFill>
                          <a:effectLst/>
                          <a:latin typeface="+mj-lt"/>
                          <a:ea typeface="Times New Roman"/>
                        </a:rPr>
                        <a:t>Fionnuala</a:t>
                      </a:r>
                      <a:r>
                        <a:rPr lang="en-US" sz="1600" b="1" dirty="0" smtClean="0">
                          <a:solidFill>
                            <a:srgbClr val="000000"/>
                          </a:solidFill>
                          <a:effectLst/>
                          <a:latin typeface="+mj-lt"/>
                          <a:ea typeface="Times New Roman"/>
                        </a:rPr>
                        <a:t> Brown</a:t>
                      </a:r>
                      <a:endParaRPr lang="en-US" sz="1600" b="1" dirty="0" smtClean="0">
                        <a:effectLst/>
                        <a:latin typeface="+mj-lt"/>
                        <a:ea typeface="Times New Roman"/>
                      </a:endParaRPr>
                    </a:p>
                    <a:p>
                      <a:pPr marL="0" marR="0" algn="ctr">
                        <a:spcBef>
                          <a:spcPts val="0"/>
                        </a:spcBef>
                        <a:spcAft>
                          <a:spcPts val="0"/>
                        </a:spcAft>
                      </a:pPr>
                      <a:r>
                        <a:rPr lang="en-US" sz="1600" b="1" u="none" dirty="0" smtClean="0">
                          <a:solidFill>
                            <a:schemeClr val="tx1"/>
                          </a:solidFill>
                          <a:effectLst/>
                          <a:latin typeface="+mj-lt"/>
                          <a:ea typeface="Times New Roman"/>
                        </a:rPr>
                        <a:t>fionnuala.brown@ct.gov</a:t>
                      </a:r>
                      <a:r>
                        <a:rPr lang="en-US" sz="1600" b="1" u="none" baseline="0" dirty="0">
                          <a:solidFill>
                            <a:schemeClr val="tx1"/>
                          </a:solidFill>
                          <a:effectLst/>
                          <a:latin typeface="+mj-lt"/>
                          <a:ea typeface="Times New Roman"/>
                        </a:rPr>
                        <a:t> </a:t>
                      </a:r>
                      <a:r>
                        <a:rPr lang="en-US" sz="1600" b="1" u="none" baseline="0" dirty="0" smtClean="0">
                          <a:solidFill>
                            <a:schemeClr val="tx1"/>
                          </a:solidFill>
                          <a:effectLst/>
                          <a:latin typeface="+mj-lt"/>
                          <a:ea typeface="Times New Roman"/>
                        </a:rPr>
                        <a:t> </a:t>
                      </a:r>
                      <a:r>
                        <a:rPr lang="en-US" sz="1600" b="1" u="none" baseline="0" dirty="0" smtClean="0">
                          <a:solidFill>
                            <a:schemeClr val="tx1"/>
                          </a:solidFill>
                          <a:effectLst/>
                          <a:latin typeface="+mj-lt"/>
                          <a:ea typeface="Times New Roman"/>
                          <a:sym typeface="Symbol"/>
                        </a:rPr>
                        <a:t>  </a:t>
                      </a:r>
                      <a:r>
                        <a:rPr lang="en-US" sz="1600" b="1" u="none" dirty="0" smtClean="0">
                          <a:solidFill>
                            <a:schemeClr val="tx1"/>
                          </a:solidFill>
                          <a:effectLst/>
                          <a:latin typeface="+mj-lt"/>
                          <a:ea typeface="Times New Roman"/>
                        </a:rPr>
                        <a:t>860-807-2129</a:t>
                      </a:r>
                      <a:endParaRPr lang="en-US" sz="1600" b="1" u="none" dirty="0">
                        <a:solidFill>
                          <a:schemeClr val="tx1"/>
                        </a:solidFill>
                        <a:effectLst/>
                        <a:latin typeface="+mj-lt"/>
                        <a:ea typeface="Times New Roman"/>
                      </a:endParaRPr>
                    </a:p>
                  </a:txBody>
                  <a:tcPr marL="0" marR="0" marT="0" marB="0" anchor="ctr">
                    <a:lnL w="12700" cap="flat" cmpd="sng" algn="ctr">
                      <a:solidFill>
                        <a:srgbClr val="2C57AE"/>
                      </a:solidFill>
                      <a:prstDash val="solid"/>
                      <a:round/>
                      <a:headEnd type="none" w="med" len="med"/>
                      <a:tailEnd type="none" w="med" len="med"/>
                    </a:lnL>
                    <a:lnR w="12700" cap="flat" cmpd="sng" algn="ctr">
                      <a:solidFill>
                        <a:srgbClr val="2C57AE"/>
                      </a:solidFill>
                      <a:prstDash val="solid"/>
                      <a:round/>
                      <a:headEnd type="none" w="med" len="med"/>
                      <a:tailEnd type="none" w="med" len="med"/>
                    </a:lnR>
                    <a:lnT w="12700" cap="flat" cmpd="sng" algn="ctr">
                      <a:solidFill>
                        <a:srgbClr val="2C57AE"/>
                      </a:solidFill>
                      <a:prstDash val="solid"/>
                      <a:round/>
                      <a:headEnd type="none" w="med" len="med"/>
                      <a:tailEnd type="none" w="med" len="med"/>
                    </a:lnT>
                    <a:lnB w="12700" cap="flat" cmpd="sng" algn="ctr">
                      <a:solidFill>
                        <a:srgbClr val="2C57AE"/>
                      </a:solidFill>
                      <a:prstDash val="solid"/>
                      <a:round/>
                      <a:headEnd type="none" w="med" len="med"/>
                      <a:tailEnd type="none" w="med" len="med"/>
                    </a:lnB>
                    <a:solidFill>
                      <a:srgbClr val="FFFFCC"/>
                    </a:solidFill>
                  </a:tcPr>
                </a:tc>
                <a:extLst>
                  <a:ext uri="{0D108BD9-81ED-4DB2-BD59-A6C34878D82A}">
                    <a16:rowId xmlns:a16="http://schemas.microsoft.com/office/drawing/2014/main" val="10001"/>
                  </a:ext>
                </a:extLst>
              </a:tr>
              <a:tr h="609600">
                <a:tc>
                  <a:txBody>
                    <a:bodyPr/>
                    <a:lstStyle/>
                    <a:p>
                      <a:pPr marL="0" marR="0" indent="0">
                        <a:spcBef>
                          <a:spcPts val="0"/>
                        </a:spcBef>
                        <a:spcAft>
                          <a:spcPts val="0"/>
                        </a:spcAft>
                        <a:buFont typeface="Wingdings" pitchFamily="2" charset="2"/>
                        <a:buNone/>
                      </a:pPr>
                      <a:r>
                        <a:rPr lang="en-US" sz="1600" b="1" dirty="0">
                          <a:effectLst/>
                          <a:latin typeface="+mj-lt"/>
                          <a:ea typeface="Times New Roman"/>
                        </a:rPr>
                        <a:t>Hartford County </a:t>
                      </a:r>
                    </a:p>
                  </a:txBody>
                  <a:tcPr marL="68580" marR="68580" marT="0" marB="0" anchor="ctr">
                    <a:lnL w="12700" cap="flat" cmpd="sng" algn="ctr">
                      <a:solidFill>
                        <a:srgbClr val="2C57AE"/>
                      </a:solidFill>
                      <a:prstDash val="solid"/>
                      <a:round/>
                      <a:headEnd type="none" w="med" len="med"/>
                      <a:tailEnd type="none" w="med" len="med"/>
                    </a:lnL>
                    <a:lnR w="12700" cap="flat" cmpd="sng" algn="ctr">
                      <a:solidFill>
                        <a:srgbClr val="2C57AE"/>
                      </a:solidFill>
                      <a:prstDash val="solid"/>
                      <a:round/>
                      <a:headEnd type="none" w="med" len="med"/>
                      <a:tailEnd type="none" w="med" len="med"/>
                    </a:lnR>
                    <a:lnT w="12700" cap="flat" cmpd="sng" algn="ctr">
                      <a:solidFill>
                        <a:srgbClr val="2C57AE"/>
                      </a:solidFill>
                      <a:prstDash val="solid"/>
                      <a:round/>
                      <a:headEnd type="none" w="med" len="med"/>
                      <a:tailEnd type="none" w="med" len="med"/>
                    </a:lnT>
                    <a:lnB w="12700" cap="flat" cmpd="sng" algn="ctr">
                      <a:solidFill>
                        <a:srgbClr val="2C57AE"/>
                      </a:solidFill>
                      <a:prstDash val="solid"/>
                      <a:round/>
                      <a:headEnd type="none" w="med" len="med"/>
                      <a:tailEnd type="none" w="med" len="med"/>
                    </a:lnB>
                    <a:solidFill>
                      <a:srgbClr val="FFFF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solidFill>
                            <a:srgbClr val="000000"/>
                          </a:solidFill>
                          <a:effectLst/>
                          <a:latin typeface="+mj-lt"/>
                          <a:ea typeface="Times New Roman"/>
                        </a:rPr>
                        <a:t>Teri </a:t>
                      </a:r>
                      <a:r>
                        <a:rPr lang="en-US" sz="1600" b="1" dirty="0" err="1" smtClean="0">
                          <a:solidFill>
                            <a:srgbClr val="000000"/>
                          </a:solidFill>
                          <a:effectLst/>
                          <a:latin typeface="+mj-lt"/>
                          <a:ea typeface="Times New Roman"/>
                        </a:rPr>
                        <a:t>Dandeneau</a:t>
                      </a:r>
                      <a:endParaRPr lang="en-US" sz="1600" b="1" dirty="0" smtClean="0">
                        <a:effectLst/>
                        <a:latin typeface="+mj-lt"/>
                        <a:ea typeface="Times New Roman"/>
                      </a:endParaRPr>
                    </a:p>
                    <a:p>
                      <a:pPr marL="0" marR="0" algn="ctr">
                        <a:spcBef>
                          <a:spcPts val="0"/>
                        </a:spcBef>
                        <a:spcAft>
                          <a:spcPts val="0"/>
                        </a:spcAft>
                      </a:pPr>
                      <a:r>
                        <a:rPr lang="en-US" sz="1600" b="1" u="none" dirty="0" smtClean="0">
                          <a:solidFill>
                            <a:schemeClr val="tx1"/>
                          </a:solidFill>
                          <a:effectLst/>
                          <a:latin typeface="+mj-lt"/>
                          <a:ea typeface="Times New Roman"/>
                        </a:rPr>
                        <a:t>teri.dandeneau@ct.gov </a:t>
                      </a:r>
                      <a:r>
                        <a:rPr lang="en-US" sz="1600" b="1" u="none" baseline="0" dirty="0" smtClean="0">
                          <a:solidFill>
                            <a:schemeClr val="tx1"/>
                          </a:solidFill>
                          <a:effectLst/>
                          <a:latin typeface="+mj-lt"/>
                          <a:ea typeface="Times New Roman"/>
                        </a:rPr>
                        <a:t> </a:t>
                      </a:r>
                      <a:r>
                        <a:rPr lang="en-US" sz="1600" b="1" u="none" baseline="0" dirty="0" smtClean="0">
                          <a:solidFill>
                            <a:schemeClr val="tx1"/>
                          </a:solidFill>
                          <a:effectLst/>
                          <a:latin typeface="+mj-lt"/>
                          <a:ea typeface="Times New Roman"/>
                          <a:sym typeface="Symbol"/>
                        </a:rPr>
                        <a:t>  </a:t>
                      </a:r>
                      <a:r>
                        <a:rPr lang="en-US" sz="1600" b="1" u="none" dirty="0" smtClean="0">
                          <a:solidFill>
                            <a:schemeClr val="tx1"/>
                          </a:solidFill>
                          <a:effectLst/>
                          <a:latin typeface="+mj-lt"/>
                          <a:ea typeface="Times New Roman"/>
                        </a:rPr>
                        <a:t>860-807-2079</a:t>
                      </a:r>
                      <a:endParaRPr lang="en-US" sz="1600" b="1" u="none" dirty="0">
                        <a:solidFill>
                          <a:schemeClr val="tx1"/>
                        </a:solidFill>
                        <a:effectLst/>
                        <a:latin typeface="+mj-lt"/>
                        <a:ea typeface="Times New Roman"/>
                      </a:endParaRPr>
                    </a:p>
                  </a:txBody>
                  <a:tcPr marL="0" marR="0" marT="0" marB="0" anchor="ctr">
                    <a:lnL w="12700" cap="flat" cmpd="sng" algn="ctr">
                      <a:solidFill>
                        <a:srgbClr val="2C57AE"/>
                      </a:solidFill>
                      <a:prstDash val="solid"/>
                      <a:round/>
                      <a:headEnd type="none" w="med" len="med"/>
                      <a:tailEnd type="none" w="med" len="med"/>
                    </a:lnL>
                    <a:lnR w="12700" cap="flat" cmpd="sng" algn="ctr">
                      <a:solidFill>
                        <a:srgbClr val="2C57AE"/>
                      </a:solidFill>
                      <a:prstDash val="solid"/>
                      <a:round/>
                      <a:headEnd type="none" w="med" len="med"/>
                      <a:tailEnd type="none" w="med" len="med"/>
                    </a:lnR>
                    <a:lnT w="12700" cap="flat" cmpd="sng" algn="ctr">
                      <a:solidFill>
                        <a:srgbClr val="2C57AE"/>
                      </a:solidFill>
                      <a:prstDash val="solid"/>
                      <a:round/>
                      <a:headEnd type="none" w="med" len="med"/>
                      <a:tailEnd type="none" w="med" len="med"/>
                    </a:lnT>
                    <a:lnB w="12700" cap="flat" cmpd="sng" algn="ctr">
                      <a:solidFill>
                        <a:srgbClr val="2C57AE"/>
                      </a:solidFill>
                      <a:prstDash val="solid"/>
                      <a:round/>
                      <a:headEnd type="none" w="med" len="med"/>
                      <a:tailEnd type="none" w="med" len="med"/>
                    </a:lnB>
                    <a:solidFill>
                      <a:srgbClr val="FFFFCC"/>
                    </a:solidFill>
                  </a:tcPr>
                </a:tc>
                <a:extLst>
                  <a:ext uri="{0D108BD9-81ED-4DB2-BD59-A6C34878D82A}">
                    <a16:rowId xmlns:a16="http://schemas.microsoft.com/office/drawing/2014/main" val="10002"/>
                  </a:ext>
                </a:extLst>
              </a:tr>
              <a:tr h="609600">
                <a:tc>
                  <a:txBody>
                    <a:bodyPr/>
                    <a:lstStyle/>
                    <a:p>
                      <a:pPr marL="0" marR="0" indent="0">
                        <a:spcBef>
                          <a:spcPts val="0"/>
                        </a:spcBef>
                        <a:spcAft>
                          <a:spcPts val="0"/>
                        </a:spcAft>
                        <a:buFont typeface="Wingdings" pitchFamily="2" charset="2"/>
                        <a:buNone/>
                      </a:pPr>
                      <a:r>
                        <a:rPr lang="en-US" sz="1600" b="1" dirty="0" smtClean="0">
                          <a:effectLst/>
                          <a:latin typeface="+mj-lt"/>
                          <a:ea typeface="Times New Roman"/>
                        </a:rPr>
                        <a:t>Middlesex County</a:t>
                      </a:r>
                    </a:p>
                    <a:p>
                      <a:pPr marL="0" marR="0" indent="0">
                        <a:spcBef>
                          <a:spcPts val="0"/>
                        </a:spcBef>
                        <a:spcAft>
                          <a:spcPts val="0"/>
                        </a:spcAft>
                        <a:buFont typeface="Wingdings" pitchFamily="2" charset="2"/>
                        <a:buNone/>
                      </a:pPr>
                      <a:r>
                        <a:rPr lang="en-US" sz="1600" b="1" dirty="0" smtClean="0">
                          <a:effectLst/>
                          <a:latin typeface="+mj-lt"/>
                          <a:ea typeface="Times New Roman"/>
                        </a:rPr>
                        <a:t>Windham County</a:t>
                      </a:r>
                      <a:endParaRPr lang="en-US" sz="1600" b="1" dirty="0">
                        <a:effectLst/>
                        <a:latin typeface="+mj-lt"/>
                        <a:ea typeface="Times New Roman"/>
                      </a:endParaRPr>
                    </a:p>
                  </a:txBody>
                  <a:tcPr marL="68580" marR="68580" marT="0" marB="0" anchor="ctr">
                    <a:lnL w="12700" cap="flat" cmpd="sng" algn="ctr">
                      <a:solidFill>
                        <a:srgbClr val="2C57AE"/>
                      </a:solidFill>
                      <a:prstDash val="solid"/>
                      <a:round/>
                      <a:headEnd type="none" w="med" len="med"/>
                      <a:tailEnd type="none" w="med" len="med"/>
                    </a:lnL>
                    <a:lnR w="12700" cap="flat" cmpd="sng" algn="ctr">
                      <a:solidFill>
                        <a:srgbClr val="2C57AE"/>
                      </a:solidFill>
                      <a:prstDash val="solid"/>
                      <a:round/>
                      <a:headEnd type="none" w="med" len="med"/>
                      <a:tailEnd type="none" w="med" len="med"/>
                    </a:lnR>
                    <a:lnT w="12700" cap="flat" cmpd="sng" algn="ctr">
                      <a:solidFill>
                        <a:srgbClr val="2C57AE"/>
                      </a:solidFill>
                      <a:prstDash val="solid"/>
                      <a:round/>
                      <a:headEnd type="none" w="med" len="med"/>
                      <a:tailEnd type="none" w="med" len="med"/>
                    </a:lnT>
                    <a:lnB w="12700" cap="flat" cmpd="sng" algn="ctr">
                      <a:solidFill>
                        <a:srgbClr val="2C57AE"/>
                      </a:solidFill>
                      <a:prstDash val="solid"/>
                      <a:round/>
                      <a:headEnd type="none" w="med" len="med"/>
                      <a:tailEnd type="none" w="med" len="med"/>
                    </a:lnB>
                    <a:solidFill>
                      <a:srgbClr val="FFFF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solidFill>
                            <a:srgbClr val="000000"/>
                          </a:solidFill>
                          <a:effectLst/>
                          <a:latin typeface="+mj-lt"/>
                          <a:ea typeface="Times New Roman"/>
                        </a:rPr>
                        <a:t>Susan Alston</a:t>
                      </a:r>
                      <a:endParaRPr lang="en-US" sz="1600" b="1" dirty="0" smtClean="0">
                        <a:effectLst/>
                        <a:latin typeface="+mj-lt"/>
                        <a:ea typeface="Times New Roman"/>
                      </a:endParaRPr>
                    </a:p>
                    <a:p>
                      <a:pPr marL="0" marR="0" algn="ctr">
                        <a:spcBef>
                          <a:spcPts val="0"/>
                        </a:spcBef>
                        <a:spcAft>
                          <a:spcPts val="0"/>
                        </a:spcAft>
                      </a:pPr>
                      <a:r>
                        <a:rPr lang="en-US" sz="1600" b="1" u="none" dirty="0" smtClean="0">
                          <a:solidFill>
                            <a:schemeClr val="tx1"/>
                          </a:solidFill>
                          <a:effectLst/>
                          <a:latin typeface="+mj-lt"/>
                          <a:ea typeface="Times New Roman"/>
                        </a:rPr>
                        <a:t>susan.alston@ct.gov</a:t>
                      </a:r>
                      <a:r>
                        <a:rPr lang="en-US" sz="1600" b="1" u="none" baseline="0" dirty="0">
                          <a:solidFill>
                            <a:schemeClr val="tx1"/>
                          </a:solidFill>
                          <a:effectLst/>
                          <a:latin typeface="+mj-lt"/>
                          <a:ea typeface="Times New Roman"/>
                        </a:rPr>
                        <a:t> </a:t>
                      </a:r>
                      <a:r>
                        <a:rPr lang="en-US" sz="1600" b="1" u="none" baseline="0" dirty="0" smtClean="0">
                          <a:solidFill>
                            <a:schemeClr val="tx1"/>
                          </a:solidFill>
                          <a:effectLst/>
                          <a:latin typeface="+mj-lt"/>
                          <a:ea typeface="Times New Roman"/>
                        </a:rPr>
                        <a:t> </a:t>
                      </a:r>
                      <a:r>
                        <a:rPr lang="en-US" sz="1600" b="1" u="none" baseline="0" dirty="0" smtClean="0">
                          <a:solidFill>
                            <a:schemeClr val="tx1"/>
                          </a:solidFill>
                          <a:effectLst/>
                          <a:latin typeface="+mj-lt"/>
                          <a:ea typeface="Times New Roman"/>
                          <a:sym typeface="Symbol"/>
                        </a:rPr>
                        <a:t>  </a:t>
                      </a:r>
                      <a:r>
                        <a:rPr lang="en-US" sz="1600" b="1" u="none" dirty="0" smtClean="0">
                          <a:solidFill>
                            <a:schemeClr val="tx1"/>
                          </a:solidFill>
                          <a:effectLst/>
                          <a:latin typeface="+mj-lt"/>
                          <a:ea typeface="Times New Roman"/>
                        </a:rPr>
                        <a:t>860-807-2081</a:t>
                      </a:r>
                      <a:endParaRPr lang="en-US" sz="1600" b="1" u="none" dirty="0">
                        <a:solidFill>
                          <a:schemeClr val="tx1"/>
                        </a:solidFill>
                        <a:effectLst/>
                        <a:latin typeface="+mj-lt"/>
                        <a:ea typeface="Times New Roman"/>
                      </a:endParaRPr>
                    </a:p>
                  </a:txBody>
                  <a:tcPr marL="0" marR="0" marT="0" marB="0" anchor="ctr">
                    <a:lnL w="12700" cap="flat" cmpd="sng" algn="ctr">
                      <a:solidFill>
                        <a:srgbClr val="2C57AE"/>
                      </a:solidFill>
                      <a:prstDash val="solid"/>
                      <a:round/>
                      <a:headEnd type="none" w="med" len="med"/>
                      <a:tailEnd type="none" w="med" len="med"/>
                    </a:lnL>
                    <a:lnR w="12700" cap="flat" cmpd="sng" algn="ctr">
                      <a:solidFill>
                        <a:srgbClr val="2C57AE"/>
                      </a:solidFill>
                      <a:prstDash val="solid"/>
                      <a:round/>
                      <a:headEnd type="none" w="med" len="med"/>
                      <a:tailEnd type="none" w="med" len="med"/>
                    </a:lnR>
                    <a:lnT w="12700" cap="flat" cmpd="sng" algn="ctr">
                      <a:solidFill>
                        <a:srgbClr val="2C57AE"/>
                      </a:solidFill>
                      <a:prstDash val="solid"/>
                      <a:round/>
                      <a:headEnd type="none" w="med" len="med"/>
                      <a:tailEnd type="none" w="med" len="med"/>
                    </a:lnT>
                    <a:lnB w="12700" cap="flat" cmpd="sng" algn="ctr">
                      <a:solidFill>
                        <a:srgbClr val="2C57AE"/>
                      </a:solidFill>
                      <a:prstDash val="solid"/>
                      <a:round/>
                      <a:headEnd type="none" w="med" len="med"/>
                      <a:tailEnd type="none" w="med" len="med"/>
                    </a:lnB>
                    <a:solidFill>
                      <a:srgbClr val="FFFFCC"/>
                    </a:solidFill>
                  </a:tcPr>
                </a:tc>
                <a:extLst>
                  <a:ext uri="{0D108BD9-81ED-4DB2-BD59-A6C34878D82A}">
                    <a16:rowId xmlns:a16="http://schemas.microsoft.com/office/drawing/2014/main" val="10003"/>
                  </a:ext>
                </a:extLst>
              </a:tr>
              <a:tr h="609600">
                <a:tc>
                  <a:txBody>
                    <a:bodyPr/>
                    <a:lstStyle/>
                    <a:p>
                      <a:pPr marL="0" marR="0" indent="0">
                        <a:spcBef>
                          <a:spcPts val="0"/>
                        </a:spcBef>
                        <a:spcAft>
                          <a:spcPts val="0"/>
                        </a:spcAft>
                        <a:buFont typeface="Wingdings" pitchFamily="2" charset="2"/>
                        <a:buNone/>
                      </a:pPr>
                      <a:r>
                        <a:rPr lang="en-US" sz="1600" b="1" dirty="0">
                          <a:effectLst/>
                          <a:latin typeface="+mj-lt"/>
                          <a:ea typeface="Times New Roman"/>
                        </a:rPr>
                        <a:t>Litchfield County</a:t>
                      </a:r>
                    </a:p>
                  </a:txBody>
                  <a:tcPr marL="68580" marR="68580" marT="0" marB="0" anchor="ctr">
                    <a:lnL w="12700" cap="flat" cmpd="sng" algn="ctr">
                      <a:solidFill>
                        <a:srgbClr val="2C57AE"/>
                      </a:solidFill>
                      <a:prstDash val="solid"/>
                      <a:round/>
                      <a:headEnd type="none" w="med" len="med"/>
                      <a:tailEnd type="none" w="med" len="med"/>
                    </a:lnL>
                    <a:lnR w="12700" cap="flat" cmpd="sng" algn="ctr">
                      <a:solidFill>
                        <a:srgbClr val="2C57AE"/>
                      </a:solidFill>
                      <a:prstDash val="solid"/>
                      <a:round/>
                      <a:headEnd type="none" w="med" len="med"/>
                      <a:tailEnd type="none" w="med" len="med"/>
                    </a:lnR>
                    <a:lnT w="12700" cap="flat" cmpd="sng" algn="ctr">
                      <a:solidFill>
                        <a:srgbClr val="2C57AE"/>
                      </a:solidFill>
                      <a:prstDash val="solid"/>
                      <a:round/>
                      <a:headEnd type="none" w="med" len="med"/>
                      <a:tailEnd type="none" w="med" len="med"/>
                    </a:lnT>
                    <a:lnB w="12700" cap="flat" cmpd="sng" algn="ctr">
                      <a:solidFill>
                        <a:srgbClr val="2C57AE"/>
                      </a:solidFill>
                      <a:prstDash val="solid"/>
                      <a:round/>
                      <a:headEnd type="none" w="med" len="med"/>
                      <a:tailEnd type="none" w="med" len="med"/>
                    </a:lnB>
                    <a:solidFill>
                      <a:srgbClr val="FFFF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solidFill>
                            <a:srgbClr val="000000"/>
                          </a:solidFill>
                          <a:effectLst/>
                          <a:latin typeface="+mj-lt"/>
                          <a:ea typeface="Times New Roman"/>
                        </a:rPr>
                        <a:t>Allison Calhoun-White</a:t>
                      </a:r>
                      <a:endParaRPr lang="en-US" sz="1600" b="1" dirty="0" smtClean="0">
                        <a:effectLst/>
                        <a:latin typeface="+mj-lt"/>
                        <a:ea typeface="Times New Roman"/>
                      </a:endParaRPr>
                    </a:p>
                    <a:p>
                      <a:pPr marL="0" marR="0" algn="ctr">
                        <a:spcBef>
                          <a:spcPts val="0"/>
                        </a:spcBef>
                        <a:spcAft>
                          <a:spcPts val="0"/>
                        </a:spcAft>
                      </a:pPr>
                      <a:r>
                        <a:rPr lang="en-US" sz="1600" b="1" u="none" dirty="0" smtClean="0">
                          <a:solidFill>
                            <a:schemeClr val="tx1"/>
                          </a:solidFill>
                          <a:effectLst/>
                          <a:latin typeface="+mj-lt"/>
                          <a:ea typeface="Times New Roman"/>
                        </a:rPr>
                        <a:t>allison.calhoun-white@ct.gov</a:t>
                      </a:r>
                      <a:r>
                        <a:rPr lang="en-US" sz="1600" b="1" u="none" baseline="0" dirty="0" smtClean="0">
                          <a:solidFill>
                            <a:schemeClr val="tx1"/>
                          </a:solidFill>
                          <a:effectLst/>
                          <a:latin typeface="+mj-lt"/>
                          <a:ea typeface="Times New Roman"/>
                        </a:rPr>
                        <a:t>  </a:t>
                      </a:r>
                      <a:r>
                        <a:rPr lang="en-US" sz="1600" b="1" u="none" baseline="0" dirty="0" smtClean="0">
                          <a:solidFill>
                            <a:schemeClr val="tx1"/>
                          </a:solidFill>
                          <a:effectLst/>
                          <a:latin typeface="+mj-lt"/>
                          <a:ea typeface="Times New Roman"/>
                          <a:sym typeface="Symbol"/>
                        </a:rPr>
                        <a:t>  </a:t>
                      </a:r>
                      <a:r>
                        <a:rPr lang="en-US" sz="1600" b="1" u="none" dirty="0" smtClean="0">
                          <a:solidFill>
                            <a:schemeClr val="tx1"/>
                          </a:solidFill>
                          <a:effectLst/>
                          <a:latin typeface="+mj-lt"/>
                          <a:ea typeface="Times New Roman"/>
                        </a:rPr>
                        <a:t>860-807-2008</a:t>
                      </a:r>
                      <a:endParaRPr lang="en-US" sz="1600" b="1" u="none" dirty="0">
                        <a:solidFill>
                          <a:schemeClr val="tx1"/>
                        </a:solidFill>
                        <a:effectLst/>
                        <a:latin typeface="+mj-lt"/>
                        <a:ea typeface="Times New Roman"/>
                      </a:endParaRPr>
                    </a:p>
                  </a:txBody>
                  <a:tcPr marL="0" marR="0" marT="0" marB="0" anchor="ctr">
                    <a:lnL w="12700" cap="flat" cmpd="sng" algn="ctr">
                      <a:solidFill>
                        <a:srgbClr val="2C57AE"/>
                      </a:solidFill>
                      <a:prstDash val="solid"/>
                      <a:round/>
                      <a:headEnd type="none" w="med" len="med"/>
                      <a:tailEnd type="none" w="med" len="med"/>
                    </a:lnL>
                    <a:lnR w="12700" cap="flat" cmpd="sng" algn="ctr">
                      <a:solidFill>
                        <a:srgbClr val="2C57AE"/>
                      </a:solidFill>
                      <a:prstDash val="solid"/>
                      <a:round/>
                      <a:headEnd type="none" w="med" len="med"/>
                      <a:tailEnd type="none" w="med" len="med"/>
                    </a:lnR>
                    <a:lnT w="12700" cap="flat" cmpd="sng" algn="ctr">
                      <a:solidFill>
                        <a:srgbClr val="2C57AE"/>
                      </a:solidFill>
                      <a:prstDash val="solid"/>
                      <a:round/>
                      <a:headEnd type="none" w="med" len="med"/>
                      <a:tailEnd type="none" w="med" len="med"/>
                    </a:lnT>
                    <a:lnB w="12700" cap="flat" cmpd="sng" algn="ctr">
                      <a:solidFill>
                        <a:srgbClr val="2C57AE"/>
                      </a:solidFill>
                      <a:prstDash val="solid"/>
                      <a:round/>
                      <a:headEnd type="none" w="med" len="med"/>
                      <a:tailEnd type="none" w="med" len="med"/>
                    </a:lnB>
                    <a:solidFill>
                      <a:srgbClr val="FFFFCC"/>
                    </a:solidFill>
                  </a:tcPr>
                </a:tc>
                <a:extLst>
                  <a:ext uri="{0D108BD9-81ED-4DB2-BD59-A6C34878D82A}">
                    <a16:rowId xmlns:a16="http://schemas.microsoft.com/office/drawing/2014/main" val="10004"/>
                  </a:ext>
                </a:extLst>
              </a:tr>
              <a:tr h="609600">
                <a:tc>
                  <a:txBody>
                    <a:bodyPr/>
                    <a:lstStyle/>
                    <a:p>
                      <a:pPr marL="0" marR="0" indent="0">
                        <a:spcBef>
                          <a:spcPts val="0"/>
                        </a:spcBef>
                        <a:spcAft>
                          <a:spcPts val="0"/>
                        </a:spcAft>
                        <a:buFont typeface="Wingdings" pitchFamily="2" charset="2"/>
                        <a:buNone/>
                      </a:pPr>
                      <a:r>
                        <a:rPr lang="en-US" sz="1600" b="1" dirty="0">
                          <a:effectLst/>
                          <a:latin typeface="+mj-lt"/>
                          <a:ea typeface="Times New Roman"/>
                        </a:rPr>
                        <a:t>New Haven </a:t>
                      </a:r>
                      <a:r>
                        <a:rPr lang="en-US" sz="1600" b="1" dirty="0">
                          <a:solidFill>
                            <a:srgbClr val="000000"/>
                          </a:solidFill>
                          <a:effectLst/>
                          <a:latin typeface="+mj-lt"/>
                          <a:ea typeface="Times New Roman"/>
                        </a:rPr>
                        <a:t>County</a:t>
                      </a:r>
                      <a:r>
                        <a:rPr lang="en-US" sz="1600" b="1" dirty="0">
                          <a:effectLst/>
                          <a:latin typeface="+mj-lt"/>
                          <a:ea typeface="Times New Roman"/>
                        </a:rPr>
                        <a:t> </a:t>
                      </a:r>
                    </a:p>
                  </a:txBody>
                  <a:tcPr marL="68580" marR="68580" marT="0" marB="0" anchor="ctr">
                    <a:lnL w="12700" cap="flat" cmpd="sng" algn="ctr">
                      <a:solidFill>
                        <a:srgbClr val="2C57AE"/>
                      </a:solidFill>
                      <a:prstDash val="solid"/>
                      <a:round/>
                      <a:headEnd type="none" w="med" len="med"/>
                      <a:tailEnd type="none" w="med" len="med"/>
                    </a:lnL>
                    <a:lnR w="12700" cap="flat" cmpd="sng" algn="ctr">
                      <a:solidFill>
                        <a:srgbClr val="2C57AE"/>
                      </a:solidFill>
                      <a:prstDash val="solid"/>
                      <a:round/>
                      <a:headEnd type="none" w="med" len="med"/>
                      <a:tailEnd type="none" w="med" len="med"/>
                    </a:lnR>
                    <a:lnT w="12700" cap="flat" cmpd="sng" algn="ctr">
                      <a:solidFill>
                        <a:srgbClr val="2C57AE"/>
                      </a:solidFill>
                      <a:prstDash val="solid"/>
                      <a:round/>
                      <a:headEnd type="none" w="med" len="med"/>
                      <a:tailEnd type="none" w="med" len="med"/>
                    </a:lnT>
                    <a:lnB w="12700" cap="flat" cmpd="sng" algn="ctr">
                      <a:solidFill>
                        <a:srgbClr val="2C57AE"/>
                      </a:solidFill>
                      <a:prstDash val="solid"/>
                      <a:round/>
                      <a:headEnd type="none" w="med" len="med"/>
                      <a:tailEnd type="none" w="med" len="med"/>
                    </a:lnB>
                    <a:solidFill>
                      <a:srgbClr val="FFFF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solidFill>
                            <a:srgbClr val="000000"/>
                          </a:solidFill>
                          <a:effectLst/>
                          <a:latin typeface="+mj-lt"/>
                          <a:ea typeface="Times New Roman"/>
                        </a:rPr>
                        <a:t>Jackie </a:t>
                      </a:r>
                      <a:r>
                        <a:rPr lang="en-US" sz="1600" b="1" dirty="0" err="1" smtClean="0">
                          <a:solidFill>
                            <a:srgbClr val="000000"/>
                          </a:solidFill>
                          <a:effectLst/>
                          <a:latin typeface="+mj-lt"/>
                          <a:ea typeface="Times New Roman"/>
                        </a:rPr>
                        <a:t>Schipke</a:t>
                      </a:r>
                      <a:endParaRPr lang="en-US" sz="1600" b="1" dirty="0" smtClean="0">
                        <a:effectLst/>
                        <a:latin typeface="+mj-lt"/>
                        <a:ea typeface="Times New Roman"/>
                      </a:endParaRPr>
                    </a:p>
                    <a:p>
                      <a:pPr marL="0" marR="0" algn="ctr">
                        <a:spcBef>
                          <a:spcPts val="0"/>
                        </a:spcBef>
                        <a:spcAft>
                          <a:spcPts val="0"/>
                        </a:spcAft>
                      </a:pPr>
                      <a:r>
                        <a:rPr lang="en-US" sz="1600" b="1" u="none" dirty="0" smtClean="0">
                          <a:solidFill>
                            <a:schemeClr val="tx1"/>
                          </a:solidFill>
                          <a:effectLst/>
                          <a:latin typeface="+mj-lt"/>
                          <a:ea typeface="Times New Roman"/>
                        </a:rPr>
                        <a:t>jackie.schipke@ct.gov</a:t>
                      </a:r>
                      <a:r>
                        <a:rPr lang="en-US" sz="1600" b="1" u="none" baseline="0" dirty="0">
                          <a:solidFill>
                            <a:schemeClr val="tx1"/>
                          </a:solidFill>
                          <a:effectLst/>
                          <a:latin typeface="+mj-lt"/>
                          <a:ea typeface="Times New Roman"/>
                        </a:rPr>
                        <a:t> </a:t>
                      </a:r>
                      <a:r>
                        <a:rPr lang="en-US" sz="1600" b="1" u="none" baseline="0" dirty="0" smtClean="0">
                          <a:solidFill>
                            <a:schemeClr val="tx1"/>
                          </a:solidFill>
                          <a:effectLst/>
                          <a:latin typeface="+mj-lt"/>
                          <a:ea typeface="Times New Roman"/>
                        </a:rPr>
                        <a:t> </a:t>
                      </a:r>
                      <a:r>
                        <a:rPr lang="en-US" sz="1600" b="1" u="none" baseline="0" dirty="0" smtClean="0">
                          <a:solidFill>
                            <a:schemeClr val="tx1"/>
                          </a:solidFill>
                          <a:effectLst/>
                          <a:latin typeface="+mj-lt"/>
                          <a:ea typeface="Times New Roman"/>
                          <a:sym typeface="Symbol"/>
                        </a:rPr>
                        <a:t>  </a:t>
                      </a:r>
                      <a:r>
                        <a:rPr lang="en-US" sz="1600" b="1" u="none" dirty="0" smtClean="0">
                          <a:solidFill>
                            <a:schemeClr val="tx1"/>
                          </a:solidFill>
                          <a:effectLst/>
                          <a:latin typeface="+mj-lt"/>
                          <a:ea typeface="Times New Roman"/>
                        </a:rPr>
                        <a:t>860-807-2123</a:t>
                      </a:r>
                      <a:endParaRPr lang="en-US" sz="1600" b="1" u="none" dirty="0">
                        <a:solidFill>
                          <a:schemeClr val="tx1"/>
                        </a:solidFill>
                        <a:effectLst/>
                        <a:latin typeface="+mj-lt"/>
                        <a:ea typeface="Times New Roman"/>
                      </a:endParaRPr>
                    </a:p>
                  </a:txBody>
                  <a:tcPr marL="0" marR="0" marT="0" marB="0" anchor="ctr">
                    <a:lnL w="12700" cap="flat" cmpd="sng" algn="ctr">
                      <a:solidFill>
                        <a:srgbClr val="2C57AE"/>
                      </a:solidFill>
                      <a:prstDash val="solid"/>
                      <a:round/>
                      <a:headEnd type="none" w="med" len="med"/>
                      <a:tailEnd type="none" w="med" len="med"/>
                    </a:lnL>
                    <a:lnR w="12700" cap="flat" cmpd="sng" algn="ctr">
                      <a:solidFill>
                        <a:srgbClr val="2C57AE"/>
                      </a:solidFill>
                      <a:prstDash val="solid"/>
                      <a:round/>
                      <a:headEnd type="none" w="med" len="med"/>
                      <a:tailEnd type="none" w="med" len="med"/>
                    </a:lnR>
                    <a:lnT w="12700" cap="flat" cmpd="sng" algn="ctr">
                      <a:solidFill>
                        <a:srgbClr val="2C57AE"/>
                      </a:solidFill>
                      <a:prstDash val="solid"/>
                      <a:round/>
                      <a:headEnd type="none" w="med" len="med"/>
                      <a:tailEnd type="none" w="med" len="med"/>
                    </a:lnT>
                    <a:lnB w="12700" cap="flat" cmpd="sng" algn="ctr">
                      <a:solidFill>
                        <a:srgbClr val="2C57AE"/>
                      </a:solidFill>
                      <a:prstDash val="solid"/>
                      <a:round/>
                      <a:headEnd type="none" w="med" len="med"/>
                      <a:tailEnd type="none" w="med" len="med"/>
                    </a:lnB>
                    <a:solidFill>
                      <a:srgbClr val="FFFFCC"/>
                    </a:solidFill>
                  </a:tcPr>
                </a:tc>
                <a:extLst>
                  <a:ext uri="{0D108BD9-81ED-4DB2-BD59-A6C34878D82A}">
                    <a16:rowId xmlns:a16="http://schemas.microsoft.com/office/drawing/2014/main" val="10005"/>
                  </a:ext>
                </a:extLst>
              </a:tr>
              <a:tr h="533400">
                <a:tc>
                  <a:txBody>
                    <a:bodyPr/>
                    <a:lstStyle/>
                    <a:p>
                      <a:pPr marL="0" marR="0" indent="0">
                        <a:spcBef>
                          <a:spcPts val="0"/>
                        </a:spcBef>
                        <a:spcAft>
                          <a:spcPts val="0"/>
                        </a:spcAft>
                        <a:buFont typeface="Wingdings" pitchFamily="2" charset="2"/>
                        <a:buNone/>
                      </a:pPr>
                      <a:r>
                        <a:rPr lang="en-US" sz="1600" b="1" dirty="0">
                          <a:solidFill>
                            <a:srgbClr val="000000"/>
                          </a:solidFill>
                          <a:effectLst/>
                          <a:latin typeface="+mj-lt"/>
                          <a:ea typeface="Times New Roman"/>
                        </a:rPr>
                        <a:t>New London </a:t>
                      </a:r>
                      <a:r>
                        <a:rPr lang="en-US" sz="1600" b="1" dirty="0" smtClean="0">
                          <a:solidFill>
                            <a:srgbClr val="000000"/>
                          </a:solidFill>
                          <a:effectLst/>
                          <a:latin typeface="+mj-lt"/>
                          <a:ea typeface="Times New Roman"/>
                        </a:rPr>
                        <a:t>County</a:t>
                      </a: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sz="1600" b="1" dirty="0" smtClean="0">
                          <a:effectLst/>
                          <a:latin typeface="+mj-lt"/>
                          <a:ea typeface="Times New Roman"/>
                        </a:rPr>
                        <a:t>Tolland County</a:t>
                      </a:r>
                    </a:p>
                  </a:txBody>
                  <a:tcPr marL="68580" marR="68580" marT="0" marB="0" anchor="ctr">
                    <a:lnL w="12700" cap="flat" cmpd="sng" algn="ctr">
                      <a:solidFill>
                        <a:srgbClr val="2C57AE"/>
                      </a:solidFill>
                      <a:prstDash val="solid"/>
                      <a:round/>
                      <a:headEnd type="none" w="med" len="med"/>
                      <a:tailEnd type="none" w="med" len="med"/>
                    </a:lnL>
                    <a:lnR w="12700" cap="flat" cmpd="sng" algn="ctr">
                      <a:solidFill>
                        <a:srgbClr val="2C57AE"/>
                      </a:solidFill>
                      <a:prstDash val="solid"/>
                      <a:round/>
                      <a:headEnd type="none" w="med" len="med"/>
                      <a:tailEnd type="none" w="med" len="med"/>
                    </a:lnR>
                    <a:lnT w="12700" cap="flat" cmpd="sng" algn="ctr">
                      <a:solidFill>
                        <a:srgbClr val="2C57AE"/>
                      </a:solidFill>
                      <a:prstDash val="solid"/>
                      <a:round/>
                      <a:headEnd type="none" w="med" len="med"/>
                      <a:tailEnd type="none" w="med" len="med"/>
                    </a:lnT>
                    <a:lnB w="12700" cap="flat" cmpd="sng" algn="ctr">
                      <a:solidFill>
                        <a:srgbClr val="2C57AE"/>
                      </a:solidFill>
                      <a:prstDash val="solid"/>
                      <a:round/>
                      <a:headEnd type="none" w="med" len="med"/>
                      <a:tailEnd type="none" w="med" len="med"/>
                    </a:lnB>
                    <a:solidFill>
                      <a:srgbClr val="FFFF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solidFill>
                            <a:srgbClr val="000000"/>
                          </a:solidFill>
                          <a:effectLst/>
                          <a:latin typeface="+mj-lt"/>
                          <a:ea typeface="Times New Roman"/>
                        </a:rPr>
                        <a:t>Monica Pacheco</a:t>
                      </a:r>
                      <a:endParaRPr lang="en-US" sz="1600" b="1" dirty="0" smtClean="0">
                        <a:effectLst/>
                        <a:latin typeface="+mj-lt"/>
                        <a:ea typeface="Times New Roman"/>
                      </a:endParaRPr>
                    </a:p>
                    <a:p>
                      <a:pPr marL="0" marR="0" algn="ctr">
                        <a:spcBef>
                          <a:spcPts val="0"/>
                        </a:spcBef>
                        <a:spcAft>
                          <a:spcPts val="0"/>
                        </a:spcAft>
                      </a:pPr>
                      <a:r>
                        <a:rPr lang="en-US" sz="1600" b="1" u="none" dirty="0" smtClean="0">
                          <a:solidFill>
                            <a:schemeClr val="tx1"/>
                          </a:solidFill>
                          <a:effectLst/>
                          <a:latin typeface="+mj-lt"/>
                          <a:ea typeface="Times New Roman"/>
                        </a:rPr>
                        <a:t>monica.pacheco@ct.gov</a:t>
                      </a:r>
                      <a:r>
                        <a:rPr lang="en-US" sz="1600" b="1" u="none" baseline="0" dirty="0">
                          <a:solidFill>
                            <a:schemeClr val="tx1"/>
                          </a:solidFill>
                          <a:effectLst/>
                          <a:latin typeface="+mj-lt"/>
                          <a:ea typeface="Times New Roman"/>
                        </a:rPr>
                        <a:t> </a:t>
                      </a:r>
                      <a:r>
                        <a:rPr lang="en-US" sz="1600" b="1" u="none" baseline="0" dirty="0" smtClean="0">
                          <a:solidFill>
                            <a:schemeClr val="tx1"/>
                          </a:solidFill>
                          <a:effectLst/>
                          <a:latin typeface="+mj-lt"/>
                          <a:ea typeface="Times New Roman"/>
                        </a:rPr>
                        <a:t> </a:t>
                      </a:r>
                      <a:r>
                        <a:rPr lang="en-US" sz="1600" b="1" u="none" baseline="0" dirty="0" smtClean="0">
                          <a:solidFill>
                            <a:schemeClr val="tx1"/>
                          </a:solidFill>
                          <a:effectLst/>
                          <a:latin typeface="+mj-lt"/>
                          <a:ea typeface="Times New Roman"/>
                          <a:sym typeface="Symbol"/>
                        </a:rPr>
                        <a:t>  </a:t>
                      </a:r>
                      <a:r>
                        <a:rPr lang="en-US" sz="1600" b="1" u="none" dirty="0" smtClean="0">
                          <a:solidFill>
                            <a:schemeClr val="tx1"/>
                          </a:solidFill>
                          <a:effectLst/>
                          <a:latin typeface="+mj-lt"/>
                          <a:ea typeface="Times New Roman"/>
                        </a:rPr>
                        <a:t>860-807-2073</a:t>
                      </a:r>
                      <a:endParaRPr lang="en-US" sz="1600" b="1" u="none" dirty="0">
                        <a:solidFill>
                          <a:schemeClr val="tx1"/>
                        </a:solidFill>
                        <a:effectLst/>
                        <a:latin typeface="+mj-lt"/>
                        <a:ea typeface="Times New Roman"/>
                      </a:endParaRPr>
                    </a:p>
                  </a:txBody>
                  <a:tcPr marL="0" marR="0" marT="0" marB="0" anchor="ctr">
                    <a:lnL w="12700" cap="flat" cmpd="sng" algn="ctr">
                      <a:solidFill>
                        <a:srgbClr val="2C57AE"/>
                      </a:solidFill>
                      <a:prstDash val="solid"/>
                      <a:round/>
                      <a:headEnd type="none" w="med" len="med"/>
                      <a:tailEnd type="none" w="med" len="med"/>
                    </a:lnL>
                    <a:lnR w="12700" cap="flat" cmpd="sng" algn="ctr">
                      <a:solidFill>
                        <a:srgbClr val="2C57AE"/>
                      </a:solidFill>
                      <a:prstDash val="solid"/>
                      <a:round/>
                      <a:headEnd type="none" w="med" len="med"/>
                      <a:tailEnd type="none" w="med" len="med"/>
                    </a:lnR>
                    <a:lnT w="12700" cap="flat" cmpd="sng" algn="ctr">
                      <a:solidFill>
                        <a:srgbClr val="2C57AE"/>
                      </a:solidFill>
                      <a:prstDash val="solid"/>
                      <a:round/>
                      <a:headEnd type="none" w="med" len="med"/>
                      <a:tailEnd type="none" w="med" len="med"/>
                    </a:lnT>
                    <a:lnB w="12700" cap="flat" cmpd="sng" algn="ctr">
                      <a:solidFill>
                        <a:srgbClr val="2C57AE"/>
                      </a:solidFill>
                      <a:prstDash val="solid"/>
                      <a:round/>
                      <a:headEnd type="none" w="med" len="med"/>
                      <a:tailEnd type="none" w="med" len="med"/>
                    </a:lnB>
                    <a:solidFill>
                      <a:srgbClr val="FFFFCC"/>
                    </a:solidFill>
                  </a:tcPr>
                </a:tc>
                <a:extLst>
                  <a:ext uri="{0D108BD9-81ED-4DB2-BD59-A6C34878D82A}">
                    <a16:rowId xmlns:a16="http://schemas.microsoft.com/office/drawing/2014/main" val="10006"/>
                  </a:ext>
                </a:extLst>
              </a:tr>
              <a:tr h="304800">
                <a:tc gridSpan="2">
                  <a:txBody>
                    <a:bodyPr/>
                    <a:lstStyle/>
                    <a:p>
                      <a:pPr marL="0" marR="0" indent="0" algn="ctr" defTabSz="914400" rtl="0" eaLnBrk="1" fontAlgn="auto" latinLnBrk="0" hangingPunct="1">
                        <a:lnSpc>
                          <a:spcPct val="100000"/>
                        </a:lnSpc>
                        <a:spcBef>
                          <a:spcPts val="0"/>
                        </a:spcBef>
                        <a:spcAft>
                          <a:spcPts val="0"/>
                        </a:spcAft>
                        <a:buClrTx/>
                        <a:buSzTx/>
                        <a:buFont typeface="Wingdings" pitchFamily="2" charset="2"/>
                        <a:buNone/>
                        <a:tabLst/>
                        <a:defRPr/>
                      </a:pPr>
                      <a:r>
                        <a:rPr lang="en-US" sz="1600" b="1" dirty="0" smtClean="0">
                          <a:solidFill>
                            <a:srgbClr val="FFFFFF"/>
                          </a:solidFill>
                          <a:effectLst/>
                          <a:latin typeface="+mj-lt"/>
                          <a:ea typeface="Times New Roman"/>
                        </a:rPr>
                        <a:t>Nutrition Education</a:t>
                      </a:r>
                      <a:r>
                        <a:rPr lang="en-US" sz="1600" b="1" baseline="0" dirty="0" smtClean="0">
                          <a:solidFill>
                            <a:srgbClr val="FFFFFF"/>
                          </a:solidFill>
                          <a:effectLst/>
                          <a:latin typeface="+mj-lt"/>
                          <a:ea typeface="Times New Roman"/>
                        </a:rPr>
                        <a:t> Coordinator</a:t>
                      </a:r>
                      <a:endParaRPr lang="en-US" sz="1600" dirty="0" smtClean="0">
                        <a:effectLst/>
                        <a:latin typeface="+mj-lt"/>
                        <a:ea typeface="Times New Roman"/>
                      </a:endParaRPr>
                    </a:p>
                  </a:txBody>
                  <a:tcPr marL="68580" marR="68580" marT="0" marB="0" anchor="ctr">
                    <a:lnL w="12700" cap="flat" cmpd="sng" algn="ctr">
                      <a:solidFill>
                        <a:srgbClr val="2C57AE"/>
                      </a:solidFill>
                      <a:prstDash val="solid"/>
                      <a:round/>
                      <a:headEnd type="none" w="med" len="med"/>
                      <a:tailEnd type="none" w="med" len="med"/>
                    </a:lnL>
                    <a:lnR w="12700" cap="flat" cmpd="sng" algn="ctr">
                      <a:solidFill>
                        <a:srgbClr val="2C57AE"/>
                      </a:solidFill>
                      <a:prstDash val="solid"/>
                      <a:round/>
                      <a:headEnd type="none" w="med" len="med"/>
                      <a:tailEnd type="none" w="med" len="med"/>
                    </a:lnR>
                    <a:lnT w="12700" cap="flat" cmpd="sng" algn="ctr">
                      <a:solidFill>
                        <a:srgbClr val="2C57AE"/>
                      </a:solidFill>
                      <a:prstDash val="solid"/>
                      <a:round/>
                      <a:headEnd type="none" w="med" len="med"/>
                      <a:tailEnd type="none" w="med" len="med"/>
                    </a:lnT>
                    <a:lnB w="12700" cap="flat" cmpd="sng" algn="ctr">
                      <a:solidFill>
                        <a:srgbClr val="2C57AE"/>
                      </a:solidFill>
                      <a:prstDash val="solid"/>
                      <a:round/>
                      <a:headEnd type="none" w="med" len="med"/>
                      <a:tailEnd type="none" w="med" len="med"/>
                    </a:lnB>
                    <a:solidFill>
                      <a:srgbClr val="2C57AE"/>
                    </a:solidFill>
                  </a:tcPr>
                </a:tc>
                <a:tc hMerge="1">
                  <a:txBody>
                    <a:bodyPr/>
                    <a:lstStyle/>
                    <a:p>
                      <a:pPr marL="0" marR="0" algn="ctr">
                        <a:spcBef>
                          <a:spcPts val="0"/>
                        </a:spcBef>
                        <a:spcAft>
                          <a:spcPts val="0"/>
                        </a:spcAft>
                      </a:pPr>
                      <a:endParaRPr lang="en-US" sz="1400" b="1" u="none" dirty="0">
                        <a:solidFill>
                          <a:schemeClr val="tx1"/>
                        </a:solidFill>
                        <a:effectLst/>
                        <a:latin typeface="Calibri" panose="020F0502020204030204" pitchFamily="34" charset="0"/>
                        <a:ea typeface="Times New Roman"/>
                      </a:endParaRPr>
                    </a:p>
                  </a:txBody>
                  <a:tcPr marL="0" marR="0" marT="0" marB="0" anchor="ctr">
                    <a:lnL w="12700" cap="flat" cmpd="sng" algn="ctr">
                      <a:solidFill>
                        <a:srgbClr val="3366CC"/>
                      </a:solidFill>
                      <a:prstDash val="solid"/>
                      <a:round/>
                      <a:headEnd type="none" w="med" len="med"/>
                      <a:tailEnd type="none" w="med" len="med"/>
                    </a:lnL>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7"/>
                  </a:ext>
                </a:extLst>
              </a:tr>
              <a:tr h="392505">
                <a:tc>
                  <a:txBody>
                    <a:bodyPr/>
                    <a:lstStyle/>
                    <a:p>
                      <a:pPr marL="0" marR="0" algn="l">
                        <a:spcBef>
                          <a:spcPts val="0"/>
                        </a:spcBef>
                        <a:spcAft>
                          <a:spcPts val="0"/>
                        </a:spcAft>
                      </a:pPr>
                      <a:r>
                        <a:rPr lang="en-US" sz="1600" b="1" dirty="0" smtClean="0">
                          <a:solidFill>
                            <a:srgbClr val="000000"/>
                          </a:solidFill>
                          <a:effectLst/>
                          <a:latin typeface="+mj-lt"/>
                          <a:ea typeface="Times New Roman"/>
                        </a:rPr>
                        <a:t>Susan Fiore</a:t>
                      </a:r>
                      <a:endParaRPr lang="en-US" sz="1600" b="1" dirty="0">
                        <a:effectLst/>
                        <a:latin typeface="+mj-lt"/>
                        <a:ea typeface="Times New Roman"/>
                      </a:endParaRPr>
                    </a:p>
                  </a:txBody>
                  <a:tcPr marL="68580" marR="68580" marT="0" marB="0" anchor="ctr">
                    <a:lnL w="12700" cap="flat" cmpd="sng" algn="ctr">
                      <a:solidFill>
                        <a:srgbClr val="2C57AE"/>
                      </a:solidFill>
                      <a:prstDash val="solid"/>
                      <a:round/>
                      <a:headEnd type="none" w="med" len="med"/>
                      <a:tailEnd type="none" w="med" len="med"/>
                    </a:lnL>
                    <a:lnR w="12700" cap="flat" cmpd="sng" algn="ctr">
                      <a:solidFill>
                        <a:srgbClr val="2C57AE"/>
                      </a:solidFill>
                      <a:prstDash val="solid"/>
                      <a:round/>
                      <a:headEnd type="none" w="med" len="med"/>
                      <a:tailEnd type="none" w="med" len="med"/>
                    </a:lnR>
                    <a:lnT w="12700" cap="flat" cmpd="sng" algn="ctr">
                      <a:solidFill>
                        <a:srgbClr val="2C57AE"/>
                      </a:solidFill>
                      <a:prstDash val="solid"/>
                      <a:round/>
                      <a:headEnd type="none" w="med" len="med"/>
                      <a:tailEnd type="none" w="med" len="med"/>
                    </a:lnT>
                    <a:lnB w="12700" cap="flat" cmpd="sng" algn="ctr">
                      <a:solidFill>
                        <a:srgbClr val="2C57AE"/>
                      </a:solidFill>
                      <a:prstDash val="solid"/>
                      <a:round/>
                      <a:headEnd type="none" w="med" len="med"/>
                      <a:tailEnd type="none" w="med" len="med"/>
                    </a:lnB>
                    <a:solidFill>
                      <a:srgbClr val="FFFFCC"/>
                    </a:solidFill>
                  </a:tcPr>
                </a:tc>
                <a:tc>
                  <a:txBody>
                    <a:bodyPr/>
                    <a:lstStyle/>
                    <a:p>
                      <a:pPr marL="0" marR="0" algn="ctr">
                        <a:spcBef>
                          <a:spcPts val="0"/>
                        </a:spcBef>
                        <a:spcAft>
                          <a:spcPts val="0"/>
                        </a:spcAft>
                      </a:pPr>
                      <a:r>
                        <a:rPr lang="en-US" sz="1600" b="1" u="none" dirty="0" smtClean="0">
                          <a:solidFill>
                            <a:schemeClr val="tx1"/>
                          </a:solidFill>
                          <a:effectLst/>
                          <a:latin typeface="+mj-lt"/>
                          <a:ea typeface="Times New Roman"/>
                        </a:rPr>
                        <a:t>susan.fiore@ct.gov </a:t>
                      </a:r>
                      <a:r>
                        <a:rPr lang="en-US" sz="1600" b="1" u="none" baseline="0" dirty="0" smtClean="0">
                          <a:solidFill>
                            <a:schemeClr val="tx1"/>
                          </a:solidFill>
                          <a:effectLst/>
                          <a:latin typeface="+mj-lt"/>
                          <a:ea typeface="Times New Roman"/>
                        </a:rPr>
                        <a:t> </a:t>
                      </a:r>
                      <a:r>
                        <a:rPr lang="en-US" sz="1600" b="1" u="none" baseline="0" dirty="0" smtClean="0">
                          <a:solidFill>
                            <a:schemeClr val="tx1"/>
                          </a:solidFill>
                          <a:effectLst/>
                          <a:latin typeface="+mj-lt"/>
                          <a:ea typeface="Times New Roman"/>
                          <a:sym typeface="Symbol"/>
                        </a:rPr>
                        <a:t>  </a:t>
                      </a:r>
                      <a:r>
                        <a:rPr lang="en-US" sz="1600" b="1" u="none" dirty="0" smtClean="0">
                          <a:solidFill>
                            <a:schemeClr val="tx1"/>
                          </a:solidFill>
                          <a:effectLst/>
                          <a:latin typeface="+mj-lt"/>
                          <a:ea typeface="Times New Roman"/>
                        </a:rPr>
                        <a:t>860-807-2075</a:t>
                      </a:r>
                      <a:endParaRPr lang="en-US" sz="1600" b="1" u="none" dirty="0">
                        <a:solidFill>
                          <a:schemeClr val="tx1"/>
                        </a:solidFill>
                        <a:effectLst/>
                        <a:latin typeface="+mj-lt"/>
                        <a:ea typeface="Times New Roman"/>
                      </a:endParaRPr>
                    </a:p>
                  </a:txBody>
                  <a:tcPr marL="0" marR="0" marT="0" marB="0" anchor="ctr">
                    <a:lnL w="12700" cap="flat" cmpd="sng" algn="ctr">
                      <a:solidFill>
                        <a:srgbClr val="2C57AE"/>
                      </a:solidFill>
                      <a:prstDash val="solid"/>
                      <a:round/>
                      <a:headEnd type="none" w="med" len="med"/>
                      <a:tailEnd type="none" w="med" len="med"/>
                    </a:lnL>
                    <a:lnR w="12700" cap="flat" cmpd="sng" algn="ctr">
                      <a:solidFill>
                        <a:srgbClr val="2C57AE"/>
                      </a:solidFill>
                      <a:prstDash val="solid"/>
                      <a:round/>
                      <a:headEnd type="none" w="med" len="med"/>
                      <a:tailEnd type="none" w="med" len="med"/>
                    </a:lnR>
                    <a:lnT w="12700" cap="flat" cmpd="sng" algn="ctr">
                      <a:solidFill>
                        <a:srgbClr val="2C57AE"/>
                      </a:solidFill>
                      <a:prstDash val="solid"/>
                      <a:round/>
                      <a:headEnd type="none" w="med" len="med"/>
                      <a:tailEnd type="none" w="med" len="med"/>
                    </a:lnT>
                    <a:lnB w="12700" cap="flat" cmpd="sng" algn="ctr">
                      <a:solidFill>
                        <a:srgbClr val="2C57AE"/>
                      </a:solidFill>
                      <a:prstDash val="solid"/>
                      <a:round/>
                      <a:headEnd type="none" w="med" len="med"/>
                      <a:tailEnd type="none" w="med" len="med"/>
                    </a:lnB>
                    <a:solidFill>
                      <a:srgbClr val="FFFFCC"/>
                    </a:solidFill>
                  </a:tcPr>
                </a:tc>
                <a:extLst>
                  <a:ext uri="{0D108BD9-81ED-4DB2-BD59-A6C34878D82A}">
                    <a16:rowId xmlns:a16="http://schemas.microsoft.com/office/drawing/2014/main" val="10008"/>
                  </a:ext>
                </a:extLst>
              </a:tr>
            </a:tbl>
          </a:graphicData>
        </a:graphic>
      </p:graphicFrame>
      <p:sp>
        <p:nvSpPr>
          <p:cNvPr id="107562" name="Rectangle 3"/>
          <p:cNvSpPr>
            <a:spLocks noChangeArrowheads="1"/>
          </p:cNvSpPr>
          <p:nvPr/>
        </p:nvSpPr>
        <p:spPr bwMode="auto">
          <a:xfrm>
            <a:off x="0" y="285750"/>
            <a:ext cx="91440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FFFF00"/>
              </a:buClr>
              <a:buChar char="•"/>
              <a:defRPr sz="3200">
                <a:solidFill>
                  <a:schemeClr val="bg1"/>
                </a:solidFill>
                <a:latin typeface="Arial" charset="0"/>
              </a:defRPr>
            </a:lvl1pPr>
            <a:lvl2pPr marL="742950" indent="-285750">
              <a:spcBef>
                <a:spcPct val="20000"/>
              </a:spcBef>
              <a:buClr>
                <a:srgbClr val="FFFF00"/>
              </a:buClr>
              <a:buChar char="–"/>
              <a:defRPr sz="2800">
                <a:solidFill>
                  <a:schemeClr val="bg1"/>
                </a:solidFill>
                <a:latin typeface="Arial" charset="0"/>
              </a:defRPr>
            </a:lvl2pPr>
            <a:lvl3pPr marL="1143000" indent="-228600">
              <a:spcBef>
                <a:spcPct val="20000"/>
              </a:spcBef>
              <a:buClr>
                <a:srgbClr val="FFFF00"/>
              </a:buClr>
              <a:buChar char="•"/>
              <a:defRPr sz="2400">
                <a:solidFill>
                  <a:schemeClr val="bg1"/>
                </a:solidFill>
                <a:latin typeface="Arial" charset="0"/>
              </a:defRPr>
            </a:lvl3pPr>
            <a:lvl4pPr marL="1600200" indent="-228600">
              <a:spcBef>
                <a:spcPct val="20000"/>
              </a:spcBef>
              <a:buClr>
                <a:srgbClr val="FFFF00"/>
              </a:buClr>
              <a:buChar char="–"/>
              <a:defRPr sz="2000">
                <a:solidFill>
                  <a:schemeClr val="bg1"/>
                </a:solidFill>
                <a:latin typeface="Arial" charset="0"/>
              </a:defRPr>
            </a:lvl4pPr>
            <a:lvl5pPr marL="2057400" indent="-228600">
              <a:spcBef>
                <a:spcPct val="20000"/>
              </a:spcBef>
              <a:buClr>
                <a:srgbClr val="FFFF00"/>
              </a:buClr>
              <a:buChar char="»"/>
              <a:defRPr sz="2000">
                <a:solidFill>
                  <a:schemeClr val="bg1"/>
                </a:solidFill>
                <a:latin typeface="Arial" charset="0"/>
              </a:defRPr>
            </a:lvl5pPr>
            <a:lvl6pPr marL="2514600" indent="-228600" eaLnBrk="0" fontAlgn="base" hangingPunct="0">
              <a:spcBef>
                <a:spcPct val="20000"/>
              </a:spcBef>
              <a:spcAft>
                <a:spcPct val="0"/>
              </a:spcAft>
              <a:buClr>
                <a:srgbClr val="FFFF00"/>
              </a:buClr>
              <a:buChar char="»"/>
              <a:defRPr sz="2000">
                <a:solidFill>
                  <a:schemeClr val="bg1"/>
                </a:solidFill>
                <a:latin typeface="Arial" charset="0"/>
              </a:defRPr>
            </a:lvl6pPr>
            <a:lvl7pPr marL="2971800" indent="-228600" eaLnBrk="0" fontAlgn="base" hangingPunct="0">
              <a:spcBef>
                <a:spcPct val="20000"/>
              </a:spcBef>
              <a:spcAft>
                <a:spcPct val="0"/>
              </a:spcAft>
              <a:buClr>
                <a:srgbClr val="FFFF00"/>
              </a:buClr>
              <a:buChar char="»"/>
              <a:defRPr sz="2000">
                <a:solidFill>
                  <a:schemeClr val="bg1"/>
                </a:solidFill>
                <a:latin typeface="Arial" charset="0"/>
              </a:defRPr>
            </a:lvl7pPr>
            <a:lvl8pPr marL="3429000" indent="-228600" eaLnBrk="0" fontAlgn="base" hangingPunct="0">
              <a:spcBef>
                <a:spcPct val="20000"/>
              </a:spcBef>
              <a:spcAft>
                <a:spcPct val="0"/>
              </a:spcAft>
              <a:buClr>
                <a:srgbClr val="FFFF00"/>
              </a:buClr>
              <a:buChar char="»"/>
              <a:defRPr sz="2000">
                <a:solidFill>
                  <a:schemeClr val="bg1"/>
                </a:solidFill>
                <a:latin typeface="Arial" charset="0"/>
              </a:defRPr>
            </a:lvl8pPr>
            <a:lvl9pPr marL="3886200" indent="-228600" eaLnBrk="0" fontAlgn="base" hangingPunct="0">
              <a:spcBef>
                <a:spcPct val="20000"/>
              </a:spcBef>
              <a:spcAft>
                <a:spcPct val="0"/>
              </a:spcAft>
              <a:buClr>
                <a:srgbClr val="FFFF00"/>
              </a:buClr>
              <a:buChar char="»"/>
              <a:defRPr sz="2000">
                <a:solidFill>
                  <a:schemeClr val="bg1"/>
                </a:solidFill>
                <a:latin typeface="Arial" charset="0"/>
              </a:defRPr>
            </a:lvl9pPr>
          </a:lstStyle>
          <a:p>
            <a:pPr algn="ctr" eaLnBrk="1" hangingPunct="1">
              <a:lnSpc>
                <a:spcPct val="80000"/>
              </a:lnSpc>
              <a:spcBef>
                <a:spcPct val="0"/>
              </a:spcBef>
              <a:buClrTx/>
              <a:buFontTx/>
              <a:buNone/>
            </a:pPr>
            <a:r>
              <a:rPr lang="en-US" altLang="en-US" b="1" dirty="0">
                <a:solidFill>
                  <a:srgbClr val="FFFF00"/>
                </a:solidFill>
                <a:latin typeface="Calibri" pitchFamily="34" charset="0"/>
              </a:rPr>
              <a:t>CSDE </a:t>
            </a:r>
            <a:r>
              <a:rPr lang="en-US" altLang="en-US" b="1" dirty="0" smtClean="0">
                <a:solidFill>
                  <a:srgbClr val="FFFF00"/>
                </a:solidFill>
                <a:latin typeface="Calibri" pitchFamily="34" charset="0"/>
              </a:rPr>
              <a:t>School Nutrition Programs Staff</a:t>
            </a:r>
            <a:endParaRPr lang="en-US" altLang="en-US" b="1" dirty="0">
              <a:solidFill>
                <a:srgbClr val="FFFF00"/>
              </a:solidFill>
              <a:latin typeface="Calibri" pitchFamily="34" charset="0"/>
            </a:endParaRPr>
          </a:p>
        </p:txBody>
      </p:sp>
      <p:sp>
        <p:nvSpPr>
          <p:cNvPr id="107573" name="Rectangle 2"/>
          <p:cNvSpPr txBox="1">
            <a:spLocks noChangeArrowheads="1"/>
          </p:cNvSpPr>
          <p:nvPr/>
        </p:nvSpPr>
        <p:spPr bwMode="auto">
          <a:xfrm>
            <a:off x="1447800" y="5715000"/>
            <a:ext cx="641554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spcBef>
                <a:spcPct val="20000"/>
              </a:spcBef>
              <a:buClr>
                <a:srgbClr val="FFFF00"/>
              </a:buClr>
              <a:buChar char="•"/>
              <a:defRPr sz="3200">
                <a:solidFill>
                  <a:schemeClr val="bg1"/>
                </a:solidFill>
                <a:latin typeface="Arial" charset="0"/>
              </a:defRPr>
            </a:lvl1pPr>
            <a:lvl2pPr marL="914400" indent="-457200">
              <a:spcBef>
                <a:spcPct val="20000"/>
              </a:spcBef>
              <a:buClr>
                <a:srgbClr val="FFFF00"/>
              </a:buClr>
              <a:buChar char="–"/>
              <a:defRPr sz="2800">
                <a:solidFill>
                  <a:schemeClr val="bg1"/>
                </a:solidFill>
                <a:latin typeface="Arial" charset="0"/>
              </a:defRPr>
            </a:lvl2pPr>
            <a:lvl3pPr marL="1262063" indent="-347663">
              <a:spcBef>
                <a:spcPct val="20000"/>
              </a:spcBef>
              <a:buClr>
                <a:srgbClr val="FFFF00"/>
              </a:buClr>
              <a:buChar char="•"/>
              <a:defRPr sz="2400">
                <a:solidFill>
                  <a:schemeClr val="bg1"/>
                </a:solidFill>
                <a:latin typeface="Arial" charset="0"/>
              </a:defRPr>
            </a:lvl3pPr>
            <a:lvl4pPr marL="1600200" indent="-228600">
              <a:spcBef>
                <a:spcPct val="20000"/>
              </a:spcBef>
              <a:buClr>
                <a:srgbClr val="FFFF00"/>
              </a:buClr>
              <a:buChar char="–"/>
              <a:defRPr sz="2000">
                <a:solidFill>
                  <a:schemeClr val="bg1"/>
                </a:solidFill>
                <a:latin typeface="Arial" charset="0"/>
              </a:defRPr>
            </a:lvl4pPr>
            <a:lvl5pPr marL="2057400" indent="-228600">
              <a:spcBef>
                <a:spcPct val="20000"/>
              </a:spcBef>
              <a:buClr>
                <a:srgbClr val="FFFF00"/>
              </a:buClr>
              <a:buChar char="»"/>
              <a:defRPr sz="2000">
                <a:solidFill>
                  <a:schemeClr val="bg1"/>
                </a:solidFill>
                <a:latin typeface="Arial" charset="0"/>
              </a:defRPr>
            </a:lvl5pPr>
            <a:lvl6pPr marL="2514600" indent="-228600" eaLnBrk="0" fontAlgn="base" hangingPunct="0">
              <a:spcBef>
                <a:spcPct val="20000"/>
              </a:spcBef>
              <a:spcAft>
                <a:spcPct val="0"/>
              </a:spcAft>
              <a:buClr>
                <a:srgbClr val="FFFF00"/>
              </a:buClr>
              <a:buChar char="»"/>
              <a:defRPr sz="2000">
                <a:solidFill>
                  <a:schemeClr val="bg1"/>
                </a:solidFill>
                <a:latin typeface="Arial" charset="0"/>
              </a:defRPr>
            </a:lvl6pPr>
            <a:lvl7pPr marL="2971800" indent="-228600" eaLnBrk="0" fontAlgn="base" hangingPunct="0">
              <a:spcBef>
                <a:spcPct val="20000"/>
              </a:spcBef>
              <a:spcAft>
                <a:spcPct val="0"/>
              </a:spcAft>
              <a:buClr>
                <a:srgbClr val="FFFF00"/>
              </a:buClr>
              <a:buChar char="»"/>
              <a:defRPr sz="2000">
                <a:solidFill>
                  <a:schemeClr val="bg1"/>
                </a:solidFill>
                <a:latin typeface="Arial" charset="0"/>
              </a:defRPr>
            </a:lvl7pPr>
            <a:lvl8pPr marL="3429000" indent="-228600" eaLnBrk="0" fontAlgn="base" hangingPunct="0">
              <a:spcBef>
                <a:spcPct val="20000"/>
              </a:spcBef>
              <a:spcAft>
                <a:spcPct val="0"/>
              </a:spcAft>
              <a:buClr>
                <a:srgbClr val="FFFF00"/>
              </a:buClr>
              <a:buChar char="»"/>
              <a:defRPr sz="2000">
                <a:solidFill>
                  <a:schemeClr val="bg1"/>
                </a:solidFill>
                <a:latin typeface="Arial" charset="0"/>
              </a:defRPr>
            </a:lvl8pPr>
            <a:lvl9pPr marL="3886200" indent="-228600" eaLnBrk="0" fontAlgn="base" hangingPunct="0">
              <a:spcBef>
                <a:spcPct val="20000"/>
              </a:spcBef>
              <a:spcAft>
                <a:spcPct val="0"/>
              </a:spcAft>
              <a:buClr>
                <a:srgbClr val="FFFF00"/>
              </a:buClr>
              <a:buChar char="»"/>
              <a:defRPr sz="2000">
                <a:solidFill>
                  <a:schemeClr val="bg1"/>
                </a:solidFill>
                <a:latin typeface="Arial" charset="0"/>
              </a:defRPr>
            </a:lvl9pPr>
          </a:lstStyle>
          <a:p>
            <a:pPr algn="ctr" eaLnBrk="1" hangingPunct="1">
              <a:lnSpc>
                <a:spcPct val="110000"/>
              </a:lnSpc>
              <a:spcBef>
                <a:spcPct val="0"/>
              </a:spcBef>
              <a:buFontTx/>
              <a:buNone/>
            </a:pPr>
            <a:r>
              <a:rPr lang="en-US" altLang="en-US" sz="1600" b="1" dirty="0">
                <a:latin typeface="Calibri" pitchFamily="34" charset="0"/>
                <a:sym typeface="Wingdings" pitchFamily="2" charset="2"/>
              </a:rPr>
              <a:t>Connecticut State Department of Education</a:t>
            </a:r>
          </a:p>
          <a:p>
            <a:pPr algn="ctr" eaLnBrk="1" hangingPunct="1">
              <a:lnSpc>
                <a:spcPct val="110000"/>
              </a:lnSpc>
              <a:spcBef>
                <a:spcPct val="0"/>
              </a:spcBef>
              <a:buFontTx/>
              <a:buNone/>
            </a:pPr>
            <a:r>
              <a:rPr lang="en-US" altLang="en-US" sz="1600" b="1" dirty="0">
                <a:latin typeface="Calibri" pitchFamily="34" charset="0"/>
                <a:sym typeface="Wingdings" pitchFamily="2" charset="2"/>
              </a:rPr>
              <a:t>Bureau of Health/Nutrition, Family Services and Adult Education</a:t>
            </a:r>
          </a:p>
          <a:p>
            <a:pPr algn="ctr" eaLnBrk="1" hangingPunct="1">
              <a:lnSpc>
                <a:spcPct val="110000"/>
              </a:lnSpc>
              <a:spcBef>
                <a:spcPct val="0"/>
              </a:spcBef>
              <a:buFontTx/>
              <a:buNone/>
            </a:pPr>
            <a:r>
              <a:rPr lang="en-US" altLang="en-US" sz="1600" b="1" dirty="0">
                <a:latin typeface="Calibri" pitchFamily="34" charset="0"/>
                <a:sym typeface="Wingdings" pitchFamily="2" charset="2"/>
              </a:rPr>
              <a:t>25 Industrial Park Road </a:t>
            </a:r>
            <a:r>
              <a:rPr lang="en-US" altLang="en-US" sz="1600" b="1" dirty="0">
                <a:latin typeface="Calibri" pitchFamily="34" charset="0"/>
                <a:sym typeface="Symbol" pitchFamily="18" charset="2"/>
              </a:rPr>
              <a:t> </a:t>
            </a:r>
            <a:r>
              <a:rPr lang="en-US" altLang="en-US" sz="1600" b="1" dirty="0">
                <a:latin typeface="Calibri" pitchFamily="34" charset="0"/>
                <a:sym typeface="Wingdings" pitchFamily="2" charset="2"/>
              </a:rPr>
              <a:t>Middletown, CT  06457</a:t>
            </a:r>
            <a:endParaRPr lang="en-US" altLang="en-US" sz="1600" b="1" dirty="0">
              <a:solidFill>
                <a:srgbClr val="FFFF00"/>
              </a:solidFill>
              <a:latin typeface="Calibri" pitchFamily="34" charset="0"/>
              <a:sym typeface="Wingdings" pitchFamily="2" charset="2"/>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0" y="5696619"/>
            <a:ext cx="1295400" cy="1085181"/>
          </a:xfrm>
          <a:prstGeom prst="rect">
            <a:avLst/>
          </a:prstGeom>
        </p:spPr>
      </p:pic>
    </p:spTree>
    <p:extLst>
      <p:ext uri="{BB962C8B-B14F-4D97-AF65-F5344CB8AC3E}">
        <p14:creationId xmlns:p14="http://schemas.microsoft.com/office/powerpoint/2010/main" val="3306234848"/>
      </p:ext>
    </p:extLst>
  </p:cSld>
  <p:clrMapOvr>
    <a:masterClrMapping/>
  </p:clrMapOvr>
  <p:transition/>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4267200"/>
            <a:ext cx="8111331" cy="1905000"/>
          </a:xfrm>
          <a:prstGeom prst="roundRect">
            <a:avLst/>
          </a:prstGeom>
          <a:solidFill>
            <a:srgbClr val="2C57AE"/>
          </a:solidFill>
          <a:scene3d>
            <a:camera prst="orthographicFront"/>
            <a:lightRig rig="threePt" dir="t"/>
          </a:scene3d>
          <a:sp3d>
            <a:bevelT/>
          </a:sp3d>
        </p:spPr>
        <p:txBody>
          <a:bodyPr/>
          <a:lstStyle/>
          <a:p>
            <a:pPr>
              <a:defRPr/>
            </a:pPr>
            <a:r>
              <a:rPr lang="en-US" sz="6000" cap="none" dirty="0" smtClean="0">
                <a:solidFill>
                  <a:schemeClr val="bg1"/>
                </a:solidFill>
                <a:latin typeface="+mj-lt"/>
              </a:rPr>
              <a:t>THANK YOU!</a:t>
            </a:r>
            <a:br>
              <a:rPr lang="en-US" sz="6000" cap="none" dirty="0" smtClean="0">
                <a:solidFill>
                  <a:schemeClr val="bg1"/>
                </a:solidFill>
                <a:latin typeface="+mj-lt"/>
              </a:rPr>
            </a:br>
            <a:r>
              <a:rPr lang="en-US" sz="4800" dirty="0">
                <a:solidFill>
                  <a:schemeClr val="bg1"/>
                </a:solidFill>
              </a:rPr>
              <a:t>Please return </a:t>
            </a:r>
            <a:r>
              <a:rPr lang="en-US" sz="4800" dirty="0" smtClean="0">
                <a:solidFill>
                  <a:schemeClr val="bg1"/>
                </a:solidFill>
              </a:rPr>
              <a:t>evaluations</a:t>
            </a:r>
            <a:endParaRPr lang="en-US" sz="4800" cap="none" dirty="0">
              <a:solidFill>
                <a:schemeClr val="bg1"/>
              </a:solidFill>
              <a:latin typeface="+mj-lt"/>
            </a:endParaRPr>
          </a:p>
        </p:txBody>
      </p:sp>
      <p:pic>
        <p:nvPicPr>
          <p:cNvPr id="4" name="Picture 4" descr="http://www.fns.usda.gov/sites/default/files/sb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9136063"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98843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Content Placeholder 2"/>
          <p:cNvSpPr>
            <a:spLocks noGrp="1"/>
          </p:cNvSpPr>
          <p:nvPr>
            <p:ph idx="1"/>
          </p:nvPr>
        </p:nvSpPr>
        <p:spPr>
          <a:xfrm>
            <a:off x="914400" y="1066800"/>
            <a:ext cx="6934200" cy="2209800"/>
          </a:xfrm>
        </p:spPr>
        <p:txBody>
          <a:bodyPr>
            <a:noAutofit/>
          </a:bodyPr>
          <a:lstStyle/>
          <a:p>
            <a:pPr>
              <a:spcBef>
                <a:spcPts val="800"/>
              </a:spcBef>
            </a:pPr>
            <a:r>
              <a:rPr lang="en-US" dirty="0" smtClean="0">
                <a:latin typeface="Calibri" panose="020F0502020204030204" pitchFamily="34" charset="0"/>
                <a:cs typeface="Arial" pitchFamily="34" charset="0"/>
              </a:rPr>
              <a:t>Menu </a:t>
            </a:r>
            <a:r>
              <a:rPr lang="en-US" dirty="0">
                <a:latin typeface="Calibri" panose="020F0502020204030204" pitchFamily="34" charset="0"/>
                <a:cs typeface="Arial" pitchFamily="34" charset="0"/>
              </a:rPr>
              <a:t>planner determines </a:t>
            </a:r>
            <a:r>
              <a:rPr lang="en-US" dirty="0">
                <a:solidFill>
                  <a:srgbClr val="99FF99"/>
                </a:solidFill>
                <a:latin typeface="Calibri" panose="020F0502020204030204" pitchFamily="34" charset="0"/>
                <a:cs typeface="Arial" pitchFamily="34" charset="0"/>
              </a:rPr>
              <a:t>SERVING SIZES</a:t>
            </a:r>
            <a:r>
              <a:rPr lang="en-US" dirty="0">
                <a:latin typeface="Calibri" panose="020F0502020204030204" pitchFamily="34" charset="0"/>
                <a:cs typeface="Arial" pitchFamily="34" charset="0"/>
              </a:rPr>
              <a:t> and </a:t>
            </a:r>
            <a:r>
              <a:rPr lang="en-US" dirty="0" smtClean="0">
                <a:solidFill>
                  <a:srgbClr val="99FF99"/>
                </a:solidFill>
                <a:latin typeface="Calibri" panose="020F0502020204030204" pitchFamily="34" charset="0"/>
                <a:cs typeface="Arial" pitchFamily="34" charset="0"/>
              </a:rPr>
              <a:t>NUMBER</a:t>
            </a:r>
            <a:r>
              <a:rPr lang="en-US" dirty="0" smtClean="0">
                <a:latin typeface="Calibri" panose="020F0502020204030204" pitchFamily="34" charset="0"/>
                <a:cs typeface="Arial" pitchFamily="34" charset="0"/>
              </a:rPr>
              <a:t> of servings</a:t>
            </a:r>
          </a:p>
          <a:p>
            <a:pPr>
              <a:spcBef>
                <a:spcPts val="800"/>
              </a:spcBef>
            </a:pPr>
            <a:r>
              <a:rPr lang="en-US" dirty="0" smtClean="0">
                <a:latin typeface="Calibri" panose="020F0502020204030204" pitchFamily="34" charset="0"/>
              </a:rPr>
              <a:t>Minimum </a:t>
            </a:r>
            <a:r>
              <a:rPr lang="en-US" dirty="0">
                <a:latin typeface="Calibri" panose="020F0502020204030204" pitchFamily="34" charset="0"/>
              </a:rPr>
              <a:t>of </a:t>
            </a:r>
            <a:r>
              <a:rPr lang="en-US" dirty="0">
                <a:solidFill>
                  <a:srgbClr val="99FF99"/>
                </a:solidFill>
                <a:latin typeface="Calibri" panose="020F0502020204030204" pitchFamily="34" charset="0"/>
              </a:rPr>
              <a:t>⅛</a:t>
            </a:r>
            <a:r>
              <a:rPr lang="en-US" dirty="0" smtClean="0">
                <a:solidFill>
                  <a:srgbClr val="99FF99"/>
                </a:solidFill>
                <a:latin typeface="Calibri" panose="020F0502020204030204" pitchFamily="34" charset="0"/>
              </a:rPr>
              <a:t> </a:t>
            </a:r>
            <a:r>
              <a:rPr lang="en-US" dirty="0">
                <a:solidFill>
                  <a:srgbClr val="99FF99"/>
                </a:solidFill>
                <a:latin typeface="Calibri" panose="020F0502020204030204" pitchFamily="34" charset="0"/>
              </a:rPr>
              <a:t>CUP </a:t>
            </a:r>
            <a:r>
              <a:rPr lang="en-US" dirty="0">
                <a:latin typeface="Calibri" panose="020F0502020204030204" pitchFamily="34" charset="0"/>
              </a:rPr>
              <a:t>to count toward </a:t>
            </a:r>
            <a:r>
              <a:rPr lang="en-US" dirty="0">
                <a:latin typeface="Calibri" panose="020F0502020204030204" pitchFamily="34" charset="0"/>
                <a:cs typeface="Arial" pitchFamily="34" charset="0"/>
              </a:rPr>
              <a:t>daily </a:t>
            </a:r>
            <a:r>
              <a:rPr lang="en-US" dirty="0" smtClean="0">
                <a:latin typeface="Calibri" panose="020F0502020204030204" pitchFamily="34" charset="0"/>
                <a:cs typeface="Arial" pitchFamily="34" charset="0"/>
              </a:rPr>
              <a:t>total</a:t>
            </a:r>
            <a:endParaRPr lang="en-US" dirty="0">
              <a:latin typeface="Calibri" panose="020F0502020204030204" pitchFamily="34" charset="0"/>
            </a:endParaRPr>
          </a:p>
          <a:p>
            <a:pPr marL="0" indent="0">
              <a:spcBef>
                <a:spcPts val="600"/>
              </a:spcBef>
              <a:buNone/>
            </a:pPr>
            <a:endParaRPr lang="en-US" dirty="0">
              <a:latin typeface="+mn-lt"/>
            </a:endParaRPr>
          </a:p>
        </p:txBody>
      </p:sp>
      <p:sp>
        <p:nvSpPr>
          <p:cNvPr id="19" name="Title 1"/>
          <p:cNvSpPr>
            <a:spLocks noGrp="1"/>
          </p:cNvSpPr>
          <p:nvPr>
            <p:ph type="title"/>
          </p:nvPr>
        </p:nvSpPr>
        <p:spPr>
          <a:xfrm>
            <a:off x="0" y="228600"/>
            <a:ext cx="9144000" cy="685800"/>
          </a:xfrm>
        </p:spPr>
        <p:txBody>
          <a:bodyPr>
            <a:noAutofit/>
          </a:bodyPr>
          <a:lstStyle/>
          <a:p>
            <a:r>
              <a:rPr lang="en-US" dirty="0">
                <a:latin typeface="+mj-lt"/>
              </a:rPr>
              <a:t>Serving Sizes of </a:t>
            </a:r>
            <a:r>
              <a:rPr lang="en-US" dirty="0" smtClean="0">
                <a:latin typeface="+mj-lt"/>
              </a:rPr>
              <a:t>Fruits</a:t>
            </a:r>
            <a:endParaRPr lang="en-US" dirty="0">
              <a:latin typeface="+mj-lt"/>
            </a:endParaRPr>
          </a:p>
        </p:txBody>
      </p:sp>
      <p:pic>
        <p:nvPicPr>
          <p:cNvPr id="4" name="Picture 3" descr="Measuring cups with strawberries, blackberries &#10;iStock_00000949065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00400"/>
            <a:ext cx="8077200" cy="3415419"/>
          </a:xfrm>
          <a:prstGeom prst="rect">
            <a:avLst/>
          </a:prstGeom>
        </p:spPr>
      </p:pic>
    </p:spTree>
    <p:extLst>
      <p:ext uri="{BB962C8B-B14F-4D97-AF65-F5344CB8AC3E}">
        <p14:creationId xmlns:p14="http://schemas.microsoft.com/office/powerpoint/2010/main" val="25686291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Content Placeholder 2"/>
          <p:cNvSpPr>
            <a:spLocks noGrp="1"/>
          </p:cNvSpPr>
          <p:nvPr>
            <p:ph idx="1"/>
          </p:nvPr>
        </p:nvSpPr>
        <p:spPr>
          <a:xfrm>
            <a:off x="914400" y="1066800"/>
            <a:ext cx="6934200" cy="2209800"/>
          </a:xfrm>
        </p:spPr>
        <p:txBody>
          <a:bodyPr>
            <a:noAutofit/>
          </a:bodyPr>
          <a:lstStyle/>
          <a:p>
            <a:pPr>
              <a:spcBef>
                <a:spcPts val="800"/>
              </a:spcBef>
            </a:pPr>
            <a:r>
              <a:rPr lang="en-US" dirty="0" smtClean="0">
                <a:latin typeface="+mn-lt"/>
                <a:cs typeface="Arial" pitchFamily="34" charset="0"/>
              </a:rPr>
              <a:t>Can </a:t>
            </a:r>
            <a:r>
              <a:rPr lang="en-US" dirty="0">
                <a:latin typeface="+mn-lt"/>
                <a:cs typeface="Arial" pitchFamily="34" charset="0"/>
              </a:rPr>
              <a:t>offer </a:t>
            </a:r>
            <a:r>
              <a:rPr lang="en-US" dirty="0">
                <a:solidFill>
                  <a:srgbClr val="99FF99"/>
                </a:solidFill>
                <a:latin typeface="+mn-lt"/>
                <a:cs typeface="Arial" pitchFamily="34" charset="0"/>
              </a:rPr>
              <a:t>COMBINATION</a:t>
            </a:r>
            <a:r>
              <a:rPr lang="en-US" dirty="0">
                <a:latin typeface="+mn-lt"/>
                <a:cs typeface="Arial" pitchFamily="34" charset="0"/>
              </a:rPr>
              <a:t> of various fruits to meet daily </a:t>
            </a:r>
            <a:r>
              <a:rPr lang="en-US" dirty="0" smtClean="0">
                <a:latin typeface="+mn-lt"/>
                <a:cs typeface="Arial" pitchFamily="34" charset="0"/>
              </a:rPr>
              <a:t>total</a:t>
            </a:r>
          </a:p>
          <a:p>
            <a:pPr>
              <a:spcBef>
                <a:spcPts val="800"/>
              </a:spcBef>
            </a:pPr>
            <a:r>
              <a:rPr lang="en-US" dirty="0">
                <a:latin typeface="+mn-lt"/>
              </a:rPr>
              <a:t>All servings based on </a:t>
            </a:r>
            <a:r>
              <a:rPr lang="en-US" dirty="0" smtClean="0">
                <a:solidFill>
                  <a:srgbClr val="99FF99"/>
                </a:solidFill>
                <a:latin typeface="+mn-lt"/>
              </a:rPr>
              <a:t>ACTUAL VOLUME SERVED</a:t>
            </a:r>
            <a:r>
              <a:rPr lang="en-US" dirty="0" smtClean="0">
                <a:latin typeface="+mn-lt"/>
              </a:rPr>
              <a:t>, </a:t>
            </a:r>
            <a:r>
              <a:rPr lang="en-US" dirty="0">
                <a:latin typeface="+mn-lt"/>
              </a:rPr>
              <a:t>except dried </a:t>
            </a:r>
            <a:r>
              <a:rPr lang="en-US" dirty="0" smtClean="0">
                <a:latin typeface="+mn-lt"/>
              </a:rPr>
              <a:t>fruit</a:t>
            </a:r>
            <a:endParaRPr lang="en-US" dirty="0">
              <a:latin typeface="+mn-lt"/>
            </a:endParaRPr>
          </a:p>
          <a:p>
            <a:pPr>
              <a:spcBef>
                <a:spcPts val="600"/>
              </a:spcBef>
              <a:buClr>
                <a:srgbClr val="CC0066"/>
              </a:buClr>
            </a:pPr>
            <a:endParaRPr lang="en-US" dirty="0">
              <a:latin typeface="+mn-lt"/>
            </a:endParaRPr>
          </a:p>
        </p:txBody>
      </p:sp>
      <p:sp>
        <p:nvSpPr>
          <p:cNvPr id="19" name="Title 1"/>
          <p:cNvSpPr>
            <a:spLocks noGrp="1"/>
          </p:cNvSpPr>
          <p:nvPr>
            <p:ph type="title"/>
          </p:nvPr>
        </p:nvSpPr>
        <p:spPr>
          <a:xfrm>
            <a:off x="0" y="228600"/>
            <a:ext cx="9144000" cy="685800"/>
          </a:xfrm>
        </p:spPr>
        <p:txBody>
          <a:bodyPr>
            <a:noAutofit/>
          </a:bodyPr>
          <a:lstStyle/>
          <a:p>
            <a:r>
              <a:rPr lang="en-US" dirty="0">
                <a:latin typeface="+mj-lt"/>
              </a:rPr>
              <a:t>Serving Sizes of </a:t>
            </a:r>
            <a:r>
              <a:rPr lang="en-US" dirty="0" smtClean="0">
                <a:latin typeface="+mj-lt"/>
              </a:rPr>
              <a:t>Fruits</a:t>
            </a:r>
            <a:endParaRPr lang="en-US" dirty="0">
              <a:latin typeface="+mj-lt"/>
            </a:endParaRPr>
          </a:p>
        </p:txBody>
      </p:sp>
      <p:pic>
        <p:nvPicPr>
          <p:cNvPr id="6" name="Picture 5" descr="Measuring cups with strawberries, blackberries &#10;iStock_00000949065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00400"/>
            <a:ext cx="8077200" cy="3415419"/>
          </a:xfrm>
          <a:prstGeom prst="rect">
            <a:avLst/>
          </a:prstGeom>
        </p:spPr>
      </p:pic>
    </p:spTree>
    <p:extLst>
      <p:ext uri="{BB962C8B-B14F-4D97-AF65-F5344CB8AC3E}">
        <p14:creationId xmlns:p14="http://schemas.microsoft.com/office/powerpoint/2010/main" val="17395514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Content Placeholder 2"/>
          <p:cNvSpPr>
            <a:spLocks noGrp="1"/>
          </p:cNvSpPr>
          <p:nvPr>
            <p:ph idx="1"/>
          </p:nvPr>
        </p:nvSpPr>
        <p:spPr>
          <a:xfrm>
            <a:off x="481906" y="1185420"/>
            <a:ext cx="7010400" cy="2667000"/>
          </a:xfrm>
        </p:spPr>
        <p:txBody>
          <a:bodyPr>
            <a:noAutofit/>
          </a:bodyPr>
          <a:lstStyle/>
          <a:p>
            <a:pPr marL="457200" lvl="1">
              <a:spcBef>
                <a:spcPts val="1800"/>
              </a:spcBef>
              <a:buFont typeface="Wingdings" panose="05000000000000000000" pitchFamily="2" charset="2"/>
              <a:buChar char="n"/>
            </a:pPr>
            <a:r>
              <a:rPr lang="en-US" sz="3200" dirty="0" smtClean="0">
                <a:latin typeface="+mn-lt"/>
              </a:rPr>
              <a:t>Credits </a:t>
            </a:r>
            <a:r>
              <a:rPr lang="en-US" sz="3200" dirty="0">
                <a:latin typeface="+mn-lt"/>
              </a:rPr>
              <a:t>at </a:t>
            </a:r>
            <a:r>
              <a:rPr lang="en-US" sz="3200" dirty="0">
                <a:solidFill>
                  <a:srgbClr val="99FF99"/>
                </a:solidFill>
                <a:latin typeface="+mn-lt"/>
              </a:rPr>
              <a:t>TWICE</a:t>
            </a:r>
            <a:r>
              <a:rPr lang="en-US" sz="3200" i="1" dirty="0">
                <a:solidFill>
                  <a:srgbClr val="66FF66"/>
                </a:solidFill>
                <a:latin typeface="+mn-lt"/>
              </a:rPr>
              <a:t> </a:t>
            </a:r>
            <a:r>
              <a:rPr lang="en-US" sz="3200" dirty="0" smtClean="0">
                <a:latin typeface="+mn-lt"/>
              </a:rPr>
              <a:t>the</a:t>
            </a:r>
            <a:r>
              <a:rPr lang="en-US" sz="3200" i="1" dirty="0" smtClean="0">
                <a:solidFill>
                  <a:srgbClr val="66FF66"/>
                </a:solidFill>
                <a:latin typeface="+mn-lt"/>
              </a:rPr>
              <a:t> </a:t>
            </a:r>
            <a:r>
              <a:rPr lang="en-US" sz="3200" dirty="0">
                <a:latin typeface="+mn-lt"/>
              </a:rPr>
              <a:t>volume </a:t>
            </a:r>
            <a:r>
              <a:rPr lang="en-US" sz="3200" dirty="0" smtClean="0">
                <a:latin typeface="+mn-lt"/>
              </a:rPr>
              <a:t>served</a:t>
            </a:r>
            <a:endParaRPr lang="en-US" sz="3200" dirty="0">
              <a:latin typeface="+mn-lt"/>
            </a:endParaRPr>
          </a:p>
          <a:p>
            <a:pPr marL="914400" lvl="2" indent="-457200">
              <a:spcBef>
                <a:spcPts val="1200"/>
              </a:spcBef>
              <a:buFont typeface="Symbol" panose="05050102010706020507" pitchFamily="18" charset="2"/>
              <a:buChar char="·"/>
            </a:pPr>
            <a:r>
              <a:rPr lang="en-US" sz="2800" dirty="0">
                <a:solidFill>
                  <a:srgbClr val="99FF99"/>
                </a:solidFill>
                <a:latin typeface="Calibri" panose="020F0502020204030204" pitchFamily="34" charset="0"/>
              </a:rPr>
              <a:t>¼ cup </a:t>
            </a:r>
            <a:r>
              <a:rPr lang="en-US" sz="2800" dirty="0" smtClean="0">
                <a:latin typeface="Calibri" panose="020F0502020204030204" pitchFamily="34" charset="0"/>
              </a:rPr>
              <a:t>of dried fruit equals </a:t>
            </a:r>
            <a:r>
              <a:rPr lang="en-US" sz="2800" dirty="0" smtClean="0">
                <a:solidFill>
                  <a:srgbClr val="99FF99"/>
                </a:solidFill>
                <a:latin typeface="Calibri" panose="020F0502020204030204" pitchFamily="34" charset="0"/>
              </a:rPr>
              <a:t>½ </a:t>
            </a:r>
            <a:r>
              <a:rPr lang="en-US" sz="2800" dirty="0">
                <a:solidFill>
                  <a:srgbClr val="99FF99"/>
                </a:solidFill>
                <a:latin typeface="Calibri" panose="020F0502020204030204" pitchFamily="34" charset="0"/>
              </a:rPr>
              <a:t>cup </a:t>
            </a:r>
            <a:r>
              <a:rPr lang="en-US" sz="2800" dirty="0" smtClean="0">
                <a:latin typeface="Calibri" panose="020F0502020204030204" pitchFamily="34" charset="0"/>
              </a:rPr>
              <a:t>of the fruits component</a:t>
            </a:r>
          </a:p>
          <a:p>
            <a:pPr marL="914400" lvl="2" indent="-457200">
              <a:spcBef>
                <a:spcPts val="1200"/>
              </a:spcBef>
              <a:buFont typeface="Symbol" panose="05050102010706020507" pitchFamily="18" charset="2"/>
              <a:buChar char="·"/>
            </a:pPr>
            <a:r>
              <a:rPr lang="en-US" sz="2800" dirty="0" smtClean="0">
                <a:solidFill>
                  <a:srgbClr val="99FF99"/>
                </a:solidFill>
                <a:latin typeface="Calibri" panose="020F0502020204030204" pitchFamily="34" charset="0"/>
              </a:rPr>
              <a:t>½ cup </a:t>
            </a:r>
            <a:r>
              <a:rPr lang="en-US" sz="2800" dirty="0" smtClean="0">
                <a:latin typeface="Calibri" panose="020F0502020204030204" pitchFamily="34" charset="0"/>
              </a:rPr>
              <a:t>of dried fruit equals </a:t>
            </a:r>
            <a:r>
              <a:rPr lang="en-US" sz="2800" dirty="0" smtClean="0">
                <a:solidFill>
                  <a:srgbClr val="99FF99"/>
                </a:solidFill>
                <a:latin typeface="Calibri" panose="020F0502020204030204" pitchFamily="34" charset="0"/>
              </a:rPr>
              <a:t>1 cup </a:t>
            </a:r>
            <a:r>
              <a:rPr lang="en-US" sz="2800" dirty="0" smtClean="0">
                <a:latin typeface="Calibri" panose="020F0502020204030204" pitchFamily="34" charset="0"/>
              </a:rPr>
              <a:t>of the fruits component</a:t>
            </a:r>
          </a:p>
          <a:p>
            <a:pPr marL="400050" lvl="2">
              <a:spcBef>
                <a:spcPts val="600"/>
              </a:spcBef>
              <a:buNone/>
            </a:pPr>
            <a:endParaRPr lang="en-US" sz="2800" dirty="0" smtClean="0">
              <a:latin typeface="+mn-lt"/>
            </a:endParaRPr>
          </a:p>
          <a:p>
            <a:pPr marL="400050" lvl="2">
              <a:spcBef>
                <a:spcPts val="600"/>
              </a:spcBef>
            </a:pPr>
            <a:endParaRPr lang="en-US" dirty="0">
              <a:latin typeface="+mn-lt"/>
            </a:endParaRPr>
          </a:p>
          <a:p>
            <a:pPr marL="0" indent="0">
              <a:spcBef>
                <a:spcPts val="1800"/>
              </a:spcBef>
              <a:buNone/>
            </a:pPr>
            <a:endParaRPr lang="en-US" dirty="0"/>
          </a:p>
        </p:txBody>
      </p:sp>
      <p:sp>
        <p:nvSpPr>
          <p:cNvPr id="19" name="Title 1"/>
          <p:cNvSpPr>
            <a:spLocks noGrp="1"/>
          </p:cNvSpPr>
          <p:nvPr>
            <p:ph type="title"/>
          </p:nvPr>
        </p:nvSpPr>
        <p:spPr>
          <a:xfrm>
            <a:off x="0" y="228600"/>
            <a:ext cx="9144000" cy="762000"/>
          </a:xfrm>
        </p:spPr>
        <p:txBody>
          <a:bodyPr>
            <a:normAutofit/>
          </a:bodyPr>
          <a:lstStyle/>
          <a:p>
            <a:r>
              <a:rPr lang="en-US" dirty="0" smtClean="0">
                <a:latin typeface="+mj-lt"/>
              </a:rPr>
              <a:t>Dried Fruit</a:t>
            </a:r>
            <a:endParaRPr lang="en-US" sz="4000" dirty="0">
              <a:latin typeface="+mj-lt"/>
            </a:endParaRPr>
          </a:p>
        </p:txBody>
      </p:sp>
      <p:pic>
        <p:nvPicPr>
          <p:cNvPr id="5" name="Picture 4" descr="Dried fruit mix (apricots, prunes and apples) istock_00001732865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3879160"/>
            <a:ext cx="3276606" cy="2176052"/>
          </a:xfrm>
          <a:prstGeom prst="rect">
            <a:avLst/>
          </a:prstGeom>
        </p:spPr>
      </p:pic>
      <p:pic>
        <p:nvPicPr>
          <p:cNvPr id="6" name="Picture 5" descr="Raisins &#10;istock_00001441870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2600" y="4495800"/>
            <a:ext cx="2819400" cy="1487613"/>
          </a:xfrm>
          <a:prstGeom prst="rect">
            <a:avLst/>
          </a:prstGeom>
        </p:spPr>
      </p:pic>
    </p:spTree>
    <p:extLst>
      <p:ext uri="{BB962C8B-B14F-4D97-AF65-F5344CB8AC3E}">
        <p14:creationId xmlns:p14="http://schemas.microsoft.com/office/powerpoint/2010/main" val="42282294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Content Placeholder 2"/>
          <p:cNvSpPr>
            <a:spLocks noGrp="1"/>
          </p:cNvSpPr>
          <p:nvPr>
            <p:ph idx="1"/>
          </p:nvPr>
        </p:nvSpPr>
        <p:spPr>
          <a:xfrm>
            <a:off x="914400" y="1066800"/>
            <a:ext cx="7086600" cy="2209800"/>
          </a:xfrm>
        </p:spPr>
        <p:txBody>
          <a:bodyPr>
            <a:noAutofit/>
          </a:bodyPr>
          <a:lstStyle/>
          <a:p>
            <a:pPr>
              <a:spcBef>
                <a:spcPts val="800"/>
              </a:spcBef>
            </a:pPr>
            <a:r>
              <a:rPr lang="en-US" dirty="0" smtClean="0">
                <a:latin typeface="+mn-lt"/>
              </a:rPr>
              <a:t>Larger </a:t>
            </a:r>
            <a:r>
              <a:rPr lang="en-US" dirty="0">
                <a:latin typeface="+mn-lt"/>
              </a:rPr>
              <a:t>amounts </a:t>
            </a:r>
            <a:r>
              <a:rPr lang="en-US" dirty="0" smtClean="0">
                <a:latin typeface="+mn-lt"/>
              </a:rPr>
              <a:t>may </a:t>
            </a:r>
            <a:r>
              <a:rPr lang="en-US" dirty="0">
                <a:latin typeface="+mn-lt"/>
              </a:rPr>
              <a:t>be served if </a:t>
            </a:r>
            <a:r>
              <a:rPr lang="en-US" dirty="0" smtClean="0">
                <a:latin typeface="+mn-lt"/>
              </a:rPr>
              <a:t>meals meet weekly </a:t>
            </a:r>
            <a:r>
              <a:rPr lang="en-US" dirty="0" smtClean="0">
                <a:solidFill>
                  <a:srgbClr val="99FF99"/>
                </a:solidFill>
                <a:latin typeface="+mn-lt"/>
              </a:rPr>
              <a:t>DIETARY SPECIFICATIONS</a:t>
            </a:r>
            <a:r>
              <a:rPr lang="en-US" dirty="0" smtClean="0">
                <a:latin typeface="+mn-lt"/>
              </a:rPr>
              <a:t> (limits for calories, saturated fat and sodium)</a:t>
            </a:r>
            <a:endParaRPr lang="en-US" dirty="0">
              <a:latin typeface="+mn-lt"/>
            </a:endParaRPr>
          </a:p>
          <a:p>
            <a:pPr>
              <a:spcBef>
                <a:spcPts val="600"/>
              </a:spcBef>
              <a:buClr>
                <a:srgbClr val="CC0066"/>
              </a:buClr>
            </a:pPr>
            <a:endParaRPr lang="en-US" dirty="0">
              <a:latin typeface="+mn-lt"/>
            </a:endParaRPr>
          </a:p>
        </p:txBody>
      </p:sp>
      <p:sp>
        <p:nvSpPr>
          <p:cNvPr id="19" name="Title 1"/>
          <p:cNvSpPr>
            <a:spLocks noGrp="1"/>
          </p:cNvSpPr>
          <p:nvPr>
            <p:ph type="title"/>
          </p:nvPr>
        </p:nvSpPr>
        <p:spPr>
          <a:xfrm>
            <a:off x="0" y="228600"/>
            <a:ext cx="9144000" cy="685800"/>
          </a:xfrm>
        </p:spPr>
        <p:txBody>
          <a:bodyPr>
            <a:noAutofit/>
          </a:bodyPr>
          <a:lstStyle/>
          <a:p>
            <a:r>
              <a:rPr lang="en-US" dirty="0">
                <a:latin typeface="+mj-lt"/>
              </a:rPr>
              <a:t>Serving Sizes of </a:t>
            </a:r>
            <a:r>
              <a:rPr lang="en-US" dirty="0" smtClean="0">
                <a:latin typeface="+mj-lt"/>
              </a:rPr>
              <a:t>Fruits</a:t>
            </a:r>
            <a:endParaRPr lang="en-US" dirty="0">
              <a:latin typeface="+mj-lt"/>
            </a:endParaRPr>
          </a:p>
        </p:txBody>
      </p:sp>
      <p:pic>
        <p:nvPicPr>
          <p:cNvPr id="5" name="Picture 4" descr="Measuring cups with strawberries, blackberries &#10;iStock_00000949065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00400"/>
            <a:ext cx="8077200" cy="3415419"/>
          </a:xfrm>
          <a:prstGeom prst="rect">
            <a:avLst/>
          </a:prstGeom>
        </p:spPr>
      </p:pic>
    </p:spTree>
    <p:extLst>
      <p:ext uri="{BB962C8B-B14F-4D97-AF65-F5344CB8AC3E}">
        <p14:creationId xmlns:p14="http://schemas.microsoft.com/office/powerpoint/2010/main" val="35421593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a:spLocks noGrp="1"/>
          </p:cNvSpPr>
          <p:nvPr>
            <p:ph type="title"/>
          </p:nvPr>
        </p:nvSpPr>
        <p:spPr>
          <a:xfrm>
            <a:off x="-37454" y="274638"/>
            <a:ext cx="9144000" cy="944562"/>
          </a:xfrm>
          <a:ln>
            <a:noFill/>
          </a:ln>
        </p:spPr>
        <p:txBody>
          <a:bodyPr/>
          <a:lstStyle/>
          <a:p>
            <a:r>
              <a:rPr lang="en-US" dirty="0" smtClean="0">
                <a:latin typeface="+mn-lt"/>
              </a:rPr>
              <a:t>Crediting Considerations for Fruits</a:t>
            </a:r>
          </a:p>
        </p:txBody>
      </p:sp>
      <p:sp>
        <p:nvSpPr>
          <p:cNvPr id="8" name="Content Placeholder 2"/>
          <p:cNvSpPr txBox="1">
            <a:spLocks/>
          </p:cNvSpPr>
          <p:nvPr/>
        </p:nvSpPr>
        <p:spPr>
          <a:xfrm>
            <a:off x="990600" y="1295400"/>
            <a:ext cx="4495800" cy="2133600"/>
          </a:xfrm>
          <a:prstGeom prst="roundRect">
            <a:avLst/>
          </a:prstGeom>
          <a:noFill/>
          <a:scene3d>
            <a:camera prst="orthographicFront"/>
            <a:lightRig rig="threePt" dir="t"/>
          </a:scene3d>
          <a:sp3d>
            <a:bevelT prst="relaxedInset"/>
          </a:sp3d>
        </p:spPr>
        <p:txBody>
          <a:bodyPr vert="horz" lIns="91440" tIns="45720" rIns="91440" bIns="45720" rtlCol="0">
            <a:noAutofit/>
          </a:bodyPr>
          <a:lstStyle>
            <a:lvl1pPr marL="457200" indent="-457200" algn="l" defTabSz="914400" rtl="0" eaLnBrk="1" latinLnBrk="0" hangingPunct="1">
              <a:spcBef>
                <a:spcPct val="20000"/>
              </a:spcBef>
              <a:buClr>
                <a:srgbClr val="FFFF00"/>
              </a:buClr>
              <a:buFont typeface="Wingdings" pitchFamily="2" charset="2"/>
              <a:buChar char="n"/>
              <a:defRPr sz="3200" b="1" kern="1200">
                <a:solidFill>
                  <a:schemeClr val="bg1"/>
                </a:solidFill>
                <a:latin typeface="Arial Narrow" pitchFamily="34" charset="0"/>
                <a:ea typeface="+mn-ea"/>
                <a:cs typeface="+mn-cs"/>
                <a:sym typeface="Wingdings"/>
              </a:defRPr>
            </a:lvl1pPr>
            <a:lvl2pPr marL="914400" indent="-457200" algn="l" defTabSz="914400" rtl="0" eaLnBrk="1" latinLnBrk="0" hangingPunct="1">
              <a:spcBef>
                <a:spcPct val="20000"/>
              </a:spcBef>
              <a:buClr>
                <a:srgbClr val="FFFF00"/>
              </a:buClr>
              <a:buFont typeface="Symbol" pitchFamily="18" charset="2"/>
              <a:buChar char="·"/>
              <a:defRPr sz="2800" b="1" kern="1200">
                <a:solidFill>
                  <a:schemeClr val="bg1"/>
                </a:solidFill>
                <a:latin typeface="Arial Narrow" pitchFamily="34" charset="0"/>
                <a:ea typeface="+mn-ea"/>
                <a:cs typeface="+mn-cs"/>
                <a:sym typeface="Symbol"/>
              </a:defRPr>
            </a:lvl2pPr>
            <a:lvl3pPr marL="1262063" indent="-347663" algn="l" defTabSz="914400" rtl="0" eaLnBrk="1" latinLnBrk="0" hangingPunct="1">
              <a:spcBef>
                <a:spcPct val="20000"/>
              </a:spcBef>
              <a:buClr>
                <a:srgbClr val="FFFF00"/>
              </a:buClr>
              <a:buFont typeface="Wingdings 3" pitchFamily="18" charset="2"/>
              <a:buChar char=""/>
              <a:defRPr sz="2400" b="1" kern="1200">
                <a:solidFill>
                  <a:schemeClr val="bg1"/>
                </a:solidFill>
                <a:latin typeface="Arial Narrow" pitchFamily="34" charset="0"/>
                <a:ea typeface="+mn-ea"/>
                <a:cs typeface="+mn-cs"/>
                <a:sym typeface="Wingdings 3"/>
              </a:defRPr>
            </a:lvl3pPr>
            <a:lvl4pPr marL="16002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lvl="1" indent="-514350">
              <a:spcBef>
                <a:spcPts val="600"/>
              </a:spcBef>
              <a:buFont typeface="Wingdings" panose="05000000000000000000" pitchFamily="2" charset="2"/>
              <a:buChar char="n"/>
              <a:defRPr/>
            </a:pPr>
            <a:r>
              <a:rPr lang="en-US" sz="3200" dirty="0" smtClean="0">
                <a:latin typeface="Calibri" panose="020F0502020204030204" pitchFamily="34" charset="0"/>
              </a:rPr>
              <a:t>Pureed Fruits</a:t>
            </a:r>
          </a:p>
          <a:p>
            <a:pPr marL="514350" lvl="1" indent="-514350">
              <a:spcBef>
                <a:spcPts val="600"/>
              </a:spcBef>
              <a:buFont typeface="Wingdings" panose="05000000000000000000" pitchFamily="2" charset="2"/>
              <a:buChar char="n"/>
              <a:defRPr/>
            </a:pPr>
            <a:r>
              <a:rPr lang="en-US" sz="3200" dirty="0" smtClean="0">
                <a:latin typeface="Calibri" panose="020F0502020204030204" pitchFamily="34" charset="0"/>
              </a:rPr>
              <a:t>Fruit Juice</a:t>
            </a:r>
          </a:p>
          <a:p>
            <a:pPr marL="514350" lvl="1" indent="-514350">
              <a:spcBef>
                <a:spcPts val="600"/>
              </a:spcBef>
              <a:buFont typeface="Wingdings" panose="05000000000000000000" pitchFamily="2" charset="2"/>
              <a:buChar char="n"/>
              <a:defRPr/>
            </a:pPr>
            <a:r>
              <a:rPr lang="en-US" sz="3200" dirty="0" smtClean="0">
                <a:latin typeface="Calibri" panose="020F0502020204030204" pitchFamily="34" charset="0"/>
              </a:rPr>
              <a:t>Fruit Smoothies</a:t>
            </a:r>
            <a:endParaRPr lang="en-US" sz="3200" dirty="0">
              <a:latin typeface="Calibri" panose="020F0502020204030204" pitchFamily="34" charset="0"/>
            </a:endParaRPr>
          </a:p>
          <a:p>
            <a:pPr marL="0" indent="0">
              <a:buFont typeface="Wingdings" pitchFamily="2" charset="2"/>
              <a:buNone/>
              <a:defRPr/>
            </a:pPr>
            <a:endParaRPr lang="en-US" sz="3600" dirty="0" smtClean="0">
              <a:latin typeface="+mn-lt"/>
            </a:endParaRPr>
          </a:p>
        </p:txBody>
      </p:sp>
      <p:pic>
        <p:nvPicPr>
          <p:cNvPr id="7" name="Picture 6" descr="Background of assorted fruits &#10;iStock_000004794570"/>
          <p:cNvPicPr>
            <a:picLocks noChangeAspect="1"/>
          </p:cNvPicPr>
          <p:nvPr/>
        </p:nvPicPr>
        <p:blipFill rotWithShape="1">
          <a:blip r:embed="rId3">
            <a:extLst>
              <a:ext uri="{28A0092B-C50C-407E-A947-70E740481C1C}">
                <a14:useLocalDpi xmlns:a14="http://schemas.microsoft.com/office/drawing/2010/main" val="0"/>
              </a:ext>
            </a:extLst>
          </a:blip>
          <a:srcRect t="38112" b="13058"/>
          <a:stretch/>
        </p:blipFill>
        <p:spPr>
          <a:xfrm>
            <a:off x="0" y="3505200"/>
            <a:ext cx="9144000" cy="3124200"/>
          </a:xfrm>
          <a:prstGeom prst="rect">
            <a:avLst/>
          </a:prstGeom>
        </p:spPr>
      </p:pic>
    </p:spTree>
    <p:extLst>
      <p:ext uri="{BB962C8B-B14F-4D97-AF65-F5344CB8AC3E}">
        <p14:creationId xmlns:p14="http://schemas.microsoft.com/office/powerpoint/2010/main" val="24613644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5334000" y="2993467"/>
            <a:ext cx="3505200" cy="3254933"/>
          </a:xfrm>
          <a:prstGeom prst="ellipse">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19" name="Content Placeholder 2"/>
          <p:cNvSpPr>
            <a:spLocks noGrp="1"/>
          </p:cNvSpPr>
          <p:nvPr>
            <p:ph idx="1"/>
          </p:nvPr>
        </p:nvSpPr>
        <p:spPr>
          <a:xfrm>
            <a:off x="297972" y="1260764"/>
            <a:ext cx="5105400" cy="4835236"/>
          </a:xfrm>
        </p:spPr>
        <p:txBody>
          <a:bodyPr>
            <a:noAutofit/>
          </a:bodyPr>
          <a:lstStyle/>
          <a:p>
            <a:pPr>
              <a:spcBef>
                <a:spcPts val="1800"/>
              </a:spcBef>
            </a:pPr>
            <a:r>
              <a:rPr lang="en-US" dirty="0" smtClean="0">
                <a:latin typeface="+mn-lt"/>
              </a:rPr>
              <a:t>Must be </a:t>
            </a:r>
            <a:r>
              <a:rPr lang="en-US" dirty="0" smtClean="0">
                <a:solidFill>
                  <a:srgbClr val="99FF99"/>
                </a:solidFill>
                <a:latin typeface="+mn-lt"/>
              </a:rPr>
              <a:t>RECOGNIZABLE</a:t>
            </a:r>
            <a:r>
              <a:rPr lang="en-US" dirty="0" smtClean="0">
                <a:latin typeface="+mn-lt"/>
              </a:rPr>
              <a:t>, </a:t>
            </a:r>
            <a:br>
              <a:rPr lang="en-US" dirty="0" smtClean="0">
                <a:latin typeface="+mn-lt"/>
              </a:rPr>
            </a:br>
            <a:r>
              <a:rPr lang="en-US" dirty="0" smtClean="0">
                <a:latin typeface="+mn-lt"/>
              </a:rPr>
              <a:t>e.g., pureed foods </a:t>
            </a:r>
            <a:r>
              <a:rPr lang="en-US" dirty="0">
                <a:latin typeface="+mn-lt"/>
              </a:rPr>
              <a:t>made </a:t>
            </a:r>
            <a:r>
              <a:rPr lang="en-US" dirty="0" smtClean="0">
                <a:latin typeface="+mn-lt"/>
              </a:rPr>
              <a:t/>
            </a:r>
            <a:br>
              <a:rPr lang="en-US" dirty="0" smtClean="0">
                <a:latin typeface="+mn-lt"/>
              </a:rPr>
            </a:br>
            <a:r>
              <a:rPr lang="en-US" dirty="0" smtClean="0">
                <a:latin typeface="+mn-lt"/>
              </a:rPr>
              <a:t>from </a:t>
            </a:r>
            <a:r>
              <a:rPr lang="en-US" dirty="0" smtClean="0">
                <a:solidFill>
                  <a:srgbClr val="99FF99"/>
                </a:solidFill>
                <a:latin typeface="+mn-lt"/>
              </a:rPr>
              <a:t>ONE</a:t>
            </a:r>
            <a:r>
              <a:rPr lang="en-US" dirty="0" smtClean="0">
                <a:latin typeface="+mn-lt"/>
              </a:rPr>
              <a:t> fruit such as </a:t>
            </a:r>
            <a:br>
              <a:rPr lang="en-US" dirty="0" smtClean="0">
                <a:latin typeface="+mn-lt"/>
              </a:rPr>
            </a:br>
            <a:r>
              <a:rPr lang="en-US" dirty="0" smtClean="0">
                <a:latin typeface="+mn-lt"/>
              </a:rPr>
              <a:t>applesauce</a:t>
            </a:r>
          </a:p>
          <a:p>
            <a:pPr>
              <a:spcBef>
                <a:spcPts val="1800"/>
              </a:spcBef>
            </a:pPr>
            <a:r>
              <a:rPr lang="en-US" dirty="0" smtClean="0">
                <a:latin typeface="+mn-lt"/>
              </a:rPr>
              <a:t>Do NOT credit when used </a:t>
            </a:r>
            <a:r>
              <a:rPr lang="en-US" dirty="0">
                <a:latin typeface="+mn-lt"/>
              </a:rPr>
              <a:t>to improve the </a:t>
            </a:r>
            <a:r>
              <a:rPr lang="en-US" dirty="0" smtClean="0">
                <a:solidFill>
                  <a:srgbClr val="99FF99"/>
                </a:solidFill>
                <a:latin typeface="+mn-lt"/>
              </a:rPr>
              <a:t>NUTRIENT PROFILE </a:t>
            </a:r>
            <a:r>
              <a:rPr lang="en-US" dirty="0" smtClean="0">
                <a:latin typeface="+mn-lt"/>
              </a:rPr>
              <a:t>of </a:t>
            </a:r>
            <a:r>
              <a:rPr lang="en-US" dirty="0">
                <a:latin typeface="+mn-lt"/>
              </a:rPr>
              <a:t>a food, </a:t>
            </a:r>
            <a:r>
              <a:rPr lang="en-US" dirty="0" smtClean="0">
                <a:latin typeface="+mn-lt"/>
              </a:rPr>
              <a:t>e.g., applesauce </a:t>
            </a:r>
            <a:r>
              <a:rPr lang="en-US" dirty="0">
                <a:latin typeface="+mn-lt"/>
              </a:rPr>
              <a:t>used to replace </a:t>
            </a:r>
            <a:r>
              <a:rPr lang="en-US" dirty="0" smtClean="0">
                <a:latin typeface="+mn-lt"/>
              </a:rPr>
              <a:t>oil </a:t>
            </a:r>
            <a:r>
              <a:rPr lang="en-US" dirty="0">
                <a:latin typeface="+mn-lt"/>
              </a:rPr>
              <a:t>in </a:t>
            </a:r>
            <a:r>
              <a:rPr lang="en-US" dirty="0" smtClean="0">
                <a:latin typeface="+mn-lt"/>
              </a:rPr>
              <a:t>muffins</a:t>
            </a:r>
          </a:p>
          <a:p>
            <a:pPr marL="0" indent="0">
              <a:spcBef>
                <a:spcPts val="1800"/>
              </a:spcBef>
              <a:buNone/>
            </a:pPr>
            <a:endParaRPr lang="en-US" dirty="0"/>
          </a:p>
        </p:txBody>
      </p:sp>
      <p:sp>
        <p:nvSpPr>
          <p:cNvPr id="19" name="Title 1"/>
          <p:cNvSpPr>
            <a:spLocks noGrp="1"/>
          </p:cNvSpPr>
          <p:nvPr>
            <p:ph type="title"/>
          </p:nvPr>
        </p:nvSpPr>
        <p:spPr>
          <a:xfrm>
            <a:off x="0" y="228600"/>
            <a:ext cx="9144000" cy="762000"/>
          </a:xfrm>
        </p:spPr>
        <p:txBody>
          <a:bodyPr>
            <a:normAutofit/>
          </a:bodyPr>
          <a:lstStyle/>
          <a:p>
            <a:r>
              <a:rPr lang="en-US" dirty="0" smtClean="0">
                <a:latin typeface="+mj-lt"/>
              </a:rPr>
              <a:t>Pureed Fruits</a:t>
            </a:r>
            <a:endParaRPr lang="en-US" sz="4000" dirty="0">
              <a:latin typeface="+mj-lt"/>
            </a:endParaRPr>
          </a:p>
        </p:txBody>
      </p:sp>
      <p:pic>
        <p:nvPicPr>
          <p:cNvPr id="2" name="Picture 1" descr="Red apple and applesauce &#10;&#10;Red apple istock_000008857168&#10;Applesauce istock_000010880436&#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977630"/>
            <a:ext cx="2259106" cy="1745673"/>
          </a:xfrm>
          <a:prstGeom prst="rect">
            <a:avLst/>
          </a:prstGeom>
        </p:spPr>
      </p:pic>
      <p:pic>
        <p:nvPicPr>
          <p:cNvPr id="3" name="Picture 2" descr="&#10;Applesauce istock_000010880436&#10;Brownies iStock_000015379103&#10;Oil iStock_00004061394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4372" y="3237303"/>
            <a:ext cx="2450277" cy="2934897"/>
          </a:xfrm>
          <a:prstGeom prst="rect">
            <a:avLst/>
          </a:prstGeom>
        </p:spPr>
      </p:pic>
      <p:cxnSp>
        <p:nvCxnSpPr>
          <p:cNvPr id="7" name="Straight Connector 6"/>
          <p:cNvCxnSpPr/>
          <p:nvPr/>
        </p:nvCxnSpPr>
        <p:spPr>
          <a:xfrm>
            <a:off x="5763295" y="3553802"/>
            <a:ext cx="2847305" cy="193259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99320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Green apple with books&#10;Office.com Clip Art&#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228600"/>
            <a:ext cx="9115425"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a:spLocks noGrp="1"/>
          </p:cNvSpPr>
          <p:nvPr>
            <p:ph type="title"/>
          </p:nvPr>
        </p:nvSpPr>
        <p:spPr>
          <a:xfrm>
            <a:off x="0" y="274638"/>
            <a:ext cx="5410200" cy="639762"/>
          </a:xfrm>
        </p:spPr>
        <p:txBody>
          <a:bodyPr>
            <a:normAutofit fontScale="90000"/>
          </a:bodyPr>
          <a:lstStyle/>
          <a:p>
            <a:r>
              <a:rPr lang="en-US" smtClean="0">
                <a:solidFill>
                  <a:schemeClr val="tx1"/>
                </a:solidFill>
                <a:latin typeface="Calibri" panose="020F0502020204030204" pitchFamily="34" charset="0"/>
              </a:rPr>
              <a:t>Learning Expectations</a:t>
            </a:r>
          </a:p>
        </p:txBody>
      </p:sp>
      <p:sp>
        <p:nvSpPr>
          <p:cNvPr id="6" name="Content Placeholder 2"/>
          <p:cNvSpPr>
            <a:spLocks noGrp="1"/>
          </p:cNvSpPr>
          <p:nvPr>
            <p:ph idx="1"/>
          </p:nvPr>
        </p:nvSpPr>
        <p:spPr>
          <a:xfrm>
            <a:off x="232683" y="1143000"/>
            <a:ext cx="5105400" cy="5257800"/>
          </a:xfrm>
        </p:spPr>
        <p:txBody>
          <a:bodyPr>
            <a:noAutofit/>
          </a:bodyPr>
          <a:lstStyle/>
          <a:p>
            <a:pPr marL="0" indent="0">
              <a:spcBef>
                <a:spcPts val="0"/>
              </a:spcBef>
              <a:buClrTx/>
              <a:buFontTx/>
              <a:buNone/>
              <a:defRPr/>
            </a:pPr>
            <a:r>
              <a:rPr lang="en-US" sz="5400" dirty="0" smtClean="0">
                <a:solidFill>
                  <a:srgbClr val="0070C0"/>
                </a:solidFill>
                <a:latin typeface="Algerian" panose="04020705040A02060702" pitchFamily="82" charset="0"/>
              </a:rPr>
              <a:t>G</a:t>
            </a:r>
            <a:r>
              <a:rPr lang="en-US" dirty="0" smtClean="0">
                <a:solidFill>
                  <a:schemeClr val="tx1"/>
                </a:solidFill>
              </a:rPr>
              <a:t>ive feedback</a:t>
            </a:r>
          </a:p>
          <a:p>
            <a:pPr marL="0" indent="0">
              <a:spcBef>
                <a:spcPts val="0"/>
              </a:spcBef>
              <a:buClrTx/>
              <a:buFontTx/>
              <a:buNone/>
              <a:defRPr/>
            </a:pPr>
            <a:r>
              <a:rPr lang="en-US" sz="5400" dirty="0" smtClean="0">
                <a:solidFill>
                  <a:srgbClr val="0070C0"/>
                </a:solidFill>
                <a:latin typeface="Algerian" panose="04020705040A02060702" pitchFamily="82" charset="0"/>
              </a:rPr>
              <a:t>R</a:t>
            </a:r>
            <a:r>
              <a:rPr lang="en-US" dirty="0" smtClean="0">
                <a:solidFill>
                  <a:schemeClr val="tx1"/>
                </a:solidFill>
              </a:rPr>
              <a:t>emain positive</a:t>
            </a:r>
          </a:p>
          <a:p>
            <a:pPr marL="0" indent="0">
              <a:spcBef>
                <a:spcPts val="0"/>
              </a:spcBef>
              <a:buClrTx/>
              <a:buFontTx/>
              <a:buNone/>
              <a:defRPr/>
            </a:pPr>
            <a:r>
              <a:rPr lang="en-US" sz="5400" dirty="0" smtClean="0">
                <a:solidFill>
                  <a:srgbClr val="0070C0"/>
                </a:solidFill>
                <a:latin typeface="Algerian" panose="04020705040A02060702" pitchFamily="82" charset="0"/>
              </a:rPr>
              <a:t>O</a:t>
            </a:r>
            <a:r>
              <a:rPr lang="en-US" dirty="0" smtClean="0">
                <a:solidFill>
                  <a:schemeClr val="tx1"/>
                </a:solidFill>
              </a:rPr>
              <a:t>n task</a:t>
            </a:r>
          </a:p>
          <a:p>
            <a:pPr marL="0" indent="0">
              <a:spcBef>
                <a:spcPts val="0"/>
              </a:spcBef>
              <a:buClrTx/>
              <a:buFontTx/>
              <a:buNone/>
              <a:defRPr/>
            </a:pPr>
            <a:r>
              <a:rPr lang="en-US" sz="5400" dirty="0" smtClean="0">
                <a:solidFill>
                  <a:srgbClr val="0070C0"/>
                </a:solidFill>
                <a:latin typeface="Algerian" panose="04020705040A02060702" pitchFamily="82" charset="0"/>
              </a:rPr>
              <a:t>U</a:t>
            </a:r>
            <a:r>
              <a:rPr lang="en-US" dirty="0" smtClean="0">
                <a:solidFill>
                  <a:schemeClr val="tx1"/>
                </a:solidFill>
              </a:rPr>
              <a:t>nplug</a:t>
            </a:r>
          </a:p>
          <a:p>
            <a:pPr marL="0" indent="0">
              <a:spcBef>
                <a:spcPts val="0"/>
              </a:spcBef>
              <a:buClrTx/>
              <a:buFontTx/>
              <a:buNone/>
              <a:defRPr/>
            </a:pPr>
            <a:r>
              <a:rPr lang="en-US" sz="5400" dirty="0" smtClean="0">
                <a:solidFill>
                  <a:srgbClr val="0070C0"/>
                </a:solidFill>
                <a:latin typeface="Algerian" panose="04020705040A02060702" pitchFamily="82" charset="0"/>
              </a:rPr>
              <a:t>P</a:t>
            </a:r>
            <a:r>
              <a:rPr lang="en-US" dirty="0" smtClean="0">
                <a:solidFill>
                  <a:schemeClr val="tx1"/>
                </a:solidFill>
              </a:rPr>
              <a:t>articipate</a:t>
            </a:r>
          </a:p>
          <a:p>
            <a:pPr>
              <a:buClrTx/>
              <a:defRPr/>
            </a:pPr>
            <a:endParaRPr lang="en-US" dirty="0" smtClean="0">
              <a:solidFill>
                <a:schemeClr val="tx1"/>
              </a:solidFill>
            </a:endParaRPr>
          </a:p>
        </p:txBody>
      </p:sp>
    </p:spTree>
    <p:extLst>
      <p:ext uri="{BB962C8B-B14F-4D97-AF65-F5344CB8AC3E}">
        <p14:creationId xmlns:p14="http://schemas.microsoft.com/office/powerpoint/2010/main" val="13349039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Content Placeholder 2"/>
          <p:cNvSpPr>
            <a:spLocks noGrp="1"/>
          </p:cNvSpPr>
          <p:nvPr>
            <p:ph idx="1"/>
          </p:nvPr>
        </p:nvSpPr>
        <p:spPr>
          <a:xfrm>
            <a:off x="533400" y="1219200"/>
            <a:ext cx="6324600" cy="4953000"/>
          </a:xfrm>
        </p:spPr>
        <p:txBody>
          <a:bodyPr>
            <a:noAutofit/>
          </a:bodyPr>
          <a:lstStyle/>
          <a:p>
            <a:pPr>
              <a:spcBef>
                <a:spcPts val="1200"/>
              </a:spcBef>
            </a:pPr>
            <a:r>
              <a:rPr lang="en-US" dirty="0">
                <a:latin typeface="+mn-lt"/>
              </a:rPr>
              <a:t>Must be pasteurized </a:t>
            </a:r>
            <a:r>
              <a:rPr lang="en-US" dirty="0" smtClean="0">
                <a:solidFill>
                  <a:srgbClr val="99FF99"/>
                </a:solidFill>
                <a:latin typeface="+mn-lt"/>
              </a:rPr>
              <a:t>100% </a:t>
            </a:r>
            <a:br>
              <a:rPr lang="en-US" dirty="0" smtClean="0">
                <a:solidFill>
                  <a:srgbClr val="99FF99"/>
                </a:solidFill>
                <a:latin typeface="+mn-lt"/>
              </a:rPr>
            </a:br>
            <a:r>
              <a:rPr lang="en-US" dirty="0" smtClean="0">
                <a:solidFill>
                  <a:srgbClr val="99FF99"/>
                </a:solidFill>
                <a:latin typeface="+mn-lt"/>
              </a:rPr>
              <a:t>FULL-STRENGTH </a:t>
            </a:r>
            <a:r>
              <a:rPr lang="en-US" dirty="0" smtClean="0">
                <a:latin typeface="+mn-lt"/>
              </a:rPr>
              <a:t>fruit juice without</a:t>
            </a:r>
            <a:r>
              <a:rPr lang="en-US" dirty="0" smtClean="0">
                <a:solidFill>
                  <a:srgbClr val="99FF99"/>
                </a:solidFill>
                <a:latin typeface="+mn-lt"/>
              </a:rPr>
              <a:t> </a:t>
            </a:r>
            <a:r>
              <a:rPr lang="en-US" dirty="0">
                <a:latin typeface="+mn-lt"/>
              </a:rPr>
              <a:t>added sugar </a:t>
            </a:r>
            <a:endParaRPr lang="en-US" dirty="0" smtClean="0">
              <a:latin typeface="+mn-lt"/>
            </a:endParaRPr>
          </a:p>
          <a:p>
            <a:pPr lvl="1">
              <a:spcBef>
                <a:spcPts val="600"/>
              </a:spcBef>
            </a:pPr>
            <a:r>
              <a:rPr lang="en-US" dirty="0" smtClean="0">
                <a:latin typeface="+mn-lt"/>
              </a:rPr>
              <a:t>100% juice </a:t>
            </a:r>
            <a:br>
              <a:rPr lang="en-US" dirty="0" smtClean="0">
                <a:latin typeface="+mn-lt"/>
              </a:rPr>
            </a:br>
            <a:r>
              <a:rPr lang="en-US" dirty="0" smtClean="0">
                <a:latin typeface="+mn-lt"/>
              </a:rPr>
              <a:t>(not from</a:t>
            </a:r>
            <a:r>
              <a:rPr lang="en-US" dirty="0">
                <a:latin typeface="+mn-lt"/>
              </a:rPr>
              <a:t> </a:t>
            </a:r>
            <a:r>
              <a:rPr lang="en-US" dirty="0" smtClean="0">
                <a:latin typeface="+mn-lt"/>
              </a:rPr>
              <a:t>concentrate) </a:t>
            </a:r>
          </a:p>
          <a:p>
            <a:pPr lvl="1">
              <a:spcBef>
                <a:spcPts val="600"/>
              </a:spcBef>
            </a:pPr>
            <a:r>
              <a:rPr lang="en-US" dirty="0" smtClean="0">
                <a:latin typeface="+mn-lt"/>
              </a:rPr>
              <a:t>100% juice from concentrate</a:t>
            </a:r>
          </a:p>
          <a:p>
            <a:pPr>
              <a:spcBef>
                <a:spcPts val="1200"/>
              </a:spcBef>
            </a:pPr>
            <a:r>
              <a:rPr lang="en-US" dirty="0">
                <a:latin typeface="+mn-lt"/>
              </a:rPr>
              <a:t>Juice concentrates </a:t>
            </a:r>
            <a:r>
              <a:rPr lang="en-US" dirty="0" smtClean="0">
                <a:latin typeface="+mn-lt"/>
              </a:rPr>
              <a:t>cannot </a:t>
            </a:r>
            <a:r>
              <a:rPr lang="en-US" dirty="0">
                <a:latin typeface="+mn-lt"/>
              </a:rPr>
              <a:t>credit when used </a:t>
            </a:r>
            <a:r>
              <a:rPr lang="en-US" dirty="0" smtClean="0">
                <a:latin typeface="+mn-lt"/>
              </a:rPr>
              <a:t>as </a:t>
            </a:r>
            <a:r>
              <a:rPr lang="en-US" dirty="0">
                <a:latin typeface="+mn-lt"/>
              </a:rPr>
              <a:t>an </a:t>
            </a:r>
            <a:r>
              <a:rPr lang="en-US" dirty="0">
                <a:solidFill>
                  <a:srgbClr val="99FF99"/>
                </a:solidFill>
                <a:latin typeface="+mn-lt"/>
              </a:rPr>
              <a:t>INGREDIENT</a:t>
            </a:r>
            <a:r>
              <a:rPr lang="en-US" dirty="0">
                <a:latin typeface="+mn-lt"/>
              </a:rPr>
              <a:t> in </a:t>
            </a:r>
            <a:r>
              <a:rPr lang="en-US" dirty="0" smtClean="0">
                <a:latin typeface="+mn-lt"/>
              </a:rPr>
              <a:t>foods or beverages</a:t>
            </a:r>
            <a:r>
              <a:rPr lang="en-US" dirty="0">
                <a:latin typeface="+mn-lt"/>
              </a:rPr>
              <a:t/>
            </a:r>
            <a:br>
              <a:rPr lang="en-US" dirty="0">
                <a:latin typeface="+mn-lt"/>
              </a:rPr>
            </a:br>
            <a:endParaRPr lang="en-US" dirty="0" smtClean="0">
              <a:latin typeface="+mn-lt"/>
            </a:endParaRPr>
          </a:p>
          <a:p>
            <a:pPr marL="0" indent="0">
              <a:spcBef>
                <a:spcPts val="1200"/>
              </a:spcBef>
              <a:buNone/>
            </a:pPr>
            <a:endParaRPr lang="en-US" dirty="0">
              <a:latin typeface="+mn-lt"/>
            </a:endParaRPr>
          </a:p>
        </p:txBody>
      </p:sp>
      <p:sp>
        <p:nvSpPr>
          <p:cNvPr id="18" name="Title 1"/>
          <p:cNvSpPr>
            <a:spLocks noGrp="1"/>
          </p:cNvSpPr>
          <p:nvPr>
            <p:ph type="title"/>
          </p:nvPr>
        </p:nvSpPr>
        <p:spPr>
          <a:xfrm>
            <a:off x="0" y="274638"/>
            <a:ext cx="9144000" cy="639762"/>
          </a:xfrm>
        </p:spPr>
        <p:txBody>
          <a:bodyPr/>
          <a:lstStyle/>
          <a:p>
            <a:r>
              <a:rPr lang="en-US" dirty="0" smtClean="0">
                <a:latin typeface="+mj-lt"/>
              </a:rPr>
              <a:t>Fruit Juice</a:t>
            </a:r>
          </a:p>
        </p:txBody>
      </p:sp>
      <p:pic>
        <p:nvPicPr>
          <p:cNvPr id="2" name="Picture 1" descr="Young girl drinking juice box"/>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800" y="1295400"/>
            <a:ext cx="1909933" cy="2819400"/>
          </a:xfrm>
          <a:prstGeom prst="rect">
            <a:avLst/>
          </a:prstGeom>
          <a:ln w="38100">
            <a:solidFill>
              <a:schemeClr val="accent6"/>
            </a:solidFill>
          </a:ln>
        </p:spPr>
      </p:pic>
    </p:spTree>
    <p:extLst>
      <p:ext uri="{BB962C8B-B14F-4D97-AF65-F5344CB8AC3E}">
        <p14:creationId xmlns:p14="http://schemas.microsoft.com/office/powerpoint/2010/main" val="19749929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Content Placeholder 2"/>
          <p:cNvSpPr>
            <a:spLocks noGrp="1"/>
          </p:cNvSpPr>
          <p:nvPr>
            <p:ph idx="1"/>
          </p:nvPr>
        </p:nvSpPr>
        <p:spPr>
          <a:xfrm>
            <a:off x="593035" y="1113183"/>
            <a:ext cx="6112565" cy="1905000"/>
          </a:xfrm>
        </p:spPr>
        <p:txBody>
          <a:bodyPr>
            <a:noAutofit/>
          </a:bodyPr>
          <a:lstStyle/>
          <a:p>
            <a:pPr>
              <a:spcBef>
                <a:spcPts val="1200"/>
              </a:spcBef>
            </a:pPr>
            <a:r>
              <a:rPr lang="en-US" dirty="0" smtClean="0">
                <a:latin typeface="+mn-lt"/>
              </a:rPr>
              <a:t>Limited to no more than </a:t>
            </a:r>
            <a:r>
              <a:rPr lang="en-US" dirty="0" smtClean="0">
                <a:solidFill>
                  <a:srgbClr val="99FF99"/>
                </a:solidFill>
                <a:latin typeface="+mn-lt"/>
              </a:rPr>
              <a:t>HALF </a:t>
            </a:r>
            <a:r>
              <a:rPr lang="en-US" dirty="0" smtClean="0">
                <a:latin typeface="+mn-lt"/>
              </a:rPr>
              <a:t>of weekly fruit offerings</a:t>
            </a:r>
          </a:p>
          <a:p>
            <a:pPr>
              <a:spcBef>
                <a:spcPts val="1200"/>
              </a:spcBef>
            </a:pPr>
            <a:r>
              <a:rPr lang="en-US" dirty="0" smtClean="0">
                <a:latin typeface="+mn-lt"/>
              </a:rPr>
              <a:t>½ cup can be served </a:t>
            </a:r>
            <a:r>
              <a:rPr lang="en-US" dirty="0" smtClean="0">
                <a:solidFill>
                  <a:srgbClr val="99FF99"/>
                </a:solidFill>
                <a:latin typeface="+mn-lt"/>
              </a:rPr>
              <a:t>DAILY</a:t>
            </a:r>
          </a:p>
          <a:p>
            <a:pPr>
              <a:spcBef>
                <a:spcPts val="1200"/>
              </a:spcBef>
              <a:buFont typeface="Wingdings 3" panose="05040102010807070707" pitchFamily="18" charset="2"/>
              <a:buChar char=""/>
            </a:pPr>
            <a:endParaRPr lang="en-US" dirty="0">
              <a:latin typeface="+mn-lt"/>
            </a:endParaRPr>
          </a:p>
        </p:txBody>
      </p:sp>
      <p:sp>
        <p:nvSpPr>
          <p:cNvPr id="18" name="Title 1"/>
          <p:cNvSpPr>
            <a:spLocks noGrp="1"/>
          </p:cNvSpPr>
          <p:nvPr>
            <p:ph type="title"/>
          </p:nvPr>
        </p:nvSpPr>
        <p:spPr>
          <a:xfrm>
            <a:off x="0" y="274638"/>
            <a:ext cx="9144000" cy="639762"/>
          </a:xfrm>
        </p:spPr>
        <p:txBody>
          <a:bodyPr/>
          <a:lstStyle/>
          <a:p>
            <a:r>
              <a:rPr lang="en-US" dirty="0">
                <a:latin typeface="+mj-lt"/>
              </a:rPr>
              <a:t>Weekly Juice Limit </a:t>
            </a:r>
            <a:r>
              <a:rPr lang="en-US" dirty="0" smtClean="0">
                <a:latin typeface="+mj-lt"/>
              </a:rPr>
              <a:t>for </a:t>
            </a:r>
            <a:r>
              <a:rPr lang="en-US" dirty="0">
                <a:latin typeface="+mj-lt"/>
              </a:rPr>
              <a:t>Breakfast</a:t>
            </a:r>
            <a:endParaRPr lang="en-US" dirty="0" smtClean="0">
              <a:latin typeface="+mj-lt"/>
            </a:endParaRPr>
          </a:p>
        </p:txBody>
      </p:sp>
      <p:graphicFrame>
        <p:nvGraphicFramePr>
          <p:cNvPr id="5" name="Table 4"/>
          <p:cNvGraphicFramePr>
            <a:graphicFrameLocks noGrp="1"/>
          </p:cNvGraphicFramePr>
          <p:nvPr>
            <p:extLst>
              <p:ext uri="{D42A27DB-BD31-4B8C-83A1-F6EECF244321}">
                <p14:modId xmlns:p14="http://schemas.microsoft.com/office/powerpoint/2010/main" val="2568469095"/>
              </p:ext>
            </p:extLst>
          </p:nvPr>
        </p:nvGraphicFramePr>
        <p:xfrm>
          <a:off x="609599" y="3297600"/>
          <a:ext cx="7815071" cy="3027000"/>
        </p:xfrm>
        <a:graphic>
          <a:graphicData uri="http://schemas.openxmlformats.org/drawingml/2006/table">
            <a:tbl>
              <a:tblPr firstRow="1" bandRow="1">
                <a:tableStyleId>{5C22544A-7EE6-4342-B048-85BDC9FD1C3A}</a:tableStyleId>
              </a:tblPr>
              <a:tblGrid>
                <a:gridCol w="1962402">
                  <a:extLst>
                    <a:ext uri="{9D8B030D-6E8A-4147-A177-3AD203B41FA5}">
                      <a16:colId xmlns:a16="http://schemas.microsoft.com/office/drawing/2014/main" val="20000"/>
                    </a:ext>
                  </a:extLst>
                </a:gridCol>
                <a:gridCol w="2825860">
                  <a:extLst>
                    <a:ext uri="{9D8B030D-6E8A-4147-A177-3AD203B41FA5}">
                      <a16:colId xmlns:a16="http://schemas.microsoft.com/office/drawing/2014/main" val="20001"/>
                    </a:ext>
                  </a:extLst>
                </a:gridCol>
                <a:gridCol w="3026809">
                  <a:extLst>
                    <a:ext uri="{9D8B030D-6E8A-4147-A177-3AD203B41FA5}">
                      <a16:colId xmlns:a16="http://schemas.microsoft.com/office/drawing/2014/main" val="20002"/>
                    </a:ext>
                  </a:extLst>
                </a:gridCol>
              </a:tblGrid>
              <a:tr h="485931">
                <a:tc gridSpan="3">
                  <a:txBody>
                    <a:bodyPr/>
                    <a:lstStyle/>
                    <a:p>
                      <a:pPr algn="ctr"/>
                      <a:r>
                        <a:rPr lang="en-US" sz="2800" b="1" dirty="0" smtClean="0">
                          <a:solidFill>
                            <a:schemeClr val="tx1"/>
                          </a:solidFill>
                        </a:rPr>
                        <a:t>All Grades</a:t>
                      </a:r>
                      <a:endParaRPr lang="en-US" sz="2800" b="1" dirty="0">
                        <a:solidFill>
                          <a:schemeClr val="tx1"/>
                        </a:solidFill>
                      </a:endParaRPr>
                    </a:p>
                  </a:txBody>
                  <a:tcPr anchor="b">
                    <a:lnL w="12700" cap="flat" cmpd="sng" algn="ctr">
                      <a:solidFill>
                        <a:srgbClr val="FF3300"/>
                      </a:solidFill>
                      <a:prstDash val="solid"/>
                      <a:round/>
                      <a:headEnd type="none" w="med" len="med"/>
                      <a:tailEnd type="none" w="med" len="med"/>
                    </a:lnL>
                    <a:lnR w="12700" cap="flat" cmpd="sng" algn="ctr">
                      <a:solidFill>
                        <a:srgbClr val="FF3300"/>
                      </a:solidFill>
                      <a:prstDash val="solid"/>
                      <a:round/>
                      <a:headEnd type="none" w="med" len="med"/>
                      <a:tailEnd type="none" w="med" len="med"/>
                    </a:lnR>
                    <a:lnT w="12700" cap="flat" cmpd="sng" algn="ctr">
                      <a:solidFill>
                        <a:srgbClr val="FF3300"/>
                      </a:solidFill>
                      <a:prstDash val="solid"/>
                      <a:round/>
                      <a:headEnd type="none" w="med" len="med"/>
                      <a:tailEnd type="none" w="med" len="med"/>
                    </a:lnT>
                    <a:lnB w="12700" cap="flat" cmpd="sng" algn="ctr">
                      <a:solidFill>
                        <a:srgbClr val="FF3300"/>
                      </a:solidFill>
                      <a:prstDash val="solid"/>
                      <a:round/>
                      <a:headEnd type="none" w="med" len="med"/>
                      <a:tailEnd type="none" w="med" len="med"/>
                    </a:lnB>
                    <a:solidFill>
                      <a:srgbClr val="FFCC66"/>
                    </a:solidFill>
                  </a:tcPr>
                </a:tc>
                <a:tc hMerge="1">
                  <a:txBody>
                    <a:bodyPr/>
                    <a:lstStyle/>
                    <a:p>
                      <a:pPr algn="ctr"/>
                      <a:endParaRPr lang="en-US" sz="2800" b="1" dirty="0">
                        <a:solidFill>
                          <a:schemeClr val="bg1"/>
                        </a:solidFill>
                      </a:endParaRPr>
                    </a:p>
                  </a:txBody>
                  <a:tcPr anchor="ctr">
                    <a:lnL w="12700" cap="flat" cmpd="sng" algn="ctr">
                      <a:solidFill>
                        <a:srgbClr val="FF3300"/>
                      </a:solidFill>
                      <a:prstDash val="solid"/>
                      <a:round/>
                      <a:headEnd type="none" w="med" len="med"/>
                      <a:tailEnd type="none" w="med" len="med"/>
                    </a:lnL>
                    <a:lnR w="12700" cap="flat" cmpd="sng" algn="ctr">
                      <a:solidFill>
                        <a:srgbClr val="FF3300"/>
                      </a:solidFill>
                      <a:prstDash val="solid"/>
                      <a:round/>
                      <a:headEnd type="none" w="med" len="med"/>
                      <a:tailEnd type="none" w="med" len="med"/>
                    </a:lnR>
                    <a:lnT w="12700" cap="flat" cmpd="sng" algn="ctr">
                      <a:solidFill>
                        <a:srgbClr val="FF3300"/>
                      </a:solidFill>
                      <a:prstDash val="solid"/>
                      <a:round/>
                      <a:headEnd type="none" w="med" len="med"/>
                      <a:tailEnd type="none" w="med" len="med"/>
                    </a:lnT>
                    <a:lnB w="12700" cap="flat" cmpd="sng" algn="ctr">
                      <a:solidFill>
                        <a:srgbClr val="FF3300"/>
                      </a:solidFill>
                      <a:prstDash val="solid"/>
                      <a:round/>
                      <a:headEnd type="none" w="med" len="med"/>
                      <a:tailEnd type="none" w="med" len="med"/>
                    </a:lnB>
                    <a:solidFill>
                      <a:srgbClr val="FF6600"/>
                    </a:solidFill>
                  </a:tcPr>
                </a:tc>
                <a:tc hMerge="1">
                  <a:txBody>
                    <a:bodyPr/>
                    <a:lstStyle/>
                    <a:p>
                      <a:pPr marL="0" marR="0" indent="0" algn="ctr" defTabSz="914400" rtl="0" eaLnBrk="1" fontAlgn="auto" latinLnBrk="0" hangingPunct="1">
                        <a:lnSpc>
                          <a:spcPct val="100000"/>
                        </a:lnSpc>
                        <a:spcBef>
                          <a:spcPts val="600"/>
                        </a:spcBef>
                        <a:spcAft>
                          <a:spcPts val="0"/>
                        </a:spcAft>
                        <a:buClrTx/>
                        <a:buSzTx/>
                        <a:buFontTx/>
                        <a:buNone/>
                        <a:tabLst/>
                        <a:defRPr/>
                      </a:pPr>
                      <a:endParaRPr lang="en-US" sz="2800" b="1" i="1" baseline="0" dirty="0" smtClean="0">
                        <a:solidFill>
                          <a:srgbClr val="C00000"/>
                        </a:solidFill>
                      </a:endParaRPr>
                    </a:p>
                  </a:txBody>
                  <a:tcPr anchor="ctr">
                    <a:lnL w="12700" cap="flat" cmpd="sng" algn="ctr">
                      <a:solidFill>
                        <a:srgbClr val="FF3300"/>
                      </a:solidFill>
                      <a:prstDash val="solid"/>
                      <a:round/>
                      <a:headEnd type="none" w="med" len="med"/>
                      <a:tailEnd type="none" w="med" len="med"/>
                    </a:lnL>
                    <a:lnR w="12700" cap="flat" cmpd="sng" algn="ctr">
                      <a:solidFill>
                        <a:srgbClr val="FF3300"/>
                      </a:solidFill>
                      <a:prstDash val="solid"/>
                      <a:round/>
                      <a:headEnd type="none" w="med" len="med"/>
                      <a:tailEnd type="none" w="med" len="med"/>
                    </a:lnR>
                    <a:lnT w="12700" cap="flat" cmpd="sng" algn="ctr">
                      <a:solidFill>
                        <a:srgbClr val="FF3300"/>
                      </a:solidFill>
                      <a:prstDash val="solid"/>
                      <a:round/>
                      <a:headEnd type="none" w="med" len="med"/>
                      <a:tailEnd type="none" w="med" len="med"/>
                    </a:lnT>
                    <a:lnB w="12700" cap="flat" cmpd="sng" algn="ctr">
                      <a:solidFill>
                        <a:srgbClr val="FF33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799988">
                <a:tc>
                  <a:txBody>
                    <a:bodyPr/>
                    <a:lstStyle/>
                    <a:p>
                      <a:pPr algn="ctr"/>
                      <a:r>
                        <a:rPr lang="en-US" sz="2400" b="1" dirty="0" smtClean="0">
                          <a:solidFill>
                            <a:schemeClr val="tx1"/>
                          </a:solidFill>
                        </a:rPr>
                        <a:t>Length of </a:t>
                      </a:r>
                      <a:br>
                        <a:rPr lang="en-US" sz="2400" b="1" dirty="0" smtClean="0">
                          <a:solidFill>
                            <a:schemeClr val="tx1"/>
                          </a:solidFill>
                        </a:rPr>
                      </a:br>
                      <a:r>
                        <a:rPr lang="en-US" sz="2400" b="1" dirty="0" smtClean="0">
                          <a:solidFill>
                            <a:schemeClr val="tx1"/>
                          </a:solidFill>
                        </a:rPr>
                        <a:t>Week</a:t>
                      </a:r>
                      <a:endParaRPr lang="en-US" sz="2400" b="1" dirty="0">
                        <a:solidFill>
                          <a:schemeClr val="tx1"/>
                        </a:solidFill>
                      </a:endParaRPr>
                    </a:p>
                  </a:txBody>
                  <a:tcPr anchor="b">
                    <a:lnL w="12700" cap="flat" cmpd="sng" algn="ctr">
                      <a:solidFill>
                        <a:srgbClr val="FF3300"/>
                      </a:solidFill>
                      <a:prstDash val="solid"/>
                      <a:round/>
                      <a:headEnd type="none" w="med" len="med"/>
                      <a:tailEnd type="none" w="med" len="med"/>
                    </a:lnL>
                    <a:lnR w="12700" cap="flat" cmpd="sng" algn="ctr">
                      <a:solidFill>
                        <a:srgbClr val="FF3300"/>
                      </a:solidFill>
                      <a:prstDash val="solid"/>
                      <a:round/>
                      <a:headEnd type="none" w="med" len="med"/>
                      <a:tailEnd type="none" w="med" len="med"/>
                    </a:lnR>
                    <a:lnT w="12700" cap="flat" cmpd="sng" algn="ctr">
                      <a:solidFill>
                        <a:srgbClr val="FF3300"/>
                      </a:solidFill>
                      <a:prstDash val="solid"/>
                      <a:round/>
                      <a:headEnd type="none" w="med" len="med"/>
                      <a:tailEnd type="none" w="med" len="med"/>
                    </a:lnT>
                    <a:lnB w="12700" cap="flat" cmpd="sng" algn="ctr">
                      <a:solidFill>
                        <a:srgbClr val="FF3300"/>
                      </a:solidFill>
                      <a:prstDash val="solid"/>
                      <a:round/>
                      <a:headEnd type="none" w="med" len="med"/>
                      <a:tailEnd type="none" w="med" len="med"/>
                    </a:lnB>
                    <a:solidFill>
                      <a:schemeClr val="bg1"/>
                    </a:solidFill>
                  </a:tcPr>
                </a:tc>
                <a:tc>
                  <a:txBody>
                    <a:bodyPr/>
                    <a:lstStyle/>
                    <a:p>
                      <a:pPr algn="ctr"/>
                      <a:r>
                        <a:rPr lang="en-US" sz="2400" b="1" dirty="0" smtClean="0">
                          <a:solidFill>
                            <a:schemeClr val="bg1"/>
                          </a:solidFill>
                        </a:rPr>
                        <a:t>Required Weekly Fruit Servings </a:t>
                      </a:r>
                      <a:endParaRPr lang="en-US" sz="2400" b="1" dirty="0">
                        <a:solidFill>
                          <a:schemeClr val="bg1"/>
                        </a:solidFill>
                      </a:endParaRPr>
                    </a:p>
                  </a:txBody>
                  <a:tcPr anchor="ctr">
                    <a:lnL w="12700" cap="flat" cmpd="sng" algn="ctr">
                      <a:solidFill>
                        <a:srgbClr val="FF3300"/>
                      </a:solidFill>
                      <a:prstDash val="solid"/>
                      <a:round/>
                      <a:headEnd type="none" w="med" len="med"/>
                      <a:tailEnd type="none" w="med" len="med"/>
                    </a:lnL>
                    <a:lnR w="12700" cap="flat" cmpd="sng" algn="ctr">
                      <a:solidFill>
                        <a:srgbClr val="FF3300"/>
                      </a:solidFill>
                      <a:prstDash val="solid"/>
                      <a:round/>
                      <a:headEnd type="none" w="med" len="med"/>
                      <a:tailEnd type="none" w="med" len="med"/>
                    </a:lnR>
                    <a:lnT w="12700" cap="flat" cmpd="sng" algn="ctr">
                      <a:solidFill>
                        <a:srgbClr val="FF3300"/>
                      </a:solidFill>
                      <a:prstDash val="solid"/>
                      <a:round/>
                      <a:headEnd type="none" w="med" len="med"/>
                      <a:tailEnd type="none" w="med" len="med"/>
                    </a:lnT>
                    <a:lnB w="12700" cap="flat" cmpd="sng" algn="ctr">
                      <a:solidFill>
                        <a:srgbClr val="FF3300"/>
                      </a:solidFill>
                      <a:prstDash val="solid"/>
                      <a:round/>
                      <a:headEnd type="none" w="med" len="med"/>
                      <a:tailEnd type="none" w="med" len="med"/>
                    </a:lnB>
                    <a:solidFill>
                      <a:srgbClr val="FF6600"/>
                    </a:solidFill>
                  </a:tcPr>
                </a:tc>
                <a:tc>
                  <a:txBody>
                    <a:bodyPr/>
                    <a:lstStyle/>
                    <a:p>
                      <a:pPr marL="0" marR="0" indent="0" algn="ctr" defTabSz="914400" rtl="0" eaLnBrk="1" fontAlgn="auto" latinLnBrk="0" hangingPunct="1">
                        <a:lnSpc>
                          <a:spcPct val="100000"/>
                        </a:lnSpc>
                        <a:spcBef>
                          <a:spcPts val="600"/>
                        </a:spcBef>
                        <a:spcAft>
                          <a:spcPts val="0"/>
                        </a:spcAft>
                        <a:buClrTx/>
                        <a:buSzTx/>
                        <a:buFontTx/>
                        <a:buNone/>
                        <a:tabLst/>
                        <a:defRPr/>
                      </a:pPr>
                      <a:r>
                        <a:rPr lang="en-US" sz="2400" b="1" baseline="0" dirty="0" smtClean="0">
                          <a:solidFill>
                            <a:schemeClr val="tx1"/>
                          </a:solidFill>
                        </a:rPr>
                        <a:t>Maximum Weekly Juice Contribution * </a:t>
                      </a:r>
                      <a:endParaRPr lang="en-US" sz="2400" b="1" i="1" baseline="0" dirty="0" smtClean="0">
                        <a:solidFill>
                          <a:srgbClr val="C00000"/>
                        </a:solidFill>
                      </a:endParaRPr>
                    </a:p>
                  </a:txBody>
                  <a:tcPr anchor="ctr">
                    <a:lnL w="12700" cap="flat" cmpd="sng" algn="ctr">
                      <a:solidFill>
                        <a:srgbClr val="FF3300"/>
                      </a:solidFill>
                      <a:prstDash val="solid"/>
                      <a:round/>
                      <a:headEnd type="none" w="med" len="med"/>
                      <a:tailEnd type="none" w="med" len="med"/>
                    </a:lnL>
                    <a:lnR w="12700" cap="flat" cmpd="sng" algn="ctr">
                      <a:solidFill>
                        <a:srgbClr val="FF3300"/>
                      </a:solidFill>
                      <a:prstDash val="solid"/>
                      <a:round/>
                      <a:headEnd type="none" w="med" len="med"/>
                      <a:tailEnd type="none" w="med" len="med"/>
                    </a:lnR>
                    <a:lnT w="12700" cap="flat" cmpd="sng" algn="ctr">
                      <a:solidFill>
                        <a:srgbClr val="FF3300"/>
                      </a:solidFill>
                      <a:prstDash val="solid"/>
                      <a:round/>
                      <a:headEnd type="none" w="med" len="med"/>
                      <a:tailEnd type="none" w="med" len="med"/>
                    </a:lnT>
                    <a:lnB w="12700" cap="flat" cmpd="sng" algn="ctr">
                      <a:solidFill>
                        <a:srgbClr val="FF33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1"/>
                  </a:ext>
                </a:extLst>
              </a:tr>
              <a:tr h="591986">
                <a:tc>
                  <a:txBody>
                    <a:bodyPr/>
                    <a:lstStyle/>
                    <a:p>
                      <a:pPr algn="l"/>
                      <a:r>
                        <a:rPr lang="en-US" sz="2800" b="1" dirty="0" smtClean="0">
                          <a:solidFill>
                            <a:schemeClr val="tx1"/>
                          </a:solidFill>
                        </a:rPr>
                        <a:t>Five</a:t>
                      </a:r>
                      <a:r>
                        <a:rPr lang="en-US" sz="2800" b="1" baseline="0" dirty="0" smtClean="0">
                          <a:solidFill>
                            <a:schemeClr val="tx1"/>
                          </a:solidFill>
                        </a:rPr>
                        <a:t> </a:t>
                      </a:r>
                      <a:r>
                        <a:rPr lang="en-US" sz="2800" b="1" dirty="0" smtClean="0">
                          <a:solidFill>
                            <a:schemeClr val="tx1"/>
                          </a:solidFill>
                        </a:rPr>
                        <a:t>Days</a:t>
                      </a:r>
                      <a:endParaRPr lang="en-US" sz="2800" b="1" dirty="0">
                        <a:solidFill>
                          <a:schemeClr val="tx1"/>
                        </a:solidFill>
                      </a:endParaRPr>
                    </a:p>
                  </a:txBody>
                  <a:tcPr anchor="ctr">
                    <a:lnL w="12700" cap="flat" cmpd="sng" algn="ctr">
                      <a:solidFill>
                        <a:srgbClr val="FF3300"/>
                      </a:solidFill>
                      <a:prstDash val="solid"/>
                      <a:round/>
                      <a:headEnd type="none" w="med" len="med"/>
                      <a:tailEnd type="none" w="med" len="med"/>
                    </a:lnL>
                    <a:lnR w="12700" cap="flat" cmpd="sng" algn="ctr">
                      <a:solidFill>
                        <a:srgbClr val="FF3300"/>
                      </a:solidFill>
                      <a:prstDash val="solid"/>
                      <a:round/>
                      <a:headEnd type="none" w="med" len="med"/>
                      <a:tailEnd type="none" w="med" len="med"/>
                    </a:lnR>
                    <a:lnT w="12700" cap="flat" cmpd="sng" algn="ctr">
                      <a:solidFill>
                        <a:srgbClr val="FF3300"/>
                      </a:solidFill>
                      <a:prstDash val="solid"/>
                      <a:round/>
                      <a:headEnd type="none" w="med" len="med"/>
                      <a:tailEnd type="none" w="med" len="med"/>
                    </a:lnT>
                    <a:lnB w="12700" cap="flat" cmpd="sng" algn="ctr">
                      <a:solidFill>
                        <a:srgbClr val="FF33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800" b="1" kern="1200" dirty="0" smtClean="0">
                          <a:solidFill>
                            <a:schemeClr val="bg1"/>
                          </a:solidFill>
                          <a:effectLst/>
                          <a:latin typeface="+mn-lt"/>
                          <a:ea typeface="Times New Roman"/>
                          <a:cs typeface="Arial"/>
                        </a:rPr>
                        <a:t>5 cups</a:t>
                      </a:r>
                      <a:endParaRPr lang="en-US" sz="2800" b="1" dirty="0">
                        <a:solidFill>
                          <a:schemeClr val="bg1"/>
                        </a:solidFill>
                        <a:effectLst/>
                        <a:latin typeface="+mn-lt"/>
                        <a:ea typeface="Times New Roman"/>
                      </a:endParaRPr>
                    </a:p>
                  </a:txBody>
                  <a:tcPr marL="68580" marR="68580" marT="0" marB="0" anchor="ctr">
                    <a:lnL w="12700" cap="flat" cmpd="sng" algn="ctr">
                      <a:solidFill>
                        <a:srgbClr val="FF3300"/>
                      </a:solidFill>
                      <a:prstDash val="solid"/>
                      <a:round/>
                      <a:headEnd type="none" w="med" len="med"/>
                      <a:tailEnd type="none" w="med" len="med"/>
                    </a:lnL>
                    <a:lnR w="12700" cap="flat" cmpd="sng" algn="ctr">
                      <a:solidFill>
                        <a:srgbClr val="FF3300"/>
                      </a:solidFill>
                      <a:prstDash val="solid"/>
                      <a:round/>
                      <a:headEnd type="none" w="med" len="med"/>
                      <a:tailEnd type="none" w="med" len="med"/>
                    </a:lnR>
                    <a:lnT w="12700" cap="flat" cmpd="sng" algn="ctr">
                      <a:solidFill>
                        <a:srgbClr val="FF3300"/>
                      </a:solidFill>
                      <a:prstDash val="solid"/>
                      <a:round/>
                      <a:headEnd type="none" w="med" len="med"/>
                      <a:tailEnd type="none" w="med" len="med"/>
                    </a:lnT>
                    <a:lnB w="12700" cap="flat" cmpd="sng" algn="ctr">
                      <a:solidFill>
                        <a:srgbClr val="FF3300"/>
                      </a:solidFill>
                      <a:prstDash val="solid"/>
                      <a:round/>
                      <a:headEnd type="none" w="med" len="med"/>
                      <a:tailEnd type="none" w="med" len="med"/>
                    </a:lnB>
                    <a:solidFill>
                      <a:srgbClr val="FF6600"/>
                    </a:solidFill>
                  </a:tcPr>
                </a:tc>
                <a:tc>
                  <a:txBody>
                    <a:bodyPr/>
                    <a:lstStyle/>
                    <a:p>
                      <a:pPr marL="0" marR="0" algn="ctr">
                        <a:spcBef>
                          <a:spcPts val="0"/>
                        </a:spcBef>
                        <a:spcAft>
                          <a:spcPts val="0"/>
                        </a:spcAft>
                      </a:pPr>
                      <a:r>
                        <a:rPr lang="en-US" sz="2800" b="1" kern="1200" dirty="0" smtClean="0">
                          <a:effectLst/>
                          <a:latin typeface="+mn-lt"/>
                          <a:ea typeface="Times New Roman"/>
                          <a:cs typeface="Arial"/>
                        </a:rPr>
                        <a:t>2 ½ cups</a:t>
                      </a:r>
                      <a:endParaRPr lang="en-US" sz="2800" b="1" dirty="0">
                        <a:effectLst/>
                        <a:latin typeface="+mn-lt"/>
                        <a:ea typeface="Times New Roman"/>
                      </a:endParaRPr>
                    </a:p>
                  </a:txBody>
                  <a:tcPr marL="68580" marR="68580" marT="0" marB="0" anchor="ctr">
                    <a:lnL w="12700" cap="flat" cmpd="sng" algn="ctr">
                      <a:solidFill>
                        <a:srgbClr val="FF3300"/>
                      </a:solidFill>
                      <a:prstDash val="solid"/>
                      <a:round/>
                      <a:headEnd type="none" w="med" len="med"/>
                      <a:tailEnd type="none" w="med" len="med"/>
                    </a:lnL>
                    <a:lnR w="12700" cap="flat" cmpd="sng" algn="ctr">
                      <a:solidFill>
                        <a:srgbClr val="FF3300"/>
                      </a:solidFill>
                      <a:prstDash val="solid"/>
                      <a:round/>
                      <a:headEnd type="none" w="med" len="med"/>
                      <a:tailEnd type="none" w="med" len="med"/>
                    </a:lnR>
                    <a:lnT w="12700" cap="flat" cmpd="sng" algn="ctr">
                      <a:solidFill>
                        <a:srgbClr val="FF3300"/>
                      </a:solidFill>
                      <a:prstDash val="solid"/>
                      <a:round/>
                      <a:headEnd type="none" w="med" len="med"/>
                      <a:tailEnd type="none" w="med" len="med"/>
                    </a:lnT>
                    <a:lnB w="12700" cap="flat" cmpd="sng" algn="ctr">
                      <a:solidFill>
                        <a:srgbClr val="FF33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2"/>
                  </a:ext>
                </a:extLst>
              </a:tr>
              <a:tr h="54694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dirty="0" smtClean="0">
                          <a:solidFill>
                            <a:schemeClr val="tx1"/>
                          </a:solidFill>
                        </a:rPr>
                        <a:t>Seven</a:t>
                      </a:r>
                      <a:r>
                        <a:rPr lang="en-US" sz="2800" b="1" baseline="0" dirty="0" smtClean="0">
                          <a:solidFill>
                            <a:schemeClr val="tx1"/>
                          </a:solidFill>
                        </a:rPr>
                        <a:t> </a:t>
                      </a:r>
                      <a:r>
                        <a:rPr lang="en-US" sz="2800" b="1" dirty="0" smtClean="0">
                          <a:solidFill>
                            <a:schemeClr val="tx1"/>
                          </a:solidFill>
                        </a:rPr>
                        <a:t>Days</a:t>
                      </a:r>
                    </a:p>
                  </a:txBody>
                  <a:tcPr anchor="ctr">
                    <a:lnL w="12700" cap="flat" cmpd="sng" algn="ctr">
                      <a:solidFill>
                        <a:srgbClr val="FF3300"/>
                      </a:solidFill>
                      <a:prstDash val="solid"/>
                      <a:round/>
                      <a:headEnd type="none" w="med" len="med"/>
                      <a:tailEnd type="none" w="med" len="med"/>
                    </a:lnL>
                    <a:lnR w="12700" cap="flat" cmpd="sng" algn="ctr">
                      <a:solidFill>
                        <a:srgbClr val="FF3300"/>
                      </a:solidFill>
                      <a:prstDash val="solid"/>
                      <a:round/>
                      <a:headEnd type="none" w="med" len="med"/>
                      <a:tailEnd type="none" w="med" len="med"/>
                    </a:lnR>
                    <a:lnT w="12700" cap="flat" cmpd="sng" algn="ctr">
                      <a:solidFill>
                        <a:srgbClr val="FF3300"/>
                      </a:solidFill>
                      <a:prstDash val="solid"/>
                      <a:round/>
                      <a:headEnd type="none" w="med" len="med"/>
                      <a:tailEnd type="none" w="med" len="med"/>
                    </a:lnT>
                    <a:lnB w="12700" cap="flat" cmpd="sng" algn="ctr">
                      <a:solidFill>
                        <a:srgbClr val="FF33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800" b="1" kern="1200" dirty="0" smtClean="0">
                          <a:solidFill>
                            <a:schemeClr val="bg1"/>
                          </a:solidFill>
                          <a:effectLst/>
                          <a:latin typeface="+mn-lt"/>
                          <a:ea typeface="Times New Roman"/>
                          <a:cs typeface="Arial"/>
                        </a:rPr>
                        <a:t>7 cups</a:t>
                      </a:r>
                      <a:endParaRPr lang="en-US" sz="2800" b="1" dirty="0">
                        <a:solidFill>
                          <a:schemeClr val="bg1"/>
                        </a:solidFill>
                        <a:effectLst/>
                        <a:latin typeface="+mn-lt"/>
                        <a:ea typeface="Times New Roman"/>
                      </a:endParaRPr>
                    </a:p>
                  </a:txBody>
                  <a:tcPr marL="68580" marR="68580" marT="0" marB="0" anchor="ctr">
                    <a:lnL w="12700" cap="flat" cmpd="sng" algn="ctr">
                      <a:solidFill>
                        <a:srgbClr val="FF3300"/>
                      </a:solidFill>
                      <a:prstDash val="solid"/>
                      <a:round/>
                      <a:headEnd type="none" w="med" len="med"/>
                      <a:tailEnd type="none" w="med" len="med"/>
                    </a:lnL>
                    <a:lnR w="12700" cap="flat" cmpd="sng" algn="ctr">
                      <a:solidFill>
                        <a:srgbClr val="FF3300"/>
                      </a:solidFill>
                      <a:prstDash val="solid"/>
                      <a:round/>
                      <a:headEnd type="none" w="med" len="med"/>
                      <a:tailEnd type="none" w="med" len="med"/>
                    </a:lnR>
                    <a:lnT w="12700" cap="flat" cmpd="sng" algn="ctr">
                      <a:solidFill>
                        <a:srgbClr val="FF3300"/>
                      </a:solidFill>
                      <a:prstDash val="solid"/>
                      <a:round/>
                      <a:headEnd type="none" w="med" len="med"/>
                      <a:tailEnd type="none" w="med" len="med"/>
                    </a:lnT>
                    <a:lnB w="12700" cap="flat" cmpd="sng" algn="ctr">
                      <a:solidFill>
                        <a:srgbClr val="FF3300"/>
                      </a:solidFill>
                      <a:prstDash val="solid"/>
                      <a:round/>
                      <a:headEnd type="none" w="med" len="med"/>
                      <a:tailEnd type="none" w="med" len="med"/>
                    </a:lnB>
                    <a:solidFill>
                      <a:srgbClr val="FF6600"/>
                    </a:solidFill>
                  </a:tcPr>
                </a:tc>
                <a:tc>
                  <a:txBody>
                    <a:bodyPr/>
                    <a:lstStyle/>
                    <a:p>
                      <a:pPr marL="0" marR="0" algn="ctr">
                        <a:spcBef>
                          <a:spcPts val="0"/>
                        </a:spcBef>
                        <a:spcAft>
                          <a:spcPts val="0"/>
                        </a:spcAft>
                      </a:pPr>
                      <a:r>
                        <a:rPr lang="en-US" sz="2800" b="1" dirty="0" smtClean="0">
                          <a:effectLst/>
                          <a:latin typeface="+mn-lt"/>
                          <a:ea typeface="Times New Roman"/>
                        </a:rPr>
                        <a:t>3 ½ cups</a:t>
                      </a:r>
                      <a:endParaRPr lang="en-US" sz="2800" b="1" dirty="0">
                        <a:effectLst/>
                        <a:latin typeface="+mn-lt"/>
                        <a:ea typeface="Times New Roman"/>
                      </a:endParaRPr>
                    </a:p>
                  </a:txBody>
                  <a:tcPr marL="68580" marR="68580" marT="0" marB="0" anchor="ctr">
                    <a:lnL w="12700" cap="flat" cmpd="sng" algn="ctr">
                      <a:solidFill>
                        <a:srgbClr val="FF3300"/>
                      </a:solidFill>
                      <a:prstDash val="solid"/>
                      <a:round/>
                      <a:headEnd type="none" w="med" len="med"/>
                      <a:tailEnd type="none" w="med" len="med"/>
                    </a:lnL>
                    <a:lnR w="12700" cap="flat" cmpd="sng" algn="ctr">
                      <a:solidFill>
                        <a:srgbClr val="FF3300"/>
                      </a:solidFill>
                      <a:prstDash val="solid"/>
                      <a:round/>
                      <a:headEnd type="none" w="med" len="med"/>
                      <a:tailEnd type="none" w="med" len="med"/>
                    </a:lnR>
                    <a:lnT w="12700" cap="flat" cmpd="sng" algn="ctr">
                      <a:solidFill>
                        <a:srgbClr val="FF3300"/>
                      </a:solidFill>
                      <a:prstDash val="solid"/>
                      <a:round/>
                      <a:headEnd type="none" w="med" len="med"/>
                      <a:tailEnd type="none" w="med" len="med"/>
                    </a:lnT>
                    <a:lnB w="12700" cap="flat" cmpd="sng" algn="ctr">
                      <a:solidFill>
                        <a:srgbClr val="FF33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3"/>
                  </a:ext>
                </a:extLst>
              </a:tr>
              <a:tr h="546947">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smtClean="0">
                          <a:solidFill>
                            <a:schemeClr val="tx1"/>
                          </a:solidFill>
                        </a:rPr>
                        <a:t>* Includes all fruit and</a:t>
                      </a:r>
                      <a:r>
                        <a:rPr lang="en-US" sz="2400" b="1" baseline="0" dirty="0" smtClean="0">
                          <a:solidFill>
                            <a:schemeClr val="tx1"/>
                          </a:solidFill>
                        </a:rPr>
                        <a:t> vegetable juice</a:t>
                      </a:r>
                      <a:endParaRPr lang="en-US" sz="2400" b="1" dirty="0" smtClean="0">
                        <a:solidFill>
                          <a:schemeClr val="tx1"/>
                        </a:solidFill>
                      </a:endParaRPr>
                    </a:p>
                  </a:txBody>
                  <a:tcPr anchor="ctr">
                    <a:lnL w="12700" cap="flat" cmpd="sng" algn="ctr">
                      <a:solidFill>
                        <a:srgbClr val="FF3300"/>
                      </a:solidFill>
                      <a:prstDash val="solid"/>
                      <a:round/>
                      <a:headEnd type="none" w="med" len="med"/>
                      <a:tailEnd type="none" w="med" len="med"/>
                    </a:lnL>
                    <a:lnR w="12700" cap="flat" cmpd="sng" algn="ctr">
                      <a:solidFill>
                        <a:srgbClr val="FF3300"/>
                      </a:solidFill>
                      <a:prstDash val="solid"/>
                      <a:round/>
                      <a:headEnd type="none" w="med" len="med"/>
                      <a:tailEnd type="none" w="med" len="med"/>
                    </a:lnR>
                    <a:lnT w="12700" cap="flat" cmpd="sng" algn="ctr">
                      <a:solidFill>
                        <a:srgbClr val="FF3300"/>
                      </a:solidFill>
                      <a:prstDash val="solid"/>
                      <a:round/>
                      <a:headEnd type="none" w="med" len="med"/>
                      <a:tailEnd type="none" w="med" len="med"/>
                    </a:lnT>
                    <a:lnB w="12700" cap="flat" cmpd="sng" algn="ctr">
                      <a:solidFill>
                        <a:srgbClr val="FF3300"/>
                      </a:solidFill>
                      <a:prstDash val="solid"/>
                      <a:round/>
                      <a:headEnd type="none" w="med" len="med"/>
                      <a:tailEnd type="none" w="med" len="med"/>
                    </a:lnB>
                    <a:solidFill>
                      <a:srgbClr val="FFCC66"/>
                    </a:solidFill>
                  </a:tcPr>
                </a:tc>
                <a:tc hMerge="1">
                  <a:txBody>
                    <a:bodyPr/>
                    <a:lstStyle/>
                    <a:p>
                      <a:pPr marL="0" marR="0" algn="ctr">
                        <a:spcBef>
                          <a:spcPts val="0"/>
                        </a:spcBef>
                        <a:spcAft>
                          <a:spcPts val="0"/>
                        </a:spcAft>
                      </a:pPr>
                      <a:endParaRPr lang="en-US" sz="3200" b="1" dirty="0">
                        <a:solidFill>
                          <a:schemeClr val="bg1"/>
                        </a:solidFill>
                        <a:effectLst/>
                        <a:latin typeface="+mn-lt"/>
                        <a:ea typeface="Times New Roman"/>
                      </a:endParaRPr>
                    </a:p>
                  </a:txBody>
                  <a:tcPr marL="68580" marR="68580" marT="0" marB="0" anchor="ctr">
                    <a:lnL w="12700" cap="flat" cmpd="sng" algn="ctr">
                      <a:solidFill>
                        <a:srgbClr val="FF3300"/>
                      </a:solidFill>
                      <a:prstDash val="solid"/>
                      <a:round/>
                      <a:headEnd type="none" w="med" len="med"/>
                      <a:tailEnd type="none" w="med" len="med"/>
                    </a:lnL>
                    <a:lnR w="12700" cap="flat" cmpd="sng" algn="ctr">
                      <a:solidFill>
                        <a:srgbClr val="FF3300"/>
                      </a:solidFill>
                      <a:prstDash val="solid"/>
                      <a:round/>
                      <a:headEnd type="none" w="med" len="med"/>
                      <a:tailEnd type="none" w="med" len="med"/>
                    </a:lnR>
                    <a:lnT w="12700" cap="flat" cmpd="sng" algn="ctr">
                      <a:solidFill>
                        <a:srgbClr val="FF3300"/>
                      </a:solidFill>
                      <a:prstDash val="solid"/>
                      <a:round/>
                      <a:headEnd type="none" w="med" len="med"/>
                      <a:tailEnd type="none" w="med" len="med"/>
                    </a:lnT>
                    <a:lnB w="12700" cap="flat" cmpd="sng" algn="ctr">
                      <a:solidFill>
                        <a:srgbClr val="FF3300"/>
                      </a:solidFill>
                      <a:prstDash val="solid"/>
                      <a:round/>
                      <a:headEnd type="none" w="med" len="med"/>
                      <a:tailEnd type="none" w="med" len="med"/>
                    </a:lnB>
                    <a:solidFill>
                      <a:srgbClr val="FF6600"/>
                    </a:solidFill>
                  </a:tcPr>
                </a:tc>
                <a:tc hMerge="1">
                  <a:txBody>
                    <a:bodyPr/>
                    <a:lstStyle/>
                    <a:p>
                      <a:pPr marL="0" marR="0" algn="ctr">
                        <a:spcBef>
                          <a:spcPts val="0"/>
                        </a:spcBef>
                        <a:spcAft>
                          <a:spcPts val="0"/>
                        </a:spcAft>
                      </a:pPr>
                      <a:endParaRPr lang="en-US" sz="3200" b="1" dirty="0">
                        <a:effectLst/>
                        <a:latin typeface="+mn-lt"/>
                        <a:ea typeface="Times New Roman"/>
                      </a:endParaRPr>
                    </a:p>
                  </a:txBody>
                  <a:tcPr marL="68580" marR="68580" marT="0" marB="0" anchor="ctr">
                    <a:lnL w="12700" cap="flat" cmpd="sng" algn="ctr">
                      <a:solidFill>
                        <a:srgbClr val="FF3300"/>
                      </a:solidFill>
                      <a:prstDash val="solid"/>
                      <a:round/>
                      <a:headEnd type="none" w="med" len="med"/>
                      <a:tailEnd type="none" w="med" len="med"/>
                    </a:lnL>
                    <a:lnR w="12700" cap="flat" cmpd="sng" algn="ctr">
                      <a:solidFill>
                        <a:srgbClr val="FF3300"/>
                      </a:solidFill>
                      <a:prstDash val="solid"/>
                      <a:round/>
                      <a:headEnd type="none" w="med" len="med"/>
                      <a:tailEnd type="none" w="med" len="med"/>
                    </a:lnR>
                    <a:lnT w="12700" cap="flat" cmpd="sng" algn="ctr">
                      <a:solidFill>
                        <a:srgbClr val="FF3300"/>
                      </a:solidFill>
                      <a:prstDash val="solid"/>
                      <a:round/>
                      <a:headEnd type="none" w="med" len="med"/>
                      <a:tailEnd type="none" w="med" len="med"/>
                    </a:lnT>
                    <a:lnB w="12700" cap="flat" cmpd="sng" algn="ctr">
                      <a:solidFill>
                        <a:srgbClr val="FF33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4"/>
                  </a:ext>
                </a:extLst>
              </a:tr>
            </a:tbl>
          </a:graphicData>
        </a:graphic>
      </p:graphicFrame>
      <p:pic>
        <p:nvPicPr>
          <p:cNvPr id="6" name="Picture 5" descr="Bottle of orange juice&#10;&#10;Orange juice iStock_000011466288&#10;Orange slices istock_000018727587&#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5898" y="1011600"/>
            <a:ext cx="1195803" cy="2769122"/>
          </a:xfrm>
          <a:prstGeom prst="rect">
            <a:avLst/>
          </a:prstGeom>
        </p:spPr>
      </p:pic>
    </p:spTree>
    <p:extLst>
      <p:ext uri="{BB962C8B-B14F-4D97-AF65-F5344CB8AC3E}">
        <p14:creationId xmlns:p14="http://schemas.microsoft.com/office/powerpoint/2010/main" val="30833486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0" y="228600"/>
            <a:ext cx="9144000" cy="715962"/>
          </a:xfrm>
        </p:spPr>
        <p:txBody>
          <a:bodyPr/>
          <a:lstStyle/>
          <a:p>
            <a:r>
              <a:rPr lang="en-US" dirty="0" smtClean="0">
                <a:latin typeface="+mj-lt"/>
              </a:rPr>
              <a:t>Juice Limit Includes</a:t>
            </a:r>
          </a:p>
        </p:txBody>
      </p:sp>
      <p:sp>
        <p:nvSpPr>
          <p:cNvPr id="36867" name="Content Placeholder 2"/>
          <p:cNvSpPr>
            <a:spLocks noGrp="1"/>
          </p:cNvSpPr>
          <p:nvPr>
            <p:ph idx="1"/>
          </p:nvPr>
        </p:nvSpPr>
        <p:spPr>
          <a:xfrm>
            <a:off x="392430" y="1066800"/>
            <a:ext cx="8382000" cy="4876800"/>
          </a:xfrm>
        </p:spPr>
        <p:txBody>
          <a:bodyPr>
            <a:noAutofit/>
          </a:bodyPr>
          <a:lstStyle/>
          <a:p>
            <a:pPr>
              <a:spcBef>
                <a:spcPts val="1800"/>
              </a:spcBef>
            </a:pPr>
            <a:r>
              <a:rPr lang="en-US" dirty="0">
                <a:latin typeface="+mn-lt"/>
              </a:rPr>
              <a:t>F</a:t>
            </a:r>
            <a:r>
              <a:rPr lang="en-US" dirty="0" smtClean="0">
                <a:latin typeface="+mn-lt"/>
              </a:rPr>
              <a:t>resh</a:t>
            </a:r>
            <a:r>
              <a:rPr lang="en-US" dirty="0">
                <a:latin typeface="+mn-lt"/>
              </a:rPr>
              <a:t>, frozen </a:t>
            </a:r>
            <a:r>
              <a:rPr lang="en-US" dirty="0" smtClean="0">
                <a:latin typeface="+mn-lt"/>
              </a:rPr>
              <a:t>and made </a:t>
            </a:r>
            <a:br>
              <a:rPr lang="en-US" dirty="0" smtClean="0">
                <a:latin typeface="+mn-lt"/>
              </a:rPr>
            </a:br>
            <a:r>
              <a:rPr lang="en-US" dirty="0" smtClean="0">
                <a:latin typeface="+mn-lt"/>
              </a:rPr>
              <a:t>from concentrate</a:t>
            </a:r>
          </a:p>
          <a:p>
            <a:pPr>
              <a:spcBef>
                <a:spcPts val="1800"/>
              </a:spcBef>
            </a:pPr>
            <a:r>
              <a:rPr lang="en-US" dirty="0">
                <a:latin typeface="+mn-lt"/>
              </a:rPr>
              <a:t>F</a:t>
            </a:r>
            <a:r>
              <a:rPr lang="en-US" dirty="0" smtClean="0">
                <a:latin typeface="+mn-lt"/>
              </a:rPr>
              <a:t>rozen </a:t>
            </a:r>
            <a:r>
              <a:rPr lang="en-US" dirty="0">
                <a:latin typeface="+mn-lt"/>
              </a:rPr>
              <a:t>juice pops made </a:t>
            </a:r>
            <a:r>
              <a:rPr lang="en-US" dirty="0" smtClean="0">
                <a:latin typeface="+mn-lt"/>
              </a:rPr>
              <a:t/>
            </a:r>
            <a:br>
              <a:rPr lang="en-US" dirty="0" smtClean="0">
                <a:latin typeface="+mn-lt"/>
              </a:rPr>
            </a:br>
            <a:r>
              <a:rPr lang="en-US" dirty="0" smtClean="0">
                <a:latin typeface="+mn-lt"/>
              </a:rPr>
              <a:t>from </a:t>
            </a:r>
            <a:r>
              <a:rPr lang="en-US" dirty="0">
                <a:latin typeface="+mn-lt"/>
              </a:rPr>
              <a:t>100 percent </a:t>
            </a:r>
            <a:r>
              <a:rPr lang="en-US" dirty="0" smtClean="0">
                <a:latin typeface="+mn-lt"/>
              </a:rPr>
              <a:t>juice</a:t>
            </a:r>
          </a:p>
          <a:p>
            <a:pPr>
              <a:spcBef>
                <a:spcPts val="1800"/>
              </a:spcBef>
            </a:pPr>
            <a:r>
              <a:rPr lang="en-US" dirty="0" smtClean="0">
                <a:latin typeface="+mn-lt"/>
              </a:rPr>
              <a:t>Pureed fruits/vegetables </a:t>
            </a:r>
            <a:br>
              <a:rPr lang="en-US" dirty="0" smtClean="0">
                <a:latin typeface="+mn-lt"/>
              </a:rPr>
            </a:br>
            <a:r>
              <a:rPr lang="en-US" dirty="0" smtClean="0">
                <a:latin typeface="+mn-lt"/>
              </a:rPr>
              <a:t>in fruit/vegetable smoothies</a:t>
            </a:r>
          </a:p>
          <a:p>
            <a:pPr>
              <a:spcBef>
                <a:spcPts val="1800"/>
              </a:spcBef>
            </a:pPr>
            <a:r>
              <a:rPr lang="en-US" dirty="0" smtClean="0">
                <a:latin typeface="+mn-lt"/>
              </a:rPr>
              <a:t>Juice from canned fruit served in 100 percent juice</a:t>
            </a:r>
            <a:r>
              <a:rPr lang="en-US" dirty="0">
                <a:latin typeface="+mn-lt"/>
              </a:rPr>
              <a:t>, unless the canned fruit is </a:t>
            </a:r>
            <a:r>
              <a:rPr lang="en-US" dirty="0" smtClean="0">
                <a:latin typeface="+mn-lt"/>
              </a:rPr>
              <a:t>drained</a:t>
            </a:r>
            <a:endParaRPr lang="en-US" dirty="0">
              <a:latin typeface="+mn-lt"/>
            </a:endParaRPr>
          </a:p>
        </p:txBody>
      </p:sp>
      <p:pic>
        <p:nvPicPr>
          <p:cNvPr id="4" name="Picture 3" descr="Sources of juice in school meals&#10;&#10;Strawberry smoothie iStock_000003560249&#10;canned fruit (peaches) iStock_000022781300&#10;orange juice iStock_000015518510&#10;Juice popsicle iStock_000014109162&#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1045309"/>
            <a:ext cx="3653969" cy="2453606"/>
          </a:xfrm>
          <a:prstGeom prst="rect">
            <a:avLst/>
          </a:prstGeom>
        </p:spPr>
      </p:pic>
    </p:spTree>
    <p:extLst>
      <p:ext uri="{BB962C8B-B14F-4D97-AF65-F5344CB8AC3E}">
        <p14:creationId xmlns:p14="http://schemas.microsoft.com/office/powerpoint/2010/main" val="11843700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8"/>
          <p:cNvSpPr txBox="1">
            <a:spLocks/>
          </p:cNvSpPr>
          <p:nvPr/>
        </p:nvSpPr>
        <p:spPr>
          <a:xfrm>
            <a:off x="-583" y="235598"/>
            <a:ext cx="9144000" cy="67880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000" b="1" kern="1200">
                <a:solidFill>
                  <a:srgbClr val="FFFF00"/>
                </a:solidFill>
                <a:latin typeface="Arial" pitchFamily="34" charset="0"/>
                <a:ea typeface="+mj-ea"/>
                <a:cs typeface="Arial" pitchFamily="34" charset="0"/>
              </a:defRPr>
            </a:lvl1pPr>
          </a:lstStyle>
          <a:p>
            <a:pPr marL="7938" indent="-7938"/>
            <a:r>
              <a:rPr lang="en-US" dirty="0" smtClean="0">
                <a:latin typeface="+mn-lt"/>
              </a:rPr>
              <a:t>Crediting Juice</a:t>
            </a:r>
            <a:endParaRPr lang="en-US" sz="2000" dirty="0">
              <a:latin typeface="+mn-lt"/>
            </a:endParaRPr>
          </a:p>
        </p:txBody>
      </p:sp>
      <p:sp>
        <p:nvSpPr>
          <p:cNvPr id="7" name="TextBox 6"/>
          <p:cNvSpPr txBox="1"/>
          <p:nvPr/>
        </p:nvSpPr>
        <p:spPr>
          <a:xfrm>
            <a:off x="-3810" y="6229290"/>
            <a:ext cx="9144000" cy="400110"/>
          </a:xfrm>
          <a:prstGeom prst="rect">
            <a:avLst/>
          </a:prstGeom>
          <a:solidFill>
            <a:srgbClr val="FFFF99"/>
          </a:solidFill>
        </p:spPr>
        <p:txBody>
          <a:bodyPr wrap="square" rtlCol="0">
            <a:spAutoFit/>
          </a:bodyPr>
          <a:lstStyle/>
          <a:p>
            <a:pPr algn="ctr">
              <a:spcBef>
                <a:spcPts val="2400"/>
              </a:spcBef>
            </a:pPr>
            <a:r>
              <a:rPr lang="en-US" sz="2000" b="1" dirty="0" smtClean="0"/>
              <a:t>www.sde.ct.gov/sde/lib/sde/pdf/deps/nutrition/nslp/crediting/credit_juice.pdf</a:t>
            </a:r>
            <a:endParaRPr lang="en-US" altLang="en-US" sz="2000" b="1" dirty="0">
              <a:latin typeface="Calibri" pitchFamily="34" charset="0"/>
            </a:endParaRPr>
          </a:p>
        </p:txBody>
      </p:sp>
      <p:pic>
        <p:nvPicPr>
          <p:cNvPr id="2" name="Picture 1"/>
          <p:cNvPicPr>
            <a:picLocks noChangeAspect="1"/>
          </p:cNvPicPr>
          <p:nvPr/>
        </p:nvPicPr>
        <p:blipFill>
          <a:blip r:embed="rId3"/>
          <a:stretch>
            <a:fillRect/>
          </a:stretch>
        </p:blipFill>
        <p:spPr>
          <a:xfrm>
            <a:off x="2663028" y="1102965"/>
            <a:ext cx="3810324" cy="4937760"/>
          </a:xfrm>
          <a:prstGeom prst="rect">
            <a:avLst/>
          </a:prstGeom>
        </p:spPr>
      </p:pic>
    </p:spTree>
    <p:extLst>
      <p:ext uri="{BB962C8B-B14F-4D97-AF65-F5344CB8AC3E}">
        <p14:creationId xmlns:p14="http://schemas.microsoft.com/office/powerpoint/2010/main" val="63525603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Content Placeholder 2"/>
          <p:cNvSpPr>
            <a:spLocks noGrp="1"/>
          </p:cNvSpPr>
          <p:nvPr>
            <p:ph idx="1"/>
          </p:nvPr>
        </p:nvSpPr>
        <p:spPr>
          <a:xfrm>
            <a:off x="609600" y="1143000"/>
            <a:ext cx="6858000" cy="4800600"/>
          </a:xfrm>
        </p:spPr>
        <p:txBody>
          <a:bodyPr>
            <a:noAutofit/>
          </a:bodyPr>
          <a:lstStyle/>
          <a:p>
            <a:pPr>
              <a:spcBef>
                <a:spcPts val="1200"/>
              </a:spcBef>
            </a:pPr>
            <a:r>
              <a:rPr lang="en-US" dirty="0">
                <a:latin typeface="+mj-lt"/>
              </a:rPr>
              <a:t>Milk </a:t>
            </a:r>
            <a:r>
              <a:rPr lang="en-US" dirty="0" smtClean="0">
                <a:latin typeface="+mj-lt"/>
              </a:rPr>
              <a:t>must </a:t>
            </a:r>
            <a:r>
              <a:rPr lang="en-US" dirty="0">
                <a:latin typeface="+mj-lt"/>
              </a:rPr>
              <a:t>be low-fat (1%) unflavored or fat-free </a:t>
            </a:r>
            <a:r>
              <a:rPr lang="en-US" dirty="0" smtClean="0">
                <a:latin typeface="+mj-lt"/>
              </a:rPr>
              <a:t/>
            </a:r>
            <a:br>
              <a:rPr lang="en-US" dirty="0" smtClean="0">
                <a:latin typeface="+mj-lt"/>
              </a:rPr>
            </a:br>
            <a:r>
              <a:rPr lang="en-US" dirty="0" smtClean="0">
                <a:latin typeface="+mj-lt"/>
              </a:rPr>
              <a:t>unflavored </a:t>
            </a:r>
            <a:r>
              <a:rPr lang="en-US" dirty="0">
                <a:latin typeface="+mj-lt"/>
              </a:rPr>
              <a:t>or flavored </a:t>
            </a:r>
            <a:endParaRPr lang="en-US" dirty="0" smtClean="0">
              <a:latin typeface="+mj-lt"/>
            </a:endParaRPr>
          </a:p>
          <a:p>
            <a:pPr lvl="1">
              <a:spcBef>
                <a:spcPts val="600"/>
              </a:spcBef>
            </a:pPr>
            <a:r>
              <a:rPr lang="en-US" dirty="0">
                <a:latin typeface="+mj-lt"/>
              </a:rPr>
              <a:t>C</a:t>
            </a:r>
            <a:r>
              <a:rPr lang="en-US" dirty="0" smtClean="0">
                <a:latin typeface="+mj-lt"/>
              </a:rPr>
              <a:t>redits as fluid</a:t>
            </a:r>
            <a:r>
              <a:rPr lang="en-US" dirty="0" smtClean="0">
                <a:solidFill>
                  <a:srgbClr val="99FF99"/>
                </a:solidFill>
                <a:latin typeface="+mj-lt"/>
              </a:rPr>
              <a:t> MILK </a:t>
            </a:r>
            <a:r>
              <a:rPr lang="en-US" dirty="0" smtClean="0">
                <a:latin typeface="+mj-lt"/>
              </a:rPr>
              <a:t>if 1 cup</a:t>
            </a:r>
          </a:p>
          <a:p>
            <a:pPr lvl="1">
              <a:spcBef>
                <a:spcPts val="0"/>
              </a:spcBef>
            </a:pPr>
            <a:r>
              <a:rPr lang="en-US" dirty="0" smtClean="0">
                <a:latin typeface="+mj-lt"/>
              </a:rPr>
              <a:t>Must still offer </a:t>
            </a:r>
            <a:r>
              <a:rPr lang="en-US" dirty="0" smtClean="0">
                <a:solidFill>
                  <a:srgbClr val="99FF99"/>
                </a:solidFill>
                <a:latin typeface="+mj-lt"/>
              </a:rPr>
              <a:t>MILK VARIETY </a:t>
            </a:r>
            <a:r>
              <a:rPr lang="en-US" dirty="0" smtClean="0">
                <a:latin typeface="+mj-lt"/>
              </a:rPr>
              <a:t/>
            </a:r>
            <a:br>
              <a:rPr lang="en-US" dirty="0" smtClean="0">
                <a:latin typeface="+mj-lt"/>
              </a:rPr>
            </a:br>
            <a:r>
              <a:rPr lang="en-US" dirty="0" smtClean="0">
                <a:latin typeface="+mj-lt"/>
              </a:rPr>
              <a:t>on serving line</a:t>
            </a:r>
          </a:p>
          <a:p>
            <a:pPr>
              <a:spcBef>
                <a:spcPts val="1800"/>
              </a:spcBef>
            </a:pPr>
            <a:r>
              <a:rPr lang="en-US" dirty="0">
                <a:latin typeface="+mn-lt"/>
              </a:rPr>
              <a:t>Pureed </a:t>
            </a:r>
            <a:r>
              <a:rPr lang="en-US" dirty="0" smtClean="0">
                <a:latin typeface="+mn-lt"/>
              </a:rPr>
              <a:t>fruits/vegetables credit </a:t>
            </a:r>
            <a:r>
              <a:rPr lang="en-US" dirty="0">
                <a:latin typeface="+mn-lt"/>
              </a:rPr>
              <a:t>only as </a:t>
            </a:r>
            <a:r>
              <a:rPr lang="en-US" dirty="0" smtClean="0">
                <a:solidFill>
                  <a:srgbClr val="99FF99"/>
                </a:solidFill>
                <a:latin typeface="+mn-lt"/>
              </a:rPr>
              <a:t>JUICE</a:t>
            </a:r>
            <a:r>
              <a:rPr lang="en-US" dirty="0" smtClean="0">
                <a:latin typeface="+mn-lt"/>
              </a:rPr>
              <a:t>,</a:t>
            </a:r>
            <a:r>
              <a:rPr lang="en-US" dirty="0" smtClean="0">
                <a:solidFill>
                  <a:srgbClr val="99FF99"/>
                </a:solidFill>
                <a:latin typeface="+mn-lt"/>
              </a:rPr>
              <a:t> </a:t>
            </a:r>
            <a:r>
              <a:rPr lang="en-US" dirty="0" smtClean="0">
                <a:latin typeface="+mn-lt"/>
              </a:rPr>
              <a:t>based on volume </a:t>
            </a:r>
            <a:r>
              <a:rPr lang="en-US" dirty="0">
                <a:latin typeface="+mn-lt"/>
              </a:rPr>
              <a:t>of pureed fruits/vegetables</a:t>
            </a:r>
            <a:endParaRPr lang="en-US" dirty="0" smtClean="0">
              <a:latin typeface="+mn-lt"/>
            </a:endParaRPr>
          </a:p>
          <a:p>
            <a:pPr lvl="1">
              <a:spcBef>
                <a:spcPts val="600"/>
              </a:spcBef>
            </a:pPr>
            <a:r>
              <a:rPr lang="en-US" dirty="0" smtClean="0">
                <a:latin typeface="+mj-lt"/>
              </a:rPr>
              <a:t>Counts toward weekly juice limit</a:t>
            </a:r>
            <a:endParaRPr lang="en-US" dirty="0">
              <a:latin typeface="+mj-lt"/>
            </a:endParaRPr>
          </a:p>
        </p:txBody>
      </p:sp>
      <p:sp>
        <p:nvSpPr>
          <p:cNvPr id="19" name="Title 1"/>
          <p:cNvSpPr>
            <a:spLocks noGrp="1"/>
          </p:cNvSpPr>
          <p:nvPr>
            <p:ph type="title"/>
          </p:nvPr>
        </p:nvSpPr>
        <p:spPr>
          <a:xfrm>
            <a:off x="0" y="228600"/>
            <a:ext cx="9144000" cy="685800"/>
          </a:xfrm>
        </p:spPr>
        <p:txBody>
          <a:bodyPr>
            <a:noAutofit/>
          </a:bodyPr>
          <a:lstStyle/>
          <a:p>
            <a:r>
              <a:rPr lang="en-US" dirty="0" smtClean="0">
                <a:latin typeface="+mj-lt"/>
              </a:rPr>
              <a:t>School-made Fruit Smoothies</a:t>
            </a:r>
            <a:endParaRPr lang="en-US" dirty="0">
              <a:latin typeface="+mj-lt"/>
            </a:endParaRPr>
          </a:p>
        </p:txBody>
      </p:sp>
      <p:pic>
        <p:nvPicPr>
          <p:cNvPr id="2" name="Picture 1" descr="Strawberry smoothie&#10; Stock_000003560249&#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8566" y="1162805"/>
            <a:ext cx="2018067" cy="2380495"/>
          </a:xfrm>
          <a:prstGeom prst="rect">
            <a:avLst/>
          </a:prstGeom>
        </p:spPr>
      </p:pic>
    </p:spTree>
    <p:extLst>
      <p:ext uri="{BB962C8B-B14F-4D97-AF65-F5344CB8AC3E}">
        <p14:creationId xmlns:p14="http://schemas.microsoft.com/office/powerpoint/2010/main" val="222732188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Content Placeholder 2"/>
          <p:cNvSpPr>
            <a:spLocks noGrp="1"/>
          </p:cNvSpPr>
          <p:nvPr>
            <p:ph idx="1"/>
          </p:nvPr>
        </p:nvSpPr>
        <p:spPr>
          <a:xfrm>
            <a:off x="609600" y="1143000"/>
            <a:ext cx="6858000" cy="4800600"/>
          </a:xfrm>
        </p:spPr>
        <p:txBody>
          <a:bodyPr>
            <a:noAutofit/>
          </a:bodyPr>
          <a:lstStyle/>
          <a:p>
            <a:pPr>
              <a:spcBef>
                <a:spcPts val="1800"/>
              </a:spcBef>
            </a:pPr>
            <a:r>
              <a:rPr lang="en-US" dirty="0">
                <a:latin typeface="Calibri" panose="020F0502020204030204" pitchFamily="34" charset="0"/>
              </a:rPr>
              <a:t>Yogurt and soy yogurt credit </a:t>
            </a:r>
            <a:br>
              <a:rPr lang="en-US" dirty="0">
                <a:latin typeface="Calibri" panose="020F0502020204030204" pitchFamily="34" charset="0"/>
              </a:rPr>
            </a:br>
            <a:r>
              <a:rPr lang="en-US" dirty="0">
                <a:latin typeface="Calibri" panose="020F0502020204030204" pitchFamily="34" charset="0"/>
              </a:rPr>
              <a:t>as </a:t>
            </a:r>
            <a:r>
              <a:rPr lang="en-US" dirty="0">
                <a:solidFill>
                  <a:srgbClr val="99FF99"/>
                </a:solidFill>
                <a:latin typeface="Calibri" panose="020F0502020204030204" pitchFamily="34" charset="0"/>
              </a:rPr>
              <a:t>MEAT ALTERNATE</a:t>
            </a:r>
          </a:p>
          <a:p>
            <a:pPr>
              <a:spcBef>
                <a:spcPts val="1800"/>
              </a:spcBef>
            </a:pPr>
            <a:r>
              <a:rPr lang="en-US" dirty="0">
                <a:latin typeface="Calibri" panose="020F0502020204030204" pitchFamily="34" charset="0"/>
              </a:rPr>
              <a:t>Other ingredients </a:t>
            </a:r>
            <a:r>
              <a:rPr lang="en-US" dirty="0">
                <a:solidFill>
                  <a:srgbClr val="99FF99"/>
                </a:solidFill>
                <a:latin typeface="Calibri" panose="020F0502020204030204" pitchFamily="34" charset="0"/>
              </a:rPr>
              <a:t>CANNOT</a:t>
            </a:r>
            <a:r>
              <a:rPr lang="en-US" dirty="0">
                <a:latin typeface="Calibri" panose="020F0502020204030204" pitchFamily="34" charset="0"/>
              </a:rPr>
              <a:t> </a:t>
            </a:r>
            <a:br>
              <a:rPr lang="en-US" dirty="0">
                <a:latin typeface="Calibri" panose="020F0502020204030204" pitchFamily="34" charset="0"/>
              </a:rPr>
            </a:br>
            <a:r>
              <a:rPr lang="en-US" dirty="0">
                <a:latin typeface="Calibri" panose="020F0502020204030204" pitchFamily="34" charset="0"/>
              </a:rPr>
              <a:t>credit but must count toward </a:t>
            </a:r>
            <a:br>
              <a:rPr lang="en-US" dirty="0">
                <a:latin typeface="Calibri" panose="020F0502020204030204" pitchFamily="34" charset="0"/>
              </a:rPr>
            </a:br>
            <a:r>
              <a:rPr lang="en-US" dirty="0">
                <a:latin typeface="Calibri" panose="020F0502020204030204" pitchFamily="34" charset="0"/>
              </a:rPr>
              <a:t>weekly dietary specifications</a:t>
            </a:r>
          </a:p>
          <a:p>
            <a:pPr lvl="1">
              <a:spcBef>
                <a:spcPts val="1200"/>
              </a:spcBef>
              <a:buFont typeface="Wingdings 3" panose="05040102010807070707" pitchFamily="18" charset="2"/>
              <a:buChar char=""/>
            </a:pPr>
            <a:r>
              <a:rPr lang="en-US" dirty="0">
                <a:latin typeface="Calibri" panose="020F0502020204030204" pitchFamily="34" charset="0"/>
              </a:rPr>
              <a:t>Grains such as oatmeal</a:t>
            </a:r>
          </a:p>
          <a:p>
            <a:pPr lvl="1">
              <a:spcBef>
                <a:spcPts val="0"/>
              </a:spcBef>
              <a:buFont typeface="Wingdings 3" panose="05040102010807070707" pitchFamily="18" charset="2"/>
              <a:buChar char=""/>
            </a:pPr>
            <a:r>
              <a:rPr lang="en-US" dirty="0">
                <a:latin typeface="Calibri" panose="020F0502020204030204" pitchFamily="34" charset="0"/>
              </a:rPr>
              <a:t>Other </a:t>
            </a:r>
            <a:r>
              <a:rPr lang="en-US" dirty="0" smtClean="0">
                <a:latin typeface="Calibri" panose="020F0502020204030204" pitchFamily="34" charset="0"/>
              </a:rPr>
              <a:t>M/MA, </a:t>
            </a:r>
            <a:r>
              <a:rPr lang="en-US" dirty="0">
                <a:latin typeface="Calibri" panose="020F0502020204030204" pitchFamily="34" charset="0"/>
              </a:rPr>
              <a:t>e.g., peanut butter</a:t>
            </a:r>
          </a:p>
        </p:txBody>
      </p:sp>
      <p:sp>
        <p:nvSpPr>
          <p:cNvPr id="19" name="Title 1"/>
          <p:cNvSpPr>
            <a:spLocks noGrp="1"/>
          </p:cNvSpPr>
          <p:nvPr>
            <p:ph type="title"/>
          </p:nvPr>
        </p:nvSpPr>
        <p:spPr>
          <a:xfrm>
            <a:off x="0" y="228600"/>
            <a:ext cx="9144000" cy="685800"/>
          </a:xfrm>
        </p:spPr>
        <p:txBody>
          <a:bodyPr>
            <a:noAutofit/>
          </a:bodyPr>
          <a:lstStyle/>
          <a:p>
            <a:r>
              <a:rPr lang="en-US" dirty="0" smtClean="0">
                <a:latin typeface="+mj-lt"/>
              </a:rPr>
              <a:t>School-made Fruit Smoothies</a:t>
            </a:r>
            <a:endParaRPr lang="en-US" dirty="0">
              <a:latin typeface="+mj-lt"/>
            </a:endParaRPr>
          </a:p>
        </p:txBody>
      </p:sp>
      <p:pic>
        <p:nvPicPr>
          <p:cNvPr id="2" name="Picture 1" descr="Strawberry smoothie&#10; Stock_000003560249&#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8566" y="1162805"/>
            <a:ext cx="2018067" cy="2380495"/>
          </a:xfrm>
          <a:prstGeom prst="rect">
            <a:avLst/>
          </a:prstGeom>
        </p:spPr>
      </p:pic>
      <p:sp>
        <p:nvSpPr>
          <p:cNvPr id="5" name="TextBox 4"/>
          <p:cNvSpPr txBox="1"/>
          <p:nvPr/>
        </p:nvSpPr>
        <p:spPr>
          <a:xfrm>
            <a:off x="0" y="5820815"/>
            <a:ext cx="9144000" cy="307777"/>
          </a:xfrm>
          <a:prstGeom prst="rect">
            <a:avLst/>
          </a:prstGeom>
          <a:solidFill>
            <a:srgbClr val="FFFF99"/>
          </a:solidFill>
        </p:spPr>
        <p:txBody>
          <a:bodyPr wrap="square" rtlCol="0">
            <a:spAutoFit/>
          </a:bodyPr>
          <a:lstStyle/>
          <a:p>
            <a:pPr algn="ctr">
              <a:spcBef>
                <a:spcPts val="2400"/>
              </a:spcBef>
            </a:pPr>
            <a:r>
              <a:rPr lang="en-US" sz="1400" b="1" dirty="0" smtClean="0"/>
              <a:t>Operational Memorandum 13-15: www.sde.ct.gov/sde/LIB/sde/pdf/DEPS/Nutrition/OPmemos/15/OM_13-15.pdf</a:t>
            </a:r>
            <a:endParaRPr lang="en-US" altLang="en-US" sz="1400" b="1" dirty="0">
              <a:latin typeface="Calibri" pitchFamily="34" charset="0"/>
            </a:endParaRPr>
          </a:p>
        </p:txBody>
      </p:sp>
      <p:sp>
        <p:nvSpPr>
          <p:cNvPr id="6" name="TextBox 5"/>
          <p:cNvSpPr txBox="1"/>
          <p:nvPr/>
        </p:nvSpPr>
        <p:spPr>
          <a:xfrm>
            <a:off x="0" y="6106180"/>
            <a:ext cx="9144000" cy="523220"/>
          </a:xfrm>
          <a:prstGeom prst="rect">
            <a:avLst/>
          </a:prstGeom>
          <a:solidFill>
            <a:srgbClr val="FFFF99"/>
          </a:solidFill>
        </p:spPr>
        <p:txBody>
          <a:bodyPr wrap="square" rtlCol="0">
            <a:spAutoFit/>
          </a:bodyPr>
          <a:lstStyle/>
          <a:p>
            <a:pPr algn="ctr">
              <a:spcBef>
                <a:spcPts val="2400"/>
              </a:spcBef>
            </a:pPr>
            <a:r>
              <a:rPr lang="en-US" sz="1400" b="1" dirty="0"/>
              <a:t>Questions and Answers Regarding Crediting of Smoothies in Child Nutrition </a:t>
            </a:r>
            <a:r>
              <a:rPr lang="en-US" sz="1400" b="1" dirty="0" smtClean="0"/>
              <a:t>Programs www.sde.ct.gov/sde/LIB/sde/pdf/deps/nutrition/nslp/crediting/QASmoothies.pdf</a:t>
            </a:r>
            <a:endParaRPr lang="en-US" altLang="en-US" sz="1400" b="1" dirty="0">
              <a:latin typeface="Calibri" pitchFamily="34" charset="0"/>
            </a:endParaRPr>
          </a:p>
        </p:txBody>
      </p:sp>
    </p:spTree>
    <p:extLst>
      <p:ext uri="{BB962C8B-B14F-4D97-AF65-F5344CB8AC3E}">
        <p14:creationId xmlns:p14="http://schemas.microsoft.com/office/powerpoint/2010/main" val="23075248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Title 1"/>
          <p:cNvSpPr>
            <a:spLocks noGrp="1"/>
          </p:cNvSpPr>
          <p:nvPr>
            <p:ph type="title"/>
          </p:nvPr>
        </p:nvSpPr>
        <p:spPr>
          <a:xfrm>
            <a:off x="0" y="228600"/>
            <a:ext cx="9144000" cy="609600"/>
          </a:xfrm>
        </p:spPr>
        <p:txBody>
          <a:bodyPr/>
          <a:lstStyle/>
          <a:p>
            <a:r>
              <a:rPr lang="en-US" altLang="en-US" smtClean="0">
                <a:latin typeface="Calibri" panose="020F0502020204030204" pitchFamily="34" charset="0"/>
              </a:rPr>
              <a:t>Smoothie Recipe Booklet</a:t>
            </a:r>
          </a:p>
        </p:txBody>
      </p:sp>
      <p:sp>
        <p:nvSpPr>
          <p:cNvPr id="62468" name="TextBox 6"/>
          <p:cNvSpPr txBox="1">
            <a:spLocks noChangeArrowheads="1"/>
          </p:cNvSpPr>
          <p:nvPr/>
        </p:nvSpPr>
        <p:spPr bwMode="auto">
          <a:xfrm>
            <a:off x="-3175" y="6259513"/>
            <a:ext cx="9144000" cy="369887"/>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n-US" altLang="en-US" sz="1800" b="1" dirty="0" smtClean="0"/>
              <a:t>www.newenglanddairycouncil.org/media/SmoothieRecipeBooklet2015.pdf</a:t>
            </a:r>
            <a:endParaRPr lang="en-US" altLang="en-US" sz="1800" b="1" dirty="0"/>
          </a:p>
        </p:txBody>
      </p:sp>
      <p:pic>
        <p:nvPicPr>
          <p:cNvPr id="2" name="Picture 1"/>
          <p:cNvPicPr>
            <a:picLocks noChangeAspect="1"/>
          </p:cNvPicPr>
          <p:nvPr/>
        </p:nvPicPr>
        <p:blipFill>
          <a:blip r:embed="rId3"/>
          <a:stretch>
            <a:fillRect/>
          </a:stretch>
        </p:blipFill>
        <p:spPr>
          <a:xfrm>
            <a:off x="639762" y="1059529"/>
            <a:ext cx="7858125" cy="4978654"/>
          </a:xfrm>
          <a:prstGeom prst="rect">
            <a:avLst/>
          </a:prstGeom>
        </p:spPr>
      </p:pic>
    </p:spTree>
    <p:extLst>
      <p:ext uri="{BB962C8B-B14F-4D97-AF65-F5344CB8AC3E}">
        <p14:creationId xmlns:p14="http://schemas.microsoft.com/office/powerpoint/2010/main" val="28506703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Content Placeholder 2"/>
          <p:cNvSpPr>
            <a:spLocks noGrp="1"/>
          </p:cNvSpPr>
          <p:nvPr>
            <p:ph idx="1"/>
          </p:nvPr>
        </p:nvSpPr>
        <p:spPr>
          <a:xfrm>
            <a:off x="554985" y="1414039"/>
            <a:ext cx="4267200" cy="3810000"/>
          </a:xfrm>
        </p:spPr>
        <p:txBody>
          <a:bodyPr>
            <a:noAutofit/>
          </a:bodyPr>
          <a:lstStyle/>
          <a:p>
            <a:pPr>
              <a:spcBef>
                <a:spcPts val="1200"/>
              </a:spcBef>
            </a:pPr>
            <a:r>
              <a:rPr lang="en-US" dirty="0" smtClean="0">
                <a:latin typeface="Calibri" panose="020F0502020204030204" pitchFamily="34" charset="0"/>
              </a:rPr>
              <a:t>Must </a:t>
            </a:r>
            <a:r>
              <a:rPr lang="en-US" dirty="0" smtClean="0">
                <a:solidFill>
                  <a:srgbClr val="99FF99"/>
                </a:solidFill>
                <a:latin typeface="Calibri" panose="020F0502020204030204" pitchFamily="34" charset="0"/>
              </a:rPr>
              <a:t>INFORM</a:t>
            </a:r>
            <a:r>
              <a:rPr lang="en-US" i="1" dirty="0" smtClean="0">
                <a:solidFill>
                  <a:srgbClr val="99FF99"/>
                </a:solidFill>
                <a:latin typeface="Calibri" panose="020F0502020204030204" pitchFamily="34" charset="0"/>
              </a:rPr>
              <a:t> </a:t>
            </a:r>
            <a:r>
              <a:rPr lang="en-US" dirty="0" smtClean="0">
                <a:latin typeface="Calibri" panose="020F0502020204030204" pitchFamily="34" charset="0"/>
              </a:rPr>
              <a:t>students</a:t>
            </a:r>
            <a:r>
              <a:rPr lang="en-US" i="1" dirty="0" smtClean="0">
                <a:solidFill>
                  <a:srgbClr val="99FF99"/>
                </a:solidFill>
                <a:latin typeface="Calibri" panose="020F0502020204030204" pitchFamily="34" charset="0"/>
              </a:rPr>
              <a:t> </a:t>
            </a:r>
            <a:r>
              <a:rPr lang="en-US" dirty="0" smtClean="0">
                <a:latin typeface="Calibri" panose="020F0502020204030204" pitchFamily="34" charset="0"/>
              </a:rPr>
              <a:t>about the components </a:t>
            </a:r>
            <a:r>
              <a:rPr lang="en-US" dirty="0">
                <a:latin typeface="Calibri" panose="020F0502020204030204" pitchFamily="34" charset="0"/>
              </a:rPr>
              <a:t>included </a:t>
            </a:r>
            <a:r>
              <a:rPr lang="en-US" dirty="0" smtClean="0">
                <a:latin typeface="Calibri" panose="020F0502020204030204" pitchFamily="34" charset="0"/>
              </a:rPr>
              <a:t>by listing </a:t>
            </a:r>
            <a:r>
              <a:rPr lang="en-US" dirty="0">
                <a:latin typeface="Calibri" panose="020F0502020204030204" pitchFamily="34" charset="0"/>
              </a:rPr>
              <a:t>the type of smoothie </a:t>
            </a:r>
            <a:r>
              <a:rPr lang="en-US" dirty="0" smtClean="0">
                <a:latin typeface="Calibri" panose="020F0502020204030204" pitchFamily="34" charset="0"/>
              </a:rPr>
              <a:t>on </a:t>
            </a:r>
            <a:r>
              <a:rPr lang="en-US" dirty="0">
                <a:latin typeface="Calibri" panose="020F0502020204030204" pitchFamily="34" charset="0"/>
              </a:rPr>
              <a:t>the menu and serving line </a:t>
            </a:r>
            <a:r>
              <a:rPr lang="en-US" dirty="0" smtClean="0">
                <a:latin typeface="Calibri" panose="020F0502020204030204" pitchFamily="34" charset="0"/>
              </a:rPr>
              <a:t>signage</a:t>
            </a:r>
            <a:endParaRPr lang="en-US" dirty="0">
              <a:latin typeface="Calibri" panose="020F0502020204030204" pitchFamily="34" charset="0"/>
            </a:endParaRPr>
          </a:p>
        </p:txBody>
      </p:sp>
      <p:sp>
        <p:nvSpPr>
          <p:cNvPr id="2" name="Rounded Rectangle 1"/>
          <p:cNvSpPr/>
          <p:nvPr/>
        </p:nvSpPr>
        <p:spPr>
          <a:xfrm>
            <a:off x="5176213" y="1389926"/>
            <a:ext cx="3434182" cy="4553674"/>
          </a:xfrm>
          <a:prstGeom prst="roundRect">
            <a:avLst/>
          </a:prstGeom>
          <a:solidFill>
            <a:srgbClr val="FCE0E1"/>
          </a:solidFill>
          <a:ln w="57150">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1200"/>
              </a:spcBef>
            </a:pPr>
            <a:r>
              <a:rPr lang="en-US" sz="3200" b="1" dirty="0" smtClean="0">
                <a:solidFill>
                  <a:srgbClr val="DC2C20"/>
                </a:solidFill>
                <a:latin typeface="Calibri" panose="020F0502020204030204" pitchFamily="34" charset="0"/>
              </a:rPr>
              <a:t>TODAY’S MENU</a:t>
            </a:r>
          </a:p>
          <a:p>
            <a:pPr algn="ctr">
              <a:spcBef>
                <a:spcPts val="1200"/>
              </a:spcBef>
            </a:pPr>
            <a:r>
              <a:rPr lang="en-US" sz="3200" b="1" dirty="0" smtClean="0">
                <a:solidFill>
                  <a:schemeClr val="tx1"/>
                </a:solidFill>
                <a:latin typeface="Calibri" panose="020F0502020204030204" pitchFamily="34" charset="0"/>
              </a:rPr>
              <a:t>Strawberry and </a:t>
            </a:r>
            <a:br>
              <a:rPr lang="en-US" sz="3200" b="1" dirty="0" smtClean="0">
                <a:solidFill>
                  <a:schemeClr val="tx1"/>
                </a:solidFill>
                <a:latin typeface="Calibri" panose="020F0502020204030204" pitchFamily="34" charset="0"/>
              </a:rPr>
            </a:br>
            <a:r>
              <a:rPr lang="en-US" sz="3200" b="1" dirty="0" smtClean="0">
                <a:solidFill>
                  <a:schemeClr val="tx1"/>
                </a:solidFill>
                <a:latin typeface="Calibri" panose="020F0502020204030204" pitchFamily="34" charset="0"/>
              </a:rPr>
              <a:t>yogurt smoothie</a:t>
            </a:r>
            <a:endParaRPr lang="en-US" sz="3200" b="1" dirty="0">
              <a:solidFill>
                <a:schemeClr val="tx1"/>
              </a:solidFill>
              <a:latin typeface="Calibri" panose="020F0502020204030204" pitchFamily="34" charset="0"/>
            </a:endParaRPr>
          </a:p>
        </p:txBody>
      </p:sp>
      <p:sp>
        <p:nvSpPr>
          <p:cNvPr id="7" name="Title 1"/>
          <p:cNvSpPr>
            <a:spLocks noGrp="1"/>
          </p:cNvSpPr>
          <p:nvPr>
            <p:ph type="title"/>
          </p:nvPr>
        </p:nvSpPr>
        <p:spPr>
          <a:xfrm>
            <a:off x="0" y="228600"/>
            <a:ext cx="9144000" cy="685800"/>
          </a:xfrm>
        </p:spPr>
        <p:txBody>
          <a:bodyPr>
            <a:noAutofit/>
          </a:bodyPr>
          <a:lstStyle/>
          <a:p>
            <a:r>
              <a:rPr lang="en-US" dirty="0" smtClean="0">
                <a:latin typeface="+mj-lt"/>
              </a:rPr>
              <a:t>School-made Fruit Smoothies</a:t>
            </a:r>
            <a:endParaRPr lang="en-US" dirty="0">
              <a:latin typeface="+mj-lt"/>
            </a:endParaRPr>
          </a:p>
        </p:txBody>
      </p:sp>
      <p:pic>
        <p:nvPicPr>
          <p:cNvPr id="6" name="Picture 5" descr="Strawberry smoothie&#10; Stock_000003560249&#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4270" y="3319039"/>
            <a:ext cx="2018067" cy="2380495"/>
          </a:xfrm>
          <a:prstGeom prst="rect">
            <a:avLst/>
          </a:prstGeom>
        </p:spPr>
      </p:pic>
    </p:spTree>
    <p:extLst>
      <p:ext uri="{BB962C8B-B14F-4D97-AF65-F5344CB8AC3E}">
        <p14:creationId xmlns:p14="http://schemas.microsoft.com/office/powerpoint/2010/main" val="6147482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114252" y="228600"/>
            <a:ext cx="9029748" cy="762000"/>
          </a:xfrm>
          <a:extLst/>
        </p:spPr>
        <p:txBody>
          <a:bodyPr/>
          <a:lstStyle/>
          <a:p>
            <a:pPr>
              <a:defRPr/>
            </a:pPr>
            <a:r>
              <a:rPr lang="en-US" dirty="0" smtClean="0">
                <a:latin typeface="+mn-lt"/>
              </a:rPr>
              <a:t>Vegetable Substitutions</a:t>
            </a:r>
          </a:p>
        </p:txBody>
      </p:sp>
      <p:sp>
        <p:nvSpPr>
          <p:cNvPr id="4" name="Content Placeholder 2"/>
          <p:cNvSpPr>
            <a:spLocks noGrp="1"/>
          </p:cNvSpPr>
          <p:nvPr>
            <p:ph idx="1"/>
          </p:nvPr>
        </p:nvSpPr>
        <p:spPr>
          <a:xfrm>
            <a:off x="609600" y="1143000"/>
            <a:ext cx="7162800" cy="4865688"/>
          </a:xfrm>
          <a:noFill/>
        </p:spPr>
        <p:txBody>
          <a:bodyPr>
            <a:noAutofit/>
          </a:bodyPr>
          <a:lstStyle/>
          <a:p>
            <a:pPr>
              <a:lnSpc>
                <a:spcPct val="110000"/>
              </a:lnSpc>
              <a:spcBef>
                <a:spcPts val="1200"/>
              </a:spcBef>
              <a:defRPr/>
            </a:pPr>
            <a:r>
              <a:rPr lang="en-US" dirty="0" smtClean="0">
                <a:latin typeface="Calibri" panose="020F0502020204030204" pitchFamily="34" charset="0"/>
              </a:rPr>
              <a:t>May be substituted</a:t>
            </a:r>
            <a:r>
              <a:rPr lang="en-US" dirty="0">
                <a:latin typeface="Calibri" panose="020F0502020204030204" pitchFamily="34" charset="0"/>
              </a:rPr>
              <a:t> </a:t>
            </a:r>
            <a:r>
              <a:rPr lang="en-US" dirty="0" smtClean="0">
                <a:latin typeface="Calibri" panose="020F0502020204030204" pitchFamily="34" charset="0"/>
              </a:rPr>
              <a:t>for fruit if at least </a:t>
            </a:r>
            <a:r>
              <a:rPr lang="en-US" dirty="0" smtClean="0">
                <a:solidFill>
                  <a:srgbClr val="99FF99"/>
                </a:solidFill>
                <a:latin typeface="Calibri" panose="020F0502020204030204" pitchFamily="34" charset="0"/>
              </a:rPr>
              <a:t>2 CUPS </a:t>
            </a:r>
            <a:r>
              <a:rPr lang="en-US" dirty="0" smtClean="0">
                <a:latin typeface="Calibri" panose="020F0502020204030204" pitchFamily="34" charset="0"/>
              </a:rPr>
              <a:t>per week are from</a:t>
            </a:r>
          </a:p>
          <a:p>
            <a:pPr lvl="1">
              <a:spcBef>
                <a:spcPts val="600"/>
              </a:spcBef>
              <a:buFont typeface="Garamond" panose="02020404030301010803" pitchFamily="18" charset="0"/>
              <a:buChar char="►"/>
              <a:defRPr/>
            </a:pPr>
            <a:r>
              <a:rPr lang="en-US" dirty="0">
                <a:latin typeface="Calibri" panose="020F0502020204030204" pitchFamily="34" charset="0"/>
              </a:rPr>
              <a:t>dark green subgroup</a:t>
            </a:r>
            <a:endParaRPr lang="en-US" dirty="0" smtClean="0">
              <a:latin typeface="Calibri" panose="020F0502020204030204" pitchFamily="34" charset="0"/>
            </a:endParaRPr>
          </a:p>
          <a:p>
            <a:pPr lvl="1">
              <a:spcBef>
                <a:spcPts val="0"/>
              </a:spcBef>
              <a:buFont typeface="Garamond" panose="02020404030301010803" pitchFamily="18" charset="0"/>
              <a:buChar char="►"/>
              <a:defRPr/>
            </a:pPr>
            <a:r>
              <a:rPr lang="en-US" dirty="0">
                <a:latin typeface="Calibri" panose="020F0502020204030204" pitchFamily="34" charset="0"/>
              </a:rPr>
              <a:t>red/orange subgroup</a:t>
            </a:r>
            <a:endParaRPr lang="en-US" dirty="0" smtClean="0">
              <a:latin typeface="Calibri" panose="020F0502020204030204" pitchFamily="34" charset="0"/>
            </a:endParaRPr>
          </a:p>
          <a:p>
            <a:pPr lvl="1">
              <a:spcBef>
                <a:spcPts val="0"/>
              </a:spcBef>
              <a:buFont typeface="Garamond" panose="02020404030301010803" pitchFamily="18" charset="0"/>
              <a:buChar char="►"/>
              <a:defRPr/>
            </a:pPr>
            <a:r>
              <a:rPr lang="en-US" dirty="0" smtClean="0">
                <a:latin typeface="Calibri" panose="020F0502020204030204" pitchFamily="34" charset="0"/>
              </a:rPr>
              <a:t>beans </a:t>
            </a:r>
            <a:r>
              <a:rPr lang="en-US" dirty="0">
                <a:latin typeface="Calibri" panose="020F0502020204030204" pitchFamily="34" charset="0"/>
              </a:rPr>
              <a:t>and peas </a:t>
            </a:r>
            <a:r>
              <a:rPr lang="en-US" dirty="0" smtClean="0">
                <a:latin typeface="Calibri" panose="020F0502020204030204" pitchFamily="34" charset="0"/>
              </a:rPr>
              <a:t/>
            </a:r>
            <a:br>
              <a:rPr lang="en-US" dirty="0" smtClean="0">
                <a:latin typeface="Calibri" panose="020F0502020204030204" pitchFamily="34" charset="0"/>
              </a:rPr>
            </a:br>
            <a:r>
              <a:rPr lang="en-US" dirty="0" smtClean="0">
                <a:latin typeface="Calibri" panose="020F0502020204030204" pitchFamily="34" charset="0"/>
              </a:rPr>
              <a:t>(</a:t>
            </a:r>
            <a:r>
              <a:rPr lang="en-US" dirty="0">
                <a:latin typeface="Calibri" panose="020F0502020204030204" pitchFamily="34" charset="0"/>
              </a:rPr>
              <a:t>legumes</a:t>
            </a:r>
            <a:r>
              <a:rPr lang="en-US" dirty="0" smtClean="0">
                <a:latin typeface="Calibri" panose="020F0502020204030204" pitchFamily="34" charset="0"/>
              </a:rPr>
              <a:t>) </a:t>
            </a:r>
            <a:r>
              <a:rPr lang="en-US" dirty="0">
                <a:latin typeface="Calibri" panose="020F0502020204030204" pitchFamily="34" charset="0"/>
              </a:rPr>
              <a:t>subgroup</a:t>
            </a:r>
            <a:endParaRPr lang="en-US" dirty="0" smtClean="0">
              <a:latin typeface="Calibri" panose="020F0502020204030204" pitchFamily="34" charset="0"/>
            </a:endParaRPr>
          </a:p>
          <a:p>
            <a:pPr lvl="1">
              <a:spcBef>
                <a:spcPts val="0"/>
              </a:spcBef>
              <a:buFont typeface="Garamond" panose="02020404030301010803" pitchFamily="18" charset="0"/>
              <a:buChar char="►"/>
              <a:defRPr/>
            </a:pPr>
            <a:r>
              <a:rPr lang="en-US" dirty="0" smtClean="0">
                <a:latin typeface="Calibri" panose="020F0502020204030204" pitchFamily="34" charset="0"/>
              </a:rPr>
              <a:t>“</a:t>
            </a:r>
            <a:r>
              <a:rPr lang="en-US" dirty="0">
                <a:latin typeface="Calibri" panose="020F0502020204030204" pitchFamily="34" charset="0"/>
              </a:rPr>
              <a:t>other” subgroup</a:t>
            </a:r>
            <a:endParaRPr lang="en-US" dirty="0" smtClean="0">
              <a:latin typeface="Calibri" panose="020F0502020204030204" pitchFamily="34" charset="0"/>
            </a:endParaRPr>
          </a:p>
          <a:p>
            <a:pPr>
              <a:spcBef>
                <a:spcPts val="1200"/>
              </a:spcBef>
              <a:defRPr/>
            </a:pPr>
            <a:r>
              <a:rPr lang="en-US" dirty="0" smtClean="0">
                <a:latin typeface="Calibri" panose="020F0502020204030204" pitchFamily="34" charset="0"/>
              </a:rPr>
              <a:t>May offer starchy </a:t>
            </a:r>
            <a:r>
              <a:rPr lang="en-US" dirty="0">
                <a:latin typeface="Calibri" panose="020F0502020204030204" pitchFamily="34" charset="0"/>
              </a:rPr>
              <a:t>vegetables </a:t>
            </a:r>
            <a:r>
              <a:rPr lang="en-US" dirty="0" smtClean="0">
                <a:latin typeface="Calibri" panose="020F0502020204030204" pitchFamily="34" charset="0"/>
              </a:rPr>
              <a:t>if weekly </a:t>
            </a:r>
            <a:r>
              <a:rPr lang="en-US" dirty="0">
                <a:latin typeface="Calibri" panose="020F0502020204030204" pitchFamily="34" charset="0"/>
              </a:rPr>
              <a:t>menu includes </a:t>
            </a:r>
            <a:r>
              <a:rPr lang="en-US" dirty="0" smtClean="0">
                <a:solidFill>
                  <a:srgbClr val="99FF99"/>
                </a:solidFill>
                <a:latin typeface="Calibri" panose="020F0502020204030204" pitchFamily="34" charset="0"/>
              </a:rPr>
              <a:t>AT LEAST 2 CUPS </a:t>
            </a:r>
            <a:r>
              <a:rPr lang="en-US" dirty="0" smtClean="0">
                <a:latin typeface="Calibri" panose="020F0502020204030204" pitchFamily="34" charset="0"/>
              </a:rPr>
              <a:t>of </a:t>
            </a:r>
            <a:r>
              <a:rPr lang="en-US" dirty="0" err="1">
                <a:latin typeface="Calibri" panose="020F0502020204030204" pitchFamily="34" charset="0"/>
              </a:rPr>
              <a:t>nonstarchy</a:t>
            </a:r>
            <a:r>
              <a:rPr lang="en-US" dirty="0">
                <a:latin typeface="Calibri" panose="020F0502020204030204" pitchFamily="34" charset="0"/>
              </a:rPr>
              <a:t> vegetables</a:t>
            </a:r>
            <a:endParaRPr lang="en-US" dirty="0" smtClean="0">
              <a:latin typeface="Calibri" panose="020F0502020204030204" pitchFamily="34" charset="0"/>
            </a:endParaRPr>
          </a:p>
          <a:p>
            <a:pPr>
              <a:spcBef>
                <a:spcPts val="1800"/>
              </a:spcBef>
              <a:defRPr/>
            </a:pPr>
            <a:endParaRPr lang="en-US" sz="2400" dirty="0" smtClean="0">
              <a:latin typeface="Calibri" panose="020F0502020204030204" pitchFamily="34" charset="0"/>
            </a:endParaRPr>
          </a:p>
          <a:p>
            <a:pPr>
              <a:spcBef>
                <a:spcPts val="1800"/>
              </a:spcBef>
              <a:buFont typeface="Wingdings" pitchFamily="2" charset="2"/>
              <a:buNone/>
              <a:defRPr/>
            </a:pPr>
            <a:endParaRPr lang="en-US" dirty="0" smtClean="0">
              <a:latin typeface="+mn-lt"/>
            </a:endParaRPr>
          </a:p>
          <a:p>
            <a:pPr marL="0" indent="0">
              <a:spcBef>
                <a:spcPts val="1800"/>
              </a:spcBef>
              <a:buFont typeface="Wingdings" pitchFamily="2" charset="2"/>
              <a:buNone/>
              <a:defRPr/>
            </a:pPr>
            <a:endParaRPr lang="en-US" dirty="0" smtClean="0">
              <a:latin typeface="+mn-lt"/>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1981200"/>
            <a:ext cx="3666283" cy="2327226"/>
          </a:xfrm>
          <a:prstGeom prst="rect">
            <a:avLst/>
          </a:prstGeom>
        </p:spPr>
      </p:pic>
    </p:spTree>
    <p:extLst>
      <p:ext uri="{BB962C8B-B14F-4D97-AF65-F5344CB8AC3E}">
        <p14:creationId xmlns:p14="http://schemas.microsoft.com/office/powerpoint/2010/main" val="218512210"/>
      </p:ext>
    </p:extLst>
  </p:cSld>
  <p:clrMapOvr>
    <a:masterClrMapping/>
  </p:clrMapOvr>
  <p:transition spd="med" advClick="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0" y="228600"/>
            <a:ext cx="9144000" cy="533400"/>
          </a:xfrm>
        </p:spPr>
        <p:txBody>
          <a:bodyPr/>
          <a:lstStyle/>
          <a:p>
            <a:r>
              <a:rPr lang="en-US" altLang="en-US" dirty="0" smtClean="0">
                <a:latin typeface="Calibri" panose="020F0502020204030204" pitchFamily="34" charset="0"/>
              </a:rPr>
              <a:t>Vegetables at Breakfast Sample Menu</a:t>
            </a:r>
          </a:p>
        </p:txBody>
      </p:sp>
      <p:graphicFrame>
        <p:nvGraphicFramePr>
          <p:cNvPr id="4" name="Table 3"/>
          <p:cNvGraphicFramePr>
            <a:graphicFrameLocks noGrp="1"/>
          </p:cNvGraphicFramePr>
          <p:nvPr>
            <p:extLst>
              <p:ext uri="{D42A27DB-BD31-4B8C-83A1-F6EECF244321}">
                <p14:modId xmlns:p14="http://schemas.microsoft.com/office/powerpoint/2010/main" val="3781538836"/>
              </p:ext>
            </p:extLst>
          </p:nvPr>
        </p:nvGraphicFramePr>
        <p:xfrm>
          <a:off x="266700" y="975280"/>
          <a:ext cx="8648700" cy="5501720"/>
        </p:xfrm>
        <a:graphic>
          <a:graphicData uri="http://schemas.openxmlformats.org/drawingml/2006/table">
            <a:tbl>
              <a:tblPr firstRow="1" bandRow="1">
                <a:tableStyleId>{5C22544A-7EE6-4342-B048-85BDC9FD1C3A}</a:tableStyleId>
              </a:tblPr>
              <a:tblGrid>
                <a:gridCol w="1541725">
                  <a:extLst>
                    <a:ext uri="{9D8B030D-6E8A-4147-A177-3AD203B41FA5}">
                      <a16:colId xmlns:a16="http://schemas.microsoft.com/office/drawing/2014/main" val="20000"/>
                    </a:ext>
                  </a:extLst>
                </a:gridCol>
                <a:gridCol w="1654534">
                  <a:extLst>
                    <a:ext uri="{9D8B030D-6E8A-4147-A177-3AD203B41FA5}">
                      <a16:colId xmlns:a16="http://schemas.microsoft.com/office/drawing/2014/main" val="20001"/>
                    </a:ext>
                  </a:extLst>
                </a:gridCol>
                <a:gridCol w="1654534">
                  <a:extLst>
                    <a:ext uri="{9D8B030D-6E8A-4147-A177-3AD203B41FA5}">
                      <a16:colId xmlns:a16="http://schemas.microsoft.com/office/drawing/2014/main" val="20002"/>
                    </a:ext>
                  </a:extLst>
                </a:gridCol>
                <a:gridCol w="2068167">
                  <a:extLst>
                    <a:ext uri="{9D8B030D-6E8A-4147-A177-3AD203B41FA5}">
                      <a16:colId xmlns:a16="http://schemas.microsoft.com/office/drawing/2014/main" val="20003"/>
                    </a:ext>
                  </a:extLst>
                </a:gridCol>
                <a:gridCol w="1729740">
                  <a:extLst>
                    <a:ext uri="{9D8B030D-6E8A-4147-A177-3AD203B41FA5}">
                      <a16:colId xmlns:a16="http://schemas.microsoft.com/office/drawing/2014/main" val="20004"/>
                    </a:ext>
                  </a:extLst>
                </a:gridCol>
              </a:tblGrid>
              <a:tr h="358121">
                <a:tc>
                  <a:txBody>
                    <a:bodyPr/>
                    <a:lstStyle/>
                    <a:p>
                      <a:pPr algn="ctr"/>
                      <a:r>
                        <a:rPr lang="en-US" sz="1800" dirty="0" smtClean="0"/>
                        <a:t>Monday</a:t>
                      </a:r>
                      <a:endParaRPr lang="en-US" sz="1800" dirty="0"/>
                    </a:p>
                  </a:txBody>
                  <a:tcPr marT="45728" marB="45728" anchor="ctr">
                    <a:solidFill>
                      <a:srgbClr val="006600"/>
                    </a:solidFill>
                  </a:tcPr>
                </a:tc>
                <a:tc>
                  <a:txBody>
                    <a:bodyPr/>
                    <a:lstStyle/>
                    <a:p>
                      <a:pPr algn="ctr"/>
                      <a:r>
                        <a:rPr lang="en-US" sz="1800" dirty="0" smtClean="0"/>
                        <a:t>Tuesday</a:t>
                      </a:r>
                      <a:endParaRPr lang="en-US" sz="1800" dirty="0"/>
                    </a:p>
                  </a:txBody>
                  <a:tcPr marT="45728" marB="45728" anchor="ctr">
                    <a:solidFill>
                      <a:srgbClr val="006600"/>
                    </a:solidFill>
                  </a:tcPr>
                </a:tc>
                <a:tc>
                  <a:txBody>
                    <a:bodyPr/>
                    <a:lstStyle/>
                    <a:p>
                      <a:pPr algn="ctr"/>
                      <a:r>
                        <a:rPr lang="en-US" sz="1800" dirty="0" smtClean="0"/>
                        <a:t>Wednesday</a:t>
                      </a:r>
                      <a:endParaRPr lang="en-US" sz="1800" dirty="0"/>
                    </a:p>
                  </a:txBody>
                  <a:tcPr marT="45728" marB="45728" anchor="ctr">
                    <a:solidFill>
                      <a:srgbClr val="006600"/>
                    </a:solidFill>
                  </a:tcPr>
                </a:tc>
                <a:tc>
                  <a:txBody>
                    <a:bodyPr/>
                    <a:lstStyle/>
                    <a:p>
                      <a:pPr algn="ctr"/>
                      <a:r>
                        <a:rPr lang="en-US" sz="1800" dirty="0" smtClean="0"/>
                        <a:t>Thursday</a:t>
                      </a:r>
                      <a:endParaRPr lang="en-US" sz="1800" dirty="0"/>
                    </a:p>
                  </a:txBody>
                  <a:tcPr marT="45728" marB="45728" anchor="ctr">
                    <a:solidFill>
                      <a:srgbClr val="006600"/>
                    </a:solidFill>
                  </a:tcPr>
                </a:tc>
                <a:tc>
                  <a:txBody>
                    <a:bodyPr/>
                    <a:lstStyle/>
                    <a:p>
                      <a:pPr algn="ctr"/>
                      <a:r>
                        <a:rPr lang="en-US" sz="1800" dirty="0" smtClean="0"/>
                        <a:t>Friday</a:t>
                      </a:r>
                      <a:endParaRPr lang="en-US" sz="1800" dirty="0"/>
                    </a:p>
                  </a:txBody>
                  <a:tcPr marT="45728" marB="45728" anchor="ctr">
                    <a:solidFill>
                      <a:srgbClr val="006600"/>
                    </a:solidFill>
                  </a:tcPr>
                </a:tc>
                <a:extLst>
                  <a:ext uri="{0D108BD9-81ED-4DB2-BD59-A6C34878D82A}">
                    <a16:rowId xmlns:a16="http://schemas.microsoft.com/office/drawing/2014/main" val="10000"/>
                  </a:ext>
                </a:extLst>
              </a:tr>
              <a:tr h="298437">
                <a:tc>
                  <a:txBody>
                    <a:bodyPr/>
                    <a:lstStyle/>
                    <a:p>
                      <a:pPr algn="ctr"/>
                      <a:r>
                        <a:rPr lang="en-US" sz="1400" b="1" i="0" u="none" dirty="0" smtClean="0"/>
                        <a:t>CHOOSE 1</a:t>
                      </a:r>
                    </a:p>
                  </a:txBody>
                  <a:tcPr marT="45728" marB="45728" anchor="ctr">
                    <a:solidFill>
                      <a:schemeClr val="accent6">
                        <a:lumMod val="60000"/>
                        <a:lumOff val="40000"/>
                      </a:schemeClr>
                    </a:solidFill>
                  </a:tcPr>
                </a:tc>
                <a:tc>
                  <a:txBody>
                    <a:bodyPr/>
                    <a:lstStyle/>
                    <a:p>
                      <a:pPr algn="ctr"/>
                      <a:r>
                        <a:rPr lang="en-US" sz="1400" b="1" i="0" u="none" dirty="0" smtClean="0"/>
                        <a:t>CHOOSE 1</a:t>
                      </a:r>
                    </a:p>
                  </a:txBody>
                  <a:tcPr marT="45728" marB="45728" anchor="ctr">
                    <a:solidFill>
                      <a:schemeClr val="accent6">
                        <a:lumMod val="60000"/>
                        <a:lumOff val="40000"/>
                      </a:schemeClr>
                    </a:solidFill>
                  </a:tcPr>
                </a:tc>
                <a:tc>
                  <a:txBody>
                    <a:bodyPr/>
                    <a:lstStyle/>
                    <a:p>
                      <a:pPr algn="ctr"/>
                      <a:r>
                        <a:rPr lang="en-US" sz="1400" b="1" i="0" u="none" dirty="0" smtClean="0"/>
                        <a:t>CHOOSE 1</a:t>
                      </a:r>
                    </a:p>
                  </a:txBody>
                  <a:tcPr marT="45728" marB="45728" anchor="ctr">
                    <a:solidFill>
                      <a:schemeClr val="accent6">
                        <a:lumMod val="60000"/>
                        <a:lumOff val="40000"/>
                      </a:schemeClr>
                    </a:solidFill>
                  </a:tcPr>
                </a:tc>
                <a:tc>
                  <a:txBody>
                    <a:bodyPr/>
                    <a:lstStyle/>
                    <a:p>
                      <a:pPr algn="ctr"/>
                      <a:r>
                        <a:rPr lang="en-US" sz="1400" b="1" i="0" u="none" dirty="0" smtClean="0"/>
                        <a:t>CHOOSE 1</a:t>
                      </a:r>
                    </a:p>
                  </a:txBody>
                  <a:tcPr marT="45728" marB="45728" anchor="ctr">
                    <a:solidFill>
                      <a:schemeClr val="accent6">
                        <a:lumMod val="60000"/>
                        <a:lumOff val="40000"/>
                      </a:schemeClr>
                    </a:solidFill>
                  </a:tcPr>
                </a:tc>
                <a:tc>
                  <a:txBody>
                    <a:bodyPr/>
                    <a:lstStyle/>
                    <a:p>
                      <a:pPr algn="ctr"/>
                      <a:r>
                        <a:rPr lang="en-US" sz="1400" b="1" i="0" u="none" dirty="0" smtClean="0"/>
                        <a:t>CHOOSE 1</a:t>
                      </a:r>
                    </a:p>
                  </a:txBody>
                  <a:tcPr marT="45728" marB="45728" anchor="ctr">
                    <a:solidFill>
                      <a:schemeClr val="accent6">
                        <a:lumMod val="60000"/>
                        <a:lumOff val="40000"/>
                      </a:schemeClr>
                    </a:solidFill>
                  </a:tcPr>
                </a:tc>
                <a:extLst>
                  <a:ext uri="{0D108BD9-81ED-4DB2-BD59-A6C34878D82A}">
                    <a16:rowId xmlns:a16="http://schemas.microsoft.com/office/drawing/2014/main" val="10001"/>
                  </a:ext>
                </a:extLst>
              </a:tr>
              <a:tr h="1996408">
                <a:tc>
                  <a:txBody>
                    <a:bodyPr/>
                    <a:lstStyle/>
                    <a:p>
                      <a:pPr algn="l"/>
                      <a:r>
                        <a:rPr lang="en-US" sz="1400" b="1" u="none" dirty="0" smtClean="0"/>
                        <a:t>Hard</a:t>
                      </a:r>
                      <a:r>
                        <a:rPr lang="en-US" sz="1400" b="1" u="none" baseline="0" dirty="0" smtClean="0"/>
                        <a:t>-boiled egg with whole-wheat toast</a:t>
                      </a:r>
                    </a:p>
                    <a:p>
                      <a:pPr algn="l"/>
                      <a:endParaRPr lang="en-US" sz="400" b="1" u="none" baseline="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sz="1400" b="1" u="none" dirty="0" smtClean="0"/>
                        <a:t>OR</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400" b="1" u="none" dirty="0" smtClean="0"/>
                    </a:p>
                    <a:p>
                      <a:pPr algn="l"/>
                      <a:r>
                        <a:rPr lang="en-US" sz="1400" b="1" u="none" dirty="0" smtClean="0"/>
                        <a:t>Whole-grain</a:t>
                      </a:r>
                      <a:r>
                        <a:rPr lang="en-US" sz="1400" b="1" u="none" baseline="0" dirty="0" smtClean="0"/>
                        <a:t> c</a:t>
                      </a:r>
                      <a:r>
                        <a:rPr lang="en-US" sz="1400" b="1" u="none" dirty="0" smtClean="0"/>
                        <a:t>ereal and mini</a:t>
                      </a:r>
                      <a:r>
                        <a:rPr lang="en-US" sz="1400" b="1" u="none" baseline="0" dirty="0" smtClean="0"/>
                        <a:t> corn muffin</a:t>
                      </a:r>
                    </a:p>
                  </a:txBody>
                  <a:tcPr marT="45728" marB="45728">
                    <a:solidFill>
                      <a:schemeClr val="accent3">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u="none" baseline="0" dirty="0" smtClean="0"/>
                        <a:t>WGR French toast</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u="none" baseline="0" dirty="0" smtClean="0"/>
                        <a:t>Sticks </a:t>
                      </a:r>
                      <a:r>
                        <a:rPr lang="en-US" sz="1400" b="1" u="none" dirty="0" smtClean="0"/>
                        <a:t>with</a:t>
                      </a:r>
                      <a:r>
                        <a:rPr lang="en-US" sz="1400" b="1" u="none" baseline="0" dirty="0" smtClean="0"/>
                        <a:t> syrup</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400" b="1" u="none" baseline="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sz="1400" b="1" u="none" dirty="0" smtClean="0"/>
                        <a:t>OR</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400" b="1" u="non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400" b="1" u="none" dirty="0" smtClean="0"/>
                        <a:t>Whole-grain cereal</a:t>
                      </a:r>
                      <a:r>
                        <a:rPr lang="en-US" sz="1400" b="1" u="none" baseline="0" dirty="0" smtClean="0"/>
                        <a:t> </a:t>
                      </a:r>
                      <a:r>
                        <a:rPr lang="en-US" sz="1400" b="1" u="none" dirty="0" smtClean="0"/>
                        <a:t>and graham </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u="none" dirty="0" smtClean="0"/>
                        <a:t>Crackers </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1" u="none" baseline="0" dirty="0" smtClean="0"/>
                    </a:p>
                  </a:txBody>
                  <a:tcPr marT="45728" marB="45728">
                    <a:solidFill>
                      <a:schemeClr val="accent3">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u="none" dirty="0" smtClean="0"/>
                        <a:t>Breakfast burrito</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400" b="1" u="none"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sz="1400" b="1" u="none" dirty="0" smtClean="0"/>
                        <a:t>OR</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400" b="1" u="non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400" b="1" u="none" dirty="0" smtClean="0"/>
                        <a:t>Whole-grain pancakes with</a:t>
                      </a:r>
                      <a:r>
                        <a:rPr lang="en-US" sz="1400" b="1" u="none" baseline="0" dirty="0" smtClean="0"/>
                        <a:t> strawberry sauce</a:t>
                      </a:r>
                      <a:endParaRPr lang="en-US" sz="1400" b="1" u="none"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u="none" dirty="0" smtClean="0">
                        <a:solidFill>
                          <a:srgbClr val="FF0000"/>
                        </a:solidFill>
                      </a:endParaRPr>
                    </a:p>
                  </a:txBody>
                  <a:tcPr marT="45728" marB="45728">
                    <a:solidFill>
                      <a:schemeClr val="accent3">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u="none" baseline="0" dirty="0" smtClean="0"/>
                        <a:t>Peach smoothie* with whole-grain muffin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400" b="1" u="none" baseline="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i="1" u="none" kern="1200" dirty="0" smtClean="0">
                          <a:solidFill>
                            <a:schemeClr val="dk1"/>
                          </a:solidFill>
                          <a:effectLst/>
                          <a:latin typeface="+mn-lt"/>
                          <a:ea typeface="+mn-ea"/>
                          <a:cs typeface="+mn-cs"/>
                        </a:rPr>
                        <a:t>*Try our new breakfast smoothie made with fruit, milk and yogurt!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400" b="1" i="1" u="none" kern="1200" dirty="0" smtClean="0">
                        <a:solidFill>
                          <a:schemeClr val="dk1"/>
                        </a:solidFill>
                        <a:effectLst/>
                        <a:latin typeface="+mn-lt"/>
                        <a:ea typeface="+mn-ea"/>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400" b="1" u="none" dirty="0" smtClean="0"/>
                        <a:t>OR</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400" b="1" u="none" dirty="0" smtClean="0"/>
                    </a:p>
                    <a:p>
                      <a:pPr algn="l"/>
                      <a:r>
                        <a:rPr lang="en-US" sz="1400" b="1" u="none" dirty="0" smtClean="0"/>
                        <a:t>Whole-grain</a:t>
                      </a:r>
                      <a:r>
                        <a:rPr lang="en-US" sz="1400" b="1" u="none" baseline="0" dirty="0" smtClean="0"/>
                        <a:t> c</a:t>
                      </a:r>
                      <a:r>
                        <a:rPr lang="en-US" sz="1400" b="1" u="none" dirty="0" smtClean="0"/>
                        <a:t>ereal and whole-wheat toast</a:t>
                      </a:r>
                      <a:endParaRPr lang="en-US" sz="1400" b="1" u="none" baseline="0" dirty="0" smtClean="0"/>
                    </a:p>
                  </a:txBody>
                  <a:tcPr marT="45728" marB="45728">
                    <a:solidFill>
                      <a:schemeClr val="accent3">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u="none" baseline="0" dirty="0" smtClean="0"/>
                        <a:t>Whole-wheat sesame bagel with cream cheese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400" b="1" u="none" baseline="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sz="1400" b="1" u="none" dirty="0" smtClean="0"/>
                        <a:t>OR</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400" b="1" u="non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400" b="1" u="none" dirty="0" smtClean="0"/>
                        <a:t>Apple</a:t>
                      </a:r>
                      <a:r>
                        <a:rPr lang="en-US" sz="1400" b="1" u="none" baseline="0" dirty="0" smtClean="0"/>
                        <a:t> c</a:t>
                      </a:r>
                      <a:r>
                        <a:rPr lang="en-US" sz="1400" b="1" u="none" dirty="0" smtClean="0"/>
                        <a:t>innamon</a:t>
                      </a:r>
                      <a:r>
                        <a:rPr lang="en-US" sz="1400" b="1" u="none" baseline="0" dirty="0" smtClean="0"/>
                        <a:t> o</a:t>
                      </a:r>
                      <a:r>
                        <a:rPr lang="en-US" sz="1400" b="1" u="none" dirty="0" smtClean="0"/>
                        <a:t>atmeal</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1" u="none" baseline="0" dirty="0" smtClean="0"/>
                    </a:p>
                  </a:txBody>
                  <a:tcPr marT="45728" marB="45728">
                    <a:solidFill>
                      <a:schemeClr val="accent3">
                        <a:lumMod val="20000"/>
                        <a:lumOff val="80000"/>
                      </a:schemeClr>
                    </a:solidFill>
                  </a:tcPr>
                </a:tc>
                <a:extLst>
                  <a:ext uri="{0D108BD9-81ED-4DB2-BD59-A6C34878D82A}">
                    <a16:rowId xmlns:a16="http://schemas.microsoft.com/office/drawing/2014/main" val="10002"/>
                  </a:ext>
                </a:extLst>
              </a:tr>
              <a:tr h="507332">
                <a:tc>
                  <a:txBody>
                    <a:bodyPr/>
                    <a:lstStyle/>
                    <a:p>
                      <a:pPr algn="ctr"/>
                      <a:r>
                        <a:rPr lang="en-US" sz="1400" b="1" i="0" u="none" baseline="0" dirty="0" smtClean="0"/>
                        <a:t>CHOOSE 1 OR 2 </a:t>
                      </a:r>
                      <a:br>
                        <a:rPr lang="en-US" sz="1400" b="1" i="0" u="none" baseline="0" dirty="0" smtClean="0"/>
                      </a:br>
                      <a:r>
                        <a:rPr lang="en-US" sz="1400" b="1" i="0" u="none" baseline="0" dirty="0" smtClean="0"/>
                        <a:t>(Limit of 1 juice)</a:t>
                      </a:r>
                      <a:endParaRPr lang="en-US" sz="1400" b="1" i="0" u="none" dirty="0"/>
                    </a:p>
                  </a:txBody>
                  <a:tcPr marT="45728" marB="45728" anchor="ctr">
                    <a:solidFill>
                      <a:schemeClr val="accent6">
                        <a:lumMod val="60000"/>
                        <a:lumOff val="40000"/>
                      </a:schemeClr>
                    </a:solidFill>
                  </a:tcPr>
                </a:tc>
                <a:tc>
                  <a:txBody>
                    <a:bodyPr/>
                    <a:lstStyle/>
                    <a:p>
                      <a:pPr algn="ctr"/>
                      <a:r>
                        <a:rPr lang="en-US" sz="1400" b="1" i="0" u="none" baseline="0" dirty="0" smtClean="0"/>
                        <a:t>CHOOSE 1 OR 2 </a:t>
                      </a:r>
                      <a:br>
                        <a:rPr lang="en-US" sz="1400" b="1" i="0" u="none" baseline="0" dirty="0" smtClean="0"/>
                      </a:br>
                      <a:r>
                        <a:rPr lang="en-US" sz="1400" b="1" i="0" u="none" baseline="0" dirty="0" smtClean="0"/>
                        <a:t>(Limit of 1 juice)</a:t>
                      </a:r>
                      <a:endParaRPr lang="en-US" sz="1400" b="1" i="0" u="none" dirty="0"/>
                    </a:p>
                  </a:txBody>
                  <a:tcPr marT="45728" marB="45728" anchor="ctr">
                    <a:solidFill>
                      <a:schemeClr val="accent6">
                        <a:lumMod val="60000"/>
                        <a:lumOff val="40000"/>
                      </a:schemeClr>
                    </a:solidFill>
                  </a:tcPr>
                </a:tc>
                <a:tc>
                  <a:txBody>
                    <a:bodyPr/>
                    <a:lstStyle/>
                    <a:p>
                      <a:pPr algn="ctr"/>
                      <a:r>
                        <a:rPr lang="en-US" sz="1400" b="1" i="0" u="none" baseline="0" dirty="0" smtClean="0"/>
                        <a:t>CHOOSE 1 OR 2 </a:t>
                      </a:r>
                      <a:br>
                        <a:rPr lang="en-US" sz="1400" b="1" i="0" u="none" baseline="0" dirty="0" smtClean="0"/>
                      </a:br>
                      <a:r>
                        <a:rPr lang="en-US" sz="1400" b="1" i="0" u="none" baseline="0" dirty="0" smtClean="0"/>
                        <a:t>(Limit of 1 juice)</a:t>
                      </a:r>
                      <a:endParaRPr lang="en-US" sz="1400" b="1" i="0" u="none" dirty="0"/>
                    </a:p>
                  </a:txBody>
                  <a:tcPr marT="45728" marB="45728" anchor="ctr">
                    <a:solidFill>
                      <a:schemeClr val="accent6">
                        <a:lumMod val="60000"/>
                        <a:lumOff val="40000"/>
                      </a:schemeClr>
                    </a:solidFill>
                  </a:tcPr>
                </a:tc>
                <a:tc>
                  <a:txBody>
                    <a:bodyPr/>
                    <a:lstStyle/>
                    <a:p>
                      <a:pPr algn="ctr"/>
                      <a:r>
                        <a:rPr lang="en-US" sz="1400" b="1" i="0" u="none" baseline="0" dirty="0" smtClean="0"/>
                        <a:t>CHOOSE 1 OR 2 </a:t>
                      </a:r>
                      <a:br>
                        <a:rPr lang="en-US" sz="1400" b="1" i="0" u="none" baseline="0" dirty="0" smtClean="0"/>
                      </a:br>
                      <a:r>
                        <a:rPr lang="en-US" sz="1400" b="1" i="0" u="none" baseline="0" dirty="0" smtClean="0"/>
                        <a:t>(Limit of 1 juice)</a:t>
                      </a:r>
                      <a:endParaRPr lang="en-US" sz="1400" b="1" i="0" u="none" dirty="0"/>
                    </a:p>
                  </a:txBody>
                  <a:tcPr marT="45728" marB="45728" anchor="ctr">
                    <a:solidFill>
                      <a:schemeClr val="accent6">
                        <a:lumMod val="60000"/>
                        <a:lumOff val="40000"/>
                      </a:schemeClr>
                    </a:solidFill>
                  </a:tcPr>
                </a:tc>
                <a:tc>
                  <a:txBody>
                    <a:bodyPr/>
                    <a:lstStyle/>
                    <a:p>
                      <a:pPr algn="ctr"/>
                      <a:r>
                        <a:rPr lang="en-US" sz="1400" b="1" i="0" u="none" baseline="0" dirty="0" smtClean="0"/>
                        <a:t>CHOOSE 1 OR 2 </a:t>
                      </a:r>
                      <a:br>
                        <a:rPr lang="en-US" sz="1400" b="1" i="0" u="none" baseline="0" dirty="0" smtClean="0"/>
                      </a:br>
                      <a:r>
                        <a:rPr lang="en-US" sz="1400" b="1" i="0" u="none" baseline="0" dirty="0" smtClean="0"/>
                        <a:t>(Limit of 1 juice)</a:t>
                      </a:r>
                      <a:endParaRPr lang="en-US" sz="1400" b="1" i="0" u="none" dirty="0"/>
                    </a:p>
                  </a:txBody>
                  <a:tcPr marT="45728" marB="45728" anchor="ctr">
                    <a:solidFill>
                      <a:schemeClr val="accent6">
                        <a:lumMod val="60000"/>
                        <a:lumOff val="40000"/>
                      </a:schemeClr>
                    </a:solidFill>
                  </a:tcPr>
                </a:tc>
                <a:extLst>
                  <a:ext uri="{0D108BD9-81ED-4DB2-BD59-A6C34878D82A}">
                    <a16:rowId xmlns:a16="http://schemas.microsoft.com/office/drawing/2014/main" val="10003"/>
                  </a:ext>
                </a:extLst>
              </a:tr>
              <a:tr h="1234584">
                <a:tc>
                  <a:txBody>
                    <a:bodyPr/>
                    <a:lstStyle/>
                    <a:p>
                      <a:pPr marL="0" indent="0" algn="l"/>
                      <a:r>
                        <a:rPr lang="en-US" sz="1400" b="1" u="none" baseline="0" dirty="0" smtClean="0"/>
                        <a:t>Orange juice</a:t>
                      </a:r>
                    </a:p>
                    <a:p>
                      <a:pPr marL="0" indent="0" algn="l"/>
                      <a:r>
                        <a:rPr lang="en-US" sz="1400" b="1" u="none" baseline="0" dirty="0" smtClean="0"/>
                        <a:t>Assorted fruits</a:t>
                      </a:r>
                    </a:p>
                    <a:p>
                      <a:pPr marL="0" indent="0" algn="l"/>
                      <a:r>
                        <a:rPr lang="en-US" sz="1400" b="1" u="none" baseline="0" dirty="0" smtClean="0">
                          <a:solidFill>
                            <a:srgbClr val="FF0000"/>
                          </a:solidFill>
                        </a:rPr>
                        <a:t>Hash brown potatoes</a:t>
                      </a:r>
                    </a:p>
                  </a:txBody>
                  <a:tcPr marT="45728" marB="45728">
                    <a:solidFill>
                      <a:schemeClr val="accent3">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u="none" baseline="0" dirty="0" smtClean="0"/>
                        <a:t>Fruit cup</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u="none" baseline="0" dirty="0" smtClean="0"/>
                        <a:t>Orange wedges</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u="none" baseline="0" dirty="0" smtClean="0">
                          <a:solidFill>
                            <a:srgbClr val="FF0000"/>
                          </a:solidFill>
                        </a:rPr>
                        <a:t>Carrot sticks</a:t>
                      </a:r>
                    </a:p>
                  </a:txBody>
                  <a:tcPr marT="45728" marB="45728">
                    <a:solidFill>
                      <a:schemeClr val="accent3">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u="none" dirty="0" smtClean="0">
                          <a:solidFill>
                            <a:srgbClr val="FF0000"/>
                          </a:solidFill>
                        </a:rPr>
                        <a:t>Salsa</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u="none" dirty="0" smtClean="0"/>
                        <a:t>Banana</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u="none" baseline="0" dirty="0" smtClean="0"/>
                        <a:t>Apple juice</a:t>
                      </a:r>
                    </a:p>
                  </a:txBody>
                  <a:tcPr marT="45728" marB="45728">
                    <a:solidFill>
                      <a:schemeClr val="accent3">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u="none" baseline="0" dirty="0" smtClean="0"/>
                        <a:t>Applesauce</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u="none" baseline="0" dirty="0" smtClean="0"/>
                        <a:t>Raisins</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u="none" baseline="0" dirty="0" smtClean="0">
                          <a:solidFill>
                            <a:srgbClr val="FF0000"/>
                          </a:solidFill>
                        </a:rPr>
                        <a:t>Celery sticks with hummus dip</a:t>
                      </a:r>
                      <a:r>
                        <a:rPr lang="en-US" sz="1400" b="1" i="1" u="none" kern="1200" dirty="0" smtClean="0">
                          <a:solidFill>
                            <a:schemeClr val="dk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i="1" u="none" kern="1200" dirty="0" smtClean="0">
                        <a:solidFill>
                          <a:schemeClr val="dk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b="1" i="1" u="none" kern="1200" dirty="0" smtClean="0">
                        <a:solidFill>
                          <a:schemeClr val="dk1"/>
                        </a:solidFill>
                        <a:effectLst/>
                        <a:latin typeface="+mn-lt"/>
                        <a:ea typeface="+mn-ea"/>
                        <a:cs typeface="+mn-cs"/>
                      </a:endParaRPr>
                    </a:p>
                  </a:txBody>
                  <a:tcPr marT="45728" marB="45728">
                    <a:solidFill>
                      <a:schemeClr val="accent3">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u="none" baseline="0" dirty="0" smtClean="0">
                          <a:solidFill>
                            <a:srgbClr val="FF0000"/>
                          </a:solidFill>
                        </a:rPr>
                        <a:t>Cucumber slices</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u="none" baseline="0" dirty="0" smtClean="0"/>
                        <a:t>Melon wedge</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u="none" baseline="0" dirty="0" smtClean="0"/>
                        <a:t>Assorted fruit juice</a:t>
                      </a:r>
                    </a:p>
                  </a:txBody>
                  <a:tcPr marT="45728" marB="45728">
                    <a:solidFill>
                      <a:schemeClr val="accent3">
                        <a:lumMod val="20000"/>
                        <a:lumOff val="80000"/>
                      </a:schemeClr>
                    </a:solidFill>
                  </a:tcPr>
                </a:tc>
                <a:extLst>
                  <a:ext uri="{0D108BD9-81ED-4DB2-BD59-A6C34878D82A}">
                    <a16:rowId xmlns:a16="http://schemas.microsoft.com/office/drawing/2014/main" val="10004"/>
                  </a:ext>
                </a:extLst>
              </a:tr>
              <a:tr h="298437">
                <a:tc>
                  <a:txBody>
                    <a:bodyPr/>
                    <a:lstStyle/>
                    <a:p>
                      <a:pPr algn="ctr"/>
                      <a:r>
                        <a:rPr lang="en-US" sz="1400" b="1" i="0" u="none" dirty="0" smtClean="0"/>
                        <a:t>CHOOSE 1</a:t>
                      </a:r>
                    </a:p>
                  </a:txBody>
                  <a:tcPr marT="45728" marB="45728" anchor="ctr">
                    <a:solidFill>
                      <a:schemeClr val="accent6">
                        <a:lumMod val="60000"/>
                        <a:lumOff val="40000"/>
                      </a:schemeClr>
                    </a:solidFill>
                  </a:tcPr>
                </a:tc>
                <a:tc>
                  <a:txBody>
                    <a:bodyPr/>
                    <a:lstStyle/>
                    <a:p>
                      <a:pPr algn="ctr"/>
                      <a:r>
                        <a:rPr lang="en-US" sz="1400" b="1" i="0" u="none" dirty="0" smtClean="0"/>
                        <a:t>CHOOSE 1</a:t>
                      </a:r>
                    </a:p>
                  </a:txBody>
                  <a:tcPr marT="45728" marB="45728" anchor="ctr">
                    <a:solidFill>
                      <a:schemeClr val="accent6">
                        <a:lumMod val="60000"/>
                        <a:lumOff val="40000"/>
                      </a:schemeClr>
                    </a:solidFill>
                  </a:tcPr>
                </a:tc>
                <a:tc>
                  <a:txBody>
                    <a:bodyPr/>
                    <a:lstStyle/>
                    <a:p>
                      <a:pPr algn="ctr"/>
                      <a:r>
                        <a:rPr lang="en-US" sz="1400" b="1" i="0" u="none" dirty="0" smtClean="0"/>
                        <a:t>CHOOSE 1</a:t>
                      </a:r>
                    </a:p>
                  </a:txBody>
                  <a:tcPr marT="45728" marB="45728" anchor="ctr">
                    <a:solidFill>
                      <a:schemeClr val="accent6">
                        <a:lumMod val="60000"/>
                        <a:lumOff val="40000"/>
                      </a:schemeClr>
                    </a:solidFill>
                  </a:tcPr>
                </a:tc>
                <a:tc>
                  <a:txBody>
                    <a:bodyPr/>
                    <a:lstStyle/>
                    <a:p>
                      <a:pPr algn="ctr"/>
                      <a:r>
                        <a:rPr lang="en-US" sz="1400" b="1" i="0" u="none" dirty="0" smtClean="0"/>
                        <a:t>CHOOSE 1</a:t>
                      </a:r>
                    </a:p>
                  </a:txBody>
                  <a:tcPr marT="45728" marB="45728" anchor="ctr">
                    <a:solidFill>
                      <a:schemeClr val="accent6">
                        <a:lumMod val="60000"/>
                        <a:lumOff val="40000"/>
                      </a:schemeClr>
                    </a:solidFill>
                  </a:tcPr>
                </a:tc>
                <a:tc>
                  <a:txBody>
                    <a:bodyPr/>
                    <a:lstStyle/>
                    <a:p>
                      <a:pPr algn="ctr"/>
                      <a:r>
                        <a:rPr lang="en-US" sz="1400" b="1" i="0" u="none" dirty="0" smtClean="0"/>
                        <a:t>CHOOSE 1</a:t>
                      </a:r>
                    </a:p>
                  </a:txBody>
                  <a:tcPr marT="45728" marB="45728" anchor="ctr">
                    <a:solidFill>
                      <a:schemeClr val="accent6">
                        <a:lumMod val="60000"/>
                        <a:lumOff val="40000"/>
                      </a:schemeClr>
                    </a:solidFill>
                  </a:tcPr>
                </a:tc>
                <a:extLst>
                  <a:ext uri="{0D108BD9-81ED-4DB2-BD59-A6C34878D82A}">
                    <a16:rowId xmlns:a16="http://schemas.microsoft.com/office/drawing/2014/main" val="10005"/>
                  </a:ext>
                </a:extLst>
              </a:tr>
              <a:tr h="213263">
                <a:tc>
                  <a:txBody>
                    <a:bodyPr/>
                    <a:lstStyle/>
                    <a:p>
                      <a:pPr algn="l"/>
                      <a:r>
                        <a:rPr lang="en-US" sz="1400" b="1" u="none" baseline="0" dirty="0" smtClean="0"/>
                        <a:t>Milk Choice *</a:t>
                      </a:r>
                      <a:endParaRPr lang="en-US" sz="1400" b="1" u="none" dirty="0"/>
                    </a:p>
                  </a:txBody>
                  <a:tcPr marT="45728" marB="45728">
                    <a:solidFill>
                      <a:schemeClr val="accent3">
                        <a:lumMod val="20000"/>
                        <a:lumOff val="80000"/>
                      </a:schemeClr>
                    </a:solidFill>
                  </a:tcPr>
                </a:tc>
                <a:tc>
                  <a:txBody>
                    <a:bodyPr/>
                    <a:lstStyle/>
                    <a:p>
                      <a:pPr algn="l"/>
                      <a:r>
                        <a:rPr lang="en-US" sz="1400" b="1" u="none" baseline="0" smtClean="0"/>
                        <a:t>Milk Choice *</a:t>
                      </a:r>
                      <a:endParaRPr lang="en-US" sz="1400" b="1" u="none" dirty="0"/>
                    </a:p>
                  </a:txBody>
                  <a:tcPr marT="45728" marB="45728">
                    <a:solidFill>
                      <a:schemeClr val="accent3">
                        <a:lumMod val="20000"/>
                        <a:lumOff val="80000"/>
                      </a:schemeClr>
                    </a:solidFill>
                  </a:tcPr>
                </a:tc>
                <a:tc>
                  <a:txBody>
                    <a:bodyPr/>
                    <a:lstStyle/>
                    <a:p>
                      <a:pPr algn="l"/>
                      <a:r>
                        <a:rPr lang="en-US" sz="1400" b="1" u="none" baseline="0" smtClean="0"/>
                        <a:t>Milk Choice *</a:t>
                      </a:r>
                      <a:endParaRPr lang="en-US" sz="1400" b="1" u="none" dirty="0"/>
                    </a:p>
                  </a:txBody>
                  <a:tcPr marT="45728" marB="45728">
                    <a:solidFill>
                      <a:schemeClr val="accent3">
                        <a:lumMod val="20000"/>
                        <a:lumOff val="80000"/>
                      </a:schemeClr>
                    </a:solidFill>
                  </a:tcPr>
                </a:tc>
                <a:tc>
                  <a:txBody>
                    <a:bodyPr/>
                    <a:lstStyle/>
                    <a:p>
                      <a:pPr algn="l"/>
                      <a:r>
                        <a:rPr lang="en-US" sz="1400" b="1" u="none" baseline="0" smtClean="0"/>
                        <a:t>Milk Choice *</a:t>
                      </a:r>
                      <a:endParaRPr lang="en-US" sz="1400" b="1" u="none" dirty="0"/>
                    </a:p>
                  </a:txBody>
                  <a:tcPr marT="45728" marB="45728">
                    <a:solidFill>
                      <a:schemeClr val="accent3">
                        <a:lumMod val="20000"/>
                        <a:lumOff val="80000"/>
                      </a:schemeClr>
                    </a:solidFill>
                  </a:tcPr>
                </a:tc>
                <a:tc>
                  <a:txBody>
                    <a:bodyPr/>
                    <a:lstStyle/>
                    <a:p>
                      <a:pPr algn="l"/>
                      <a:r>
                        <a:rPr lang="en-US" sz="1400" b="1" u="none" baseline="0" dirty="0" smtClean="0"/>
                        <a:t>Milk Choice *</a:t>
                      </a:r>
                      <a:endParaRPr lang="en-US" sz="1400" b="1" u="none" dirty="0"/>
                    </a:p>
                  </a:txBody>
                  <a:tcPr marT="45728" marB="45728">
                    <a:solidFill>
                      <a:schemeClr val="accent3">
                        <a:lumMod val="20000"/>
                        <a:lumOff val="80000"/>
                      </a:schemeClr>
                    </a:solidFill>
                  </a:tcPr>
                </a:tc>
                <a:extLst>
                  <a:ext uri="{0D108BD9-81ED-4DB2-BD59-A6C34878D82A}">
                    <a16:rowId xmlns:a16="http://schemas.microsoft.com/office/drawing/2014/main" val="10006"/>
                  </a:ext>
                </a:extLst>
              </a:tr>
              <a:tr h="213263">
                <a:tc gridSpan="5">
                  <a:txBody>
                    <a:bodyPr/>
                    <a:lstStyle/>
                    <a:p>
                      <a:pPr algn="ctr"/>
                      <a:r>
                        <a:rPr lang="en-US" sz="1400" b="1" kern="1200" dirty="0" smtClean="0">
                          <a:solidFill>
                            <a:schemeClr val="dk1"/>
                          </a:solidFill>
                          <a:effectLst/>
                          <a:latin typeface="+mn-lt"/>
                          <a:ea typeface="+mn-ea"/>
                          <a:cs typeface="+mn-cs"/>
                        </a:rPr>
                        <a:t>* Low-fat (1%) unflavored or fat-free unflavored or flavored milk</a:t>
                      </a:r>
                      <a:endParaRPr lang="en-US" sz="1400" b="1" u="none" dirty="0"/>
                    </a:p>
                  </a:txBody>
                  <a:tcPr marT="45728" marB="45728">
                    <a:solidFill>
                      <a:schemeClr val="accent3">
                        <a:lumMod val="20000"/>
                        <a:lumOff val="80000"/>
                      </a:schemeClr>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u="none" dirty="0" smtClean="0"/>
                    </a:p>
                  </a:txBody>
                  <a:tcPr marT="45728" marB="45728">
                    <a:solidFill>
                      <a:schemeClr val="accent3">
                        <a:lumMod val="20000"/>
                        <a:lumOff val="80000"/>
                      </a:schemeClr>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u="none" dirty="0" smtClean="0"/>
                    </a:p>
                  </a:txBody>
                  <a:tcPr marT="45728" marB="45728">
                    <a:solidFill>
                      <a:schemeClr val="accent3">
                        <a:lumMod val="20000"/>
                        <a:lumOff val="80000"/>
                      </a:schemeClr>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u="none" dirty="0" smtClean="0"/>
                    </a:p>
                  </a:txBody>
                  <a:tcPr marT="45728" marB="45728">
                    <a:solidFill>
                      <a:schemeClr val="accent3">
                        <a:lumMod val="20000"/>
                        <a:lumOff val="80000"/>
                      </a:schemeClr>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u="none" dirty="0" smtClean="0"/>
                    </a:p>
                  </a:txBody>
                  <a:tcPr marT="45728" marB="45728">
                    <a:solidFill>
                      <a:schemeClr val="accent3">
                        <a:lumMod val="20000"/>
                        <a:lumOff val="80000"/>
                      </a:schemeClr>
                    </a:solidFill>
                  </a:tcPr>
                </a:tc>
                <a:extLst>
                  <a:ext uri="{0D108BD9-81ED-4DB2-BD59-A6C34878D82A}">
                    <a16:rowId xmlns:a16="http://schemas.microsoft.com/office/drawing/2014/main" val="10007"/>
                  </a:ext>
                </a:extLst>
              </a:tr>
            </a:tbl>
          </a:graphicData>
        </a:graphic>
      </p:graphicFrame>
      <p:sp>
        <p:nvSpPr>
          <p:cNvPr id="5" name="TextBox 4"/>
          <p:cNvSpPr txBox="1"/>
          <p:nvPr/>
        </p:nvSpPr>
        <p:spPr>
          <a:xfrm>
            <a:off x="1752600" y="5105400"/>
            <a:ext cx="5486400" cy="374571"/>
          </a:xfrm>
          <a:prstGeom prst="roundRect">
            <a:avLst/>
          </a:prstGeom>
          <a:solidFill>
            <a:srgbClr val="006600"/>
          </a:solidFill>
          <a:ln w="38100" cmpd="sng">
            <a:solidFill>
              <a:srgbClr val="006600"/>
            </a:solidFill>
          </a:ln>
          <a:scene3d>
            <a:camera prst="orthographicFront"/>
            <a:lightRig rig="threePt" dir="t"/>
          </a:scene3d>
          <a:sp3d>
            <a:bevelT/>
          </a:sp3d>
        </p:spPr>
        <p:txBody>
          <a:bodyPr>
            <a:spAutoFit/>
          </a:bodyPr>
          <a:lstStyle/>
          <a:p>
            <a:pPr algn="ctr">
              <a:defRPr/>
            </a:pPr>
            <a:r>
              <a:rPr lang="en-US" sz="1600" b="1" dirty="0" smtClean="0">
                <a:solidFill>
                  <a:schemeClr val="bg1"/>
                </a:solidFill>
              </a:rPr>
              <a:t>Take at least one </a:t>
            </a:r>
            <a:r>
              <a:rPr lang="en-US" sz="1600" b="1" dirty="0">
                <a:solidFill>
                  <a:schemeClr val="bg1"/>
                </a:solidFill>
              </a:rPr>
              <a:t>fruit or vegetable each day to make a meal!</a:t>
            </a:r>
          </a:p>
        </p:txBody>
      </p:sp>
    </p:spTree>
    <p:extLst>
      <p:ext uri="{BB962C8B-B14F-4D97-AF65-F5344CB8AC3E}">
        <p14:creationId xmlns:p14="http://schemas.microsoft.com/office/powerpoint/2010/main" val="42265242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1"/>
          <p:cNvSpPr>
            <a:spLocks noGrp="1" noChangeArrowheads="1"/>
          </p:cNvSpPr>
          <p:nvPr>
            <p:ph type="title" idx="4294967295"/>
          </p:nvPr>
        </p:nvSpPr>
        <p:spPr>
          <a:xfrm>
            <a:off x="0" y="265356"/>
            <a:ext cx="9143999" cy="1523999"/>
          </a:xfrm>
        </p:spPr>
        <p:txBody>
          <a:bodyPr tIns="83808">
            <a:normAutofit/>
          </a:bodyPr>
          <a:lstStyle/>
          <a:p>
            <a:pPr algn="ctr" hangingPunct="1">
              <a:lnSpc>
                <a:spcPct val="100000"/>
              </a:lnSpc>
            </a:pPr>
            <a:r>
              <a:rPr lang="en-US" altLang="en-US" sz="4000" dirty="0" smtClean="0">
                <a:latin typeface="Calibri" panose="020F0502020204030204" pitchFamily="34" charset="0"/>
              </a:rPr>
              <a:t>Test Your School Breakfast </a:t>
            </a:r>
            <a:br>
              <a:rPr lang="en-US" altLang="en-US" sz="4000" dirty="0" smtClean="0">
                <a:latin typeface="Calibri" panose="020F0502020204030204" pitchFamily="34" charset="0"/>
              </a:rPr>
            </a:br>
            <a:r>
              <a:rPr lang="en-US" altLang="en-US" sz="4000" dirty="0" smtClean="0">
                <a:latin typeface="Calibri" panose="020F0502020204030204" pitchFamily="34" charset="0"/>
              </a:rPr>
              <a:t>Meal Pattern IQ!</a:t>
            </a:r>
          </a:p>
        </p:txBody>
      </p:sp>
      <p:sp>
        <p:nvSpPr>
          <p:cNvPr id="7173" name="Rectangle 9"/>
          <p:cNvSpPr>
            <a:spLocks noChangeArrowheads="1"/>
          </p:cNvSpPr>
          <p:nvPr/>
        </p:nvSpPr>
        <p:spPr bwMode="auto">
          <a:xfrm>
            <a:off x="0" y="0"/>
            <a:ext cx="9144000" cy="228600"/>
          </a:xfrm>
          <a:prstGeom prst="rect">
            <a:avLst/>
          </a:prstGeom>
          <a:solidFill>
            <a:srgbClr val="3366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1pPr>
            <a:lvl2pPr marL="742950" indent="-285750"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2pPr>
            <a:lvl3pPr marL="1143000" indent="-228600"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3pPr>
            <a:lvl4pPr marL="1600200" indent="-228600"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4pPr>
            <a:lvl5pPr marL="2057400" indent="-228600"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5pPr>
            <a:lvl6pPr marL="2514600" indent="-228600" algn="r" eaLnBrk="0" fontAlgn="base" hangingPunct="0">
              <a:spcBef>
                <a:spcPct val="30000"/>
              </a:spcBef>
              <a:spcAft>
                <a:spcPct val="0"/>
              </a:spcAft>
              <a:defRPr sz="3200" b="1">
                <a:solidFill>
                  <a:schemeClr val="tx1"/>
                </a:solidFill>
                <a:latin typeface="Arial" panose="020B0604020202020204" pitchFamily="34" charset="0"/>
                <a:cs typeface="Times New Roman" panose="02020603050405020304" pitchFamily="18" charset="0"/>
                <a:sym typeface="Monotype Sorts" pitchFamily="2" charset="2"/>
              </a:defRPr>
            </a:lvl6pPr>
            <a:lvl7pPr marL="2971800" indent="-228600" algn="r" eaLnBrk="0" fontAlgn="base" hangingPunct="0">
              <a:spcBef>
                <a:spcPct val="30000"/>
              </a:spcBef>
              <a:spcAft>
                <a:spcPct val="0"/>
              </a:spcAft>
              <a:defRPr sz="3200" b="1">
                <a:solidFill>
                  <a:schemeClr val="tx1"/>
                </a:solidFill>
                <a:latin typeface="Arial" panose="020B0604020202020204" pitchFamily="34" charset="0"/>
                <a:cs typeface="Times New Roman" panose="02020603050405020304" pitchFamily="18" charset="0"/>
                <a:sym typeface="Monotype Sorts" pitchFamily="2" charset="2"/>
              </a:defRPr>
            </a:lvl7pPr>
            <a:lvl8pPr marL="3429000" indent="-228600" algn="r" eaLnBrk="0" fontAlgn="base" hangingPunct="0">
              <a:spcBef>
                <a:spcPct val="30000"/>
              </a:spcBef>
              <a:spcAft>
                <a:spcPct val="0"/>
              </a:spcAft>
              <a:defRPr sz="3200" b="1">
                <a:solidFill>
                  <a:schemeClr val="tx1"/>
                </a:solidFill>
                <a:latin typeface="Arial" panose="020B0604020202020204" pitchFamily="34" charset="0"/>
                <a:cs typeface="Times New Roman" panose="02020603050405020304" pitchFamily="18" charset="0"/>
                <a:sym typeface="Monotype Sorts" pitchFamily="2" charset="2"/>
              </a:defRPr>
            </a:lvl8pPr>
            <a:lvl9pPr marL="3886200" indent="-228600" algn="r" eaLnBrk="0" fontAlgn="base" hangingPunct="0">
              <a:spcBef>
                <a:spcPct val="30000"/>
              </a:spcBef>
              <a:spcAft>
                <a:spcPct val="0"/>
              </a:spcAft>
              <a:defRPr sz="3200" b="1">
                <a:solidFill>
                  <a:schemeClr val="tx1"/>
                </a:solidFill>
                <a:latin typeface="Arial" panose="020B0604020202020204" pitchFamily="34" charset="0"/>
                <a:cs typeface="Times New Roman" panose="02020603050405020304" pitchFamily="18" charset="0"/>
                <a:sym typeface="Monotype Sorts" pitchFamily="2" charset="2"/>
              </a:defRPr>
            </a:lvl9pPr>
          </a:lstStyle>
          <a:p>
            <a:pPr eaLnBrk="1" hangingPunct="1"/>
            <a:endParaRPr lang="en-US" altLang="en-US"/>
          </a:p>
        </p:txBody>
      </p:sp>
      <p:sp>
        <p:nvSpPr>
          <p:cNvPr id="7177" name="TextBox 9"/>
          <p:cNvSpPr txBox="1">
            <a:spLocks noChangeArrowheads="1"/>
          </p:cNvSpPr>
          <p:nvPr/>
        </p:nvSpPr>
        <p:spPr bwMode="auto">
          <a:xfrm>
            <a:off x="609600" y="2057400"/>
            <a:ext cx="5486400" cy="40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1pPr>
            <a:lvl2pPr marL="742950" indent="-285750"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2pPr>
            <a:lvl3pPr marL="1143000" indent="-228600"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3pPr>
            <a:lvl4pPr marL="1600200" indent="-228600"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4pPr>
            <a:lvl5pPr marL="2057400" indent="-228600"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5pPr>
            <a:lvl6pPr marL="2514600" indent="-228600" algn="r" eaLnBrk="0" fontAlgn="base" hangingPunct="0">
              <a:spcBef>
                <a:spcPct val="30000"/>
              </a:spcBef>
              <a:spcAft>
                <a:spcPct val="0"/>
              </a:spcAft>
              <a:defRPr sz="3200" b="1">
                <a:solidFill>
                  <a:schemeClr val="tx1"/>
                </a:solidFill>
                <a:latin typeface="Arial" panose="020B0604020202020204" pitchFamily="34" charset="0"/>
                <a:cs typeface="Times New Roman" panose="02020603050405020304" pitchFamily="18" charset="0"/>
                <a:sym typeface="Monotype Sorts" pitchFamily="2" charset="2"/>
              </a:defRPr>
            </a:lvl6pPr>
            <a:lvl7pPr marL="2971800" indent="-228600" algn="r" eaLnBrk="0" fontAlgn="base" hangingPunct="0">
              <a:spcBef>
                <a:spcPct val="30000"/>
              </a:spcBef>
              <a:spcAft>
                <a:spcPct val="0"/>
              </a:spcAft>
              <a:defRPr sz="3200" b="1">
                <a:solidFill>
                  <a:schemeClr val="tx1"/>
                </a:solidFill>
                <a:latin typeface="Arial" panose="020B0604020202020204" pitchFamily="34" charset="0"/>
                <a:cs typeface="Times New Roman" panose="02020603050405020304" pitchFamily="18" charset="0"/>
                <a:sym typeface="Monotype Sorts" pitchFamily="2" charset="2"/>
              </a:defRPr>
            </a:lvl7pPr>
            <a:lvl8pPr marL="3429000" indent="-228600" algn="r" eaLnBrk="0" fontAlgn="base" hangingPunct="0">
              <a:spcBef>
                <a:spcPct val="30000"/>
              </a:spcBef>
              <a:spcAft>
                <a:spcPct val="0"/>
              </a:spcAft>
              <a:defRPr sz="3200" b="1">
                <a:solidFill>
                  <a:schemeClr val="tx1"/>
                </a:solidFill>
                <a:latin typeface="Arial" panose="020B0604020202020204" pitchFamily="34" charset="0"/>
                <a:cs typeface="Times New Roman" panose="02020603050405020304" pitchFamily="18" charset="0"/>
                <a:sym typeface="Monotype Sorts" pitchFamily="2" charset="2"/>
              </a:defRPr>
            </a:lvl8pPr>
            <a:lvl9pPr marL="3886200" indent="-228600" algn="r" eaLnBrk="0" fontAlgn="base" hangingPunct="0">
              <a:spcBef>
                <a:spcPct val="30000"/>
              </a:spcBef>
              <a:spcAft>
                <a:spcPct val="0"/>
              </a:spcAft>
              <a:defRPr sz="3200" b="1">
                <a:solidFill>
                  <a:schemeClr val="tx1"/>
                </a:solidFill>
                <a:latin typeface="Arial" panose="020B0604020202020204" pitchFamily="34" charset="0"/>
                <a:cs typeface="Times New Roman" panose="02020603050405020304" pitchFamily="18" charset="0"/>
                <a:sym typeface="Monotype Sorts" pitchFamily="2" charset="2"/>
              </a:defRPr>
            </a:lvl9pPr>
          </a:lstStyle>
          <a:p>
            <a:pPr algn="l" eaLnBrk="1" hangingPunct="1">
              <a:spcBef>
                <a:spcPts val="1200"/>
              </a:spcBef>
              <a:buClr>
                <a:srgbClr val="FFFF00"/>
              </a:buClr>
              <a:buFont typeface="Wingdings" panose="05000000000000000000" pitchFamily="2" charset="2"/>
              <a:buChar char="n"/>
            </a:pPr>
            <a:r>
              <a:rPr lang="en-US" dirty="0" smtClean="0">
                <a:solidFill>
                  <a:schemeClr val="bg1"/>
                </a:solidFill>
                <a:latin typeface="+mn-lt"/>
              </a:rPr>
              <a:t>Group </a:t>
            </a:r>
            <a:r>
              <a:rPr lang="en-US" dirty="0">
                <a:solidFill>
                  <a:schemeClr val="bg1"/>
                </a:solidFill>
                <a:latin typeface="+mn-lt"/>
              </a:rPr>
              <a:t>1: Milk and Noncreditable </a:t>
            </a:r>
            <a:r>
              <a:rPr lang="en-US" dirty="0" smtClean="0">
                <a:solidFill>
                  <a:schemeClr val="bg1"/>
                </a:solidFill>
                <a:latin typeface="+mn-lt"/>
              </a:rPr>
              <a:t>Foods</a:t>
            </a:r>
          </a:p>
          <a:p>
            <a:pPr algn="l" eaLnBrk="1" hangingPunct="1">
              <a:spcBef>
                <a:spcPts val="1200"/>
              </a:spcBef>
              <a:buClr>
                <a:srgbClr val="FFFF00"/>
              </a:buClr>
              <a:buFont typeface="Wingdings" panose="05000000000000000000" pitchFamily="2" charset="2"/>
              <a:buChar char="n"/>
            </a:pPr>
            <a:r>
              <a:rPr lang="en-US" dirty="0" smtClean="0">
                <a:solidFill>
                  <a:schemeClr val="bg1"/>
                </a:solidFill>
                <a:latin typeface="+mn-lt"/>
              </a:rPr>
              <a:t>Group </a:t>
            </a:r>
            <a:r>
              <a:rPr lang="en-US" dirty="0">
                <a:solidFill>
                  <a:schemeClr val="bg1"/>
                </a:solidFill>
                <a:latin typeface="+mn-lt"/>
              </a:rPr>
              <a:t>2: </a:t>
            </a:r>
            <a:r>
              <a:rPr lang="en-US" dirty="0" smtClean="0">
                <a:solidFill>
                  <a:schemeClr val="bg1"/>
                </a:solidFill>
                <a:latin typeface="+mn-lt"/>
              </a:rPr>
              <a:t>Grain</a:t>
            </a:r>
          </a:p>
          <a:p>
            <a:pPr algn="l" eaLnBrk="1" hangingPunct="1">
              <a:spcBef>
                <a:spcPts val="1200"/>
              </a:spcBef>
              <a:buClr>
                <a:srgbClr val="FFFF00"/>
              </a:buClr>
              <a:buFont typeface="Wingdings" panose="05000000000000000000" pitchFamily="2" charset="2"/>
              <a:buChar char="n"/>
            </a:pPr>
            <a:r>
              <a:rPr lang="en-US" dirty="0" smtClean="0">
                <a:solidFill>
                  <a:schemeClr val="bg1"/>
                </a:solidFill>
                <a:latin typeface="+mn-lt"/>
              </a:rPr>
              <a:t>Group </a:t>
            </a:r>
            <a:r>
              <a:rPr lang="en-US" dirty="0">
                <a:solidFill>
                  <a:schemeClr val="bg1"/>
                </a:solidFill>
                <a:latin typeface="+mn-lt"/>
              </a:rPr>
              <a:t>3: </a:t>
            </a:r>
            <a:r>
              <a:rPr lang="en-US" dirty="0" smtClean="0">
                <a:solidFill>
                  <a:schemeClr val="bg1"/>
                </a:solidFill>
                <a:latin typeface="+mn-lt"/>
              </a:rPr>
              <a:t>Fruits</a:t>
            </a:r>
          </a:p>
          <a:p>
            <a:pPr algn="l" eaLnBrk="1" hangingPunct="1">
              <a:spcBef>
                <a:spcPts val="1200"/>
              </a:spcBef>
              <a:buClr>
                <a:srgbClr val="FFFF00"/>
              </a:buClr>
              <a:buFont typeface="Wingdings" panose="05000000000000000000" pitchFamily="2" charset="2"/>
              <a:buChar char="n"/>
            </a:pPr>
            <a:r>
              <a:rPr lang="en-US" dirty="0" smtClean="0">
                <a:solidFill>
                  <a:schemeClr val="bg1"/>
                </a:solidFill>
                <a:latin typeface="+mn-lt"/>
              </a:rPr>
              <a:t>Group </a:t>
            </a:r>
            <a:r>
              <a:rPr lang="en-US" dirty="0">
                <a:solidFill>
                  <a:schemeClr val="bg1"/>
                </a:solidFill>
                <a:latin typeface="+mn-lt"/>
              </a:rPr>
              <a:t>4: Dietary Specifications (Nutrition Standards)</a:t>
            </a:r>
          </a:p>
        </p:txBody>
      </p:sp>
      <p:pic>
        <p:nvPicPr>
          <p:cNvPr id="7" name="Picture 2" descr="Apple on desk&#10;&#10;Office.com Clip Art&#1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8799"/>
          <a:stretch/>
        </p:blipFill>
        <p:spPr bwMode="auto">
          <a:xfrm>
            <a:off x="5715000" y="2209800"/>
            <a:ext cx="2810962" cy="3429000"/>
          </a:xfrm>
          <a:prstGeom prst="rect">
            <a:avLst/>
          </a:prstGeom>
          <a:noFill/>
          <a:ln w="28575">
            <a:solidFill>
              <a:srgbClr val="A5002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31074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8"/>
          <p:cNvSpPr txBox="1">
            <a:spLocks/>
          </p:cNvSpPr>
          <p:nvPr/>
        </p:nvSpPr>
        <p:spPr>
          <a:xfrm>
            <a:off x="-583" y="235598"/>
            <a:ext cx="9144583" cy="60260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000" b="1" kern="1200">
                <a:solidFill>
                  <a:srgbClr val="FFFF00"/>
                </a:solidFill>
                <a:latin typeface="Arial" pitchFamily="34" charset="0"/>
                <a:ea typeface="+mj-ea"/>
                <a:cs typeface="Arial" pitchFamily="34" charset="0"/>
              </a:defRPr>
            </a:lvl1pPr>
          </a:lstStyle>
          <a:p>
            <a:pPr marL="7938" indent="-7938"/>
            <a:r>
              <a:rPr lang="en-US" dirty="0">
                <a:latin typeface="+mn-lt"/>
              </a:rPr>
              <a:t>Vegetable </a:t>
            </a:r>
            <a:r>
              <a:rPr lang="en-US" dirty="0" smtClean="0">
                <a:latin typeface="+mn-lt"/>
              </a:rPr>
              <a:t>Subgroups</a:t>
            </a:r>
          </a:p>
        </p:txBody>
      </p:sp>
      <p:sp>
        <p:nvSpPr>
          <p:cNvPr id="5" name="TextBox 4"/>
          <p:cNvSpPr txBox="1"/>
          <p:nvPr/>
        </p:nvSpPr>
        <p:spPr>
          <a:xfrm>
            <a:off x="-3810" y="6229290"/>
            <a:ext cx="9144000" cy="369332"/>
          </a:xfrm>
          <a:prstGeom prst="rect">
            <a:avLst/>
          </a:prstGeom>
          <a:solidFill>
            <a:srgbClr val="FFFF99"/>
          </a:solidFill>
        </p:spPr>
        <p:txBody>
          <a:bodyPr wrap="square" rtlCol="0">
            <a:spAutoFit/>
          </a:bodyPr>
          <a:lstStyle/>
          <a:p>
            <a:pPr marL="7938" indent="-7938" algn="ctr"/>
            <a:r>
              <a:rPr lang="en-US" b="1" dirty="0" smtClean="0"/>
              <a:t>www.sde.ct.gov/sde/lib/sde/pdf/deps/nutrition/nslp/crediting/vegetable_groups.pdf</a:t>
            </a:r>
            <a:endParaRPr lang="en-US" b="1" dirty="0"/>
          </a:p>
        </p:txBody>
      </p:sp>
      <p:pic>
        <p:nvPicPr>
          <p:cNvPr id="2" name="Picture 1"/>
          <p:cNvPicPr>
            <a:picLocks noChangeAspect="1"/>
          </p:cNvPicPr>
          <p:nvPr/>
        </p:nvPicPr>
        <p:blipFill>
          <a:blip r:embed="rId3"/>
          <a:stretch>
            <a:fillRect/>
          </a:stretch>
        </p:blipFill>
        <p:spPr>
          <a:xfrm>
            <a:off x="2579846" y="971944"/>
            <a:ext cx="3976687" cy="5123602"/>
          </a:xfrm>
          <a:prstGeom prst="rect">
            <a:avLst/>
          </a:prstGeom>
        </p:spPr>
      </p:pic>
    </p:spTree>
    <p:extLst>
      <p:ext uri="{BB962C8B-B14F-4D97-AF65-F5344CB8AC3E}">
        <p14:creationId xmlns:p14="http://schemas.microsoft.com/office/powerpoint/2010/main" val="68773048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3810" y="6260068"/>
            <a:ext cx="9144000" cy="369332"/>
          </a:xfrm>
          <a:prstGeom prst="rect">
            <a:avLst/>
          </a:prstGeom>
          <a:solidFill>
            <a:srgbClr val="FFFF99"/>
          </a:solidFill>
        </p:spPr>
        <p:txBody>
          <a:bodyPr wrap="square" rtlCol="0">
            <a:spAutoFit/>
          </a:bodyPr>
          <a:lstStyle/>
          <a:p>
            <a:pPr algn="ctr"/>
            <a:r>
              <a:rPr lang="en-US" b="1" dirty="0" smtClean="0"/>
              <a:t>www.fns.usda.gov/tn/food-buying-guide-school-meal-programs</a:t>
            </a:r>
            <a:endParaRPr lang="en-US" b="1" dirty="0"/>
          </a:p>
        </p:txBody>
      </p:sp>
      <p:sp>
        <p:nvSpPr>
          <p:cNvPr id="27" name="Title 1"/>
          <p:cNvSpPr>
            <a:spLocks noGrp="1"/>
          </p:cNvSpPr>
          <p:nvPr>
            <p:ph type="title"/>
          </p:nvPr>
        </p:nvSpPr>
        <p:spPr>
          <a:xfrm>
            <a:off x="-3810" y="274638"/>
            <a:ext cx="9144000" cy="639762"/>
          </a:xfrm>
        </p:spPr>
        <p:txBody>
          <a:bodyPr/>
          <a:lstStyle/>
          <a:p>
            <a:r>
              <a:rPr lang="en-US" dirty="0" smtClean="0">
                <a:latin typeface="+mj-lt"/>
              </a:rPr>
              <a:t>Crediting Information for Fruits</a:t>
            </a:r>
          </a:p>
        </p:txBody>
      </p:sp>
      <p:pic>
        <p:nvPicPr>
          <p:cNvPr id="3" name="Picture 2"/>
          <p:cNvPicPr>
            <a:picLocks noChangeAspect="1"/>
          </p:cNvPicPr>
          <p:nvPr/>
        </p:nvPicPr>
        <p:blipFill>
          <a:blip r:embed="rId3"/>
          <a:stretch>
            <a:fillRect/>
          </a:stretch>
        </p:blipFill>
        <p:spPr>
          <a:xfrm>
            <a:off x="304800" y="1295400"/>
            <a:ext cx="3765458" cy="4015859"/>
          </a:xfrm>
          <a:prstGeom prst="rect">
            <a:avLst/>
          </a:prstGeom>
        </p:spPr>
      </p:pic>
      <p:sp>
        <p:nvSpPr>
          <p:cNvPr id="5" name="Rectangular Callout 4"/>
          <p:cNvSpPr/>
          <p:nvPr/>
        </p:nvSpPr>
        <p:spPr>
          <a:xfrm>
            <a:off x="5486400" y="1904999"/>
            <a:ext cx="3352800" cy="3261519"/>
          </a:xfrm>
          <a:prstGeom prst="wedgeRectCallout">
            <a:avLst>
              <a:gd name="adj1" fmla="val -102165"/>
              <a:gd name="adj2" fmla="val -14308"/>
            </a:avLst>
          </a:prstGeom>
          <a:solidFill>
            <a:schemeClr val="accent4">
              <a:lumMod val="40000"/>
              <a:lumOff val="60000"/>
            </a:schemeClr>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4"/>
          <a:stretch>
            <a:fillRect/>
          </a:stretch>
        </p:blipFill>
        <p:spPr>
          <a:xfrm>
            <a:off x="6096000" y="2135058"/>
            <a:ext cx="2350839" cy="2904352"/>
          </a:xfrm>
          <a:prstGeom prst="rect">
            <a:avLst/>
          </a:prstGeom>
          <a:ln>
            <a:noFill/>
          </a:ln>
        </p:spPr>
      </p:pic>
      <p:sp>
        <p:nvSpPr>
          <p:cNvPr id="8" name="TextBox 7"/>
          <p:cNvSpPr txBox="1"/>
          <p:nvPr/>
        </p:nvSpPr>
        <p:spPr>
          <a:xfrm>
            <a:off x="5486400" y="5180125"/>
            <a:ext cx="3374136" cy="584775"/>
          </a:xfrm>
          <a:prstGeom prst="rect">
            <a:avLst/>
          </a:prstGeom>
          <a:solidFill>
            <a:srgbClr val="FFFF99"/>
          </a:solidFill>
        </p:spPr>
        <p:txBody>
          <a:bodyPr wrap="square" rtlCol="0">
            <a:spAutoFit/>
          </a:bodyPr>
          <a:lstStyle/>
          <a:p>
            <a:r>
              <a:rPr lang="en-US" sz="1600" b="1" dirty="0" smtClean="0"/>
              <a:t>Revised online sections to </a:t>
            </a:r>
            <a:r>
              <a:rPr lang="en-US" sz="1600" b="1" dirty="0"/>
              <a:t>separate </a:t>
            </a:r>
            <a:r>
              <a:rPr lang="en-US" sz="1600" b="1" dirty="0" smtClean="0"/>
              <a:t>fruits and vegetables</a:t>
            </a:r>
            <a:endParaRPr lang="en-US" sz="1600" b="1" dirty="0"/>
          </a:p>
        </p:txBody>
      </p:sp>
    </p:spTree>
    <p:extLst>
      <p:ext uri="{BB962C8B-B14F-4D97-AF65-F5344CB8AC3E}">
        <p14:creationId xmlns:p14="http://schemas.microsoft.com/office/powerpoint/2010/main" val="231000142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3810" y="6260068"/>
            <a:ext cx="9144000" cy="369332"/>
          </a:xfrm>
          <a:prstGeom prst="rect">
            <a:avLst/>
          </a:prstGeom>
          <a:solidFill>
            <a:srgbClr val="FFFF99"/>
          </a:solidFill>
        </p:spPr>
        <p:txBody>
          <a:bodyPr wrap="square" rtlCol="0">
            <a:spAutoFit/>
          </a:bodyPr>
          <a:lstStyle/>
          <a:p>
            <a:pPr algn="ctr"/>
            <a:r>
              <a:rPr lang="en-US" b="1" dirty="0" smtClean="0"/>
              <a:t>www.fns.usda.gov/tn/food-buying-guide-school-meal-programs</a:t>
            </a:r>
            <a:endParaRPr lang="en-US" b="1" dirty="0"/>
          </a:p>
        </p:txBody>
      </p:sp>
      <p:sp>
        <p:nvSpPr>
          <p:cNvPr id="27" name="Title 1"/>
          <p:cNvSpPr>
            <a:spLocks noGrp="1"/>
          </p:cNvSpPr>
          <p:nvPr>
            <p:ph type="title"/>
          </p:nvPr>
        </p:nvSpPr>
        <p:spPr>
          <a:xfrm>
            <a:off x="-3810" y="274638"/>
            <a:ext cx="9144000" cy="639762"/>
          </a:xfrm>
        </p:spPr>
        <p:txBody>
          <a:bodyPr/>
          <a:lstStyle/>
          <a:p>
            <a:r>
              <a:rPr lang="en-US" dirty="0" smtClean="0">
                <a:latin typeface="+mj-lt"/>
              </a:rPr>
              <a:t>Crediting Information for Vegetables</a:t>
            </a:r>
          </a:p>
        </p:txBody>
      </p:sp>
      <p:pic>
        <p:nvPicPr>
          <p:cNvPr id="3" name="Picture 2"/>
          <p:cNvPicPr>
            <a:picLocks noChangeAspect="1"/>
          </p:cNvPicPr>
          <p:nvPr/>
        </p:nvPicPr>
        <p:blipFill>
          <a:blip r:embed="rId3"/>
          <a:stretch>
            <a:fillRect/>
          </a:stretch>
        </p:blipFill>
        <p:spPr>
          <a:xfrm>
            <a:off x="304800" y="1295400"/>
            <a:ext cx="3765458" cy="4015859"/>
          </a:xfrm>
          <a:prstGeom prst="rect">
            <a:avLst/>
          </a:prstGeom>
        </p:spPr>
      </p:pic>
      <p:sp>
        <p:nvSpPr>
          <p:cNvPr id="5" name="Rectangular Callout 4"/>
          <p:cNvSpPr/>
          <p:nvPr/>
        </p:nvSpPr>
        <p:spPr>
          <a:xfrm>
            <a:off x="5486400" y="1904999"/>
            <a:ext cx="3352800" cy="3261519"/>
          </a:xfrm>
          <a:prstGeom prst="wedgeRectCallout">
            <a:avLst>
              <a:gd name="adj1" fmla="val -102165"/>
              <a:gd name="adj2" fmla="val -14308"/>
            </a:avLst>
          </a:prstGeom>
          <a:solidFill>
            <a:schemeClr val="accent4">
              <a:lumMod val="40000"/>
              <a:lumOff val="60000"/>
            </a:schemeClr>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4"/>
          <a:stretch>
            <a:fillRect/>
          </a:stretch>
        </p:blipFill>
        <p:spPr>
          <a:xfrm>
            <a:off x="6096000" y="2135058"/>
            <a:ext cx="2350839" cy="2904352"/>
          </a:xfrm>
          <a:prstGeom prst="rect">
            <a:avLst/>
          </a:prstGeom>
          <a:ln>
            <a:noFill/>
          </a:ln>
        </p:spPr>
      </p:pic>
      <p:sp>
        <p:nvSpPr>
          <p:cNvPr id="8" name="TextBox 7"/>
          <p:cNvSpPr txBox="1"/>
          <p:nvPr/>
        </p:nvSpPr>
        <p:spPr>
          <a:xfrm>
            <a:off x="5486400" y="5180125"/>
            <a:ext cx="3374136" cy="584775"/>
          </a:xfrm>
          <a:prstGeom prst="rect">
            <a:avLst/>
          </a:prstGeom>
          <a:solidFill>
            <a:srgbClr val="FFFF99"/>
          </a:solidFill>
        </p:spPr>
        <p:txBody>
          <a:bodyPr wrap="square" rtlCol="0">
            <a:spAutoFit/>
          </a:bodyPr>
          <a:lstStyle/>
          <a:p>
            <a:r>
              <a:rPr lang="en-US" sz="1600" b="1" dirty="0" smtClean="0"/>
              <a:t>Revised online sections to </a:t>
            </a:r>
            <a:r>
              <a:rPr lang="en-US" sz="1600" b="1" dirty="0"/>
              <a:t>separate vegetables and </a:t>
            </a:r>
            <a:r>
              <a:rPr lang="en-US" sz="1600" b="1" dirty="0" smtClean="0"/>
              <a:t>fruits</a:t>
            </a:r>
            <a:endParaRPr lang="en-US" sz="1600" b="1" dirty="0"/>
          </a:p>
        </p:txBody>
      </p:sp>
    </p:spTree>
    <p:extLst>
      <p:ext uri="{BB962C8B-B14F-4D97-AF65-F5344CB8AC3E}">
        <p14:creationId xmlns:p14="http://schemas.microsoft.com/office/powerpoint/2010/main" val="157526943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790222" y="2971800"/>
            <a:ext cx="7467600" cy="1028841"/>
          </a:xfrm>
          <a:prstGeom prst="rect">
            <a:avLst/>
          </a:prstGeom>
        </p:spPr>
        <p:txBody>
          <a:bodyPr vert="horz" lIns="91440" tIns="45720" rIns="91440" bIns="45720" rtlCol="0">
            <a:noAutofit/>
          </a:bodyPr>
          <a:lstStyle>
            <a:lvl1pPr marL="457200" indent="-457200" algn="l" defTabSz="914400" rtl="0" eaLnBrk="1" latinLnBrk="0" hangingPunct="1">
              <a:spcBef>
                <a:spcPct val="20000"/>
              </a:spcBef>
              <a:buClr>
                <a:srgbClr val="FFFF00"/>
              </a:buClr>
              <a:buFont typeface="Wingdings" pitchFamily="2" charset="2"/>
              <a:buChar char="n"/>
              <a:defRPr sz="3200" b="1" kern="1200">
                <a:solidFill>
                  <a:schemeClr val="bg1"/>
                </a:solidFill>
                <a:latin typeface="Arial Narrow" pitchFamily="34" charset="0"/>
                <a:ea typeface="+mn-ea"/>
                <a:cs typeface="+mn-cs"/>
                <a:sym typeface="Wingdings"/>
              </a:defRPr>
            </a:lvl1pPr>
            <a:lvl2pPr marL="914400" indent="-457200" algn="l" defTabSz="914400" rtl="0" eaLnBrk="1" latinLnBrk="0" hangingPunct="1">
              <a:spcBef>
                <a:spcPct val="20000"/>
              </a:spcBef>
              <a:buClr>
                <a:srgbClr val="FFFF00"/>
              </a:buClr>
              <a:buFont typeface="Symbol" pitchFamily="18" charset="2"/>
              <a:buChar char="·"/>
              <a:defRPr sz="2800" b="1" kern="1200">
                <a:solidFill>
                  <a:schemeClr val="bg1"/>
                </a:solidFill>
                <a:latin typeface="Arial Narrow" pitchFamily="34" charset="0"/>
                <a:ea typeface="+mn-ea"/>
                <a:cs typeface="+mn-cs"/>
                <a:sym typeface="Symbol"/>
              </a:defRPr>
            </a:lvl2pPr>
            <a:lvl3pPr marL="1262063" indent="-347663" algn="l" defTabSz="914400" rtl="0" eaLnBrk="1" latinLnBrk="0" hangingPunct="1">
              <a:spcBef>
                <a:spcPct val="20000"/>
              </a:spcBef>
              <a:buClr>
                <a:srgbClr val="FFFF00"/>
              </a:buClr>
              <a:buFont typeface="Wingdings 3" pitchFamily="18" charset="2"/>
              <a:buChar char=""/>
              <a:defRPr sz="2400" b="1" kern="1200">
                <a:solidFill>
                  <a:schemeClr val="bg1"/>
                </a:solidFill>
                <a:latin typeface="Arial Narrow" pitchFamily="34" charset="0"/>
                <a:ea typeface="+mn-ea"/>
                <a:cs typeface="+mn-cs"/>
                <a:sym typeface="Wingdings 3"/>
              </a:defRPr>
            </a:lvl3pPr>
            <a:lvl4pPr marL="16002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spcBef>
                <a:spcPts val="1200"/>
              </a:spcBef>
              <a:buClr>
                <a:schemeClr val="bg1"/>
              </a:buClr>
              <a:buFont typeface="+mj-lt"/>
              <a:buAutoNum type="arabicPeriod" startAt="2"/>
            </a:pPr>
            <a:endParaRPr lang="en-US" sz="2400" dirty="0" smtClean="0">
              <a:latin typeface="+mn-lt"/>
              <a:ea typeface="MS Gothic" charset="0"/>
              <a:cs typeface="Arial" pitchFamily="34" charset="0"/>
            </a:endParaRPr>
          </a:p>
        </p:txBody>
      </p:sp>
      <p:sp>
        <p:nvSpPr>
          <p:cNvPr id="14" name="Content Placeholder 2"/>
          <p:cNvSpPr txBox="1">
            <a:spLocks/>
          </p:cNvSpPr>
          <p:nvPr/>
        </p:nvSpPr>
        <p:spPr>
          <a:xfrm>
            <a:off x="3962401" y="3520828"/>
            <a:ext cx="3487814" cy="689919"/>
          </a:xfrm>
          <a:prstGeom prst="rect">
            <a:avLst/>
          </a:prstGeom>
        </p:spPr>
        <p:txBody>
          <a:bodyPr vert="horz" lIns="91440" tIns="45720" rIns="91440" bIns="45720" rtlCol="0">
            <a:noAutofit/>
          </a:bodyPr>
          <a:lstStyle>
            <a:lvl1pPr marL="457200" indent="-457200" algn="l" defTabSz="914400" rtl="0" eaLnBrk="1" latinLnBrk="0" hangingPunct="1">
              <a:spcBef>
                <a:spcPct val="20000"/>
              </a:spcBef>
              <a:buClr>
                <a:srgbClr val="FFFF00"/>
              </a:buClr>
              <a:buFont typeface="Wingdings" pitchFamily="2" charset="2"/>
              <a:buChar char="n"/>
              <a:defRPr sz="3200" b="1" kern="1200">
                <a:solidFill>
                  <a:schemeClr val="bg1"/>
                </a:solidFill>
                <a:latin typeface="Arial Narrow" pitchFamily="34" charset="0"/>
                <a:ea typeface="+mn-ea"/>
                <a:cs typeface="+mn-cs"/>
                <a:sym typeface="Wingdings"/>
              </a:defRPr>
            </a:lvl1pPr>
            <a:lvl2pPr marL="914400" indent="-457200" algn="l" defTabSz="914400" rtl="0" eaLnBrk="1" latinLnBrk="0" hangingPunct="1">
              <a:spcBef>
                <a:spcPct val="20000"/>
              </a:spcBef>
              <a:buClr>
                <a:srgbClr val="FFFF00"/>
              </a:buClr>
              <a:buFont typeface="Symbol" pitchFamily="18" charset="2"/>
              <a:buChar char="·"/>
              <a:defRPr sz="2800" b="1" kern="1200">
                <a:solidFill>
                  <a:schemeClr val="bg1"/>
                </a:solidFill>
                <a:latin typeface="Arial Narrow" pitchFamily="34" charset="0"/>
                <a:ea typeface="+mn-ea"/>
                <a:cs typeface="+mn-cs"/>
                <a:sym typeface="Symbol"/>
              </a:defRPr>
            </a:lvl2pPr>
            <a:lvl3pPr marL="1262063" indent="-347663" algn="l" defTabSz="914400" rtl="0" eaLnBrk="1" latinLnBrk="0" hangingPunct="1">
              <a:spcBef>
                <a:spcPct val="20000"/>
              </a:spcBef>
              <a:buClr>
                <a:srgbClr val="FFFF00"/>
              </a:buClr>
              <a:buFont typeface="Wingdings 3" pitchFamily="18" charset="2"/>
              <a:buChar char=""/>
              <a:defRPr sz="2400" b="1" kern="1200">
                <a:solidFill>
                  <a:schemeClr val="bg1"/>
                </a:solidFill>
                <a:latin typeface="Arial Narrow" pitchFamily="34" charset="0"/>
                <a:ea typeface="+mn-ea"/>
                <a:cs typeface="+mn-cs"/>
                <a:sym typeface="Wingdings 3"/>
              </a:defRPr>
            </a:lvl3pPr>
            <a:lvl4pPr marL="16002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buClr>
                <a:schemeClr val="bg1"/>
              </a:buClr>
              <a:buNone/>
            </a:pPr>
            <a:r>
              <a:rPr lang="en-US" dirty="0">
                <a:latin typeface="+mn-lt"/>
                <a:ea typeface="MS Gothic" charset="0"/>
                <a:cs typeface="Arial" pitchFamily="34" charset="0"/>
              </a:rPr>
              <a:t>½ cup </a:t>
            </a:r>
            <a:r>
              <a:rPr lang="en-US" dirty="0">
                <a:latin typeface="+mn-lt"/>
                <a:ea typeface="MS Gothic" charset="0"/>
                <a:cs typeface="MS Gothic" charset="0"/>
              </a:rPr>
              <a:t>of </a:t>
            </a:r>
            <a:r>
              <a:rPr lang="en-US" dirty="0" smtClean="0">
                <a:latin typeface="+mn-lt"/>
                <a:ea typeface="MS Gothic" charset="0"/>
                <a:cs typeface="Arial" pitchFamily="34" charset="0"/>
              </a:rPr>
              <a:t>fresh fruit</a:t>
            </a:r>
            <a:endParaRPr lang="en-US" sz="2400" dirty="0" smtClean="0">
              <a:latin typeface="+mn-lt"/>
              <a:ea typeface="MS Gothic" charset="0"/>
              <a:cs typeface="MS Gothic" charset="0"/>
            </a:endParaRPr>
          </a:p>
          <a:p>
            <a:pPr marL="801688" lvl="1" indent="-344488">
              <a:spcBef>
                <a:spcPts val="0"/>
              </a:spcBef>
              <a:buClr>
                <a:schemeClr val="bg1"/>
              </a:buClr>
              <a:buNone/>
            </a:pPr>
            <a:endParaRPr lang="en-US" sz="2400" dirty="0" smtClean="0">
              <a:latin typeface="+mn-lt"/>
              <a:ea typeface="MS Gothic" charset="0"/>
              <a:cs typeface="Arial" pitchFamily="34" charset="0"/>
            </a:endParaRPr>
          </a:p>
          <a:p>
            <a:pPr marL="801688" lvl="1" indent="-338138">
              <a:spcBef>
                <a:spcPts val="0"/>
              </a:spcBef>
              <a:buClr>
                <a:schemeClr val="bg1"/>
              </a:buClr>
            </a:pPr>
            <a:endParaRPr lang="en-US" sz="2400" dirty="0" smtClean="0">
              <a:latin typeface="+mn-lt"/>
              <a:ea typeface="MS Gothic" charset="0"/>
              <a:cs typeface="Arial" pitchFamily="34" charset="0"/>
            </a:endParaRPr>
          </a:p>
        </p:txBody>
      </p:sp>
      <p:sp>
        <p:nvSpPr>
          <p:cNvPr id="20" name="Rectangle 1"/>
          <p:cNvSpPr>
            <a:spLocks noGrp="1" noChangeArrowheads="1"/>
          </p:cNvSpPr>
          <p:nvPr>
            <p:ph type="title" idx="4294967295"/>
          </p:nvPr>
        </p:nvSpPr>
        <p:spPr>
          <a:xfrm>
            <a:off x="1" y="228600"/>
            <a:ext cx="7108384" cy="567742"/>
          </a:xfrm>
          <a:ln/>
        </p:spPr>
        <p:txBody>
          <a:bodyPr tIns="83808">
            <a:noAutofit/>
          </a:bodyPr>
          <a:lstStyle/>
          <a:p>
            <a:pPr hangingPunct="1">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dirty="0" smtClean="0"/>
              <a:t>Menu Planning Quiz for Fruits</a:t>
            </a:r>
            <a:endParaRPr lang="en-US" dirty="0"/>
          </a:p>
        </p:txBody>
      </p:sp>
      <p:pic>
        <p:nvPicPr>
          <p:cNvPr id="21" name="Picture 2" descr="Apple on desk&#10;&#10;Office.com Clip Art&#1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8799"/>
          <a:stretch/>
        </p:blipFill>
        <p:spPr bwMode="auto">
          <a:xfrm>
            <a:off x="7552853" y="245947"/>
            <a:ext cx="1573865" cy="1919905"/>
          </a:xfrm>
          <a:prstGeom prst="rect">
            <a:avLst/>
          </a:prstGeom>
          <a:noFill/>
          <a:ln w="28575">
            <a:solidFill>
              <a:srgbClr val="A50021"/>
            </a:solidFill>
            <a:miter lim="800000"/>
            <a:headEnd/>
            <a:tailEnd/>
          </a:ln>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0" y="2176919"/>
            <a:ext cx="9144000" cy="584775"/>
          </a:xfrm>
          <a:prstGeom prst="rect">
            <a:avLst/>
          </a:prstGeom>
          <a:solidFill>
            <a:srgbClr val="2C7A66"/>
          </a:solidFill>
          <a:ln w="38100">
            <a:solidFill>
              <a:srgbClr val="C00000"/>
            </a:solidFill>
          </a:ln>
        </p:spPr>
        <p:txBody>
          <a:bodyPr wrap="square" rtlCol="0">
            <a:spAutoFit/>
          </a:bodyPr>
          <a:lstStyle/>
          <a:p>
            <a:pPr algn="ctr"/>
            <a:r>
              <a:rPr lang="en-US" sz="3200" b="1" dirty="0" smtClean="0">
                <a:solidFill>
                  <a:schemeClr val="bg1"/>
                </a:solidFill>
                <a:latin typeface="+mj-lt"/>
              </a:rPr>
              <a:t>Product </a:t>
            </a:r>
            <a:r>
              <a:rPr lang="en-US" sz="3200" b="1" dirty="0">
                <a:solidFill>
                  <a:schemeClr val="bg1"/>
                </a:solidFill>
                <a:latin typeface="+mj-lt"/>
              </a:rPr>
              <a:t>1</a:t>
            </a:r>
            <a:r>
              <a:rPr lang="en-US" sz="3200" b="1" dirty="0" smtClean="0">
                <a:solidFill>
                  <a:schemeClr val="bg1"/>
                </a:solidFill>
                <a:latin typeface="+mj-lt"/>
              </a:rPr>
              <a:t>                                                                            </a:t>
            </a:r>
            <a:endParaRPr lang="en-US" sz="3200" b="1" dirty="0">
              <a:solidFill>
                <a:srgbClr val="FFFF00"/>
              </a:solidFill>
              <a:latin typeface="+mj-lt"/>
            </a:endParaRPr>
          </a:p>
        </p:txBody>
      </p:sp>
      <p:sp>
        <p:nvSpPr>
          <p:cNvPr id="10" name="TextBox 9"/>
          <p:cNvSpPr txBox="1"/>
          <p:nvPr/>
        </p:nvSpPr>
        <p:spPr>
          <a:xfrm>
            <a:off x="7450214" y="2176919"/>
            <a:ext cx="1779142" cy="369332"/>
          </a:xfrm>
          <a:prstGeom prst="rect">
            <a:avLst/>
          </a:prstGeom>
          <a:noFill/>
        </p:spPr>
        <p:txBody>
          <a:bodyPr wrap="square" rtlCol="0">
            <a:spAutoFit/>
          </a:bodyPr>
          <a:lstStyle/>
          <a:p>
            <a:pPr algn="ctr"/>
            <a:r>
              <a:rPr lang="en-US" b="1" dirty="0" smtClean="0">
                <a:solidFill>
                  <a:schemeClr val="bg1"/>
                </a:solidFill>
              </a:rPr>
              <a:t>Worksheet 1</a:t>
            </a:r>
            <a:endParaRPr lang="en-US" b="1" dirty="0">
              <a:solidFill>
                <a:schemeClr val="bg1"/>
              </a:solidFill>
            </a:endParaRPr>
          </a:p>
        </p:txBody>
      </p:sp>
      <p:sp>
        <p:nvSpPr>
          <p:cNvPr id="11" name="Content Placeholder 2"/>
          <p:cNvSpPr txBox="1">
            <a:spLocks/>
          </p:cNvSpPr>
          <p:nvPr/>
        </p:nvSpPr>
        <p:spPr>
          <a:xfrm>
            <a:off x="5797533" y="3634734"/>
            <a:ext cx="3124200" cy="748592"/>
          </a:xfrm>
          <a:prstGeom prst="rect">
            <a:avLst/>
          </a:prstGeom>
        </p:spPr>
        <p:txBody>
          <a:bodyPr vert="horz" lIns="91440" tIns="45720" rIns="91440" bIns="45720" rtlCol="0">
            <a:noAutofit/>
          </a:bodyPr>
          <a:lstStyle>
            <a:lvl1pPr marL="457200" indent="-457200" algn="l" defTabSz="914400" rtl="0" eaLnBrk="1" latinLnBrk="0" hangingPunct="1">
              <a:spcBef>
                <a:spcPct val="20000"/>
              </a:spcBef>
              <a:buClr>
                <a:srgbClr val="FFFF00"/>
              </a:buClr>
              <a:buFont typeface="Wingdings" pitchFamily="2" charset="2"/>
              <a:buChar char="n"/>
              <a:defRPr sz="3200" b="1" kern="1200">
                <a:solidFill>
                  <a:schemeClr val="bg1"/>
                </a:solidFill>
                <a:latin typeface="Arial Narrow" pitchFamily="34" charset="0"/>
                <a:ea typeface="+mn-ea"/>
                <a:cs typeface="+mn-cs"/>
                <a:sym typeface="Wingdings"/>
              </a:defRPr>
            </a:lvl1pPr>
            <a:lvl2pPr marL="914400" indent="-457200" algn="l" defTabSz="914400" rtl="0" eaLnBrk="1" latinLnBrk="0" hangingPunct="1">
              <a:spcBef>
                <a:spcPct val="20000"/>
              </a:spcBef>
              <a:buClr>
                <a:srgbClr val="FFFF00"/>
              </a:buClr>
              <a:buFont typeface="Symbol" pitchFamily="18" charset="2"/>
              <a:buChar char="·"/>
              <a:defRPr sz="2800" b="1" kern="1200">
                <a:solidFill>
                  <a:schemeClr val="bg1"/>
                </a:solidFill>
                <a:latin typeface="Arial Narrow" pitchFamily="34" charset="0"/>
                <a:ea typeface="+mn-ea"/>
                <a:cs typeface="+mn-cs"/>
                <a:sym typeface="Symbol"/>
              </a:defRPr>
            </a:lvl2pPr>
            <a:lvl3pPr marL="1262063" indent="-347663" algn="l" defTabSz="914400" rtl="0" eaLnBrk="1" latinLnBrk="0" hangingPunct="1">
              <a:spcBef>
                <a:spcPct val="20000"/>
              </a:spcBef>
              <a:buClr>
                <a:srgbClr val="FFFF00"/>
              </a:buClr>
              <a:buFont typeface="Wingdings 3" pitchFamily="18" charset="2"/>
              <a:buChar char=""/>
              <a:defRPr sz="2400" b="1" kern="1200">
                <a:solidFill>
                  <a:schemeClr val="bg1"/>
                </a:solidFill>
                <a:latin typeface="Arial Narrow" pitchFamily="34" charset="0"/>
                <a:ea typeface="+mn-ea"/>
                <a:cs typeface="+mn-cs"/>
                <a:sym typeface="Wingdings 3"/>
              </a:defRPr>
            </a:lvl3pPr>
            <a:lvl4pPr marL="16002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801688" lvl="1" indent="-344488">
              <a:spcBef>
                <a:spcPts val="0"/>
              </a:spcBef>
              <a:buClr>
                <a:schemeClr val="bg1"/>
              </a:buClr>
              <a:buNone/>
            </a:pPr>
            <a:endParaRPr lang="en-US" sz="2400" dirty="0" smtClean="0">
              <a:latin typeface="+mn-lt"/>
              <a:ea typeface="MS Gothic" charset="0"/>
              <a:cs typeface="Arial" pitchFamily="34" charset="0"/>
            </a:endParaRPr>
          </a:p>
          <a:p>
            <a:pPr marL="801688" lvl="1" indent="-338138">
              <a:spcBef>
                <a:spcPts val="0"/>
              </a:spcBef>
              <a:buClr>
                <a:schemeClr val="bg1"/>
              </a:buClr>
            </a:pPr>
            <a:endParaRPr lang="en-US" sz="2400" dirty="0" smtClean="0">
              <a:latin typeface="+mn-lt"/>
              <a:ea typeface="MS Gothic" charset="0"/>
              <a:cs typeface="Arial" pitchFamily="34" charset="0"/>
            </a:endParaRPr>
          </a:p>
        </p:txBody>
      </p:sp>
      <p:sp>
        <p:nvSpPr>
          <p:cNvPr id="15" name="TextBox 8"/>
          <p:cNvSpPr>
            <a:spLocks noChangeArrowheads="1"/>
          </p:cNvSpPr>
          <p:nvPr/>
        </p:nvSpPr>
        <p:spPr bwMode="auto">
          <a:xfrm>
            <a:off x="5049026" y="4497232"/>
            <a:ext cx="1497013" cy="822305"/>
          </a:xfrm>
          <a:prstGeom prst="ellipse">
            <a:avLst/>
          </a:prstGeom>
          <a:solidFill>
            <a:srgbClr val="006600"/>
          </a:solidFill>
          <a:ln w="38100">
            <a:solidFill>
              <a:schemeClr val="bg1"/>
            </a:solidFill>
            <a:round/>
            <a:headEnd/>
            <a:tailEnd/>
          </a:ln>
        </p:spPr>
        <p:txBody>
          <a:bodyPr>
            <a:spAutoFit/>
          </a:bodyPr>
          <a:lstStyle/>
          <a:p>
            <a:pPr algn="ctr"/>
            <a:r>
              <a:rPr lang="en-US" sz="3200" b="1" dirty="0" smtClean="0">
                <a:solidFill>
                  <a:schemeClr val="bg1"/>
                </a:solidFill>
              </a:rPr>
              <a:t>YES</a:t>
            </a:r>
            <a:endParaRPr lang="en-US" sz="3200" b="1" dirty="0">
              <a:solidFill>
                <a:schemeClr val="bg1"/>
              </a:solidFill>
            </a:endParaRPr>
          </a:p>
        </p:txBody>
      </p:sp>
      <p:pic>
        <p:nvPicPr>
          <p:cNvPr id="12" name="Picture 11" descr="Red grapes&#10;iStock_00000165806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9801" y="3203858"/>
            <a:ext cx="3276600" cy="2317325"/>
          </a:xfrm>
          <a:prstGeom prst="rect">
            <a:avLst/>
          </a:prstGeom>
        </p:spPr>
      </p:pic>
      <p:sp>
        <p:nvSpPr>
          <p:cNvPr id="17" name="Content Placeholder 2"/>
          <p:cNvSpPr txBox="1">
            <a:spLocks/>
          </p:cNvSpPr>
          <p:nvPr/>
        </p:nvSpPr>
        <p:spPr>
          <a:xfrm>
            <a:off x="381000" y="928866"/>
            <a:ext cx="6477000" cy="1143000"/>
          </a:xfrm>
          <a:prstGeom prst="rect">
            <a:avLst/>
          </a:prstGeom>
        </p:spPr>
        <p:txBody>
          <a:bodyPr vert="horz" lIns="91440" tIns="45720" rIns="91440" bIns="45720" rtlCol="0">
            <a:noAutofit/>
          </a:bodyPr>
          <a:lstStyle>
            <a:lvl1pPr marL="457200" indent="-457200" algn="l" defTabSz="914400" rtl="0" eaLnBrk="1" latinLnBrk="0" hangingPunct="1">
              <a:spcBef>
                <a:spcPct val="20000"/>
              </a:spcBef>
              <a:buClr>
                <a:srgbClr val="FFFF00"/>
              </a:buClr>
              <a:buFont typeface="Wingdings" pitchFamily="2" charset="2"/>
              <a:buChar char="n"/>
              <a:defRPr sz="3200" b="1" kern="1200">
                <a:solidFill>
                  <a:schemeClr val="bg1"/>
                </a:solidFill>
                <a:latin typeface="Arial Narrow" pitchFamily="34" charset="0"/>
                <a:ea typeface="+mn-ea"/>
                <a:cs typeface="+mn-cs"/>
                <a:sym typeface="Wingdings"/>
              </a:defRPr>
            </a:lvl1pPr>
            <a:lvl2pPr marL="914400" indent="-457200" algn="l" defTabSz="914400" rtl="0" eaLnBrk="1" latinLnBrk="0" hangingPunct="1">
              <a:spcBef>
                <a:spcPct val="20000"/>
              </a:spcBef>
              <a:buClr>
                <a:srgbClr val="FFFF00"/>
              </a:buClr>
              <a:buFont typeface="Symbol" pitchFamily="18" charset="2"/>
              <a:buChar char="·"/>
              <a:defRPr sz="2800" b="1" kern="1200">
                <a:solidFill>
                  <a:schemeClr val="bg1"/>
                </a:solidFill>
                <a:latin typeface="Arial Narrow" pitchFamily="34" charset="0"/>
                <a:ea typeface="+mn-ea"/>
                <a:cs typeface="+mn-cs"/>
                <a:sym typeface="Symbol"/>
              </a:defRPr>
            </a:lvl2pPr>
            <a:lvl3pPr marL="1262063" indent="-347663" algn="l" defTabSz="914400" rtl="0" eaLnBrk="1" latinLnBrk="0" hangingPunct="1">
              <a:spcBef>
                <a:spcPct val="20000"/>
              </a:spcBef>
              <a:buClr>
                <a:srgbClr val="FFFF00"/>
              </a:buClr>
              <a:buFont typeface="Wingdings 3" pitchFamily="18" charset="2"/>
              <a:buChar char=""/>
              <a:defRPr sz="2400" b="1" kern="1200">
                <a:solidFill>
                  <a:schemeClr val="bg1"/>
                </a:solidFill>
                <a:latin typeface="Arial Narrow" pitchFamily="34" charset="0"/>
                <a:ea typeface="+mn-ea"/>
                <a:cs typeface="+mn-cs"/>
                <a:sym typeface="Wingdings 3"/>
              </a:defRPr>
            </a:lvl3pPr>
            <a:lvl4pPr marL="16002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itchFamily="2" charset="2"/>
              <a:buNone/>
            </a:pPr>
            <a:r>
              <a:rPr lang="en-US" dirty="0" smtClean="0">
                <a:latin typeface="+mn-lt"/>
                <a:ea typeface="MS Gothic" charset="0"/>
                <a:cs typeface="MS Gothic" charset="0"/>
              </a:rPr>
              <a:t>Does each planned serving count as </a:t>
            </a:r>
            <a:r>
              <a:rPr lang="en-US" dirty="0" smtClean="0">
                <a:solidFill>
                  <a:srgbClr val="99FF99"/>
                </a:solidFill>
                <a:latin typeface="+mn-lt"/>
                <a:ea typeface="MS Gothic" charset="0"/>
                <a:cs typeface="MS Gothic" charset="0"/>
              </a:rPr>
              <a:t>½ cup </a:t>
            </a:r>
            <a:r>
              <a:rPr lang="en-US" dirty="0" smtClean="0">
                <a:latin typeface="+mn-lt"/>
                <a:ea typeface="MS Gothic" charset="0"/>
                <a:cs typeface="MS Gothic" charset="0"/>
              </a:rPr>
              <a:t>of the </a:t>
            </a:r>
            <a:r>
              <a:rPr lang="en-US" dirty="0" smtClean="0">
                <a:solidFill>
                  <a:srgbClr val="99FF99"/>
                </a:solidFill>
                <a:latin typeface="+mn-lt"/>
                <a:ea typeface="MS Gothic" charset="0"/>
                <a:cs typeface="MS Gothic" charset="0"/>
              </a:rPr>
              <a:t>FRUITS</a:t>
            </a:r>
            <a:r>
              <a:rPr lang="en-US" dirty="0" smtClean="0">
                <a:latin typeface="+mn-lt"/>
                <a:ea typeface="MS Gothic" charset="0"/>
                <a:cs typeface="MS Gothic" charset="0"/>
              </a:rPr>
              <a:t> component?</a:t>
            </a:r>
            <a:endParaRPr lang="en-US" dirty="0">
              <a:latin typeface="+mn-lt"/>
              <a:ea typeface="MS Gothic" charset="0"/>
              <a:cs typeface="MS Gothic" charset="0"/>
            </a:endParaRPr>
          </a:p>
        </p:txBody>
      </p:sp>
    </p:spTree>
    <p:extLst>
      <p:ext uri="{BB962C8B-B14F-4D97-AF65-F5344CB8AC3E}">
        <p14:creationId xmlns:p14="http://schemas.microsoft.com/office/powerpoint/2010/main" val="3908798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790222" y="2971800"/>
            <a:ext cx="7467600" cy="1028841"/>
          </a:xfrm>
          <a:prstGeom prst="rect">
            <a:avLst/>
          </a:prstGeom>
        </p:spPr>
        <p:txBody>
          <a:bodyPr vert="horz" lIns="91440" tIns="45720" rIns="91440" bIns="45720" rtlCol="0">
            <a:noAutofit/>
          </a:bodyPr>
          <a:lstStyle>
            <a:lvl1pPr marL="457200" indent="-457200" algn="l" defTabSz="914400" rtl="0" eaLnBrk="1" latinLnBrk="0" hangingPunct="1">
              <a:spcBef>
                <a:spcPct val="20000"/>
              </a:spcBef>
              <a:buClr>
                <a:srgbClr val="FFFF00"/>
              </a:buClr>
              <a:buFont typeface="Wingdings" pitchFamily="2" charset="2"/>
              <a:buChar char="n"/>
              <a:defRPr sz="3200" b="1" kern="1200">
                <a:solidFill>
                  <a:schemeClr val="bg1"/>
                </a:solidFill>
                <a:latin typeface="Arial Narrow" pitchFamily="34" charset="0"/>
                <a:ea typeface="+mn-ea"/>
                <a:cs typeface="+mn-cs"/>
                <a:sym typeface="Wingdings"/>
              </a:defRPr>
            </a:lvl1pPr>
            <a:lvl2pPr marL="914400" indent="-457200" algn="l" defTabSz="914400" rtl="0" eaLnBrk="1" latinLnBrk="0" hangingPunct="1">
              <a:spcBef>
                <a:spcPct val="20000"/>
              </a:spcBef>
              <a:buClr>
                <a:srgbClr val="FFFF00"/>
              </a:buClr>
              <a:buFont typeface="Symbol" pitchFamily="18" charset="2"/>
              <a:buChar char="·"/>
              <a:defRPr sz="2800" b="1" kern="1200">
                <a:solidFill>
                  <a:schemeClr val="bg1"/>
                </a:solidFill>
                <a:latin typeface="Arial Narrow" pitchFamily="34" charset="0"/>
                <a:ea typeface="+mn-ea"/>
                <a:cs typeface="+mn-cs"/>
                <a:sym typeface="Symbol"/>
              </a:defRPr>
            </a:lvl2pPr>
            <a:lvl3pPr marL="1262063" indent="-347663" algn="l" defTabSz="914400" rtl="0" eaLnBrk="1" latinLnBrk="0" hangingPunct="1">
              <a:spcBef>
                <a:spcPct val="20000"/>
              </a:spcBef>
              <a:buClr>
                <a:srgbClr val="FFFF00"/>
              </a:buClr>
              <a:buFont typeface="Wingdings 3" pitchFamily="18" charset="2"/>
              <a:buChar char=""/>
              <a:defRPr sz="2400" b="1" kern="1200">
                <a:solidFill>
                  <a:schemeClr val="bg1"/>
                </a:solidFill>
                <a:latin typeface="Arial Narrow" pitchFamily="34" charset="0"/>
                <a:ea typeface="+mn-ea"/>
                <a:cs typeface="+mn-cs"/>
                <a:sym typeface="Wingdings 3"/>
              </a:defRPr>
            </a:lvl3pPr>
            <a:lvl4pPr marL="16002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spcBef>
                <a:spcPts val="1200"/>
              </a:spcBef>
              <a:buClr>
                <a:schemeClr val="bg1"/>
              </a:buClr>
              <a:buFont typeface="+mj-lt"/>
              <a:buAutoNum type="arabicPeriod" startAt="2"/>
            </a:pPr>
            <a:endParaRPr lang="en-US" sz="2400" dirty="0" smtClean="0">
              <a:latin typeface="+mn-lt"/>
              <a:ea typeface="MS Gothic" charset="0"/>
              <a:cs typeface="Arial" pitchFamily="34" charset="0"/>
            </a:endParaRPr>
          </a:p>
        </p:txBody>
      </p:sp>
      <p:sp>
        <p:nvSpPr>
          <p:cNvPr id="14" name="Content Placeholder 2"/>
          <p:cNvSpPr txBox="1">
            <a:spLocks/>
          </p:cNvSpPr>
          <p:nvPr/>
        </p:nvSpPr>
        <p:spPr>
          <a:xfrm>
            <a:off x="3962401" y="3520828"/>
            <a:ext cx="3487814" cy="1203572"/>
          </a:xfrm>
          <a:prstGeom prst="rect">
            <a:avLst/>
          </a:prstGeom>
        </p:spPr>
        <p:txBody>
          <a:bodyPr vert="horz" lIns="91440" tIns="45720" rIns="91440" bIns="45720" rtlCol="0">
            <a:noAutofit/>
          </a:bodyPr>
          <a:lstStyle>
            <a:lvl1pPr marL="457200" indent="-457200" algn="l" defTabSz="914400" rtl="0" eaLnBrk="1" latinLnBrk="0" hangingPunct="1">
              <a:spcBef>
                <a:spcPct val="20000"/>
              </a:spcBef>
              <a:buClr>
                <a:srgbClr val="FFFF00"/>
              </a:buClr>
              <a:buFont typeface="Wingdings" pitchFamily="2" charset="2"/>
              <a:buChar char="n"/>
              <a:defRPr sz="3200" b="1" kern="1200">
                <a:solidFill>
                  <a:schemeClr val="bg1"/>
                </a:solidFill>
                <a:latin typeface="Arial Narrow" pitchFamily="34" charset="0"/>
                <a:ea typeface="+mn-ea"/>
                <a:cs typeface="+mn-cs"/>
                <a:sym typeface="Wingdings"/>
              </a:defRPr>
            </a:lvl1pPr>
            <a:lvl2pPr marL="914400" indent="-457200" algn="l" defTabSz="914400" rtl="0" eaLnBrk="1" latinLnBrk="0" hangingPunct="1">
              <a:spcBef>
                <a:spcPct val="20000"/>
              </a:spcBef>
              <a:buClr>
                <a:srgbClr val="FFFF00"/>
              </a:buClr>
              <a:buFont typeface="Symbol" pitchFamily="18" charset="2"/>
              <a:buChar char="·"/>
              <a:defRPr sz="2800" b="1" kern="1200">
                <a:solidFill>
                  <a:schemeClr val="bg1"/>
                </a:solidFill>
                <a:latin typeface="Arial Narrow" pitchFamily="34" charset="0"/>
                <a:ea typeface="+mn-ea"/>
                <a:cs typeface="+mn-cs"/>
                <a:sym typeface="Symbol"/>
              </a:defRPr>
            </a:lvl2pPr>
            <a:lvl3pPr marL="1262063" indent="-347663" algn="l" defTabSz="914400" rtl="0" eaLnBrk="1" latinLnBrk="0" hangingPunct="1">
              <a:spcBef>
                <a:spcPct val="20000"/>
              </a:spcBef>
              <a:buClr>
                <a:srgbClr val="FFFF00"/>
              </a:buClr>
              <a:buFont typeface="Wingdings 3" pitchFamily="18" charset="2"/>
              <a:buChar char=""/>
              <a:defRPr sz="2400" b="1" kern="1200">
                <a:solidFill>
                  <a:schemeClr val="bg1"/>
                </a:solidFill>
                <a:latin typeface="Arial Narrow" pitchFamily="34" charset="0"/>
                <a:ea typeface="+mn-ea"/>
                <a:cs typeface="+mn-cs"/>
                <a:sym typeface="Wingdings 3"/>
              </a:defRPr>
            </a:lvl3pPr>
            <a:lvl4pPr marL="16002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buClr>
                <a:schemeClr val="bg1"/>
              </a:buClr>
              <a:buNone/>
            </a:pPr>
            <a:r>
              <a:rPr lang="en-US" dirty="0">
                <a:latin typeface="+mn-lt"/>
                <a:ea typeface="MS Gothic" charset="0"/>
                <a:cs typeface="Arial" pitchFamily="34" charset="0"/>
              </a:rPr>
              <a:t>½ cup </a:t>
            </a:r>
            <a:r>
              <a:rPr lang="en-US" dirty="0">
                <a:latin typeface="+mn-lt"/>
                <a:ea typeface="MS Gothic" charset="0"/>
                <a:cs typeface="MS Gothic" charset="0"/>
              </a:rPr>
              <a:t>of </a:t>
            </a:r>
            <a:r>
              <a:rPr lang="en-US" dirty="0">
                <a:latin typeface="+mn-lt"/>
                <a:ea typeface="MS Gothic" charset="0"/>
                <a:cs typeface="Arial" pitchFamily="34" charset="0"/>
              </a:rPr>
              <a:t>canned fruit in </a:t>
            </a:r>
            <a:r>
              <a:rPr lang="en-US" dirty="0" smtClean="0">
                <a:latin typeface="+mn-lt"/>
                <a:ea typeface="MS Gothic" charset="0"/>
                <a:cs typeface="Arial" pitchFamily="34" charset="0"/>
              </a:rPr>
              <a:t>juice</a:t>
            </a:r>
            <a:endParaRPr lang="en-US" dirty="0">
              <a:latin typeface="+mn-lt"/>
              <a:ea typeface="MS Gothic" charset="0"/>
              <a:cs typeface="Arial" pitchFamily="34" charset="0"/>
            </a:endParaRPr>
          </a:p>
          <a:p>
            <a:pPr marL="801688" lvl="1" indent="-338138">
              <a:spcBef>
                <a:spcPts val="0"/>
              </a:spcBef>
              <a:buClr>
                <a:schemeClr val="bg1"/>
              </a:buClr>
              <a:buNone/>
            </a:pPr>
            <a:endParaRPr lang="en-US" sz="2400" dirty="0" smtClean="0">
              <a:latin typeface="+mn-lt"/>
              <a:ea typeface="MS Gothic" charset="0"/>
              <a:cs typeface="MS Gothic" charset="0"/>
            </a:endParaRPr>
          </a:p>
          <a:p>
            <a:pPr marL="801688" lvl="1" indent="-344488">
              <a:spcBef>
                <a:spcPts val="0"/>
              </a:spcBef>
              <a:buClr>
                <a:schemeClr val="bg1"/>
              </a:buClr>
              <a:buNone/>
            </a:pPr>
            <a:endParaRPr lang="en-US" sz="2400" dirty="0" smtClean="0">
              <a:latin typeface="+mn-lt"/>
              <a:ea typeface="MS Gothic" charset="0"/>
              <a:cs typeface="Arial" pitchFamily="34" charset="0"/>
            </a:endParaRPr>
          </a:p>
          <a:p>
            <a:pPr marL="801688" lvl="1" indent="-338138">
              <a:spcBef>
                <a:spcPts val="0"/>
              </a:spcBef>
              <a:buClr>
                <a:schemeClr val="bg1"/>
              </a:buClr>
            </a:pPr>
            <a:endParaRPr lang="en-US" sz="2400" dirty="0" smtClean="0">
              <a:latin typeface="+mn-lt"/>
              <a:ea typeface="MS Gothic" charset="0"/>
              <a:cs typeface="Arial" pitchFamily="34" charset="0"/>
            </a:endParaRPr>
          </a:p>
        </p:txBody>
      </p:sp>
      <p:sp>
        <p:nvSpPr>
          <p:cNvPr id="20" name="Rectangle 1"/>
          <p:cNvSpPr>
            <a:spLocks noGrp="1" noChangeArrowheads="1"/>
          </p:cNvSpPr>
          <p:nvPr>
            <p:ph type="title" idx="4294967295"/>
          </p:nvPr>
        </p:nvSpPr>
        <p:spPr>
          <a:xfrm>
            <a:off x="1" y="228600"/>
            <a:ext cx="7108384" cy="567742"/>
          </a:xfrm>
          <a:ln/>
        </p:spPr>
        <p:txBody>
          <a:bodyPr tIns="83808">
            <a:noAutofit/>
          </a:bodyPr>
          <a:lstStyle/>
          <a:p>
            <a:pPr hangingPunct="1">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dirty="0" smtClean="0"/>
              <a:t>Menu Planning Quiz for Fruits</a:t>
            </a:r>
            <a:endParaRPr lang="en-US" dirty="0"/>
          </a:p>
        </p:txBody>
      </p:sp>
      <p:pic>
        <p:nvPicPr>
          <p:cNvPr id="21" name="Picture 2" descr="Apple on desk&#10;&#10;Office.com Clip Art&#1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8799"/>
          <a:stretch/>
        </p:blipFill>
        <p:spPr bwMode="auto">
          <a:xfrm>
            <a:off x="7552853" y="245947"/>
            <a:ext cx="1573865" cy="1919905"/>
          </a:xfrm>
          <a:prstGeom prst="rect">
            <a:avLst/>
          </a:prstGeom>
          <a:noFill/>
          <a:ln w="28575">
            <a:solidFill>
              <a:srgbClr val="A50021"/>
            </a:solidFill>
            <a:miter lim="800000"/>
            <a:headEnd/>
            <a:tailEnd/>
          </a:ln>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0" y="2176919"/>
            <a:ext cx="9144000" cy="584775"/>
          </a:xfrm>
          <a:prstGeom prst="rect">
            <a:avLst/>
          </a:prstGeom>
          <a:solidFill>
            <a:srgbClr val="2C7A66"/>
          </a:solidFill>
          <a:ln w="38100">
            <a:solidFill>
              <a:srgbClr val="C00000"/>
            </a:solidFill>
          </a:ln>
        </p:spPr>
        <p:txBody>
          <a:bodyPr wrap="square" rtlCol="0">
            <a:spAutoFit/>
          </a:bodyPr>
          <a:lstStyle/>
          <a:p>
            <a:pPr algn="ctr"/>
            <a:r>
              <a:rPr lang="en-US" sz="3200" b="1" dirty="0" smtClean="0">
                <a:solidFill>
                  <a:schemeClr val="bg1"/>
                </a:solidFill>
                <a:latin typeface="+mj-lt"/>
              </a:rPr>
              <a:t>Product 2                                                                            </a:t>
            </a:r>
            <a:endParaRPr lang="en-US" sz="3200" b="1" dirty="0">
              <a:solidFill>
                <a:srgbClr val="FFFF00"/>
              </a:solidFill>
              <a:latin typeface="+mj-lt"/>
            </a:endParaRPr>
          </a:p>
        </p:txBody>
      </p:sp>
      <p:sp>
        <p:nvSpPr>
          <p:cNvPr id="10" name="TextBox 9"/>
          <p:cNvSpPr txBox="1"/>
          <p:nvPr/>
        </p:nvSpPr>
        <p:spPr>
          <a:xfrm>
            <a:off x="7450214" y="2176919"/>
            <a:ext cx="1779142" cy="369332"/>
          </a:xfrm>
          <a:prstGeom prst="rect">
            <a:avLst/>
          </a:prstGeom>
          <a:noFill/>
        </p:spPr>
        <p:txBody>
          <a:bodyPr wrap="square" rtlCol="0">
            <a:spAutoFit/>
          </a:bodyPr>
          <a:lstStyle/>
          <a:p>
            <a:pPr algn="ctr"/>
            <a:r>
              <a:rPr lang="en-US" b="1" dirty="0" smtClean="0">
                <a:solidFill>
                  <a:schemeClr val="bg1"/>
                </a:solidFill>
              </a:rPr>
              <a:t>Worksheet 1</a:t>
            </a:r>
            <a:endParaRPr lang="en-US" b="1" dirty="0">
              <a:solidFill>
                <a:schemeClr val="bg1"/>
              </a:solidFill>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3977" y="2937320"/>
            <a:ext cx="3078424" cy="2505228"/>
          </a:xfrm>
          <a:prstGeom prst="rect">
            <a:avLst/>
          </a:prstGeom>
        </p:spPr>
      </p:pic>
      <p:sp>
        <p:nvSpPr>
          <p:cNvPr id="11" name="Content Placeholder 2"/>
          <p:cNvSpPr txBox="1">
            <a:spLocks/>
          </p:cNvSpPr>
          <p:nvPr/>
        </p:nvSpPr>
        <p:spPr>
          <a:xfrm>
            <a:off x="5797533" y="3634734"/>
            <a:ext cx="3124200" cy="748592"/>
          </a:xfrm>
          <a:prstGeom prst="rect">
            <a:avLst/>
          </a:prstGeom>
        </p:spPr>
        <p:txBody>
          <a:bodyPr vert="horz" lIns="91440" tIns="45720" rIns="91440" bIns="45720" rtlCol="0">
            <a:noAutofit/>
          </a:bodyPr>
          <a:lstStyle>
            <a:lvl1pPr marL="457200" indent="-457200" algn="l" defTabSz="914400" rtl="0" eaLnBrk="1" latinLnBrk="0" hangingPunct="1">
              <a:spcBef>
                <a:spcPct val="20000"/>
              </a:spcBef>
              <a:buClr>
                <a:srgbClr val="FFFF00"/>
              </a:buClr>
              <a:buFont typeface="Wingdings" pitchFamily="2" charset="2"/>
              <a:buChar char="n"/>
              <a:defRPr sz="3200" b="1" kern="1200">
                <a:solidFill>
                  <a:schemeClr val="bg1"/>
                </a:solidFill>
                <a:latin typeface="Arial Narrow" pitchFamily="34" charset="0"/>
                <a:ea typeface="+mn-ea"/>
                <a:cs typeface="+mn-cs"/>
                <a:sym typeface="Wingdings"/>
              </a:defRPr>
            </a:lvl1pPr>
            <a:lvl2pPr marL="914400" indent="-457200" algn="l" defTabSz="914400" rtl="0" eaLnBrk="1" latinLnBrk="0" hangingPunct="1">
              <a:spcBef>
                <a:spcPct val="20000"/>
              </a:spcBef>
              <a:buClr>
                <a:srgbClr val="FFFF00"/>
              </a:buClr>
              <a:buFont typeface="Symbol" pitchFamily="18" charset="2"/>
              <a:buChar char="·"/>
              <a:defRPr sz="2800" b="1" kern="1200">
                <a:solidFill>
                  <a:schemeClr val="bg1"/>
                </a:solidFill>
                <a:latin typeface="Arial Narrow" pitchFamily="34" charset="0"/>
                <a:ea typeface="+mn-ea"/>
                <a:cs typeface="+mn-cs"/>
                <a:sym typeface="Symbol"/>
              </a:defRPr>
            </a:lvl2pPr>
            <a:lvl3pPr marL="1262063" indent="-347663" algn="l" defTabSz="914400" rtl="0" eaLnBrk="1" latinLnBrk="0" hangingPunct="1">
              <a:spcBef>
                <a:spcPct val="20000"/>
              </a:spcBef>
              <a:buClr>
                <a:srgbClr val="FFFF00"/>
              </a:buClr>
              <a:buFont typeface="Wingdings 3" pitchFamily="18" charset="2"/>
              <a:buChar char=""/>
              <a:defRPr sz="2400" b="1" kern="1200">
                <a:solidFill>
                  <a:schemeClr val="bg1"/>
                </a:solidFill>
                <a:latin typeface="Arial Narrow" pitchFamily="34" charset="0"/>
                <a:ea typeface="+mn-ea"/>
                <a:cs typeface="+mn-cs"/>
                <a:sym typeface="Wingdings 3"/>
              </a:defRPr>
            </a:lvl3pPr>
            <a:lvl4pPr marL="16002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801688" lvl="1" indent="-344488">
              <a:spcBef>
                <a:spcPts val="0"/>
              </a:spcBef>
              <a:buClr>
                <a:schemeClr val="bg1"/>
              </a:buClr>
              <a:buNone/>
            </a:pPr>
            <a:endParaRPr lang="en-US" sz="2400" dirty="0" smtClean="0">
              <a:latin typeface="+mn-lt"/>
              <a:ea typeface="MS Gothic" charset="0"/>
              <a:cs typeface="Arial" pitchFamily="34" charset="0"/>
            </a:endParaRPr>
          </a:p>
          <a:p>
            <a:pPr marL="801688" lvl="1" indent="-338138">
              <a:spcBef>
                <a:spcPts val="0"/>
              </a:spcBef>
              <a:buClr>
                <a:schemeClr val="bg1"/>
              </a:buClr>
            </a:pPr>
            <a:endParaRPr lang="en-US" sz="2400" dirty="0" smtClean="0">
              <a:latin typeface="+mn-lt"/>
              <a:ea typeface="MS Gothic" charset="0"/>
              <a:cs typeface="Arial" pitchFamily="34" charset="0"/>
            </a:endParaRPr>
          </a:p>
        </p:txBody>
      </p:sp>
      <p:sp>
        <p:nvSpPr>
          <p:cNvPr id="17" name="TextBox 8"/>
          <p:cNvSpPr>
            <a:spLocks noChangeArrowheads="1"/>
          </p:cNvSpPr>
          <p:nvPr/>
        </p:nvSpPr>
        <p:spPr bwMode="auto">
          <a:xfrm>
            <a:off x="4524022" y="4783776"/>
            <a:ext cx="1497013" cy="822305"/>
          </a:xfrm>
          <a:prstGeom prst="ellipse">
            <a:avLst/>
          </a:prstGeom>
          <a:solidFill>
            <a:srgbClr val="006600"/>
          </a:solidFill>
          <a:ln w="38100">
            <a:solidFill>
              <a:schemeClr val="bg1"/>
            </a:solidFill>
            <a:round/>
            <a:headEnd/>
            <a:tailEnd/>
          </a:ln>
        </p:spPr>
        <p:txBody>
          <a:bodyPr>
            <a:spAutoFit/>
          </a:bodyPr>
          <a:lstStyle/>
          <a:p>
            <a:pPr algn="ctr"/>
            <a:r>
              <a:rPr lang="en-US" sz="3200" b="1" dirty="0" smtClean="0">
                <a:solidFill>
                  <a:schemeClr val="bg1"/>
                </a:solidFill>
              </a:rPr>
              <a:t>YES</a:t>
            </a:r>
            <a:endParaRPr lang="en-US" sz="3200" b="1" dirty="0">
              <a:solidFill>
                <a:schemeClr val="bg1"/>
              </a:solidFill>
            </a:endParaRPr>
          </a:p>
        </p:txBody>
      </p:sp>
      <p:sp>
        <p:nvSpPr>
          <p:cNvPr id="12" name="Content Placeholder 2"/>
          <p:cNvSpPr txBox="1">
            <a:spLocks/>
          </p:cNvSpPr>
          <p:nvPr/>
        </p:nvSpPr>
        <p:spPr>
          <a:xfrm>
            <a:off x="381000" y="928866"/>
            <a:ext cx="6477000" cy="1143000"/>
          </a:xfrm>
          <a:prstGeom prst="rect">
            <a:avLst/>
          </a:prstGeom>
        </p:spPr>
        <p:txBody>
          <a:bodyPr vert="horz" lIns="91440" tIns="45720" rIns="91440" bIns="45720" rtlCol="0">
            <a:noAutofit/>
          </a:bodyPr>
          <a:lstStyle>
            <a:lvl1pPr marL="457200" indent="-457200" algn="l" defTabSz="914400" rtl="0" eaLnBrk="1" latinLnBrk="0" hangingPunct="1">
              <a:spcBef>
                <a:spcPct val="20000"/>
              </a:spcBef>
              <a:buClr>
                <a:srgbClr val="FFFF00"/>
              </a:buClr>
              <a:buFont typeface="Wingdings" pitchFamily="2" charset="2"/>
              <a:buChar char="n"/>
              <a:defRPr sz="3200" b="1" kern="1200">
                <a:solidFill>
                  <a:schemeClr val="bg1"/>
                </a:solidFill>
                <a:latin typeface="Arial Narrow" pitchFamily="34" charset="0"/>
                <a:ea typeface="+mn-ea"/>
                <a:cs typeface="+mn-cs"/>
                <a:sym typeface="Wingdings"/>
              </a:defRPr>
            </a:lvl1pPr>
            <a:lvl2pPr marL="914400" indent="-457200" algn="l" defTabSz="914400" rtl="0" eaLnBrk="1" latinLnBrk="0" hangingPunct="1">
              <a:spcBef>
                <a:spcPct val="20000"/>
              </a:spcBef>
              <a:buClr>
                <a:srgbClr val="FFFF00"/>
              </a:buClr>
              <a:buFont typeface="Symbol" pitchFamily="18" charset="2"/>
              <a:buChar char="·"/>
              <a:defRPr sz="2800" b="1" kern="1200">
                <a:solidFill>
                  <a:schemeClr val="bg1"/>
                </a:solidFill>
                <a:latin typeface="Arial Narrow" pitchFamily="34" charset="0"/>
                <a:ea typeface="+mn-ea"/>
                <a:cs typeface="+mn-cs"/>
                <a:sym typeface="Symbol"/>
              </a:defRPr>
            </a:lvl2pPr>
            <a:lvl3pPr marL="1262063" indent="-347663" algn="l" defTabSz="914400" rtl="0" eaLnBrk="1" latinLnBrk="0" hangingPunct="1">
              <a:spcBef>
                <a:spcPct val="20000"/>
              </a:spcBef>
              <a:buClr>
                <a:srgbClr val="FFFF00"/>
              </a:buClr>
              <a:buFont typeface="Wingdings 3" pitchFamily="18" charset="2"/>
              <a:buChar char=""/>
              <a:defRPr sz="2400" b="1" kern="1200">
                <a:solidFill>
                  <a:schemeClr val="bg1"/>
                </a:solidFill>
                <a:latin typeface="Arial Narrow" pitchFamily="34" charset="0"/>
                <a:ea typeface="+mn-ea"/>
                <a:cs typeface="+mn-cs"/>
                <a:sym typeface="Wingdings 3"/>
              </a:defRPr>
            </a:lvl3pPr>
            <a:lvl4pPr marL="16002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itchFamily="2" charset="2"/>
              <a:buNone/>
            </a:pPr>
            <a:r>
              <a:rPr lang="en-US" dirty="0" smtClean="0">
                <a:latin typeface="+mn-lt"/>
                <a:ea typeface="MS Gothic" charset="0"/>
                <a:cs typeface="MS Gothic" charset="0"/>
              </a:rPr>
              <a:t>Does each planned serving count as </a:t>
            </a:r>
            <a:r>
              <a:rPr lang="en-US" dirty="0" smtClean="0">
                <a:solidFill>
                  <a:srgbClr val="99FF99"/>
                </a:solidFill>
                <a:latin typeface="+mn-lt"/>
                <a:ea typeface="MS Gothic" charset="0"/>
                <a:cs typeface="MS Gothic" charset="0"/>
              </a:rPr>
              <a:t>½ cup </a:t>
            </a:r>
            <a:r>
              <a:rPr lang="en-US" dirty="0" smtClean="0">
                <a:latin typeface="+mn-lt"/>
                <a:ea typeface="MS Gothic" charset="0"/>
                <a:cs typeface="MS Gothic" charset="0"/>
              </a:rPr>
              <a:t>of the </a:t>
            </a:r>
            <a:r>
              <a:rPr lang="en-US" dirty="0" smtClean="0">
                <a:solidFill>
                  <a:srgbClr val="99FF99"/>
                </a:solidFill>
                <a:latin typeface="+mn-lt"/>
                <a:ea typeface="MS Gothic" charset="0"/>
                <a:cs typeface="MS Gothic" charset="0"/>
              </a:rPr>
              <a:t>FRUITS</a:t>
            </a:r>
            <a:r>
              <a:rPr lang="en-US" dirty="0" smtClean="0">
                <a:latin typeface="+mn-lt"/>
                <a:ea typeface="MS Gothic" charset="0"/>
                <a:cs typeface="MS Gothic" charset="0"/>
              </a:rPr>
              <a:t> component?</a:t>
            </a:r>
            <a:endParaRPr lang="en-US" dirty="0">
              <a:latin typeface="+mn-lt"/>
              <a:ea typeface="MS Gothic" charset="0"/>
              <a:cs typeface="MS Gothic" charset="0"/>
            </a:endParaRPr>
          </a:p>
        </p:txBody>
      </p:sp>
    </p:spTree>
    <p:extLst>
      <p:ext uri="{BB962C8B-B14F-4D97-AF65-F5344CB8AC3E}">
        <p14:creationId xmlns:p14="http://schemas.microsoft.com/office/powerpoint/2010/main" val="337442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p:cNvSpPr txBox="1">
            <a:spLocks/>
          </p:cNvSpPr>
          <p:nvPr/>
        </p:nvSpPr>
        <p:spPr>
          <a:xfrm>
            <a:off x="3962401" y="3520828"/>
            <a:ext cx="3487814" cy="1203572"/>
          </a:xfrm>
          <a:prstGeom prst="rect">
            <a:avLst/>
          </a:prstGeom>
        </p:spPr>
        <p:txBody>
          <a:bodyPr vert="horz" lIns="91440" tIns="45720" rIns="91440" bIns="45720" rtlCol="0">
            <a:noAutofit/>
          </a:bodyPr>
          <a:lstStyle>
            <a:lvl1pPr marL="457200" indent="-457200" algn="l" defTabSz="914400" rtl="0" eaLnBrk="1" latinLnBrk="0" hangingPunct="1">
              <a:spcBef>
                <a:spcPct val="20000"/>
              </a:spcBef>
              <a:buClr>
                <a:srgbClr val="FFFF00"/>
              </a:buClr>
              <a:buFont typeface="Wingdings" pitchFamily="2" charset="2"/>
              <a:buChar char="n"/>
              <a:defRPr sz="3200" b="1" kern="1200">
                <a:solidFill>
                  <a:schemeClr val="bg1"/>
                </a:solidFill>
                <a:latin typeface="Arial Narrow" pitchFamily="34" charset="0"/>
                <a:ea typeface="+mn-ea"/>
                <a:cs typeface="+mn-cs"/>
                <a:sym typeface="Wingdings"/>
              </a:defRPr>
            </a:lvl1pPr>
            <a:lvl2pPr marL="914400" indent="-457200" algn="l" defTabSz="914400" rtl="0" eaLnBrk="1" latinLnBrk="0" hangingPunct="1">
              <a:spcBef>
                <a:spcPct val="20000"/>
              </a:spcBef>
              <a:buClr>
                <a:srgbClr val="FFFF00"/>
              </a:buClr>
              <a:buFont typeface="Symbol" pitchFamily="18" charset="2"/>
              <a:buChar char="·"/>
              <a:defRPr sz="2800" b="1" kern="1200">
                <a:solidFill>
                  <a:schemeClr val="bg1"/>
                </a:solidFill>
                <a:latin typeface="Arial Narrow" pitchFamily="34" charset="0"/>
                <a:ea typeface="+mn-ea"/>
                <a:cs typeface="+mn-cs"/>
                <a:sym typeface="Symbol"/>
              </a:defRPr>
            </a:lvl2pPr>
            <a:lvl3pPr marL="1262063" indent="-347663" algn="l" defTabSz="914400" rtl="0" eaLnBrk="1" latinLnBrk="0" hangingPunct="1">
              <a:spcBef>
                <a:spcPct val="20000"/>
              </a:spcBef>
              <a:buClr>
                <a:srgbClr val="FFFF00"/>
              </a:buClr>
              <a:buFont typeface="Wingdings 3" pitchFamily="18" charset="2"/>
              <a:buChar char=""/>
              <a:defRPr sz="2400" b="1" kern="1200">
                <a:solidFill>
                  <a:schemeClr val="bg1"/>
                </a:solidFill>
                <a:latin typeface="Arial Narrow" pitchFamily="34" charset="0"/>
                <a:ea typeface="+mn-ea"/>
                <a:cs typeface="+mn-cs"/>
                <a:sym typeface="Wingdings 3"/>
              </a:defRPr>
            </a:lvl3pPr>
            <a:lvl4pPr marL="16002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buClr>
                <a:schemeClr val="bg1"/>
              </a:buClr>
              <a:buNone/>
            </a:pPr>
            <a:r>
              <a:rPr lang="en-US" dirty="0">
                <a:latin typeface="+mn-lt"/>
                <a:ea typeface="MS Gothic" charset="0"/>
                <a:cs typeface="Arial" pitchFamily="34" charset="0"/>
              </a:rPr>
              <a:t>½ cup </a:t>
            </a:r>
            <a:r>
              <a:rPr lang="en-US" dirty="0">
                <a:latin typeface="+mn-lt"/>
                <a:ea typeface="MS Gothic" charset="0"/>
                <a:cs typeface="MS Gothic" charset="0"/>
              </a:rPr>
              <a:t>of </a:t>
            </a:r>
            <a:r>
              <a:rPr lang="en-US" dirty="0">
                <a:latin typeface="+mn-lt"/>
                <a:ea typeface="MS Gothic" charset="0"/>
                <a:cs typeface="Arial" pitchFamily="34" charset="0"/>
              </a:rPr>
              <a:t>canned fruit in </a:t>
            </a:r>
            <a:r>
              <a:rPr lang="en-US" dirty="0" smtClean="0">
                <a:latin typeface="+mn-lt"/>
                <a:ea typeface="MS Gothic" charset="0"/>
                <a:cs typeface="Arial" pitchFamily="34" charset="0"/>
              </a:rPr>
              <a:t>light syrup</a:t>
            </a:r>
            <a:endParaRPr lang="en-US" dirty="0">
              <a:latin typeface="+mn-lt"/>
              <a:ea typeface="MS Gothic" charset="0"/>
              <a:cs typeface="Arial" pitchFamily="34" charset="0"/>
            </a:endParaRPr>
          </a:p>
          <a:p>
            <a:pPr marL="801688" lvl="1" indent="-338138">
              <a:spcBef>
                <a:spcPts val="0"/>
              </a:spcBef>
              <a:buClr>
                <a:schemeClr val="bg1"/>
              </a:buClr>
              <a:buNone/>
            </a:pPr>
            <a:endParaRPr lang="en-US" sz="2400" dirty="0" smtClean="0">
              <a:latin typeface="+mn-lt"/>
              <a:ea typeface="MS Gothic" charset="0"/>
              <a:cs typeface="MS Gothic" charset="0"/>
            </a:endParaRPr>
          </a:p>
          <a:p>
            <a:pPr marL="801688" lvl="1" indent="-344488">
              <a:spcBef>
                <a:spcPts val="0"/>
              </a:spcBef>
              <a:buClr>
                <a:schemeClr val="bg1"/>
              </a:buClr>
              <a:buNone/>
            </a:pPr>
            <a:endParaRPr lang="en-US" sz="2400" dirty="0" smtClean="0">
              <a:latin typeface="+mn-lt"/>
              <a:ea typeface="MS Gothic" charset="0"/>
              <a:cs typeface="Arial" pitchFamily="34" charset="0"/>
            </a:endParaRPr>
          </a:p>
          <a:p>
            <a:pPr marL="801688" lvl="1" indent="-338138">
              <a:spcBef>
                <a:spcPts val="0"/>
              </a:spcBef>
              <a:buClr>
                <a:schemeClr val="bg1"/>
              </a:buClr>
            </a:pPr>
            <a:endParaRPr lang="en-US" sz="2400" dirty="0" smtClean="0">
              <a:latin typeface="+mn-lt"/>
              <a:ea typeface="MS Gothic" charset="0"/>
              <a:cs typeface="Arial" pitchFamily="34" charset="0"/>
            </a:endParaRPr>
          </a:p>
        </p:txBody>
      </p:sp>
      <p:sp>
        <p:nvSpPr>
          <p:cNvPr id="20" name="Rectangle 1"/>
          <p:cNvSpPr>
            <a:spLocks noGrp="1" noChangeArrowheads="1"/>
          </p:cNvSpPr>
          <p:nvPr>
            <p:ph type="title" idx="4294967295"/>
          </p:nvPr>
        </p:nvSpPr>
        <p:spPr>
          <a:xfrm>
            <a:off x="1" y="228600"/>
            <a:ext cx="7108384" cy="567742"/>
          </a:xfrm>
          <a:ln/>
        </p:spPr>
        <p:txBody>
          <a:bodyPr tIns="83808">
            <a:noAutofit/>
          </a:bodyPr>
          <a:lstStyle/>
          <a:p>
            <a:pPr hangingPunct="1">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dirty="0" smtClean="0"/>
              <a:t>Menu Planning Quiz for Fruits</a:t>
            </a:r>
            <a:endParaRPr lang="en-US" dirty="0"/>
          </a:p>
        </p:txBody>
      </p:sp>
      <p:pic>
        <p:nvPicPr>
          <p:cNvPr id="21" name="Picture 2" descr="Apple on desk&#10;&#10;Office.com Clip Art&#1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8799"/>
          <a:stretch/>
        </p:blipFill>
        <p:spPr bwMode="auto">
          <a:xfrm>
            <a:off x="7552853" y="245947"/>
            <a:ext cx="1573865" cy="1919905"/>
          </a:xfrm>
          <a:prstGeom prst="rect">
            <a:avLst/>
          </a:prstGeom>
          <a:noFill/>
          <a:ln w="28575">
            <a:solidFill>
              <a:srgbClr val="A50021"/>
            </a:solidFill>
            <a:miter lim="800000"/>
            <a:headEnd/>
            <a:tailEnd/>
          </a:ln>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0" y="2176919"/>
            <a:ext cx="9144000" cy="584775"/>
          </a:xfrm>
          <a:prstGeom prst="rect">
            <a:avLst/>
          </a:prstGeom>
          <a:solidFill>
            <a:srgbClr val="2C7A66"/>
          </a:solidFill>
          <a:ln w="38100">
            <a:solidFill>
              <a:srgbClr val="C00000"/>
            </a:solidFill>
          </a:ln>
        </p:spPr>
        <p:txBody>
          <a:bodyPr wrap="square" rtlCol="0">
            <a:spAutoFit/>
          </a:bodyPr>
          <a:lstStyle/>
          <a:p>
            <a:pPr algn="ctr"/>
            <a:r>
              <a:rPr lang="en-US" sz="3200" b="1" dirty="0" smtClean="0">
                <a:solidFill>
                  <a:schemeClr val="bg1"/>
                </a:solidFill>
                <a:latin typeface="+mj-lt"/>
              </a:rPr>
              <a:t>Product 3                                                                            </a:t>
            </a:r>
            <a:endParaRPr lang="en-US" sz="3200" b="1" dirty="0">
              <a:solidFill>
                <a:srgbClr val="FFFF00"/>
              </a:solidFill>
              <a:latin typeface="+mj-lt"/>
            </a:endParaRPr>
          </a:p>
        </p:txBody>
      </p:sp>
      <p:sp>
        <p:nvSpPr>
          <p:cNvPr id="10" name="TextBox 9"/>
          <p:cNvSpPr txBox="1"/>
          <p:nvPr/>
        </p:nvSpPr>
        <p:spPr>
          <a:xfrm>
            <a:off x="7450214" y="2176919"/>
            <a:ext cx="1779142" cy="369332"/>
          </a:xfrm>
          <a:prstGeom prst="rect">
            <a:avLst/>
          </a:prstGeom>
          <a:noFill/>
        </p:spPr>
        <p:txBody>
          <a:bodyPr wrap="square" rtlCol="0">
            <a:spAutoFit/>
          </a:bodyPr>
          <a:lstStyle/>
          <a:p>
            <a:pPr algn="ctr"/>
            <a:r>
              <a:rPr lang="en-US" b="1" dirty="0" smtClean="0">
                <a:solidFill>
                  <a:schemeClr val="bg1"/>
                </a:solidFill>
              </a:rPr>
              <a:t>Worksheet 1</a:t>
            </a:r>
            <a:endParaRPr lang="en-US" b="1" dirty="0">
              <a:solidFill>
                <a:schemeClr val="bg1"/>
              </a:solidFill>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3977" y="2937320"/>
            <a:ext cx="3078424" cy="2505228"/>
          </a:xfrm>
          <a:prstGeom prst="rect">
            <a:avLst/>
          </a:prstGeom>
        </p:spPr>
      </p:pic>
      <p:sp>
        <p:nvSpPr>
          <p:cNvPr id="18" name="TextBox 8"/>
          <p:cNvSpPr>
            <a:spLocks noChangeArrowheads="1"/>
          </p:cNvSpPr>
          <p:nvPr/>
        </p:nvSpPr>
        <p:spPr bwMode="auto">
          <a:xfrm>
            <a:off x="4524022" y="4783776"/>
            <a:ext cx="1497013" cy="822305"/>
          </a:xfrm>
          <a:prstGeom prst="ellipse">
            <a:avLst/>
          </a:prstGeom>
          <a:solidFill>
            <a:srgbClr val="006600"/>
          </a:solidFill>
          <a:ln w="38100">
            <a:solidFill>
              <a:schemeClr val="bg1"/>
            </a:solidFill>
            <a:round/>
            <a:headEnd/>
            <a:tailEnd/>
          </a:ln>
        </p:spPr>
        <p:txBody>
          <a:bodyPr>
            <a:spAutoFit/>
          </a:bodyPr>
          <a:lstStyle/>
          <a:p>
            <a:pPr algn="ctr"/>
            <a:r>
              <a:rPr lang="en-US" sz="3200" b="1" dirty="0" smtClean="0">
                <a:solidFill>
                  <a:schemeClr val="bg1"/>
                </a:solidFill>
              </a:rPr>
              <a:t>YES</a:t>
            </a:r>
            <a:endParaRPr lang="en-US" sz="3200" b="1" dirty="0">
              <a:solidFill>
                <a:schemeClr val="bg1"/>
              </a:solidFill>
            </a:endParaRPr>
          </a:p>
        </p:txBody>
      </p:sp>
      <p:sp>
        <p:nvSpPr>
          <p:cNvPr id="11" name="Content Placeholder 2"/>
          <p:cNvSpPr txBox="1">
            <a:spLocks/>
          </p:cNvSpPr>
          <p:nvPr/>
        </p:nvSpPr>
        <p:spPr>
          <a:xfrm>
            <a:off x="381000" y="928866"/>
            <a:ext cx="6477000" cy="1143000"/>
          </a:xfrm>
          <a:prstGeom prst="rect">
            <a:avLst/>
          </a:prstGeom>
        </p:spPr>
        <p:txBody>
          <a:bodyPr vert="horz" lIns="91440" tIns="45720" rIns="91440" bIns="45720" rtlCol="0">
            <a:noAutofit/>
          </a:bodyPr>
          <a:lstStyle>
            <a:lvl1pPr marL="457200" indent="-457200" algn="l" defTabSz="914400" rtl="0" eaLnBrk="1" latinLnBrk="0" hangingPunct="1">
              <a:spcBef>
                <a:spcPct val="20000"/>
              </a:spcBef>
              <a:buClr>
                <a:srgbClr val="FFFF00"/>
              </a:buClr>
              <a:buFont typeface="Wingdings" pitchFamily="2" charset="2"/>
              <a:buChar char="n"/>
              <a:defRPr sz="3200" b="1" kern="1200">
                <a:solidFill>
                  <a:schemeClr val="bg1"/>
                </a:solidFill>
                <a:latin typeface="Arial Narrow" pitchFamily="34" charset="0"/>
                <a:ea typeface="+mn-ea"/>
                <a:cs typeface="+mn-cs"/>
                <a:sym typeface="Wingdings"/>
              </a:defRPr>
            </a:lvl1pPr>
            <a:lvl2pPr marL="914400" indent="-457200" algn="l" defTabSz="914400" rtl="0" eaLnBrk="1" latinLnBrk="0" hangingPunct="1">
              <a:spcBef>
                <a:spcPct val="20000"/>
              </a:spcBef>
              <a:buClr>
                <a:srgbClr val="FFFF00"/>
              </a:buClr>
              <a:buFont typeface="Symbol" pitchFamily="18" charset="2"/>
              <a:buChar char="·"/>
              <a:defRPr sz="2800" b="1" kern="1200">
                <a:solidFill>
                  <a:schemeClr val="bg1"/>
                </a:solidFill>
                <a:latin typeface="Arial Narrow" pitchFamily="34" charset="0"/>
                <a:ea typeface="+mn-ea"/>
                <a:cs typeface="+mn-cs"/>
                <a:sym typeface="Symbol"/>
              </a:defRPr>
            </a:lvl2pPr>
            <a:lvl3pPr marL="1262063" indent="-347663" algn="l" defTabSz="914400" rtl="0" eaLnBrk="1" latinLnBrk="0" hangingPunct="1">
              <a:spcBef>
                <a:spcPct val="20000"/>
              </a:spcBef>
              <a:buClr>
                <a:srgbClr val="FFFF00"/>
              </a:buClr>
              <a:buFont typeface="Wingdings 3" pitchFamily="18" charset="2"/>
              <a:buChar char=""/>
              <a:defRPr sz="2400" b="1" kern="1200">
                <a:solidFill>
                  <a:schemeClr val="bg1"/>
                </a:solidFill>
                <a:latin typeface="Arial Narrow" pitchFamily="34" charset="0"/>
                <a:ea typeface="+mn-ea"/>
                <a:cs typeface="+mn-cs"/>
                <a:sym typeface="Wingdings 3"/>
              </a:defRPr>
            </a:lvl3pPr>
            <a:lvl4pPr marL="16002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itchFamily="2" charset="2"/>
              <a:buNone/>
            </a:pPr>
            <a:r>
              <a:rPr lang="en-US" dirty="0" smtClean="0">
                <a:latin typeface="+mn-lt"/>
                <a:ea typeface="MS Gothic" charset="0"/>
                <a:cs typeface="MS Gothic" charset="0"/>
              </a:rPr>
              <a:t>Does each planned serving count as </a:t>
            </a:r>
            <a:r>
              <a:rPr lang="en-US" dirty="0" smtClean="0">
                <a:solidFill>
                  <a:srgbClr val="99FF99"/>
                </a:solidFill>
                <a:latin typeface="+mn-lt"/>
                <a:ea typeface="MS Gothic" charset="0"/>
                <a:cs typeface="MS Gothic" charset="0"/>
              </a:rPr>
              <a:t>½ cup </a:t>
            </a:r>
            <a:r>
              <a:rPr lang="en-US" dirty="0" smtClean="0">
                <a:latin typeface="+mn-lt"/>
                <a:ea typeface="MS Gothic" charset="0"/>
                <a:cs typeface="MS Gothic" charset="0"/>
              </a:rPr>
              <a:t>of the </a:t>
            </a:r>
            <a:r>
              <a:rPr lang="en-US" dirty="0" smtClean="0">
                <a:solidFill>
                  <a:srgbClr val="99FF99"/>
                </a:solidFill>
                <a:latin typeface="+mn-lt"/>
                <a:ea typeface="MS Gothic" charset="0"/>
                <a:cs typeface="MS Gothic" charset="0"/>
              </a:rPr>
              <a:t>FRUITS</a:t>
            </a:r>
            <a:r>
              <a:rPr lang="en-US" dirty="0" smtClean="0">
                <a:latin typeface="+mn-lt"/>
                <a:ea typeface="MS Gothic" charset="0"/>
                <a:cs typeface="MS Gothic" charset="0"/>
              </a:rPr>
              <a:t> component?</a:t>
            </a:r>
            <a:endParaRPr lang="en-US" dirty="0">
              <a:latin typeface="+mn-lt"/>
              <a:ea typeface="MS Gothic" charset="0"/>
              <a:cs typeface="MS Gothic" charset="0"/>
            </a:endParaRPr>
          </a:p>
        </p:txBody>
      </p:sp>
    </p:spTree>
    <p:extLst>
      <p:ext uri="{BB962C8B-B14F-4D97-AF65-F5344CB8AC3E}">
        <p14:creationId xmlns:p14="http://schemas.microsoft.com/office/powerpoint/2010/main" val="83191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790222" y="2971800"/>
            <a:ext cx="7467600" cy="1028841"/>
          </a:xfrm>
          <a:prstGeom prst="rect">
            <a:avLst/>
          </a:prstGeom>
        </p:spPr>
        <p:txBody>
          <a:bodyPr vert="horz" lIns="91440" tIns="45720" rIns="91440" bIns="45720" rtlCol="0">
            <a:noAutofit/>
          </a:bodyPr>
          <a:lstStyle>
            <a:lvl1pPr marL="457200" indent="-457200" algn="l" defTabSz="914400" rtl="0" eaLnBrk="1" latinLnBrk="0" hangingPunct="1">
              <a:spcBef>
                <a:spcPct val="20000"/>
              </a:spcBef>
              <a:buClr>
                <a:srgbClr val="FFFF00"/>
              </a:buClr>
              <a:buFont typeface="Wingdings" pitchFamily="2" charset="2"/>
              <a:buChar char="n"/>
              <a:defRPr sz="3200" b="1" kern="1200">
                <a:solidFill>
                  <a:schemeClr val="bg1"/>
                </a:solidFill>
                <a:latin typeface="Arial Narrow" pitchFamily="34" charset="0"/>
                <a:ea typeface="+mn-ea"/>
                <a:cs typeface="+mn-cs"/>
                <a:sym typeface="Wingdings"/>
              </a:defRPr>
            </a:lvl1pPr>
            <a:lvl2pPr marL="914400" indent="-457200" algn="l" defTabSz="914400" rtl="0" eaLnBrk="1" latinLnBrk="0" hangingPunct="1">
              <a:spcBef>
                <a:spcPct val="20000"/>
              </a:spcBef>
              <a:buClr>
                <a:srgbClr val="FFFF00"/>
              </a:buClr>
              <a:buFont typeface="Symbol" pitchFamily="18" charset="2"/>
              <a:buChar char="·"/>
              <a:defRPr sz="2800" b="1" kern="1200">
                <a:solidFill>
                  <a:schemeClr val="bg1"/>
                </a:solidFill>
                <a:latin typeface="Arial Narrow" pitchFamily="34" charset="0"/>
                <a:ea typeface="+mn-ea"/>
                <a:cs typeface="+mn-cs"/>
                <a:sym typeface="Symbol"/>
              </a:defRPr>
            </a:lvl2pPr>
            <a:lvl3pPr marL="1262063" indent="-347663" algn="l" defTabSz="914400" rtl="0" eaLnBrk="1" latinLnBrk="0" hangingPunct="1">
              <a:spcBef>
                <a:spcPct val="20000"/>
              </a:spcBef>
              <a:buClr>
                <a:srgbClr val="FFFF00"/>
              </a:buClr>
              <a:buFont typeface="Wingdings 3" pitchFamily="18" charset="2"/>
              <a:buChar char=""/>
              <a:defRPr sz="2400" b="1" kern="1200">
                <a:solidFill>
                  <a:schemeClr val="bg1"/>
                </a:solidFill>
                <a:latin typeface="Arial Narrow" pitchFamily="34" charset="0"/>
                <a:ea typeface="+mn-ea"/>
                <a:cs typeface="+mn-cs"/>
                <a:sym typeface="Wingdings 3"/>
              </a:defRPr>
            </a:lvl3pPr>
            <a:lvl4pPr marL="16002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spcBef>
                <a:spcPts val="1200"/>
              </a:spcBef>
              <a:buClr>
                <a:schemeClr val="bg1"/>
              </a:buClr>
              <a:buFont typeface="+mj-lt"/>
              <a:buAutoNum type="arabicPeriod" startAt="2"/>
            </a:pPr>
            <a:endParaRPr lang="en-US" sz="2400" dirty="0" smtClean="0">
              <a:latin typeface="+mn-lt"/>
              <a:ea typeface="MS Gothic" charset="0"/>
              <a:cs typeface="Arial" pitchFamily="34" charset="0"/>
            </a:endParaRPr>
          </a:p>
        </p:txBody>
      </p:sp>
      <p:sp>
        <p:nvSpPr>
          <p:cNvPr id="14" name="Content Placeholder 2"/>
          <p:cNvSpPr txBox="1">
            <a:spLocks/>
          </p:cNvSpPr>
          <p:nvPr/>
        </p:nvSpPr>
        <p:spPr>
          <a:xfrm>
            <a:off x="3962401" y="3520828"/>
            <a:ext cx="3487814" cy="1203572"/>
          </a:xfrm>
          <a:prstGeom prst="rect">
            <a:avLst/>
          </a:prstGeom>
        </p:spPr>
        <p:txBody>
          <a:bodyPr vert="horz" lIns="91440" tIns="45720" rIns="91440" bIns="45720" rtlCol="0">
            <a:noAutofit/>
          </a:bodyPr>
          <a:lstStyle>
            <a:lvl1pPr marL="457200" indent="-457200" algn="l" defTabSz="914400" rtl="0" eaLnBrk="1" latinLnBrk="0" hangingPunct="1">
              <a:spcBef>
                <a:spcPct val="20000"/>
              </a:spcBef>
              <a:buClr>
                <a:srgbClr val="FFFF00"/>
              </a:buClr>
              <a:buFont typeface="Wingdings" pitchFamily="2" charset="2"/>
              <a:buChar char="n"/>
              <a:defRPr sz="3200" b="1" kern="1200">
                <a:solidFill>
                  <a:schemeClr val="bg1"/>
                </a:solidFill>
                <a:latin typeface="Arial Narrow" pitchFamily="34" charset="0"/>
                <a:ea typeface="+mn-ea"/>
                <a:cs typeface="+mn-cs"/>
                <a:sym typeface="Wingdings"/>
              </a:defRPr>
            </a:lvl1pPr>
            <a:lvl2pPr marL="914400" indent="-457200" algn="l" defTabSz="914400" rtl="0" eaLnBrk="1" latinLnBrk="0" hangingPunct="1">
              <a:spcBef>
                <a:spcPct val="20000"/>
              </a:spcBef>
              <a:buClr>
                <a:srgbClr val="FFFF00"/>
              </a:buClr>
              <a:buFont typeface="Symbol" pitchFamily="18" charset="2"/>
              <a:buChar char="·"/>
              <a:defRPr sz="2800" b="1" kern="1200">
                <a:solidFill>
                  <a:schemeClr val="bg1"/>
                </a:solidFill>
                <a:latin typeface="Arial Narrow" pitchFamily="34" charset="0"/>
                <a:ea typeface="+mn-ea"/>
                <a:cs typeface="+mn-cs"/>
                <a:sym typeface="Symbol"/>
              </a:defRPr>
            </a:lvl2pPr>
            <a:lvl3pPr marL="1262063" indent="-347663" algn="l" defTabSz="914400" rtl="0" eaLnBrk="1" latinLnBrk="0" hangingPunct="1">
              <a:spcBef>
                <a:spcPct val="20000"/>
              </a:spcBef>
              <a:buClr>
                <a:srgbClr val="FFFF00"/>
              </a:buClr>
              <a:buFont typeface="Wingdings 3" pitchFamily="18" charset="2"/>
              <a:buChar char=""/>
              <a:defRPr sz="2400" b="1" kern="1200">
                <a:solidFill>
                  <a:schemeClr val="bg1"/>
                </a:solidFill>
                <a:latin typeface="Arial Narrow" pitchFamily="34" charset="0"/>
                <a:ea typeface="+mn-ea"/>
                <a:cs typeface="+mn-cs"/>
                <a:sym typeface="Wingdings 3"/>
              </a:defRPr>
            </a:lvl3pPr>
            <a:lvl4pPr marL="16002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buClr>
                <a:schemeClr val="bg1"/>
              </a:buClr>
              <a:buNone/>
            </a:pPr>
            <a:r>
              <a:rPr lang="en-US" dirty="0">
                <a:latin typeface="+mn-lt"/>
                <a:ea typeface="MS Gothic" charset="0"/>
                <a:cs typeface="Arial" pitchFamily="34" charset="0"/>
              </a:rPr>
              <a:t>½ cup </a:t>
            </a:r>
            <a:r>
              <a:rPr lang="en-US" dirty="0">
                <a:latin typeface="+mn-lt"/>
                <a:ea typeface="MS Gothic" charset="0"/>
                <a:cs typeface="MS Gothic" charset="0"/>
              </a:rPr>
              <a:t>of </a:t>
            </a:r>
            <a:r>
              <a:rPr lang="en-US" dirty="0">
                <a:latin typeface="+mn-lt"/>
                <a:ea typeface="MS Gothic" charset="0"/>
                <a:cs typeface="Arial" pitchFamily="34" charset="0"/>
              </a:rPr>
              <a:t>canned fruit in </a:t>
            </a:r>
            <a:r>
              <a:rPr lang="en-US" dirty="0" smtClean="0">
                <a:latin typeface="+mn-lt"/>
                <a:ea typeface="MS Gothic" charset="0"/>
                <a:cs typeface="Arial" pitchFamily="34" charset="0"/>
              </a:rPr>
              <a:t>heavy syrup</a:t>
            </a:r>
            <a:endParaRPr lang="en-US" dirty="0">
              <a:latin typeface="+mn-lt"/>
              <a:ea typeface="MS Gothic" charset="0"/>
              <a:cs typeface="Arial" pitchFamily="34" charset="0"/>
            </a:endParaRPr>
          </a:p>
          <a:p>
            <a:pPr marL="801688" lvl="1" indent="-338138">
              <a:spcBef>
                <a:spcPts val="0"/>
              </a:spcBef>
              <a:buClr>
                <a:schemeClr val="bg1"/>
              </a:buClr>
              <a:buNone/>
            </a:pPr>
            <a:endParaRPr lang="en-US" sz="2400" dirty="0" smtClean="0">
              <a:latin typeface="+mn-lt"/>
              <a:ea typeface="MS Gothic" charset="0"/>
              <a:cs typeface="MS Gothic" charset="0"/>
            </a:endParaRPr>
          </a:p>
          <a:p>
            <a:pPr marL="801688" lvl="1" indent="-344488">
              <a:spcBef>
                <a:spcPts val="0"/>
              </a:spcBef>
              <a:buClr>
                <a:schemeClr val="bg1"/>
              </a:buClr>
              <a:buNone/>
            </a:pPr>
            <a:endParaRPr lang="en-US" sz="2400" dirty="0" smtClean="0">
              <a:latin typeface="+mn-lt"/>
              <a:ea typeface="MS Gothic" charset="0"/>
              <a:cs typeface="Arial" pitchFamily="34" charset="0"/>
            </a:endParaRPr>
          </a:p>
          <a:p>
            <a:pPr marL="801688" lvl="1" indent="-338138">
              <a:spcBef>
                <a:spcPts val="0"/>
              </a:spcBef>
              <a:buClr>
                <a:schemeClr val="bg1"/>
              </a:buClr>
            </a:pPr>
            <a:endParaRPr lang="en-US" sz="2400" dirty="0" smtClean="0">
              <a:latin typeface="+mn-lt"/>
              <a:ea typeface="MS Gothic" charset="0"/>
              <a:cs typeface="Arial" pitchFamily="34" charset="0"/>
            </a:endParaRPr>
          </a:p>
        </p:txBody>
      </p:sp>
      <p:sp>
        <p:nvSpPr>
          <p:cNvPr id="20" name="Rectangle 1"/>
          <p:cNvSpPr>
            <a:spLocks noGrp="1" noChangeArrowheads="1"/>
          </p:cNvSpPr>
          <p:nvPr>
            <p:ph type="title" idx="4294967295"/>
          </p:nvPr>
        </p:nvSpPr>
        <p:spPr>
          <a:xfrm>
            <a:off x="1" y="228600"/>
            <a:ext cx="7108384" cy="567742"/>
          </a:xfrm>
          <a:ln/>
        </p:spPr>
        <p:txBody>
          <a:bodyPr tIns="83808">
            <a:noAutofit/>
          </a:bodyPr>
          <a:lstStyle/>
          <a:p>
            <a:pPr hangingPunct="1">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dirty="0" smtClean="0"/>
              <a:t>Menu Planning Quiz for Fruits</a:t>
            </a:r>
            <a:endParaRPr lang="en-US" dirty="0"/>
          </a:p>
        </p:txBody>
      </p:sp>
      <p:pic>
        <p:nvPicPr>
          <p:cNvPr id="21" name="Picture 2" descr="Apple on desk&#10;&#10;Office.com Clip Art&#1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8799"/>
          <a:stretch/>
        </p:blipFill>
        <p:spPr bwMode="auto">
          <a:xfrm>
            <a:off x="7552853" y="245947"/>
            <a:ext cx="1573865" cy="1919905"/>
          </a:xfrm>
          <a:prstGeom prst="rect">
            <a:avLst/>
          </a:prstGeom>
          <a:noFill/>
          <a:ln w="28575">
            <a:solidFill>
              <a:srgbClr val="A50021"/>
            </a:solidFill>
            <a:miter lim="800000"/>
            <a:headEnd/>
            <a:tailEnd/>
          </a:ln>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0" y="2176919"/>
            <a:ext cx="9144000" cy="584775"/>
          </a:xfrm>
          <a:prstGeom prst="rect">
            <a:avLst/>
          </a:prstGeom>
          <a:solidFill>
            <a:srgbClr val="2C7A66"/>
          </a:solidFill>
          <a:ln w="38100">
            <a:solidFill>
              <a:srgbClr val="C00000"/>
            </a:solidFill>
          </a:ln>
        </p:spPr>
        <p:txBody>
          <a:bodyPr wrap="square" rtlCol="0">
            <a:spAutoFit/>
          </a:bodyPr>
          <a:lstStyle/>
          <a:p>
            <a:pPr algn="ctr"/>
            <a:r>
              <a:rPr lang="en-US" sz="3200" b="1" dirty="0" smtClean="0">
                <a:solidFill>
                  <a:schemeClr val="bg1"/>
                </a:solidFill>
                <a:latin typeface="+mj-lt"/>
              </a:rPr>
              <a:t>Product 4                                                                            </a:t>
            </a:r>
            <a:endParaRPr lang="en-US" sz="3200" b="1" dirty="0">
              <a:solidFill>
                <a:srgbClr val="FFFF00"/>
              </a:solidFill>
              <a:latin typeface="+mj-lt"/>
            </a:endParaRPr>
          </a:p>
        </p:txBody>
      </p:sp>
      <p:sp>
        <p:nvSpPr>
          <p:cNvPr id="10" name="TextBox 9"/>
          <p:cNvSpPr txBox="1"/>
          <p:nvPr/>
        </p:nvSpPr>
        <p:spPr>
          <a:xfrm>
            <a:off x="7450214" y="2176919"/>
            <a:ext cx="1779142" cy="369332"/>
          </a:xfrm>
          <a:prstGeom prst="rect">
            <a:avLst/>
          </a:prstGeom>
          <a:noFill/>
        </p:spPr>
        <p:txBody>
          <a:bodyPr wrap="square" rtlCol="0">
            <a:spAutoFit/>
          </a:bodyPr>
          <a:lstStyle/>
          <a:p>
            <a:pPr algn="ctr"/>
            <a:r>
              <a:rPr lang="en-US" b="1" dirty="0" smtClean="0">
                <a:solidFill>
                  <a:schemeClr val="bg1"/>
                </a:solidFill>
              </a:rPr>
              <a:t>Worksheet 1</a:t>
            </a:r>
            <a:endParaRPr lang="en-US" b="1" dirty="0">
              <a:solidFill>
                <a:schemeClr val="bg1"/>
              </a:solidFill>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3977" y="2937320"/>
            <a:ext cx="3078424" cy="2505228"/>
          </a:xfrm>
          <a:prstGeom prst="rect">
            <a:avLst/>
          </a:prstGeom>
        </p:spPr>
      </p:pic>
      <p:sp>
        <p:nvSpPr>
          <p:cNvPr id="12" name="TextBox 8"/>
          <p:cNvSpPr>
            <a:spLocks noChangeArrowheads="1"/>
          </p:cNvSpPr>
          <p:nvPr/>
        </p:nvSpPr>
        <p:spPr bwMode="auto">
          <a:xfrm>
            <a:off x="4209294" y="4715601"/>
            <a:ext cx="1497013" cy="735747"/>
          </a:xfrm>
          <a:prstGeom prst="ellipse">
            <a:avLst/>
          </a:prstGeom>
          <a:solidFill>
            <a:srgbClr val="990000"/>
          </a:solidFill>
          <a:ln w="38100">
            <a:solidFill>
              <a:schemeClr val="bg1"/>
            </a:solidFill>
            <a:round/>
            <a:headEnd/>
            <a:tailEnd/>
          </a:ln>
        </p:spPr>
        <p:txBody>
          <a:bodyPr>
            <a:spAutoFit/>
          </a:bodyPr>
          <a:lstStyle/>
          <a:p>
            <a:pPr algn="ctr"/>
            <a:r>
              <a:rPr lang="en-US" sz="2800" b="1" dirty="0" smtClean="0">
                <a:solidFill>
                  <a:schemeClr val="bg1"/>
                </a:solidFill>
              </a:rPr>
              <a:t>No</a:t>
            </a:r>
            <a:endParaRPr lang="en-US" sz="2800" b="1" dirty="0">
              <a:solidFill>
                <a:schemeClr val="bg1"/>
              </a:solidFill>
            </a:endParaRPr>
          </a:p>
        </p:txBody>
      </p:sp>
      <p:sp>
        <p:nvSpPr>
          <p:cNvPr id="15" name="TextBox 8"/>
          <p:cNvSpPr>
            <a:spLocks noChangeArrowheads="1"/>
          </p:cNvSpPr>
          <p:nvPr/>
        </p:nvSpPr>
        <p:spPr bwMode="auto">
          <a:xfrm>
            <a:off x="2753399" y="5760743"/>
            <a:ext cx="5905817" cy="461665"/>
          </a:xfrm>
          <a:prstGeom prst="rect">
            <a:avLst/>
          </a:prstGeom>
          <a:solidFill>
            <a:srgbClr val="990000"/>
          </a:solidFill>
          <a:ln w="38100">
            <a:solidFill>
              <a:schemeClr val="bg1"/>
            </a:solidFill>
            <a:round/>
            <a:headEnd/>
            <a:tailEnd/>
          </a:ln>
        </p:spPr>
        <p:txBody>
          <a:bodyPr wrap="square">
            <a:spAutoFit/>
          </a:bodyPr>
          <a:lstStyle/>
          <a:p>
            <a:pPr marL="0" lvl="1"/>
            <a:r>
              <a:rPr lang="en-US" sz="2400" b="1" dirty="0">
                <a:solidFill>
                  <a:schemeClr val="bg1"/>
                </a:solidFill>
                <a:ea typeface="MS Gothic" charset="0"/>
                <a:cs typeface="Arial" pitchFamily="34" charset="0"/>
              </a:rPr>
              <a:t>Canned fruit must be in juice or light </a:t>
            </a:r>
            <a:r>
              <a:rPr lang="en-US" sz="2400" b="1" dirty="0" smtClean="0">
                <a:solidFill>
                  <a:schemeClr val="bg1"/>
                </a:solidFill>
                <a:ea typeface="MS Gothic" charset="0"/>
                <a:cs typeface="Arial" pitchFamily="34" charset="0"/>
              </a:rPr>
              <a:t>syrup</a:t>
            </a:r>
            <a:endParaRPr lang="en-US" sz="2400" b="1" dirty="0">
              <a:solidFill>
                <a:schemeClr val="bg1"/>
              </a:solidFill>
              <a:ea typeface="MS Gothic" charset="0"/>
              <a:cs typeface="Arial" pitchFamily="34" charset="0"/>
            </a:endParaRPr>
          </a:p>
        </p:txBody>
      </p:sp>
      <p:sp>
        <p:nvSpPr>
          <p:cNvPr id="13" name="Content Placeholder 2"/>
          <p:cNvSpPr txBox="1">
            <a:spLocks/>
          </p:cNvSpPr>
          <p:nvPr/>
        </p:nvSpPr>
        <p:spPr>
          <a:xfrm>
            <a:off x="381000" y="928866"/>
            <a:ext cx="6477000" cy="1143000"/>
          </a:xfrm>
          <a:prstGeom prst="rect">
            <a:avLst/>
          </a:prstGeom>
        </p:spPr>
        <p:txBody>
          <a:bodyPr vert="horz" lIns="91440" tIns="45720" rIns="91440" bIns="45720" rtlCol="0">
            <a:noAutofit/>
          </a:bodyPr>
          <a:lstStyle>
            <a:lvl1pPr marL="457200" indent="-457200" algn="l" defTabSz="914400" rtl="0" eaLnBrk="1" latinLnBrk="0" hangingPunct="1">
              <a:spcBef>
                <a:spcPct val="20000"/>
              </a:spcBef>
              <a:buClr>
                <a:srgbClr val="FFFF00"/>
              </a:buClr>
              <a:buFont typeface="Wingdings" pitchFamily="2" charset="2"/>
              <a:buChar char="n"/>
              <a:defRPr sz="3200" b="1" kern="1200">
                <a:solidFill>
                  <a:schemeClr val="bg1"/>
                </a:solidFill>
                <a:latin typeface="Arial Narrow" pitchFamily="34" charset="0"/>
                <a:ea typeface="+mn-ea"/>
                <a:cs typeface="+mn-cs"/>
                <a:sym typeface="Wingdings"/>
              </a:defRPr>
            </a:lvl1pPr>
            <a:lvl2pPr marL="914400" indent="-457200" algn="l" defTabSz="914400" rtl="0" eaLnBrk="1" latinLnBrk="0" hangingPunct="1">
              <a:spcBef>
                <a:spcPct val="20000"/>
              </a:spcBef>
              <a:buClr>
                <a:srgbClr val="FFFF00"/>
              </a:buClr>
              <a:buFont typeface="Symbol" pitchFamily="18" charset="2"/>
              <a:buChar char="·"/>
              <a:defRPr sz="2800" b="1" kern="1200">
                <a:solidFill>
                  <a:schemeClr val="bg1"/>
                </a:solidFill>
                <a:latin typeface="Arial Narrow" pitchFamily="34" charset="0"/>
                <a:ea typeface="+mn-ea"/>
                <a:cs typeface="+mn-cs"/>
                <a:sym typeface="Symbol"/>
              </a:defRPr>
            </a:lvl2pPr>
            <a:lvl3pPr marL="1262063" indent="-347663" algn="l" defTabSz="914400" rtl="0" eaLnBrk="1" latinLnBrk="0" hangingPunct="1">
              <a:spcBef>
                <a:spcPct val="20000"/>
              </a:spcBef>
              <a:buClr>
                <a:srgbClr val="FFFF00"/>
              </a:buClr>
              <a:buFont typeface="Wingdings 3" pitchFamily="18" charset="2"/>
              <a:buChar char=""/>
              <a:defRPr sz="2400" b="1" kern="1200">
                <a:solidFill>
                  <a:schemeClr val="bg1"/>
                </a:solidFill>
                <a:latin typeface="Arial Narrow" pitchFamily="34" charset="0"/>
                <a:ea typeface="+mn-ea"/>
                <a:cs typeface="+mn-cs"/>
                <a:sym typeface="Wingdings 3"/>
              </a:defRPr>
            </a:lvl3pPr>
            <a:lvl4pPr marL="16002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itchFamily="2" charset="2"/>
              <a:buNone/>
            </a:pPr>
            <a:r>
              <a:rPr lang="en-US" dirty="0" smtClean="0">
                <a:latin typeface="+mn-lt"/>
                <a:ea typeface="MS Gothic" charset="0"/>
                <a:cs typeface="MS Gothic" charset="0"/>
              </a:rPr>
              <a:t>Does each planned serving count as </a:t>
            </a:r>
            <a:r>
              <a:rPr lang="en-US" dirty="0" smtClean="0">
                <a:solidFill>
                  <a:srgbClr val="99FF99"/>
                </a:solidFill>
                <a:latin typeface="+mn-lt"/>
                <a:ea typeface="MS Gothic" charset="0"/>
                <a:cs typeface="MS Gothic" charset="0"/>
              </a:rPr>
              <a:t>½ cup </a:t>
            </a:r>
            <a:r>
              <a:rPr lang="en-US" dirty="0" smtClean="0">
                <a:latin typeface="+mn-lt"/>
                <a:ea typeface="MS Gothic" charset="0"/>
                <a:cs typeface="MS Gothic" charset="0"/>
              </a:rPr>
              <a:t>of the </a:t>
            </a:r>
            <a:r>
              <a:rPr lang="en-US" dirty="0" smtClean="0">
                <a:solidFill>
                  <a:srgbClr val="99FF99"/>
                </a:solidFill>
                <a:latin typeface="+mn-lt"/>
                <a:ea typeface="MS Gothic" charset="0"/>
                <a:cs typeface="MS Gothic" charset="0"/>
              </a:rPr>
              <a:t>FRUITS</a:t>
            </a:r>
            <a:r>
              <a:rPr lang="en-US" dirty="0" smtClean="0">
                <a:latin typeface="+mn-lt"/>
                <a:ea typeface="MS Gothic" charset="0"/>
                <a:cs typeface="MS Gothic" charset="0"/>
              </a:rPr>
              <a:t> component?</a:t>
            </a:r>
            <a:endParaRPr lang="en-US" dirty="0">
              <a:latin typeface="+mn-lt"/>
              <a:ea typeface="MS Gothic" charset="0"/>
              <a:cs typeface="MS Gothic" charset="0"/>
            </a:endParaRPr>
          </a:p>
        </p:txBody>
      </p:sp>
    </p:spTree>
    <p:extLst>
      <p:ext uri="{BB962C8B-B14F-4D97-AF65-F5344CB8AC3E}">
        <p14:creationId xmlns:p14="http://schemas.microsoft.com/office/powerpoint/2010/main" val="283747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5"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790222" y="2971800"/>
            <a:ext cx="7467600" cy="1028841"/>
          </a:xfrm>
          <a:prstGeom prst="rect">
            <a:avLst/>
          </a:prstGeom>
        </p:spPr>
        <p:txBody>
          <a:bodyPr vert="horz" lIns="91440" tIns="45720" rIns="91440" bIns="45720" rtlCol="0">
            <a:noAutofit/>
          </a:bodyPr>
          <a:lstStyle>
            <a:lvl1pPr marL="457200" indent="-457200" algn="l" defTabSz="914400" rtl="0" eaLnBrk="1" latinLnBrk="0" hangingPunct="1">
              <a:spcBef>
                <a:spcPct val="20000"/>
              </a:spcBef>
              <a:buClr>
                <a:srgbClr val="FFFF00"/>
              </a:buClr>
              <a:buFont typeface="Wingdings" pitchFamily="2" charset="2"/>
              <a:buChar char="n"/>
              <a:defRPr sz="3200" b="1" kern="1200">
                <a:solidFill>
                  <a:schemeClr val="bg1"/>
                </a:solidFill>
                <a:latin typeface="Arial Narrow" pitchFamily="34" charset="0"/>
                <a:ea typeface="+mn-ea"/>
                <a:cs typeface="+mn-cs"/>
                <a:sym typeface="Wingdings"/>
              </a:defRPr>
            </a:lvl1pPr>
            <a:lvl2pPr marL="914400" indent="-457200" algn="l" defTabSz="914400" rtl="0" eaLnBrk="1" latinLnBrk="0" hangingPunct="1">
              <a:spcBef>
                <a:spcPct val="20000"/>
              </a:spcBef>
              <a:buClr>
                <a:srgbClr val="FFFF00"/>
              </a:buClr>
              <a:buFont typeface="Symbol" pitchFamily="18" charset="2"/>
              <a:buChar char="·"/>
              <a:defRPr sz="2800" b="1" kern="1200">
                <a:solidFill>
                  <a:schemeClr val="bg1"/>
                </a:solidFill>
                <a:latin typeface="Arial Narrow" pitchFamily="34" charset="0"/>
                <a:ea typeface="+mn-ea"/>
                <a:cs typeface="+mn-cs"/>
                <a:sym typeface="Symbol"/>
              </a:defRPr>
            </a:lvl2pPr>
            <a:lvl3pPr marL="1262063" indent="-347663" algn="l" defTabSz="914400" rtl="0" eaLnBrk="1" latinLnBrk="0" hangingPunct="1">
              <a:spcBef>
                <a:spcPct val="20000"/>
              </a:spcBef>
              <a:buClr>
                <a:srgbClr val="FFFF00"/>
              </a:buClr>
              <a:buFont typeface="Wingdings 3" pitchFamily="18" charset="2"/>
              <a:buChar char=""/>
              <a:defRPr sz="2400" b="1" kern="1200">
                <a:solidFill>
                  <a:schemeClr val="bg1"/>
                </a:solidFill>
                <a:latin typeface="Arial Narrow" pitchFamily="34" charset="0"/>
                <a:ea typeface="+mn-ea"/>
                <a:cs typeface="+mn-cs"/>
                <a:sym typeface="Wingdings 3"/>
              </a:defRPr>
            </a:lvl3pPr>
            <a:lvl4pPr marL="16002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spcBef>
                <a:spcPts val="1200"/>
              </a:spcBef>
              <a:buClr>
                <a:schemeClr val="bg1"/>
              </a:buClr>
              <a:buFont typeface="+mj-lt"/>
              <a:buAutoNum type="arabicPeriod" startAt="2"/>
            </a:pPr>
            <a:endParaRPr lang="en-US" sz="2400" dirty="0" smtClean="0">
              <a:latin typeface="+mn-lt"/>
              <a:ea typeface="MS Gothic" charset="0"/>
              <a:cs typeface="Arial" pitchFamily="34" charset="0"/>
            </a:endParaRPr>
          </a:p>
        </p:txBody>
      </p:sp>
      <p:sp>
        <p:nvSpPr>
          <p:cNvPr id="14" name="Content Placeholder 2"/>
          <p:cNvSpPr txBox="1">
            <a:spLocks/>
          </p:cNvSpPr>
          <p:nvPr/>
        </p:nvSpPr>
        <p:spPr>
          <a:xfrm>
            <a:off x="3962401" y="3520828"/>
            <a:ext cx="3487814" cy="1203572"/>
          </a:xfrm>
          <a:prstGeom prst="rect">
            <a:avLst/>
          </a:prstGeom>
        </p:spPr>
        <p:txBody>
          <a:bodyPr vert="horz" lIns="91440" tIns="45720" rIns="91440" bIns="45720" rtlCol="0">
            <a:noAutofit/>
          </a:bodyPr>
          <a:lstStyle>
            <a:lvl1pPr marL="457200" indent="-457200" algn="l" defTabSz="914400" rtl="0" eaLnBrk="1" latinLnBrk="0" hangingPunct="1">
              <a:spcBef>
                <a:spcPct val="20000"/>
              </a:spcBef>
              <a:buClr>
                <a:srgbClr val="FFFF00"/>
              </a:buClr>
              <a:buFont typeface="Wingdings" pitchFamily="2" charset="2"/>
              <a:buChar char="n"/>
              <a:defRPr sz="3200" b="1" kern="1200">
                <a:solidFill>
                  <a:schemeClr val="bg1"/>
                </a:solidFill>
                <a:latin typeface="Arial Narrow" pitchFamily="34" charset="0"/>
                <a:ea typeface="+mn-ea"/>
                <a:cs typeface="+mn-cs"/>
                <a:sym typeface="Wingdings"/>
              </a:defRPr>
            </a:lvl1pPr>
            <a:lvl2pPr marL="914400" indent="-457200" algn="l" defTabSz="914400" rtl="0" eaLnBrk="1" latinLnBrk="0" hangingPunct="1">
              <a:spcBef>
                <a:spcPct val="20000"/>
              </a:spcBef>
              <a:buClr>
                <a:srgbClr val="FFFF00"/>
              </a:buClr>
              <a:buFont typeface="Symbol" pitchFamily="18" charset="2"/>
              <a:buChar char="·"/>
              <a:defRPr sz="2800" b="1" kern="1200">
                <a:solidFill>
                  <a:schemeClr val="bg1"/>
                </a:solidFill>
                <a:latin typeface="Arial Narrow" pitchFamily="34" charset="0"/>
                <a:ea typeface="+mn-ea"/>
                <a:cs typeface="+mn-cs"/>
                <a:sym typeface="Symbol"/>
              </a:defRPr>
            </a:lvl2pPr>
            <a:lvl3pPr marL="1262063" indent="-347663" algn="l" defTabSz="914400" rtl="0" eaLnBrk="1" latinLnBrk="0" hangingPunct="1">
              <a:spcBef>
                <a:spcPct val="20000"/>
              </a:spcBef>
              <a:buClr>
                <a:srgbClr val="FFFF00"/>
              </a:buClr>
              <a:buFont typeface="Wingdings 3" pitchFamily="18" charset="2"/>
              <a:buChar char=""/>
              <a:defRPr sz="2400" b="1" kern="1200">
                <a:solidFill>
                  <a:schemeClr val="bg1"/>
                </a:solidFill>
                <a:latin typeface="Arial Narrow" pitchFamily="34" charset="0"/>
                <a:ea typeface="+mn-ea"/>
                <a:cs typeface="+mn-cs"/>
                <a:sym typeface="Wingdings 3"/>
              </a:defRPr>
            </a:lvl3pPr>
            <a:lvl4pPr marL="16002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buClr>
                <a:schemeClr val="bg1"/>
              </a:buClr>
              <a:buNone/>
            </a:pPr>
            <a:r>
              <a:rPr lang="en-US" dirty="0">
                <a:latin typeface="+mn-lt"/>
                <a:ea typeface="MS Gothic" charset="0"/>
                <a:cs typeface="Arial" pitchFamily="34" charset="0"/>
              </a:rPr>
              <a:t>½ cup </a:t>
            </a:r>
            <a:r>
              <a:rPr lang="en-US" dirty="0">
                <a:latin typeface="+mn-lt"/>
                <a:ea typeface="MS Gothic" charset="0"/>
                <a:cs typeface="MS Gothic" charset="0"/>
              </a:rPr>
              <a:t>of </a:t>
            </a:r>
            <a:r>
              <a:rPr lang="en-US" dirty="0" smtClean="0">
                <a:latin typeface="+mn-lt"/>
                <a:ea typeface="MS Gothic" charset="0"/>
                <a:cs typeface="Arial" pitchFamily="34" charset="0"/>
              </a:rPr>
              <a:t>dried fruit</a:t>
            </a:r>
            <a:endParaRPr lang="en-US" sz="2400" dirty="0" smtClean="0">
              <a:latin typeface="+mn-lt"/>
              <a:ea typeface="MS Gothic" charset="0"/>
              <a:cs typeface="MS Gothic" charset="0"/>
            </a:endParaRPr>
          </a:p>
          <a:p>
            <a:pPr marL="801688" lvl="1" indent="-344488">
              <a:spcBef>
                <a:spcPts val="0"/>
              </a:spcBef>
              <a:buClr>
                <a:schemeClr val="bg1"/>
              </a:buClr>
              <a:buNone/>
            </a:pPr>
            <a:endParaRPr lang="en-US" sz="2400" dirty="0" smtClean="0">
              <a:latin typeface="+mn-lt"/>
              <a:ea typeface="MS Gothic" charset="0"/>
              <a:cs typeface="Arial" pitchFamily="34" charset="0"/>
            </a:endParaRPr>
          </a:p>
          <a:p>
            <a:pPr marL="801688" lvl="1" indent="-338138">
              <a:spcBef>
                <a:spcPts val="0"/>
              </a:spcBef>
              <a:buClr>
                <a:schemeClr val="bg1"/>
              </a:buClr>
            </a:pPr>
            <a:endParaRPr lang="en-US" sz="2400" dirty="0" smtClean="0">
              <a:latin typeface="+mn-lt"/>
              <a:ea typeface="MS Gothic" charset="0"/>
              <a:cs typeface="Arial" pitchFamily="34" charset="0"/>
            </a:endParaRPr>
          </a:p>
        </p:txBody>
      </p:sp>
      <p:sp>
        <p:nvSpPr>
          <p:cNvPr id="20" name="Rectangle 1"/>
          <p:cNvSpPr>
            <a:spLocks noGrp="1" noChangeArrowheads="1"/>
          </p:cNvSpPr>
          <p:nvPr>
            <p:ph type="title" idx="4294967295"/>
          </p:nvPr>
        </p:nvSpPr>
        <p:spPr>
          <a:xfrm>
            <a:off x="1" y="228600"/>
            <a:ext cx="7108384" cy="567742"/>
          </a:xfrm>
          <a:ln/>
        </p:spPr>
        <p:txBody>
          <a:bodyPr tIns="83808">
            <a:noAutofit/>
          </a:bodyPr>
          <a:lstStyle/>
          <a:p>
            <a:pPr hangingPunct="1">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dirty="0" smtClean="0"/>
              <a:t>Menu Planning Quiz for Fruits</a:t>
            </a:r>
            <a:endParaRPr lang="en-US" dirty="0"/>
          </a:p>
        </p:txBody>
      </p:sp>
      <p:pic>
        <p:nvPicPr>
          <p:cNvPr id="21" name="Picture 2" descr="Apple on desk&#10;&#10;Office.com Clip Art&#1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8799"/>
          <a:stretch/>
        </p:blipFill>
        <p:spPr bwMode="auto">
          <a:xfrm>
            <a:off x="7552853" y="245947"/>
            <a:ext cx="1573865" cy="1919905"/>
          </a:xfrm>
          <a:prstGeom prst="rect">
            <a:avLst/>
          </a:prstGeom>
          <a:noFill/>
          <a:ln w="28575">
            <a:solidFill>
              <a:srgbClr val="A50021"/>
            </a:solidFill>
            <a:miter lim="800000"/>
            <a:headEnd/>
            <a:tailEnd/>
          </a:ln>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0" y="2176919"/>
            <a:ext cx="9144000" cy="584775"/>
          </a:xfrm>
          <a:prstGeom prst="rect">
            <a:avLst/>
          </a:prstGeom>
          <a:solidFill>
            <a:srgbClr val="2C7A66"/>
          </a:solidFill>
          <a:ln w="38100">
            <a:solidFill>
              <a:srgbClr val="C00000"/>
            </a:solidFill>
          </a:ln>
        </p:spPr>
        <p:txBody>
          <a:bodyPr wrap="square" rtlCol="0">
            <a:spAutoFit/>
          </a:bodyPr>
          <a:lstStyle/>
          <a:p>
            <a:pPr algn="ctr"/>
            <a:r>
              <a:rPr lang="en-US" sz="3200" b="1" dirty="0" smtClean="0">
                <a:solidFill>
                  <a:schemeClr val="bg1"/>
                </a:solidFill>
                <a:latin typeface="+mj-lt"/>
              </a:rPr>
              <a:t>Product 5                                                                            </a:t>
            </a:r>
            <a:endParaRPr lang="en-US" sz="3200" b="1" dirty="0">
              <a:solidFill>
                <a:srgbClr val="FFFF00"/>
              </a:solidFill>
              <a:latin typeface="+mj-lt"/>
            </a:endParaRPr>
          </a:p>
        </p:txBody>
      </p:sp>
      <p:sp>
        <p:nvSpPr>
          <p:cNvPr id="10" name="TextBox 9"/>
          <p:cNvSpPr txBox="1"/>
          <p:nvPr/>
        </p:nvSpPr>
        <p:spPr>
          <a:xfrm>
            <a:off x="7450214" y="2176919"/>
            <a:ext cx="1779142" cy="369332"/>
          </a:xfrm>
          <a:prstGeom prst="rect">
            <a:avLst/>
          </a:prstGeom>
          <a:noFill/>
        </p:spPr>
        <p:txBody>
          <a:bodyPr wrap="square" rtlCol="0">
            <a:spAutoFit/>
          </a:bodyPr>
          <a:lstStyle/>
          <a:p>
            <a:pPr algn="ctr"/>
            <a:r>
              <a:rPr lang="en-US" b="1" dirty="0" smtClean="0">
                <a:solidFill>
                  <a:schemeClr val="bg1"/>
                </a:solidFill>
              </a:rPr>
              <a:t>Worksheet 1</a:t>
            </a:r>
            <a:endParaRPr lang="en-US" b="1" dirty="0">
              <a:solidFill>
                <a:schemeClr val="bg1"/>
              </a:solidFill>
            </a:endParaRPr>
          </a:p>
        </p:txBody>
      </p:sp>
      <p:sp>
        <p:nvSpPr>
          <p:cNvPr id="12" name="TextBox 8"/>
          <p:cNvSpPr>
            <a:spLocks noChangeArrowheads="1"/>
          </p:cNvSpPr>
          <p:nvPr/>
        </p:nvSpPr>
        <p:spPr bwMode="auto">
          <a:xfrm>
            <a:off x="3962401" y="4426853"/>
            <a:ext cx="1497013" cy="735747"/>
          </a:xfrm>
          <a:prstGeom prst="ellipse">
            <a:avLst/>
          </a:prstGeom>
          <a:solidFill>
            <a:srgbClr val="990000"/>
          </a:solidFill>
          <a:ln w="38100">
            <a:solidFill>
              <a:schemeClr val="bg1"/>
            </a:solidFill>
            <a:round/>
            <a:headEnd/>
            <a:tailEnd/>
          </a:ln>
        </p:spPr>
        <p:txBody>
          <a:bodyPr>
            <a:spAutoFit/>
          </a:bodyPr>
          <a:lstStyle/>
          <a:p>
            <a:pPr algn="ctr"/>
            <a:r>
              <a:rPr lang="en-US" sz="2800" b="1" dirty="0" smtClean="0">
                <a:solidFill>
                  <a:schemeClr val="bg1"/>
                </a:solidFill>
              </a:rPr>
              <a:t>No</a:t>
            </a:r>
            <a:endParaRPr lang="en-US" sz="2800" b="1" dirty="0">
              <a:solidFill>
                <a:schemeClr val="bg1"/>
              </a:solidFill>
            </a:endParaRPr>
          </a:p>
        </p:txBody>
      </p:sp>
      <p:pic>
        <p:nvPicPr>
          <p:cNvPr id="15" name="Picture 14" descr="Dried fruit mix (apricots, prunes and apples) istock_00001732865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222" y="2912615"/>
            <a:ext cx="3276606" cy="2176052"/>
          </a:xfrm>
          <a:prstGeom prst="rect">
            <a:avLst/>
          </a:prstGeom>
        </p:spPr>
      </p:pic>
      <p:sp>
        <p:nvSpPr>
          <p:cNvPr id="17" name="TextBox 8"/>
          <p:cNvSpPr>
            <a:spLocks noChangeArrowheads="1"/>
          </p:cNvSpPr>
          <p:nvPr/>
        </p:nvSpPr>
        <p:spPr bwMode="auto">
          <a:xfrm>
            <a:off x="2753399" y="5467837"/>
            <a:ext cx="5019001" cy="830997"/>
          </a:xfrm>
          <a:prstGeom prst="rect">
            <a:avLst/>
          </a:prstGeom>
          <a:solidFill>
            <a:srgbClr val="990000"/>
          </a:solidFill>
          <a:ln w="38100">
            <a:solidFill>
              <a:schemeClr val="bg1"/>
            </a:solidFill>
            <a:round/>
            <a:headEnd/>
            <a:tailEnd/>
          </a:ln>
        </p:spPr>
        <p:txBody>
          <a:bodyPr wrap="square">
            <a:spAutoFit/>
          </a:bodyPr>
          <a:lstStyle/>
          <a:p>
            <a:pPr marL="4763" lvl="1" indent="-4763">
              <a:spcBef>
                <a:spcPts val="0"/>
              </a:spcBef>
              <a:buClr>
                <a:schemeClr val="bg1"/>
              </a:buClr>
            </a:pPr>
            <a:r>
              <a:rPr lang="en-US" sz="2400" b="1" dirty="0" smtClean="0">
                <a:solidFill>
                  <a:schemeClr val="bg1"/>
                </a:solidFill>
                <a:ea typeface="MS Gothic" charset="0"/>
                <a:cs typeface="Arial" pitchFamily="34" charset="0"/>
              </a:rPr>
              <a:t>Dried fruit  counts as </a:t>
            </a:r>
            <a:r>
              <a:rPr lang="en-US" sz="2400" b="1" dirty="0">
                <a:solidFill>
                  <a:srgbClr val="FFFF00"/>
                </a:solidFill>
                <a:ea typeface="MS Gothic" charset="0"/>
                <a:cs typeface="Arial" pitchFamily="34" charset="0"/>
              </a:rPr>
              <a:t>TWICE</a:t>
            </a:r>
            <a:r>
              <a:rPr lang="en-US" sz="2400" b="1" dirty="0">
                <a:solidFill>
                  <a:schemeClr val="bg1"/>
                </a:solidFill>
                <a:ea typeface="MS Gothic" charset="0"/>
                <a:cs typeface="Arial" pitchFamily="34" charset="0"/>
              </a:rPr>
              <a:t> the volume served </a:t>
            </a:r>
            <a:r>
              <a:rPr lang="en-US" sz="2400" b="1" dirty="0" smtClean="0">
                <a:solidFill>
                  <a:schemeClr val="bg1"/>
                </a:solidFill>
                <a:ea typeface="MS Gothic" charset="0"/>
                <a:cs typeface="Arial" pitchFamily="34" charset="0"/>
              </a:rPr>
              <a:t>(½ </a:t>
            </a:r>
            <a:r>
              <a:rPr lang="en-US" sz="2400" b="1" dirty="0">
                <a:solidFill>
                  <a:schemeClr val="bg1"/>
                </a:solidFill>
                <a:ea typeface="MS Gothic" charset="0"/>
                <a:cs typeface="Arial" pitchFamily="34" charset="0"/>
              </a:rPr>
              <a:t>cup equals 1 cup)</a:t>
            </a:r>
          </a:p>
        </p:txBody>
      </p:sp>
      <p:sp>
        <p:nvSpPr>
          <p:cNvPr id="13" name="Content Placeholder 2"/>
          <p:cNvSpPr txBox="1">
            <a:spLocks/>
          </p:cNvSpPr>
          <p:nvPr/>
        </p:nvSpPr>
        <p:spPr>
          <a:xfrm>
            <a:off x="381000" y="928866"/>
            <a:ext cx="6477000" cy="1143000"/>
          </a:xfrm>
          <a:prstGeom prst="rect">
            <a:avLst/>
          </a:prstGeom>
        </p:spPr>
        <p:txBody>
          <a:bodyPr vert="horz" lIns="91440" tIns="45720" rIns="91440" bIns="45720" rtlCol="0">
            <a:noAutofit/>
          </a:bodyPr>
          <a:lstStyle>
            <a:lvl1pPr marL="457200" indent="-457200" algn="l" defTabSz="914400" rtl="0" eaLnBrk="1" latinLnBrk="0" hangingPunct="1">
              <a:spcBef>
                <a:spcPct val="20000"/>
              </a:spcBef>
              <a:buClr>
                <a:srgbClr val="FFFF00"/>
              </a:buClr>
              <a:buFont typeface="Wingdings" pitchFamily="2" charset="2"/>
              <a:buChar char="n"/>
              <a:defRPr sz="3200" b="1" kern="1200">
                <a:solidFill>
                  <a:schemeClr val="bg1"/>
                </a:solidFill>
                <a:latin typeface="Arial Narrow" pitchFamily="34" charset="0"/>
                <a:ea typeface="+mn-ea"/>
                <a:cs typeface="+mn-cs"/>
                <a:sym typeface="Wingdings"/>
              </a:defRPr>
            </a:lvl1pPr>
            <a:lvl2pPr marL="914400" indent="-457200" algn="l" defTabSz="914400" rtl="0" eaLnBrk="1" latinLnBrk="0" hangingPunct="1">
              <a:spcBef>
                <a:spcPct val="20000"/>
              </a:spcBef>
              <a:buClr>
                <a:srgbClr val="FFFF00"/>
              </a:buClr>
              <a:buFont typeface="Symbol" pitchFamily="18" charset="2"/>
              <a:buChar char="·"/>
              <a:defRPr sz="2800" b="1" kern="1200">
                <a:solidFill>
                  <a:schemeClr val="bg1"/>
                </a:solidFill>
                <a:latin typeface="Arial Narrow" pitchFamily="34" charset="0"/>
                <a:ea typeface="+mn-ea"/>
                <a:cs typeface="+mn-cs"/>
                <a:sym typeface="Symbol"/>
              </a:defRPr>
            </a:lvl2pPr>
            <a:lvl3pPr marL="1262063" indent="-347663" algn="l" defTabSz="914400" rtl="0" eaLnBrk="1" latinLnBrk="0" hangingPunct="1">
              <a:spcBef>
                <a:spcPct val="20000"/>
              </a:spcBef>
              <a:buClr>
                <a:srgbClr val="FFFF00"/>
              </a:buClr>
              <a:buFont typeface="Wingdings 3" pitchFamily="18" charset="2"/>
              <a:buChar char=""/>
              <a:defRPr sz="2400" b="1" kern="1200">
                <a:solidFill>
                  <a:schemeClr val="bg1"/>
                </a:solidFill>
                <a:latin typeface="Arial Narrow" pitchFamily="34" charset="0"/>
                <a:ea typeface="+mn-ea"/>
                <a:cs typeface="+mn-cs"/>
                <a:sym typeface="Wingdings 3"/>
              </a:defRPr>
            </a:lvl3pPr>
            <a:lvl4pPr marL="16002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itchFamily="2" charset="2"/>
              <a:buNone/>
            </a:pPr>
            <a:r>
              <a:rPr lang="en-US" dirty="0" smtClean="0">
                <a:latin typeface="+mn-lt"/>
                <a:ea typeface="MS Gothic" charset="0"/>
                <a:cs typeface="MS Gothic" charset="0"/>
              </a:rPr>
              <a:t>Does each planned serving count as </a:t>
            </a:r>
            <a:r>
              <a:rPr lang="en-US" dirty="0" smtClean="0">
                <a:solidFill>
                  <a:srgbClr val="99FF99"/>
                </a:solidFill>
                <a:latin typeface="+mn-lt"/>
                <a:ea typeface="MS Gothic" charset="0"/>
                <a:cs typeface="MS Gothic" charset="0"/>
              </a:rPr>
              <a:t>½ cup </a:t>
            </a:r>
            <a:r>
              <a:rPr lang="en-US" dirty="0" smtClean="0">
                <a:latin typeface="+mn-lt"/>
                <a:ea typeface="MS Gothic" charset="0"/>
                <a:cs typeface="MS Gothic" charset="0"/>
              </a:rPr>
              <a:t>of the </a:t>
            </a:r>
            <a:r>
              <a:rPr lang="en-US" dirty="0" smtClean="0">
                <a:solidFill>
                  <a:srgbClr val="99FF99"/>
                </a:solidFill>
                <a:latin typeface="+mn-lt"/>
                <a:ea typeface="MS Gothic" charset="0"/>
                <a:cs typeface="MS Gothic" charset="0"/>
              </a:rPr>
              <a:t>FRUITS</a:t>
            </a:r>
            <a:r>
              <a:rPr lang="en-US" dirty="0" smtClean="0">
                <a:latin typeface="+mn-lt"/>
                <a:ea typeface="MS Gothic" charset="0"/>
                <a:cs typeface="MS Gothic" charset="0"/>
              </a:rPr>
              <a:t> component?</a:t>
            </a:r>
            <a:endParaRPr lang="en-US" dirty="0">
              <a:latin typeface="+mn-lt"/>
              <a:ea typeface="MS Gothic" charset="0"/>
              <a:cs typeface="MS Gothic" charset="0"/>
            </a:endParaRPr>
          </a:p>
        </p:txBody>
      </p:sp>
    </p:spTree>
    <p:extLst>
      <p:ext uri="{BB962C8B-B14F-4D97-AF65-F5344CB8AC3E}">
        <p14:creationId xmlns:p14="http://schemas.microsoft.com/office/powerpoint/2010/main" val="104425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p:cNvSpPr txBox="1">
            <a:spLocks/>
          </p:cNvSpPr>
          <p:nvPr/>
        </p:nvSpPr>
        <p:spPr>
          <a:xfrm>
            <a:off x="3962401" y="3520828"/>
            <a:ext cx="3487814" cy="1203572"/>
          </a:xfrm>
          <a:prstGeom prst="rect">
            <a:avLst/>
          </a:prstGeom>
        </p:spPr>
        <p:txBody>
          <a:bodyPr vert="horz" lIns="91440" tIns="45720" rIns="91440" bIns="45720" rtlCol="0">
            <a:noAutofit/>
          </a:bodyPr>
          <a:lstStyle>
            <a:lvl1pPr marL="457200" indent="-457200" algn="l" defTabSz="914400" rtl="0" eaLnBrk="1" latinLnBrk="0" hangingPunct="1">
              <a:spcBef>
                <a:spcPct val="20000"/>
              </a:spcBef>
              <a:buClr>
                <a:srgbClr val="FFFF00"/>
              </a:buClr>
              <a:buFont typeface="Wingdings" pitchFamily="2" charset="2"/>
              <a:buChar char="n"/>
              <a:defRPr sz="3200" b="1" kern="1200">
                <a:solidFill>
                  <a:schemeClr val="bg1"/>
                </a:solidFill>
                <a:latin typeface="Arial Narrow" pitchFamily="34" charset="0"/>
                <a:ea typeface="+mn-ea"/>
                <a:cs typeface="+mn-cs"/>
                <a:sym typeface="Wingdings"/>
              </a:defRPr>
            </a:lvl1pPr>
            <a:lvl2pPr marL="914400" indent="-457200" algn="l" defTabSz="914400" rtl="0" eaLnBrk="1" latinLnBrk="0" hangingPunct="1">
              <a:spcBef>
                <a:spcPct val="20000"/>
              </a:spcBef>
              <a:buClr>
                <a:srgbClr val="FFFF00"/>
              </a:buClr>
              <a:buFont typeface="Symbol" pitchFamily="18" charset="2"/>
              <a:buChar char="·"/>
              <a:defRPr sz="2800" b="1" kern="1200">
                <a:solidFill>
                  <a:schemeClr val="bg1"/>
                </a:solidFill>
                <a:latin typeface="Arial Narrow" pitchFamily="34" charset="0"/>
                <a:ea typeface="+mn-ea"/>
                <a:cs typeface="+mn-cs"/>
                <a:sym typeface="Symbol"/>
              </a:defRPr>
            </a:lvl2pPr>
            <a:lvl3pPr marL="1262063" indent="-347663" algn="l" defTabSz="914400" rtl="0" eaLnBrk="1" latinLnBrk="0" hangingPunct="1">
              <a:spcBef>
                <a:spcPct val="20000"/>
              </a:spcBef>
              <a:buClr>
                <a:srgbClr val="FFFF00"/>
              </a:buClr>
              <a:buFont typeface="Wingdings 3" pitchFamily="18" charset="2"/>
              <a:buChar char=""/>
              <a:defRPr sz="2400" b="1" kern="1200">
                <a:solidFill>
                  <a:schemeClr val="bg1"/>
                </a:solidFill>
                <a:latin typeface="Arial Narrow" pitchFamily="34" charset="0"/>
                <a:ea typeface="+mn-ea"/>
                <a:cs typeface="+mn-cs"/>
                <a:sym typeface="Wingdings 3"/>
              </a:defRPr>
            </a:lvl3pPr>
            <a:lvl4pPr marL="16002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buClr>
                <a:schemeClr val="bg1"/>
              </a:buClr>
              <a:buNone/>
            </a:pPr>
            <a:r>
              <a:rPr lang="en-US" dirty="0">
                <a:latin typeface="+mn-lt"/>
                <a:ea typeface="MS Gothic" charset="0"/>
                <a:cs typeface="Arial" pitchFamily="34" charset="0"/>
              </a:rPr>
              <a:t>½ cup </a:t>
            </a:r>
            <a:r>
              <a:rPr lang="en-US" dirty="0">
                <a:latin typeface="+mn-lt"/>
                <a:ea typeface="MS Gothic" charset="0"/>
                <a:cs typeface="MS Gothic" charset="0"/>
              </a:rPr>
              <a:t>of </a:t>
            </a:r>
            <a:r>
              <a:rPr lang="en-US" dirty="0">
                <a:latin typeface="+mn-lt"/>
              </a:rPr>
              <a:t>frozen fruit without added sugar</a:t>
            </a:r>
            <a:endParaRPr lang="en-US" dirty="0" smtClean="0">
              <a:latin typeface="+mn-lt"/>
              <a:ea typeface="MS Gothic" charset="0"/>
              <a:cs typeface="MS Gothic" charset="0"/>
            </a:endParaRPr>
          </a:p>
          <a:p>
            <a:pPr marL="801688" lvl="1" indent="-344488">
              <a:spcBef>
                <a:spcPts val="0"/>
              </a:spcBef>
              <a:buClr>
                <a:schemeClr val="bg1"/>
              </a:buClr>
              <a:buNone/>
            </a:pPr>
            <a:endParaRPr lang="en-US" sz="2400" dirty="0" smtClean="0">
              <a:latin typeface="+mn-lt"/>
              <a:ea typeface="MS Gothic" charset="0"/>
              <a:cs typeface="Arial" pitchFamily="34" charset="0"/>
            </a:endParaRPr>
          </a:p>
          <a:p>
            <a:pPr marL="801688" lvl="1" indent="-338138">
              <a:spcBef>
                <a:spcPts val="0"/>
              </a:spcBef>
              <a:buClr>
                <a:schemeClr val="bg1"/>
              </a:buClr>
            </a:pPr>
            <a:endParaRPr lang="en-US" sz="2400" dirty="0" smtClean="0">
              <a:latin typeface="+mn-lt"/>
              <a:ea typeface="MS Gothic" charset="0"/>
              <a:cs typeface="Arial" pitchFamily="34" charset="0"/>
            </a:endParaRPr>
          </a:p>
        </p:txBody>
      </p:sp>
      <p:sp>
        <p:nvSpPr>
          <p:cNvPr id="20" name="Rectangle 1"/>
          <p:cNvSpPr>
            <a:spLocks noGrp="1" noChangeArrowheads="1"/>
          </p:cNvSpPr>
          <p:nvPr>
            <p:ph type="title" idx="4294967295"/>
          </p:nvPr>
        </p:nvSpPr>
        <p:spPr>
          <a:xfrm>
            <a:off x="1" y="228600"/>
            <a:ext cx="7108384" cy="567742"/>
          </a:xfrm>
          <a:ln/>
        </p:spPr>
        <p:txBody>
          <a:bodyPr tIns="83808">
            <a:noAutofit/>
          </a:bodyPr>
          <a:lstStyle/>
          <a:p>
            <a:pPr hangingPunct="1">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dirty="0" smtClean="0"/>
              <a:t>Menu Planning Quiz for Fruits</a:t>
            </a:r>
            <a:endParaRPr lang="en-US" dirty="0"/>
          </a:p>
        </p:txBody>
      </p:sp>
      <p:pic>
        <p:nvPicPr>
          <p:cNvPr id="21" name="Picture 2" descr="Apple on desk&#10;&#10;Office.com Clip Art&#1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8799"/>
          <a:stretch/>
        </p:blipFill>
        <p:spPr bwMode="auto">
          <a:xfrm>
            <a:off x="7552853" y="245947"/>
            <a:ext cx="1573865" cy="1919905"/>
          </a:xfrm>
          <a:prstGeom prst="rect">
            <a:avLst/>
          </a:prstGeom>
          <a:noFill/>
          <a:ln w="28575">
            <a:solidFill>
              <a:srgbClr val="A50021"/>
            </a:solidFill>
            <a:miter lim="800000"/>
            <a:headEnd/>
            <a:tailEnd/>
          </a:ln>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0" y="2176919"/>
            <a:ext cx="9144000" cy="584775"/>
          </a:xfrm>
          <a:prstGeom prst="rect">
            <a:avLst/>
          </a:prstGeom>
          <a:solidFill>
            <a:srgbClr val="2C7A66"/>
          </a:solidFill>
          <a:ln w="38100">
            <a:solidFill>
              <a:srgbClr val="C00000"/>
            </a:solidFill>
          </a:ln>
        </p:spPr>
        <p:txBody>
          <a:bodyPr wrap="square" rtlCol="0">
            <a:spAutoFit/>
          </a:bodyPr>
          <a:lstStyle/>
          <a:p>
            <a:pPr algn="ctr"/>
            <a:r>
              <a:rPr lang="en-US" sz="3200" b="1" dirty="0" smtClean="0">
                <a:solidFill>
                  <a:schemeClr val="bg1"/>
                </a:solidFill>
                <a:latin typeface="+mj-lt"/>
              </a:rPr>
              <a:t>Product </a:t>
            </a:r>
            <a:r>
              <a:rPr lang="en-US" sz="3200" b="1" dirty="0">
                <a:solidFill>
                  <a:schemeClr val="bg1"/>
                </a:solidFill>
                <a:latin typeface="+mj-lt"/>
              </a:rPr>
              <a:t>6</a:t>
            </a:r>
            <a:r>
              <a:rPr lang="en-US" sz="3200" b="1" dirty="0" smtClean="0">
                <a:solidFill>
                  <a:schemeClr val="bg1"/>
                </a:solidFill>
                <a:latin typeface="+mj-lt"/>
              </a:rPr>
              <a:t>                                                                            </a:t>
            </a:r>
            <a:endParaRPr lang="en-US" sz="3200" b="1" dirty="0">
              <a:solidFill>
                <a:srgbClr val="FFFF00"/>
              </a:solidFill>
              <a:latin typeface="+mj-lt"/>
            </a:endParaRPr>
          </a:p>
        </p:txBody>
      </p:sp>
      <p:sp>
        <p:nvSpPr>
          <p:cNvPr id="10" name="TextBox 9"/>
          <p:cNvSpPr txBox="1"/>
          <p:nvPr/>
        </p:nvSpPr>
        <p:spPr>
          <a:xfrm>
            <a:off x="7450214" y="2176919"/>
            <a:ext cx="1779142" cy="369332"/>
          </a:xfrm>
          <a:prstGeom prst="rect">
            <a:avLst/>
          </a:prstGeom>
          <a:noFill/>
        </p:spPr>
        <p:txBody>
          <a:bodyPr wrap="square" rtlCol="0">
            <a:spAutoFit/>
          </a:bodyPr>
          <a:lstStyle/>
          <a:p>
            <a:pPr algn="ctr"/>
            <a:r>
              <a:rPr lang="en-US" b="1" dirty="0" smtClean="0">
                <a:solidFill>
                  <a:schemeClr val="bg1"/>
                </a:solidFill>
              </a:rPr>
              <a:t>Worksheet 1</a:t>
            </a:r>
            <a:endParaRPr lang="en-US" b="1" dirty="0">
              <a:solidFill>
                <a:schemeClr val="bg1"/>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581" y="3452443"/>
            <a:ext cx="2923036" cy="1941240"/>
          </a:xfrm>
          <a:prstGeom prst="rect">
            <a:avLst/>
          </a:prstGeom>
        </p:spPr>
      </p:pic>
      <p:sp>
        <p:nvSpPr>
          <p:cNvPr id="18" name="TextBox 8"/>
          <p:cNvSpPr>
            <a:spLocks noChangeArrowheads="1"/>
          </p:cNvSpPr>
          <p:nvPr/>
        </p:nvSpPr>
        <p:spPr bwMode="auto">
          <a:xfrm>
            <a:off x="4484206" y="5388101"/>
            <a:ext cx="1497013" cy="822305"/>
          </a:xfrm>
          <a:prstGeom prst="ellipse">
            <a:avLst/>
          </a:prstGeom>
          <a:solidFill>
            <a:srgbClr val="006600"/>
          </a:solidFill>
          <a:ln w="38100">
            <a:solidFill>
              <a:schemeClr val="bg1"/>
            </a:solidFill>
            <a:round/>
            <a:headEnd/>
            <a:tailEnd/>
          </a:ln>
        </p:spPr>
        <p:txBody>
          <a:bodyPr>
            <a:spAutoFit/>
          </a:bodyPr>
          <a:lstStyle/>
          <a:p>
            <a:pPr algn="ctr"/>
            <a:r>
              <a:rPr lang="en-US" sz="3200" b="1" dirty="0" smtClean="0">
                <a:solidFill>
                  <a:schemeClr val="bg1"/>
                </a:solidFill>
              </a:rPr>
              <a:t>YES</a:t>
            </a:r>
            <a:endParaRPr lang="en-US" sz="3200" b="1" dirty="0">
              <a:solidFill>
                <a:schemeClr val="bg1"/>
              </a:solidFill>
            </a:endParaRPr>
          </a:p>
        </p:txBody>
      </p:sp>
      <p:sp>
        <p:nvSpPr>
          <p:cNvPr id="12" name="Content Placeholder 2"/>
          <p:cNvSpPr txBox="1">
            <a:spLocks/>
          </p:cNvSpPr>
          <p:nvPr/>
        </p:nvSpPr>
        <p:spPr>
          <a:xfrm>
            <a:off x="381000" y="928866"/>
            <a:ext cx="6477000" cy="1143000"/>
          </a:xfrm>
          <a:prstGeom prst="rect">
            <a:avLst/>
          </a:prstGeom>
        </p:spPr>
        <p:txBody>
          <a:bodyPr vert="horz" lIns="91440" tIns="45720" rIns="91440" bIns="45720" rtlCol="0">
            <a:noAutofit/>
          </a:bodyPr>
          <a:lstStyle>
            <a:lvl1pPr marL="457200" indent="-457200" algn="l" defTabSz="914400" rtl="0" eaLnBrk="1" latinLnBrk="0" hangingPunct="1">
              <a:spcBef>
                <a:spcPct val="20000"/>
              </a:spcBef>
              <a:buClr>
                <a:srgbClr val="FFFF00"/>
              </a:buClr>
              <a:buFont typeface="Wingdings" pitchFamily="2" charset="2"/>
              <a:buChar char="n"/>
              <a:defRPr sz="3200" b="1" kern="1200">
                <a:solidFill>
                  <a:schemeClr val="bg1"/>
                </a:solidFill>
                <a:latin typeface="Arial Narrow" pitchFamily="34" charset="0"/>
                <a:ea typeface="+mn-ea"/>
                <a:cs typeface="+mn-cs"/>
                <a:sym typeface="Wingdings"/>
              </a:defRPr>
            </a:lvl1pPr>
            <a:lvl2pPr marL="914400" indent="-457200" algn="l" defTabSz="914400" rtl="0" eaLnBrk="1" latinLnBrk="0" hangingPunct="1">
              <a:spcBef>
                <a:spcPct val="20000"/>
              </a:spcBef>
              <a:buClr>
                <a:srgbClr val="FFFF00"/>
              </a:buClr>
              <a:buFont typeface="Symbol" pitchFamily="18" charset="2"/>
              <a:buChar char="·"/>
              <a:defRPr sz="2800" b="1" kern="1200">
                <a:solidFill>
                  <a:schemeClr val="bg1"/>
                </a:solidFill>
                <a:latin typeface="Arial Narrow" pitchFamily="34" charset="0"/>
                <a:ea typeface="+mn-ea"/>
                <a:cs typeface="+mn-cs"/>
                <a:sym typeface="Symbol"/>
              </a:defRPr>
            </a:lvl2pPr>
            <a:lvl3pPr marL="1262063" indent="-347663" algn="l" defTabSz="914400" rtl="0" eaLnBrk="1" latinLnBrk="0" hangingPunct="1">
              <a:spcBef>
                <a:spcPct val="20000"/>
              </a:spcBef>
              <a:buClr>
                <a:srgbClr val="FFFF00"/>
              </a:buClr>
              <a:buFont typeface="Wingdings 3" pitchFamily="18" charset="2"/>
              <a:buChar char=""/>
              <a:defRPr sz="2400" b="1" kern="1200">
                <a:solidFill>
                  <a:schemeClr val="bg1"/>
                </a:solidFill>
                <a:latin typeface="Arial Narrow" pitchFamily="34" charset="0"/>
                <a:ea typeface="+mn-ea"/>
                <a:cs typeface="+mn-cs"/>
                <a:sym typeface="Wingdings 3"/>
              </a:defRPr>
            </a:lvl3pPr>
            <a:lvl4pPr marL="16002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itchFamily="2" charset="2"/>
              <a:buNone/>
            </a:pPr>
            <a:r>
              <a:rPr lang="en-US" dirty="0" smtClean="0">
                <a:latin typeface="+mn-lt"/>
                <a:ea typeface="MS Gothic" charset="0"/>
                <a:cs typeface="MS Gothic" charset="0"/>
              </a:rPr>
              <a:t>Does each planned serving count as </a:t>
            </a:r>
            <a:r>
              <a:rPr lang="en-US" dirty="0" smtClean="0">
                <a:solidFill>
                  <a:srgbClr val="99FF99"/>
                </a:solidFill>
                <a:latin typeface="+mn-lt"/>
                <a:ea typeface="MS Gothic" charset="0"/>
                <a:cs typeface="MS Gothic" charset="0"/>
              </a:rPr>
              <a:t>½ cup </a:t>
            </a:r>
            <a:r>
              <a:rPr lang="en-US" dirty="0" smtClean="0">
                <a:latin typeface="+mn-lt"/>
                <a:ea typeface="MS Gothic" charset="0"/>
                <a:cs typeface="MS Gothic" charset="0"/>
              </a:rPr>
              <a:t>of the </a:t>
            </a:r>
            <a:r>
              <a:rPr lang="en-US" dirty="0" smtClean="0">
                <a:solidFill>
                  <a:srgbClr val="99FF99"/>
                </a:solidFill>
                <a:latin typeface="+mn-lt"/>
                <a:ea typeface="MS Gothic" charset="0"/>
                <a:cs typeface="MS Gothic" charset="0"/>
              </a:rPr>
              <a:t>FRUITS</a:t>
            </a:r>
            <a:r>
              <a:rPr lang="en-US" dirty="0" smtClean="0">
                <a:latin typeface="+mn-lt"/>
                <a:ea typeface="MS Gothic" charset="0"/>
                <a:cs typeface="MS Gothic" charset="0"/>
              </a:rPr>
              <a:t> component?</a:t>
            </a:r>
            <a:endParaRPr lang="en-US" dirty="0">
              <a:latin typeface="+mn-lt"/>
              <a:ea typeface="MS Gothic" charset="0"/>
              <a:cs typeface="MS Gothic" charset="0"/>
            </a:endParaRPr>
          </a:p>
        </p:txBody>
      </p:sp>
    </p:spTree>
    <p:extLst>
      <p:ext uri="{BB962C8B-B14F-4D97-AF65-F5344CB8AC3E}">
        <p14:creationId xmlns:p14="http://schemas.microsoft.com/office/powerpoint/2010/main" val="1830425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790222" y="2971800"/>
            <a:ext cx="7467600" cy="1028841"/>
          </a:xfrm>
          <a:prstGeom prst="rect">
            <a:avLst/>
          </a:prstGeom>
        </p:spPr>
        <p:txBody>
          <a:bodyPr vert="horz" lIns="91440" tIns="45720" rIns="91440" bIns="45720" rtlCol="0">
            <a:noAutofit/>
          </a:bodyPr>
          <a:lstStyle>
            <a:lvl1pPr marL="457200" indent="-457200" algn="l" defTabSz="914400" rtl="0" eaLnBrk="1" latinLnBrk="0" hangingPunct="1">
              <a:spcBef>
                <a:spcPct val="20000"/>
              </a:spcBef>
              <a:buClr>
                <a:srgbClr val="FFFF00"/>
              </a:buClr>
              <a:buFont typeface="Wingdings" pitchFamily="2" charset="2"/>
              <a:buChar char="n"/>
              <a:defRPr sz="3200" b="1" kern="1200">
                <a:solidFill>
                  <a:schemeClr val="bg1"/>
                </a:solidFill>
                <a:latin typeface="Arial Narrow" pitchFamily="34" charset="0"/>
                <a:ea typeface="+mn-ea"/>
                <a:cs typeface="+mn-cs"/>
                <a:sym typeface="Wingdings"/>
              </a:defRPr>
            </a:lvl1pPr>
            <a:lvl2pPr marL="914400" indent="-457200" algn="l" defTabSz="914400" rtl="0" eaLnBrk="1" latinLnBrk="0" hangingPunct="1">
              <a:spcBef>
                <a:spcPct val="20000"/>
              </a:spcBef>
              <a:buClr>
                <a:srgbClr val="FFFF00"/>
              </a:buClr>
              <a:buFont typeface="Symbol" pitchFamily="18" charset="2"/>
              <a:buChar char="·"/>
              <a:defRPr sz="2800" b="1" kern="1200">
                <a:solidFill>
                  <a:schemeClr val="bg1"/>
                </a:solidFill>
                <a:latin typeface="Arial Narrow" pitchFamily="34" charset="0"/>
                <a:ea typeface="+mn-ea"/>
                <a:cs typeface="+mn-cs"/>
                <a:sym typeface="Symbol"/>
              </a:defRPr>
            </a:lvl2pPr>
            <a:lvl3pPr marL="1262063" indent="-347663" algn="l" defTabSz="914400" rtl="0" eaLnBrk="1" latinLnBrk="0" hangingPunct="1">
              <a:spcBef>
                <a:spcPct val="20000"/>
              </a:spcBef>
              <a:buClr>
                <a:srgbClr val="FFFF00"/>
              </a:buClr>
              <a:buFont typeface="Wingdings 3" pitchFamily="18" charset="2"/>
              <a:buChar char=""/>
              <a:defRPr sz="2400" b="1" kern="1200">
                <a:solidFill>
                  <a:schemeClr val="bg1"/>
                </a:solidFill>
                <a:latin typeface="Arial Narrow" pitchFamily="34" charset="0"/>
                <a:ea typeface="+mn-ea"/>
                <a:cs typeface="+mn-cs"/>
                <a:sym typeface="Wingdings 3"/>
              </a:defRPr>
            </a:lvl3pPr>
            <a:lvl4pPr marL="16002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spcBef>
                <a:spcPts val="1200"/>
              </a:spcBef>
              <a:buClr>
                <a:schemeClr val="bg1"/>
              </a:buClr>
              <a:buFont typeface="+mj-lt"/>
              <a:buAutoNum type="arabicPeriod" startAt="2"/>
            </a:pPr>
            <a:endParaRPr lang="en-US" sz="2400" dirty="0" smtClean="0">
              <a:latin typeface="+mn-lt"/>
              <a:ea typeface="MS Gothic" charset="0"/>
              <a:cs typeface="Arial" pitchFamily="34" charset="0"/>
            </a:endParaRPr>
          </a:p>
        </p:txBody>
      </p:sp>
      <p:sp>
        <p:nvSpPr>
          <p:cNvPr id="14" name="Content Placeholder 2"/>
          <p:cNvSpPr txBox="1">
            <a:spLocks/>
          </p:cNvSpPr>
          <p:nvPr/>
        </p:nvSpPr>
        <p:spPr>
          <a:xfrm>
            <a:off x="3962401" y="3520828"/>
            <a:ext cx="3487814" cy="1203572"/>
          </a:xfrm>
          <a:prstGeom prst="rect">
            <a:avLst/>
          </a:prstGeom>
        </p:spPr>
        <p:txBody>
          <a:bodyPr vert="horz" lIns="91440" tIns="45720" rIns="91440" bIns="45720" rtlCol="0">
            <a:noAutofit/>
          </a:bodyPr>
          <a:lstStyle>
            <a:lvl1pPr marL="457200" indent="-457200" algn="l" defTabSz="914400" rtl="0" eaLnBrk="1" latinLnBrk="0" hangingPunct="1">
              <a:spcBef>
                <a:spcPct val="20000"/>
              </a:spcBef>
              <a:buClr>
                <a:srgbClr val="FFFF00"/>
              </a:buClr>
              <a:buFont typeface="Wingdings" pitchFamily="2" charset="2"/>
              <a:buChar char="n"/>
              <a:defRPr sz="3200" b="1" kern="1200">
                <a:solidFill>
                  <a:schemeClr val="bg1"/>
                </a:solidFill>
                <a:latin typeface="Arial Narrow" pitchFamily="34" charset="0"/>
                <a:ea typeface="+mn-ea"/>
                <a:cs typeface="+mn-cs"/>
                <a:sym typeface="Wingdings"/>
              </a:defRPr>
            </a:lvl1pPr>
            <a:lvl2pPr marL="914400" indent="-457200" algn="l" defTabSz="914400" rtl="0" eaLnBrk="1" latinLnBrk="0" hangingPunct="1">
              <a:spcBef>
                <a:spcPct val="20000"/>
              </a:spcBef>
              <a:buClr>
                <a:srgbClr val="FFFF00"/>
              </a:buClr>
              <a:buFont typeface="Symbol" pitchFamily="18" charset="2"/>
              <a:buChar char="·"/>
              <a:defRPr sz="2800" b="1" kern="1200">
                <a:solidFill>
                  <a:schemeClr val="bg1"/>
                </a:solidFill>
                <a:latin typeface="Arial Narrow" pitchFamily="34" charset="0"/>
                <a:ea typeface="+mn-ea"/>
                <a:cs typeface="+mn-cs"/>
                <a:sym typeface="Symbol"/>
              </a:defRPr>
            </a:lvl2pPr>
            <a:lvl3pPr marL="1262063" indent="-347663" algn="l" defTabSz="914400" rtl="0" eaLnBrk="1" latinLnBrk="0" hangingPunct="1">
              <a:spcBef>
                <a:spcPct val="20000"/>
              </a:spcBef>
              <a:buClr>
                <a:srgbClr val="FFFF00"/>
              </a:buClr>
              <a:buFont typeface="Wingdings 3" pitchFamily="18" charset="2"/>
              <a:buChar char=""/>
              <a:defRPr sz="2400" b="1" kern="1200">
                <a:solidFill>
                  <a:schemeClr val="bg1"/>
                </a:solidFill>
                <a:latin typeface="Arial Narrow" pitchFamily="34" charset="0"/>
                <a:ea typeface="+mn-ea"/>
                <a:cs typeface="+mn-cs"/>
                <a:sym typeface="Wingdings 3"/>
              </a:defRPr>
            </a:lvl3pPr>
            <a:lvl4pPr marL="16002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buClr>
                <a:schemeClr val="bg1"/>
              </a:buClr>
              <a:buNone/>
            </a:pPr>
            <a:r>
              <a:rPr lang="en-US" dirty="0">
                <a:latin typeface="+mn-lt"/>
                <a:ea typeface="MS Gothic" charset="0"/>
                <a:cs typeface="Arial" pitchFamily="34" charset="0"/>
              </a:rPr>
              <a:t>½ cup </a:t>
            </a:r>
            <a:r>
              <a:rPr lang="en-US" dirty="0">
                <a:latin typeface="+mn-lt"/>
                <a:ea typeface="MS Gothic" charset="0"/>
                <a:cs typeface="MS Gothic" charset="0"/>
              </a:rPr>
              <a:t>of </a:t>
            </a:r>
            <a:r>
              <a:rPr lang="en-US" dirty="0">
                <a:latin typeface="+mn-lt"/>
              </a:rPr>
              <a:t>frozen fruit </a:t>
            </a:r>
            <a:r>
              <a:rPr lang="en-US" dirty="0" smtClean="0">
                <a:latin typeface="+mn-lt"/>
              </a:rPr>
              <a:t>with added </a:t>
            </a:r>
            <a:r>
              <a:rPr lang="en-US" dirty="0">
                <a:latin typeface="+mn-lt"/>
              </a:rPr>
              <a:t>sugar</a:t>
            </a:r>
            <a:endParaRPr lang="en-US" dirty="0" smtClean="0">
              <a:latin typeface="+mn-lt"/>
              <a:ea typeface="MS Gothic" charset="0"/>
              <a:cs typeface="MS Gothic" charset="0"/>
            </a:endParaRPr>
          </a:p>
          <a:p>
            <a:pPr marL="801688" lvl="1" indent="-344488">
              <a:spcBef>
                <a:spcPts val="0"/>
              </a:spcBef>
              <a:buClr>
                <a:schemeClr val="bg1"/>
              </a:buClr>
              <a:buNone/>
            </a:pPr>
            <a:endParaRPr lang="en-US" sz="2400" dirty="0" smtClean="0">
              <a:latin typeface="+mn-lt"/>
              <a:ea typeface="MS Gothic" charset="0"/>
              <a:cs typeface="Arial" pitchFamily="34" charset="0"/>
            </a:endParaRPr>
          </a:p>
          <a:p>
            <a:pPr marL="801688" lvl="1" indent="-338138">
              <a:spcBef>
                <a:spcPts val="0"/>
              </a:spcBef>
              <a:buClr>
                <a:schemeClr val="bg1"/>
              </a:buClr>
            </a:pPr>
            <a:endParaRPr lang="en-US" sz="2400" dirty="0" smtClean="0">
              <a:latin typeface="+mn-lt"/>
              <a:ea typeface="MS Gothic" charset="0"/>
              <a:cs typeface="Arial" pitchFamily="34" charset="0"/>
            </a:endParaRPr>
          </a:p>
        </p:txBody>
      </p:sp>
      <p:sp>
        <p:nvSpPr>
          <p:cNvPr id="20" name="Rectangle 1"/>
          <p:cNvSpPr>
            <a:spLocks noGrp="1" noChangeArrowheads="1"/>
          </p:cNvSpPr>
          <p:nvPr>
            <p:ph type="title" idx="4294967295"/>
          </p:nvPr>
        </p:nvSpPr>
        <p:spPr>
          <a:xfrm>
            <a:off x="1" y="228600"/>
            <a:ext cx="7108384" cy="567742"/>
          </a:xfrm>
          <a:ln/>
        </p:spPr>
        <p:txBody>
          <a:bodyPr tIns="83808">
            <a:noAutofit/>
          </a:bodyPr>
          <a:lstStyle/>
          <a:p>
            <a:pPr hangingPunct="1">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dirty="0" smtClean="0"/>
              <a:t>Menu Planning Quiz for Fruits</a:t>
            </a:r>
            <a:endParaRPr lang="en-US" dirty="0"/>
          </a:p>
        </p:txBody>
      </p:sp>
      <p:pic>
        <p:nvPicPr>
          <p:cNvPr id="21" name="Picture 2" descr="Apple on desk&#10;&#10;Office.com Clip Art&#1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8799"/>
          <a:stretch/>
        </p:blipFill>
        <p:spPr bwMode="auto">
          <a:xfrm>
            <a:off x="7552853" y="245947"/>
            <a:ext cx="1573865" cy="1919905"/>
          </a:xfrm>
          <a:prstGeom prst="rect">
            <a:avLst/>
          </a:prstGeom>
          <a:noFill/>
          <a:ln w="28575">
            <a:solidFill>
              <a:srgbClr val="A50021"/>
            </a:solidFill>
            <a:miter lim="800000"/>
            <a:headEnd/>
            <a:tailEnd/>
          </a:ln>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0" y="2176919"/>
            <a:ext cx="9144000" cy="584775"/>
          </a:xfrm>
          <a:prstGeom prst="rect">
            <a:avLst/>
          </a:prstGeom>
          <a:solidFill>
            <a:srgbClr val="2C7A66"/>
          </a:solidFill>
          <a:ln w="38100">
            <a:solidFill>
              <a:srgbClr val="C00000"/>
            </a:solidFill>
          </a:ln>
        </p:spPr>
        <p:txBody>
          <a:bodyPr wrap="square" rtlCol="0">
            <a:spAutoFit/>
          </a:bodyPr>
          <a:lstStyle/>
          <a:p>
            <a:pPr algn="ctr"/>
            <a:r>
              <a:rPr lang="en-US" sz="3200" b="1" dirty="0" smtClean="0">
                <a:solidFill>
                  <a:schemeClr val="bg1"/>
                </a:solidFill>
                <a:latin typeface="+mj-lt"/>
              </a:rPr>
              <a:t>Product 7                                                                            </a:t>
            </a:r>
            <a:endParaRPr lang="en-US" sz="3200" b="1" dirty="0">
              <a:solidFill>
                <a:srgbClr val="FFFF00"/>
              </a:solidFill>
              <a:latin typeface="+mj-lt"/>
            </a:endParaRPr>
          </a:p>
        </p:txBody>
      </p:sp>
      <p:sp>
        <p:nvSpPr>
          <p:cNvPr id="10" name="TextBox 9"/>
          <p:cNvSpPr txBox="1"/>
          <p:nvPr/>
        </p:nvSpPr>
        <p:spPr>
          <a:xfrm>
            <a:off x="7450214" y="2176919"/>
            <a:ext cx="1779142" cy="369332"/>
          </a:xfrm>
          <a:prstGeom prst="rect">
            <a:avLst/>
          </a:prstGeom>
          <a:noFill/>
        </p:spPr>
        <p:txBody>
          <a:bodyPr wrap="square" rtlCol="0">
            <a:spAutoFit/>
          </a:bodyPr>
          <a:lstStyle/>
          <a:p>
            <a:pPr algn="ctr"/>
            <a:r>
              <a:rPr lang="en-US" b="1" dirty="0" smtClean="0">
                <a:solidFill>
                  <a:schemeClr val="bg1"/>
                </a:solidFill>
              </a:rPr>
              <a:t>Worksheet 1</a:t>
            </a:r>
            <a:endParaRPr lang="en-US" b="1" dirty="0">
              <a:solidFill>
                <a:schemeClr val="bg1"/>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581" y="3452443"/>
            <a:ext cx="2923036" cy="1941240"/>
          </a:xfrm>
          <a:prstGeom prst="rect">
            <a:avLst/>
          </a:prstGeom>
        </p:spPr>
      </p:pic>
      <p:sp>
        <p:nvSpPr>
          <p:cNvPr id="11" name="TextBox 8"/>
          <p:cNvSpPr>
            <a:spLocks noChangeArrowheads="1"/>
          </p:cNvSpPr>
          <p:nvPr/>
        </p:nvSpPr>
        <p:spPr bwMode="auto">
          <a:xfrm>
            <a:off x="4484206" y="5388101"/>
            <a:ext cx="1497013" cy="822305"/>
          </a:xfrm>
          <a:prstGeom prst="ellipse">
            <a:avLst/>
          </a:prstGeom>
          <a:solidFill>
            <a:srgbClr val="006600"/>
          </a:solidFill>
          <a:ln w="38100">
            <a:solidFill>
              <a:schemeClr val="bg1"/>
            </a:solidFill>
            <a:round/>
            <a:headEnd/>
            <a:tailEnd/>
          </a:ln>
        </p:spPr>
        <p:txBody>
          <a:bodyPr>
            <a:spAutoFit/>
          </a:bodyPr>
          <a:lstStyle/>
          <a:p>
            <a:pPr algn="ctr"/>
            <a:r>
              <a:rPr lang="en-US" sz="3200" b="1" dirty="0" smtClean="0">
                <a:solidFill>
                  <a:schemeClr val="bg1"/>
                </a:solidFill>
              </a:rPr>
              <a:t>YES</a:t>
            </a:r>
            <a:endParaRPr lang="en-US" sz="3200" b="1" dirty="0">
              <a:solidFill>
                <a:schemeClr val="bg1"/>
              </a:solidFill>
            </a:endParaRPr>
          </a:p>
        </p:txBody>
      </p:sp>
      <p:sp>
        <p:nvSpPr>
          <p:cNvPr id="12" name="Content Placeholder 2"/>
          <p:cNvSpPr txBox="1">
            <a:spLocks/>
          </p:cNvSpPr>
          <p:nvPr/>
        </p:nvSpPr>
        <p:spPr>
          <a:xfrm>
            <a:off x="381000" y="928866"/>
            <a:ext cx="6477000" cy="1143000"/>
          </a:xfrm>
          <a:prstGeom prst="rect">
            <a:avLst/>
          </a:prstGeom>
        </p:spPr>
        <p:txBody>
          <a:bodyPr vert="horz" lIns="91440" tIns="45720" rIns="91440" bIns="45720" rtlCol="0">
            <a:noAutofit/>
          </a:bodyPr>
          <a:lstStyle>
            <a:lvl1pPr marL="457200" indent="-457200" algn="l" defTabSz="914400" rtl="0" eaLnBrk="1" latinLnBrk="0" hangingPunct="1">
              <a:spcBef>
                <a:spcPct val="20000"/>
              </a:spcBef>
              <a:buClr>
                <a:srgbClr val="FFFF00"/>
              </a:buClr>
              <a:buFont typeface="Wingdings" pitchFamily="2" charset="2"/>
              <a:buChar char="n"/>
              <a:defRPr sz="3200" b="1" kern="1200">
                <a:solidFill>
                  <a:schemeClr val="bg1"/>
                </a:solidFill>
                <a:latin typeface="Arial Narrow" pitchFamily="34" charset="0"/>
                <a:ea typeface="+mn-ea"/>
                <a:cs typeface="+mn-cs"/>
                <a:sym typeface="Wingdings"/>
              </a:defRPr>
            </a:lvl1pPr>
            <a:lvl2pPr marL="914400" indent="-457200" algn="l" defTabSz="914400" rtl="0" eaLnBrk="1" latinLnBrk="0" hangingPunct="1">
              <a:spcBef>
                <a:spcPct val="20000"/>
              </a:spcBef>
              <a:buClr>
                <a:srgbClr val="FFFF00"/>
              </a:buClr>
              <a:buFont typeface="Symbol" pitchFamily="18" charset="2"/>
              <a:buChar char="·"/>
              <a:defRPr sz="2800" b="1" kern="1200">
                <a:solidFill>
                  <a:schemeClr val="bg1"/>
                </a:solidFill>
                <a:latin typeface="Arial Narrow" pitchFamily="34" charset="0"/>
                <a:ea typeface="+mn-ea"/>
                <a:cs typeface="+mn-cs"/>
                <a:sym typeface="Symbol"/>
              </a:defRPr>
            </a:lvl2pPr>
            <a:lvl3pPr marL="1262063" indent="-347663" algn="l" defTabSz="914400" rtl="0" eaLnBrk="1" latinLnBrk="0" hangingPunct="1">
              <a:spcBef>
                <a:spcPct val="20000"/>
              </a:spcBef>
              <a:buClr>
                <a:srgbClr val="FFFF00"/>
              </a:buClr>
              <a:buFont typeface="Wingdings 3" pitchFamily="18" charset="2"/>
              <a:buChar char=""/>
              <a:defRPr sz="2400" b="1" kern="1200">
                <a:solidFill>
                  <a:schemeClr val="bg1"/>
                </a:solidFill>
                <a:latin typeface="Arial Narrow" pitchFamily="34" charset="0"/>
                <a:ea typeface="+mn-ea"/>
                <a:cs typeface="+mn-cs"/>
                <a:sym typeface="Wingdings 3"/>
              </a:defRPr>
            </a:lvl3pPr>
            <a:lvl4pPr marL="16002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itchFamily="2" charset="2"/>
              <a:buNone/>
            </a:pPr>
            <a:r>
              <a:rPr lang="en-US" dirty="0" smtClean="0">
                <a:latin typeface="+mn-lt"/>
                <a:ea typeface="MS Gothic" charset="0"/>
                <a:cs typeface="MS Gothic" charset="0"/>
              </a:rPr>
              <a:t>Does each planned serving count as </a:t>
            </a:r>
            <a:r>
              <a:rPr lang="en-US" dirty="0" smtClean="0">
                <a:solidFill>
                  <a:srgbClr val="99FF99"/>
                </a:solidFill>
                <a:latin typeface="+mn-lt"/>
                <a:ea typeface="MS Gothic" charset="0"/>
                <a:cs typeface="MS Gothic" charset="0"/>
              </a:rPr>
              <a:t>½ cup </a:t>
            </a:r>
            <a:r>
              <a:rPr lang="en-US" dirty="0" smtClean="0">
                <a:latin typeface="+mn-lt"/>
                <a:ea typeface="MS Gothic" charset="0"/>
                <a:cs typeface="MS Gothic" charset="0"/>
              </a:rPr>
              <a:t>of the </a:t>
            </a:r>
            <a:r>
              <a:rPr lang="en-US" dirty="0" smtClean="0">
                <a:solidFill>
                  <a:srgbClr val="99FF99"/>
                </a:solidFill>
                <a:latin typeface="+mn-lt"/>
                <a:ea typeface="MS Gothic" charset="0"/>
                <a:cs typeface="MS Gothic" charset="0"/>
              </a:rPr>
              <a:t>FRUITS</a:t>
            </a:r>
            <a:r>
              <a:rPr lang="en-US" dirty="0" smtClean="0">
                <a:latin typeface="+mn-lt"/>
                <a:ea typeface="MS Gothic" charset="0"/>
                <a:cs typeface="MS Gothic" charset="0"/>
              </a:rPr>
              <a:t> component?</a:t>
            </a:r>
            <a:endParaRPr lang="en-US" dirty="0">
              <a:latin typeface="+mn-lt"/>
              <a:ea typeface="MS Gothic" charset="0"/>
              <a:cs typeface="MS Gothic" charset="0"/>
            </a:endParaRPr>
          </a:p>
        </p:txBody>
      </p:sp>
    </p:spTree>
    <p:extLst>
      <p:ext uri="{BB962C8B-B14F-4D97-AF65-F5344CB8AC3E}">
        <p14:creationId xmlns:p14="http://schemas.microsoft.com/office/powerpoint/2010/main" val="286997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txBox="1">
            <a:spLocks/>
          </p:cNvSpPr>
          <p:nvPr/>
        </p:nvSpPr>
        <p:spPr>
          <a:xfrm>
            <a:off x="990600" y="533400"/>
            <a:ext cx="6719888" cy="2057400"/>
          </a:xfrm>
          <a:prstGeom prst="rect">
            <a:avLst/>
          </a:prstGeom>
        </p:spPr>
        <p:txBody>
          <a:bodyPr anchor="ctr"/>
          <a:lstStyle>
            <a:lvl1pPr algn="ctr" defTabSz="914400" rtl="0" eaLnBrk="1" latinLnBrk="0" hangingPunct="1">
              <a:spcBef>
                <a:spcPct val="0"/>
              </a:spcBef>
              <a:buNone/>
              <a:defRPr sz="4000" b="1" kern="1200">
                <a:solidFill>
                  <a:srgbClr val="FFFF00"/>
                </a:solidFill>
                <a:latin typeface="Arial" pitchFamily="34" charset="0"/>
                <a:ea typeface="+mj-ea"/>
                <a:cs typeface="Arial" pitchFamily="34" charset="0"/>
              </a:defRPr>
            </a:lvl1pPr>
          </a:lstStyle>
          <a:p>
            <a:pPr fontAlgn="auto">
              <a:spcAft>
                <a:spcPts val="0"/>
              </a:spcAft>
              <a:defRPr/>
            </a:pPr>
            <a:r>
              <a:rPr lang="en-US" sz="4800" dirty="0" smtClean="0">
                <a:latin typeface="+mj-lt"/>
              </a:rPr>
              <a:t>OVERVIEW OF </a:t>
            </a:r>
            <a:br>
              <a:rPr lang="en-US" sz="4800" dirty="0" smtClean="0">
                <a:latin typeface="+mj-lt"/>
              </a:rPr>
            </a:br>
            <a:r>
              <a:rPr lang="en-US" sz="4800" dirty="0" smtClean="0">
                <a:latin typeface="+mj-lt"/>
              </a:rPr>
              <a:t>SBP MEAL PATTERN</a:t>
            </a:r>
            <a:endParaRPr lang="en-US" sz="4800" dirty="0">
              <a:latin typeface="+mj-lt"/>
            </a:endParaRPr>
          </a:p>
        </p:txBody>
      </p:sp>
      <p:pic>
        <p:nvPicPr>
          <p:cNvPr id="18435" name="Picture 4" descr="http://www.fns.usda.gov/sites/default/files/sb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3048000"/>
            <a:ext cx="9136062"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790222" y="2971800"/>
            <a:ext cx="7467600" cy="1028841"/>
          </a:xfrm>
          <a:prstGeom prst="rect">
            <a:avLst/>
          </a:prstGeom>
        </p:spPr>
        <p:txBody>
          <a:bodyPr vert="horz" lIns="91440" tIns="45720" rIns="91440" bIns="45720" rtlCol="0">
            <a:noAutofit/>
          </a:bodyPr>
          <a:lstStyle>
            <a:lvl1pPr marL="457200" indent="-457200" algn="l" defTabSz="914400" rtl="0" eaLnBrk="1" latinLnBrk="0" hangingPunct="1">
              <a:spcBef>
                <a:spcPct val="20000"/>
              </a:spcBef>
              <a:buClr>
                <a:srgbClr val="FFFF00"/>
              </a:buClr>
              <a:buFont typeface="Wingdings" pitchFamily="2" charset="2"/>
              <a:buChar char="n"/>
              <a:defRPr sz="3200" b="1" kern="1200">
                <a:solidFill>
                  <a:schemeClr val="bg1"/>
                </a:solidFill>
                <a:latin typeface="Arial Narrow" pitchFamily="34" charset="0"/>
                <a:ea typeface="+mn-ea"/>
                <a:cs typeface="+mn-cs"/>
                <a:sym typeface="Wingdings"/>
              </a:defRPr>
            </a:lvl1pPr>
            <a:lvl2pPr marL="914400" indent="-457200" algn="l" defTabSz="914400" rtl="0" eaLnBrk="1" latinLnBrk="0" hangingPunct="1">
              <a:spcBef>
                <a:spcPct val="20000"/>
              </a:spcBef>
              <a:buClr>
                <a:srgbClr val="FFFF00"/>
              </a:buClr>
              <a:buFont typeface="Symbol" pitchFamily="18" charset="2"/>
              <a:buChar char="·"/>
              <a:defRPr sz="2800" b="1" kern="1200">
                <a:solidFill>
                  <a:schemeClr val="bg1"/>
                </a:solidFill>
                <a:latin typeface="Arial Narrow" pitchFamily="34" charset="0"/>
                <a:ea typeface="+mn-ea"/>
                <a:cs typeface="+mn-cs"/>
                <a:sym typeface="Symbol"/>
              </a:defRPr>
            </a:lvl2pPr>
            <a:lvl3pPr marL="1262063" indent="-347663" algn="l" defTabSz="914400" rtl="0" eaLnBrk="1" latinLnBrk="0" hangingPunct="1">
              <a:spcBef>
                <a:spcPct val="20000"/>
              </a:spcBef>
              <a:buClr>
                <a:srgbClr val="FFFF00"/>
              </a:buClr>
              <a:buFont typeface="Wingdings 3" pitchFamily="18" charset="2"/>
              <a:buChar char=""/>
              <a:defRPr sz="2400" b="1" kern="1200">
                <a:solidFill>
                  <a:schemeClr val="bg1"/>
                </a:solidFill>
                <a:latin typeface="Arial Narrow" pitchFamily="34" charset="0"/>
                <a:ea typeface="+mn-ea"/>
                <a:cs typeface="+mn-cs"/>
                <a:sym typeface="Wingdings 3"/>
              </a:defRPr>
            </a:lvl3pPr>
            <a:lvl4pPr marL="16002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spcBef>
                <a:spcPts val="1200"/>
              </a:spcBef>
              <a:buClr>
                <a:schemeClr val="bg1"/>
              </a:buClr>
              <a:buFont typeface="+mj-lt"/>
              <a:buAutoNum type="arabicPeriod" startAt="2"/>
            </a:pPr>
            <a:endParaRPr lang="en-US" sz="2400" dirty="0" smtClean="0">
              <a:latin typeface="+mn-lt"/>
              <a:ea typeface="MS Gothic" charset="0"/>
              <a:cs typeface="Arial" pitchFamily="34" charset="0"/>
            </a:endParaRPr>
          </a:p>
        </p:txBody>
      </p:sp>
      <p:sp>
        <p:nvSpPr>
          <p:cNvPr id="14" name="Content Placeholder 2"/>
          <p:cNvSpPr txBox="1">
            <a:spLocks/>
          </p:cNvSpPr>
          <p:nvPr/>
        </p:nvSpPr>
        <p:spPr>
          <a:xfrm>
            <a:off x="2731807" y="3447289"/>
            <a:ext cx="3487814" cy="694982"/>
          </a:xfrm>
          <a:prstGeom prst="rect">
            <a:avLst/>
          </a:prstGeom>
        </p:spPr>
        <p:txBody>
          <a:bodyPr vert="horz" lIns="91440" tIns="45720" rIns="91440" bIns="45720" rtlCol="0">
            <a:noAutofit/>
          </a:bodyPr>
          <a:lstStyle>
            <a:lvl1pPr marL="457200" indent="-457200" algn="l" defTabSz="914400" rtl="0" eaLnBrk="1" latinLnBrk="0" hangingPunct="1">
              <a:spcBef>
                <a:spcPct val="20000"/>
              </a:spcBef>
              <a:buClr>
                <a:srgbClr val="FFFF00"/>
              </a:buClr>
              <a:buFont typeface="Wingdings" pitchFamily="2" charset="2"/>
              <a:buChar char="n"/>
              <a:defRPr sz="3200" b="1" kern="1200">
                <a:solidFill>
                  <a:schemeClr val="bg1"/>
                </a:solidFill>
                <a:latin typeface="Arial Narrow" pitchFamily="34" charset="0"/>
                <a:ea typeface="+mn-ea"/>
                <a:cs typeface="+mn-cs"/>
                <a:sym typeface="Wingdings"/>
              </a:defRPr>
            </a:lvl1pPr>
            <a:lvl2pPr marL="914400" indent="-457200" algn="l" defTabSz="914400" rtl="0" eaLnBrk="1" latinLnBrk="0" hangingPunct="1">
              <a:spcBef>
                <a:spcPct val="20000"/>
              </a:spcBef>
              <a:buClr>
                <a:srgbClr val="FFFF00"/>
              </a:buClr>
              <a:buFont typeface="Symbol" pitchFamily="18" charset="2"/>
              <a:buChar char="·"/>
              <a:defRPr sz="2800" b="1" kern="1200">
                <a:solidFill>
                  <a:schemeClr val="bg1"/>
                </a:solidFill>
                <a:latin typeface="Arial Narrow" pitchFamily="34" charset="0"/>
                <a:ea typeface="+mn-ea"/>
                <a:cs typeface="+mn-cs"/>
                <a:sym typeface="Symbol"/>
              </a:defRPr>
            </a:lvl2pPr>
            <a:lvl3pPr marL="1262063" indent="-347663" algn="l" defTabSz="914400" rtl="0" eaLnBrk="1" latinLnBrk="0" hangingPunct="1">
              <a:spcBef>
                <a:spcPct val="20000"/>
              </a:spcBef>
              <a:buClr>
                <a:srgbClr val="FFFF00"/>
              </a:buClr>
              <a:buFont typeface="Wingdings 3" pitchFamily="18" charset="2"/>
              <a:buChar char=""/>
              <a:defRPr sz="2400" b="1" kern="1200">
                <a:solidFill>
                  <a:schemeClr val="bg1"/>
                </a:solidFill>
                <a:latin typeface="Arial Narrow" pitchFamily="34" charset="0"/>
                <a:ea typeface="+mn-ea"/>
                <a:cs typeface="+mn-cs"/>
                <a:sym typeface="Wingdings 3"/>
              </a:defRPr>
            </a:lvl3pPr>
            <a:lvl4pPr marL="16002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buClr>
                <a:schemeClr val="bg1"/>
              </a:buClr>
              <a:buNone/>
            </a:pPr>
            <a:r>
              <a:rPr lang="en-US" dirty="0">
                <a:latin typeface="+mn-lt"/>
                <a:ea typeface="MS Gothic" charset="0"/>
                <a:cs typeface="Arial" pitchFamily="34" charset="0"/>
              </a:rPr>
              <a:t>½ cup </a:t>
            </a:r>
            <a:r>
              <a:rPr lang="en-US" dirty="0">
                <a:latin typeface="+mn-lt"/>
                <a:ea typeface="MS Gothic" charset="0"/>
                <a:cs typeface="MS Gothic" charset="0"/>
              </a:rPr>
              <a:t>of </a:t>
            </a:r>
            <a:r>
              <a:rPr lang="en-US" dirty="0" smtClean="0">
                <a:latin typeface="+mn-lt"/>
              </a:rPr>
              <a:t>fruit juice</a:t>
            </a:r>
            <a:endParaRPr lang="en-US" dirty="0" smtClean="0">
              <a:latin typeface="+mn-lt"/>
              <a:ea typeface="MS Gothic" charset="0"/>
              <a:cs typeface="MS Gothic" charset="0"/>
            </a:endParaRPr>
          </a:p>
          <a:p>
            <a:pPr marL="801688" lvl="1" indent="-344488">
              <a:spcBef>
                <a:spcPts val="0"/>
              </a:spcBef>
              <a:buClr>
                <a:schemeClr val="bg1"/>
              </a:buClr>
              <a:buNone/>
            </a:pPr>
            <a:endParaRPr lang="en-US" sz="2400" dirty="0" smtClean="0">
              <a:latin typeface="+mn-lt"/>
              <a:ea typeface="MS Gothic" charset="0"/>
              <a:cs typeface="Arial" pitchFamily="34" charset="0"/>
            </a:endParaRPr>
          </a:p>
          <a:p>
            <a:pPr marL="801688" lvl="1" indent="-338138">
              <a:spcBef>
                <a:spcPts val="0"/>
              </a:spcBef>
              <a:buClr>
                <a:schemeClr val="bg1"/>
              </a:buClr>
            </a:pPr>
            <a:endParaRPr lang="en-US" sz="2400" dirty="0" smtClean="0">
              <a:latin typeface="+mn-lt"/>
              <a:ea typeface="MS Gothic" charset="0"/>
              <a:cs typeface="Arial" pitchFamily="34" charset="0"/>
            </a:endParaRPr>
          </a:p>
        </p:txBody>
      </p:sp>
      <p:sp>
        <p:nvSpPr>
          <p:cNvPr id="20" name="Rectangle 1"/>
          <p:cNvSpPr>
            <a:spLocks noGrp="1" noChangeArrowheads="1"/>
          </p:cNvSpPr>
          <p:nvPr>
            <p:ph type="title" idx="4294967295"/>
          </p:nvPr>
        </p:nvSpPr>
        <p:spPr>
          <a:xfrm>
            <a:off x="1" y="228600"/>
            <a:ext cx="7108384" cy="567742"/>
          </a:xfrm>
          <a:ln/>
        </p:spPr>
        <p:txBody>
          <a:bodyPr tIns="83808">
            <a:noAutofit/>
          </a:bodyPr>
          <a:lstStyle/>
          <a:p>
            <a:pPr hangingPunct="1">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dirty="0" smtClean="0"/>
              <a:t>Menu Planning Quiz for Fruits</a:t>
            </a:r>
            <a:endParaRPr lang="en-US" dirty="0"/>
          </a:p>
        </p:txBody>
      </p:sp>
      <p:pic>
        <p:nvPicPr>
          <p:cNvPr id="21" name="Picture 2" descr="Apple on desk&#10;&#10;Office.com Clip Art&#1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8799"/>
          <a:stretch/>
        </p:blipFill>
        <p:spPr bwMode="auto">
          <a:xfrm>
            <a:off x="7552853" y="245947"/>
            <a:ext cx="1573865" cy="1919905"/>
          </a:xfrm>
          <a:prstGeom prst="rect">
            <a:avLst/>
          </a:prstGeom>
          <a:noFill/>
          <a:ln w="28575">
            <a:solidFill>
              <a:srgbClr val="A50021"/>
            </a:solidFill>
            <a:miter lim="800000"/>
            <a:headEnd/>
            <a:tailEnd/>
          </a:ln>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0" y="2176919"/>
            <a:ext cx="9144000" cy="584775"/>
          </a:xfrm>
          <a:prstGeom prst="rect">
            <a:avLst/>
          </a:prstGeom>
          <a:solidFill>
            <a:srgbClr val="2C7A66"/>
          </a:solidFill>
          <a:ln w="38100">
            <a:solidFill>
              <a:srgbClr val="C00000"/>
            </a:solidFill>
          </a:ln>
        </p:spPr>
        <p:txBody>
          <a:bodyPr wrap="square" rtlCol="0">
            <a:spAutoFit/>
          </a:bodyPr>
          <a:lstStyle/>
          <a:p>
            <a:pPr algn="ctr"/>
            <a:r>
              <a:rPr lang="en-US" sz="3200" b="1" dirty="0" smtClean="0">
                <a:solidFill>
                  <a:schemeClr val="bg1"/>
                </a:solidFill>
                <a:latin typeface="+mj-lt"/>
              </a:rPr>
              <a:t>Product </a:t>
            </a:r>
            <a:r>
              <a:rPr lang="en-US" sz="3200" b="1" dirty="0">
                <a:solidFill>
                  <a:schemeClr val="bg1"/>
                </a:solidFill>
                <a:latin typeface="+mj-lt"/>
              </a:rPr>
              <a:t>8</a:t>
            </a:r>
            <a:r>
              <a:rPr lang="en-US" sz="3200" b="1" dirty="0" smtClean="0">
                <a:solidFill>
                  <a:schemeClr val="bg1"/>
                </a:solidFill>
                <a:latin typeface="+mj-lt"/>
              </a:rPr>
              <a:t>                                                                            </a:t>
            </a:r>
            <a:endParaRPr lang="en-US" sz="3200" b="1" dirty="0">
              <a:solidFill>
                <a:srgbClr val="FFFF00"/>
              </a:solidFill>
              <a:latin typeface="+mj-lt"/>
            </a:endParaRPr>
          </a:p>
        </p:txBody>
      </p:sp>
      <p:sp>
        <p:nvSpPr>
          <p:cNvPr id="10" name="TextBox 9"/>
          <p:cNvSpPr txBox="1"/>
          <p:nvPr/>
        </p:nvSpPr>
        <p:spPr>
          <a:xfrm>
            <a:off x="7450214" y="2176919"/>
            <a:ext cx="1779142" cy="369332"/>
          </a:xfrm>
          <a:prstGeom prst="rect">
            <a:avLst/>
          </a:prstGeom>
          <a:noFill/>
        </p:spPr>
        <p:txBody>
          <a:bodyPr wrap="square" rtlCol="0">
            <a:spAutoFit/>
          </a:bodyPr>
          <a:lstStyle/>
          <a:p>
            <a:pPr algn="ctr"/>
            <a:r>
              <a:rPr lang="en-US" b="1" dirty="0" smtClean="0">
                <a:solidFill>
                  <a:schemeClr val="bg1"/>
                </a:solidFill>
              </a:rPr>
              <a:t>Worksheet 1</a:t>
            </a:r>
            <a:endParaRPr lang="en-US" b="1" dirty="0">
              <a:solidFill>
                <a:schemeClr val="bg1"/>
              </a:solidFill>
            </a:endParaRPr>
          </a:p>
        </p:txBody>
      </p:sp>
      <p:sp>
        <p:nvSpPr>
          <p:cNvPr id="13" name="TextBox 8"/>
          <p:cNvSpPr>
            <a:spLocks noChangeArrowheads="1"/>
          </p:cNvSpPr>
          <p:nvPr/>
        </p:nvSpPr>
        <p:spPr bwMode="auto">
          <a:xfrm>
            <a:off x="2648089" y="4748370"/>
            <a:ext cx="1497013" cy="822305"/>
          </a:xfrm>
          <a:prstGeom prst="ellipse">
            <a:avLst/>
          </a:prstGeom>
          <a:solidFill>
            <a:srgbClr val="006600"/>
          </a:solidFill>
          <a:ln w="38100">
            <a:solidFill>
              <a:schemeClr val="bg1"/>
            </a:solidFill>
            <a:round/>
            <a:headEnd/>
            <a:tailEnd/>
          </a:ln>
        </p:spPr>
        <p:txBody>
          <a:bodyPr>
            <a:spAutoFit/>
          </a:bodyPr>
          <a:lstStyle/>
          <a:p>
            <a:pPr algn="ctr"/>
            <a:r>
              <a:rPr lang="en-US" sz="3200" b="1" dirty="0" smtClean="0">
                <a:solidFill>
                  <a:schemeClr val="bg1"/>
                </a:solidFill>
              </a:rPr>
              <a:t>YES</a:t>
            </a:r>
            <a:endParaRPr lang="en-US" sz="3200" b="1" dirty="0">
              <a:solidFill>
                <a:schemeClr val="bg1"/>
              </a:solidFill>
            </a:endParaRPr>
          </a:p>
        </p:txBody>
      </p:sp>
      <p:pic>
        <p:nvPicPr>
          <p:cNvPr id="3" name="Picture 2" descr="glass of orange juice&#10;iStock_0000155185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287" y="3225800"/>
            <a:ext cx="1705279" cy="1851795"/>
          </a:xfrm>
          <a:prstGeom prst="rect">
            <a:avLst/>
          </a:prstGeom>
        </p:spPr>
      </p:pic>
      <p:sp>
        <p:nvSpPr>
          <p:cNvPr id="12" name="TextBox 8"/>
          <p:cNvSpPr>
            <a:spLocks noChangeArrowheads="1"/>
          </p:cNvSpPr>
          <p:nvPr/>
        </p:nvSpPr>
        <p:spPr bwMode="auto">
          <a:xfrm>
            <a:off x="4572000" y="4800600"/>
            <a:ext cx="3876001" cy="1200329"/>
          </a:xfrm>
          <a:prstGeom prst="rect">
            <a:avLst/>
          </a:prstGeom>
          <a:solidFill>
            <a:srgbClr val="006600"/>
          </a:solidFill>
          <a:ln w="38100">
            <a:solidFill>
              <a:schemeClr val="bg1"/>
            </a:solidFill>
            <a:round/>
            <a:headEnd/>
            <a:tailEnd/>
          </a:ln>
        </p:spPr>
        <p:txBody>
          <a:bodyPr wrap="square">
            <a:spAutoFit/>
          </a:bodyPr>
          <a:lstStyle/>
          <a:p>
            <a:pPr marL="4763" lvl="1" indent="-4763">
              <a:buClr>
                <a:schemeClr val="bg1"/>
              </a:buClr>
            </a:pPr>
            <a:r>
              <a:rPr lang="en-US" sz="2400" b="1" dirty="0">
                <a:solidFill>
                  <a:schemeClr val="bg1"/>
                </a:solidFill>
                <a:ea typeface="MS Gothic" charset="0"/>
                <a:cs typeface="Arial" pitchFamily="34" charset="0"/>
              </a:rPr>
              <a:t>H</a:t>
            </a:r>
            <a:r>
              <a:rPr lang="en-US" sz="2400" b="1" dirty="0" smtClean="0">
                <a:solidFill>
                  <a:schemeClr val="bg1"/>
                </a:solidFill>
                <a:ea typeface="MS Gothic" charset="0"/>
                <a:cs typeface="Arial" pitchFamily="34" charset="0"/>
              </a:rPr>
              <a:t>owever, </a:t>
            </a:r>
            <a:r>
              <a:rPr lang="en-US" sz="2400" b="1" dirty="0" smtClean="0">
                <a:solidFill>
                  <a:schemeClr val="bg1"/>
                </a:solidFill>
              </a:rPr>
              <a:t>juice </a:t>
            </a:r>
            <a:r>
              <a:rPr lang="en-US" sz="2400" b="1" dirty="0">
                <a:solidFill>
                  <a:schemeClr val="bg1"/>
                </a:solidFill>
              </a:rPr>
              <a:t>cannot count for more than </a:t>
            </a:r>
            <a:r>
              <a:rPr lang="en-US" sz="2400" b="1" dirty="0">
                <a:solidFill>
                  <a:srgbClr val="FFFF00"/>
                </a:solidFill>
              </a:rPr>
              <a:t>HALF</a:t>
            </a:r>
            <a:r>
              <a:rPr lang="en-US" sz="2400" b="1" dirty="0">
                <a:solidFill>
                  <a:schemeClr val="bg1"/>
                </a:solidFill>
              </a:rPr>
              <a:t> of the weekly fruits </a:t>
            </a:r>
            <a:r>
              <a:rPr lang="en-US" sz="2400" b="1" dirty="0" smtClean="0">
                <a:solidFill>
                  <a:schemeClr val="bg1"/>
                </a:solidFill>
              </a:rPr>
              <a:t>component</a:t>
            </a:r>
            <a:endParaRPr lang="en-US" sz="2400" b="1" dirty="0">
              <a:solidFill>
                <a:schemeClr val="bg1"/>
              </a:solidFill>
            </a:endParaRPr>
          </a:p>
        </p:txBody>
      </p:sp>
      <p:sp>
        <p:nvSpPr>
          <p:cNvPr id="15" name="Content Placeholder 2"/>
          <p:cNvSpPr txBox="1">
            <a:spLocks/>
          </p:cNvSpPr>
          <p:nvPr/>
        </p:nvSpPr>
        <p:spPr>
          <a:xfrm>
            <a:off x="381000" y="928866"/>
            <a:ext cx="6477000" cy="1143000"/>
          </a:xfrm>
          <a:prstGeom prst="rect">
            <a:avLst/>
          </a:prstGeom>
        </p:spPr>
        <p:txBody>
          <a:bodyPr vert="horz" lIns="91440" tIns="45720" rIns="91440" bIns="45720" rtlCol="0">
            <a:noAutofit/>
          </a:bodyPr>
          <a:lstStyle>
            <a:lvl1pPr marL="457200" indent="-457200" algn="l" defTabSz="914400" rtl="0" eaLnBrk="1" latinLnBrk="0" hangingPunct="1">
              <a:spcBef>
                <a:spcPct val="20000"/>
              </a:spcBef>
              <a:buClr>
                <a:srgbClr val="FFFF00"/>
              </a:buClr>
              <a:buFont typeface="Wingdings" pitchFamily="2" charset="2"/>
              <a:buChar char="n"/>
              <a:defRPr sz="3200" b="1" kern="1200">
                <a:solidFill>
                  <a:schemeClr val="bg1"/>
                </a:solidFill>
                <a:latin typeface="Arial Narrow" pitchFamily="34" charset="0"/>
                <a:ea typeface="+mn-ea"/>
                <a:cs typeface="+mn-cs"/>
                <a:sym typeface="Wingdings"/>
              </a:defRPr>
            </a:lvl1pPr>
            <a:lvl2pPr marL="914400" indent="-457200" algn="l" defTabSz="914400" rtl="0" eaLnBrk="1" latinLnBrk="0" hangingPunct="1">
              <a:spcBef>
                <a:spcPct val="20000"/>
              </a:spcBef>
              <a:buClr>
                <a:srgbClr val="FFFF00"/>
              </a:buClr>
              <a:buFont typeface="Symbol" pitchFamily="18" charset="2"/>
              <a:buChar char="·"/>
              <a:defRPr sz="2800" b="1" kern="1200">
                <a:solidFill>
                  <a:schemeClr val="bg1"/>
                </a:solidFill>
                <a:latin typeface="Arial Narrow" pitchFamily="34" charset="0"/>
                <a:ea typeface="+mn-ea"/>
                <a:cs typeface="+mn-cs"/>
                <a:sym typeface="Symbol"/>
              </a:defRPr>
            </a:lvl2pPr>
            <a:lvl3pPr marL="1262063" indent="-347663" algn="l" defTabSz="914400" rtl="0" eaLnBrk="1" latinLnBrk="0" hangingPunct="1">
              <a:spcBef>
                <a:spcPct val="20000"/>
              </a:spcBef>
              <a:buClr>
                <a:srgbClr val="FFFF00"/>
              </a:buClr>
              <a:buFont typeface="Wingdings 3" pitchFamily="18" charset="2"/>
              <a:buChar char=""/>
              <a:defRPr sz="2400" b="1" kern="1200">
                <a:solidFill>
                  <a:schemeClr val="bg1"/>
                </a:solidFill>
                <a:latin typeface="Arial Narrow" pitchFamily="34" charset="0"/>
                <a:ea typeface="+mn-ea"/>
                <a:cs typeface="+mn-cs"/>
                <a:sym typeface="Wingdings 3"/>
              </a:defRPr>
            </a:lvl3pPr>
            <a:lvl4pPr marL="16002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itchFamily="2" charset="2"/>
              <a:buNone/>
            </a:pPr>
            <a:r>
              <a:rPr lang="en-US" dirty="0" smtClean="0">
                <a:latin typeface="+mn-lt"/>
                <a:ea typeface="MS Gothic" charset="0"/>
                <a:cs typeface="MS Gothic" charset="0"/>
              </a:rPr>
              <a:t>Does each planned serving count as </a:t>
            </a:r>
            <a:r>
              <a:rPr lang="en-US" dirty="0" smtClean="0">
                <a:solidFill>
                  <a:srgbClr val="99FF99"/>
                </a:solidFill>
                <a:latin typeface="+mn-lt"/>
                <a:ea typeface="MS Gothic" charset="0"/>
                <a:cs typeface="MS Gothic" charset="0"/>
              </a:rPr>
              <a:t>½ cup </a:t>
            </a:r>
            <a:r>
              <a:rPr lang="en-US" dirty="0" smtClean="0">
                <a:latin typeface="+mn-lt"/>
                <a:ea typeface="MS Gothic" charset="0"/>
                <a:cs typeface="MS Gothic" charset="0"/>
              </a:rPr>
              <a:t>of the </a:t>
            </a:r>
            <a:r>
              <a:rPr lang="en-US" dirty="0" smtClean="0">
                <a:solidFill>
                  <a:srgbClr val="99FF99"/>
                </a:solidFill>
                <a:latin typeface="+mn-lt"/>
                <a:ea typeface="MS Gothic" charset="0"/>
                <a:cs typeface="MS Gothic" charset="0"/>
              </a:rPr>
              <a:t>FRUITS</a:t>
            </a:r>
            <a:r>
              <a:rPr lang="en-US" dirty="0" smtClean="0">
                <a:latin typeface="+mn-lt"/>
                <a:ea typeface="MS Gothic" charset="0"/>
                <a:cs typeface="MS Gothic" charset="0"/>
              </a:rPr>
              <a:t> component?</a:t>
            </a:r>
            <a:endParaRPr lang="en-US" dirty="0">
              <a:latin typeface="+mn-lt"/>
              <a:ea typeface="MS Gothic" charset="0"/>
              <a:cs typeface="MS Gothic" charset="0"/>
            </a:endParaRPr>
          </a:p>
        </p:txBody>
      </p:sp>
    </p:spTree>
    <p:extLst>
      <p:ext uri="{BB962C8B-B14F-4D97-AF65-F5344CB8AC3E}">
        <p14:creationId xmlns:p14="http://schemas.microsoft.com/office/powerpoint/2010/main" val="1482851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790222" y="2971800"/>
            <a:ext cx="7467600" cy="1028841"/>
          </a:xfrm>
          <a:prstGeom prst="rect">
            <a:avLst/>
          </a:prstGeom>
        </p:spPr>
        <p:txBody>
          <a:bodyPr vert="horz" lIns="91440" tIns="45720" rIns="91440" bIns="45720" rtlCol="0">
            <a:noAutofit/>
          </a:bodyPr>
          <a:lstStyle>
            <a:lvl1pPr marL="457200" indent="-457200" algn="l" defTabSz="914400" rtl="0" eaLnBrk="1" latinLnBrk="0" hangingPunct="1">
              <a:spcBef>
                <a:spcPct val="20000"/>
              </a:spcBef>
              <a:buClr>
                <a:srgbClr val="FFFF00"/>
              </a:buClr>
              <a:buFont typeface="Wingdings" pitchFamily="2" charset="2"/>
              <a:buChar char="n"/>
              <a:defRPr sz="3200" b="1" kern="1200">
                <a:solidFill>
                  <a:schemeClr val="bg1"/>
                </a:solidFill>
                <a:latin typeface="Arial Narrow" pitchFamily="34" charset="0"/>
                <a:ea typeface="+mn-ea"/>
                <a:cs typeface="+mn-cs"/>
                <a:sym typeface="Wingdings"/>
              </a:defRPr>
            </a:lvl1pPr>
            <a:lvl2pPr marL="914400" indent="-457200" algn="l" defTabSz="914400" rtl="0" eaLnBrk="1" latinLnBrk="0" hangingPunct="1">
              <a:spcBef>
                <a:spcPct val="20000"/>
              </a:spcBef>
              <a:buClr>
                <a:srgbClr val="FFFF00"/>
              </a:buClr>
              <a:buFont typeface="Symbol" pitchFamily="18" charset="2"/>
              <a:buChar char="·"/>
              <a:defRPr sz="2800" b="1" kern="1200">
                <a:solidFill>
                  <a:schemeClr val="bg1"/>
                </a:solidFill>
                <a:latin typeface="Arial Narrow" pitchFamily="34" charset="0"/>
                <a:ea typeface="+mn-ea"/>
                <a:cs typeface="+mn-cs"/>
                <a:sym typeface="Symbol"/>
              </a:defRPr>
            </a:lvl2pPr>
            <a:lvl3pPr marL="1262063" indent="-347663" algn="l" defTabSz="914400" rtl="0" eaLnBrk="1" latinLnBrk="0" hangingPunct="1">
              <a:spcBef>
                <a:spcPct val="20000"/>
              </a:spcBef>
              <a:buClr>
                <a:srgbClr val="FFFF00"/>
              </a:buClr>
              <a:buFont typeface="Wingdings 3" pitchFamily="18" charset="2"/>
              <a:buChar char=""/>
              <a:defRPr sz="2400" b="1" kern="1200">
                <a:solidFill>
                  <a:schemeClr val="bg1"/>
                </a:solidFill>
                <a:latin typeface="Arial Narrow" pitchFamily="34" charset="0"/>
                <a:ea typeface="+mn-ea"/>
                <a:cs typeface="+mn-cs"/>
                <a:sym typeface="Wingdings 3"/>
              </a:defRPr>
            </a:lvl3pPr>
            <a:lvl4pPr marL="16002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spcBef>
                <a:spcPts val="1200"/>
              </a:spcBef>
              <a:buClr>
                <a:schemeClr val="bg1"/>
              </a:buClr>
              <a:buFont typeface="+mj-lt"/>
              <a:buAutoNum type="arabicPeriod" startAt="2"/>
            </a:pPr>
            <a:endParaRPr lang="en-US" sz="2400" dirty="0" smtClean="0">
              <a:latin typeface="+mn-lt"/>
              <a:ea typeface="MS Gothic" charset="0"/>
              <a:cs typeface="Arial" pitchFamily="34" charset="0"/>
            </a:endParaRPr>
          </a:p>
        </p:txBody>
      </p:sp>
      <p:sp>
        <p:nvSpPr>
          <p:cNvPr id="14" name="Content Placeholder 2"/>
          <p:cNvSpPr txBox="1">
            <a:spLocks/>
          </p:cNvSpPr>
          <p:nvPr/>
        </p:nvSpPr>
        <p:spPr>
          <a:xfrm>
            <a:off x="4114800" y="3423048"/>
            <a:ext cx="3962400" cy="1910952"/>
          </a:xfrm>
          <a:prstGeom prst="rect">
            <a:avLst/>
          </a:prstGeom>
        </p:spPr>
        <p:txBody>
          <a:bodyPr vert="horz" lIns="91440" tIns="45720" rIns="91440" bIns="45720" rtlCol="0">
            <a:noAutofit/>
          </a:bodyPr>
          <a:lstStyle>
            <a:lvl1pPr marL="457200" indent="-457200" algn="l" defTabSz="914400" rtl="0" eaLnBrk="1" latinLnBrk="0" hangingPunct="1">
              <a:spcBef>
                <a:spcPct val="20000"/>
              </a:spcBef>
              <a:buClr>
                <a:srgbClr val="FFFF00"/>
              </a:buClr>
              <a:buFont typeface="Wingdings" pitchFamily="2" charset="2"/>
              <a:buChar char="n"/>
              <a:defRPr sz="3200" b="1" kern="1200">
                <a:solidFill>
                  <a:schemeClr val="bg1"/>
                </a:solidFill>
                <a:latin typeface="Arial Narrow" pitchFamily="34" charset="0"/>
                <a:ea typeface="+mn-ea"/>
                <a:cs typeface="+mn-cs"/>
                <a:sym typeface="Wingdings"/>
              </a:defRPr>
            </a:lvl1pPr>
            <a:lvl2pPr marL="914400" indent="-457200" algn="l" defTabSz="914400" rtl="0" eaLnBrk="1" latinLnBrk="0" hangingPunct="1">
              <a:spcBef>
                <a:spcPct val="20000"/>
              </a:spcBef>
              <a:buClr>
                <a:srgbClr val="FFFF00"/>
              </a:buClr>
              <a:buFont typeface="Symbol" pitchFamily="18" charset="2"/>
              <a:buChar char="·"/>
              <a:defRPr sz="2800" b="1" kern="1200">
                <a:solidFill>
                  <a:schemeClr val="bg1"/>
                </a:solidFill>
                <a:latin typeface="Arial Narrow" pitchFamily="34" charset="0"/>
                <a:ea typeface="+mn-ea"/>
                <a:cs typeface="+mn-cs"/>
                <a:sym typeface="Symbol"/>
              </a:defRPr>
            </a:lvl2pPr>
            <a:lvl3pPr marL="1262063" indent="-347663" algn="l" defTabSz="914400" rtl="0" eaLnBrk="1" latinLnBrk="0" hangingPunct="1">
              <a:spcBef>
                <a:spcPct val="20000"/>
              </a:spcBef>
              <a:buClr>
                <a:srgbClr val="FFFF00"/>
              </a:buClr>
              <a:buFont typeface="Wingdings 3" pitchFamily="18" charset="2"/>
              <a:buChar char=""/>
              <a:defRPr sz="2400" b="1" kern="1200">
                <a:solidFill>
                  <a:schemeClr val="bg1"/>
                </a:solidFill>
                <a:latin typeface="Arial Narrow" pitchFamily="34" charset="0"/>
                <a:ea typeface="+mn-ea"/>
                <a:cs typeface="+mn-cs"/>
                <a:sym typeface="Wingdings 3"/>
              </a:defRPr>
            </a:lvl3pPr>
            <a:lvl4pPr marL="16002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buClr>
                <a:schemeClr val="bg1"/>
              </a:buClr>
              <a:buNone/>
              <a:defRPr/>
            </a:pPr>
            <a:r>
              <a:rPr lang="en-US" dirty="0">
                <a:latin typeface="+mn-lt"/>
                <a:ea typeface="MS Gothic" charset="0"/>
                <a:cs typeface="MS Gothic" charset="0"/>
              </a:rPr>
              <a:t>½ cup of red/orange, dark green or “other”  fresh, frozen or canned vegetables</a:t>
            </a:r>
          </a:p>
          <a:p>
            <a:pPr marL="801688" lvl="1" indent="-344488">
              <a:spcBef>
                <a:spcPts val="0"/>
              </a:spcBef>
              <a:buClr>
                <a:schemeClr val="bg1"/>
              </a:buClr>
              <a:buNone/>
            </a:pPr>
            <a:endParaRPr lang="en-US" sz="3200" dirty="0" smtClean="0">
              <a:latin typeface="+mn-lt"/>
              <a:ea typeface="MS Gothic" charset="0"/>
              <a:cs typeface="Arial" pitchFamily="34" charset="0"/>
            </a:endParaRPr>
          </a:p>
          <a:p>
            <a:pPr marL="801688" lvl="1" indent="-338138">
              <a:spcBef>
                <a:spcPts val="0"/>
              </a:spcBef>
              <a:buClr>
                <a:schemeClr val="bg1"/>
              </a:buClr>
            </a:pPr>
            <a:endParaRPr lang="en-US" sz="3200" dirty="0" smtClean="0">
              <a:latin typeface="+mn-lt"/>
              <a:ea typeface="MS Gothic" charset="0"/>
              <a:cs typeface="Arial" pitchFamily="34" charset="0"/>
            </a:endParaRPr>
          </a:p>
        </p:txBody>
      </p:sp>
      <p:sp>
        <p:nvSpPr>
          <p:cNvPr id="20" name="Rectangle 1"/>
          <p:cNvSpPr>
            <a:spLocks noGrp="1" noChangeArrowheads="1"/>
          </p:cNvSpPr>
          <p:nvPr>
            <p:ph type="title" idx="4294967295"/>
          </p:nvPr>
        </p:nvSpPr>
        <p:spPr>
          <a:xfrm>
            <a:off x="1" y="228600"/>
            <a:ext cx="7108384" cy="567742"/>
          </a:xfrm>
          <a:ln/>
        </p:spPr>
        <p:txBody>
          <a:bodyPr tIns="83808">
            <a:noAutofit/>
          </a:bodyPr>
          <a:lstStyle/>
          <a:p>
            <a:pPr hangingPunct="1">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dirty="0" smtClean="0"/>
              <a:t>Menu Planning Quiz for Fruits</a:t>
            </a:r>
            <a:endParaRPr lang="en-US" dirty="0"/>
          </a:p>
        </p:txBody>
      </p:sp>
      <p:pic>
        <p:nvPicPr>
          <p:cNvPr id="21" name="Picture 2" descr="Apple on desk&#10;&#10;Office.com Clip Art&#1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8799"/>
          <a:stretch/>
        </p:blipFill>
        <p:spPr bwMode="auto">
          <a:xfrm>
            <a:off x="7552853" y="245947"/>
            <a:ext cx="1573865" cy="1919905"/>
          </a:xfrm>
          <a:prstGeom prst="rect">
            <a:avLst/>
          </a:prstGeom>
          <a:noFill/>
          <a:ln w="28575">
            <a:solidFill>
              <a:srgbClr val="A50021"/>
            </a:solidFill>
            <a:miter lim="800000"/>
            <a:headEnd/>
            <a:tailEnd/>
          </a:ln>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0" y="2176919"/>
            <a:ext cx="9144000" cy="584775"/>
          </a:xfrm>
          <a:prstGeom prst="rect">
            <a:avLst/>
          </a:prstGeom>
          <a:solidFill>
            <a:srgbClr val="2C7A66"/>
          </a:solidFill>
          <a:ln w="38100">
            <a:solidFill>
              <a:srgbClr val="C00000"/>
            </a:solidFill>
          </a:ln>
        </p:spPr>
        <p:txBody>
          <a:bodyPr wrap="square" rtlCol="0">
            <a:spAutoFit/>
          </a:bodyPr>
          <a:lstStyle/>
          <a:p>
            <a:pPr algn="ctr"/>
            <a:r>
              <a:rPr lang="en-US" sz="3200" b="1" dirty="0" smtClean="0">
                <a:solidFill>
                  <a:schemeClr val="bg1"/>
                </a:solidFill>
                <a:latin typeface="+mj-lt"/>
              </a:rPr>
              <a:t>Product </a:t>
            </a:r>
            <a:r>
              <a:rPr lang="en-US" sz="3200" b="1" dirty="0">
                <a:solidFill>
                  <a:schemeClr val="bg1"/>
                </a:solidFill>
                <a:latin typeface="+mj-lt"/>
              </a:rPr>
              <a:t>9</a:t>
            </a:r>
            <a:r>
              <a:rPr lang="en-US" sz="3200" b="1" dirty="0" smtClean="0">
                <a:solidFill>
                  <a:schemeClr val="bg1"/>
                </a:solidFill>
                <a:latin typeface="+mj-lt"/>
              </a:rPr>
              <a:t>                                                                            </a:t>
            </a:r>
            <a:endParaRPr lang="en-US" sz="3200" b="1" dirty="0">
              <a:solidFill>
                <a:srgbClr val="FFFF00"/>
              </a:solidFill>
              <a:latin typeface="+mj-lt"/>
            </a:endParaRPr>
          </a:p>
        </p:txBody>
      </p:sp>
      <p:sp>
        <p:nvSpPr>
          <p:cNvPr id="10" name="TextBox 9"/>
          <p:cNvSpPr txBox="1"/>
          <p:nvPr/>
        </p:nvSpPr>
        <p:spPr>
          <a:xfrm>
            <a:off x="7450214" y="2176919"/>
            <a:ext cx="1779142" cy="369332"/>
          </a:xfrm>
          <a:prstGeom prst="rect">
            <a:avLst/>
          </a:prstGeom>
          <a:noFill/>
        </p:spPr>
        <p:txBody>
          <a:bodyPr wrap="square" rtlCol="0">
            <a:spAutoFit/>
          </a:bodyPr>
          <a:lstStyle/>
          <a:p>
            <a:pPr algn="ctr"/>
            <a:r>
              <a:rPr lang="en-US" b="1" dirty="0" smtClean="0">
                <a:solidFill>
                  <a:schemeClr val="bg1"/>
                </a:solidFill>
              </a:rPr>
              <a:t>Worksheet 1</a:t>
            </a:r>
            <a:endParaRPr lang="en-US" b="1" dirty="0">
              <a:solidFill>
                <a:schemeClr val="bg1"/>
              </a:solidFill>
            </a:endParaRPr>
          </a:p>
        </p:txBody>
      </p:sp>
      <p:sp>
        <p:nvSpPr>
          <p:cNvPr id="13" name="TextBox 8"/>
          <p:cNvSpPr>
            <a:spLocks noChangeArrowheads="1"/>
          </p:cNvSpPr>
          <p:nvPr/>
        </p:nvSpPr>
        <p:spPr bwMode="auto">
          <a:xfrm>
            <a:off x="4524022" y="5537093"/>
            <a:ext cx="1497013" cy="822305"/>
          </a:xfrm>
          <a:prstGeom prst="ellipse">
            <a:avLst/>
          </a:prstGeom>
          <a:solidFill>
            <a:srgbClr val="006600"/>
          </a:solidFill>
          <a:ln w="38100">
            <a:solidFill>
              <a:schemeClr val="bg1"/>
            </a:solidFill>
            <a:round/>
            <a:headEnd/>
            <a:tailEnd/>
          </a:ln>
        </p:spPr>
        <p:txBody>
          <a:bodyPr>
            <a:spAutoFit/>
          </a:bodyPr>
          <a:lstStyle/>
          <a:p>
            <a:pPr algn="ctr"/>
            <a:r>
              <a:rPr lang="en-US" sz="3200" b="1" dirty="0" smtClean="0">
                <a:solidFill>
                  <a:schemeClr val="bg1"/>
                </a:solidFill>
              </a:rPr>
              <a:t>YES</a:t>
            </a:r>
            <a:endParaRPr lang="en-US" sz="3200" b="1" dirty="0">
              <a:solidFill>
                <a:schemeClr val="bg1"/>
              </a:solidFill>
            </a:endParaRPr>
          </a:p>
        </p:txBody>
      </p:sp>
      <p:pic>
        <p:nvPicPr>
          <p:cNvPr id="12" name="Picture 11" descr="Broccoli florets istock_000015018642Carrot sticks istock_000039829158&#10;Green beans istock_00002069600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1264" y="2901037"/>
            <a:ext cx="3843536" cy="2624333"/>
          </a:xfrm>
          <a:prstGeom prst="rect">
            <a:avLst/>
          </a:prstGeom>
        </p:spPr>
      </p:pic>
      <p:sp>
        <p:nvSpPr>
          <p:cNvPr id="15" name="Content Placeholder 2"/>
          <p:cNvSpPr txBox="1">
            <a:spLocks/>
          </p:cNvSpPr>
          <p:nvPr/>
        </p:nvSpPr>
        <p:spPr>
          <a:xfrm>
            <a:off x="381000" y="928866"/>
            <a:ext cx="6477000" cy="1143000"/>
          </a:xfrm>
          <a:prstGeom prst="rect">
            <a:avLst/>
          </a:prstGeom>
        </p:spPr>
        <p:txBody>
          <a:bodyPr vert="horz" lIns="91440" tIns="45720" rIns="91440" bIns="45720" rtlCol="0">
            <a:noAutofit/>
          </a:bodyPr>
          <a:lstStyle>
            <a:lvl1pPr marL="457200" indent="-457200" algn="l" defTabSz="914400" rtl="0" eaLnBrk="1" latinLnBrk="0" hangingPunct="1">
              <a:spcBef>
                <a:spcPct val="20000"/>
              </a:spcBef>
              <a:buClr>
                <a:srgbClr val="FFFF00"/>
              </a:buClr>
              <a:buFont typeface="Wingdings" pitchFamily="2" charset="2"/>
              <a:buChar char="n"/>
              <a:defRPr sz="3200" b="1" kern="1200">
                <a:solidFill>
                  <a:schemeClr val="bg1"/>
                </a:solidFill>
                <a:latin typeface="Arial Narrow" pitchFamily="34" charset="0"/>
                <a:ea typeface="+mn-ea"/>
                <a:cs typeface="+mn-cs"/>
                <a:sym typeface="Wingdings"/>
              </a:defRPr>
            </a:lvl1pPr>
            <a:lvl2pPr marL="914400" indent="-457200" algn="l" defTabSz="914400" rtl="0" eaLnBrk="1" latinLnBrk="0" hangingPunct="1">
              <a:spcBef>
                <a:spcPct val="20000"/>
              </a:spcBef>
              <a:buClr>
                <a:srgbClr val="FFFF00"/>
              </a:buClr>
              <a:buFont typeface="Symbol" pitchFamily="18" charset="2"/>
              <a:buChar char="·"/>
              <a:defRPr sz="2800" b="1" kern="1200">
                <a:solidFill>
                  <a:schemeClr val="bg1"/>
                </a:solidFill>
                <a:latin typeface="Arial Narrow" pitchFamily="34" charset="0"/>
                <a:ea typeface="+mn-ea"/>
                <a:cs typeface="+mn-cs"/>
                <a:sym typeface="Symbol"/>
              </a:defRPr>
            </a:lvl2pPr>
            <a:lvl3pPr marL="1262063" indent="-347663" algn="l" defTabSz="914400" rtl="0" eaLnBrk="1" latinLnBrk="0" hangingPunct="1">
              <a:spcBef>
                <a:spcPct val="20000"/>
              </a:spcBef>
              <a:buClr>
                <a:srgbClr val="FFFF00"/>
              </a:buClr>
              <a:buFont typeface="Wingdings 3" pitchFamily="18" charset="2"/>
              <a:buChar char=""/>
              <a:defRPr sz="2400" b="1" kern="1200">
                <a:solidFill>
                  <a:schemeClr val="bg1"/>
                </a:solidFill>
                <a:latin typeface="Arial Narrow" pitchFamily="34" charset="0"/>
                <a:ea typeface="+mn-ea"/>
                <a:cs typeface="+mn-cs"/>
                <a:sym typeface="Wingdings 3"/>
              </a:defRPr>
            </a:lvl3pPr>
            <a:lvl4pPr marL="16002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itchFamily="2" charset="2"/>
              <a:buNone/>
            </a:pPr>
            <a:r>
              <a:rPr lang="en-US" dirty="0" smtClean="0">
                <a:latin typeface="+mn-lt"/>
                <a:ea typeface="MS Gothic" charset="0"/>
                <a:cs typeface="MS Gothic" charset="0"/>
              </a:rPr>
              <a:t>Does each planned serving count as </a:t>
            </a:r>
            <a:r>
              <a:rPr lang="en-US" dirty="0" smtClean="0">
                <a:solidFill>
                  <a:srgbClr val="99FF99"/>
                </a:solidFill>
                <a:latin typeface="+mn-lt"/>
                <a:ea typeface="MS Gothic" charset="0"/>
                <a:cs typeface="MS Gothic" charset="0"/>
              </a:rPr>
              <a:t>½ cup </a:t>
            </a:r>
            <a:r>
              <a:rPr lang="en-US" dirty="0" smtClean="0">
                <a:latin typeface="+mn-lt"/>
                <a:ea typeface="MS Gothic" charset="0"/>
                <a:cs typeface="MS Gothic" charset="0"/>
              </a:rPr>
              <a:t>of the </a:t>
            </a:r>
            <a:r>
              <a:rPr lang="en-US" dirty="0" smtClean="0">
                <a:solidFill>
                  <a:srgbClr val="99FF99"/>
                </a:solidFill>
                <a:latin typeface="+mn-lt"/>
                <a:ea typeface="MS Gothic" charset="0"/>
                <a:cs typeface="MS Gothic" charset="0"/>
              </a:rPr>
              <a:t>FRUITS</a:t>
            </a:r>
            <a:r>
              <a:rPr lang="en-US" dirty="0" smtClean="0">
                <a:latin typeface="+mn-lt"/>
                <a:ea typeface="MS Gothic" charset="0"/>
                <a:cs typeface="MS Gothic" charset="0"/>
              </a:rPr>
              <a:t> component?</a:t>
            </a:r>
            <a:endParaRPr lang="en-US" dirty="0">
              <a:latin typeface="+mn-lt"/>
              <a:ea typeface="MS Gothic" charset="0"/>
              <a:cs typeface="MS Gothic" charset="0"/>
            </a:endParaRPr>
          </a:p>
        </p:txBody>
      </p:sp>
    </p:spTree>
    <p:extLst>
      <p:ext uri="{BB962C8B-B14F-4D97-AF65-F5344CB8AC3E}">
        <p14:creationId xmlns:p14="http://schemas.microsoft.com/office/powerpoint/2010/main" val="2558710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790222" y="2971800"/>
            <a:ext cx="7467600" cy="1028841"/>
          </a:xfrm>
          <a:prstGeom prst="rect">
            <a:avLst/>
          </a:prstGeom>
        </p:spPr>
        <p:txBody>
          <a:bodyPr vert="horz" lIns="91440" tIns="45720" rIns="91440" bIns="45720" rtlCol="0">
            <a:noAutofit/>
          </a:bodyPr>
          <a:lstStyle>
            <a:lvl1pPr marL="457200" indent="-457200" algn="l" defTabSz="914400" rtl="0" eaLnBrk="1" latinLnBrk="0" hangingPunct="1">
              <a:spcBef>
                <a:spcPct val="20000"/>
              </a:spcBef>
              <a:buClr>
                <a:srgbClr val="FFFF00"/>
              </a:buClr>
              <a:buFont typeface="Wingdings" pitchFamily="2" charset="2"/>
              <a:buChar char="n"/>
              <a:defRPr sz="3200" b="1" kern="1200">
                <a:solidFill>
                  <a:schemeClr val="bg1"/>
                </a:solidFill>
                <a:latin typeface="Arial Narrow" pitchFamily="34" charset="0"/>
                <a:ea typeface="+mn-ea"/>
                <a:cs typeface="+mn-cs"/>
                <a:sym typeface="Wingdings"/>
              </a:defRPr>
            </a:lvl1pPr>
            <a:lvl2pPr marL="914400" indent="-457200" algn="l" defTabSz="914400" rtl="0" eaLnBrk="1" latinLnBrk="0" hangingPunct="1">
              <a:spcBef>
                <a:spcPct val="20000"/>
              </a:spcBef>
              <a:buClr>
                <a:srgbClr val="FFFF00"/>
              </a:buClr>
              <a:buFont typeface="Symbol" pitchFamily="18" charset="2"/>
              <a:buChar char="·"/>
              <a:defRPr sz="2800" b="1" kern="1200">
                <a:solidFill>
                  <a:schemeClr val="bg1"/>
                </a:solidFill>
                <a:latin typeface="Arial Narrow" pitchFamily="34" charset="0"/>
                <a:ea typeface="+mn-ea"/>
                <a:cs typeface="+mn-cs"/>
                <a:sym typeface="Symbol"/>
              </a:defRPr>
            </a:lvl2pPr>
            <a:lvl3pPr marL="1262063" indent="-347663" algn="l" defTabSz="914400" rtl="0" eaLnBrk="1" latinLnBrk="0" hangingPunct="1">
              <a:spcBef>
                <a:spcPct val="20000"/>
              </a:spcBef>
              <a:buClr>
                <a:srgbClr val="FFFF00"/>
              </a:buClr>
              <a:buFont typeface="Wingdings 3" pitchFamily="18" charset="2"/>
              <a:buChar char=""/>
              <a:defRPr sz="2400" b="1" kern="1200">
                <a:solidFill>
                  <a:schemeClr val="bg1"/>
                </a:solidFill>
                <a:latin typeface="Arial Narrow" pitchFamily="34" charset="0"/>
                <a:ea typeface="+mn-ea"/>
                <a:cs typeface="+mn-cs"/>
                <a:sym typeface="Wingdings 3"/>
              </a:defRPr>
            </a:lvl3pPr>
            <a:lvl4pPr marL="16002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spcBef>
                <a:spcPts val="1200"/>
              </a:spcBef>
              <a:buClr>
                <a:schemeClr val="bg1"/>
              </a:buClr>
              <a:buFont typeface="+mj-lt"/>
              <a:buAutoNum type="arabicPeriod" startAt="2"/>
            </a:pPr>
            <a:endParaRPr lang="en-US" sz="2400" dirty="0" smtClean="0">
              <a:latin typeface="+mn-lt"/>
              <a:ea typeface="MS Gothic" charset="0"/>
              <a:cs typeface="Arial" pitchFamily="34" charset="0"/>
            </a:endParaRPr>
          </a:p>
        </p:txBody>
      </p:sp>
      <p:sp>
        <p:nvSpPr>
          <p:cNvPr id="14" name="Content Placeholder 2"/>
          <p:cNvSpPr txBox="1">
            <a:spLocks/>
          </p:cNvSpPr>
          <p:nvPr/>
        </p:nvSpPr>
        <p:spPr>
          <a:xfrm>
            <a:off x="3705021" y="3376032"/>
            <a:ext cx="5029200" cy="1438445"/>
          </a:xfrm>
          <a:prstGeom prst="rect">
            <a:avLst/>
          </a:prstGeom>
        </p:spPr>
        <p:txBody>
          <a:bodyPr vert="horz" lIns="91440" tIns="45720" rIns="91440" bIns="45720" rtlCol="0">
            <a:noAutofit/>
          </a:bodyPr>
          <a:lstStyle>
            <a:lvl1pPr marL="457200" indent="-457200" algn="l" defTabSz="914400" rtl="0" eaLnBrk="1" latinLnBrk="0" hangingPunct="1">
              <a:spcBef>
                <a:spcPct val="20000"/>
              </a:spcBef>
              <a:buClr>
                <a:srgbClr val="FFFF00"/>
              </a:buClr>
              <a:buFont typeface="Wingdings" pitchFamily="2" charset="2"/>
              <a:buChar char="n"/>
              <a:defRPr sz="3200" b="1" kern="1200">
                <a:solidFill>
                  <a:schemeClr val="bg1"/>
                </a:solidFill>
                <a:latin typeface="Arial Narrow" pitchFamily="34" charset="0"/>
                <a:ea typeface="+mn-ea"/>
                <a:cs typeface="+mn-cs"/>
                <a:sym typeface="Wingdings"/>
              </a:defRPr>
            </a:lvl1pPr>
            <a:lvl2pPr marL="914400" indent="-457200" algn="l" defTabSz="914400" rtl="0" eaLnBrk="1" latinLnBrk="0" hangingPunct="1">
              <a:spcBef>
                <a:spcPct val="20000"/>
              </a:spcBef>
              <a:buClr>
                <a:srgbClr val="FFFF00"/>
              </a:buClr>
              <a:buFont typeface="Symbol" pitchFamily="18" charset="2"/>
              <a:buChar char="·"/>
              <a:defRPr sz="2800" b="1" kern="1200">
                <a:solidFill>
                  <a:schemeClr val="bg1"/>
                </a:solidFill>
                <a:latin typeface="Arial Narrow" pitchFamily="34" charset="0"/>
                <a:ea typeface="+mn-ea"/>
                <a:cs typeface="+mn-cs"/>
                <a:sym typeface="Symbol"/>
              </a:defRPr>
            </a:lvl2pPr>
            <a:lvl3pPr marL="1262063" indent="-347663" algn="l" defTabSz="914400" rtl="0" eaLnBrk="1" latinLnBrk="0" hangingPunct="1">
              <a:spcBef>
                <a:spcPct val="20000"/>
              </a:spcBef>
              <a:buClr>
                <a:srgbClr val="FFFF00"/>
              </a:buClr>
              <a:buFont typeface="Wingdings 3" pitchFamily="18" charset="2"/>
              <a:buChar char=""/>
              <a:defRPr sz="2400" b="1" kern="1200">
                <a:solidFill>
                  <a:schemeClr val="bg1"/>
                </a:solidFill>
                <a:latin typeface="Arial Narrow" pitchFamily="34" charset="0"/>
                <a:ea typeface="+mn-ea"/>
                <a:cs typeface="+mn-cs"/>
                <a:sym typeface="Wingdings 3"/>
              </a:defRPr>
            </a:lvl3pPr>
            <a:lvl4pPr marL="16002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buClr>
                <a:schemeClr val="bg1"/>
              </a:buClr>
              <a:buNone/>
              <a:defRPr/>
            </a:pPr>
            <a:r>
              <a:rPr lang="en-US" dirty="0">
                <a:latin typeface="+mn-lt"/>
                <a:ea typeface="MS Gothic" charset="0"/>
                <a:cs typeface="MS Gothic" charset="0"/>
              </a:rPr>
              <a:t>½ cup of </a:t>
            </a:r>
            <a:r>
              <a:rPr lang="en-US" dirty="0">
                <a:latin typeface="+mn-lt"/>
                <a:ea typeface="MS Gothic" charset="0"/>
                <a:cs typeface="Arial" pitchFamily="34" charset="0"/>
              </a:rPr>
              <a:t>legumes, e.g., kidney beans, black beans</a:t>
            </a:r>
            <a:endParaRPr lang="en-US" sz="3200" dirty="0" smtClean="0">
              <a:latin typeface="+mn-lt"/>
              <a:ea typeface="MS Gothic" charset="0"/>
              <a:cs typeface="Arial" pitchFamily="34" charset="0"/>
            </a:endParaRPr>
          </a:p>
          <a:p>
            <a:pPr marL="801688" lvl="1" indent="-338138">
              <a:spcBef>
                <a:spcPts val="0"/>
              </a:spcBef>
              <a:buClr>
                <a:schemeClr val="bg1"/>
              </a:buClr>
            </a:pPr>
            <a:endParaRPr lang="en-US" sz="3200" dirty="0" smtClean="0">
              <a:latin typeface="+mn-lt"/>
              <a:ea typeface="MS Gothic" charset="0"/>
              <a:cs typeface="Arial" pitchFamily="34" charset="0"/>
            </a:endParaRPr>
          </a:p>
        </p:txBody>
      </p:sp>
      <p:sp>
        <p:nvSpPr>
          <p:cNvPr id="20" name="Rectangle 1"/>
          <p:cNvSpPr>
            <a:spLocks noGrp="1" noChangeArrowheads="1"/>
          </p:cNvSpPr>
          <p:nvPr>
            <p:ph type="title" idx="4294967295"/>
          </p:nvPr>
        </p:nvSpPr>
        <p:spPr>
          <a:xfrm>
            <a:off x="1" y="228600"/>
            <a:ext cx="7108384" cy="567742"/>
          </a:xfrm>
          <a:ln/>
        </p:spPr>
        <p:txBody>
          <a:bodyPr tIns="83808">
            <a:noAutofit/>
          </a:bodyPr>
          <a:lstStyle/>
          <a:p>
            <a:pPr hangingPunct="1">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dirty="0" smtClean="0"/>
              <a:t>Menu Planning Quiz for Fruits</a:t>
            </a:r>
            <a:endParaRPr lang="en-US" dirty="0"/>
          </a:p>
        </p:txBody>
      </p:sp>
      <p:pic>
        <p:nvPicPr>
          <p:cNvPr id="21" name="Picture 2" descr="Apple on desk&#10;&#10;Office.com Clip Art&#1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8799"/>
          <a:stretch/>
        </p:blipFill>
        <p:spPr bwMode="auto">
          <a:xfrm>
            <a:off x="7552853" y="245947"/>
            <a:ext cx="1573865" cy="1919905"/>
          </a:xfrm>
          <a:prstGeom prst="rect">
            <a:avLst/>
          </a:prstGeom>
          <a:noFill/>
          <a:ln w="28575">
            <a:solidFill>
              <a:srgbClr val="A50021"/>
            </a:solidFill>
            <a:miter lim="800000"/>
            <a:headEnd/>
            <a:tailEnd/>
          </a:ln>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0" y="2176919"/>
            <a:ext cx="9144000" cy="584775"/>
          </a:xfrm>
          <a:prstGeom prst="rect">
            <a:avLst/>
          </a:prstGeom>
          <a:solidFill>
            <a:srgbClr val="2C7A66"/>
          </a:solidFill>
          <a:ln w="38100">
            <a:solidFill>
              <a:srgbClr val="C00000"/>
            </a:solidFill>
          </a:ln>
        </p:spPr>
        <p:txBody>
          <a:bodyPr wrap="square" rtlCol="0">
            <a:spAutoFit/>
          </a:bodyPr>
          <a:lstStyle/>
          <a:p>
            <a:pPr algn="ctr"/>
            <a:r>
              <a:rPr lang="en-US" sz="3200" b="1" dirty="0" smtClean="0">
                <a:solidFill>
                  <a:schemeClr val="bg1"/>
                </a:solidFill>
                <a:latin typeface="+mj-lt"/>
              </a:rPr>
              <a:t>Product 10                                                                            </a:t>
            </a:r>
            <a:endParaRPr lang="en-US" sz="3200" b="1" dirty="0">
              <a:solidFill>
                <a:srgbClr val="FFFF00"/>
              </a:solidFill>
              <a:latin typeface="+mj-lt"/>
            </a:endParaRPr>
          </a:p>
        </p:txBody>
      </p:sp>
      <p:sp>
        <p:nvSpPr>
          <p:cNvPr id="10" name="TextBox 9"/>
          <p:cNvSpPr txBox="1"/>
          <p:nvPr/>
        </p:nvSpPr>
        <p:spPr>
          <a:xfrm>
            <a:off x="7450214" y="2176919"/>
            <a:ext cx="1779142" cy="369332"/>
          </a:xfrm>
          <a:prstGeom prst="rect">
            <a:avLst/>
          </a:prstGeom>
          <a:noFill/>
        </p:spPr>
        <p:txBody>
          <a:bodyPr wrap="square" rtlCol="0">
            <a:spAutoFit/>
          </a:bodyPr>
          <a:lstStyle/>
          <a:p>
            <a:pPr algn="ctr"/>
            <a:r>
              <a:rPr lang="en-US" b="1" dirty="0" smtClean="0">
                <a:solidFill>
                  <a:schemeClr val="bg1"/>
                </a:solidFill>
              </a:rPr>
              <a:t>Worksheet 1</a:t>
            </a:r>
            <a:endParaRPr lang="en-US" b="1" dirty="0">
              <a:solidFill>
                <a:schemeClr val="bg1"/>
              </a:solidFill>
            </a:endParaRPr>
          </a:p>
        </p:txBody>
      </p:sp>
      <p:sp>
        <p:nvSpPr>
          <p:cNvPr id="13" name="TextBox 8"/>
          <p:cNvSpPr>
            <a:spLocks noChangeArrowheads="1"/>
          </p:cNvSpPr>
          <p:nvPr/>
        </p:nvSpPr>
        <p:spPr bwMode="auto">
          <a:xfrm>
            <a:off x="3886200" y="4614979"/>
            <a:ext cx="1497013" cy="822305"/>
          </a:xfrm>
          <a:prstGeom prst="ellipse">
            <a:avLst/>
          </a:prstGeom>
          <a:solidFill>
            <a:srgbClr val="006600"/>
          </a:solidFill>
          <a:ln w="38100">
            <a:solidFill>
              <a:schemeClr val="bg1"/>
            </a:solidFill>
            <a:round/>
            <a:headEnd/>
            <a:tailEnd/>
          </a:ln>
        </p:spPr>
        <p:txBody>
          <a:bodyPr>
            <a:spAutoFit/>
          </a:bodyPr>
          <a:lstStyle/>
          <a:p>
            <a:pPr algn="ctr"/>
            <a:r>
              <a:rPr lang="en-US" sz="3200" b="1" dirty="0" smtClean="0">
                <a:solidFill>
                  <a:schemeClr val="bg1"/>
                </a:solidFill>
              </a:rPr>
              <a:t>YES</a:t>
            </a:r>
            <a:endParaRPr lang="en-US" sz="3200" b="1" dirty="0">
              <a:solidFill>
                <a:schemeClr val="bg1"/>
              </a:solidFill>
            </a:endParaRPr>
          </a:p>
        </p:txBody>
      </p:sp>
      <p:pic>
        <p:nvPicPr>
          <p:cNvPr id="3" name="Picture 2" descr="kidney beans&#10;iStock_00002120426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5248" y="3163285"/>
            <a:ext cx="3046152" cy="1847501"/>
          </a:xfrm>
          <a:prstGeom prst="rect">
            <a:avLst/>
          </a:prstGeom>
        </p:spPr>
      </p:pic>
      <p:sp>
        <p:nvSpPr>
          <p:cNvPr id="12" name="Content Placeholder 2"/>
          <p:cNvSpPr txBox="1">
            <a:spLocks/>
          </p:cNvSpPr>
          <p:nvPr/>
        </p:nvSpPr>
        <p:spPr>
          <a:xfrm>
            <a:off x="381000" y="928866"/>
            <a:ext cx="6477000" cy="1143000"/>
          </a:xfrm>
          <a:prstGeom prst="rect">
            <a:avLst/>
          </a:prstGeom>
        </p:spPr>
        <p:txBody>
          <a:bodyPr vert="horz" lIns="91440" tIns="45720" rIns="91440" bIns="45720" rtlCol="0">
            <a:noAutofit/>
          </a:bodyPr>
          <a:lstStyle>
            <a:lvl1pPr marL="457200" indent="-457200" algn="l" defTabSz="914400" rtl="0" eaLnBrk="1" latinLnBrk="0" hangingPunct="1">
              <a:spcBef>
                <a:spcPct val="20000"/>
              </a:spcBef>
              <a:buClr>
                <a:srgbClr val="FFFF00"/>
              </a:buClr>
              <a:buFont typeface="Wingdings" pitchFamily="2" charset="2"/>
              <a:buChar char="n"/>
              <a:defRPr sz="3200" b="1" kern="1200">
                <a:solidFill>
                  <a:schemeClr val="bg1"/>
                </a:solidFill>
                <a:latin typeface="Arial Narrow" pitchFamily="34" charset="0"/>
                <a:ea typeface="+mn-ea"/>
                <a:cs typeface="+mn-cs"/>
                <a:sym typeface="Wingdings"/>
              </a:defRPr>
            </a:lvl1pPr>
            <a:lvl2pPr marL="914400" indent="-457200" algn="l" defTabSz="914400" rtl="0" eaLnBrk="1" latinLnBrk="0" hangingPunct="1">
              <a:spcBef>
                <a:spcPct val="20000"/>
              </a:spcBef>
              <a:buClr>
                <a:srgbClr val="FFFF00"/>
              </a:buClr>
              <a:buFont typeface="Symbol" pitchFamily="18" charset="2"/>
              <a:buChar char="·"/>
              <a:defRPr sz="2800" b="1" kern="1200">
                <a:solidFill>
                  <a:schemeClr val="bg1"/>
                </a:solidFill>
                <a:latin typeface="Arial Narrow" pitchFamily="34" charset="0"/>
                <a:ea typeface="+mn-ea"/>
                <a:cs typeface="+mn-cs"/>
                <a:sym typeface="Symbol"/>
              </a:defRPr>
            </a:lvl2pPr>
            <a:lvl3pPr marL="1262063" indent="-347663" algn="l" defTabSz="914400" rtl="0" eaLnBrk="1" latinLnBrk="0" hangingPunct="1">
              <a:spcBef>
                <a:spcPct val="20000"/>
              </a:spcBef>
              <a:buClr>
                <a:srgbClr val="FFFF00"/>
              </a:buClr>
              <a:buFont typeface="Wingdings 3" pitchFamily="18" charset="2"/>
              <a:buChar char=""/>
              <a:defRPr sz="2400" b="1" kern="1200">
                <a:solidFill>
                  <a:schemeClr val="bg1"/>
                </a:solidFill>
                <a:latin typeface="Arial Narrow" pitchFamily="34" charset="0"/>
                <a:ea typeface="+mn-ea"/>
                <a:cs typeface="+mn-cs"/>
                <a:sym typeface="Wingdings 3"/>
              </a:defRPr>
            </a:lvl3pPr>
            <a:lvl4pPr marL="16002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itchFamily="2" charset="2"/>
              <a:buNone/>
            </a:pPr>
            <a:r>
              <a:rPr lang="en-US" dirty="0" smtClean="0">
                <a:latin typeface="+mn-lt"/>
                <a:ea typeface="MS Gothic" charset="0"/>
                <a:cs typeface="MS Gothic" charset="0"/>
              </a:rPr>
              <a:t>Does each planned serving count as </a:t>
            </a:r>
            <a:r>
              <a:rPr lang="en-US" dirty="0" smtClean="0">
                <a:solidFill>
                  <a:srgbClr val="99FF99"/>
                </a:solidFill>
                <a:latin typeface="+mn-lt"/>
                <a:ea typeface="MS Gothic" charset="0"/>
                <a:cs typeface="MS Gothic" charset="0"/>
              </a:rPr>
              <a:t>½ cup </a:t>
            </a:r>
            <a:r>
              <a:rPr lang="en-US" dirty="0" smtClean="0">
                <a:latin typeface="+mn-lt"/>
                <a:ea typeface="MS Gothic" charset="0"/>
                <a:cs typeface="MS Gothic" charset="0"/>
              </a:rPr>
              <a:t>of the </a:t>
            </a:r>
            <a:r>
              <a:rPr lang="en-US" dirty="0" smtClean="0">
                <a:solidFill>
                  <a:srgbClr val="99FF99"/>
                </a:solidFill>
                <a:latin typeface="+mn-lt"/>
                <a:ea typeface="MS Gothic" charset="0"/>
                <a:cs typeface="MS Gothic" charset="0"/>
              </a:rPr>
              <a:t>FRUITS</a:t>
            </a:r>
            <a:r>
              <a:rPr lang="en-US" dirty="0" smtClean="0">
                <a:latin typeface="+mn-lt"/>
                <a:ea typeface="MS Gothic" charset="0"/>
                <a:cs typeface="MS Gothic" charset="0"/>
              </a:rPr>
              <a:t> component?</a:t>
            </a:r>
            <a:endParaRPr lang="en-US" dirty="0">
              <a:latin typeface="+mn-lt"/>
              <a:ea typeface="MS Gothic" charset="0"/>
              <a:cs typeface="MS Gothic" charset="0"/>
            </a:endParaRPr>
          </a:p>
        </p:txBody>
      </p:sp>
    </p:spTree>
    <p:extLst>
      <p:ext uri="{BB962C8B-B14F-4D97-AF65-F5344CB8AC3E}">
        <p14:creationId xmlns:p14="http://schemas.microsoft.com/office/powerpoint/2010/main" val="1333866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790222" y="2971800"/>
            <a:ext cx="7467600" cy="1028841"/>
          </a:xfrm>
          <a:prstGeom prst="rect">
            <a:avLst/>
          </a:prstGeom>
        </p:spPr>
        <p:txBody>
          <a:bodyPr vert="horz" lIns="91440" tIns="45720" rIns="91440" bIns="45720" rtlCol="0">
            <a:noAutofit/>
          </a:bodyPr>
          <a:lstStyle>
            <a:lvl1pPr marL="457200" indent="-457200" algn="l" defTabSz="914400" rtl="0" eaLnBrk="1" latinLnBrk="0" hangingPunct="1">
              <a:spcBef>
                <a:spcPct val="20000"/>
              </a:spcBef>
              <a:buClr>
                <a:srgbClr val="FFFF00"/>
              </a:buClr>
              <a:buFont typeface="Wingdings" pitchFamily="2" charset="2"/>
              <a:buChar char="n"/>
              <a:defRPr sz="3200" b="1" kern="1200">
                <a:solidFill>
                  <a:schemeClr val="bg1"/>
                </a:solidFill>
                <a:latin typeface="Arial Narrow" pitchFamily="34" charset="0"/>
                <a:ea typeface="+mn-ea"/>
                <a:cs typeface="+mn-cs"/>
                <a:sym typeface="Wingdings"/>
              </a:defRPr>
            </a:lvl1pPr>
            <a:lvl2pPr marL="914400" indent="-457200" algn="l" defTabSz="914400" rtl="0" eaLnBrk="1" latinLnBrk="0" hangingPunct="1">
              <a:spcBef>
                <a:spcPct val="20000"/>
              </a:spcBef>
              <a:buClr>
                <a:srgbClr val="FFFF00"/>
              </a:buClr>
              <a:buFont typeface="Symbol" pitchFamily="18" charset="2"/>
              <a:buChar char="·"/>
              <a:defRPr sz="2800" b="1" kern="1200">
                <a:solidFill>
                  <a:schemeClr val="bg1"/>
                </a:solidFill>
                <a:latin typeface="Arial Narrow" pitchFamily="34" charset="0"/>
                <a:ea typeface="+mn-ea"/>
                <a:cs typeface="+mn-cs"/>
                <a:sym typeface="Symbol"/>
              </a:defRPr>
            </a:lvl2pPr>
            <a:lvl3pPr marL="1262063" indent="-347663" algn="l" defTabSz="914400" rtl="0" eaLnBrk="1" latinLnBrk="0" hangingPunct="1">
              <a:spcBef>
                <a:spcPct val="20000"/>
              </a:spcBef>
              <a:buClr>
                <a:srgbClr val="FFFF00"/>
              </a:buClr>
              <a:buFont typeface="Wingdings 3" pitchFamily="18" charset="2"/>
              <a:buChar char=""/>
              <a:defRPr sz="2400" b="1" kern="1200">
                <a:solidFill>
                  <a:schemeClr val="bg1"/>
                </a:solidFill>
                <a:latin typeface="Arial Narrow" pitchFamily="34" charset="0"/>
                <a:ea typeface="+mn-ea"/>
                <a:cs typeface="+mn-cs"/>
                <a:sym typeface="Wingdings 3"/>
              </a:defRPr>
            </a:lvl3pPr>
            <a:lvl4pPr marL="16002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spcBef>
                <a:spcPts val="1200"/>
              </a:spcBef>
              <a:buClr>
                <a:schemeClr val="bg1"/>
              </a:buClr>
              <a:buFont typeface="+mj-lt"/>
              <a:buAutoNum type="arabicPeriod" startAt="2"/>
            </a:pPr>
            <a:endParaRPr lang="en-US" sz="2400" dirty="0" smtClean="0">
              <a:latin typeface="+mn-lt"/>
              <a:ea typeface="MS Gothic" charset="0"/>
              <a:cs typeface="Arial" pitchFamily="34" charset="0"/>
            </a:endParaRPr>
          </a:p>
        </p:txBody>
      </p:sp>
      <p:sp>
        <p:nvSpPr>
          <p:cNvPr id="14" name="Content Placeholder 2"/>
          <p:cNvSpPr txBox="1">
            <a:spLocks/>
          </p:cNvSpPr>
          <p:nvPr/>
        </p:nvSpPr>
        <p:spPr>
          <a:xfrm>
            <a:off x="3806840" y="3189132"/>
            <a:ext cx="3508360" cy="1438445"/>
          </a:xfrm>
          <a:prstGeom prst="rect">
            <a:avLst/>
          </a:prstGeom>
        </p:spPr>
        <p:txBody>
          <a:bodyPr vert="horz" lIns="91440" tIns="45720" rIns="91440" bIns="45720" rtlCol="0">
            <a:noAutofit/>
          </a:bodyPr>
          <a:lstStyle>
            <a:lvl1pPr marL="457200" indent="-457200" algn="l" defTabSz="914400" rtl="0" eaLnBrk="1" latinLnBrk="0" hangingPunct="1">
              <a:spcBef>
                <a:spcPct val="20000"/>
              </a:spcBef>
              <a:buClr>
                <a:srgbClr val="FFFF00"/>
              </a:buClr>
              <a:buFont typeface="Wingdings" pitchFamily="2" charset="2"/>
              <a:buChar char="n"/>
              <a:defRPr sz="3200" b="1" kern="1200">
                <a:solidFill>
                  <a:schemeClr val="bg1"/>
                </a:solidFill>
                <a:latin typeface="Arial Narrow" pitchFamily="34" charset="0"/>
                <a:ea typeface="+mn-ea"/>
                <a:cs typeface="+mn-cs"/>
                <a:sym typeface="Wingdings"/>
              </a:defRPr>
            </a:lvl1pPr>
            <a:lvl2pPr marL="914400" indent="-457200" algn="l" defTabSz="914400" rtl="0" eaLnBrk="1" latinLnBrk="0" hangingPunct="1">
              <a:spcBef>
                <a:spcPct val="20000"/>
              </a:spcBef>
              <a:buClr>
                <a:srgbClr val="FFFF00"/>
              </a:buClr>
              <a:buFont typeface="Symbol" pitchFamily="18" charset="2"/>
              <a:buChar char="·"/>
              <a:defRPr sz="2800" b="1" kern="1200">
                <a:solidFill>
                  <a:schemeClr val="bg1"/>
                </a:solidFill>
                <a:latin typeface="Arial Narrow" pitchFamily="34" charset="0"/>
                <a:ea typeface="+mn-ea"/>
                <a:cs typeface="+mn-cs"/>
                <a:sym typeface="Symbol"/>
              </a:defRPr>
            </a:lvl2pPr>
            <a:lvl3pPr marL="1262063" indent="-347663" algn="l" defTabSz="914400" rtl="0" eaLnBrk="1" latinLnBrk="0" hangingPunct="1">
              <a:spcBef>
                <a:spcPct val="20000"/>
              </a:spcBef>
              <a:buClr>
                <a:srgbClr val="FFFF00"/>
              </a:buClr>
              <a:buFont typeface="Wingdings 3" pitchFamily="18" charset="2"/>
              <a:buChar char=""/>
              <a:defRPr sz="2400" b="1" kern="1200">
                <a:solidFill>
                  <a:schemeClr val="bg1"/>
                </a:solidFill>
                <a:latin typeface="Arial Narrow" pitchFamily="34" charset="0"/>
                <a:ea typeface="+mn-ea"/>
                <a:cs typeface="+mn-cs"/>
                <a:sym typeface="Wingdings 3"/>
              </a:defRPr>
            </a:lvl3pPr>
            <a:lvl4pPr marL="16002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buClr>
                <a:schemeClr val="bg1"/>
              </a:buClr>
              <a:buNone/>
              <a:defRPr/>
            </a:pPr>
            <a:r>
              <a:rPr lang="en-US" dirty="0">
                <a:latin typeface="+mn-lt"/>
                <a:ea typeface="MS Gothic" charset="0"/>
                <a:cs typeface="MS Gothic" charset="0"/>
              </a:rPr>
              <a:t>½ cup of </a:t>
            </a:r>
            <a:r>
              <a:rPr lang="en-US" dirty="0" smtClean="0">
                <a:latin typeface="+mn-lt"/>
                <a:ea typeface="MS Gothic" charset="0"/>
                <a:cs typeface="Arial" pitchFamily="34" charset="0"/>
              </a:rPr>
              <a:t>potatoes</a:t>
            </a:r>
            <a:r>
              <a:rPr lang="en-US" dirty="0">
                <a:latin typeface="+mn-lt"/>
                <a:ea typeface="MS Gothic" charset="0"/>
                <a:cs typeface="Arial" pitchFamily="34" charset="0"/>
              </a:rPr>
              <a:t>, e.g., hash browns</a:t>
            </a:r>
          </a:p>
          <a:p>
            <a:pPr marL="0" indent="0">
              <a:spcBef>
                <a:spcPts val="600"/>
              </a:spcBef>
              <a:buClr>
                <a:schemeClr val="bg1"/>
              </a:buClr>
              <a:buNone/>
              <a:defRPr/>
            </a:pPr>
            <a:endParaRPr lang="en-US" sz="3200" dirty="0" smtClean="0">
              <a:latin typeface="+mn-lt"/>
              <a:ea typeface="MS Gothic" charset="0"/>
              <a:cs typeface="Arial" pitchFamily="34" charset="0"/>
            </a:endParaRPr>
          </a:p>
          <a:p>
            <a:pPr marL="801688" lvl="1" indent="-338138">
              <a:spcBef>
                <a:spcPts val="0"/>
              </a:spcBef>
              <a:buClr>
                <a:schemeClr val="bg1"/>
              </a:buClr>
            </a:pPr>
            <a:endParaRPr lang="en-US" sz="3200" dirty="0" smtClean="0">
              <a:latin typeface="+mn-lt"/>
              <a:ea typeface="MS Gothic" charset="0"/>
              <a:cs typeface="Arial" pitchFamily="34" charset="0"/>
            </a:endParaRPr>
          </a:p>
        </p:txBody>
      </p:sp>
      <p:sp>
        <p:nvSpPr>
          <p:cNvPr id="20" name="Rectangle 1"/>
          <p:cNvSpPr>
            <a:spLocks noGrp="1" noChangeArrowheads="1"/>
          </p:cNvSpPr>
          <p:nvPr>
            <p:ph type="title" idx="4294967295"/>
          </p:nvPr>
        </p:nvSpPr>
        <p:spPr>
          <a:xfrm>
            <a:off x="1" y="228600"/>
            <a:ext cx="7108384" cy="567742"/>
          </a:xfrm>
          <a:ln/>
        </p:spPr>
        <p:txBody>
          <a:bodyPr tIns="83808">
            <a:noAutofit/>
          </a:bodyPr>
          <a:lstStyle/>
          <a:p>
            <a:pPr hangingPunct="1">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dirty="0" smtClean="0"/>
              <a:t>Menu Planning Quiz for Fruits</a:t>
            </a:r>
            <a:endParaRPr lang="en-US" dirty="0"/>
          </a:p>
        </p:txBody>
      </p:sp>
      <p:pic>
        <p:nvPicPr>
          <p:cNvPr id="21" name="Picture 2" descr="Apple on desk&#10;&#10;Office.com Clip Art&#1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8799"/>
          <a:stretch/>
        </p:blipFill>
        <p:spPr bwMode="auto">
          <a:xfrm>
            <a:off x="7552853" y="245947"/>
            <a:ext cx="1573865" cy="1919905"/>
          </a:xfrm>
          <a:prstGeom prst="rect">
            <a:avLst/>
          </a:prstGeom>
          <a:noFill/>
          <a:ln w="28575">
            <a:solidFill>
              <a:srgbClr val="A50021"/>
            </a:solidFill>
            <a:miter lim="800000"/>
            <a:headEnd/>
            <a:tailEnd/>
          </a:ln>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0" y="2176919"/>
            <a:ext cx="9144000" cy="584775"/>
          </a:xfrm>
          <a:prstGeom prst="rect">
            <a:avLst/>
          </a:prstGeom>
          <a:solidFill>
            <a:srgbClr val="2C7A66"/>
          </a:solidFill>
          <a:ln w="38100">
            <a:solidFill>
              <a:srgbClr val="C00000"/>
            </a:solidFill>
          </a:ln>
        </p:spPr>
        <p:txBody>
          <a:bodyPr wrap="square" rtlCol="0">
            <a:spAutoFit/>
          </a:bodyPr>
          <a:lstStyle/>
          <a:p>
            <a:pPr algn="ctr"/>
            <a:r>
              <a:rPr lang="en-US" sz="3200" b="1" dirty="0" smtClean="0">
                <a:solidFill>
                  <a:schemeClr val="bg1"/>
                </a:solidFill>
                <a:latin typeface="+mj-lt"/>
              </a:rPr>
              <a:t>Product 11                                                                            </a:t>
            </a:r>
            <a:endParaRPr lang="en-US" sz="3200" b="1" dirty="0">
              <a:solidFill>
                <a:srgbClr val="FFFF00"/>
              </a:solidFill>
              <a:latin typeface="+mj-lt"/>
            </a:endParaRPr>
          </a:p>
        </p:txBody>
      </p:sp>
      <p:sp>
        <p:nvSpPr>
          <p:cNvPr id="10" name="TextBox 9"/>
          <p:cNvSpPr txBox="1"/>
          <p:nvPr/>
        </p:nvSpPr>
        <p:spPr>
          <a:xfrm>
            <a:off x="7450214" y="2176919"/>
            <a:ext cx="1779142" cy="369332"/>
          </a:xfrm>
          <a:prstGeom prst="rect">
            <a:avLst/>
          </a:prstGeom>
          <a:noFill/>
        </p:spPr>
        <p:txBody>
          <a:bodyPr wrap="square" rtlCol="0">
            <a:spAutoFit/>
          </a:bodyPr>
          <a:lstStyle/>
          <a:p>
            <a:pPr algn="ctr"/>
            <a:r>
              <a:rPr lang="en-US" b="1" dirty="0" smtClean="0">
                <a:solidFill>
                  <a:schemeClr val="bg1"/>
                </a:solidFill>
              </a:rPr>
              <a:t>Worksheet 1</a:t>
            </a:r>
            <a:endParaRPr lang="en-US" b="1" dirty="0">
              <a:solidFill>
                <a:schemeClr val="bg1"/>
              </a:solidFill>
            </a:endParaRPr>
          </a:p>
        </p:txBody>
      </p:sp>
      <p:sp>
        <p:nvSpPr>
          <p:cNvPr id="13" name="TextBox 8"/>
          <p:cNvSpPr>
            <a:spLocks noChangeArrowheads="1"/>
          </p:cNvSpPr>
          <p:nvPr/>
        </p:nvSpPr>
        <p:spPr bwMode="auto">
          <a:xfrm>
            <a:off x="3576870" y="4590834"/>
            <a:ext cx="1497013" cy="822305"/>
          </a:xfrm>
          <a:prstGeom prst="ellipse">
            <a:avLst/>
          </a:prstGeom>
          <a:solidFill>
            <a:srgbClr val="006600"/>
          </a:solidFill>
          <a:ln w="38100">
            <a:solidFill>
              <a:schemeClr val="bg1"/>
            </a:solidFill>
            <a:round/>
            <a:headEnd/>
            <a:tailEnd/>
          </a:ln>
        </p:spPr>
        <p:txBody>
          <a:bodyPr>
            <a:spAutoFit/>
          </a:bodyPr>
          <a:lstStyle/>
          <a:p>
            <a:pPr algn="ctr"/>
            <a:r>
              <a:rPr lang="en-US" sz="3200" b="1" dirty="0" smtClean="0">
                <a:solidFill>
                  <a:schemeClr val="bg1"/>
                </a:solidFill>
              </a:rPr>
              <a:t>YES</a:t>
            </a:r>
            <a:endParaRPr lang="en-US" sz="3200" b="1" dirty="0">
              <a:solidFill>
                <a:schemeClr val="bg1"/>
              </a:solidFill>
            </a:endParaRPr>
          </a:p>
        </p:txBody>
      </p:sp>
      <p:sp>
        <p:nvSpPr>
          <p:cNvPr id="11" name="TextBox 8"/>
          <p:cNvSpPr>
            <a:spLocks noChangeArrowheads="1"/>
          </p:cNvSpPr>
          <p:nvPr/>
        </p:nvSpPr>
        <p:spPr bwMode="auto">
          <a:xfrm>
            <a:off x="5400354" y="4628309"/>
            <a:ext cx="3309829" cy="1569660"/>
          </a:xfrm>
          <a:prstGeom prst="rect">
            <a:avLst/>
          </a:prstGeom>
          <a:solidFill>
            <a:srgbClr val="006600"/>
          </a:solidFill>
          <a:ln w="38100">
            <a:solidFill>
              <a:schemeClr val="bg1"/>
            </a:solidFill>
            <a:round/>
            <a:headEnd/>
            <a:tailEnd/>
          </a:ln>
        </p:spPr>
        <p:txBody>
          <a:bodyPr wrap="square">
            <a:spAutoFit/>
          </a:bodyPr>
          <a:lstStyle/>
          <a:p>
            <a:pPr marL="65088" lvl="1" indent="-1588">
              <a:spcBef>
                <a:spcPts val="0"/>
              </a:spcBef>
              <a:buClr>
                <a:schemeClr val="bg1"/>
              </a:buClr>
              <a:defRPr/>
            </a:pPr>
            <a:r>
              <a:rPr lang="en-US" sz="2400" b="1" dirty="0">
                <a:solidFill>
                  <a:schemeClr val="bg1"/>
                </a:solidFill>
                <a:ea typeface="MS Gothic" charset="0"/>
              </a:rPr>
              <a:t>H</a:t>
            </a:r>
            <a:r>
              <a:rPr lang="en-US" sz="2400" b="1" dirty="0" smtClean="0">
                <a:solidFill>
                  <a:schemeClr val="bg1"/>
                </a:solidFill>
                <a:ea typeface="MS Gothic" charset="0"/>
              </a:rPr>
              <a:t>owever, </a:t>
            </a:r>
            <a:r>
              <a:rPr lang="en-US" sz="2400" b="1" dirty="0" smtClean="0">
                <a:solidFill>
                  <a:schemeClr val="bg1"/>
                </a:solidFill>
                <a:ea typeface="MS Gothic" charset="0"/>
                <a:cs typeface="MS Gothic" charset="0"/>
              </a:rPr>
              <a:t>only </a:t>
            </a:r>
            <a:r>
              <a:rPr lang="en-US" sz="2400" b="1" dirty="0">
                <a:solidFill>
                  <a:schemeClr val="bg1"/>
                </a:solidFill>
                <a:ea typeface="MS Gothic" charset="0"/>
                <a:cs typeface="MS Gothic" charset="0"/>
              </a:rPr>
              <a:t>if </a:t>
            </a:r>
            <a:r>
              <a:rPr lang="en-US" sz="2400" b="1" dirty="0">
                <a:solidFill>
                  <a:schemeClr val="bg1"/>
                </a:solidFill>
              </a:rPr>
              <a:t>weekly menu includes </a:t>
            </a:r>
            <a:r>
              <a:rPr lang="en-US" sz="2400" b="1" dirty="0">
                <a:solidFill>
                  <a:srgbClr val="FFFF00"/>
                </a:solidFill>
              </a:rPr>
              <a:t>AT LEAST 2 CUPS </a:t>
            </a:r>
            <a:r>
              <a:rPr lang="en-US" sz="2400" b="1" dirty="0">
                <a:solidFill>
                  <a:schemeClr val="bg1"/>
                </a:solidFill>
              </a:rPr>
              <a:t>of</a:t>
            </a:r>
            <a:r>
              <a:rPr lang="en-US" sz="2400" b="1" dirty="0"/>
              <a:t> </a:t>
            </a:r>
            <a:r>
              <a:rPr lang="en-US" sz="2400" b="1" dirty="0" smtClean="0">
                <a:solidFill>
                  <a:srgbClr val="FFFF00"/>
                </a:solidFill>
              </a:rPr>
              <a:t>NONSTARCHY </a:t>
            </a:r>
            <a:r>
              <a:rPr lang="en-US" sz="2400" b="1" dirty="0">
                <a:solidFill>
                  <a:schemeClr val="bg1"/>
                </a:solidFill>
              </a:rPr>
              <a:t>vegetables</a:t>
            </a:r>
            <a:endParaRPr lang="en-US" sz="2400" b="1" dirty="0">
              <a:solidFill>
                <a:schemeClr val="bg1"/>
              </a:solidFill>
              <a:ea typeface="MS Gothic" charset="0"/>
              <a:cs typeface="MS Gothic" charset="0"/>
            </a:endParaRPr>
          </a:p>
        </p:txBody>
      </p:sp>
      <p:pic>
        <p:nvPicPr>
          <p:cNvPr id="2" name="Picture 1" descr="hashbrown potatoes&#10;iStock_00001107796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642" y="2999271"/>
            <a:ext cx="3383841" cy="2286000"/>
          </a:xfrm>
          <a:prstGeom prst="rect">
            <a:avLst/>
          </a:prstGeom>
        </p:spPr>
      </p:pic>
      <p:sp>
        <p:nvSpPr>
          <p:cNvPr id="15" name="Content Placeholder 2"/>
          <p:cNvSpPr txBox="1">
            <a:spLocks/>
          </p:cNvSpPr>
          <p:nvPr/>
        </p:nvSpPr>
        <p:spPr>
          <a:xfrm>
            <a:off x="381000" y="928866"/>
            <a:ext cx="6477000" cy="1143000"/>
          </a:xfrm>
          <a:prstGeom prst="rect">
            <a:avLst/>
          </a:prstGeom>
        </p:spPr>
        <p:txBody>
          <a:bodyPr vert="horz" lIns="91440" tIns="45720" rIns="91440" bIns="45720" rtlCol="0">
            <a:noAutofit/>
          </a:bodyPr>
          <a:lstStyle>
            <a:lvl1pPr marL="457200" indent="-457200" algn="l" defTabSz="914400" rtl="0" eaLnBrk="1" latinLnBrk="0" hangingPunct="1">
              <a:spcBef>
                <a:spcPct val="20000"/>
              </a:spcBef>
              <a:buClr>
                <a:srgbClr val="FFFF00"/>
              </a:buClr>
              <a:buFont typeface="Wingdings" pitchFamily="2" charset="2"/>
              <a:buChar char="n"/>
              <a:defRPr sz="3200" b="1" kern="1200">
                <a:solidFill>
                  <a:schemeClr val="bg1"/>
                </a:solidFill>
                <a:latin typeface="Arial Narrow" pitchFamily="34" charset="0"/>
                <a:ea typeface="+mn-ea"/>
                <a:cs typeface="+mn-cs"/>
                <a:sym typeface="Wingdings"/>
              </a:defRPr>
            </a:lvl1pPr>
            <a:lvl2pPr marL="914400" indent="-457200" algn="l" defTabSz="914400" rtl="0" eaLnBrk="1" latinLnBrk="0" hangingPunct="1">
              <a:spcBef>
                <a:spcPct val="20000"/>
              </a:spcBef>
              <a:buClr>
                <a:srgbClr val="FFFF00"/>
              </a:buClr>
              <a:buFont typeface="Symbol" pitchFamily="18" charset="2"/>
              <a:buChar char="·"/>
              <a:defRPr sz="2800" b="1" kern="1200">
                <a:solidFill>
                  <a:schemeClr val="bg1"/>
                </a:solidFill>
                <a:latin typeface="Arial Narrow" pitchFamily="34" charset="0"/>
                <a:ea typeface="+mn-ea"/>
                <a:cs typeface="+mn-cs"/>
                <a:sym typeface="Symbol"/>
              </a:defRPr>
            </a:lvl2pPr>
            <a:lvl3pPr marL="1262063" indent="-347663" algn="l" defTabSz="914400" rtl="0" eaLnBrk="1" latinLnBrk="0" hangingPunct="1">
              <a:spcBef>
                <a:spcPct val="20000"/>
              </a:spcBef>
              <a:buClr>
                <a:srgbClr val="FFFF00"/>
              </a:buClr>
              <a:buFont typeface="Wingdings 3" pitchFamily="18" charset="2"/>
              <a:buChar char=""/>
              <a:defRPr sz="2400" b="1" kern="1200">
                <a:solidFill>
                  <a:schemeClr val="bg1"/>
                </a:solidFill>
                <a:latin typeface="Arial Narrow" pitchFamily="34" charset="0"/>
                <a:ea typeface="+mn-ea"/>
                <a:cs typeface="+mn-cs"/>
                <a:sym typeface="Wingdings 3"/>
              </a:defRPr>
            </a:lvl3pPr>
            <a:lvl4pPr marL="16002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itchFamily="2" charset="2"/>
              <a:buNone/>
            </a:pPr>
            <a:r>
              <a:rPr lang="en-US" dirty="0" smtClean="0">
                <a:latin typeface="+mn-lt"/>
                <a:ea typeface="MS Gothic" charset="0"/>
                <a:cs typeface="MS Gothic" charset="0"/>
              </a:rPr>
              <a:t>Does each planned serving count as </a:t>
            </a:r>
            <a:r>
              <a:rPr lang="en-US" dirty="0" smtClean="0">
                <a:solidFill>
                  <a:srgbClr val="99FF99"/>
                </a:solidFill>
                <a:latin typeface="+mn-lt"/>
                <a:ea typeface="MS Gothic" charset="0"/>
                <a:cs typeface="MS Gothic" charset="0"/>
              </a:rPr>
              <a:t>½ cup </a:t>
            </a:r>
            <a:r>
              <a:rPr lang="en-US" dirty="0" smtClean="0">
                <a:latin typeface="+mn-lt"/>
                <a:ea typeface="MS Gothic" charset="0"/>
                <a:cs typeface="MS Gothic" charset="0"/>
              </a:rPr>
              <a:t>of the </a:t>
            </a:r>
            <a:r>
              <a:rPr lang="en-US" dirty="0" smtClean="0">
                <a:solidFill>
                  <a:srgbClr val="99FF99"/>
                </a:solidFill>
                <a:latin typeface="+mn-lt"/>
                <a:ea typeface="MS Gothic" charset="0"/>
                <a:cs typeface="MS Gothic" charset="0"/>
              </a:rPr>
              <a:t>FRUITS</a:t>
            </a:r>
            <a:r>
              <a:rPr lang="en-US" dirty="0" smtClean="0">
                <a:latin typeface="+mn-lt"/>
                <a:ea typeface="MS Gothic" charset="0"/>
                <a:cs typeface="MS Gothic" charset="0"/>
              </a:rPr>
              <a:t> component?</a:t>
            </a:r>
            <a:endParaRPr lang="en-US" dirty="0">
              <a:latin typeface="+mn-lt"/>
              <a:ea typeface="MS Gothic" charset="0"/>
              <a:cs typeface="MS Gothic" charset="0"/>
            </a:endParaRPr>
          </a:p>
        </p:txBody>
      </p:sp>
    </p:spTree>
    <p:extLst>
      <p:ext uri="{BB962C8B-B14F-4D97-AF65-F5344CB8AC3E}">
        <p14:creationId xmlns:p14="http://schemas.microsoft.com/office/powerpoint/2010/main" val="1785889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790222" y="2971800"/>
            <a:ext cx="7467600" cy="1028841"/>
          </a:xfrm>
          <a:prstGeom prst="rect">
            <a:avLst/>
          </a:prstGeom>
        </p:spPr>
        <p:txBody>
          <a:bodyPr vert="horz" lIns="91440" tIns="45720" rIns="91440" bIns="45720" rtlCol="0">
            <a:noAutofit/>
          </a:bodyPr>
          <a:lstStyle>
            <a:lvl1pPr marL="457200" indent="-457200" algn="l" defTabSz="914400" rtl="0" eaLnBrk="1" latinLnBrk="0" hangingPunct="1">
              <a:spcBef>
                <a:spcPct val="20000"/>
              </a:spcBef>
              <a:buClr>
                <a:srgbClr val="FFFF00"/>
              </a:buClr>
              <a:buFont typeface="Wingdings" pitchFamily="2" charset="2"/>
              <a:buChar char="n"/>
              <a:defRPr sz="3200" b="1" kern="1200">
                <a:solidFill>
                  <a:schemeClr val="bg1"/>
                </a:solidFill>
                <a:latin typeface="Arial Narrow" pitchFamily="34" charset="0"/>
                <a:ea typeface="+mn-ea"/>
                <a:cs typeface="+mn-cs"/>
                <a:sym typeface="Wingdings"/>
              </a:defRPr>
            </a:lvl1pPr>
            <a:lvl2pPr marL="914400" indent="-457200" algn="l" defTabSz="914400" rtl="0" eaLnBrk="1" latinLnBrk="0" hangingPunct="1">
              <a:spcBef>
                <a:spcPct val="20000"/>
              </a:spcBef>
              <a:buClr>
                <a:srgbClr val="FFFF00"/>
              </a:buClr>
              <a:buFont typeface="Symbol" pitchFamily="18" charset="2"/>
              <a:buChar char="·"/>
              <a:defRPr sz="2800" b="1" kern="1200">
                <a:solidFill>
                  <a:schemeClr val="bg1"/>
                </a:solidFill>
                <a:latin typeface="Arial Narrow" pitchFamily="34" charset="0"/>
                <a:ea typeface="+mn-ea"/>
                <a:cs typeface="+mn-cs"/>
                <a:sym typeface="Symbol"/>
              </a:defRPr>
            </a:lvl2pPr>
            <a:lvl3pPr marL="1262063" indent="-347663" algn="l" defTabSz="914400" rtl="0" eaLnBrk="1" latinLnBrk="0" hangingPunct="1">
              <a:spcBef>
                <a:spcPct val="20000"/>
              </a:spcBef>
              <a:buClr>
                <a:srgbClr val="FFFF00"/>
              </a:buClr>
              <a:buFont typeface="Wingdings 3" pitchFamily="18" charset="2"/>
              <a:buChar char=""/>
              <a:defRPr sz="2400" b="1" kern="1200">
                <a:solidFill>
                  <a:schemeClr val="bg1"/>
                </a:solidFill>
                <a:latin typeface="Arial Narrow" pitchFamily="34" charset="0"/>
                <a:ea typeface="+mn-ea"/>
                <a:cs typeface="+mn-cs"/>
                <a:sym typeface="Wingdings 3"/>
              </a:defRPr>
            </a:lvl3pPr>
            <a:lvl4pPr marL="16002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spcBef>
                <a:spcPts val="1200"/>
              </a:spcBef>
              <a:buClr>
                <a:schemeClr val="bg1"/>
              </a:buClr>
              <a:buFont typeface="+mj-lt"/>
              <a:buAutoNum type="arabicPeriod" startAt="2"/>
            </a:pPr>
            <a:endParaRPr lang="en-US" sz="2400" dirty="0" smtClean="0">
              <a:latin typeface="+mn-lt"/>
              <a:ea typeface="MS Gothic" charset="0"/>
              <a:cs typeface="Arial" pitchFamily="34" charset="0"/>
            </a:endParaRPr>
          </a:p>
        </p:txBody>
      </p:sp>
      <p:sp>
        <p:nvSpPr>
          <p:cNvPr id="14" name="Content Placeholder 2"/>
          <p:cNvSpPr txBox="1">
            <a:spLocks/>
          </p:cNvSpPr>
          <p:nvPr/>
        </p:nvSpPr>
        <p:spPr>
          <a:xfrm>
            <a:off x="2621548" y="3436240"/>
            <a:ext cx="4821046" cy="553352"/>
          </a:xfrm>
          <a:prstGeom prst="rect">
            <a:avLst/>
          </a:prstGeom>
        </p:spPr>
        <p:txBody>
          <a:bodyPr vert="horz" lIns="91440" tIns="45720" rIns="91440" bIns="45720" rtlCol="0">
            <a:noAutofit/>
          </a:bodyPr>
          <a:lstStyle>
            <a:lvl1pPr marL="457200" indent="-457200" algn="l" defTabSz="914400" rtl="0" eaLnBrk="1" latinLnBrk="0" hangingPunct="1">
              <a:spcBef>
                <a:spcPct val="20000"/>
              </a:spcBef>
              <a:buClr>
                <a:srgbClr val="FFFF00"/>
              </a:buClr>
              <a:buFont typeface="Wingdings" pitchFamily="2" charset="2"/>
              <a:buChar char="n"/>
              <a:defRPr sz="3200" b="1" kern="1200">
                <a:solidFill>
                  <a:schemeClr val="bg1"/>
                </a:solidFill>
                <a:latin typeface="Arial Narrow" pitchFamily="34" charset="0"/>
                <a:ea typeface="+mn-ea"/>
                <a:cs typeface="+mn-cs"/>
                <a:sym typeface="Wingdings"/>
              </a:defRPr>
            </a:lvl1pPr>
            <a:lvl2pPr marL="914400" indent="-457200" algn="l" defTabSz="914400" rtl="0" eaLnBrk="1" latinLnBrk="0" hangingPunct="1">
              <a:spcBef>
                <a:spcPct val="20000"/>
              </a:spcBef>
              <a:buClr>
                <a:srgbClr val="FFFF00"/>
              </a:buClr>
              <a:buFont typeface="Symbol" pitchFamily="18" charset="2"/>
              <a:buChar char="·"/>
              <a:defRPr sz="2800" b="1" kern="1200">
                <a:solidFill>
                  <a:schemeClr val="bg1"/>
                </a:solidFill>
                <a:latin typeface="Arial Narrow" pitchFamily="34" charset="0"/>
                <a:ea typeface="+mn-ea"/>
                <a:cs typeface="+mn-cs"/>
                <a:sym typeface="Symbol"/>
              </a:defRPr>
            </a:lvl2pPr>
            <a:lvl3pPr marL="1262063" indent="-347663" algn="l" defTabSz="914400" rtl="0" eaLnBrk="1" latinLnBrk="0" hangingPunct="1">
              <a:spcBef>
                <a:spcPct val="20000"/>
              </a:spcBef>
              <a:buClr>
                <a:srgbClr val="FFFF00"/>
              </a:buClr>
              <a:buFont typeface="Wingdings 3" pitchFamily="18" charset="2"/>
              <a:buChar char=""/>
              <a:defRPr sz="2400" b="1" kern="1200">
                <a:solidFill>
                  <a:schemeClr val="bg1"/>
                </a:solidFill>
                <a:latin typeface="Arial Narrow" pitchFamily="34" charset="0"/>
                <a:ea typeface="+mn-ea"/>
                <a:cs typeface="+mn-cs"/>
                <a:sym typeface="Wingdings 3"/>
              </a:defRPr>
            </a:lvl3pPr>
            <a:lvl4pPr marL="16002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buClr>
                <a:schemeClr val="bg1"/>
              </a:buClr>
              <a:buNone/>
            </a:pPr>
            <a:r>
              <a:rPr lang="en-US" dirty="0">
                <a:latin typeface="+mn-lt"/>
                <a:ea typeface="MS Gothic" charset="0"/>
                <a:cs typeface="Arial" pitchFamily="34" charset="0"/>
              </a:rPr>
              <a:t>½ cup </a:t>
            </a:r>
            <a:r>
              <a:rPr lang="en-US" dirty="0">
                <a:latin typeface="+mn-lt"/>
                <a:ea typeface="MS Gothic" charset="0"/>
                <a:cs typeface="MS Gothic" charset="0"/>
              </a:rPr>
              <a:t>of </a:t>
            </a:r>
            <a:r>
              <a:rPr lang="en-US" dirty="0" smtClean="0">
                <a:latin typeface="+mn-lt"/>
              </a:rPr>
              <a:t>vegetable juice</a:t>
            </a:r>
            <a:endParaRPr lang="en-US" dirty="0" smtClean="0">
              <a:latin typeface="+mn-lt"/>
              <a:ea typeface="MS Gothic" charset="0"/>
              <a:cs typeface="MS Gothic" charset="0"/>
            </a:endParaRPr>
          </a:p>
          <a:p>
            <a:pPr marL="801688" lvl="1" indent="-344488">
              <a:spcBef>
                <a:spcPts val="0"/>
              </a:spcBef>
              <a:buClr>
                <a:schemeClr val="bg1"/>
              </a:buClr>
              <a:buNone/>
            </a:pPr>
            <a:endParaRPr lang="en-US" sz="2400" dirty="0" smtClean="0">
              <a:latin typeface="+mn-lt"/>
              <a:ea typeface="MS Gothic" charset="0"/>
              <a:cs typeface="Arial" pitchFamily="34" charset="0"/>
            </a:endParaRPr>
          </a:p>
          <a:p>
            <a:pPr marL="801688" lvl="1" indent="-338138">
              <a:spcBef>
                <a:spcPts val="0"/>
              </a:spcBef>
              <a:buClr>
                <a:schemeClr val="bg1"/>
              </a:buClr>
            </a:pPr>
            <a:endParaRPr lang="en-US" sz="2400" dirty="0" smtClean="0">
              <a:latin typeface="+mn-lt"/>
              <a:ea typeface="MS Gothic" charset="0"/>
              <a:cs typeface="Arial" pitchFamily="34" charset="0"/>
            </a:endParaRPr>
          </a:p>
        </p:txBody>
      </p:sp>
      <p:sp>
        <p:nvSpPr>
          <p:cNvPr id="20" name="Rectangle 1"/>
          <p:cNvSpPr>
            <a:spLocks noGrp="1" noChangeArrowheads="1"/>
          </p:cNvSpPr>
          <p:nvPr>
            <p:ph type="title" idx="4294967295"/>
          </p:nvPr>
        </p:nvSpPr>
        <p:spPr>
          <a:xfrm>
            <a:off x="1" y="228600"/>
            <a:ext cx="7108384" cy="567742"/>
          </a:xfrm>
          <a:ln/>
        </p:spPr>
        <p:txBody>
          <a:bodyPr tIns="83808">
            <a:noAutofit/>
          </a:bodyPr>
          <a:lstStyle/>
          <a:p>
            <a:pPr hangingPunct="1">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dirty="0" smtClean="0"/>
              <a:t>Menu Planning Quiz for Fruits</a:t>
            </a:r>
            <a:endParaRPr lang="en-US" dirty="0"/>
          </a:p>
        </p:txBody>
      </p:sp>
      <p:pic>
        <p:nvPicPr>
          <p:cNvPr id="21" name="Picture 2" descr="Apple on desk&#10;&#10;Office.com Clip Art&#1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8799"/>
          <a:stretch/>
        </p:blipFill>
        <p:spPr bwMode="auto">
          <a:xfrm>
            <a:off x="7552853" y="245947"/>
            <a:ext cx="1573865" cy="1919905"/>
          </a:xfrm>
          <a:prstGeom prst="rect">
            <a:avLst/>
          </a:prstGeom>
          <a:noFill/>
          <a:ln w="28575">
            <a:solidFill>
              <a:srgbClr val="A50021"/>
            </a:solidFill>
            <a:miter lim="800000"/>
            <a:headEnd/>
            <a:tailEnd/>
          </a:ln>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0" y="2176919"/>
            <a:ext cx="9144000" cy="584775"/>
          </a:xfrm>
          <a:prstGeom prst="rect">
            <a:avLst/>
          </a:prstGeom>
          <a:solidFill>
            <a:srgbClr val="2C7A66"/>
          </a:solidFill>
          <a:ln w="38100">
            <a:solidFill>
              <a:srgbClr val="C00000"/>
            </a:solidFill>
          </a:ln>
        </p:spPr>
        <p:txBody>
          <a:bodyPr wrap="square" rtlCol="0">
            <a:spAutoFit/>
          </a:bodyPr>
          <a:lstStyle/>
          <a:p>
            <a:pPr algn="ctr"/>
            <a:r>
              <a:rPr lang="en-US" sz="3200" b="1" dirty="0" smtClean="0">
                <a:solidFill>
                  <a:schemeClr val="bg1"/>
                </a:solidFill>
                <a:latin typeface="+mj-lt"/>
              </a:rPr>
              <a:t>Product 12                                                                            </a:t>
            </a:r>
            <a:endParaRPr lang="en-US" sz="3200" b="1" dirty="0">
              <a:solidFill>
                <a:srgbClr val="FFFF00"/>
              </a:solidFill>
              <a:latin typeface="+mj-lt"/>
            </a:endParaRPr>
          </a:p>
        </p:txBody>
      </p:sp>
      <p:sp>
        <p:nvSpPr>
          <p:cNvPr id="10" name="TextBox 9"/>
          <p:cNvSpPr txBox="1"/>
          <p:nvPr/>
        </p:nvSpPr>
        <p:spPr>
          <a:xfrm>
            <a:off x="7450214" y="2176919"/>
            <a:ext cx="1779142" cy="369332"/>
          </a:xfrm>
          <a:prstGeom prst="rect">
            <a:avLst/>
          </a:prstGeom>
          <a:noFill/>
        </p:spPr>
        <p:txBody>
          <a:bodyPr wrap="square" rtlCol="0">
            <a:spAutoFit/>
          </a:bodyPr>
          <a:lstStyle/>
          <a:p>
            <a:pPr algn="ctr"/>
            <a:r>
              <a:rPr lang="en-US" b="1" dirty="0" smtClean="0">
                <a:solidFill>
                  <a:schemeClr val="bg1"/>
                </a:solidFill>
              </a:rPr>
              <a:t>Worksheet 1</a:t>
            </a:r>
            <a:endParaRPr lang="en-US" b="1" dirty="0">
              <a:solidFill>
                <a:schemeClr val="bg1"/>
              </a:solidFill>
            </a:endParaRPr>
          </a:p>
        </p:txBody>
      </p:sp>
      <p:sp>
        <p:nvSpPr>
          <p:cNvPr id="13" name="TextBox 8"/>
          <p:cNvSpPr>
            <a:spLocks noChangeArrowheads="1"/>
          </p:cNvSpPr>
          <p:nvPr/>
        </p:nvSpPr>
        <p:spPr bwMode="auto">
          <a:xfrm>
            <a:off x="2952889" y="4343400"/>
            <a:ext cx="1497013" cy="822305"/>
          </a:xfrm>
          <a:prstGeom prst="ellipse">
            <a:avLst/>
          </a:prstGeom>
          <a:solidFill>
            <a:srgbClr val="006600"/>
          </a:solidFill>
          <a:ln w="38100">
            <a:solidFill>
              <a:schemeClr val="bg1"/>
            </a:solidFill>
            <a:round/>
            <a:headEnd/>
            <a:tailEnd/>
          </a:ln>
        </p:spPr>
        <p:txBody>
          <a:bodyPr>
            <a:spAutoFit/>
          </a:bodyPr>
          <a:lstStyle/>
          <a:p>
            <a:pPr algn="ctr"/>
            <a:r>
              <a:rPr lang="en-US" sz="3200" b="1" dirty="0" smtClean="0">
                <a:solidFill>
                  <a:schemeClr val="bg1"/>
                </a:solidFill>
              </a:rPr>
              <a:t>YES</a:t>
            </a:r>
            <a:endParaRPr lang="en-US" sz="3200" b="1" dirty="0">
              <a:solidFill>
                <a:schemeClr val="bg1"/>
              </a:solidFill>
            </a:endParaRPr>
          </a:p>
        </p:txBody>
      </p:sp>
      <p:sp>
        <p:nvSpPr>
          <p:cNvPr id="12" name="TextBox 8"/>
          <p:cNvSpPr>
            <a:spLocks noChangeArrowheads="1"/>
          </p:cNvSpPr>
          <p:nvPr/>
        </p:nvSpPr>
        <p:spPr bwMode="auto">
          <a:xfrm>
            <a:off x="4876801" y="4395630"/>
            <a:ext cx="3733800" cy="1938992"/>
          </a:xfrm>
          <a:prstGeom prst="rect">
            <a:avLst/>
          </a:prstGeom>
          <a:solidFill>
            <a:srgbClr val="006600"/>
          </a:solidFill>
          <a:ln w="38100">
            <a:solidFill>
              <a:schemeClr val="bg1"/>
            </a:solidFill>
            <a:round/>
            <a:headEnd/>
            <a:tailEnd/>
          </a:ln>
        </p:spPr>
        <p:txBody>
          <a:bodyPr wrap="square">
            <a:spAutoFit/>
          </a:bodyPr>
          <a:lstStyle/>
          <a:p>
            <a:pPr marL="4763" lvl="1" indent="-4763">
              <a:buClr>
                <a:schemeClr val="bg1"/>
              </a:buClr>
            </a:pPr>
            <a:r>
              <a:rPr lang="en-US" sz="2400" b="1" dirty="0">
                <a:solidFill>
                  <a:schemeClr val="bg1"/>
                </a:solidFill>
                <a:ea typeface="MS Gothic" charset="0"/>
                <a:cs typeface="Arial" pitchFamily="34" charset="0"/>
              </a:rPr>
              <a:t>H</a:t>
            </a:r>
            <a:r>
              <a:rPr lang="en-US" sz="2400" b="1" dirty="0" smtClean="0">
                <a:solidFill>
                  <a:schemeClr val="bg1"/>
                </a:solidFill>
                <a:ea typeface="MS Gothic" charset="0"/>
                <a:cs typeface="Arial" pitchFamily="34" charset="0"/>
              </a:rPr>
              <a:t>owever, the combined total of all </a:t>
            </a:r>
            <a:r>
              <a:rPr lang="en-US" sz="2400" b="1" dirty="0" smtClean="0">
                <a:solidFill>
                  <a:schemeClr val="bg1"/>
                </a:solidFill>
              </a:rPr>
              <a:t>juice (fruit and vegetable) cannot be more than </a:t>
            </a:r>
            <a:r>
              <a:rPr lang="en-US" sz="2400" b="1" dirty="0">
                <a:solidFill>
                  <a:srgbClr val="FFFF00"/>
                </a:solidFill>
              </a:rPr>
              <a:t>HALF</a:t>
            </a:r>
            <a:r>
              <a:rPr lang="en-US" sz="2400" b="1" dirty="0">
                <a:solidFill>
                  <a:schemeClr val="bg1"/>
                </a:solidFill>
              </a:rPr>
              <a:t> of the weekly fruits </a:t>
            </a:r>
            <a:r>
              <a:rPr lang="en-US" sz="2400" b="1" dirty="0" smtClean="0">
                <a:solidFill>
                  <a:schemeClr val="bg1"/>
                </a:solidFill>
              </a:rPr>
              <a:t>component</a:t>
            </a:r>
            <a:endParaRPr lang="en-US" sz="2400" b="1" dirty="0">
              <a:solidFill>
                <a:schemeClr val="bg1"/>
              </a:solidFill>
            </a:endParaRPr>
          </a:p>
        </p:txBody>
      </p:sp>
      <p:pic>
        <p:nvPicPr>
          <p:cNvPr id="11" name="Picture 10" descr="tomato jucie and tomato&#10;iStock_0000151056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689" y="2881987"/>
            <a:ext cx="2057400" cy="2586635"/>
          </a:xfrm>
          <a:prstGeom prst="rect">
            <a:avLst/>
          </a:prstGeom>
        </p:spPr>
      </p:pic>
      <p:sp>
        <p:nvSpPr>
          <p:cNvPr id="15" name="Content Placeholder 2"/>
          <p:cNvSpPr txBox="1">
            <a:spLocks/>
          </p:cNvSpPr>
          <p:nvPr/>
        </p:nvSpPr>
        <p:spPr>
          <a:xfrm>
            <a:off x="381000" y="928866"/>
            <a:ext cx="6477000" cy="1143000"/>
          </a:xfrm>
          <a:prstGeom prst="rect">
            <a:avLst/>
          </a:prstGeom>
        </p:spPr>
        <p:txBody>
          <a:bodyPr vert="horz" lIns="91440" tIns="45720" rIns="91440" bIns="45720" rtlCol="0">
            <a:noAutofit/>
          </a:bodyPr>
          <a:lstStyle>
            <a:lvl1pPr marL="457200" indent="-457200" algn="l" defTabSz="914400" rtl="0" eaLnBrk="1" latinLnBrk="0" hangingPunct="1">
              <a:spcBef>
                <a:spcPct val="20000"/>
              </a:spcBef>
              <a:buClr>
                <a:srgbClr val="FFFF00"/>
              </a:buClr>
              <a:buFont typeface="Wingdings" pitchFamily="2" charset="2"/>
              <a:buChar char="n"/>
              <a:defRPr sz="3200" b="1" kern="1200">
                <a:solidFill>
                  <a:schemeClr val="bg1"/>
                </a:solidFill>
                <a:latin typeface="Arial Narrow" pitchFamily="34" charset="0"/>
                <a:ea typeface="+mn-ea"/>
                <a:cs typeface="+mn-cs"/>
                <a:sym typeface="Wingdings"/>
              </a:defRPr>
            </a:lvl1pPr>
            <a:lvl2pPr marL="914400" indent="-457200" algn="l" defTabSz="914400" rtl="0" eaLnBrk="1" latinLnBrk="0" hangingPunct="1">
              <a:spcBef>
                <a:spcPct val="20000"/>
              </a:spcBef>
              <a:buClr>
                <a:srgbClr val="FFFF00"/>
              </a:buClr>
              <a:buFont typeface="Symbol" pitchFamily="18" charset="2"/>
              <a:buChar char="·"/>
              <a:defRPr sz="2800" b="1" kern="1200">
                <a:solidFill>
                  <a:schemeClr val="bg1"/>
                </a:solidFill>
                <a:latin typeface="Arial Narrow" pitchFamily="34" charset="0"/>
                <a:ea typeface="+mn-ea"/>
                <a:cs typeface="+mn-cs"/>
                <a:sym typeface="Symbol"/>
              </a:defRPr>
            </a:lvl2pPr>
            <a:lvl3pPr marL="1262063" indent="-347663" algn="l" defTabSz="914400" rtl="0" eaLnBrk="1" latinLnBrk="0" hangingPunct="1">
              <a:spcBef>
                <a:spcPct val="20000"/>
              </a:spcBef>
              <a:buClr>
                <a:srgbClr val="FFFF00"/>
              </a:buClr>
              <a:buFont typeface="Wingdings 3" pitchFamily="18" charset="2"/>
              <a:buChar char=""/>
              <a:defRPr sz="2400" b="1" kern="1200">
                <a:solidFill>
                  <a:schemeClr val="bg1"/>
                </a:solidFill>
                <a:latin typeface="Arial Narrow" pitchFamily="34" charset="0"/>
                <a:ea typeface="+mn-ea"/>
                <a:cs typeface="+mn-cs"/>
                <a:sym typeface="Wingdings 3"/>
              </a:defRPr>
            </a:lvl3pPr>
            <a:lvl4pPr marL="16002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itchFamily="2" charset="2"/>
              <a:buNone/>
            </a:pPr>
            <a:r>
              <a:rPr lang="en-US" dirty="0" smtClean="0">
                <a:latin typeface="+mn-lt"/>
                <a:ea typeface="MS Gothic" charset="0"/>
                <a:cs typeface="MS Gothic" charset="0"/>
              </a:rPr>
              <a:t>Does each planned serving count as </a:t>
            </a:r>
            <a:r>
              <a:rPr lang="en-US" dirty="0" smtClean="0">
                <a:solidFill>
                  <a:srgbClr val="99FF99"/>
                </a:solidFill>
                <a:latin typeface="+mn-lt"/>
                <a:ea typeface="MS Gothic" charset="0"/>
                <a:cs typeface="MS Gothic" charset="0"/>
              </a:rPr>
              <a:t>½ cup </a:t>
            </a:r>
            <a:r>
              <a:rPr lang="en-US" dirty="0" smtClean="0">
                <a:latin typeface="+mn-lt"/>
                <a:ea typeface="MS Gothic" charset="0"/>
                <a:cs typeface="MS Gothic" charset="0"/>
              </a:rPr>
              <a:t>of the </a:t>
            </a:r>
            <a:r>
              <a:rPr lang="en-US" dirty="0" smtClean="0">
                <a:solidFill>
                  <a:srgbClr val="99FF99"/>
                </a:solidFill>
                <a:latin typeface="+mn-lt"/>
                <a:ea typeface="MS Gothic" charset="0"/>
                <a:cs typeface="MS Gothic" charset="0"/>
              </a:rPr>
              <a:t>FRUITS</a:t>
            </a:r>
            <a:r>
              <a:rPr lang="en-US" dirty="0" smtClean="0">
                <a:latin typeface="+mn-lt"/>
                <a:ea typeface="MS Gothic" charset="0"/>
                <a:cs typeface="MS Gothic" charset="0"/>
              </a:rPr>
              <a:t> component?</a:t>
            </a:r>
            <a:endParaRPr lang="en-US" dirty="0">
              <a:latin typeface="+mn-lt"/>
              <a:ea typeface="MS Gothic" charset="0"/>
              <a:cs typeface="MS Gothic" charset="0"/>
            </a:endParaRPr>
          </a:p>
        </p:txBody>
      </p:sp>
    </p:spTree>
    <p:extLst>
      <p:ext uri="{BB962C8B-B14F-4D97-AF65-F5344CB8AC3E}">
        <p14:creationId xmlns:p14="http://schemas.microsoft.com/office/powerpoint/2010/main" val="2084802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 descr="Background of assorted grains&#10;iStock_000006682550"/>
          <p:cNvPicPr>
            <a:picLocks noChangeAspect="1"/>
          </p:cNvPicPr>
          <p:nvPr/>
        </p:nvPicPr>
        <p:blipFill rotWithShape="1">
          <a:blip r:embed="rId3">
            <a:extLst>
              <a:ext uri="{28A0092B-C50C-407E-A947-70E740481C1C}">
                <a14:useLocalDpi xmlns:a14="http://schemas.microsoft.com/office/drawing/2010/main" val="0"/>
              </a:ext>
            </a:extLst>
          </a:blip>
          <a:srcRect t="7143" b="10714"/>
          <a:stretch/>
        </p:blipFill>
        <p:spPr bwMode="auto">
          <a:xfrm>
            <a:off x="0" y="1371600"/>
            <a:ext cx="9144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7937" y="228600"/>
            <a:ext cx="9136063"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000" b="1" kern="1200">
                <a:solidFill>
                  <a:srgbClr val="FFFF00"/>
                </a:solidFill>
                <a:latin typeface="Arial" pitchFamily="34" charset="0"/>
                <a:ea typeface="+mj-ea"/>
                <a:cs typeface="Arial" pitchFamily="34" charset="0"/>
              </a:defRPr>
            </a:lvl1pPr>
          </a:lstStyle>
          <a:p>
            <a:r>
              <a:rPr lang="en-US" altLang="en-US" sz="6000" dirty="0" smtClean="0">
                <a:latin typeface="Calibri" panose="020F0502020204030204" pitchFamily="34" charset="0"/>
              </a:rPr>
              <a:t>GRAINS COMPONENT</a:t>
            </a:r>
          </a:p>
        </p:txBody>
      </p:sp>
    </p:spTree>
    <p:extLst>
      <p:ext uri="{BB962C8B-B14F-4D97-AF65-F5344CB8AC3E}">
        <p14:creationId xmlns:p14="http://schemas.microsoft.com/office/powerpoint/2010/main" val="3386491995"/>
      </p:ext>
    </p:extLst>
  </p:cSld>
  <p:clrMapOvr>
    <a:masterClrMapping/>
  </p:clrMapOvr>
  <p:transition spd="med" advClick="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idx="4294967295"/>
          </p:nvPr>
        </p:nvSpPr>
        <p:spPr>
          <a:xfrm>
            <a:off x="0" y="342900"/>
            <a:ext cx="9144000" cy="487363"/>
          </a:xfrm>
        </p:spPr>
        <p:txBody>
          <a:bodyPr>
            <a:noAutofit/>
          </a:bodyPr>
          <a:lstStyle/>
          <a:p>
            <a:r>
              <a:rPr lang="en-US" dirty="0" smtClean="0">
                <a:latin typeface="+mn-lt"/>
              </a:rPr>
              <a:t>Criteria for Whole Grain-rich Foods</a:t>
            </a:r>
            <a:endParaRPr lang="en-US" dirty="0">
              <a:latin typeface="+mn-lt"/>
            </a:endParaRPr>
          </a:p>
        </p:txBody>
      </p:sp>
      <p:sp>
        <p:nvSpPr>
          <p:cNvPr id="6" name="TextBox 5"/>
          <p:cNvSpPr txBox="1"/>
          <p:nvPr/>
        </p:nvSpPr>
        <p:spPr>
          <a:xfrm>
            <a:off x="0" y="6229290"/>
            <a:ext cx="9144000" cy="369332"/>
          </a:xfrm>
          <a:prstGeom prst="rect">
            <a:avLst/>
          </a:prstGeom>
          <a:solidFill>
            <a:srgbClr val="FFFF99"/>
          </a:solidFill>
        </p:spPr>
        <p:txBody>
          <a:bodyPr wrap="square" rtlCol="0">
            <a:spAutoFit/>
          </a:bodyPr>
          <a:lstStyle/>
          <a:p>
            <a:pPr algn="ctr"/>
            <a:r>
              <a:rPr lang="en-US" b="1" dirty="0" smtClean="0"/>
              <a:t>www.sde.ct.gov/sde/lib/sde/pdf/deps/nutrition/nslp/crediting/wgrcriteria.pdf</a:t>
            </a:r>
            <a:endParaRPr lang="en-US" b="1" dirty="0"/>
          </a:p>
        </p:txBody>
      </p:sp>
      <p:pic>
        <p:nvPicPr>
          <p:cNvPr id="2" name="Picture 1"/>
          <p:cNvPicPr>
            <a:picLocks noChangeAspect="1"/>
          </p:cNvPicPr>
          <p:nvPr/>
        </p:nvPicPr>
        <p:blipFill>
          <a:blip r:embed="rId3"/>
          <a:stretch>
            <a:fillRect/>
          </a:stretch>
        </p:blipFill>
        <p:spPr>
          <a:xfrm>
            <a:off x="2634866" y="1002984"/>
            <a:ext cx="3874268" cy="5029200"/>
          </a:xfrm>
          <a:prstGeom prst="rect">
            <a:avLst/>
          </a:prstGeom>
        </p:spPr>
      </p:pic>
    </p:spTree>
    <p:extLst>
      <p:ext uri="{BB962C8B-B14F-4D97-AF65-F5344CB8AC3E}">
        <p14:creationId xmlns:p14="http://schemas.microsoft.com/office/powerpoint/2010/main" val="606542347"/>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idx="4294967295"/>
          </p:nvPr>
        </p:nvSpPr>
        <p:spPr>
          <a:xfrm>
            <a:off x="0" y="342900"/>
            <a:ext cx="9144000" cy="487363"/>
          </a:xfrm>
        </p:spPr>
        <p:txBody>
          <a:bodyPr>
            <a:noAutofit/>
          </a:bodyPr>
          <a:lstStyle/>
          <a:p>
            <a:pPr>
              <a:defRPr/>
            </a:pPr>
            <a:r>
              <a:rPr lang="en-US" dirty="0"/>
              <a:t>Whole Grain-rich Ounce Equivalents</a:t>
            </a:r>
            <a:endParaRPr lang="en-US" dirty="0">
              <a:latin typeface="+mn-lt"/>
            </a:endParaRPr>
          </a:p>
        </p:txBody>
      </p:sp>
      <p:sp>
        <p:nvSpPr>
          <p:cNvPr id="183299" name="TextBox 8"/>
          <p:cNvSpPr txBox="1">
            <a:spLocks noChangeArrowheads="1"/>
          </p:cNvSpPr>
          <p:nvPr/>
        </p:nvSpPr>
        <p:spPr bwMode="auto">
          <a:xfrm>
            <a:off x="0" y="6259513"/>
            <a:ext cx="9144000" cy="369887"/>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pPr>
            <a:r>
              <a:rPr lang="en-US" altLang="en-US" sz="1800" b="1" dirty="0" smtClean="0"/>
              <a:t>www.sde.ct.gov/sde/lib/sde/pdf/deps/nutrition/nslp/crediting/grainsozeq.pdf</a:t>
            </a:r>
            <a:endParaRPr lang="en-US" altLang="en-US" sz="1800" b="1" dirty="0"/>
          </a:p>
        </p:txBody>
      </p:sp>
      <p:pic>
        <p:nvPicPr>
          <p:cNvPr id="2" name="Picture 1"/>
          <p:cNvPicPr>
            <a:picLocks noChangeAspect="1"/>
          </p:cNvPicPr>
          <p:nvPr/>
        </p:nvPicPr>
        <p:blipFill>
          <a:blip r:embed="rId3"/>
          <a:stretch>
            <a:fillRect/>
          </a:stretch>
        </p:blipFill>
        <p:spPr>
          <a:xfrm>
            <a:off x="2819400" y="984568"/>
            <a:ext cx="3915785" cy="5120640"/>
          </a:xfrm>
          <a:prstGeom prst="rect">
            <a:avLst/>
          </a:prstGeom>
        </p:spPr>
      </p:pic>
    </p:spTree>
    <p:extLst>
      <p:ext uri="{BB962C8B-B14F-4D97-AF65-F5344CB8AC3E}">
        <p14:creationId xmlns:p14="http://schemas.microsoft.com/office/powerpoint/2010/main" val="270153761"/>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1108602011"/>
              </p:ext>
            </p:extLst>
          </p:nvPr>
        </p:nvGraphicFramePr>
        <p:xfrm>
          <a:off x="228600" y="1295400"/>
          <a:ext cx="8534399" cy="4480266"/>
        </p:xfrm>
        <a:graphic>
          <a:graphicData uri="http://schemas.openxmlformats.org/drawingml/2006/table">
            <a:tbl>
              <a:tblPr firstRow="1" bandRow="1">
                <a:tableStyleId>{5C22544A-7EE6-4342-B048-85BDC9FD1C3A}</a:tableStyleId>
              </a:tblPr>
              <a:tblGrid>
                <a:gridCol w="17526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600200">
                  <a:extLst>
                    <a:ext uri="{9D8B030D-6E8A-4147-A177-3AD203B41FA5}">
                      <a16:colId xmlns:a16="http://schemas.microsoft.com/office/drawing/2014/main" val="20003"/>
                    </a:ext>
                  </a:extLst>
                </a:gridCol>
                <a:gridCol w="1904999">
                  <a:extLst>
                    <a:ext uri="{9D8B030D-6E8A-4147-A177-3AD203B41FA5}">
                      <a16:colId xmlns:a16="http://schemas.microsoft.com/office/drawing/2014/main" val="20004"/>
                    </a:ext>
                  </a:extLst>
                </a:gridCol>
              </a:tblGrid>
              <a:tr h="1066671">
                <a:tc gridSpan="5">
                  <a:txBody>
                    <a:bodyPr/>
                    <a:lstStyle/>
                    <a:p>
                      <a:pPr algn="ctr"/>
                      <a:r>
                        <a:rPr lang="en-US" sz="3600" dirty="0" smtClean="0"/>
                        <a:t>Grains at Breakfast (Oz </a:t>
                      </a:r>
                      <a:r>
                        <a:rPr lang="en-US" sz="3600" dirty="0" err="1" smtClean="0"/>
                        <a:t>Eq</a:t>
                      </a:r>
                      <a:r>
                        <a:rPr lang="en-US" sz="3600" dirty="0" smtClean="0"/>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solidFill>
                            <a:schemeClr val="bg1"/>
                          </a:solidFill>
                        </a:rPr>
                        <a:t>All grains must be whole grain-rich</a:t>
                      </a:r>
                    </a:p>
                  </a:txBody>
                  <a:tcPr marT="45699" marB="45699">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solidFill>
                      <a:srgbClr val="2C57AE"/>
                    </a:solidFill>
                  </a:tcPr>
                </a:tc>
                <a:tc hMerge="1">
                  <a:txBody>
                    <a:bodyPr/>
                    <a:lstStyle/>
                    <a:p>
                      <a:pPr algn="ctr"/>
                      <a:endParaRPr lang="en-US" sz="2400" dirty="0"/>
                    </a:p>
                  </a:txBody>
                  <a:tcPr/>
                </a:tc>
                <a:tc hMerge="1">
                  <a:txBody>
                    <a:bodyPr/>
                    <a:lstStyle/>
                    <a:p>
                      <a:endParaRPr 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smtClean="0"/>
                    </a:p>
                  </a:txBody>
                  <a:tcPr/>
                </a:tc>
                <a:tc hMerge="1">
                  <a:txBody>
                    <a:bodyPr/>
                    <a:lstStyle/>
                    <a:p>
                      <a:endParaRPr lang="en-US"/>
                    </a:p>
                  </a:txBody>
                  <a:tcPr/>
                </a:tc>
                <a:extLst>
                  <a:ext uri="{0D108BD9-81ED-4DB2-BD59-A6C34878D82A}">
                    <a16:rowId xmlns:a16="http://schemas.microsoft.com/office/drawing/2014/main" val="10000"/>
                  </a:ext>
                </a:extLst>
              </a:tr>
              <a:tr h="579035">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b="1" dirty="0" smtClean="0"/>
                        <a:t>Grades</a:t>
                      </a:r>
                    </a:p>
                  </a:txBody>
                  <a:tcPr marT="45699" marB="45699" anchor="ctr">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solidFill>
                      <a:schemeClr val="bg1"/>
                    </a:solidFill>
                  </a:tcPr>
                </a:tc>
                <a:tc gridSpan="2">
                  <a:txBody>
                    <a:bodyPr/>
                    <a:lstStyle/>
                    <a:p>
                      <a:pPr algn="ctr"/>
                      <a:r>
                        <a:rPr lang="en-US" sz="3200" b="1" dirty="0" smtClean="0"/>
                        <a:t>FIVE-DAY WEEK</a:t>
                      </a:r>
                      <a:endParaRPr lang="en-US" sz="3200" b="1" dirty="0"/>
                    </a:p>
                  </a:txBody>
                  <a:tcPr marT="45699" marB="45699">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solidFill>
                      <a:schemeClr val="tx2">
                        <a:lumMod val="20000"/>
                        <a:lumOff val="80000"/>
                      </a:schemeClr>
                    </a:solidFill>
                  </a:tcPr>
                </a:tc>
                <a:tc hMerge="1">
                  <a:txBody>
                    <a:bodyPr/>
                    <a:lstStyle/>
                    <a:p>
                      <a:endParaRPr lang="en-US" dirty="0"/>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b="1" dirty="0" smtClean="0"/>
                        <a:t>SEVEN-DAY WEEK</a:t>
                      </a:r>
                    </a:p>
                  </a:txBody>
                  <a:tcPr marT="45699" marB="45699">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solidFill>
                      <a:schemeClr val="tx2">
                        <a:lumMod val="20000"/>
                        <a:lumOff val="80000"/>
                      </a:schemeClr>
                    </a:solidFill>
                  </a:tcPr>
                </a:tc>
                <a:tc hMerge="1">
                  <a:txBody>
                    <a:bodyPr/>
                    <a:lstStyle/>
                    <a:p>
                      <a:endParaRPr lang="en-US" dirty="0"/>
                    </a:p>
                  </a:txBody>
                  <a:tcPr/>
                </a:tc>
                <a:extLst>
                  <a:ext uri="{0D108BD9-81ED-4DB2-BD59-A6C34878D82A}">
                    <a16:rowId xmlns:a16="http://schemas.microsoft.com/office/drawing/2014/main" val="10001"/>
                  </a:ext>
                </a:extLst>
              </a:tr>
              <a:tr h="579035">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32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b="1" dirty="0" smtClean="0"/>
                        <a:t>Daily</a:t>
                      </a:r>
                      <a:endParaRPr lang="en-US" sz="3200" b="1" dirty="0"/>
                    </a:p>
                  </a:txBody>
                  <a:tcPr marT="45699" marB="45699" anchor="ctr">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solidFill>
                      <a:srgbClr val="FFFF99"/>
                    </a:solidFill>
                  </a:tcPr>
                </a:tc>
                <a:tc>
                  <a:txBody>
                    <a:bodyPr/>
                    <a:lstStyle/>
                    <a:p>
                      <a:pPr algn="ctr"/>
                      <a:r>
                        <a:rPr lang="en-US" sz="3200" b="1" dirty="0" smtClean="0"/>
                        <a:t>Weekly*</a:t>
                      </a:r>
                      <a:endParaRPr lang="en-US" sz="3200" b="1" dirty="0"/>
                    </a:p>
                  </a:txBody>
                  <a:tcPr marT="45699" marB="45699" anchor="ctr">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solidFill>
                      <a:schemeClr val="bg1"/>
                    </a:solidFill>
                  </a:tcPr>
                </a:tc>
                <a:tc>
                  <a:txBody>
                    <a:bodyPr/>
                    <a:lstStyle/>
                    <a:p>
                      <a:pPr algn="ctr"/>
                      <a:r>
                        <a:rPr lang="en-US" sz="3200" b="1" dirty="0" smtClean="0"/>
                        <a:t>Daily</a:t>
                      </a:r>
                      <a:endParaRPr lang="en-US" sz="3200" b="1" dirty="0"/>
                    </a:p>
                  </a:txBody>
                  <a:tcPr marT="45699" marB="45699" anchor="ctr">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solidFill>
                      <a:srgbClr val="FFFF99"/>
                    </a:solidFill>
                  </a:tcPr>
                </a:tc>
                <a:tc>
                  <a:txBody>
                    <a:bodyPr/>
                    <a:lstStyle/>
                    <a:p>
                      <a:pPr algn="ctr"/>
                      <a:r>
                        <a:rPr lang="en-US" sz="3200" b="1" dirty="0" smtClean="0"/>
                        <a:t>Weekly*</a:t>
                      </a:r>
                      <a:endParaRPr lang="en-US" sz="3200" b="1" dirty="0"/>
                    </a:p>
                  </a:txBody>
                  <a:tcPr marT="45699" marB="45699" anchor="ctr">
                    <a:lnL w="12700" cap="flat" cmpd="sng" algn="ctr">
                      <a:solidFill>
                        <a:srgbClr val="000099"/>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79035">
                <a:tc>
                  <a:txBody>
                    <a:bodyPr/>
                    <a:lstStyle/>
                    <a:p>
                      <a:pPr algn="ctr"/>
                      <a:r>
                        <a:rPr lang="en-US" sz="3200" b="1" dirty="0" smtClean="0"/>
                        <a:t>K-5</a:t>
                      </a:r>
                      <a:endParaRPr lang="en-US" sz="3200" b="1" dirty="0"/>
                    </a:p>
                  </a:txBody>
                  <a:tcPr marT="45699" marB="45699">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solidFill>
                      <a:schemeClr val="bg1"/>
                    </a:solidFill>
                  </a:tcPr>
                </a:tc>
                <a:tc>
                  <a:txBody>
                    <a:bodyPr/>
                    <a:lstStyle/>
                    <a:p>
                      <a:pPr algn="ctr"/>
                      <a:r>
                        <a:rPr lang="en-US" sz="3200" b="1" dirty="0" smtClean="0"/>
                        <a:t>1 </a:t>
                      </a:r>
                      <a:endParaRPr lang="en-US" sz="3200" b="1" dirty="0"/>
                    </a:p>
                  </a:txBody>
                  <a:tcPr marT="45699" marB="45699" anchor="ctr">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solidFill>
                      <a:srgbClr val="FFFF99"/>
                    </a:solidFill>
                  </a:tcPr>
                </a:tc>
                <a:tc>
                  <a:txBody>
                    <a:bodyPr/>
                    <a:lstStyle/>
                    <a:p>
                      <a:pPr algn="ctr"/>
                      <a:r>
                        <a:rPr lang="en-US" sz="3200" b="1" dirty="0" smtClean="0"/>
                        <a:t>7-10</a:t>
                      </a:r>
                      <a:endParaRPr lang="en-US" sz="3200" b="1" dirty="0"/>
                    </a:p>
                  </a:txBody>
                  <a:tcPr marT="45699" marB="45699" anchor="ctr">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solidFill>
                      <a:schemeClr val="bg1"/>
                    </a:solidFill>
                  </a:tcPr>
                </a:tc>
                <a:tc>
                  <a:txBody>
                    <a:bodyPr/>
                    <a:lstStyle/>
                    <a:p>
                      <a:pPr algn="ctr"/>
                      <a:r>
                        <a:rPr lang="en-US" sz="3200" b="1" dirty="0" smtClean="0"/>
                        <a:t>1 </a:t>
                      </a:r>
                      <a:endParaRPr lang="en-US" sz="3200" b="1" dirty="0"/>
                    </a:p>
                  </a:txBody>
                  <a:tcPr marT="45699" marB="45699" anchor="ctr">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solidFill>
                      <a:srgbClr val="FFFF99"/>
                    </a:solidFill>
                  </a:tcPr>
                </a:tc>
                <a:tc>
                  <a:txBody>
                    <a:bodyPr/>
                    <a:lstStyle/>
                    <a:p>
                      <a:pPr algn="ctr"/>
                      <a:r>
                        <a:rPr lang="en-US" sz="3200" b="1" dirty="0" smtClean="0"/>
                        <a:t>10-14</a:t>
                      </a:r>
                      <a:endParaRPr lang="en-US" sz="3200" b="1" dirty="0"/>
                    </a:p>
                  </a:txBody>
                  <a:tcPr marT="45699" marB="45699" anchor="ctr">
                    <a:lnL w="12700" cap="flat" cmpd="sng" algn="ctr">
                      <a:solidFill>
                        <a:srgbClr val="000099"/>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7903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b="1" dirty="0" smtClean="0"/>
                        <a:t>6-8</a:t>
                      </a:r>
                    </a:p>
                  </a:txBody>
                  <a:tcPr marT="45699" marB="45699">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solidFill>
                      <a:schemeClr val="bg1"/>
                    </a:solidFill>
                  </a:tcPr>
                </a:tc>
                <a:tc>
                  <a:txBody>
                    <a:bodyPr/>
                    <a:lstStyle/>
                    <a:p>
                      <a:pPr algn="ctr"/>
                      <a:r>
                        <a:rPr lang="en-US" sz="3200" b="1" dirty="0" smtClean="0"/>
                        <a:t>1</a:t>
                      </a:r>
                      <a:endParaRPr lang="en-US" sz="3200" b="1" dirty="0"/>
                    </a:p>
                  </a:txBody>
                  <a:tcPr marT="45699" marB="45699" anchor="ctr">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solidFill>
                      <a:srgbClr val="FFFF99"/>
                    </a:solidFill>
                  </a:tcPr>
                </a:tc>
                <a:tc>
                  <a:txBody>
                    <a:bodyPr/>
                    <a:lstStyle/>
                    <a:p>
                      <a:pPr algn="ctr"/>
                      <a:r>
                        <a:rPr lang="en-US" sz="3200" b="1" dirty="0" smtClean="0"/>
                        <a:t>8-10</a:t>
                      </a:r>
                      <a:endParaRPr lang="en-US" sz="3200" b="1" dirty="0"/>
                    </a:p>
                  </a:txBody>
                  <a:tcPr marT="45699" marB="45699" anchor="ctr">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solidFill>
                      <a:schemeClr val="bg1"/>
                    </a:solidFill>
                  </a:tcPr>
                </a:tc>
                <a:tc>
                  <a:txBody>
                    <a:bodyPr/>
                    <a:lstStyle/>
                    <a:p>
                      <a:pPr algn="ctr"/>
                      <a:r>
                        <a:rPr lang="en-US" sz="3200" b="1" dirty="0" smtClean="0"/>
                        <a:t>1</a:t>
                      </a:r>
                      <a:endParaRPr lang="en-US" sz="3200" b="1" dirty="0"/>
                    </a:p>
                  </a:txBody>
                  <a:tcPr marT="45699" marB="45699" anchor="ctr">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solidFill>
                      <a:srgbClr val="FFFF99"/>
                    </a:solidFill>
                  </a:tcPr>
                </a:tc>
                <a:tc>
                  <a:txBody>
                    <a:bodyPr/>
                    <a:lstStyle/>
                    <a:p>
                      <a:pPr algn="ctr"/>
                      <a:r>
                        <a:rPr lang="en-US" sz="3200" b="1" dirty="0" smtClean="0"/>
                        <a:t>11-14</a:t>
                      </a:r>
                      <a:endParaRPr lang="en-US" sz="3200" b="1" dirty="0"/>
                    </a:p>
                  </a:txBody>
                  <a:tcPr marT="45699" marB="45699" anchor="ctr">
                    <a:lnL w="12700" cap="flat" cmpd="sng" algn="ctr">
                      <a:solidFill>
                        <a:srgbClr val="000099"/>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57903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b="1" dirty="0" smtClean="0"/>
                        <a:t>9-12</a:t>
                      </a:r>
                    </a:p>
                  </a:txBody>
                  <a:tcPr marT="45699" marB="45699">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solidFill>
                      <a:schemeClr val="bg1"/>
                    </a:solidFill>
                  </a:tcPr>
                </a:tc>
                <a:tc>
                  <a:txBody>
                    <a:bodyPr/>
                    <a:lstStyle/>
                    <a:p>
                      <a:pPr algn="ctr"/>
                      <a:r>
                        <a:rPr lang="en-US" sz="3200" b="1" dirty="0" smtClean="0"/>
                        <a:t>1</a:t>
                      </a:r>
                      <a:endParaRPr lang="en-US" sz="3200" b="1" dirty="0"/>
                    </a:p>
                  </a:txBody>
                  <a:tcPr marT="45699" marB="45699" anchor="ctr">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solidFill>
                      <a:srgbClr val="FFFF99"/>
                    </a:solidFill>
                  </a:tcPr>
                </a:tc>
                <a:tc>
                  <a:txBody>
                    <a:bodyPr/>
                    <a:lstStyle/>
                    <a:p>
                      <a:pPr algn="ctr"/>
                      <a:r>
                        <a:rPr lang="en-US" sz="3200" b="1" dirty="0" smtClean="0"/>
                        <a:t>9-10</a:t>
                      </a:r>
                      <a:endParaRPr lang="en-US" sz="3200" b="1" dirty="0"/>
                    </a:p>
                  </a:txBody>
                  <a:tcPr marT="45699" marB="45699" anchor="ctr">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solidFill>
                      <a:schemeClr val="bg1"/>
                    </a:solidFill>
                  </a:tcPr>
                </a:tc>
                <a:tc>
                  <a:txBody>
                    <a:bodyPr/>
                    <a:lstStyle/>
                    <a:p>
                      <a:pPr algn="ctr"/>
                      <a:r>
                        <a:rPr lang="en-US" sz="3200" b="1" dirty="0" smtClean="0"/>
                        <a:t>1</a:t>
                      </a:r>
                      <a:endParaRPr lang="en-US" sz="3200" b="1" dirty="0"/>
                    </a:p>
                  </a:txBody>
                  <a:tcPr marT="45699" marB="45699" anchor="ctr">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solidFill>
                      <a:srgbClr val="FFFF99"/>
                    </a:solidFill>
                  </a:tcPr>
                </a:tc>
                <a:tc>
                  <a:txBody>
                    <a:bodyPr/>
                    <a:lstStyle/>
                    <a:p>
                      <a:pPr algn="ctr"/>
                      <a:r>
                        <a:rPr lang="en-US" sz="3200" b="1" dirty="0" smtClean="0"/>
                        <a:t>12.5-14</a:t>
                      </a:r>
                      <a:endParaRPr lang="en-US" sz="3200" b="1" dirty="0"/>
                    </a:p>
                  </a:txBody>
                  <a:tcPr marT="45699" marB="45699" anchor="ctr">
                    <a:lnL w="12700" cap="flat" cmpd="sng" algn="ctr">
                      <a:solidFill>
                        <a:srgbClr val="000099"/>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99"/>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518080">
                <a:tc gridSpan="5">
                  <a:txBody>
                    <a:bodyPr/>
                    <a:lstStyle/>
                    <a:p>
                      <a:pPr marL="0" marR="0" indent="0" algn="ctr"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en-US" sz="2800" b="1" dirty="0" smtClean="0">
                          <a:solidFill>
                            <a:schemeClr val="bg1"/>
                          </a:solidFill>
                        </a:rPr>
                        <a:t>* Must meet weekly minimum but not maximum</a:t>
                      </a:r>
                    </a:p>
                  </a:txBody>
                  <a:tcPr marT="45699" marB="45699">
                    <a:lnL w="12700" cap="flat" cmpd="sng" algn="ctr">
                      <a:solidFill>
                        <a:srgbClr val="000099"/>
                      </a:solidFill>
                      <a:prstDash val="solid"/>
                      <a:round/>
                      <a:headEnd type="none" w="med" len="med"/>
                      <a:tailEnd type="none" w="med" len="med"/>
                    </a:lnL>
                    <a:lnR w="12700" cap="flat" cmpd="sng" algn="ctr">
                      <a:solidFill>
                        <a:srgbClr val="000099"/>
                      </a:solidFill>
                      <a:prstDash val="solid"/>
                      <a:round/>
                      <a:headEnd type="none" w="med" len="med"/>
                      <a:tailEnd type="none" w="med" len="med"/>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solidFill>
                      <a:srgbClr val="2C57AE"/>
                    </a:solidFill>
                  </a:tcPr>
                </a:tc>
                <a:tc hMerge="1">
                  <a:txBody>
                    <a:bodyPr/>
                    <a:lstStyle/>
                    <a:p>
                      <a:pPr algn="ctr"/>
                      <a:endParaRPr lang="en-US" sz="3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hMerge="1">
                  <a:txBody>
                    <a:bodyPr/>
                    <a:lstStyle/>
                    <a:p>
                      <a:pPr algn="ctr"/>
                      <a:endParaRPr lang="en-US" sz="3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3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hMerge="1">
                  <a:txBody>
                    <a:bodyPr/>
                    <a:lstStyle/>
                    <a:p>
                      <a:pPr algn="ctr"/>
                      <a:endParaRPr lang="en-US" sz="3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sp>
        <p:nvSpPr>
          <p:cNvPr id="4" name="Title 1"/>
          <p:cNvSpPr>
            <a:spLocks noGrp="1"/>
          </p:cNvSpPr>
          <p:nvPr>
            <p:ph type="title"/>
          </p:nvPr>
        </p:nvSpPr>
        <p:spPr>
          <a:xfrm>
            <a:off x="0" y="274638"/>
            <a:ext cx="9144000" cy="639762"/>
          </a:xfrm>
        </p:spPr>
        <p:txBody>
          <a:bodyPr rtlCol="0">
            <a:noAutofit/>
          </a:bodyPr>
          <a:lstStyle/>
          <a:p>
            <a:pPr eaLnBrk="1" fontAlgn="auto" hangingPunct="1">
              <a:spcAft>
                <a:spcPts val="0"/>
              </a:spcAft>
              <a:defRPr/>
            </a:pPr>
            <a:r>
              <a:rPr lang="en-US" sz="4400" dirty="0" smtClean="0">
                <a:latin typeface="+mn-lt"/>
              </a:rPr>
              <a:t>Grains </a:t>
            </a:r>
            <a:r>
              <a:rPr lang="en-US" sz="4400" dirty="0">
                <a:latin typeface="+mn-lt"/>
              </a:rPr>
              <a:t>Component</a:t>
            </a:r>
            <a:endParaRPr lang="en-US" sz="4400" dirty="0" smtClean="0">
              <a:latin typeface="+mn-lt"/>
            </a:endParaRPr>
          </a:p>
        </p:txBody>
      </p:sp>
    </p:spTree>
    <p:extLst>
      <p:ext uri="{BB962C8B-B14F-4D97-AF65-F5344CB8AC3E}">
        <p14:creationId xmlns:p14="http://schemas.microsoft.com/office/powerpoint/2010/main" val="249959537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0" y="342900"/>
            <a:ext cx="90678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000" b="1" kern="1200">
                <a:solidFill>
                  <a:srgbClr val="FFFF00"/>
                </a:solidFill>
                <a:latin typeface="+mj-lt"/>
                <a:ea typeface="+mj-ea"/>
                <a:cs typeface="+mj-cs"/>
              </a:defRPr>
            </a:lvl1pPr>
            <a:lvl2pPr algn="ctr" rtl="0" eaLnBrk="0" fontAlgn="base" hangingPunct="0">
              <a:spcBef>
                <a:spcPct val="0"/>
              </a:spcBef>
              <a:spcAft>
                <a:spcPct val="0"/>
              </a:spcAft>
              <a:defRPr sz="4000" b="1">
                <a:solidFill>
                  <a:srgbClr val="FFFF00"/>
                </a:solidFill>
                <a:latin typeface="Calibri" pitchFamily="34" charset="0"/>
              </a:defRPr>
            </a:lvl2pPr>
            <a:lvl3pPr algn="ctr" rtl="0" eaLnBrk="0" fontAlgn="base" hangingPunct="0">
              <a:spcBef>
                <a:spcPct val="0"/>
              </a:spcBef>
              <a:spcAft>
                <a:spcPct val="0"/>
              </a:spcAft>
              <a:defRPr sz="4000" b="1">
                <a:solidFill>
                  <a:srgbClr val="FFFF00"/>
                </a:solidFill>
                <a:latin typeface="Calibri" pitchFamily="34" charset="0"/>
              </a:defRPr>
            </a:lvl3pPr>
            <a:lvl4pPr algn="ctr" rtl="0" eaLnBrk="0" fontAlgn="base" hangingPunct="0">
              <a:spcBef>
                <a:spcPct val="0"/>
              </a:spcBef>
              <a:spcAft>
                <a:spcPct val="0"/>
              </a:spcAft>
              <a:defRPr sz="4000" b="1">
                <a:solidFill>
                  <a:srgbClr val="FFFF00"/>
                </a:solidFill>
                <a:latin typeface="Calibri" pitchFamily="34" charset="0"/>
              </a:defRPr>
            </a:lvl4pPr>
            <a:lvl5pPr algn="ctr" rtl="0" eaLnBrk="0" fontAlgn="base" hangingPunct="0">
              <a:spcBef>
                <a:spcPct val="0"/>
              </a:spcBef>
              <a:spcAft>
                <a:spcPct val="0"/>
              </a:spcAft>
              <a:defRPr sz="4000" b="1">
                <a:solidFill>
                  <a:srgbClr val="FFFF00"/>
                </a:solidFill>
                <a:latin typeface="Calibri" pitchFamily="34" charset="0"/>
              </a:defRPr>
            </a:lvl5pPr>
            <a:lvl6pPr marL="457200" algn="ctr" rtl="0" fontAlgn="base">
              <a:spcBef>
                <a:spcPct val="0"/>
              </a:spcBef>
              <a:spcAft>
                <a:spcPct val="0"/>
              </a:spcAft>
              <a:defRPr sz="4000" b="1">
                <a:solidFill>
                  <a:srgbClr val="FFFF00"/>
                </a:solidFill>
                <a:latin typeface="Calibri" pitchFamily="34" charset="0"/>
              </a:defRPr>
            </a:lvl6pPr>
            <a:lvl7pPr marL="914400" algn="ctr" rtl="0" fontAlgn="base">
              <a:spcBef>
                <a:spcPct val="0"/>
              </a:spcBef>
              <a:spcAft>
                <a:spcPct val="0"/>
              </a:spcAft>
              <a:defRPr sz="4000" b="1">
                <a:solidFill>
                  <a:srgbClr val="FFFF00"/>
                </a:solidFill>
                <a:latin typeface="Calibri" pitchFamily="34" charset="0"/>
              </a:defRPr>
            </a:lvl7pPr>
            <a:lvl8pPr marL="1371600" algn="ctr" rtl="0" fontAlgn="base">
              <a:spcBef>
                <a:spcPct val="0"/>
              </a:spcBef>
              <a:spcAft>
                <a:spcPct val="0"/>
              </a:spcAft>
              <a:defRPr sz="4000" b="1">
                <a:solidFill>
                  <a:srgbClr val="FFFF00"/>
                </a:solidFill>
                <a:latin typeface="Calibri" pitchFamily="34" charset="0"/>
              </a:defRPr>
            </a:lvl8pPr>
            <a:lvl9pPr marL="1828800" algn="ctr" rtl="0" fontAlgn="base">
              <a:spcBef>
                <a:spcPct val="0"/>
              </a:spcBef>
              <a:spcAft>
                <a:spcPct val="0"/>
              </a:spcAft>
              <a:defRPr sz="4000" b="1">
                <a:solidFill>
                  <a:srgbClr val="FFFF00"/>
                </a:solidFill>
                <a:latin typeface="Calibri" pitchFamily="34" charset="0"/>
              </a:defRPr>
            </a:lvl9pPr>
          </a:lstStyle>
          <a:p>
            <a:pPr>
              <a:defRPr/>
            </a:pPr>
            <a:r>
              <a:rPr lang="en-US" dirty="0" smtClean="0"/>
              <a:t>Two Requirements for Grain Products</a:t>
            </a:r>
            <a:endParaRPr lang="en-US" dirty="0">
              <a:latin typeface="+mn-lt"/>
            </a:endParaRPr>
          </a:p>
        </p:txBody>
      </p:sp>
      <p:sp>
        <p:nvSpPr>
          <p:cNvPr id="10" name="Content Placeholder 2"/>
          <p:cNvSpPr txBox="1">
            <a:spLocks/>
          </p:cNvSpPr>
          <p:nvPr/>
        </p:nvSpPr>
        <p:spPr>
          <a:xfrm>
            <a:off x="762000" y="1143000"/>
            <a:ext cx="8115300" cy="2530474"/>
          </a:xfrm>
          <a:prstGeom prst="rect">
            <a:avLst/>
          </a:prstGeom>
          <a:noFill/>
          <a:scene3d>
            <a:camera prst="orthographicFront"/>
            <a:lightRig rig="threePt" dir="t"/>
          </a:scene3d>
          <a:sp3d>
            <a:bevelT prst="relaxedInset"/>
          </a:sp3d>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85800" lvl="1" indent="-685800">
              <a:spcBef>
                <a:spcPts val="1200"/>
              </a:spcBef>
              <a:buClr>
                <a:srgbClr val="FFFF00"/>
              </a:buClr>
              <a:buFont typeface="+mj-lt"/>
              <a:buAutoNum type="arabicPeriod"/>
              <a:defRPr/>
            </a:pPr>
            <a:r>
              <a:rPr lang="en-US" sz="3200" b="1" dirty="0" smtClean="0">
                <a:solidFill>
                  <a:schemeClr val="bg1"/>
                </a:solidFill>
              </a:rPr>
              <a:t>Must </a:t>
            </a:r>
            <a:r>
              <a:rPr lang="en-US" sz="3200" b="1" dirty="0">
                <a:solidFill>
                  <a:schemeClr val="bg1"/>
                </a:solidFill>
              </a:rPr>
              <a:t>be </a:t>
            </a:r>
            <a:r>
              <a:rPr lang="en-US" sz="3200" b="1" dirty="0">
                <a:solidFill>
                  <a:srgbClr val="99FF99"/>
                </a:solidFill>
              </a:rPr>
              <a:t>WHOLE </a:t>
            </a:r>
            <a:r>
              <a:rPr lang="en-US" sz="3200" b="1" dirty="0" smtClean="0">
                <a:solidFill>
                  <a:srgbClr val="99FF99"/>
                </a:solidFill>
              </a:rPr>
              <a:t>GRAIN-RICH (WGR)</a:t>
            </a:r>
          </a:p>
          <a:p>
            <a:pPr marL="1262063" lvl="2" indent="-520700">
              <a:spcBef>
                <a:spcPts val="600"/>
              </a:spcBef>
              <a:buClr>
                <a:srgbClr val="FFFF00"/>
              </a:buClr>
              <a:buFont typeface="Symbol" panose="05050102010706020507" pitchFamily="18" charset="2"/>
              <a:buChar char="·"/>
              <a:defRPr/>
            </a:pPr>
            <a:r>
              <a:rPr lang="en-US" sz="3200" b="1" dirty="0" smtClean="0">
                <a:solidFill>
                  <a:schemeClr val="bg1"/>
                </a:solidFill>
              </a:rPr>
              <a:t>100% whole grain</a:t>
            </a:r>
          </a:p>
          <a:p>
            <a:pPr marL="1262063" lvl="2" indent="-520700">
              <a:spcBef>
                <a:spcPts val="0"/>
              </a:spcBef>
              <a:buClr>
                <a:srgbClr val="FFFF00"/>
              </a:buClr>
              <a:buFont typeface="Symbol" panose="05050102010706020507" pitchFamily="18" charset="2"/>
              <a:buChar char="·"/>
              <a:defRPr/>
            </a:pPr>
            <a:r>
              <a:rPr lang="en-US" sz="3200" b="1" dirty="0" smtClean="0">
                <a:solidFill>
                  <a:schemeClr val="bg1"/>
                </a:solidFill>
              </a:rPr>
              <a:t>At least 50% whole grain</a:t>
            </a:r>
          </a:p>
          <a:p>
            <a:pPr marL="685800" lvl="1" indent="-685800">
              <a:spcBef>
                <a:spcPts val="1200"/>
              </a:spcBef>
              <a:buClr>
                <a:srgbClr val="FFFF00"/>
              </a:buClr>
              <a:buFont typeface="+mj-lt"/>
              <a:buAutoNum type="arabicPeriod"/>
              <a:defRPr/>
            </a:pPr>
            <a:r>
              <a:rPr lang="en-US" sz="3200" b="1" dirty="0" smtClean="0">
                <a:solidFill>
                  <a:schemeClr val="bg1"/>
                </a:solidFill>
              </a:rPr>
              <a:t>Must </a:t>
            </a:r>
            <a:r>
              <a:rPr lang="en-US" sz="3200" b="1" dirty="0">
                <a:solidFill>
                  <a:schemeClr val="bg1"/>
                </a:solidFill>
              </a:rPr>
              <a:t>meet </a:t>
            </a:r>
            <a:r>
              <a:rPr lang="en-US" sz="3200" b="1" dirty="0">
                <a:solidFill>
                  <a:srgbClr val="99FF99"/>
                </a:solidFill>
              </a:rPr>
              <a:t>MINIMUM</a:t>
            </a:r>
            <a:r>
              <a:rPr lang="en-US" sz="3200" b="1" dirty="0">
                <a:solidFill>
                  <a:schemeClr val="bg1"/>
                </a:solidFill>
              </a:rPr>
              <a:t> </a:t>
            </a:r>
            <a:r>
              <a:rPr lang="en-US" sz="3200" b="1" dirty="0" smtClean="0">
                <a:solidFill>
                  <a:schemeClr val="bg1"/>
                </a:solidFill>
              </a:rPr>
              <a:t>serving size</a:t>
            </a:r>
            <a:endParaRPr lang="en-US" sz="3200" dirty="0">
              <a:solidFill>
                <a:schemeClr val="bg1"/>
              </a:solidFill>
            </a:endParaRPr>
          </a:p>
          <a:p>
            <a:pPr marL="0" indent="0">
              <a:buClr>
                <a:srgbClr val="FFFF00"/>
              </a:buClr>
              <a:buFont typeface="Wingdings" pitchFamily="2" charset="2"/>
              <a:buNone/>
              <a:defRPr/>
            </a:pPr>
            <a:endParaRPr lang="en-US" dirty="0" smtClean="0">
              <a:solidFill>
                <a:schemeClr val="bg1"/>
              </a:solidFill>
            </a:endParaRPr>
          </a:p>
        </p:txBody>
      </p:sp>
      <p:pic>
        <p:nvPicPr>
          <p:cNvPr id="7" name="Picture 1" descr="Background of assorted grains&#10;iStock_000006682550"/>
          <p:cNvPicPr>
            <a:picLocks noChangeAspect="1"/>
          </p:cNvPicPr>
          <p:nvPr/>
        </p:nvPicPr>
        <p:blipFill rotWithShape="1">
          <a:blip r:embed="rId3">
            <a:extLst>
              <a:ext uri="{28A0092B-C50C-407E-A947-70E740481C1C}">
                <a14:useLocalDpi xmlns:a14="http://schemas.microsoft.com/office/drawing/2010/main" val="0"/>
              </a:ext>
            </a:extLst>
          </a:blip>
          <a:srcRect t="16666" b="47620"/>
          <a:stretch/>
        </p:blipFill>
        <p:spPr bwMode="auto">
          <a:xfrm>
            <a:off x="0" y="43434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1352461"/>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4" descr="Elementary students eating school breakfast&#10;Photo courtesy of USD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267200"/>
            <a:ext cx="91440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1"/>
          <p:cNvSpPr>
            <a:spLocks noGrp="1" noChangeArrowheads="1"/>
          </p:cNvSpPr>
          <p:nvPr>
            <p:ph type="title"/>
          </p:nvPr>
        </p:nvSpPr>
        <p:spPr>
          <a:xfrm>
            <a:off x="0" y="228600"/>
            <a:ext cx="9144000" cy="685800"/>
          </a:xfrm>
        </p:spPr>
        <p:txBody>
          <a:bodyPr tIns="83808"/>
          <a:lstStyle/>
          <a:p>
            <a:pPr eaLnBrk="1" hangingPunct="1"/>
            <a:r>
              <a:rPr lang="en-US" altLang="en-US" dirty="0" smtClean="0">
                <a:latin typeface="Calibri" panose="020F0502020204030204" pitchFamily="34" charset="0"/>
              </a:rPr>
              <a:t>SBP Meal Pattern Overview</a:t>
            </a:r>
          </a:p>
        </p:txBody>
      </p:sp>
      <p:sp>
        <p:nvSpPr>
          <p:cNvPr id="6" name="Content Placeholder 2"/>
          <p:cNvSpPr>
            <a:spLocks noGrp="1"/>
          </p:cNvSpPr>
          <p:nvPr>
            <p:ph idx="1"/>
          </p:nvPr>
        </p:nvSpPr>
        <p:spPr>
          <a:xfrm>
            <a:off x="457200" y="1108710"/>
            <a:ext cx="8229600" cy="2971800"/>
          </a:xfrm>
        </p:spPr>
        <p:txBody>
          <a:bodyPr>
            <a:noAutofit/>
          </a:bodyPr>
          <a:lstStyle/>
          <a:p>
            <a:pPr>
              <a:spcBef>
                <a:spcPts val="1200"/>
              </a:spcBef>
            </a:pPr>
            <a:r>
              <a:rPr lang="en-US" dirty="0" smtClean="0">
                <a:latin typeface="+mn-lt"/>
              </a:rPr>
              <a:t>Food-based </a:t>
            </a:r>
            <a:r>
              <a:rPr lang="en-US" dirty="0">
                <a:latin typeface="+mn-lt"/>
              </a:rPr>
              <a:t>m</a:t>
            </a:r>
            <a:r>
              <a:rPr lang="en-US" dirty="0" smtClean="0">
                <a:latin typeface="+mn-lt"/>
              </a:rPr>
              <a:t>enu </a:t>
            </a:r>
            <a:r>
              <a:rPr lang="en-US" dirty="0">
                <a:latin typeface="+mn-lt"/>
              </a:rPr>
              <a:t>p</a:t>
            </a:r>
            <a:r>
              <a:rPr lang="en-US" dirty="0" smtClean="0">
                <a:latin typeface="+mn-lt"/>
              </a:rPr>
              <a:t>lanning approach </a:t>
            </a:r>
          </a:p>
          <a:p>
            <a:pPr>
              <a:spcBef>
                <a:spcPts val="1200"/>
              </a:spcBef>
            </a:pPr>
            <a:r>
              <a:rPr lang="en-US" dirty="0" smtClean="0">
                <a:latin typeface="+mn-lt"/>
              </a:rPr>
              <a:t>Three age/grade </a:t>
            </a:r>
            <a:r>
              <a:rPr lang="en-US" dirty="0">
                <a:latin typeface="+mn-lt"/>
              </a:rPr>
              <a:t>groups </a:t>
            </a:r>
            <a:r>
              <a:rPr lang="en-US" dirty="0" smtClean="0">
                <a:latin typeface="+mn-lt"/>
              </a:rPr>
              <a:t>(K-5, 6-8</a:t>
            </a:r>
            <a:r>
              <a:rPr lang="en-US" dirty="0">
                <a:latin typeface="+mn-lt"/>
              </a:rPr>
              <a:t> </a:t>
            </a:r>
            <a:r>
              <a:rPr lang="en-US" dirty="0" smtClean="0">
                <a:latin typeface="+mn-lt"/>
              </a:rPr>
              <a:t>and 9-12)</a:t>
            </a:r>
            <a:endParaRPr lang="en-US" dirty="0">
              <a:latin typeface="+mn-lt"/>
            </a:endParaRPr>
          </a:p>
          <a:p>
            <a:pPr>
              <a:spcBef>
                <a:spcPts val="1200"/>
              </a:spcBef>
            </a:pPr>
            <a:r>
              <a:rPr lang="en-US" dirty="0" smtClean="0">
                <a:latin typeface="+mn-lt"/>
              </a:rPr>
              <a:t>Daily </a:t>
            </a:r>
            <a:r>
              <a:rPr lang="en-US" dirty="0">
                <a:latin typeface="+mn-lt"/>
              </a:rPr>
              <a:t>and weekly </a:t>
            </a:r>
            <a:r>
              <a:rPr lang="en-US" dirty="0" smtClean="0">
                <a:latin typeface="+mn-lt"/>
              </a:rPr>
              <a:t>requirements</a:t>
            </a:r>
          </a:p>
          <a:p>
            <a:pPr>
              <a:spcBef>
                <a:spcPts val="1200"/>
              </a:spcBef>
            </a:pPr>
            <a:r>
              <a:rPr lang="en-US" dirty="0" smtClean="0">
                <a:latin typeface="+mn-lt"/>
              </a:rPr>
              <a:t>Weekly dietary specifications </a:t>
            </a:r>
            <a:br>
              <a:rPr lang="en-US" dirty="0" smtClean="0">
                <a:latin typeface="+mn-lt"/>
              </a:rPr>
            </a:br>
            <a:r>
              <a:rPr lang="en-US" dirty="0" smtClean="0">
                <a:latin typeface="+mn-lt"/>
              </a:rPr>
              <a:t>(nutrition standards)</a:t>
            </a:r>
            <a:endParaRPr lang="en-US" dirty="0">
              <a:latin typeface="+mn-lt"/>
            </a:endParaRPr>
          </a:p>
        </p:txBody>
      </p:sp>
    </p:spTree>
    <p:extLst>
      <p:ext uri="{BB962C8B-B14F-4D97-AF65-F5344CB8AC3E}">
        <p14:creationId xmlns:p14="http://schemas.microsoft.com/office/powerpoint/2010/main" val="129574603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oaf of white bread and loaf of whole-grain bread&#10;&#10;Office.com Clip Art&#10;"/>
          <p:cNvPicPr>
            <a:picLocks noChangeAspect="1" noChangeArrowheads="1"/>
          </p:cNvPicPr>
          <p:nvPr/>
        </p:nvPicPr>
        <p:blipFill rotWithShape="1">
          <a:blip r:embed="rId3">
            <a:extLst>
              <a:ext uri="{28A0092B-C50C-407E-A947-70E740481C1C}">
                <a14:useLocalDpi xmlns:a14="http://schemas.microsoft.com/office/drawing/2010/main" val="0"/>
              </a:ext>
            </a:extLst>
          </a:blip>
          <a:srcRect t="18001" b="3475"/>
          <a:stretch/>
        </p:blipFill>
        <p:spPr bwMode="auto">
          <a:xfrm>
            <a:off x="0" y="1600199"/>
            <a:ext cx="9170538" cy="5021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0" y="228601"/>
            <a:ext cx="9170538"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000" b="1" kern="1200">
                <a:solidFill>
                  <a:srgbClr val="FFFF00"/>
                </a:solidFill>
                <a:latin typeface="+mj-lt"/>
                <a:ea typeface="+mj-ea"/>
                <a:cs typeface="+mj-cs"/>
              </a:defRPr>
            </a:lvl1pPr>
          </a:lstStyle>
          <a:p>
            <a:r>
              <a:rPr lang="en-US" dirty="0" smtClean="0"/>
              <a:t>WGR Definition</a:t>
            </a:r>
            <a:endParaRPr lang="en-US" dirty="0"/>
          </a:p>
        </p:txBody>
      </p:sp>
      <p:sp>
        <p:nvSpPr>
          <p:cNvPr id="7" name="Content Placeholder 2"/>
          <p:cNvSpPr txBox="1">
            <a:spLocks/>
          </p:cNvSpPr>
          <p:nvPr/>
        </p:nvSpPr>
        <p:spPr>
          <a:xfrm>
            <a:off x="534253" y="2133600"/>
            <a:ext cx="8102031" cy="3248110"/>
          </a:xfrm>
          <a:prstGeom prst="rect">
            <a:avLst/>
          </a:prstGeom>
          <a:solidFill>
            <a:srgbClr val="EFDECD"/>
          </a:solidFill>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lvl="1" indent="-514350">
              <a:spcBef>
                <a:spcPts val="600"/>
              </a:spcBef>
              <a:buClr>
                <a:srgbClr val="663300"/>
              </a:buClr>
              <a:buFont typeface="+mj-lt"/>
              <a:buAutoNum type="arabicPeriod"/>
              <a:defRPr/>
            </a:pPr>
            <a:r>
              <a:rPr lang="en-US" sz="3200" b="1" dirty="0" smtClean="0">
                <a:solidFill>
                  <a:srgbClr val="663300"/>
                </a:solidFill>
              </a:rPr>
              <a:t>AT </a:t>
            </a:r>
            <a:r>
              <a:rPr lang="en-US" sz="3200" b="1" dirty="0">
                <a:solidFill>
                  <a:srgbClr val="663300"/>
                </a:solidFill>
              </a:rPr>
              <a:t>LEAST 50% </a:t>
            </a:r>
            <a:r>
              <a:rPr lang="en-US" sz="3200" b="1" dirty="0"/>
              <a:t>whole grains by weight  </a:t>
            </a:r>
          </a:p>
          <a:p>
            <a:pPr marL="1201738" lvl="2" indent="-403225">
              <a:buClr>
                <a:srgbClr val="663300"/>
              </a:buClr>
              <a:buFont typeface="Wingdings 3" panose="05040102010807070707" pitchFamily="18" charset="2"/>
              <a:buChar char=""/>
              <a:defRPr/>
            </a:pPr>
            <a:r>
              <a:rPr lang="en-US" sz="2800" b="1" dirty="0"/>
              <a:t>whole grain is FIRST ingredient </a:t>
            </a:r>
            <a:endParaRPr lang="en-US" sz="2800" b="1" dirty="0" smtClean="0"/>
          </a:p>
          <a:p>
            <a:pPr marL="1201738" lvl="2" indent="-403225">
              <a:buClr>
                <a:srgbClr val="663300"/>
              </a:buClr>
              <a:buFont typeface="Wingdings 3" panose="05040102010807070707" pitchFamily="18" charset="2"/>
              <a:buChar char=""/>
              <a:defRPr/>
            </a:pPr>
            <a:r>
              <a:rPr lang="en-US" sz="2800" b="1" dirty="0" smtClean="0"/>
              <a:t>if WATER is </a:t>
            </a:r>
            <a:r>
              <a:rPr lang="en-US" sz="2800" b="1" dirty="0"/>
              <a:t>first ingredient, whole grain </a:t>
            </a:r>
            <a:r>
              <a:rPr lang="en-US" sz="2800" b="1" dirty="0" smtClean="0"/>
              <a:t/>
            </a:r>
            <a:br>
              <a:rPr lang="en-US" sz="2800" b="1" dirty="0" smtClean="0"/>
            </a:br>
            <a:r>
              <a:rPr lang="en-US" sz="2800" b="1" dirty="0" smtClean="0"/>
              <a:t>is SECOND ingredient</a:t>
            </a:r>
            <a:endParaRPr lang="en-US" sz="2800" b="1" dirty="0"/>
          </a:p>
          <a:p>
            <a:pPr marL="514350" lvl="1" indent="-514350">
              <a:spcBef>
                <a:spcPts val="1200"/>
              </a:spcBef>
              <a:buClr>
                <a:srgbClr val="663300"/>
              </a:buClr>
              <a:buFont typeface="+mj-lt"/>
              <a:buAutoNum type="arabicPeriod"/>
              <a:defRPr/>
            </a:pPr>
            <a:r>
              <a:rPr lang="en-US" sz="3200" b="1" dirty="0"/>
              <a:t>Any </a:t>
            </a:r>
            <a:r>
              <a:rPr lang="en-US" sz="3200" b="1" dirty="0" smtClean="0"/>
              <a:t>other grain </a:t>
            </a:r>
            <a:r>
              <a:rPr lang="en-US" sz="3200" b="1" dirty="0"/>
              <a:t>ingredients are </a:t>
            </a:r>
            <a:r>
              <a:rPr lang="en-US" sz="3200" b="1" dirty="0">
                <a:solidFill>
                  <a:srgbClr val="663300"/>
                </a:solidFill>
              </a:rPr>
              <a:t>ENRICHED</a:t>
            </a:r>
          </a:p>
          <a:p>
            <a:pPr marL="514350" lvl="1" indent="-514350">
              <a:spcBef>
                <a:spcPts val="1200"/>
              </a:spcBef>
              <a:buClr>
                <a:srgbClr val="663300"/>
              </a:buClr>
              <a:buFont typeface="+mj-lt"/>
              <a:buAutoNum type="arabicPeriod"/>
              <a:defRPr/>
            </a:pPr>
            <a:r>
              <a:rPr lang="en-US" sz="3200" b="1" dirty="0"/>
              <a:t>Any noncreditable </a:t>
            </a:r>
            <a:r>
              <a:rPr lang="en-US" sz="3200" b="1" dirty="0" smtClean="0"/>
              <a:t>grains are </a:t>
            </a:r>
            <a:r>
              <a:rPr lang="en-US" sz="3200" b="1" dirty="0">
                <a:solidFill>
                  <a:srgbClr val="663300"/>
                </a:solidFill>
              </a:rPr>
              <a:t>LESS THAN 2%</a:t>
            </a:r>
          </a:p>
          <a:p>
            <a:pPr marL="0" indent="0">
              <a:buFont typeface="Wingdings" pitchFamily="2" charset="2"/>
              <a:buNone/>
              <a:defRPr/>
            </a:pPr>
            <a:endParaRPr lang="en-US" sz="3600" dirty="0" smtClean="0">
              <a:solidFill>
                <a:srgbClr val="663300"/>
              </a:solidFill>
            </a:endParaRPr>
          </a:p>
        </p:txBody>
      </p:sp>
    </p:spTree>
    <p:extLst>
      <p:ext uri="{BB962C8B-B14F-4D97-AF65-F5344CB8AC3E}">
        <p14:creationId xmlns:p14="http://schemas.microsoft.com/office/powerpoint/2010/main" val="815883286"/>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Content Placeholder 2" descr="Breakfast burrito (scrambled eggs with red and green peppers in whole-grain rich tortilla shell) and breakfast pizza&#10;&#10;Breakfast burritoiStock_000037744896&#10;Breakfast pizza&#10;iStock_000014041347"/>
          <p:cNvSpPr>
            <a:spLocks noGrp="1"/>
          </p:cNvSpPr>
          <p:nvPr>
            <p:ph idx="4294967295"/>
          </p:nvPr>
        </p:nvSpPr>
        <p:spPr>
          <a:xfrm>
            <a:off x="292174" y="1621112"/>
            <a:ext cx="6108626" cy="4812853"/>
          </a:xfrm>
        </p:spPr>
        <p:txBody>
          <a:bodyPr>
            <a:noAutofit/>
          </a:bodyPr>
          <a:lstStyle/>
          <a:p>
            <a:pPr marL="457200" lvl="1" indent="-457200">
              <a:spcBef>
                <a:spcPts val="0"/>
              </a:spcBef>
              <a:buClr>
                <a:srgbClr val="FFFF00"/>
              </a:buClr>
              <a:buFont typeface="Wingdings" panose="05000000000000000000" pitchFamily="2" charset="2"/>
              <a:buChar char="n"/>
              <a:defRPr/>
            </a:pPr>
            <a:r>
              <a:rPr lang="en-US" sz="3000" b="1" dirty="0" smtClean="0">
                <a:solidFill>
                  <a:srgbClr val="FFDF9F"/>
                </a:solidFill>
              </a:rPr>
              <a:t>GRAIN-BASED PRODUCTS</a:t>
            </a:r>
            <a:r>
              <a:rPr lang="en-US" sz="3000" b="1" dirty="0" smtClean="0">
                <a:solidFill>
                  <a:schemeClr val="bg1"/>
                </a:solidFill>
              </a:rPr>
              <a:t>, </a:t>
            </a:r>
            <a:br>
              <a:rPr lang="en-US" sz="3000" b="1" dirty="0" smtClean="0">
                <a:solidFill>
                  <a:schemeClr val="bg1"/>
                </a:solidFill>
              </a:rPr>
            </a:br>
            <a:r>
              <a:rPr lang="en-US" sz="3000" b="1" dirty="0" smtClean="0">
                <a:solidFill>
                  <a:schemeClr val="bg1"/>
                </a:solidFill>
              </a:rPr>
              <a:t>e.g</a:t>
            </a:r>
            <a:r>
              <a:rPr lang="en-US" sz="3000" b="1" dirty="0">
                <a:solidFill>
                  <a:schemeClr val="bg1"/>
                </a:solidFill>
              </a:rPr>
              <a:t>., breads, cereals, </a:t>
            </a:r>
            <a:r>
              <a:rPr lang="en-US" sz="3000" b="1" dirty="0" smtClean="0">
                <a:solidFill>
                  <a:schemeClr val="bg1"/>
                </a:solidFill>
              </a:rPr>
              <a:t/>
            </a:r>
            <a:br>
              <a:rPr lang="en-US" sz="3000" b="1" dirty="0" smtClean="0">
                <a:solidFill>
                  <a:schemeClr val="bg1"/>
                </a:solidFill>
              </a:rPr>
            </a:br>
            <a:r>
              <a:rPr lang="en-US" sz="3000" b="1" dirty="0" smtClean="0">
                <a:solidFill>
                  <a:schemeClr val="bg1"/>
                </a:solidFill>
              </a:rPr>
              <a:t>waffles, muffins</a:t>
            </a:r>
          </a:p>
          <a:p>
            <a:pPr marL="857250" lvl="1" indent="-457200">
              <a:spcBef>
                <a:spcPts val="1200"/>
              </a:spcBef>
              <a:buClr>
                <a:srgbClr val="FFFF00"/>
              </a:buClr>
              <a:buFont typeface="Symbol" panose="05050102010706020507" pitchFamily="18" charset="2"/>
              <a:buChar char="·"/>
              <a:defRPr/>
            </a:pPr>
            <a:r>
              <a:rPr lang="en-US" b="1" dirty="0" smtClean="0">
                <a:solidFill>
                  <a:schemeClr val="bg1"/>
                </a:solidFill>
              </a:rPr>
              <a:t>Whole grain is </a:t>
            </a:r>
            <a:r>
              <a:rPr lang="en-US" b="1" dirty="0" smtClean="0">
                <a:solidFill>
                  <a:srgbClr val="99FF99"/>
                </a:solidFill>
              </a:rPr>
              <a:t>FIRST</a:t>
            </a:r>
            <a:r>
              <a:rPr lang="en-US" b="1" i="1" dirty="0" smtClean="0">
                <a:solidFill>
                  <a:schemeClr val="bg1"/>
                </a:solidFill>
              </a:rPr>
              <a:t> </a:t>
            </a:r>
            <a:br>
              <a:rPr lang="en-US" b="1" i="1" dirty="0" smtClean="0">
                <a:solidFill>
                  <a:schemeClr val="bg1"/>
                </a:solidFill>
              </a:rPr>
            </a:br>
            <a:r>
              <a:rPr lang="en-US" b="1" dirty="0" smtClean="0">
                <a:solidFill>
                  <a:schemeClr val="bg1"/>
                </a:solidFill>
              </a:rPr>
              <a:t>ingredient listed</a:t>
            </a:r>
          </a:p>
          <a:p>
            <a:pPr marL="457200" lvl="1" indent="-457200">
              <a:spcBef>
                <a:spcPts val="1800"/>
              </a:spcBef>
              <a:buClr>
                <a:srgbClr val="FFFF00"/>
              </a:buClr>
              <a:buFont typeface="Wingdings" panose="05000000000000000000" pitchFamily="2" charset="2"/>
              <a:buChar char="n"/>
              <a:defRPr/>
            </a:pPr>
            <a:r>
              <a:rPr lang="en-US" sz="3000" b="1" dirty="0" smtClean="0">
                <a:solidFill>
                  <a:srgbClr val="FFDF9F"/>
                </a:solidFill>
              </a:rPr>
              <a:t>COMBINATION FOODS</a:t>
            </a:r>
            <a:r>
              <a:rPr lang="en-US" sz="3000" b="1" dirty="0" smtClean="0">
                <a:solidFill>
                  <a:schemeClr val="bg1"/>
                </a:solidFill>
              </a:rPr>
              <a:t>, </a:t>
            </a:r>
            <a:r>
              <a:rPr lang="en-US" sz="3000" b="1" dirty="0">
                <a:solidFill>
                  <a:schemeClr val="bg1"/>
                </a:solidFill>
              </a:rPr>
              <a:t>e.g., </a:t>
            </a:r>
            <a:r>
              <a:rPr lang="en-US" sz="3000" b="1" dirty="0" smtClean="0">
                <a:solidFill>
                  <a:schemeClr val="bg1"/>
                </a:solidFill>
              </a:rPr>
              <a:t>breakfast burrito and </a:t>
            </a:r>
            <a:br>
              <a:rPr lang="en-US" sz="3000" b="1" dirty="0" smtClean="0">
                <a:solidFill>
                  <a:schemeClr val="bg1"/>
                </a:solidFill>
              </a:rPr>
            </a:br>
            <a:r>
              <a:rPr lang="en-US" sz="3000" b="1" dirty="0" smtClean="0">
                <a:solidFill>
                  <a:schemeClr val="bg1"/>
                </a:solidFill>
              </a:rPr>
              <a:t>breakfast pizza</a:t>
            </a:r>
          </a:p>
          <a:p>
            <a:pPr marL="857250" lvl="2" indent="-457200">
              <a:spcBef>
                <a:spcPts val="600"/>
              </a:spcBef>
              <a:buClr>
                <a:srgbClr val="FFFF00"/>
              </a:buClr>
              <a:buFont typeface="Symbol" panose="05050102010706020507" pitchFamily="18" charset="2"/>
              <a:buChar char="·"/>
              <a:defRPr/>
            </a:pPr>
            <a:r>
              <a:rPr lang="en-US" sz="2800" b="1" dirty="0">
                <a:solidFill>
                  <a:schemeClr val="bg1"/>
                </a:solidFill>
              </a:rPr>
              <a:t>Whole grain is </a:t>
            </a:r>
            <a:r>
              <a:rPr lang="en-US" sz="2800" b="1" dirty="0" smtClean="0">
                <a:solidFill>
                  <a:srgbClr val="99FF99"/>
                </a:solidFill>
              </a:rPr>
              <a:t>FIRST </a:t>
            </a:r>
            <a:r>
              <a:rPr lang="en-US" sz="2800" b="1" dirty="0">
                <a:solidFill>
                  <a:srgbClr val="99FF99"/>
                </a:solidFill>
              </a:rPr>
              <a:t>GRAIN </a:t>
            </a:r>
            <a:r>
              <a:rPr lang="en-US" sz="2800" b="1" dirty="0">
                <a:solidFill>
                  <a:schemeClr val="bg1"/>
                </a:solidFill>
              </a:rPr>
              <a:t>ingredient</a:t>
            </a:r>
            <a:r>
              <a:rPr lang="en-US" sz="2800" b="1" i="1" dirty="0">
                <a:solidFill>
                  <a:schemeClr val="bg1"/>
                </a:solidFill>
              </a:rPr>
              <a:t> </a:t>
            </a:r>
            <a:r>
              <a:rPr lang="en-US" sz="2800" b="1" dirty="0" smtClean="0">
                <a:solidFill>
                  <a:schemeClr val="bg1"/>
                </a:solidFill>
              </a:rPr>
              <a:t>listed</a:t>
            </a:r>
            <a:endParaRPr lang="en-US" sz="2800" b="1" dirty="0">
              <a:solidFill>
                <a:schemeClr val="bg1"/>
              </a:solidFill>
            </a:endParaRPr>
          </a:p>
        </p:txBody>
      </p:sp>
      <p:sp>
        <p:nvSpPr>
          <p:cNvPr id="15" name="Title 1"/>
          <p:cNvSpPr txBox="1">
            <a:spLocks/>
          </p:cNvSpPr>
          <p:nvPr/>
        </p:nvSpPr>
        <p:spPr>
          <a:xfrm>
            <a:off x="0" y="314325"/>
            <a:ext cx="9144000" cy="1057275"/>
          </a:xfrm>
          <a:prstGeom prst="rect">
            <a:avLst/>
          </a:prstGeom>
        </p:spPr>
        <p:txBody>
          <a:bodyPr anchor="ctr">
            <a:noAutofit/>
          </a:bodyPr>
          <a:lstStyle>
            <a:lvl1pPr algn="ctr" defTabSz="914400" rtl="0" eaLnBrk="1" latinLnBrk="0" hangingPunct="1">
              <a:spcBef>
                <a:spcPct val="0"/>
              </a:spcBef>
              <a:buNone/>
              <a:defRPr sz="4000" b="1" kern="1200">
                <a:solidFill>
                  <a:srgbClr val="FFFF00"/>
                </a:solidFill>
                <a:latin typeface="+mj-lt"/>
                <a:ea typeface="+mj-ea"/>
                <a:cs typeface="+mj-cs"/>
              </a:defRPr>
            </a:lvl1pPr>
          </a:lstStyle>
          <a:p>
            <a:pPr>
              <a:defRPr/>
            </a:pPr>
            <a:r>
              <a:rPr lang="en-US" dirty="0" smtClean="0"/>
              <a:t>WGR Definition Criterion 1 </a:t>
            </a:r>
          </a:p>
          <a:p>
            <a:pPr>
              <a:defRPr/>
            </a:pPr>
            <a:r>
              <a:rPr lang="en-US" dirty="0" smtClean="0">
                <a:solidFill>
                  <a:srgbClr val="99FF99"/>
                </a:solidFill>
                <a:sym typeface="Symbol" panose="05050102010706020507" pitchFamily="18" charset="2"/>
              </a:rPr>
              <a:t>At least </a:t>
            </a:r>
            <a:r>
              <a:rPr lang="en-US" dirty="0" smtClean="0">
                <a:solidFill>
                  <a:srgbClr val="99FF99"/>
                </a:solidFill>
              </a:rPr>
              <a:t>50% WHOLE GRAINS</a:t>
            </a:r>
          </a:p>
        </p:txBody>
      </p:sp>
      <p:pic>
        <p:nvPicPr>
          <p:cNvPr id="13" name="Picture 12" descr="Examples of grain-based products (whole-grain bagel, whole-grain toast, WGR corn muffin, whole-grain flaked cereal with blueberries and strawberries, WGR waffles, WGR pancakes and whole-grain roll) &#10;&#10;Bagel istock_000007247579&#10;Corn muffin iStock_000018186514&#10;Pancakes iStock_000012452711&#10;Whole-grain roll istock_000006431376&#10;Waffles istock_000013070455&#10;Cereal iStock_000046366160&#10;Toast iStock_000000587012&#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1739882"/>
            <a:ext cx="3485767" cy="2287656"/>
          </a:xfrm>
          <a:prstGeom prst="rect">
            <a:avLst/>
          </a:prstGeom>
        </p:spPr>
      </p:pic>
      <p:pic>
        <p:nvPicPr>
          <p:cNvPr id="5" name="Picture 4" descr="Breakfast burrito (scrambled eggs with red and green peppers in whole-grain rich tortilla shell)  and breakfast pizza&#10;&#10;Burrito iStock_00003774489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75147" y="4365341"/>
            <a:ext cx="2827450" cy="1654460"/>
          </a:xfrm>
          <a:prstGeom prst="rect">
            <a:avLst/>
          </a:prstGeom>
        </p:spPr>
      </p:pic>
    </p:spTree>
    <p:extLst>
      <p:ext uri="{BB962C8B-B14F-4D97-AF65-F5344CB8AC3E}">
        <p14:creationId xmlns:p14="http://schemas.microsoft.com/office/powerpoint/2010/main" val="3712333917"/>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4" name="Title 1"/>
          <p:cNvSpPr>
            <a:spLocks noGrp="1"/>
          </p:cNvSpPr>
          <p:nvPr>
            <p:ph type="title"/>
          </p:nvPr>
        </p:nvSpPr>
        <p:spPr>
          <a:xfrm>
            <a:off x="-7938" y="228600"/>
            <a:ext cx="9144001" cy="754063"/>
          </a:xfrm>
        </p:spPr>
        <p:txBody>
          <a:bodyPr/>
          <a:lstStyle/>
          <a:p>
            <a:pPr eaLnBrk="1" hangingPunct="1"/>
            <a:r>
              <a:rPr lang="en-US" altLang="en-US" dirty="0" smtClean="0">
                <a:latin typeface="Calibri" panose="020F0502020204030204" pitchFamily="34" charset="0"/>
              </a:rPr>
              <a:t>Is it a Whole Grain?</a:t>
            </a:r>
          </a:p>
        </p:txBody>
      </p:sp>
      <p:sp>
        <p:nvSpPr>
          <p:cNvPr id="102402" name="Content Placeholder 2"/>
          <p:cNvSpPr>
            <a:spLocks noGrp="1"/>
          </p:cNvSpPr>
          <p:nvPr>
            <p:ph idx="1"/>
          </p:nvPr>
        </p:nvSpPr>
        <p:spPr>
          <a:xfrm>
            <a:off x="381000" y="1225062"/>
            <a:ext cx="8458200" cy="4947138"/>
          </a:xfrm>
        </p:spPr>
        <p:txBody>
          <a:bodyPr>
            <a:noAutofit/>
          </a:bodyPr>
          <a:lstStyle/>
          <a:p>
            <a:pPr marL="460375" lvl="1" indent="-460375">
              <a:spcBef>
                <a:spcPts val="1200"/>
              </a:spcBef>
              <a:buFont typeface="Wingdings" panose="05000000000000000000" pitchFamily="2" charset="2"/>
              <a:buChar char="n"/>
            </a:pPr>
            <a:r>
              <a:rPr lang="en-US" altLang="en-US" sz="3200" dirty="0" smtClean="0">
                <a:latin typeface="+mn-lt"/>
                <a:sym typeface="Wingdings" panose="05000000000000000000" pitchFamily="2" charset="2"/>
              </a:rPr>
              <a:t>Look for the word </a:t>
            </a:r>
            <a:br>
              <a:rPr lang="en-US" altLang="en-US" sz="3200" dirty="0" smtClean="0">
                <a:latin typeface="+mn-lt"/>
                <a:sym typeface="Wingdings" panose="05000000000000000000" pitchFamily="2" charset="2"/>
              </a:rPr>
            </a:br>
            <a:r>
              <a:rPr lang="en-US" altLang="en-US" sz="3200" dirty="0" smtClean="0">
                <a:solidFill>
                  <a:srgbClr val="99FF99"/>
                </a:solidFill>
                <a:latin typeface="+mn-lt"/>
                <a:sym typeface="Wingdings" panose="05000000000000000000" pitchFamily="2" charset="2"/>
              </a:rPr>
              <a:t>“WHOLE” </a:t>
            </a:r>
            <a:r>
              <a:rPr lang="en-US" altLang="en-US" sz="3200" dirty="0" smtClean="0">
                <a:latin typeface="+mn-lt"/>
                <a:sym typeface="Symbol" panose="05050102010706020507" pitchFamily="18" charset="2"/>
              </a:rPr>
              <a:t>e.g., </a:t>
            </a:r>
            <a:r>
              <a:rPr lang="en-US" altLang="en-US" sz="3200" dirty="0" smtClean="0">
                <a:latin typeface="+mn-lt"/>
                <a:sym typeface="Wingdings" panose="05000000000000000000" pitchFamily="2" charset="2"/>
              </a:rPr>
              <a:t>whole </a:t>
            </a:r>
            <a:br>
              <a:rPr lang="en-US" altLang="en-US" sz="3200" dirty="0" smtClean="0">
                <a:latin typeface="+mn-lt"/>
                <a:sym typeface="Wingdings" panose="05000000000000000000" pitchFamily="2" charset="2"/>
              </a:rPr>
            </a:br>
            <a:r>
              <a:rPr lang="en-US" altLang="en-US" sz="3200" dirty="0" smtClean="0">
                <a:latin typeface="+mn-lt"/>
                <a:sym typeface="Wingdings" panose="05000000000000000000" pitchFamily="2" charset="2"/>
              </a:rPr>
              <a:t>corn, whole rye, </a:t>
            </a:r>
            <a:br>
              <a:rPr lang="en-US" altLang="en-US" sz="3200" dirty="0" smtClean="0">
                <a:latin typeface="+mn-lt"/>
                <a:sym typeface="Wingdings" panose="05000000000000000000" pitchFamily="2" charset="2"/>
              </a:rPr>
            </a:br>
            <a:r>
              <a:rPr lang="en-US" altLang="en-US" sz="3200" dirty="0" smtClean="0">
                <a:latin typeface="+mn-lt"/>
                <a:sym typeface="Wingdings" panose="05000000000000000000" pitchFamily="2" charset="2"/>
              </a:rPr>
              <a:t>whole-wheat flour</a:t>
            </a:r>
          </a:p>
          <a:p>
            <a:pPr>
              <a:spcBef>
                <a:spcPts val="1200"/>
              </a:spcBef>
            </a:pPr>
            <a:r>
              <a:rPr lang="en-US" altLang="en-US" dirty="0" smtClean="0">
                <a:latin typeface="+mn-lt"/>
                <a:sym typeface="Wingdings" panose="05000000000000000000" pitchFamily="2" charset="2"/>
              </a:rPr>
              <a:t>Grains without “whole” are usually not whole grains, e.g., </a:t>
            </a:r>
            <a:r>
              <a:rPr lang="en-US" altLang="en-US" dirty="0" smtClean="0">
                <a:latin typeface="+mn-lt"/>
                <a:sym typeface="Symbol" panose="05050102010706020507" pitchFamily="18" charset="2"/>
              </a:rPr>
              <a:t>corn, rye flour, wheat flour </a:t>
            </a:r>
          </a:p>
          <a:p>
            <a:pPr marL="922337" lvl="1">
              <a:spcBef>
                <a:spcPts val="1200"/>
              </a:spcBef>
            </a:pPr>
            <a:r>
              <a:rPr lang="en-US" altLang="en-US" dirty="0">
                <a:latin typeface="+mn-lt"/>
              </a:rPr>
              <a:t>Require </a:t>
            </a:r>
            <a:r>
              <a:rPr lang="en-US" altLang="en-US" dirty="0" smtClean="0">
                <a:latin typeface="+mn-lt"/>
              </a:rPr>
              <a:t>manufacturer </a:t>
            </a:r>
            <a:r>
              <a:rPr lang="en-US" altLang="en-US" dirty="0">
                <a:latin typeface="+mn-lt"/>
              </a:rPr>
              <a:t>documentation </a:t>
            </a:r>
            <a:r>
              <a:rPr lang="en-US" altLang="en-US" dirty="0" smtClean="0">
                <a:latin typeface="+mn-lt"/>
              </a:rPr>
              <a:t>(PFS)</a:t>
            </a:r>
            <a:endParaRPr lang="en-US" altLang="en-US" dirty="0">
              <a:latin typeface="+mn-lt"/>
            </a:endParaRPr>
          </a:p>
          <a:p>
            <a:pPr marL="922337" lvl="1">
              <a:spcBef>
                <a:spcPts val="1200"/>
              </a:spcBef>
            </a:pPr>
            <a:r>
              <a:rPr lang="en-US" altLang="en-US" dirty="0" smtClean="0">
                <a:solidFill>
                  <a:srgbClr val="99FF99"/>
                </a:solidFill>
                <a:latin typeface="+mn-lt"/>
              </a:rPr>
              <a:t>EXCEPTIONS: </a:t>
            </a:r>
            <a:r>
              <a:rPr lang="en-US" altLang="en-US" dirty="0" smtClean="0">
                <a:latin typeface="+mn-lt"/>
              </a:rPr>
              <a:t>Some grains </a:t>
            </a:r>
            <a:r>
              <a:rPr lang="en-US" altLang="en-US" dirty="0">
                <a:latin typeface="+mn-lt"/>
              </a:rPr>
              <a:t>do not state “whole” </a:t>
            </a:r>
            <a:r>
              <a:rPr lang="en-US" altLang="en-US" dirty="0" smtClean="0">
                <a:latin typeface="+mn-lt"/>
              </a:rPr>
              <a:t>but are whole grains</a:t>
            </a:r>
            <a:endParaRPr lang="en-US" altLang="en-US" dirty="0" smtClean="0">
              <a:latin typeface="+mn-lt"/>
              <a:sym typeface="Symbol" panose="05050102010706020507" pitchFamily="18" charset="2"/>
            </a:endParaRPr>
          </a:p>
        </p:txBody>
      </p:sp>
      <p:pic>
        <p:nvPicPr>
          <p:cNvPr id="6" name="Picture 2" descr="Loaf of white bread and loaf of whole-grain bread&#10;&#10;Office.com Clip Art&#1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8001" b="3475"/>
          <a:stretch/>
        </p:blipFill>
        <p:spPr bwMode="auto">
          <a:xfrm>
            <a:off x="4953000" y="1219200"/>
            <a:ext cx="3733799" cy="2044381"/>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695655"/>
      </p:ext>
    </p:extLst>
  </p:cSld>
  <p:clrMapOvr>
    <a:masterClrMapping/>
  </p:clrMapOvr>
  <p:transition spd="slow"/>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oup 4"/>
          <p:cNvGraphicFramePr>
            <a:graphicFrameLocks noGrp="1"/>
          </p:cNvGraphicFramePr>
          <p:nvPr>
            <p:ph/>
            <p:extLst>
              <p:ext uri="{D42A27DB-BD31-4B8C-83A1-F6EECF244321}">
                <p14:modId xmlns:p14="http://schemas.microsoft.com/office/powerpoint/2010/main" val="2565391175"/>
              </p:ext>
            </p:extLst>
          </p:nvPr>
        </p:nvGraphicFramePr>
        <p:xfrm>
          <a:off x="381000" y="457200"/>
          <a:ext cx="8381999" cy="5943600"/>
        </p:xfrm>
        <a:graphic>
          <a:graphicData uri="http://schemas.openxmlformats.org/drawingml/2006/table">
            <a:tbl>
              <a:tblPr/>
              <a:tblGrid>
                <a:gridCol w="8381999">
                  <a:extLst>
                    <a:ext uri="{9D8B030D-6E8A-4147-A177-3AD203B41FA5}">
                      <a16:colId xmlns:a16="http://schemas.microsoft.com/office/drawing/2014/main" val="20000"/>
                    </a:ext>
                  </a:extLst>
                </a:gridCol>
              </a:tblGrid>
              <a:tr h="457200">
                <a:tc>
                  <a:txBody>
                    <a:bodyPr/>
                    <a:lstStyle/>
                    <a:p>
                      <a:pPr marL="0" marR="0" lvl="0" indent="0" algn="ctr" defTabSz="914400" rtl="0" eaLnBrk="1" fontAlgn="base" latinLnBrk="0" hangingPunct="1">
                        <a:lnSpc>
                          <a:spcPct val="100000"/>
                        </a:lnSpc>
                        <a:spcBef>
                          <a:spcPct val="20000"/>
                        </a:spcBef>
                        <a:spcAft>
                          <a:spcPct val="0"/>
                        </a:spcAft>
                        <a:buClr>
                          <a:srgbClr val="FFFF00"/>
                        </a:buClr>
                        <a:buSzTx/>
                        <a:buFontTx/>
                        <a:buNone/>
                        <a:tabLst/>
                      </a:pPr>
                      <a:r>
                        <a:rPr kumimoji="0" lang="en-US" sz="3600" b="1" i="0" u="none" strike="noStrike" cap="none" normalizeH="0" baseline="0" dirty="0" smtClean="0">
                          <a:ln>
                            <a:noFill/>
                          </a:ln>
                          <a:solidFill>
                            <a:schemeClr val="bg1"/>
                          </a:solidFill>
                          <a:effectLst/>
                          <a:latin typeface="Calibri" panose="020F0502020204030204" pitchFamily="34" charset="0"/>
                        </a:rPr>
                        <a:t>Examples of Exceptions*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663300"/>
                    </a:solidFill>
                  </a:tcPr>
                </a:tc>
                <a:extLst>
                  <a:ext uri="{0D108BD9-81ED-4DB2-BD59-A6C34878D82A}">
                    <a16:rowId xmlns:a16="http://schemas.microsoft.com/office/drawing/2014/main" val="10000"/>
                  </a:ext>
                </a:extLst>
              </a:tr>
              <a:tr h="457200">
                <a:tc>
                  <a:txBody>
                    <a:bodyPr/>
                    <a:lstStyle/>
                    <a:p>
                      <a:pPr marL="342900" indent="-342900">
                        <a:spcBef>
                          <a:spcPts val="0"/>
                        </a:spcBef>
                        <a:buClr>
                          <a:srgbClr val="663300"/>
                        </a:buClr>
                        <a:buFont typeface="Wingdings" panose="05000000000000000000" pitchFamily="2" charset="2"/>
                        <a:buChar char="n"/>
                      </a:pPr>
                      <a:r>
                        <a:rPr lang="en-US" altLang="en-US" sz="2400" b="1" dirty="0" smtClean="0">
                          <a:solidFill>
                            <a:srgbClr val="663300"/>
                          </a:solidFill>
                          <a:latin typeface="Calibri" panose="020F0502020204030204" pitchFamily="34" charset="0"/>
                          <a:sym typeface="Symbol" panose="05050102010706020507" pitchFamily="18" charset="2"/>
                        </a:rPr>
                        <a:t>BERRIES</a:t>
                      </a:r>
                      <a:r>
                        <a:rPr lang="en-US" altLang="en-US" sz="2400" b="1" dirty="0" smtClean="0">
                          <a:solidFill>
                            <a:schemeClr val="tx1"/>
                          </a:solidFill>
                          <a:latin typeface="Calibri" panose="020F0502020204030204" pitchFamily="34" charset="0"/>
                          <a:sym typeface="Symbol" panose="05050102010706020507" pitchFamily="18" charset="2"/>
                        </a:rPr>
                        <a:t> or </a:t>
                      </a:r>
                      <a:r>
                        <a:rPr lang="en-US" altLang="en-US" sz="2400" b="1" dirty="0" smtClean="0">
                          <a:solidFill>
                            <a:srgbClr val="663300"/>
                          </a:solidFill>
                          <a:latin typeface="Calibri" panose="020F0502020204030204" pitchFamily="34" charset="0"/>
                          <a:sym typeface="Symbol" panose="05050102010706020507" pitchFamily="18" charset="2"/>
                        </a:rPr>
                        <a:t>GROATS </a:t>
                      </a:r>
                      <a:r>
                        <a:rPr lang="en-US" altLang="en-US" sz="2400" b="1" dirty="0" smtClean="0">
                          <a:solidFill>
                            <a:schemeClr val="tx1"/>
                          </a:solidFill>
                          <a:latin typeface="Calibri" panose="020F0502020204030204" pitchFamily="34" charset="0"/>
                          <a:sym typeface="Symbol" panose="05050102010706020507" pitchFamily="18" charset="2"/>
                        </a:rPr>
                        <a:t>(e.g., wheat berries or oat groats)</a:t>
                      </a:r>
                    </a:p>
                    <a:p>
                      <a:pPr marL="342900" indent="-342900">
                        <a:spcBef>
                          <a:spcPts val="0"/>
                        </a:spcBef>
                        <a:buClr>
                          <a:srgbClr val="663300"/>
                        </a:buClr>
                        <a:buFont typeface="Wingdings" panose="05000000000000000000" pitchFamily="2" charset="2"/>
                        <a:buChar char="n"/>
                      </a:pPr>
                      <a:r>
                        <a:rPr lang="en-US" altLang="en-US" sz="2400" b="1" dirty="0" smtClean="0">
                          <a:solidFill>
                            <a:srgbClr val="663300"/>
                          </a:solidFill>
                          <a:latin typeface="Calibri" panose="020F0502020204030204" pitchFamily="34" charset="0"/>
                          <a:sym typeface="Symbol" panose="05050102010706020507" pitchFamily="18" charset="2"/>
                        </a:rPr>
                        <a:t>OATS</a:t>
                      </a:r>
                      <a:r>
                        <a:rPr lang="en-US" altLang="en-US" sz="2400" b="1" dirty="0" smtClean="0">
                          <a:solidFill>
                            <a:schemeClr val="tx1"/>
                          </a:solidFill>
                          <a:latin typeface="Calibri" panose="020F0502020204030204" pitchFamily="34" charset="0"/>
                          <a:sym typeface="Symbol" panose="05050102010706020507" pitchFamily="18" charset="2"/>
                        </a:rPr>
                        <a:t> or </a:t>
                      </a:r>
                      <a:r>
                        <a:rPr lang="en-US" altLang="en-US" sz="2400" b="1" dirty="0" smtClean="0">
                          <a:solidFill>
                            <a:srgbClr val="663300"/>
                          </a:solidFill>
                          <a:latin typeface="Calibri" panose="020F0502020204030204" pitchFamily="34" charset="0"/>
                          <a:sym typeface="Symbol" panose="05050102010706020507" pitchFamily="18" charset="2"/>
                        </a:rPr>
                        <a:t>OATMEAL</a:t>
                      </a:r>
                      <a:r>
                        <a:rPr lang="en-US" altLang="en-US" sz="2400" b="1" dirty="0" smtClean="0">
                          <a:solidFill>
                            <a:schemeClr val="tx1"/>
                          </a:solidFill>
                          <a:latin typeface="Calibri" panose="020F0502020204030204" pitchFamily="34" charset="0"/>
                          <a:sym typeface="Symbol" panose="05050102010706020507" pitchFamily="18" charset="2"/>
                        </a:rPr>
                        <a:t> (old-fashioned, quick-cooking, instant)</a:t>
                      </a:r>
                    </a:p>
                    <a:p>
                      <a:pPr marL="342900" indent="-342900">
                        <a:spcBef>
                          <a:spcPts val="0"/>
                        </a:spcBef>
                        <a:buClr>
                          <a:srgbClr val="663300"/>
                        </a:buClr>
                        <a:buFont typeface="Wingdings" panose="05000000000000000000" pitchFamily="2" charset="2"/>
                        <a:buChar char="n"/>
                      </a:pPr>
                      <a:r>
                        <a:rPr lang="en-US" sz="2400" b="1" dirty="0" smtClean="0">
                          <a:solidFill>
                            <a:schemeClr val="tx1"/>
                          </a:solidFill>
                          <a:latin typeface="Calibri" panose="020F0502020204030204" pitchFamily="34" charset="0"/>
                        </a:rPr>
                        <a:t>Amaranth</a:t>
                      </a:r>
                    </a:p>
                    <a:p>
                      <a:pPr marL="342900" indent="-342900">
                        <a:spcBef>
                          <a:spcPts val="0"/>
                        </a:spcBef>
                        <a:buClr>
                          <a:srgbClr val="663300"/>
                        </a:buClr>
                        <a:buFont typeface="Wingdings" panose="05000000000000000000" pitchFamily="2" charset="2"/>
                        <a:buChar char="n"/>
                      </a:pPr>
                      <a:r>
                        <a:rPr lang="en-US" sz="2400" b="1" dirty="0" smtClean="0">
                          <a:solidFill>
                            <a:schemeClr val="tx1"/>
                          </a:solidFill>
                          <a:latin typeface="Calibri" panose="020F0502020204030204" pitchFamily="34" charset="0"/>
                        </a:rPr>
                        <a:t>Brown rice</a:t>
                      </a:r>
                    </a:p>
                    <a:p>
                      <a:pPr marL="342900" indent="-342900">
                        <a:spcBef>
                          <a:spcPts val="0"/>
                        </a:spcBef>
                        <a:buClr>
                          <a:srgbClr val="663300"/>
                        </a:buClr>
                        <a:buFont typeface="Wingdings" panose="05000000000000000000" pitchFamily="2" charset="2"/>
                        <a:buChar char="n"/>
                      </a:pPr>
                      <a:r>
                        <a:rPr lang="en-US" sz="2400" b="1" dirty="0" smtClean="0">
                          <a:solidFill>
                            <a:schemeClr val="tx1"/>
                          </a:solidFill>
                          <a:latin typeface="Calibri" panose="020F0502020204030204" pitchFamily="34" charset="0"/>
                        </a:rPr>
                        <a:t>Brown rice flour</a:t>
                      </a:r>
                    </a:p>
                    <a:p>
                      <a:pPr marL="342900" indent="-342900">
                        <a:spcBef>
                          <a:spcPts val="0"/>
                        </a:spcBef>
                        <a:buClr>
                          <a:srgbClr val="663300"/>
                        </a:buClr>
                        <a:buFont typeface="Wingdings" panose="05000000000000000000" pitchFamily="2" charset="2"/>
                        <a:buChar char="n"/>
                      </a:pPr>
                      <a:r>
                        <a:rPr lang="en-US" sz="2400" b="1" dirty="0" smtClean="0">
                          <a:solidFill>
                            <a:schemeClr val="tx1"/>
                          </a:solidFill>
                          <a:latin typeface="Calibri" panose="020F0502020204030204" pitchFamily="34" charset="0"/>
                        </a:rPr>
                        <a:t>Buckwheat</a:t>
                      </a:r>
                    </a:p>
                    <a:p>
                      <a:pPr marL="342900" indent="-342900">
                        <a:spcBef>
                          <a:spcPts val="0"/>
                        </a:spcBef>
                        <a:buClr>
                          <a:srgbClr val="663300"/>
                        </a:buClr>
                        <a:buFont typeface="Wingdings" panose="05000000000000000000" pitchFamily="2" charset="2"/>
                        <a:buChar char="n"/>
                      </a:pPr>
                      <a:r>
                        <a:rPr lang="en-US" sz="2400" b="1" dirty="0" smtClean="0">
                          <a:solidFill>
                            <a:schemeClr val="tx1"/>
                          </a:solidFill>
                          <a:latin typeface="Calibri" panose="020F0502020204030204" pitchFamily="34" charset="0"/>
                        </a:rPr>
                        <a:t>Graham flour</a:t>
                      </a:r>
                    </a:p>
                    <a:p>
                      <a:pPr marL="342900" indent="-342900">
                        <a:spcBef>
                          <a:spcPts val="0"/>
                        </a:spcBef>
                        <a:buClr>
                          <a:srgbClr val="663300"/>
                        </a:buClr>
                        <a:buFont typeface="Wingdings" panose="05000000000000000000" pitchFamily="2" charset="2"/>
                        <a:buChar char="n"/>
                      </a:pPr>
                      <a:r>
                        <a:rPr lang="en-US" sz="2400" b="1" dirty="0" smtClean="0">
                          <a:solidFill>
                            <a:schemeClr val="tx1"/>
                          </a:solidFill>
                          <a:latin typeface="Calibri" panose="020F0502020204030204" pitchFamily="34" charset="0"/>
                        </a:rPr>
                        <a:t>Millet</a:t>
                      </a:r>
                    </a:p>
                    <a:p>
                      <a:pPr marL="342900" indent="-342900">
                        <a:spcBef>
                          <a:spcPts val="0"/>
                        </a:spcBef>
                        <a:buClr>
                          <a:srgbClr val="663300"/>
                        </a:buClr>
                        <a:buFont typeface="Wingdings" panose="05000000000000000000" pitchFamily="2" charset="2"/>
                        <a:buChar char="n"/>
                      </a:pPr>
                      <a:r>
                        <a:rPr lang="en-US" sz="2400" b="1" dirty="0" smtClean="0">
                          <a:solidFill>
                            <a:schemeClr val="tx1"/>
                          </a:solidFill>
                          <a:latin typeface="Calibri" panose="020F0502020204030204" pitchFamily="34" charset="0"/>
                        </a:rPr>
                        <a:t>Quinoa</a:t>
                      </a:r>
                    </a:p>
                    <a:p>
                      <a:pPr marL="342900" indent="-342900">
                        <a:spcBef>
                          <a:spcPts val="0"/>
                        </a:spcBef>
                        <a:buClr>
                          <a:srgbClr val="663300"/>
                        </a:buClr>
                        <a:buFont typeface="Wingdings" panose="05000000000000000000" pitchFamily="2" charset="2"/>
                        <a:buChar char="n"/>
                      </a:pPr>
                      <a:r>
                        <a:rPr lang="en-US" sz="2400" b="1" dirty="0" smtClean="0">
                          <a:solidFill>
                            <a:schemeClr val="tx1"/>
                          </a:solidFill>
                          <a:latin typeface="Calibri" panose="020F0502020204030204" pitchFamily="34" charset="0"/>
                        </a:rPr>
                        <a:t>Triticale</a:t>
                      </a:r>
                    </a:p>
                    <a:p>
                      <a:pPr marL="342900" indent="-342900">
                        <a:spcBef>
                          <a:spcPts val="0"/>
                        </a:spcBef>
                        <a:buClr>
                          <a:srgbClr val="663300"/>
                        </a:buClr>
                        <a:buFont typeface="Wingdings" panose="05000000000000000000" pitchFamily="2" charset="2"/>
                        <a:buChar char="n"/>
                      </a:pPr>
                      <a:r>
                        <a:rPr lang="en-US" sz="2400" b="1" dirty="0" err="1" smtClean="0">
                          <a:solidFill>
                            <a:schemeClr val="tx1"/>
                          </a:solidFill>
                          <a:latin typeface="Calibri" panose="020F0502020204030204" pitchFamily="34" charset="0"/>
                        </a:rPr>
                        <a:t>Teff</a:t>
                      </a:r>
                      <a:endParaRPr lang="en-US" sz="2400" b="1" dirty="0" smtClean="0">
                        <a:solidFill>
                          <a:schemeClr val="tx1"/>
                        </a:solidFill>
                        <a:latin typeface="Calibri" panose="020F0502020204030204" pitchFamily="34" charset="0"/>
                      </a:endParaRPr>
                    </a:p>
                    <a:p>
                      <a:pPr marL="342900" indent="-342900">
                        <a:spcBef>
                          <a:spcPts val="0"/>
                        </a:spcBef>
                        <a:buClr>
                          <a:srgbClr val="663300"/>
                        </a:buClr>
                        <a:buFont typeface="Wingdings" panose="05000000000000000000" pitchFamily="2" charset="2"/>
                        <a:buChar char="n"/>
                      </a:pPr>
                      <a:r>
                        <a:rPr lang="en-US" sz="2400" b="1" dirty="0" smtClean="0">
                          <a:solidFill>
                            <a:schemeClr val="tx1"/>
                          </a:solidFill>
                          <a:latin typeface="Calibri" panose="020F0502020204030204" pitchFamily="34" charset="0"/>
                        </a:rPr>
                        <a:t>Sorghum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4E8DC"/>
                    </a:solidFill>
                  </a:tcPr>
                </a:tc>
                <a:extLst>
                  <a:ext uri="{0D108BD9-81ED-4DB2-BD59-A6C34878D82A}">
                    <a16:rowId xmlns:a16="http://schemas.microsoft.com/office/drawing/2014/main" val="10001"/>
                  </a:ext>
                </a:extLst>
              </a:tr>
              <a:tr h="474663">
                <a:tc>
                  <a:txBody>
                    <a:bodyPr/>
                    <a:lstStyle/>
                    <a:p>
                      <a:pPr marL="293688" marR="0" lvl="0" indent="-293688" algn="l" defTabSz="914400" rtl="0" eaLnBrk="1" fontAlgn="base" latinLnBrk="0" hangingPunct="1">
                        <a:lnSpc>
                          <a:spcPct val="100000"/>
                        </a:lnSpc>
                        <a:spcBef>
                          <a:spcPct val="20000"/>
                        </a:spcBef>
                        <a:spcAft>
                          <a:spcPct val="0"/>
                        </a:spcAft>
                        <a:buClr>
                          <a:srgbClr val="FFFF00"/>
                        </a:buClr>
                        <a:buSzTx/>
                        <a:buFontTx/>
                        <a:buNone/>
                        <a:tabLst/>
                        <a:defRPr/>
                      </a:pPr>
                      <a:r>
                        <a:rPr lang="en-US" altLang="en-US" sz="2400" dirty="0" smtClean="0">
                          <a:solidFill>
                            <a:schemeClr val="bg1"/>
                          </a:solidFill>
                          <a:latin typeface="Calibri" panose="020F0502020204030204" pitchFamily="34" charset="0"/>
                        </a:rPr>
                        <a:t>*</a:t>
                      </a:r>
                      <a:r>
                        <a:rPr lang="en-US" altLang="en-US" sz="2400" baseline="0" dirty="0" smtClean="0">
                          <a:solidFill>
                            <a:schemeClr val="bg1"/>
                          </a:solidFill>
                          <a:latin typeface="Calibri" panose="020F0502020204030204" pitchFamily="34" charset="0"/>
                        </a:rPr>
                        <a:t> </a:t>
                      </a:r>
                      <a:r>
                        <a:rPr lang="en-US" altLang="en-US" sz="2400" b="1" dirty="0" smtClean="0">
                          <a:solidFill>
                            <a:schemeClr val="bg1"/>
                          </a:solidFill>
                          <a:latin typeface="Calibri" panose="020F0502020204030204" pitchFamily="34" charset="0"/>
                        </a:rPr>
                        <a:t>These grains do not state “whole” in their description </a:t>
                      </a:r>
                      <a:br>
                        <a:rPr lang="en-US" altLang="en-US" sz="2400" b="1" dirty="0" smtClean="0">
                          <a:solidFill>
                            <a:schemeClr val="bg1"/>
                          </a:solidFill>
                          <a:latin typeface="Calibri" panose="020F0502020204030204" pitchFamily="34" charset="0"/>
                        </a:rPr>
                      </a:br>
                      <a:r>
                        <a:rPr lang="en-US" altLang="en-US" sz="2400" b="1" dirty="0" smtClean="0">
                          <a:solidFill>
                            <a:schemeClr val="bg1"/>
                          </a:solidFill>
                          <a:latin typeface="Calibri" panose="020F0502020204030204" pitchFamily="34" charset="0"/>
                        </a:rPr>
                        <a:t>but they are whole grains</a:t>
                      </a:r>
                      <a:endParaRPr lang="en-US" sz="2400" b="1" dirty="0" smtClean="0">
                        <a:solidFill>
                          <a:schemeClr val="bg1"/>
                        </a:solidFill>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663300"/>
                    </a:solidFill>
                  </a:tcPr>
                </a:tc>
                <a:extLst>
                  <a:ext uri="{0D108BD9-81ED-4DB2-BD59-A6C34878D82A}">
                    <a16:rowId xmlns:a16="http://schemas.microsoft.com/office/drawing/2014/main" val="10002"/>
                  </a:ext>
                </a:extLst>
              </a:tr>
            </a:tbl>
          </a:graphicData>
        </a:graphic>
      </p:graphicFrame>
      <p:pic>
        <p:nvPicPr>
          <p:cNvPr id="4" name="Picture 3" descr="Assorted cereal grains &#10;iStock_000014590839"/>
          <p:cNvPicPr>
            <a:picLocks noChangeAspect="1"/>
          </p:cNvPicPr>
          <p:nvPr/>
        </p:nvPicPr>
        <p:blipFill rotWithShape="1">
          <a:blip r:embed="rId3" cstate="print">
            <a:extLst>
              <a:ext uri="{28A0092B-C50C-407E-A947-70E740481C1C}">
                <a14:useLocalDpi xmlns:a14="http://schemas.microsoft.com/office/drawing/2010/main" val="0"/>
              </a:ext>
            </a:extLst>
          </a:blip>
          <a:srcRect b="4079"/>
          <a:stretch/>
        </p:blipFill>
        <p:spPr>
          <a:xfrm>
            <a:off x="4588328" y="2362200"/>
            <a:ext cx="3207268" cy="2766902"/>
          </a:xfrm>
          <a:prstGeom prst="rect">
            <a:avLst/>
          </a:prstGeom>
          <a:ln w="12700">
            <a:solidFill>
              <a:srgbClr val="663300"/>
            </a:solidFill>
          </a:ln>
        </p:spPr>
      </p:pic>
    </p:spTree>
    <p:extLst>
      <p:ext uri="{BB962C8B-B14F-4D97-AF65-F5344CB8AC3E}">
        <p14:creationId xmlns:p14="http://schemas.microsoft.com/office/powerpoint/2010/main" val="25159553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0" y="250366"/>
            <a:ext cx="9144000" cy="587834"/>
          </a:xfrm>
        </p:spPr>
        <p:txBody>
          <a:bodyPr>
            <a:noAutofit/>
          </a:bodyPr>
          <a:lstStyle/>
          <a:p>
            <a:pPr eaLnBrk="1" hangingPunct="1"/>
            <a:r>
              <a:rPr lang="en-US" sz="2800" dirty="0" smtClean="0">
                <a:latin typeface="+mn-lt"/>
              </a:rPr>
              <a:t>USDA Product Formulation Statement (PFS) for Grains </a:t>
            </a:r>
          </a:p>
        </p:txBody>
      </p:sp>
      <p:sp>
        <p:nvSpPr>
          <p:cNvPr id="4" name="TextBox 3"/>
          <p:cNvSpPr txBox="1"/>
          <p:nvPr/>
        </p:nvSpPr>
        <p:spPr>
          <a:xfrm>
            <a:off x="7620" y="6248400"/>
            <a:ext cx="9144000" cy="369332"/>
          </a:xfrm>
          <a:prstGeom prst="rect">
            <a:avLst/>
          </a:prstGeom>
          <a:solidFill>
            <a:srgbClr val="FFFF99"/>
          </a:solidFill>
        </p:spPr>
        <p:txBody>
          <a:bodyPr wrap="square" rtlCol="0">
            <a:spAutoFit/>
          </a:bodyPr>
          <a:lstStyle/>
          <a:p>
            <a:pPr algn="ctr"/>
            <a:r>
              <a:rPr lang="en-US" b="1" dirty="0"/>
              <a:t>http://www.sde.ct.gov/sde/cwp/view.asp?a=2626&amp;q=333796</a:t>
            </a:r>
          </a:p>
        </p:txBody>
      </p:sp>
      <p:pic>
        <p:nvPicPr>
          <p:cNvPr id="7" name="Content Placeholder 3"/>
          <p:cNvPicPr>
            <a:picLocks noChangeAspect="1"/>
          </p:cNvPicPr>
          <p:nvPr/>
        </p:nvPicPr>
        <p:blipFill>
          <a:blip r:embed="rId3"/>
          <a:stretch>
            <a:fillRect/>
          </a:stretch>
        </p:blipFill>
        <p:spPr bwMode="auto">
          <a:xfrm>
            <a:off x="2521772" y="914400"/>
            <a:ext cx="4084765" cy="523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841133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Loaf of white bread and loaf of whole-grain bread&#10;&#10;Office.com Clip Art&#10;"/>
          <p:cNvPicPr>
            <a:picLocks noChangeAspect="1" noChangeArrowheads="1"/>
          </p:cNvPicPr>
          <p:nvPr/>
        </p:nvPicPr>
        <p:blipFill rotWithShape="1">
          <a:blip r:embed="rId3">
            <a:extLst>
              <a:ext uri="{28A0092B-C50C-407E-A947-70E740481C1C}">
                <a14:useLocalDpi xmlns:a14="http://schemas.microsoft.com/office/drawing/2010/main" val="0"/>
              </a:ext>
            </a:extLst>
          </a:blip>
          <a:srcRect l="4354" t="18001" b="3475"/>
          <a:stretch/>
        </p:blipFill>
        <p:spPr bwMode="auto">
          <a:xfrm>
            <a:off x="0" y="1371601"/>
            <a:ext cx="9170538" cy="5249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2"/>
          <p:cNvSpPr txBox="1">
            <a:spLocks/>
          </p:cNvSpPr>
          <p:nvPr/>
        </p:nvSpPr>
        <p:spPr>
          <a:xfrm>
            <a:off x="1257300" y="1600200"/>
            <a:ext cx="5524500" cy="4953000"/>
          </a:xfrm>
          <a:prstGeom prst="rect">
            <a:avLst/>
          </a:prstGeom>
          <a:solidFill>
            <a:srgbClr val="EFDECD"/>
          </a:solidFill>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spcBef>
                <a:spcPts val="600"/>
              </a:spcBef>
              <a:buClr>
                <a:srgbClr val="663300"/>
              </a:buClr>
              <a:buFont typeface="Wingdings" panose="05000000000000000000" pitchFamily="2" charset="2"/>
              <a:buChar char="n"/>
              <a:defRPr/>
            </a:pPr>
            <a:endParaRPr lang="en-US" b="1" dirty="0"/>
          </a:p>
        </p:txBody>
      </p:sp>
      <p:sp>
        <p:nvSpPr>
          <p:cNvPr id="3" name="Content Placeholder 2"/>
          <p:cNvSpPr>
            <a:spLocks noGrp="1"/>
          </p:cNvSpPr>
          <p:nvPr>
            <p:ph idx="1"/>
          </p:nvPr>
        </p:nvSpPr>
        <p:spPr>
          <a:xfrm>
            <a:off x="1676400" y="1600200"/>
            <a:ext cx="4038600" cy="4953000"/>
          </a:xfrm>
          <a:noFill/>
        </p:spPr>
        <p:txBody>
          <a:bodyPr>
            <a:noAutofit/>
          </a:bodyPr>
          <a:lstStyle/>
          <a:p>
            <a:pPr marL="514350" indent="-514350">
              <a:spcBef>
                <a:spcPts val="600"/>
              </a:spcBef>
              <a:buClr>
                <a:srgbClr val="663300"/>
              </a:buClr>
              <a:buFont typeface="+mj-lt"/>
              <a:buAutoNum type="arabicPeriod"/>
            </a:pPr>
            <a:r>
              <a:rPr lang="en-US" sz="2400" dirty="0">
                <a:solidFill>
                  <a:schemeClr val="tx1"/>
                </a:solidFill>
                <a:latin typeface="+mj-lt"/>
                <a:ea typeface="MS Gothic" charset="0"/>
                <a:cs typeface="Arial" pitchFamily="34" charset="0"/>
              </a:rPr>
              <a:t>Amaranth</a:t>
            </a:r>
          </a:p>
          <a:p>
            <a:pPr marL="514350" indent="-514350">
              <a:spcBef>
                <a:spcPts val="600"/>
              </a:spcBef>
              <a:buClr>
                <a:srgbClr val="663300"/>
              </a:buClr>
              <a:buFont typeface="+mj-lt"/>
              <a:buAutoNum type="arabicPeriod"/>
            </a:pPr>
            <a:r>
              <a:rPr lang="en-US" sz="2400" dirty="0">
                <a:solidFill>
                  <a:schemeClr val="tx1"/>
                </a:solidFill>
                <a:latin typeface="+mj-lt"/>
                <a:ea typeface="MS Gothic" charset="0"/>
                <a:cs typeface="Arial" pitchFamily="34" charset="0"/>
              </a:rPr>
              <a:t>Brown rice</a:t>
            </a:r>
          </a:p>
          <a:p>
            <a:pPr marL="514350" indent="-514350">
              <a:spcBef>
                <a:spcPts val="600"/>
              </a:spcBef>
              <a:buClr>
                <a:srgbClr val="663300"/>
              </a:buClr>
              <a:buFont typeface="+mj-lt"/>
              <a:buAutoNum type="arabicPeriod"/>
            </a:pPr>
            <a:r>
              <a:rPr lang="en-US" sz="2400" dirty="0">
                <a:solidFill>
                  <a:schemeClr val="tx1"/>
                </a:solidFill>
                <a:latin typeface="+mj-lt"/>
                <a:ea typeface="MS Gothic" charset="0"/>
                <a:cs typeface="Arial" pitchFamily="34" charset="0"/>
              </a:rPr>
              <a:t>Buckwheat </a:t>
            </a:r>
            <a:r>
              <a:rPr lang="en-US" sz="2400" dirty="0" err="1">
                <a:solidFill>
                  <a:schemeClr val="tx1"/>
                </a:solidFill>
                <a:latin typeface="+mj-lt"/>
                <a:ea typeface="MS Gothic" charset="0"/>
                <a:cs typeface="Arial" pitchFamily="34" charset="0"/>
              </a:rPr>
              <a:t>groats</a:t>
            </a:r>
            <a:endParaRPr lang="en-US" sz="2400" dirty="0">
              <a:solidFill>
                <a:schemeClr val="tx1"/>
              </a:solidFill>
              <a:latin typeface="+mj-lt"/>
              <a:ea typeface="MS Gothic" charset="0"/>
              <a:cs typeface="Arial" pitchFamily="34" charset="0"/>
            </a:endParaRPr>
          </a:p>
          <a:p>
            <a:pPr marL="514350" indent="-514350">
              <a:spcBef>
                <a:spcPts val="600"/>
              </a:spcBef>
              <a:buClr>
                <a:srgbClr val="663300"/>
              </a:buClr>
              <a:buFont typeface="+mj-lt"/>
              <a:buAutoNum type="arabicPeriod"/>
            </a:pPr>
            <a:r>
              <a:rPr lang="en-US" sz="2400" dirty="0" smtClean="0">
                <a:solidFill>
                  <a:schemeClr val="tx1"/>
                </a:solidFill>
                <a:latin typeface="+mj-lt"/>
                <a:ea typeface="MS Gothic" charset="0"/>
                <a:cs typeface="Arial" pitchFamily="34" charset="0"/>
              </a:rPr>
              <a:t>Bulgur </a:t>
            </a:r>
            <a:r>
              <a:rPr lang="en-US" sz="2400" dirty="0">
                <a:solidFill>
                  <a:schemeClr val="tx1"/>
                </a:solidFill>
                <a:latin typeface="+mj-lt"/>
                <a:ea typeface="MS Gothic" charset="0"/>
                <a:cs typeface="Arial" pitchFamily="34" charset="0"/>
              </a:rPr>
              <a:t>(cracked wheat)</a:t>
            </a:r>
          </a:p>
          <a:p>
            <a:pPr marL="514350" indent="-514350">
              <a:spcBef>
                <a:spcPts val="600"/>
              </a:spcBef>
              <a:buClr>
                <a:srgbClr val="663300"/>
              </a:buClr>
              <a:buFont typeface="+mj-lt"/>
              <a:buAutoNum type="arabicPeriod"/>
            </a:pPr>
            <a:r>
              <a:rPr lang="en-US" sz="2400" dirty="0">
                <a:solidFill>
                  <a:schemeClr val="tx1"/>
                </a:solidFill>
                <a:latin typeface="+mj-lt"/>
                <a:ea typeface="MS Gothic" charset="0"/>
                <a:cs typeface="Arial" pitchFamily="34" charset="0"/>
              </a:rPr>
              <a:t>Cornmeal</a:t>
            </a:r>
          </a:p>
          <a:p>
            <a:pPr marL="514350" indent="-514350">
              <a:spcBef>
                <a:spcPts val="600"/>
              </a:spcBef>
              <a:buClr>
                <a:srgbClr val="663300"/>
              </a:buClr>
              <a:buFont typeface="+mj-lt"/>
              <a:buAutoNum type="arabicPeriod"/>
            </a:pPr>
            <a:r>
              <a:rPr lang="en-US" sz="2400" dirty="0" smtClean="0">
                <a:solidFill>
                  <a:schemeClr val="tx1"/>
                </a:solidFill>
                <a:latin typeface="+mj-lt"/>
                <a:ea typeface="MS Gothic" charset="0"/>
                <a:cs typeface="Arial" pitchFamily="34" charset="0"/>
              </a:rPr>
              <a:t>Couscous</a:t>
            </a:r>
            <a:endParaRPr lang="en-US" sz="2400" dirty="0">
              <a:solidFill>
                <a:schemeClr val="tx1"/>
              </a:solidFill>
              <a:latin typeface="+mj-lt"/>
              <a:ea typeface="MS Gothic" charset="0"/>
              <a:cs typeface="Arial" pitchFamily="34" charset="0"/>
            </a:endParaRPr>
          </a:p>
          <a:p>
            <a:pPr marL="514350" indent="-514350">
              <a:spcBef>
                <a:spcPts val="600"/>
              </a:spcBef>
              <a:buClr>
                <a:srgbClr val="663300"/>
              </a:buClr>
              <a:buFont typeface="+mj-lt"/>
              <a:buAutoNum type="arabicPeriod"/>
            </a:pPr>
            <a:r>
              <a:rPr lang="en-US" sz="2400" dirty="0" err="1">
                <a:solidFill>
                  <a:schemeClr val="tx1"/>
                </a:solidFill>
                <a:latin typeface="+mj-lt"/>
                <a:ea typeface="MS Gothic" charset="0"/>
                <a:cs typeface="Arial" pitchFamily="34" charset="0"/>
              </a:rPr>
              <a:t>Degerminated</a:t>
            </a:r>
            <a:r>
              <a:rPr lang="en-US" sz="2400" dirty="0">
                <a:solidFill>
                  <a:schemeClr val="tx1"/>
                </a:solidFill>
                <a:latin typeface="+mj-lt"/>
                <a:ea typeface="MS Gothic" charset="0"/>
                <a:cs typeface="Arial" pitchFamily="34" charset="0"/>
              </a:rPr>
              <a:t> cornmeal</a:t>
            </a:r>
          </a:p>
          <a:p>
            <a:pPr marL="514350" indent="-514350">
              <a:spcBef>
                <a:spcPts val="600"/>
              </a:spcBef>
              <a:buClr>
                <a:srgbClr val="663300"/>
              </a:buClr>
              <a:buFont typeface="+mj-lt"/>
              <a:buAutoNum type="arabicPeriod"/>
            </a:pPr>
            <a:r>
              <a:rPr lang="en-US" sz="2400" dirty="0">
                <a:solidFill>
                  <a:schemeClr val="tx1"/>
                </a:solidFill>
                <a:latin typeface="+mj-lt"/>
                <a:ea typeface="MS Gothic" charset="0"/>
                <a:cs typeface="Arial" pitchFamily="34" charset="0"/>
              </a:rPr>
              <a:t>Graham flour</a:t>
            </a:r>
          </a:p>
          <a:p>
            <a:pPr marL="514350" indent="-514350">
              <a:spcBef>
                <a:spcPts val="600"/>
              </a:spcBef>
              <a:buClr>
                <a:srgbClr val="663300"/>
              </a:buClr>
              <a:buFont typeface="+mj-lt"/>
              <a:buAutoNum type="arabicPeriod"/>
            </a:pPr>
            <a:r>
              <a:rPr lang="en-US" sz="2400" dirty="0" smtClean="0">
                <a:solidFill>
                  <a:schemeClr val="tx1"/>
                </a:solidFill>
                <a:latin typeface="+mj-lt"/>
                <a:ea typeface="MS Gothic" charset="0"/>
                <a:cs typeface="MS Gothic" charset="0"/>
              </a:rPr>
              <a:t>Grits</a:t>
            </a:r>
          </a:p>
          <a:p>
            <a:pPr marL="514350" indent="-514350">
              <a:spcBef>
                <a:spcPts val="600"/>
              </a:spcBef>
              <a:buClr>
                <a:srgbClr val="663300"/>
              </a:buClr>
              <a:buFont typeface="+mj-lt"/>
              <a:buAutoNum type="arabicPeriod"/>
            </a:pPr>
            <a:r>
              <a:rPr lang="en-US" sz="2400" dirty="0" smtClean="0">
                <a:solidFill>
                  <a:schemeClr val="tx1"/>
                </a:solidFill>
                <a:latin typeface="+mj-lt"/>
                <a:ea typeface="MS Gothic" charset="0"/>
                <a:cs typeface="Arial" pitchFamily="34" charset="0"/>
              </a:rPr>
              <a:t>Instant oatmeal</a:t>
            </a:r>
          </a:p>
          <a:p>
            <a:pPr marL="514350" indent="-514350">
              <a:spcBef>
                <a:spcPts val="600"/>
              </a:spcBef>
              <a:buClr>
                <a:srgbClr val="663300"/>
              </a:buClr>
              <a:buFont typeface="+mj-lt"/>
              <a:buAutoNum type="arabicPeriod"/>
            </a:pPr>
            <a:r>
              <a:rPr lang="en-US" sz="2400" dirty="0">
                <a:solidFill>
                  <a:schemeClr val="tx1"/>
                </a:solidFill>
                <a:latin typeface="+mj-lt"/>
                <a:ea typeface="MS Gothic" charset="0"/>
                <a:cs typeface="Arial" pitchFamily="34" charset="0"/>
              </a:rPr>
              <a:t>Long-grain white </a:t>
            </a:r>
            <a:r>
              <a:rPr lang="en-US" sz="2400" dirty="0" smtClean="0">
                <a:solidFill>
                  <a:schemeClr val="tx1"/>
                </a:solidFill>
                <a:latin typeface="+mj-lt"/>
                <a:ea typeface="MS Gothic" charset="0"/>
                <a:cs typeface="Arial" pitchFamily="34" charset="0"/>
              </a:rPr>
              <a:t>rice</a:t>
            </a:r>
            <a:endParaRPr lang="en-US" sz="2400" dirty="0">
              <a:solidFill>
                <a:schemeClr val="tx1"/>
              </a:solidFill>
              <a:latin typeface="+mj-lt"/>
              <a:ea typeface="MS Gothic" charset="0"/>
              <a:cs typeface="Arial" pitchFamily="34" charset="0"/>
            </a:endParaRPr>
          </a:p>
        </p:txBody>
      </p:sp>
      <p:sp>
        <p:nvSpPr>
          <p:cNvPr id="6" name="Rectangle 1"/>
          <p:cNvSpPr>
            <a:spLocks noGrp="1" noChangeArrowheads="1"/>
          </p:cNvSpPr>
          <p:nvPr>
            <p:ph type="title" idx="4294967295"/>
          </p:nvPr>
        </p:nvSpPr>
        <p:spPr>
          <a:xfrm>
            <a:off x="228600" y="304800"/>
            <a:ext cx="6705600" cy="914400"/>
          </a:xfrm>
          <a:ln/>
        </p:spPr>
        <p:txBody>
          <a:bodyPr tIns="83808">
            <a:normAutofit fontScale="90000"/>
          </a:bodyPr>
          <a:lstStyle/>
          <a:p>
            <a:pPr algn="l" hangingPunct="1">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4000" i="1" dirty="0" smtClean="0"/>
              <a:t>Whole Grain or Not Whole Grain? </a:t>
            </a:r>
            <a:br>
              <a:rPr lang="en-US" sz="4000" i="1" dirty="0" smtClean="0"/>
            </a:br>
            <a:r>
              <a:rPr lang="en-US" sz="4000" i="1" dirty="0" smtClean="0"/>
              <a:t>That is the question….</a:t>
            </a:r>
            <a:endParaRPr lang="en-US" sz="4000" i="1" dirty="0"/>
          </a:p>
        </p:txBody>
      </p:sp>
      <p:sp>
        <p:nvSpPr>
          <p:cNvPr id="5" name="Content Placeholder 2"/>
          <p:cNvSpPr txBox="1">
            <a:spLocks/>
          </p:cNvSpPr>
          <p:nvPr/>
        </p:nvSpPr>
        <p:spPr>
          <a:xfrm>
            <a:off x="5715000" y="1600200"/>
            <a:ext cx="990600" cy="4953000"/>
          </a:xfrm>
          <a:prstGeom prst="rect">
            <a:avLst/>
          </a:prstGeom>
          <a:noFill/>
        </p:spPr>
        <p:txBody>
          <a:bodyPr vert="horz" lIns="91440" tIns="45720" rIns="91440" bIns="45720" rtlCol="0">
            <a:noAutofit/>
          </a:bodyPr>
          <a:lstStyle>
            <a:lvl1pPr marL="457200" indent="-457200" algn="l" defTabSz="914400" rtl="0" eaLnBrk="1" latinLnBrk="0" hangingPunct="1">
              <a:spcBef>
                <a:spcPct val="20000"/>
              </a:spcBef>
              <a:buClr>
                <a:srgbClr val="FFFF00"/>
              </a:buClr>
              <a:buFont typeface="Wingdings" pitchFamily="2" charset="2"/>
              <a:buChar char="n"/>
              <a:defRPr sz="3200" b="1" kern="1200">
                <a:solidFill>
                  <a:schemeClr val="bg1"/>
                </a:solidFill>
                <a:latin typeface="Arial Narrow" pitchFamily="34" charset="0"/>
                <a:ea typeface="+mn-ea"/>
                <a:cs typeface="+mn-cs"/>
                <a:sym typeface="Wingdings"/>
              </a:defRPr>
            </a:lvl1pPr>
            <a:lvl2pPr marL="914400" indent="-457200" algn="l" defTabSz="914400" rtl="0" eaLnBrk="1" latinLnBrk="0" hangingPunct="1">
              <a:spcBef>
                <a:spcPct val="20000"/>
              </a:spcBef>
              <a:buClr>
                <a:srgbClr val="FFFF00"/>
              </a:buClr>
              <a:buFont typeface="Symbol" pitchFamily="18" charset="2"/>
              <a:buChar char="·"/>
              <a:defRPr sz="2800" b="1" kern="1200">
                <a:solidFill>
                  <a:schemeClr val="bg1"/>
                </a:solidFill>
                <a:latin typeface="Arial Narrow" pitchFamily="34" charset="0"/>
                <a:ea typeface="+mn-ea"/>
                <a:cs typeface="+mn-cs"/>
                <a:sym typeface="Symbol"/>
              </a:defRPr>
            </a:lvl2pPr>
            <a:lvl3pPr marL="1262063" indent="-347663" algn="l" defTabSz="914400" rtl="0" eaLnBrk="1" latinLnBrk="0" hangingPunct="1">
              <a:spcBef>
                <a:spcPct val="20000"/>
              </a:spcBef>
              <a:buClr>
                <a:srgbClr val="FFFF00"/>
              </a:buClr>
              <a:buFont typeface="Wingdings 3" pitchFamily="18" charset="2"/>
              <a:buChar char=""/>
              <a:defRPr sz="2400" b="1" kern="1200">
                <a:solidFill>
                  <a:schemeClr val="bg1"/>
                </a:solidFill>
                <a:latin typeface="Arial Narrow" pitchFamily="34" charset="0"/>
                <a:ea typeface="+mn-ea"/>
                <a:cs typeface="+mn-cs"/>
                <a:sym typeface="Wingdings 3"/>
              </a:defRPr>
            </a:lvl3pPr>
            <a:lvl4pPr marL="16002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buNone/>
            </a:pPr>
            <a:r>
              <a:rPr lang="en-US" sz="2400" dirty="0" smtClean="0">
                <a:solidFill>
                  <a:schemeClr val="tx1"/>
                </a:solidFill>
                <a:latin typeface="+mj-lt"/>
                <a:ea typeface="MS Gothic" charset="0"/>
                <a:cs typeface="Arial" pitchFamily="34" charset="0"/>
              </a:rPr>
              <a:t>Yes</a:t>
            </a:r>
          </a:p>
          <a:p>
            <a:pPr marL="0" indent="0">
              <a:spcBef>
                <a:spcPts val="600"/>
              </a:spcBef>
              <a:buNone/>
            </a:pPr>
            <a:r>
              <a:rPr lang="en-US" sz="2400" dirty="0" smtClean="0">
                <a:solidFill>
                  <a:schemeClr val="tx1"/>
                </a:solidFill>
                <a:latin typeface="+mj-lt"/>
                <a:ea typeface="MS Gothic" charset="0"/>
                <a:cs typeface="Arial" pitchFamily="34" charset="0"/>
              </a:rPr>
              <a:t>Yes</a:t>
            </a:r>
          </a:p>
          <a:p>
            <a:pPr marL="0" indent="0">
              <a:spcBef>
                <a:spcPts val="600"/>
              </a:spcBef>
              <a:buNone/>
            </a:pPr>
            <a:r>
              <a:rPr lang="en-US" sz="2400" dirty="0" smtClean="0">
                <a:solidFill>
                  <a:schemeClr val="tx1"/>
                </a:solidFill>
                <a:latin typeface="+mj-lt"/>
                <a:ea typeface="MS Gothic" charset="0"/>
                <a:cs typeface="Arial" pitchFamily="34" charset="0"/>
              </a:rPr>
              <a:t>Yes</a:t>
            </a:r>
          </a:p>
          <a:p>
            <a:pPr marL="0" indent="0">
              <a:spcBef>
                <a:spcPts val="600"/>
              </a:spcBef>
              <a:buNone/>
            </a:pPr>
            <a:r>
              <a:rPr lang="en-US" sz="2400" dirty="0" smtClean="0">
                <a:solidFill>
                  <a:schemeClr val="tx1"/>
                </a:solidFill>
                <a:latin typeface="+mj-lt"/>
                <a:ea typeface="MS Gothic" charset="0"/>
                <a:cs typeface="Arial" pitchFamily="34" charset="0"/>
              </a:rPr>
              <a:t>Yes</a:t>
            </a:r>
            <a:endParaRPr lang="en-US" sz="2400" dirty="0" smtClean="0">
              <a:solidFill>
                <a:srgbClr val="C00000"/>
              </a:solidFill>
              <a:latin typeface="+mj-lt"/>
              <a:ea typeface="MS Gothic" charset="0"/>
              <a:cs typeface="Arial" pitchFamily="34" charset="0"/>
            </a:endParaRPr>
          </a:p>
          <a:p>
            <a:pPr marL="0" indent="0">
              <a:spcBef>
                <a:spcPts val="600"/>
              </a:spcBef>
              <a:buNone/>
            </a:pPr>
            <a:r>
              <a:rPr lang="en-US" sz="2400" dirty="0" smtClean="0">
                <a:solidFill>
                  <a:srgbClr val="C00000"/>
                </a:solidFill>
                <a:latin typeface="+mj-lt"/>
                <a:ea typeface="MS Gothic" charset="0"/>
                <a:cs typeface="Arial" pitchFamily="34" charset="0"/>
              </a:rPr>
              <a:t>No</a:t>
            </a:r>
          </a:p>
          <a:p>
            <a:pPr marL="0" indent="0">
              <a:spcBef>
                <a:spcPts val="600"/>
              </a:spcBef>
              <a:buNone/>
            </a:pPr>
            <a:r>
              <a:rPr lang="en-US" sz="2400" dirty="0" smtClean="0">
                <a:solidFill>
                  <a:srgbClr val="C00000"/>
                </a:solidFill>
                <a:latin typeface="+mj-lt"/>
                <a:ea typeface="MS Gothic" charset="0"/>
                <a:cs typeface="Arial" pitchFamily="34" charset="0"/>
              </a:rPr>
              <a:t>No</a:t>
            </a:r>
            <a:endParaRPr lang="en-US" sz="2400" dirty="0" smtClean="0">
              <a:solidFill>
                <a:schemeClr val="tx1"/>
              </a:solidFill>
              <a:latin typeface="+mj-lt"/>
              <a:ea typeface="MS Gothic" charset="0"/>
              <a:cs typeface="Arial" pitchFamily="34" charset="0"/>
            </a:endParaRPr>
          </a:p>
          <a:p>
            <a:pPr marL="0" indent="0">
              <a:spcBef>
                <a:spcPts val="600"/>
              </a:spcBef>
              <a:buNone/>
            </a:pPr>
            <a:r>
              <a:rPr lang="en-US" sz="2400" dirty="0" smtClean="0">
                <a:solidFill>
                  <a:srgbClr val="C00000"/>
                </a:solidFill>
                <a:latin typeface="+mj-lt"/>
                <a:ea typeface="MS Gothic" charset="0"/>
                <a:cs typeface="Arial" pitchFamily="34" charset="0"/>
              </a:rPr>
              <a:t>No</a:t>
            </a:r>
          </a:p>
          <a:p>
            <a:pPr marL="0" indent="0">
              <a:spcBef>
                <a:spcPts val="600"/>
              </a:spcBef>
              <a:buNone/>
            </a:pPr>
            <a:r>
              <a:rPr lang="en-US" sz="2400" dirty="0" smtClean="0">
                <a:solidFill>
                  <a:schemeClr val="tx1"/>
                </a:solidFill>
                <a:latin typeface="+mj-lt"/>
                <a:ea typeface="MS Gothic" charset="0"/>
                <a:cs typeface="Arial" pitchFamily="34" charset="0"/>
              </a:rPr>
              <a:t>Yes</a:t>
            </a:r>
          </a:p>
          <a:p>
            <a:pPr marL="0" indent="0">
              <a:spcBef>
                <a:spcPts val="600"/>
              </a:spcBef>
              <a:buNone/>
            </a:pPr>
            <a:r>
              <a:rPr lang="en-US" sz="2400" dirty="0" smtClean="0">
                <a:solidFill>
                  <a:srgbClr val="C00000"/>
                </a:solidFill>
                <a:latin typeface="+mj-lt"/>
                <a:ea typeface="MS Gothic" charset="0"/>
                <a:cs typeface="Arial" pitchFamily="34" charset="0"/>
              </a:rPr>
              <a:t>No</a:t>
            </a:r>
          </a:p>
          <a:p>
            <a:pPr marL="0" indent="0">
              <a:spcBef>
                <a:spcPts val="600"/>
              </a:spcBef>
              <a:buNone/>
            </a:pPr>
            <a:r>
              <a:rPr lang="en-US" sz="2400" dirty="0" smtClean="0">
                <a:solidFill>
                  <a:schemeClr val="tx1"/>
                </a:solidFill>
                <a:latin typeface="+mj-lt"/>
                <a:ea typeface="MS Gothic" charset="0"/>
                <a:cs typeface="Arial" pitchFamily="34" charset="0"/>
              </a:rPr>
              <a:t>Yes</a:t>
            </a:r>
          </a:p>
          <a:p>
            <a:pPr marL="0" indent="0">
              <a:spcBef>
                <a:spcPts val="600"/>
              </a:spcBef>
              <a:buNone/>
            </a:pPr>
            <a:r>
              <a:rPr lang="en-US" sz="2400" dirty="0" smtClean="0">
                <a:solidFill>
                  <a:srgbClr val="C00000"/>
                </a:solidFill>
                <a:latin typeface="+mj-lt"/>
                <a:ea typeface="MS Gothic" charset="0"/>
                <a:cs typeface="Arial" pitchFamily="34" charset="0"/>
              </a:rPr>
              <a:t>No</a:t>
            </a:r>
          </a:p>
          <a:p>
            <a:pPr marL="0" indent="0">
              <a:spcBef>
                <a:spcPts val="1200"/>
              </a:spcBef>
              <a:buNone/>
            </a:pPr>
            <a:endParaRPr lang="en-US" dirty="0" smtClean="0">
              <a:latin typeface="+mn-lt"/>
              <a:ea typeface="MS Gothic" charset="0"/>
              <a:cs typeface="Arial" pitchFamily="34" charset="0"/>
            </a:endParaRPr>
          </a:p>
          <a:p>
            <a:pPr marL="514350" indent="-514350">
              <a:spcBef>
                <a:spcPts val="1200"/>
              </a:spcBef>
              <a:buFont typeface="+mj-lt"/>
              <a:buAutoNum type="arabicPeriod"/>
            </a:pPr>
            <a:endParaRPr lang="en-US" dirty="0" smtClean="0">
              <a:latin typeface="+mn-lt"/>
              <a:ea typeface="MS Gothic" charset="0"/>
              <a:cs typeface="Arial" pitchFamily="34" charset="0"/>
            </a:endParaRPr>
          </a:p>
        </p:txBody>
      </p:sp>
      <p:sp>
        <p:nvSpPr>
          <p:cNvPr id="7" name="TextBox 6"/>
          <p:cNvSpPr txBox="1"/>
          <p:nvPr/>
        </p:nvSpPr>
        <p:spPr>
          <a:xfrm>
            <a:off x="7315200" y="304800"/>
            <a:ext cx="1600200" cy="369332"/>
          </a:xfrm>
          <a:prstGeom prst="rect">
            <a:avLst/>
          </a:prstGeom>
          <a:noFill/>
        </p:spPr>
        <p:txBody>
          <a:bodyPr wrap="square" rtlCol="0">
            <a:spAutoFit/>
          </a:bodyPr>
          <a:lstStyle/>
          <a:p>
            <a:pPr algn="r"/>
            <a:r>
              <a:rPr lang="en-US" b="1" dirty="0" smtClean="0">
                <a:solidFill>
                  <a:schemeClr val="bg1"/>
                </a:solidFill>
              </a:rPr>
              <a:t>Worksheet 2</a:t>
            </a:r>
            <a:endParaRPr lang="en-US" b="1" dirty="0">
              <a:solidFill>
                <a:schemeClr val="bg1"/>
              </a:solidFill>
            </a:endParaRPr>
          </a:p>
        </p:txBody>
      </p:sp>
    </p:spTree>
    <p:extLst>
      <p:ext uri="{BB962C8B-B14F-4D97-AF65-F5344CB8AC3E}">
        <p14:creationId xmlns:p14="http://schemas.microsoft.com/office/powerpoint/2010/main" val="7285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Loaf of white bread and loaf of whole-grain bread&#10;&#10;Office.com Clip Art&#10;"/>
          <p:cNvPicPr>
            <a:picLocks noChangeAspect="1" noChangeArrowheads="1"/>
          </p:cNvPicPr>
          <p:nvPr/>
        </p:nvPicPr>
        <p:blipFill rotWithShape="1">
          <a:blip r:embed="rId3">
            <a:extLst>
              <a:ext uri="{28A0092B-C50C-407E-A947-70E740481C1C}">
                <a14:useLocalDpi xmlns:a14="http://schemas.microsoft.com/office/drawing/2010/main" val="0"/>
              </a:ext>
            </a:extLst>
          </a:blip>
          <a:srcRect l="4354" t="18001" b="3475"/>
          <a:stretch/>
        </p:blipFill>
        <p:spPr bwMode="auto">
          <a:xfrm>
            <a:off x="0" y="1371601"/>
            <a:ext cx="9170538" cy="5249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2"/>
          <p:cNvSpPr txBox="1">
            <a:spLocks/>
          </p:cNvSpPr>
          <p:nvPr/>
        </p:nvSpPr>
        <p:spPr>
          <a:xfrm>
            <a:off x="1257300" y="1676400"/>
            <a:ext cx="5524500" cy="4572000"/>
          </a:xfrm>
          <a:prstGeom prst="rect">
            <a:avLst/>
          </a:prstGeom>
          <a:solidFill>
            <a:srgbClr val="EFDECD"/>
          </a:solidFill>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spcBef>
                <a:spcPts val="600"/>
              </a:spcBef>
              <a:buClr>
                <a:srgbClr val="663300"/>
              </a:buClr>
              <a:buFont typeface="Wingdings" panose="05000000000000000000" pitchFamily="2" charset="2"/>
              <a:buChar char="n"/>
              <a:defRPr/>
            </a:pPr>
            <a:endParaRPr lang="en-US" b="1" dirty="0"/>
          </a:p>
        </p:txBody>
      </p:sp>
      <p:sp>
        <p:nvSpPr>
          <p:cNvPr id="3" name="Content Placeholder 2"/>
          <p:cNvSpPr>
            <a:spLocks noGrp="1"/>
          </p:cNvSpPr>
          <p:nvPr>
            <p:ph idx="1"/>
          </p:nvPr>
        </p:nvSpPr>
        <p:spPr>
          <a:xfrm>
            <a:off x="1676400" y="1752600"/>
            <a:ext cx="4038600" cy="4482176"/>
          </a:xfrm>
          <a:noFill/>
        </p:spPr>
        <p:txBody>
          <a:bodyPr>
            <a:noAutofit/>
          </a:bodyPr>
          <a:lstStyle/>
          <a:p>
            <a:pPr marL="514350" indent="-514350">
              <a:spcBef>
                <a:spcPts val="600"/>
              </a:spcBef>
              <a:buClr>
                <a:srgbClr val="663300"/>
              </a:buClr>
              <a:buFont typeface="+mj-lt"/>
              <a:buAutoNum type="arabicPeriod" startAt="12"/>
            </a:pPr>
            <a:r>
              <a:rPr lang="en-US" sz="2400" dirty="0" smtClean="0">
                <a:solidFill>
                  <a:schemeClr val="tx1"/>
                </a:solidFill>
                <a:latin typeface="+mn-lt"/>
                <a:ea typeface="MS Gothic" charset="0"/>
                <a:cs typeface="Arial" pitchFamily="34" charset="0"/>
              </a:rPr>
              <a:t>Millet </a:t>
            </a:r>
            <a:r>
              <a:rPr lang="en-US" sz="2400" dirty="0">
                <a:solidFill>
                  <a:schemeClr val="tx1"/>
                </a:solidFill>
                <a:latin typeface="+mn-lt"/>
                <a:ea typeface="MS Gothic" charset="0"/>
                <a:cs typeface="Arial" pitchFamily="34" charset="0"/>
              </a:rPr>
              <a:t>flakes</a:t>
            </a:r>
          </a:p>
          <a:p>
            <a:pPr marL="514350" indent="-514350">
              <a:spcBef>
                <a:spcPts val="600"/>
              </a:spcBef>
              <a:buClr>
                <a:srgbClr val="663300"/>
              </a:buClr>
              <a:buFont typeface="+mj-lt"/>
              <a:buAutoNum type="arabicPeriod" startAt="12"/>
            </a:pPr>
            <a:r>
              <a:rPr lang="en-US" sz="2400" dirty="0" smtClean="0">
                <a:solidFill>
                  <a:schemeClr val="tx1"/>
                </a:solidFill>
                <a:latin typeface="+mn-lt"/>
                <a:ea typeface="MS Gothic" charset="0"/>
                <a:cs typeface="Arial" pitchFamily="34" charset="0"/>
              </a:rPr>
              <a:t>Pearled (pearl) barley</a:t>
            </a:r>
          </a:p>
          <a:p>
            <a:pPr marL="514350" indent="-514350">
              <a:spcBef>
                <a:spcPts val="600"/>
              </a:spcBef>
              <a:buClr>
                <a:srgbClr val="663300"/>
              </a:buClr>
              <a:buFont typeface="+mj-lt"/>
              <a:buAutoNum type="arabicPeriod" startAt="11"/>
            </a:pPr>
            <a:r>
              <a:rPr lang="en-US" sz="2400" dirty="0" smtClean="0">
                <a:solidFill>
                  <a:schemeClr val="tx1"/>
                </a:solidFill>
                <a:latin typeface="+mn-lt"/>
                <a:ea typeface="MS Gothic" charset="0"/>
                <a:cs typeface="Arial" pitchFamily="34" charset="0"/>
              </a:rPr>
              <a:t>Quinoa</a:t>
            </a:r>
          </a:p>
          <a:p>
            <a:pPr marL="514350" indent="-514350">
              <a:spcBef>
                <a:spcPts val="600"/>
              </a:spcBef>
              <a:buClr>
                <a:srgbClr val="663300"/>
              </a:buClr>
              <a:buFont typeface="+mj-lt"/>
              <a:buAutoNum type="arabicPeriod" startAt="11"/>
            </a:pPr>
            <a:r>
              <a:rPr lang="en-US" sz="2400" dirty="0" smtClean="0">
                <a:solidFill>
                  <a:schemeClr val="tx1"/>
                </a:solidFill>
                <a:latin typeface="+mn-lt"/>
                <a:ea typeface="MS Gothic" charset="0"/>
                <a:cs typeface="Arial" pitchFamily="34" charset="0"/>
              </a:rPr>
              <a:t>Rolled </a:t>
            </a:r>
            <a:r>
              <a:rPr lang="en-US" sz="2400" dirty="0">
                <a:solidFill>
                  <a:schemeClr val="tx1"/>
                </a:solidFill>
                <a:latin typeface="+mn-lt"/>
                <a:ea typeface="MS Gothic" charset="0"/>
                <a:cs typeface="Arial" pitchFamily="34" charset="0"/>
              </a:rPr>
              <a:t>oats</a:t>
            </a:r>
          </a:p>
          <a:p>
            <a:pPr marL="514350" indent="-514350">
              <a:spcBef>
                <a:spcPts val="600"/>
              </a:spcBef>
              <a:buClr>
                <a:srgbClr val="663300"/>
              </a:buClr>
              <a:buFont typeface="+mj-lt"/>
              <a:buAutoNum type="arabicPeriod" startAt="11"/>
            </a:pPr>
            <a:r>
              <a:rPr lang="en-US" sz="2400" dirty="0">
                <a:solidFill>
                  <a:schemeClr val="tx1"/>
                </a:solidFill>
                <a:latin typeface="+mn-lt"/>
                <a:ea typeface="MS Gothic" charset="0"/>
                <a:cs typeface="Arial" pitchFamily="34" charset="0"/>
              </a:rPr>
              <a:t>Rye berries</a:t>
            </a:r>
          </a:p>
          <a:p>
            <a:pPr marL="514350" indent="-514350">
              <a:spcBef>
                <a:spcPts val="600"/>
              </a:spcBef>
              <a:buClr>
                <a:srgbClr val="663300"/>
              </a:buClr>
              <a:buFont typeface="+mj-lt"/>
              <a:buAutoNum type="arabicPeriod" startAt="11"/>
            </a:pPr>
            <a:r>
              <a:rPr lang="en-US" sz="2400" dirty="0">
                <a:solidFill>
                  <a:schemeClr val="tx1"/>
                </a:solidFill>
                <a:latin typeface="+mn-lt"/>
                <a:ea typeface="MS Gothic" charset="0"/>
                <a:cs typeface="Arial" pitchFamily="34" charset="0"/>
              </a:rPr>
              <a:t>Semolina </a:t>
            </a:r>
            <a:endParaRPr lang="en-US" sz="2400" dirty="0">
              <a:solidFill>
                <a:schemeClr val="tx1"/>
              </a:solidFill>
              <a:latin typeface="+mn-lt"/>
              <a:ea typeface="MS Gothic" charset="0"/>
              <a:cs typeface="MS Gothic" charset="0"/>
            </a:endParaRPr>
          </a:p>
          <a:p>
            <a:pPr marL="514350" indent="-514350">
              <a:spcBef>
                <a:spcPts val="600"/>
              </a:spcBef>
              <a:buClr>
                <a:srgbClr val="663300"/>
              </a:buClr>
              <a:buFont typeface="+mj-lt"/>
              <a:buAutoNum type="arabicPeriod" startAt="11"/>
            </a:pPr>
            <a:r>
              <a:rPr lang="en-US" sz="2400" dirty="0">
                <a:solidFill>
                  <a:schemeClr val="tx1"/>
                </a:solidFill>
                <a:latin typeface="+mn-lt"/>
                <a:ea typeface="MS Gothic" charset="0"/>
                <a:cs typeface="Arial" pitchFamily="34" charset="0"/>
              </a:rPr>
              <a:t>Wheat flour</a:t>
            </a:r>
          </a:p>
          <a:p>
            <a:pPr marL="514350" indent="-514350">
              <a:spcBef>
                <a:spcPts val="600"/>
              </a:spcBef>
              <a:buClr>
                <a:srgbClr val="663300"/>
              </a:buClr>
              <a:buFont typeface="+mj-lt"/>
              <a:buAutoNum type="arabicPeriod" startAt="11"/>
            </a:pPr>
            <a:r>
              <a:rPr lang="en-US" sz="2400">
                <a:solidFill>
                  <a:schemeClr val="tx1"/>
                </a:solidFill>
                <a:latin typeface="+mn-lt"/>
                <a:ea typeface="MS Gothic" charset="0"/>
                <a:cs typeface="Arial" pitchFamily="34" charset="0"/>
              </a:rPr>
              <a:t>White </a:t>
            </a:r>
            <a:r>
              <a:rPr lang="en-US" sz="2400" smtClean="0">
                <a:solidFill>
                  <a:schemeClr val="tx1"/>
                </a:solidFill>
                <a:latin typeface="+mn-lt"/>
                <a:ea typeface="MS Gothic" charset="0"/>
                <a:cs typeface="Arial" pitchFamily="34" charset="0"/>
              </a:rPr>
              <a:t>whole-wheat </a:t>
            </a:r>
            <a:r>
              <a:rPr lang="en-US" sz="2400" dirty="0">
                <a:solidFill>
                  <a:schemeClr val="tx1"/>
                </a:solidFill>
                <a:latin typeface="+mn-lt"/>
                <a:ea typeface="MS Gothic" charset="0"/>
                <a:cs typeface="Arial" pitchFamily="34" charset="0"/>
              </a:rPr>
              <a:t>flour</a:t>
            </a:r>
          </a:p>
          <a:p>
            <a:pPr marL="514350" indent="-514350">
              <a:spcBef>
                <a:spcPts val="600"/>
              </a:spcBef>
              <a:buClr>
                <a:srgbClr val="663300"/>
              </a:buClr>
              <a:buFont typeface="+mj-lt"/>
              <a:buAutoNum type="arabicPeriod" startAt="11"/>
            </a:pPr>
            <a:r>
              <a:rPr lang="en-US" sz="2400" dirty="0" smtClean="0">
                <a:solidFill>
                  <a:schemeClr val="tx1"/>
                </a:solidFill>
                <a:latin typeface="+mn-lt"/>
                <a:ea typeface="MS Gothic" charset="0"/>
                <a:cs typeface="Arial" pitchFamily="34" charset="0"/>
              </a:rPr>
              <a:t>Whole-grain barley</a:t>
            </a:r>
          </a:p>
          <a:p>
            <a:pPr marL="514350" indent="-514350">
              <a:spcBef>
                <a:spcPts val="600"/>
              </a:spcBef>
              <a:buClr>
                <a:srgbClr val="663300"/>
              </a:buClr>
              <a:buFont typeface="+mj-lt"/>
              <a:buAutoNum type="arabicPeriod" startAt="11"/>
            </a:pPr>
            <a:r>
              <a:rPr lang="en-US" sz="2400" dirty="0" smtClean="0">
                <a:solidFill>
                  <a:schemeClr val="tx1"/>
                </a:solidFill>
                <a:latin typeface="+mn-lt"/>
                <a:ea typeface="MS Gothic" charset="0"/>
                <a:cs typeface="Arial" pitchFamily="34" charset="0"/>
              </a:rPr>
              <a:t>Whole-wheat flour</a:t>
            </a:r>
            <a:endParaRPr lang="en-US" sz="2400" dirty="0">
              <a:solidFill>
                <a:schemeClr val="tx1"/>
              </a:solidFill>
              <a:latin typeface="+mn-lt"/>
              <a:ea typeface="MS Gothic" charset="0"/>
              <a:cs typeface="Arial" pitchFamily="34" charset="0"/>
            </a:endParaRPr>
          </a:p>
        </p:txBody>
      </p:sp>
      <p:sp>
        <p:nvSpPr>
          <p:cNvPr id="5" name="Content Placeholder 2"/>
          <p:cNvSpPr txBox="1">
            <a:spLocks/>
          </p:cNvSpPr>
          <p:nvPr/>
        </p:nvSpPr>
        <p:spPr>
          <a:xfrm>
            <a:off x="5715000" y="1752600"/>
            <a:ext cx="990600" cy="4482176"/>
          </a:xfrm>
          <a:prstGeom prst="rect">
            <a:avLst/>
          </a:prstGeom>
          <a:noFill/>
        </p:spPr>
        <p:txBody>
          <a:bodyPr vert="horz" lIns="91440" tIns="45720" rIns="91440" bIns="45720" rtlCol="0">
            <a:noAutofit/>
          </a:bodyPr>
          <a:lstStyle>
            <a:lvl1pPr marL="457200" indent="-457200" algn="l" defTabSz="914400" rtl="0" eaLnBrk="1" latinLnBrk="0" hangingPunct="1">
              <a:spcBef>
                <a:spcPct val="20000"/>
              </a:spcBef>
              <a:buClr>
                <a:srgbClr val="FFFF00"/>
              </a:buClr>
              <a:buFont typeface="Wingdings" pitchFamily="2" charset="2"/>
              <a:buChar char="n"/>
              <a:defRPr sz="3200" b="1" kern="1200">
                <a:solidFill>
                  <a:schemeClr val="bg1"/>
                </a:solidFill>
                <a:latin typeface="Arial Narrow" pitchFamily="34" charset="0"/>
                <a:ea typeface="+mn-ea"/>
                <a:cs typeface="+mn-cs"/>
                <a:sym typeface="Wingdings"/>
              </a:defRPr>
            </a:lvl1pPr>
            <a:lvl2pPr marL="914400" indent="-457200" algn="l" defTabSz="914400" rtl="0" eaLnBrk="1" latinLnBrk="0" hangingPunct="1">
              <a:spcBef>
                <a:spcPct val="20000"/>
              </a:spcBef>
              <a:buClr>
                <a:srgbClr val="FFFF00"/>
              </a:buClr>
              <a:buFont typeface="Symbol" pitchFamily="18" charset="2"/>
              <a:buChar char="·"/>
              <a:defRPr sz="2800" b="1" kern="1200">
                <a:solidFill>
                  <a:schemeClr val="bg1"/>
                </a:solidFill>
                <a:latin typeface="Arial Narrow" pitchFamily="34" charset="0"/>
                <a:ea typeface="+mn-ea"/>
                <a:cs typeface="+mn-cs"/>
                <a:sym typeface="Symbol"/>
              </a:defRPr>
            </a:lvl2pPr>
            <a:lvl3pPr marL="1262063" indent="-347663" algn="l" defTabSz="914400" rtl="0" eaLnBrk="1" latinLnBrk="0" hangingPunct="1">
              <a:spcBef>
                <a:spcPct val="20000"/>
              </a:spcBef>
              <a:buClr>
                <a:srgbClr val="FFFF00"/>
              </a:buClr>
              <a:buFont typeface="Wingdings 3" pitchFamily="18" charset="2"/>
              <a:buChar char=""/>
              <a:defRPr sz="2400" b="1" kern="1200">
                <a:solidFill>
                  <a:schemeClr val="bg1"/>
                </a:solidFill>
                <a:latin typeface="Arial Narrow" pitchFamily="34" charset="0"/>
                <a:ea typeface="+mn-ea"/>
                <a:cs typeface="+mn-cs"/>
                <a:sym typeface="Wingdings 3"/>
              </a:defRPr>
            </a:lvl3pPr>
            <a:lvl4pPr marL="16002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bg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buNone/>
            </a:pPr>
            <a:r>
              <a:rPr lang="en-US" sz="2400" dirty="0" smtClean="0">
                <a:solidFill>
                  <a:schemeClr val="tx1"/>
                </a:solidFill>
                <a:latin typeface="Calibri" panose="020F0502020204030204" pitchFamily="34" charset="0"/>
                <a:ea typeface="MS Gothic" charset="0"/>
                <a:cs typeface="Arial" pitchFamily="34" charset="0"/>
              </a:rPr>
              <a:t>Yes</a:t>
            </a:r>
            <a:endParaRPr lang="en-US" sz="2400" dirty="0" smtClean="0">
              <a:solidFill>
                <a:srgbClr val="C00000"/>
              </a:solidFill>
              <a:latin typeface="Calibri" panose="020F0502020204030204" pitchFamily="34" charset="0"/>
              <a:ea typeface="MS Gothic" charset="0"/>
              <a:cs typeface="Arial" pitchFamily="34" charset="0"/>
            </a:endParaRPr>
          </a:p>
          <a:p>
            <a:pPr marL="0" indent="0">
              <a:spcBef>
                <a:spcPts val="600"/>
              </a:spcBef>
              <a:buNone/>
            </a:pPr>
            <a:r>
              <a:rPr lang="en-US" sz="2400" dirty="0" smtClean="0">
                <a:solidFill>
                  <a:srgbClr val="C00000"/>
                </a:solidFill>
                <a:latin typeface="Calibri" panose="020F0502020204030204" pitchFamily="34" charset="0"/>
                <a:ea typeface="MS Gothic" charset="0"/>
                <a:cs typeface="Arial" pitchFamily="34" charset="0"/>
              </a:rPr>
              <a:t>No</a:t>
            </a:r>
            <a:endParaRPr lang="en-US" sz="2400" dirty="0" smtClean="0">
              <a:solidFill>
                <a:schemeClr val="tx1"/>
              </a:solidFill>
              <a:latin typeface="Calibri" panose="020F0502020204030204" pitchFamily="34" charset="0"/>
              <a:ea typeface="MS Gothic" charset="0"/>
              <a:cs typeface="Arial" pitchFamily="34" charset="0"/>
            </a:endParaRPr>
          </a:p>
          <a:p>
            <a:pPr marL="0" indent="0">
              <a:spcBef>
                <a:spcPts val="600"/>
              </a:spcBef>
              <a:buNone/>
            </a:pPr>
            <a:r>
              <a:rPr lang="en-US" sz="2400" dirty="0" smtClean="0">
                <a:solidFill>
                  <a:schemeClr val="tx1"/>
                </a:solidFill>
                <a:latin typeface="Calibri" panose="020F0502020204030204" pitchFamily="34" charset="0"/>
                <a:ea typeface="MS Gothic" charset="0"/>
                <a:cs typeface="Arial" pitchFamily="34" charset="0"/>
              </a:rPr>
              <a:t>Yes</a:t>
            </a:r>
            <a:endParaRPr lang="en-US" sz="2400" dirty="0" smtClean="0">
              <a:solidFill>
                <a:srgbClr val="C00000"/>
              </a:solidFill>
              <a:latin typeface="Calibri" panose="020F0502020204030204" pitchFamily="34" charset="0"/>
              <a:ea typeface="MS Gothic" charset="0"/>
              <a:cs typeface="Arial" pitchFamily="34" charset="0"/>
            </a:endParaRPr>
          </a:p>
          <a:p>
            <a:pPr marL="0" indent="0">
              <a:spcBef>
                <a:spcPts val="600"/>
              </a:spcBef>
              <a:buNone/>
            </a:pPr>
            <a:r>
              <a:rPr lang="en-US" sz="2400" dirty="0" smtClean="0">
                <a:solidFill>
                  <a:schemeClr val="tx1"/>
                </a:solidFill>
                <a:latin typeface="Calibri" panose="020F0502020204030204" pitchFamily="34" charset="0"/>
                <a:ea typeface="MS Gothic" charset="0"/>
                <a:cs typeface="Arial" pitchFamily="34" charset="0"/>
              </a:rPr>
              <a:t>Yes</a:t>
            </a:r>
          </a:p>
          <a:p>
            <a:pPr marL="0" indent="0">
              <a:spcBef>
                <a:spcPts val="600"/>
              </a:spcBef>
              <a:buNone/>
            </a:pPr>
            <a:r>
              <a:rPr lang="en-US" sz="2400" dirty="0" smtClean="0">
                <a:solidFill>
                  <a:schemeClr val="tx1"/>
                </a:solidFill>
                <a:latin typeface="Calibri" panose="020F0502020204030204" pitchFamily="34" charset="0"/>
                <a:ea typeface="MS Gothic" charset="0"/>
                <a:cs typeface="Arial" pitchFamily="34" charset="0"/>
              </a:rPr>
              <a:t>Yes</a:t>
            </a:r>
          </a:p>
          <a:p>
            <a:pPr marL="0" indent="0">
              <a:spcBef>
                <a:spcPts val="600"/>
              </a:spcBef>
              <a:buNone/>
            </a:pPr>
            <a:r>
              <a:rPr lang="en-US" sz="2400" dirty="0" smtClean="0">
                <a:solidFill>
                  <a:srgbClr val="C00000"/>
                </a:solidFill>
                <a:latin typeface="Calibri" panose="020F0502020204030204" pitchFamily="34" charset="0"/>
                <a:ea typeface="MS Gothic" charset="0"/>
                <a:cs typeface="Arial" pitchFamily="34" charset="0"/>
              </a:rPr>
              <a:t>No</a:t>
            </a:r>
            <a:endParaRPr lang="en-US" sz="2400" dirty="0" smtClean="0">
              <a:solidFill>
                <a:schemeClr val="tx1"/>
              </a:solidFill>
              <a:latin typeface="Calibri" panose="020F0502020204030204" pitchFamily="34" charset="0"/>
              <a:ea typeface="MS Gothic" charset="0"/>
              <a:cs typeface="Arial" pitchFamily="34" charset="0"/>
            </a:endParaRPr>
          </a:p>
          <a:p>
            <a:pPr marL="0" indent="0">
              <a:spcBef>
                <a:spcPts val="600"/>
              </a:spcBef>
              <a:buNone/>
            </a:pPr>
            <a:r>
              <a:rPr lang="en-US" sz="2400" dirty="0" smtClean="0">
                <a:solidFill>
                  <a:srgbClr val="C00000"/>
                </a:solidFill>
                <a:latin typeface="Calibri" panose="020F0502020204030204" pitchFamily="34" charset="0"/>
                <a:ea typeface="MS Gothic" charset="0"/>
                <a:cs typeface="Arial" pitchFamily="34" charset="0"/>
              </a:rPr>
              <a:t>No</a:t>
            </a:r>
            <a:endParaRPr lang="en-US" sz="2400" dirty="0" smtClean="0">
              <a:solidFill>
                <a:schemeClr val="tx1"/>
              </a:solidFill>
              <a:latin typeface="Calibri" panose="020F0502020204030204" pitchFamily="34" charset="0"/>
              <a:ea typeface="MS Gothic" charset="0"/>
              <a:cs typeface="Arial" pitchFamily="34" charset="0"/>
            </a:endParaRPr>
          </a:p>
          <a:p>
            <a:pPr marL="0" indent="0">
              <a:spcBef>
                <a:spcPts val="600"/>
              </a:spcBef>
              <a:buNone/>
            </a:pPr>
            <a:r>
              <a:rPr lang="en-US" sz="2400" dirty="0" smtClean="0">
                <a:solidFill>
                  <a:schemeClr val="tx1"/>
                </a:solidFill>
                <a:latin typeface="Calibri" panose="020F0502020204030204" pitchFamily="34" charset="0"/>
                <a:ea typeface="MS Gothic" charset="0"/>
                <a:cs typeface="Arial" pitchFamily="34" charset="0"/>
              </a:rPr>
              <a:t>Yes</a:t>
            </a:r>
            <a:endParaRPr lang="en-US" sz="2400" dirty="0" smtClean="0">
              <a:solidFill>
                <a:srgbClr val="C00000"/>
              </a:solidFill>
              <a:latin typeface="Calibri" panose="020F0502020204030204" pitchFamily="34" charset="0"/>
              <a:ea typeface="MS Gothic" charset="0"/>
              <a:cs typeface="Arial" pitchFamily="34" charset="0"/>
            </a:endParaRPr>
          </a:p>
          <a:p>
            <a:pPr marL="0" indent="0">
              <a:spcBef>
                <a:spcPts val="600"/>
              </a:spcBef>
              <a:buNone/>
            </a:pPr>
            <a:r>
              <a:rPr lang="en-US" sz="2400" dirty="0" smtClean="0">
                <a:solidFill>
                  <a:schemeClr val="tx1"/>
                </a:solidFill>
                <a:latin typeface="Calibri" panose="020F0502020204030204" pitchFamily="34" charset="0"/>
                <a:ea typeface="MS Gothic" charset="0"/>
                <a:cs typeface="Arial" pitchFamily="34" charset="0"/>
              </a:rPr>
              <a:t>Yes</a:t>
            </a:r>
          </a:p>
          <a:p>
            <a:pPr marL="0" indent="0">
              <a:spcBef>
                <a:spcPts val="600"/>
              </a:spcBef>
              <a:buNone/>
            </a:pPr>
            <a:r>
              <a:rPr lang="en-US" sz="2400" dirty="0" smtClean="0">
                <a:solidFill>
                  <a:schemeClr val="tx1"/>
                </a:solidFill>
                <a:latin typeface="Calibri" panose="020F0502020204030204" pitchFamily="34" charset="0"/>
                <a:ea typeface="MS Gothic" charset="0"/>
                <a:cs typeface="Arial" pitchFamily="34" charset="0"/>
              </a:rPr>
              <a:t>Yes</a:t>
            </a:r>
            <a:endParaRPr lang="en-US" sz="2400" dirty="0" smtClean="0">
              <a:solidFill>
                <a:srgbClr val="C00000"/>
              </a:solidFill>
              <a:latin typeface="Calibri" panose="020F0502020204030204" pitchFamily="34" charset="0"/>
              <a:ea typeface="MS Gothic" charset="0"/>
              <a:cs typeface="Arial" pitchFamily="34" charset="0"/>
            </a:endParaRPr>
          </a:p>
          <a:p>
            <a:pPr marL="0" indent="0">
              <a:spcBef>
                <a:spcPts val="1200"/>
              </a:spcBef>
              <a:buNone/>
            </a:pPr>
            <a:endParaRPr lang="en-US" dirty="0" smtClean="0">
              <a:latin typeface="+mn-lt"/>
              <a:ea typeface="MS Gothic" charset="0"/>
              <a:cs typeface="Arial" pitchFamily="34" charset="0"/>
            </a:endParaRPr>
          </a:p>
          <a:p>
            <a:pPr marL="514350" indent="-514350">
              <a:spcBef>
                <a:spcPts val="1200"/>
              </a:spcBef>
              <a:buFont typeface="+mj-lt"/>
              <a:buAutoNum type="arabicPeriod"/>
            </a:pPr>
            <a:endParaRPr lang="en-US" dirty="0" smtClean="0">
              <a:latin typeface="+mn-lt"/>
              <a:ea typeface="MS Gothic" charset="0"/>
              <a:cs typeface="Arial" pitchFamily="34" charset="0"/>
            </a:endParaRPr>
          </a:p>
        </p:txBody>
      </p:sp>
      <p:sp>
        <p:nvSpPr>
          <p:cNvPr id="9" name="Rectangle 1"/>
          <p:cNvSpPr>
            <a:spLocks noGrp="1" noChangeArrowheads="1"/>
          </p:cNvSpPr>
          <p:nvPr>
            <p:ph type="title" idx="4294967295"/>
          </p:nvPr>
        </p:nvSpPr>
        <p:spPr>
          <a:xfrm>
            <a:off x="228600" y="304800"/>
            <a:ext cx="6705600" cy="914400"/>
          </a:xfrm>
          <a:ln/>
        </p:spPr>
        <p:txBody>
          <a:bodyPr tIns="83808">
            <a:normAutofit fontScale="90000"/>
          </a:bodyPr>
          <a:lstStyle/>
          <a:p>
            <a:pPr algn="l" hangingPunct="1">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4000" i="1" dirty="0" smtClean="0"/>
              <a:t>Whole Grain or Not Whole Grain? </a:t>
            </a:r>
            <a:br>
              <a:rPr lang="en-US" sz="4000" i="1" dirty="0" smtClean="0"/>
            </a:br>
            <a:r>
              <a:rPr lang="en-US" sz="4000" i="1" dirty="0" smtClean="0"/>
              <a:t>That is the question….</a:t>
            </a:r>
            <a:endParaRPr lang="en-US" sz="4000" i="1" dirty="0"/>
          </a:p>
        </p:txBody>
      </p:sp>
      <p:sp>
        <p:nvSpPr>
          <p:cNvPr id="10" name="TextBox 9"/>
          <p:cNvSpPr txBox="1"/>
          <p:nvPr/>
        </p:nvSpPr>
        <p:spPr>
          <a:xfrm>
            <a:off x="7315200" y="304800"/>
            <a:ext cx="1600200" cy="369332"/>
          </a:xfrm>
          <a:prstGeom prst="rect">
            <a:avLst/>
          </a:prstGeom>
          <a:noFill/>
        </p:spPr>
        <p:txBody>
          <a:bodyPr wrap="square" rtlCol="0">
            <a:spAutoFit/>
          </a:bodyPr>
          <a:lstStyle/>
          <a:p>
            <a:pPr algn="r"/>
            <a:r>
              <a:rPr lang="en-US" b="1" dirty="0" smtClean="0">
                <a:solidFill>
                  <a:schemeClr val="bg1"/>
                </a:solidFill>
              </a:rPr>
              <a:t>Worksheet 2</a:t>
            </a:r>
            <a:endParaRPr lang="en-US" b="1" dirty="0">
              <a:solidFill>
                <a:schemeClr val="bg1"/>
              </a:solidFill>
            </a:endParaRPr>
          </a:p>
        </p:txBody>
      </p:sp>
    </p:spTree>
    <p:extLst>
      <p:ext uri="{BB962C8B-B14F-4D97-AF65-F5344CB8AC3E}">
        <p14:creationId xmlns:p14="http://schemas.microsoft.com/office/powerpoint/2010/main" val="4251860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645490311"/>
              </p:ext>
            </p:extLst>
          </p:nvPr>
        </p:nvGraphicFramePr>
        <p:xfrm>
          <a:off x="381000" y="457200"/>
          <a:ext cx="8382000" cy="5985984"/>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20000"/>
                    </a:ext>
                  </a:extLst>
                </a:gridCol>
                <a:gridCol w="3429000">
                  <a:extLst>
                    <a:ext uri="{9D8B030D-6E8A-4147-A177-3AD203B41FA5}">
                      <a16:colId xmlns:a16="http://schemas.microsoft.com/office/drawing/2014/main" val="20001"/>
                    </a:ext>
                  </a:extLst>
                </a:gridCol>
                <a:gridCol w="2514600">
                  <a:extLst>
                    <a:ext uri="{9D8B030D-6E8A-4147-A177-3AD203B41FA5}">
                      <a16:colId xmlns:a16="http://schemas.microsoft.com/office/drawing/2014/main" val="20002"/>
                    </a:ext>
                  </a:extLst>
                </a:gridCol>
              </a:tblGrid>
              <a:tr h="518041">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t>Examples of Whole-Grain Products and Ingredients *</a:t>
                      </a:r>
                    </a:p>
                  </a:txBody>
                  <a:tcPr marT="45667" marB="456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3300"/>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b="1" dirty="0" smtClean="0"/>
                    </a:p>
                  </a:txBody>
                  <a:tcPr anchor="ctr">
                    <a:solidFill>
                      <a:srgbClr val="663300"/>
                    </a:solidFill>
                  </a:tcPr>
                </a:tc>
                <a:tc hMerge="1">
                  <a:txBody>
                    <a:bodyPr/>
                    <a:lstStyle/>
                    <a:p>
                      <a:pPr algn="ctr"/>
                      <a:endParaRPr lang="en-US" sz="2400" b="1" dirty="0"/>
                    </a:p>
                  </a:txBody>
                  <a:tcPr anchor="ctr">
                    <a:lnB w="12700" cap="flat" cmpd="sng" algn="ctr">
                      <a:solidFill>
                        <a:srgbClr val="663300"/>
                      </a:solidFill>
                      <a:prstDash val="solid"/>
                      <a:round/>
                      <a:headEnd type="none" w="med" len="med"/>
                      <a:tailEnd type="none" w="med" len="med"/>
                    </a:lnB>
                    <a:solidFill>
                      <a:srgbClr val="663300"/>
                    </a:solidFill>
                  </a:tcPr>
                </a:tc>
                <a:extLst>
                  <a:ext uri="{0D108BD9-81ED-4DB2-BD59-A6C34878D82A}">
                    <a16:rowId xmlns:a16="http://schemas.microsoft.com/office/drawing/2014/main" val="10000"/>
                  </a:ext>
                </a:extLst>
              </a:tr>
              <a:tr h="4937617">
                <a:tc>
                  <a:txBody>
                    <a:bodyPr/>
                    <a:lstStyle/>
                    <a:p>
                      <a:pPr marL="0" marR="0" algn="l">
                        <a:spcBef>
                          <a:spcPts val="0"/>
                        </a:spcBef>
                        <a:spcAft>
                          <a:spcPts val="0"/>
                        </a:spcAft>
                      </a:pPr>
                      <a:endParaRPr lang="en-US" sz="600" b="1" dirty="0" smtClean="0">
                        <a:solidFill>
                          <a:srgbClr val="0000CC"/>
                        </a:solidFill>
                        <a:effectLst/>
                        <a:latin typeface="+mj-lt"/>
                        <a:ea typeface="Times New Roman"/>
                      </a:endParaRPr>
                    </a:p>
                    <a:p>
                      <a:pPr marL="0" marR="0" algn="l">
                        <a:spcBef>
                          <a:spcPts val="0"/>
                        </a:spcBef>
                        <a:spcAft>
                          <a:spcPts val="0"/>
                        </a:spcAft>
                      </a:pPr>
                      <a:r>
                        <a:rPr lang="en-US" sz="1800" b="1" dirty="0" smtClean="0">
                          <a:solidFill>
                            <a:srgbClr val="0000CC"/>
                          </a:solidFill>
                          <a:effectLst/>
                          <a:latin typeface="+mj-lt"/>
                          <a:ea typeface="Times New Roman"/>
                        </a:rPr>
                        <a:t>BARLEY</a:t>
                      </a:r>
                    </a:p>
                    <a:p>
                      <a:pPr marL="285750" lvl="0" indent="-285750" algn="l">
                        <a:buClr>
                          <a:srgbClr val="663300"/>
                        </a:buClr>
                        <a:buFont typeface="Wingdings" pitchFamily="2" charset="2"/>
                        <a:buChar char="n"/>
                      </a:pPr>
                      <a:r>
                        <a:rPr lang="en-US" sz="1800" b="1" kern="1200" dirty="0" err="1" smtClean="0">
                          <a:solidFill>
                            <a:schemeClr val="dk1"/>
                          </a:solidFill>
                          <a:effectLst/>
                          <a:latin typeface="+mj-lt"/>
                          <a:ea typeface="+mn-ea"/>
                          <a:cs typeface="+mn-cs"/>
                        </a:rPr>
                        <a:t>dehulled</a:t>
                      </a:r>
                      <a:r>
                        <a:rPr lang="en-US" sz="1800" b="1" kern="1200" dirty="0" smtClean="0">
                          <a:solidFill>
                            <a:schemeClr val="dk1"/>
                          </a:solidFill>
                          <a:effectLst/>
                          <a:latin typeface="+mj-lt"/>
                          <a:ea typeface="+mn-ea"/>
                          <a:cs typeface="+mn-cs"/>
                        </a:rPr>
                        <a:t> barley </a:t>
                      </a:r>
                    </a:p>
                    <a:p>
                      <a:pPr marL="285750" lvl="0" indent="-285750" algn="l">
                        <a:buClr>
                          <a:srgbClr val="663300"/>
                        </a:buClr>
                        <a:buFont typeface="Wingdings" pitchFamily="2" charset="2"/>
                        <a:buChar char="n"/>
                      </a:pPr>
                      <a:r>
                        <a:rPr lang="en-US" sz="1800" b="1" kern="1200" dirty="0" err="1" smtClean="0">
                          <a:solidFill>
                            <a:schemeClr val="dk1"/>
                          </a:solidFill>
                          <a:effectLst/>
                          <a:latin typeface="+mj-lt"/>
                          <a:ea typeface="+mn-ea"/>
                          <a:cs typeface="+mn-cs"/>
                        </a:rPr>
                        <a:t>dehulled</a:t>
                      </a:r>
                      <a:r>
                        <a:rPr lang="en-US" sz="1800" b="1" kern="1200" dirty="0" smtClean="0">
                          <a:solidFill>
                            <a:schemeClr val="dk1"/>
                          </a:solidFill>
                          <a:effectLst/>
                          <a:latin typeface="+mj-lt"/>
                          <a:ea typeface="+mn-ea"/>
                          <a:cs typeface="+mn-cs"/>
                        </a:rPr>
                        <a:t>-barley flour </a:t>
                      </a:r>
                    </a:p>
                    <a:p>
                      <a:pPr marL="285750" lvl="0" indent="-285750" algn="l">
                        <a:buClr>
                          <a:srgbClr val="663300"/>
                        </a:buClr>
                        <a:buFont typeface="Wingdings" pitchFamily="2" charset="2"/>
                        <a:buChar char="n"/>
                      </a:pPr>
                      <a:r>
                        <a:rPr lang="en-US" sz="1800" b="1" kern="1200" dirty="0" smtClean="0">
                          <a:solidFill>
                            <a:schemeClr val="dk1"/>
                          </a:solidFill>
                          <a:effectLst/>
                          <a:latin typeface="+mj-lt"/>
                          <a:ea typeface="+mn-ea"/>
                          <a:cs typeface="+mn-cs"/>
                        </a:rPr>
                        <a:t>whole barley </a:t>
                      </a:r>
                    </a:p>
                    <a:p>
                      <a:pPr marL="285750" lvl="0" indent="-285750" algn="l">
                        <a:buClr>
                          <a:srgbClr val="663300"/>
                        </a:buClr>
                        <a:buFont typeface="Wingdings" pitchFamily="2" charset="2"/>
                        <a:buChar char="n"/>
                      </a:pPr>
                      <a:r>
                        <a:rPr lang="en-US" sz="1800" b="1" kern="1200" dirty="0" smtClean="0">
                          <a:solidFill>
                            <a:schemeClr val="dk1"/>
                          </a:solidFill>
                          <a:effectLst/>
                          <a:latin typeface="+mj-lt"/>
                          <a:ea typeface="+mn-ea"/>
                          <a:cs typeface="+mn-cs"/>
                        </a:rPr>
                        <a:t>whole-barley flakes </a:t>
                      </a:r>
                    </a:p>
                    <a:p>
                      <a:pPr marL="285750" lvl="0" indent="-285750" algn="l">
                        <a:buClr>
                          <a:srgbClr val="663300"/>
                        </a:buClr>
                        <a:buFont typeface="Wingdings" pitchFamily="2" charset="2"/>
                        <a:buChar char="n"/>
                      </a:pPr>
                      <a:r>
                        <a:rPr lang="en-US" sz="1800" b="1" kern="1200" dirty="0" smtClean="0">
                          <a:solidFill>
                            <a:schemeClr val="dk1"/>
                          </a:solidFill>
                          <a:effectLst/>
                          <a:latin typeface="+mj-lt"/>
                          <a:ea typeface="+mn-ea"/>
                          <a:cs typeface="+mn-cs"/>
                        </a:rPr>
                        <a:t>whole-barley flour </a:t>
                      </a:r>
                    </a:p>
                    <a:p>
                      <a:pPr marL="285750" lvl="0" indent="-285750" algn="l">
                        <a:buClr>
                          <a:srgbClr val="663300"/>
                        </a:buClr>
                        <a:buFont typeface="Wingdings" pitchFamily="2" charset="2"/>
                        <a:buChar char="n"/>
                      </a:pPr>
                      <a:r>
                        <a:rPr lang="en-US" sz="1800" b="1" kern="1200" dirty="0" smtClean="0">
                          <a:solidFill>
                            <a:schemeClr val="dk1"/>
                          </a:solidFill>
                          <a:effectLst/>
                          <a:latin typeface="+mj-lt"/>
                          <a:ea typeface="+mn-ea"/>
                          <a:cs typeface="+mn-cs"/>
                        </a:rPr>
                        <a:t>whole-grain barley </a:t>
                      </a:r>
                    </a:p>
                    <a:p>
                      <a:pPr marL="285750" lvl="0" indent="-285750" algn="l">
                        <a:buClr>
                          <a:srgbClr val="663300"/>
                        </a:buClr>
                        <a:buFont typeface="Wingdings" pitchFamily="2" charset="2"/>
                        <a:buChar char="n"/>
                      </a:pPr>
                      <a:r>
                        <a:rPr lang="en-US" sz="1800" b="1" kern="1200" dirty="0" smtClean="0">
                          <a:solidFill>
                            <a:schemeClr val="dk1"/>
                          </a:solidFill>
                          <a:effectLst/>
                          <a:latin typeface="+mj-lt"/>
                          <a:ea typeface="+mn-ea"/>
                          <a:cs typeface="+mn-cs"/>
                        </a:rPr>
                        <a:t>whole-grain barley flour </a:t>
                      </a:r>
                    </a:p>
                    <a:p>
                      <a:pPr marL="0" marR="0" algn="l">
                        <a:spcBef>
                          <a:spcPts val="0"/>
                        </a:spcBef>
                        <a:spcAft>
                          <a:spcPts val="0"/>
                        </a:spcAft>
                      </a:pPr>
                      <a:endParaRPr lang="en-US" sz="1200" b="1" dirty="0" smtClean="0">
                        <a:effectLst/>
                        <a:latin typeface="+mj-lt"/>
                        <a:ea typeface="Times New Roman"/>
                      </a:endParaRPr>
                    </a:p>
                    <a:p>
                      <a:pPr marL="0" marR="0" algn="l">
                        <a:spcBef>
                          <a:spcPts val="0"/>
                        </a:spcBef>
                        <a:spcAft>
                          <a:spcPts val="0"/>
                        </a:spcAft>
                      </a:pPr>
                      <a:r>
                        <a:rPr lang="en-US" sz="1800" b="1" kern="1200" dirty="0" smtClean="0">
                          <a:solidFill>
                            <a:srgbClr val="0000CC"/>
                          </a:solidFill>
                          <a:effectLst/>
                          <a:latin typeface="+mj-lt"/>
                          <a:ea typeface="Times New Roman"/>
                          <a:cs typeface="Times New Roman"/>
                        </a:rPr>
                        <a:t>BROWN</a:t>
                      </a:r>
                      <a:r>
                        <a:rPr lang="en-US" sz="1800" b="1" kern="1200" baseline="0" dirty="0" smtClean="0">
                          <a:solidFill>
                            <a:srgbClr val="0000CC"/>
                          </a:solidFill>
                          <a:effectLst/>
                          <a:latin typeface="+mj-lt"/>
                          <a:ea typeface="Times New Roman"/>
                          <a:cs typeface="Times New Roman"/>
                        </a:rPr>
                        <a:t> RICE</a:t>
                      </a:r>
                    </a:p>
                    <a:p>
                      <a:pPr marL="285750" lvl="0" indent="-285750" algn="l">
                        <a:buClr>
                          <a:srgbClr val="663300"/>
                        </a:buClr>
                        <a:buFont typeface="Wingdings" pitchFamily="2" charset="2"/>
                        <a:buChar char="n"/>
                      </a:pPr>
                      <a:r>
                        <a:rPr lang="en-US" sz="1800" b="1" kern="1200" dirty="0" smtClean="0">
                          <a:solidFill>
                            <a:schemeClr val="dk1"/>
                          </a:solidFill>
                          <a:effectLst/>
                          <a:latin typeface="+mj-lt"/>
                          <a:ea typeface="+mn-ea"/>
                          <a:cs typeface="+mn-cs"/>
                        </a:rPr>
                        <a:t>brown rice </a:t>
                      </a:r>
                    </a:p>
                    <a:p>
                      <a:pPr marL="285750" lvl="0" indent="-285750" algn="l">
                        <a:buClr>
                          <a:srgbClr val="663300"/>
                        </a:buClr>
                        <a:buFont typeface="Wingdings" pitchFamily="2" charset="2"/>
                        <a:buChar char="n"/>
                      </a:pPr>
                      <a:r>
                        <a:rPr lang="en-US" sz="1800" b="1" kern="1200" dirty="0" smtClean="0">
                          <a:solidFill>
                            <a:schemeClr val="dk1"/>
                          </a:solidFill>
                          <a:effectLst/>
                          <a:latin typeface="+mj-lt"/>
                          <a:ea typeface="+mn-ea"/>
                          <a:cs typeface="+mn-cs"/>
                        </a:rPr>
                        <a:t>brown rice flour </a:t>
                      </a:r>
                    </a:p>
                  </a:txBody>
                  <a:tcPr marL="68580" marR="68580" marT="0" marB="0">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4E8DC"/>
                    </a:solidFill>
                  </a:tcPr>
                </a:tc>
                <a:tc>
                  <a:txBody>
                    <a:bodyPr/>
                    <a:lstStyle/>
                    <a:p>
                      <a:pPr lvl="0" algn="l"/>
                      <a:endParaRPr lang="en-US" sz="600" b="1" kern="1200" dirty="0" smtClean="0">
                        <a:solidFill>
                          <a:srgbClr val="0000CC"/>
                        </a:solidFill>
                        <a:effectLst/>
                        <a:latin typeface="+mj-lt"/>
                        <a:ea typeface="+mn-ea"/>
                        <a:cs typeface="+mn-cs"/>
                      </a:endParaRPr>
                    </a:p>
                    <a:p>
                      <a:pPr lvl="0" algn="l"/>
                      <a:r>
                        <a:rPr lang="en-US" sz="1800" b="1" kern="1200" dirty="0" smtClean="0">
                          <a:solidFill>
                            <a:srgbClr val="0000CC"/>
                          </a:solidFill>
                          <a:effectLst/>
                          <a:latin typeface="+mj-lt"/>
                          <a:ea typeface="+mn-ea"/>
                          <a:cs typeface="+mn-cs"/>
                        </a:rPr>
                        <a:t>CORN</a:t>
                      </a:r>
                    </a:p>
                    <a:p>
                      <a:pPr marL="285750" lvl="0" indent="-285750" algn="l">
                        <a:buClr>
                          <a:srgbClr val="663300"/>
                        </a:buClr>
                        <a:buFont typeface="Wingdings" pitchFamily="2" charset="2"/>
                        <a:buChar char="n"/>
                      </a:pPr>
                      <a:r>
                        <a:rPr lang="en-US" sz="1800" b="1" kern="1200" dirty="0" err="1" smtClean="0">
                          <a:solidFill>
                            <a:schemeClr val="dk1"/>
                          </a:solidFill>
                          <a:effectLst/>
                          <a:latin typeface="+mj-lt"/>
                          <a:ea typeface="+mn-ea"/>
                          <a:cs typeface="+mn-cs"/>
                        </a:rPr>
                        <a:t>masa</a:t>
                      </a:r>
                      <a:r>
                        <a:rPr lang="en-US" sz="1800" b="1" kern="1200" dirty="0" smtClean="0">
                          <a:solidFill>
                            <a:schemeClr val="dk1"/>
                          </a:solidFill>
                          <a:effectLst/>
                          <a:latin typeface="+mj-lt"/>
                          <a:ea typeface="+mn-ea"/>
                          <a:cs typeface="+mn-cs"/>
                        </a:rPr>
                        <a:t> (whole corn treated with lime) </a:t>
                      </a:r>
                    </a:p>
                    <a:p>
                      <a:pPr marL="285750" lvl="0" indent="-285750" algn="l">
                        <a:buClr>
                          <a:srgbClr val="663300"/>
                        </a:buClr>
                        <a:buFont typeface="Wingdings" pitchFamily="2" charset="2"/>
                        <a:buChar char="n"/>
                      </a:pPr>
                      <a:r>
                        <a:rPr lang="en-US" sz="1800" b="1" kern="1200" dirty="0" smtClean="0">
                          <a:solidFill>
                            <a:schemeClr val="dk1"/>
                          </a:solidFill>
                          <a:effectLst/>
                          <a:latin typeface="+mj-lt"/>
                          <a:ea typeface="+mn-ea"/>
                          <a:cs typeface="+mn-cs"/>
                        </a:rPr>
                        <a:t>whole corn </a:t>
                      </a:r>
                    </a:p>
                    <a:p>
                      <a:pPr marL="285750" lvl="0" indent="-285750" algn="l">
                        <a:buClr>
                          <a:srgbClr val="663300"/>
                        </a:buClr>
                        <a:buFont typeface="Wingdings" pitchFamily="2" charset="2"/>
                        <a:buChar char="n"/>
                      </a:pPr>
                      <a:r>
                        <a:rPr lang="en-US" sz="1800" b="1" kern="1200" dirty="0" smtClean="0">
                          <a:solidFill>
                            <a:schemeClr val="dk1"/>
                          </a:solidFill>
                          <a:effectLst/>
                          <a:latin typeface="+mj-lt"/>
                          <a:ea typeface="+mn-ea"/>
                          <a:cs typeface="+mn-cs"/>
                        </a:rPr>
                        <a:t>whole-corn flour </a:t>
                      </a:r>
                    </a:p>
                    <a:p>
                      <a:pPr marL="285750" lvl="0" indent="-285750" algn="l">
                        <a:buClr>
                          <a:srgbClr val="663300"/>
                        </a:buClr>
                        <a:buFont typeface="Wingdings" pitchFamily="2" charset="2"/>
                        <a:buChar char="n"/>
                      </a:pPr>
                      <a:r>
                        <a:rPr lang="en-US" sz="1800" b="1" kern="1200" dirty="0" smtClean="0">
                          <a:solidFill>
                            <a:schemeClr val="dk1"/>
                          </a:solidFill>
                          <a:effectLst/>
                          <a:latin typeface="+mj-lt"/>
                          <a:ea typeface="+mn-ea"/>
                          <a:cs typeface="+mn-cs"/>
                        </a:rPr>
                        <a:t>whole cornmeal </a:t>
                      </a:r>
                    </a:p>
                    <a:p>
                      <a:pPr marL="285750" lvl="0" indent="-285750" algn="l">
                        <a:buClr>
                          <a:srgbClr val="663300"/>
                        </a:buClr>
                        <a:buFont typeface="Wingdings" pitchFamily="2" charset="2"/>
                        <a:buChar char="n"/>
                      </a:pPr>
                      <a:r>
                        <a:rPr lang="en-US" sz="1800" b="1" kern="1200" dirty="0" smtClean="0">
                          <a:solidFill>
                            <a:schemeClr val="dk1"/>
                          </a:solidFill>
                          <a:effectLst/>
                          <a:latin typeface="+mj-lt"/>
                          <a:ea typeface="+mn-ea"/>
                          <a:cs typeface="+mn-cs"/>
                        </a:rPr>
                        <a:t>whole-grain corn flour </a:t>
                      </a:r>
                    </a:p>
                    <a:p>
                      <a:pPr marL="285750" lvl="0" indent="-285750" algn="l">
                        <a:buClr>
                          <a:srgbClr val="663300"/>
                        </a:buClr>
                        <a:buFont typeface="Wingdings" pitchFamily="2" charset="2"/>
                        <a:buChar char="n"/>
                      </a:pPr>
                      <a:r>
                        <a:rPr lang="en-US" sz="1800" b="1" kern="1200" dirty="0" smtClean="0">
                          <a:solidFill>
                            <a:schemeClr val="dk1"/>
                          </a:solidFill>
                          <a:effectLst/>
                          <a:latin typeface="+mj-lt"/>
                          <a:ea typeface="+mn-ea"/>
                          <a:cs typeface="+mn-cs"/>
                        </a:rPr>
                        <a:t>whole-grain grits </a:t>
                      </a:r>
                    </a:p>
                    <a:p>
                      <a:pPr marL="285750" lvl="0" indent="-285750" algn="l">
                        <a:buClr>
                          <a:srgbClr val="663300"/>
                        </a:buClr>
                        <a:buFont typeface="Wingdings" pitchFamily="2" charset="2"/>
                        <a:buChar char="n"/>
                      </a:pPr>
                      <a:r>
                        <a:rPr lang="en-US" sz="1800" b="1" kern="1200" dirty="0" smtClean="0">
                          <a:solidFill>
                            <a:schemeClr val="dk1"/>
                          </a:solidFill>
                          <a:effectLst/>
                          <a:latin typeface="+mj-lt"/>
                          <a:ea typeface="+mn-ea"/>
                          <a:cs typeface="+mn-cs"/>
                        </a:rPr>
                        <a:t>whole-ground corn</a:t>
                      </a:r>
                    </a:p>
                    <a:p>
                      <a:pPr marL="0" indent="0" algn="l">
                        <a:buClr>
                          <a:srgbClr val="663300"/>
                        </a:buClr>
                        <a:buFont typeface="Wingdings" pitchFamily="2" charset="2"/>
                        <a:buNone/>
                      </a:pPr>
                      <a:endParaRPr lang="en-US" sz="1200" b="1" kern="1200" dirty="0" smtClean="0">
                        <a:solidFill>
                          <a:schemeClr val="dk1"/>
                        </a:solidFill>
                        <a:effectLst/>
                        <a:latin typeface="+mj-lt"/>
                        <a:ea typeface="+mn-ea"/>
                        <a:cs typeface="+mn-cs"/>
                      </a:endParaRPr>
                    </a:p>
                    <a:p>
                      <a:pPr marL="0" indent="0" algn="l">
                        <a:buClr>
                          <a:srgbClr val="663300"/>
                        </a:buClr>
                        <a:buFont typeface="Wingdings" pitchFamily="2" charset="2"/>
                        <a:buNone/>
                      </a:pPr>
                      <a:r>
                        <a:rPr lang="en-US" sz="1800" b="1" kern="1200" dirty="0" smtClean="0">
                          <a:solidFill>
                            <a:srgbClr val="0000CC"/>
                          </a:solidFill>
                          <a:effectLst/>
                          <a:latin typeface="+mj-lt"/>
                          <a:ea typeface="+mn-ea"/>
                          <a:cs typeface="+mn-cs"/>
                        </a:rPr>
                        <a:t>OATS </a:t>
                      </a:r>
                    </a:p>
                    <a:p>
                      <a:pPr marL="285750" lvl="0" indent="-285750" algn="l">
                        <a:buClr>
                          <a:srgbClr val="663300"/>
                        </a:buClr>
                        <a:buFont typeface="Wingdings" pitchFamily="2" charset="2"/>
                        <a:buChar char="n"/>
                      </a:pPr>
                      <a:r>
                        <a:rPr lang="en-US" sz="1800" b="1" kern="1200" dirty="0" smtClean="0">
                          <a:solidFill>
                            <a:schemeClr val="dk1"/>
                          </a:solidFill>
                          <a:effectLst/>
                          <a:latin typeface="+mj-lt"/>
                          <a:ea typeface="+mn-ea"/>
                          <a:cs typeface="+mn-cs"/>
                        </a:rPr>
                        <a:t>oat </a:t>
                      </a:r>
                      <a:r>
                        <a:rPr lang="en-US" sz="1800" b="1" kern="1200" dirty="0" err="1" smtClean="0">
                          <a:solidFill>
                            <a:schemeClr val="dk1"/>
                          </a:solidFill>
                          <a:effectLst/>
                          <a:latin typeface="+mj-lt"/>
                          <a:ea typeface="+mn-ea"/>
                          <a:cs typeface="+mn-cs"/>
                        </a:rPr>
                        <a:t>groats</a:t>
                      </a:r>
                      <a:r>
                        <a:rPr lang="en-US" sz="1800" b="1" kern="1200" dirty="0" smtClean="0">
                          <a:solidFill>
                            <a:schemeClr val="dk1"/>
                          </a:solidFill>
                          <a:effectLst/>
                          <a:latin typeface="+mj-lt"/>
                          <a:ea typeface="+mn-ea"/>
                          <a:cs typeface="+mn-cs"/>
                        </a:rPr>
                        <a:t> </a:t>
                      </a:r>
                    </a:p>
                    <a:p>
                      <a:pPr marL="285750" lvl="0" indent="-285750" algn="l">
                        <a:buClr>
                          <a:srgbClr val="663300"/>
                        </a:buClr>
                        <a:buFont typeface="Wingdings" pitchFamily="2" charset="2"/>
                        <a:buChar char="n"/>
                      </a:pPr>
                      <a:r>
                        <a:rPr lang="en-US" sz="1800" b="1" kern="1200" dirty="0" smtClean="0">
                          <a:solidFill>
                            <a:schemeClr val="dk1"/>
                          </a:solidFill>
                          <a:effectLst/>
                          <a:latin typeface="+mj-lt"/>
                          <a:ea typeface="+mn-ea"/>
                          <a:cs typeface="+mn-cs"/>
                        </a:rPr>
                        <a:t>oatmeal, including </a:t>
                      </a:r>
                      <a:br>
                        <a:rPr lang="en-US" sz="1800" b="1" kern="1200" dirty="0" smtClean="0">
                          <a:solidFill>
                            <a:schemeClr val="dk1"/>
                          </a:solidFill>
                          <a:effectLst/>
                          <a:latin typeface="+mj-lt"/>
                          <a:ea typeface="+mn-ea"/>
                          <a:cs typeface="+mn-cs"/>
                        </a:rPr>
                      </a:br>
                      <a:r>
                        <a:rPr lang="en-US" sz="1800" b="1" kern="1200" dirty="0" smtClean="0">
                          <a:solidFill>
                            <a:schemeClr val="dk1"/>
                          </a:solidFill>
                          <a:effectLst/>
                          <a:latin typeface="+mj-lt"/>
                          <a:ea typeface="+mn-ea"/>
                          <a:cs typeface="+mn-cs"/>
                        </a:rPr>
                        <a:t>old-fashioned, quick-cooking and instant</a:t>
                      </a:r>
                    </a:p>
                    <a:p>
                      <a:pPr marL="285750" lvl="0" indent="-285750" algn="l">
                        <a:buClr>
                          <a:srgbClr val="663300"/>
                        </a:buClr>
                        <a:buFont typeface="Wingdings" pitchFamily="2" charset="2"/>
                        <a:buChar char="n"/>
                      </a:pPr>
                      <a:r>
                        <a:rPr lang="en-US" sz="1800" b="1" kern="1200" dirty="0" smtClean="0">
                          <a:solidFill>
                            <a:schemeClr val="dk1"/>
                          </a:solidFill>
                          <a:effectLst/>
                          <a:latin typeface="+mj-lt"/>
                          <a:ea typeface="+mn-ea"/>
                          <a:cs typeface="+mn-cs"/>
                        </a:rPr>
                        <a:t>rolled oats </a:t>
                      </a:r>
                    </a:p>
                    <a:p>
                      <a:pPr marL="285750" lvl="0" indent="-285750" algn="l">
                        <a:buClr>
                          <a:srgbClr val="663300"/>
                        </a:buClr>
                        <a:buFont typeface="Wingdings" pitchFamily="2" charset="2"/>
                        <a:buChar char="n"/>
                      </a:pPr>
                      <a:r>
                        <a:rPr lang="en-US" sz="1800" b="1" kern="1200" dirty="0" smtClean="0">
                          <a:solidFill>
                            <a:schemeClr val="dk1"/>
                          </a:solidFill>
                          <a:effectLst/>
                          <a:latin typeface="+mj-lt"/>
                          <a:ea typeface="+mn-ea"/>
                          <a:cs typeface="+mn-cs"/>
                        </a:rPr>
                        <a:t>whole oats </a:t>
                      </a:r>
                    </a:p>
                    <a:p>
                      <a:pPr marL="285750" lvl="0" indent="-285750" algn="l">
                        <a:buClr>
                          <a:srgbClr val="663300"/>
                        </a:buClr>
                        <a:buFont typeface="Wingdings" pitchFamily="2" charset="2"/>
                        <a:buChar char="n"/>
                      </a:pPr>
                      <a:r>
                        <a:rPr lang="en-US" sz="1800" b="1" kern="1200" dirty="0" smtClean="0">
                          <a:solidFill>
                            <a:schemeClr val="dk1"/>
                          </a:solidFill>
                          <a:effectLst/>
                          <a:latin typeface="+mj-lt"/>
                          <a:ea typeface="+mn-ea"/>
                          <a:cs typeface="+mn-cs"/>
                        </a:rPr>
                        <a:t>whole-oat flour </a:t>
                      </a:r>
                    </a:p>
                    <a:p>
                      <a:pPr marL="0" lvl="0" indent="0" algn="l">
                        <a:buClr>
                          <a:srgbClr val="663300"/>
                        </a:buClr>
                        <a:buFont typeface="Wingdings" pitchFamily="2" charset="2"/>
                        <a:buNone/>
                      </a:pPr>
                      <a:endParaRPr lang="en-US" sz="600" b="1" kern="1200" dirty="0" smtClean="0">
                        <a:solidFill>
                          <a:schemeClr val="dk1"/>
                        </a:solidFill>
                        <a:effectLst/>
                        <a:latin typeface="+mj-lt"/>
                        <a:ea typeface="+mn-ea"/>
                        <a:cs typeface="+mn-cs"/>
                      </a:endParaRPr>
                    </a:p>
                  </a:txBody>
                  <a:tcPr marL="68580" marR="68580" marT="0" marB="0">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4E8DC"/>
                    </a:solidFill>
                  </a:tcPr>
                </a:tc>
                <a:tc>
                  <a:txBody>
                    <a:bodyPr/>
                    <a:lstStyle/>
                    <a:p>
                      <a:endParaRPr lang="en-US" sz="600" b="1" kern="1200" dirty="0" smtClean="0">
                        <a:solidFill>
                          <a:srgbClr val="0000CC"/>
                        </a:solidFill>
                        <a:effectLst/>
                        <a:latin typeface="+mj-lt"/>
                        <a:ea typeface="+mn-ea"/>
                        <a:cs typeface="+mn-cs"/>
                      </a:endParaRPr>
                    </a:p>
                    <a:p>
                      <a:r>
                        <a:rPr lang="en-US" sz="1800" b="1" kern="1200" dirty="0" smtClean="0">
                          <a:solidFill>
                            <a:srgbClr val="0000CC"/>
                          </a:solidFill>
                          <a:effectLst/>
                          <a:latin typeface="+mj-lt"/>
                          <a:ea typeface="+mn-ea"/>
                          <a:cs typeface="+mn-cs"/>
                        </a:rPr>
                        <a:t>RYE</a:t>
                      </a:r>
                    </a:p>
                    <a:p>
                      <a:pPr marL="285750" lvl="0" indent="-285750">
                        <a:buClr>
                          <a:srgbClr val="663300"/>
                        </a:buClr>
                        <a:buFont typeface="Wingdings" pitchFamily="2" charset="2"/>
                        <a:buChar char="n"/>
                      </a:pPr>
                      <a:r>
                        <a:rPr lang="en-US" sz="1800" b="1" kern="1200" dirty="0" smtClean="0">
                          <a:solidFill>
                            <a:schemeClr val="dk1"/>
                          </a:solidFill>
                          <a:effectLst/>
                          <a:latin typeface="+mj-lt"/>
                          <a:ea typeface="+mn-ea"/>
                          <a:cs typeface="+mn-cs"/>
                        </a:rPr>
                        <a:t>whole rye </a:t>
                      </a:r>
                    </a:p>
                    <a:p>
                      <a:pPr marL="285750" lvl="0" indent="-285750">
                        <a:buClr>
                          <a:srgbClr val="663300"/>
                        </a:buClr>
                        <a:buFont typeface="Wingdings" pitchFamily="2" charset="2"/>
                        <a:buChar char="n"/>
                      </a:pPr>
                      <a:r>
                        <a:rPr lang="en-US" sz="1800" b="1" kern="1200" dirty="0" smtClean="0">
                          <a:solidFill>
                            <a:schemeClr val="dk1"/>
                          </a:solidFill>
                          <a:effectLst/>
                          <a:latin typeface="+mj-lt"/>
                          <a:ea typeface="+mn-ea"/>
                          <a:cs typeface="+mn-cs"/>
                        </a:rPr>
                        <a:t>rye berries </a:t>
                      </a:r>
                    </a:p>
                    <a:p>
                      <a:pPr marL="285750" lvl="0" indent="-285750">
                        <a:buClr>
                          <a:srgbClr val="663300"/>
                        </a:buClr>
                        <a:buFont typeface="Wingdings" pitchFamily="2" charset="2"/>
                        <a:buChar char="n"/>
                      </a:pPr>
                      <a:r>
                        <a:rPr lang="en-US" sz="1800" b="1" kern="1200" dirty="0" smtClean="0">
                          <a:solidFill>
                            <a:schemeClr val="dk1"/>
                          </a:solidFill>
                          <a:effectLst/>
                          <a:latin typeface="+mj-lt"/>
                          <a:ea typeface="+mn-ea"/>
                          <a:cs typeface="+mn-cs"/>
                        </a:rPr>
                        <a:t>whole-rye flour </a:t>
                      </a:r>
                    </a:p>
                    <a:p>
                      <a:pPr marL="285750" lvl="0" indent="-285750">
                        <a:buClr>
                          <a:srgbClr val="663300"/>
                        </a:buClr>
                        <a:buFont typeface="Wingdings" pitchFamily="2" charset="2"/>
                        <a:buChar char="n"/>
                      </a:pPr>
                      <a:r>
                        <a:rPr lang="en-US" sz="1800" b="1" kern="1200" dirty="0" smtClean="0">
                          <a:solidFill>
                            <a:schemeClr val="dk1"/>
                          </a:solidFill>
                          <a:effectLst/>
                          <a:latin typeface="+mj-lt"/>
                          <a:ea typeface="+mn-ea"/>
                          <a:cs typeface="+mn-cs"/>
                        </a:rPr>
                        <a:t>whole-rye flakes </a:t>
                      </a:r>
                    </a:p>
                    <a:p>
                      <a:endParaRPr lang="en-US" sz="1800" b="1" kern="1200" dirty="0" smtClean="0">
                        <a:solidFill>
                          <a:schemeClr val="dk1"/>
                        </a:solidFill>
                        <a:effectLst/>
                        <a:latin typeface="+mj-lt"/>
                        <a:ea typeface="+mn-ea"/>
                        <a:cs typeface="+mn-cs"/>
                      </a:endParaRPr>
                    </a:p>
                    <a:p>
                      <a:pPr lvl="0"/>
                      <a:r>
                        <a:rPr lang="en-US" sz="1800" b="1" kern="1200" dirty="0" smtClean="0">
                          <a:solidFill>
                            <a:schemeClr val="dk1"/>
                          </a:solidFill>
                          <a:effectLst/>
                          <a:latin typeface="+mj-lt"/>
                          <a:ea typeface="+mn-ea"/>
                          <a:cs typeface="+mn-cs"/>
                        </a:rPr>
                        <a:t> </a:t>
                      </a:r>
                      <a:endParaRPr lang="en-US" sz="2000" b="1" dirty="0">
                        <a:effectLst/>
                        <a:latin typeface="+mj-lt"/>
                        <a:ea typeface="Times New Roman"/>
                        <a:cs typeface="Times New Roman"/>
                      </a:endParaRPr>
                    </a:p>
                  </a:txBody>
                  <a:tcPr marL="68580" marR="68580" marT="0" marB="0">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4E8DC"/>
                    </a:solidFill>
                  </a:tcPr>
                </a:tc>
                <a:extLst>
                  <a:ext uri="{0D108BD9-81ED-4DB2-BD59-A6C34878D82A}">
                    <a16:rowId xmlns:a16="http://schemas.microsoft.com/office/drawing/2014/main" val="10001"/>
                  </a:ext>
                </a:extLst>
              </a:tr>
              <a:tr h="438730">
                <a:tc gridSpan="3">
                  <a:txBody>
                    <a:bodyPr/>
                    <a:lstStyle/>
                    <a:p>
                      <a:pPr marL="285750" marR="0" lvl="0" indent="-285750" algn="ctr" defTabSz="914400" rtl="0" eaLnBrk="1" fontAlgn="auto" latinLnBrk="0" hangingPunct="1">
                        <a:lnSpc>
                          <a:spcPct val="100000"/>
                        </a:lnSpc>
                        <a:spcBef>
                          <a:spcPts val="0"/>
                        </a:spcBef>
                        <a:spcAft>
                          <a:spcPts val="0"/>
                        </a:spcAft>
                        <a:buClr>
                          <a:srgbClr val="663300"/>
                        </a:buClr>
                        <a:buSzTx/>
                        <a:buFont typeface="Wingdings" pitchFamily="2" charset="2"/>
                        <a:buChar char="n"/>
                        <a:tabLst/>
                        <a:defRPr/>
                      </a:pPr>
                      <a:r>
                        <a:rPr lang="en-US" sz="1600" b="1" kern="1200" dirty="0" smtClean="0">
                          <a:solidFill>
                            <a:schemeClr val="bg1"/>
                          </a:solidFill>
                          <a:effectLst/>
                          <a:latin typeface="+mn-lt"/>
                          <a:ea typeface="+mn-ea"/>
                          <a:cs typeface="+mn-cs"/>
                        </a:rPr>
                        <a:t>* This</a:t>
                      </a:r>
                      <a:r>
                        <a:rPr lang="en-US" sz="1600" b="1" kern="1200" baseline="0" dirty="0" smtClean="0">
                          <a:solidFill>
                            <a:schemeClr val="bg1"/>
                          </a:solidFill>
                          <a:effectLst/>
                          <a:latin typeface="+mn-lt"/>
                          <a:ea typeface="+mn-ea"/>
                          <a:cs typeface="+mn-cs"/>
                        </a:rPr>
                        <a:t> list is not all-inclusive</a:t>
                      </a:r>
                      <a:endParaRPr lang="en-US" sz="1600" b="1" kern="1200" dirty="0" smtClean="0">
                        <a:solidFill>
                          <a:schemeClr val="bg1"/>
                        </a:solidFill>
                        <a:effectLst/>
                        <a:latin typeface="+mn-lt"/>
                        <a:ea typeface="+mn-ea"/>
                        <a:cs typeface="+mn-cs"/>
                      </a:endParaRPr>
                    </a:p>
                  </a:txBody>
                  <a:tcPr marL="68580" marR="68580" marT="0" marB="0" anchor="ctr">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663300"/>
                      </a:solidFill>
                      <a:prstDash val="solid"/>
                      <a:round/>
                      <a:headEnd type="none" w="med" len="med"/>
                      <a:tailEnd type="none" w="med" len="med"/>
                    </a:lnB>
                    <a:solidFill>
                      <a:srgbClr val="663300"/>
                    </a:solidFill>
                  </a:tcPr>
                </a:tc>
                <a:tc hMerge="1">
                  <a:txBody>
                    <a:bodyPr/>
                    <a:lstStyle/>
                    <a:p>
                      <a:pPr marL="285750" lvl="0" indent="-285750" algn="l">
                        <a:buClr>
                          <a:srgbClr val="663300"/>
                        </a:buClr>
                        <a:buFont typeface="Wingdings" pitchFamily="2" charset="2"/>
                        <a:buChar char="n"/>
                      </a:pPr>
                      <a:endParaRPr lang="en-US" sz="1800" kern="1200" dirty="0" smtClean="0">
                        <a:solidFill>
                          <a:schemeClr val="dk1"/>
                        </a:solidFill>
                        <a:effectLst/>
                        <a:latin typeface="+mn-lt"/>
                        <a:ea typeface="+mn-ea"/>
                        <a:cs typeface="+mn-cs"/>
                      </a:endParaRPr>
                    </a:p>
                  </a:txBody>
                  <a:tcPr marL="68580" marR="68580" marT="0" marB="0">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663300"/>
                      </a:solidFill>
                      <a:prstDash val="solid"/>
                      <a:round/>
                      <a:headEnd type="none" w="med" len="med"/>
                      <a:tailEnd type="none" w="med" len="med"/>
                    </a:lnB>
                    <a:solidFill>
                      <a:srgbClr val="F4E8DC"/>
                    </a:solidFill>
                  </a:tcPr>
                </a:tc>
                <a:tc hMerge="1">
                  <a:txBody>
                    <a:bodyPr/>
                    <a:lstStyle/>
                    <a:p>
                      <a:pPr lvl="0"/>
                      <a:endParaRPr lang="en-US" sz="2000" b="1" dirty="0">
                        <a:effectLst/>
                        <a:latin typeface="+mj-lt"/>
                        <a:ea typeface="Times New Roman"/>
                        <a:cs typeface="Times New Roman"/>
                      </a:endParaRPr>
                    </a:p>
                  </a:txBody>
                  <a:tcPr marL="68580" marR="68580" marT="0" marB="0">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663300"/>
                      </a:solidFill>
                      <a:prstDash val="solid"/>
                      <a:round/>
                      <a:headEnd type="none" w="med" len="med"/>
                      <a:tailEnd type="none" w="med" len="med"/>
                    </a:lnB>
                    <a:solidFill>
                      <a:srgbClr val="F4E8DC"/>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309809320"/>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381000" y="533400"/>
          <a:ext cx="8382000" cy="5821680"/>
        </p:xfrm>
        <a:graphic>
          <a:graphicData uri="http://schemas.openxmlformats.org/drawingml/2006/table">
            <a:tbl>
              <a:tblPr firstRow="1" bandRow="1">
                <a:tableStyleId>{5C22544A-7EE6-4342-B048-85BDC9FD1C3A}</a:tableStyleId>
              </a:tblPr>
              <a:tblGrid>
                <a:gridCol w="32766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362200">
                  <a:extLst>
                    <a:ext uri="{9D8B030D-6E8A-4147-A177-3AD203B41FA5}">
                      <a16:colId xmlns:a16="http://schemas.microsoft.com/office/drawing/2014/main" val="20002"/>
                    </a:ext>
                  </a:extLst>
                </a:gridCol>
              </a:tblGrid>
              <a:tr h="304800">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t>Examples of Whole-Grain Products and Ingredients *</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3300"/>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b="1" dirty="0" smtClean="0"/>
                    </a:p>
                  </a:txBody>
                  <a:tcPr anchor="ctr">
                    <a:solidFill>
                      <a:srgbClr val="663300"/>
                    </a:solidFill>
                  </a:tcPr>
                </a:tc>
                <a:tc hMerge="1">
                  <a:txBody>
                    <a:bodyPr/>
                    <a:lstStyle/>
                    <a:p>
                      <a:pPr algn="ctr"/>
                      <a:endParaRPr lang="en-US" sz="2400" b="1" dirty="0"/>
                    </a:p>
                  </a:txBody>
                  <a:tcPr anchor="ctr">
                    <a:lnB w="12700" cap="flat" cmpd="sng" algn="ctr">
                      <a:solidFill>
                        <a:srgbClr val="663300"/>
                      </a:solidFill>
                      <a:prstDash val="solid"/>
                      <a:round/>
                      <a:headEnd type="none" w="med" len="med"/>
                      <a:tailEnd type="none" w="med" len="med"/>
                    </a:lnB>
                    <a:solidFill>
                      <a:srgbClr val="663300"/>
                    </a:solidFill>
                  </a:tcPr>
                </a:tc>
                <a:extLst>
                  <a:ext uri="{0D108BD9-81ED-4DB2-BD59-A6C34878D82A}">
                    <a16:rowId xmlns:a16="http://schemas.microsoft.com/office/drawing/2014/main" val="10000"/>
                  </a:ext>
                </a:extLst>
              </a:tr>
              <a:tr h="457200">
                <a:tc>
                  <a:txBody>
                    <a:bodyPr/>
                    <a:lstStyle/>
                    <a:p>
                      <a:pPr marL="0" indent="0">
                        <a:spcBef>
                          <a:spcPts val="600"/>
                        </a:spcBef>
                        <a:buClr>
                          <a:srgbClr val="663300"/>
                        </a:buClr>
                        <a:buFont typeface="Wingdings" pitchFamily="2" charset="2"/>
                        <a:buNone/>
                      </a:pPr>
                      <a:endParaRPr lang="en-US" sz="600" b="1" kern="1200" dirty="0" smtClean="0">
                        <a:solidFill>
                          <a:srgbClr val="0000CC"/>
                        </a:solidFill>
                        <a:effectLst/>
                        <a:latin typeface="+mn-lt"/>
                        <a:ea typeface="+mn-ea"/>
                        <a:cs typeface="+mn-cs"/>
                      </a:endParaRPr>
                    </a:p>
                    <a:p>
                      <a:pPr marL="0" indent="0">
                        <a:spcBef>
                          <a:spcPts val="0"/>
                        </a:spcBef>
                        <a:buClr>
                          <a:srgbClr val="663300"/>
                        </a:buClr>
                        <a:buFont typeface="Wingdings" pitchFamily="2" charset="2"/>
                        <a:buNone/>
                      </a:pPr>
                      <a:r>
                        <a:rPr lang="en-US" sz="1800" b="1" kern="1200" dirty="0" smtClean="0">
                          <a:solidFill>
                            <a:srgbClr val="0000CC"/>
                          </a:solidFill>
                          <a:effectLst/>
                          <a:latin typeface="+mn-lt"/>
                          <a:ea typeface="+mn-ea"/>
                          <a:cs typeface="+mn-cs"/>
                        </a:rPr>
                        <a:t>WHEAT (RED) </a:t>
                      </a:r>
                    </a:p>
                    <a:p>
                      <a:pPr marL="285750" lvl="0" indent="-285750">
                        <a:buClr>
                          <a:srgbClr val="663300"/>
                        </a:buClr>
                        <a:buFont typeface="Wingdings" pitchFamily="2" charset="2"/>
                        <a:buChar char="n"/>
                      </a:pPr>
                      <a:r>
                        <a:rPr lang="en-US" sz="1800" b="1" kern="1200" dirty="0" smtClean="0">
                          <a:solidFill>
                            <a:schemeClr val="dk1"/>
                          </a:solidFill>
                          <a:effectLst/>
                          <a:latin typeface="+mn-lt"/>
                          <a:ea typeface="+mn-ea"/>
                          <a:cs typeface="+mn-cs"/>
                        </a:rPr>
                        <a:t>bulgur (cracked wheat) </a:t>
                      </a:r>
                    </a:p>
                    <a:p>
                      <a:pPr marL="285750" lvl="0" indent="-285750">
                        <a:buClr>
                          <a:srgbClr val="663300"/>
                        </a:buClr>
                        <a:buFont typeface="Wingdings" pitchFamily="2" charset="2"/>
                        <a:buChar char="n"/>
                      </a:pPr>
                      <a:r>
                        <a:rPr lang="en-US" sz="1800" b="1" kern="1200" dirty="0" smtClean="0">
                          <a:solidFill>
                            <a:schemeClr val="dk1"/>
                          </a:solidFill>
                          <a:effectLst/>
                          <a:latin typeface="+mn-lt"/>
                          <a:ea typeface="+mn-ea"/>
                          <a:cs typeface="+mn-cs"/>
                        </a:rPr>
                        <a:t>bromated whole-wheat flour</a:t>
                      </a:r>
                    </a:p>
                    <a:p>
                      <a:pPr marL="285750" lvl="0" indent="-285750">
                        <a:buClr>
                          <a:srgbClr val="663300"/>
                        </a:buClr>
                        <a:buFont typeface="Wingdings" pitchFamily="2" charset="2"/>
                        <a:buChar char="n"/>
                      </a:pPr>
                      <a:r>
                        <a:rPr lang="en-US" sz="1800" b="1" kern="1200" dirty="0" smtClean="0">
                          <a:solidFill>
                            <a:schemeClr val="dk1"/>
                          </a:solidFill>
                          <a:effectLst/>
                          <a:latin typeface="+mn-lt"/>
                          <a:ea typeface="+mn-ea"/>
                          <a:cs typeface="+mn-cs"/>
                        </a:rPr>
                        <a:t>cracked wheat</a:t>
                      </a:r>
                    </a:p>
                    <a:p>
                      <a:pPr marL="285750" lvl="0" indent="-285750">
                        <a:buClr>
                          <a:srgbClr val="663300"/>
                        </a:buClr>
                        <a:buFont typeface="Wingdings" pitchFamily="2" charset="2"/>
                        <a:buChar char="n"/>
                      </a:pPr>
                      <a:r>
                        <a:rPr lang="en-US" sz="1800" b="1" kern="1200" dirty="0" smtClean="0">
                          <a:solidFill>
                            <a:schemeClr val="dk1"/>
                          </a:solidFill>
                          <a:effectLst/>
                          <a:latin typeface="+mn-lt"/>
                          <a:ea typeface="+mn-ea"/>
                          <a:cs typeface="+mn-cs"/>
                        </a:rPr>
                        <a:t>crushed wheat</a:t>
                      </a:r>
                    </a:p>
                    <a:p>
                      <a:pPr marL="285750" lvl="0" indent="-285750">
                        <a:buClr>
                          <a:srgbClr val="663300"/>
                        </a:buClr>
                        <a:buFont typeface="Wingdings" pitchFamily="2" charset="2"/>
                        <a:buChar char="n"/>
                      </a:pPr>
                      <a:r>
                        <a:rPr lang="en-US" sz="1800" b="1" kern="1200" dirty="0" smtClean="0">
                          <a:solidFill>
                            <a:schemeClr val="dk1"/>
                          </a:solidFill>
                          <a:effectLst/>
                          <a:latin typeface="+mn-lt"/>
                          <a:ea typeface="+mn-ea"/>
                          <a:cs typeface="+mn-cs"/>
                        </a:rPr>
                        <a:t>entire-wheat flour</a:t>
                      </a:r>
                    </a:p>
                    <a:p>
                      <a:pPr marL="285750" lvl="0" indent="-285750">
                        <a:buClr>
                          <a:srgbClr val="663300"/>
                        </a:buClr>
                        <a:buFont typeface="Wingdings" pitchFamily="2" charset="2"/>
                        <a:buChar char="n"/>
                      </a:pPr>
                      <a:r>
                        <a:rPr lang="en-US" sz="1800" b="1" kern="1200" dirty="0" smtClean="0">
                          <a:solidFill>
                            <a:schemeClr val="dk1"/>
                          </a:solidFill>
                          <a:effectLst/>
                          <a:latin typeface="+mn-lt"/>
                          <a:ea typeface="+mn-ea"/>
                          <a:cs typeface="+mn-cs"/>
                        </a:rPr>
                        <a:t>graham flour </a:t>
                      </a:r>
                    </a:p>
                    <a:p>
                      <a:pPr marL="285750" lvl="0" indent="-285750">
                        <a:buClr>
                          <a:srgbClr val="663300"/>
                        </a:buClr>
                        <a:buFont typeface="Wingdings" pitchFamily="2" charset="2"/>
                        <a:buChar char="n"/>
                      </a:pPr>
                      <a:r>
                        <a:rPr lang="en-US" sz="1800" b="1" kern="1200" dirty="0" smtClean="0">
                          <a:solidFill>
                            <a:schemeClr val="dk1"/>
                          </a:solidFill>
                          <a:effectLst/>
                          <a:latin typeface="+mn-lt"/>
                          <a:ea typeface="+mn-ea"/>
                          <a:cs typeface="+mn-cs"/>
                        </a:rPr>
                        <a:t>sprouted wheat </a:t>
                      </a:r>
                    </a:p>
                    <a:p>
                      <a:pPr marL="285750" lvl="0" indent="-285750">
                        <a:buClr>
                          <a:srgbClr val="663300"/>
                        </a:buClr>
                        <a:buFont typeface="Wingdings" pitchFamily="2" charset="2"/>
                        <a:buChar char="n"/>
                      </a:pPr>
                      <a:r>
                        <a:rPr lang="en-US" sz="1800" b="1" kern="1200" dirty="0" smtClean="0">
                          <a:solidFill>
                            <a:schemeClr val="dk1"/>
                          </a:solidFill>
                          <a:effectLst/>
                          <a:latin typeface="+mn-lt"/>
                          <a:ea typeface="+mn-ea"/>
                          <a:cs typeface="+mn-cs"/>
                        </a:rPr>
                        <a:t>sprouted wheat berries </a:t>
                      </a:r>
                    </a:p>
                    <a:p>
                      <a:pPr marL="285750" lvl="0" indent="-285750">
                        <a:buClr>
                          <a:srgbClr val="663300"/>
                        </a:buClr>
                        <a:buFont typeface="Wingdings" pitchFamily="2" charset="2"/>
                        <a:buChar char="n"/>
                      </a:pPr>
                      <a:r>
                        <a:rPr lang="en-US" sz="1800" b="1" kern="1200" dirty="0" smtClean="0">
                          <a:solidFill>
                            <a:schemeClr val="dk1"/>
                          </a:solidFill>
                          <a:effectLst/>
                          <a:latin typeface="+mn-lt"/>
                          <a:ea typeface="+mn-ea"/>
                          <a:cs typeface="+mn-cs"/>
                        </a:rPr>
                        <a:t>stone ground whole-wheat flour </a:t>
                      </a:r>
                    </a:p>
                    <a:p>
                      <a:pPr marL="285750" lvl="0" indent="-285750">
                        <a:buClr>
                          <a:srgbClr val="663300"/>
                        </a:buClr>
                        <a:buFont typeface="Wingdings" pitchFamily="2" charset="2"/>
                        <a:buChar char="n"/>
                      </a:pPr>
                      <a:r>
                        <a:rPr lang="en-US" sz="1800" b="1" kern="1200" dirty="0" smtClean="0">
                          <a:solidFill>
                            <a:schemeClr val="dk1"/>
                          </a:solidFill>
                          <a:effectLst/>
                          <a:latin typeface="+mn-lt"/>
                          <a:ea typeface="+mn-ea"/>
                          <a:cs typeface="+mn-cs"/>
                        </a:rPr>
                        <a:t>toasted crushed whole wheat </a:t>
                      </a:r>
                    </a:p>
                    <a:p>
                      <a:pPr marL="285750" lvl="0" indent="-285750">
                        <a:buClr>
                          <a:srgbClr val="663300"/>
                        </a:buClr>
                        <a:buFont typeface="Wingdings" pitchFamily="2" charset="2"/>
                        <a:buChar char="n"/>
                      </a:pPr>
                      <a:r>
                        <a:rPr lang="en-US" sz="1800" b="1" kern="1200" dirty="0" smtClean="0">
                          <a:solidFill>
                            <a:schemeClr val="dk1"/>
                          </a:solidFill>
                          <a:effectLst/>
                          <a:latin typeface="+mn-lt"/>
                          <a:ea typeface="+mn-ea"/>
                          <a:cs typeface="+mn-cs"/>
                        </a:rPr>
                        <a:t>wheat berries </a:t>
                      </a:r>
                    </a:p>
                    <a:p>
                      <a:pPr marL="285750" lvl="0" indent="-285750">
                        <a:buClr>
                          <a:srgbClr val="663300"/>
                        </a:buClr>
                        <a:buFont typeface="Wingdings" pitchFamily="2" charset="2"/>
                        <a:buChar char="n"/>
                      </a:pPr>
                      <a:r>
                        <a:rPr lang="en-US" sz="1800" b="1" kern="1200" dirty="0" smtClean="0">
                          <a:solidFill>
                            <a:schemeClr val="dk1"/>
                          </a:solidFill>
                          <a:effectLst/>
                          <a:latin typeface="+mn-lt"/>
                          <a:ea typeface="+mn-ea"/>
                          <a:cs typeface="+mn-cs"/>
                        </a:rPr>
                        <a:t>whole bulgur </a:t>
                      </a:r>
                    </a:p>
                    <a:p>
                      <a:pPr marL="285750" lvl="0" indent="-285750">
                        <a:buClr>
                          <a:srgbClr val="663300"/>
                        </a:buClr>
                        <a:buFont typeface="Wingdings" pitchFamily="2" charset="2"/>
                        <a:buChar char="n"/>
                      </a:pPr>
                      <a:r>
                        <a:rPr lang="en-US" sz="1800" b="1" kern="1200" dirty="0" smtClean="0">
                          <a:solidFill>
                            <a:schemeClr val="dk1"/>
                          </a:solidFill>
                          <a:effectLst/>
                          <a:latin typeface="+mn-lt"/>
                          <a:ea typeface="+mn-ea"/>
                          <a:cs typeface="+mn-cs"/>
                        </a:rPr>
                        <a:t>whole durum flour </a:t>
                      </a:r>
                    </a:p>
                    <a:p>
                      <a:pPr marL="285750" lvl="0" indent="-285750">
                        <a:buClr>
                          <a:srgbClr val="663300"/>
                        </a:buClr>
                        <a:buFont typeface="Wingdings" pitchFamily="2" charset="2"/>
                        <a:buChar char="n"/>
                      </a:pPr>
                      <a:r>
                        <a:rPr lang="en-US" sz="1800" b="1" kern="1200" dirty="0" smtClean="0">
                          <a:solidFill>
                            <a:schemeClr val="dk1"/>
                          </a:solidFill>
                          <a:effectLst/>
                          <a:latin typeface="+mn-lt"/>
                          <a:ea typeface="+mn-ea"/>
                          <a:cs typeface="+mn-cs"/>
                        </a:rPr>
                        <a:t>whole durum wheat flour </a:t>
                      </a:r>
                    </a:p>
                  </a:txBody>
                  <a:tcPr marL="68580" marR="68580" marT="0" marB="0">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4E8DC"/>
                    </a:solidFill>
                  </a:tcPr>
                </a:tc>
                <a:tc>
                  <a:txBody>
                    <a:bodyPr/>
                    <a:lstStyle/>
                    <a:p>
                      <a:pPr marL="0" lvl="0" indent="0">
                        <a:buClr>
                          <a:srgbClr val="663300"/>
                        </a:buClr>
                        <a:buFont typeface="Wingdings" pitchFamily="2" charset="2"/>
                        <a:buNone/>
                      </a:pPr>
                      <a:endParaRPr lang="en-US" sz="600" b="1" kern="1200" dirty="0" smtClean="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rgbClr val="663300"/>
                        </a:buClr>
                        <a:buSzTx/>
                        <a:buFont typeface="Wingdings" pitchFamily="2" charset="2"/>
                        <a:buNone/>
                        <a:tabLst/>
                        <a:defRPr/>
                      </a:pPr>
                      <a:r>
                        <a:rPr lang="en-US" sz="1800" b="1" kern="1200" dirty="0" smtClean="0">
                          <a:solidFill>
                            <a:srgbClr val="0000CC"/>
                          </a:solidFill>
                          <a:effectLst/>
                          <a:latin typeface="+mn-lt"/>
                          <a:ea typeface="+mn-ea"/>
                          <a:cs typeface="+mn-cs"/>
                        </a:rPr>
                        <a:t>WHEAT (RED),</a:t>
                      </a:r>
                      <a:r>
                        <a:rPr lang="en-US" sz="1800" b="1" kern="1200" baseline="0" dirty="0" smtClean="0">
                          <a:solidFill>
                            <a:srgbClr val="0000CC"/>
                          </a:solidFill>
                          <a:effectLst/>
                          <a:latin typeface="+mn-lt"/>
                          <a:ea typeface="+mn-ea"/>
                          <a:cs typeface="+mn-cs"/>
                        </a:rPr>
                        <a:t> continued</a:t>
                      </a:r>
                      <a:endParaRPr lang="en-US" sz="1800" b="1" kern="1200" dirty="0" smtClean="0">
                        <a:solidFill>
                          <a:srgbClr val="0000CC"/>
                        </a:solidFill>
                        <a:effectLst/>
                        <a:latin typeface="+mn-lt"/>
                        <a:ea typeface="+mn-ea"/>
                        <a:cs typeface="+mn-cs"/>
                      </a:endParaRPr>
                    </a:p>
                    <a:p>
                      <a:pPr marL="285750" lvl="0" indent="-285750">
                        <a:buClr>
                          <a:srgbClr val="663300"/>
                        </a:buClr>
                        <a:buFont typeface="Wingdings" pitchFamily="2" charset="2"/>
                        <a:buChar char="n"/>
                      </a:pPr>
                      <a:r>
                        <a:rPr lang="en-US" sz="1800" b="1" kern="1200" dirty="0" smtClean="0">
                          <a:solidFill>
                            <a:schemeClr val="dk1"/>
                          </a:solidFill>
                          <a:effectLst/>
                          <a:latin typeface="+mn-lt"/>
                          <a:ea typeface="+mn-ea"/>
                          <a:cs typeface="+mn-cs"/>
                        </a:rPr>
                        <a:t>whole-grain bulgur </a:t>
                      </a:r>
                    </a:p>
                    <a:p>
                      <a:pPr marL="285750" lvl="0" indent="-285750">
                        <a:buClr>
                          <a:srgbClr val="663300"/>
                        </a:buClr>
                        <a:buFont typeface="Wingdings" pitchFamily="2" charset="2"/>
                        <a:buChar char="n"/>
                      </a:pPr>
                      <a:r>
                        <a:rPr lang="en-US" sz="1800" b="1" kern="1200" dirty="0" smtClean="0">
                          <a:solidFill>
                            <a:schemeClr val="dk1"/>
                          </a:solidFill>
                          <a:effectLst/>
                          <a:latin typeface="+mn-lt"/>
                          <a:ea typeface="+mn-ea"/>
                          <a:cs typeface="+mn-cs"/>
                        </a:rPr>
                        <a:t>whole-grain wheat </a:t>
                      </a:r>
                    </a:p>
                    <a:p>
                      <a:pPr marL="285750" lvl="0" indent="-285750">
                        <a:buClr>
                          <a:srgbClr val="663300"/>
                        </a:buClr>
                        <a:buFont typeface="Wingdings" pitchFamily="2" charset="2"/>
                        <a:buChar char="n"/>
                      </a:pPr>
                      <a:r>
                        <a:rPr lang="en-US" sz="1800" b="1" kern="1200" dirty="0" smtClean="0">
                          <a:solidFill>
                            <a:schemeClr val="dk1"/>
                          </a:solidFill>
                          <a:effectLst/>
                          <a:latin typeface="+mn-lt"/>
                          <a:ea typeface="+mn-ea"/>
                          <a:cs typeface="+mn-cs"/>
                        </a:rPr>
                        <a:t>whole wheat</a:t>
                      </a:r>
                    </a:p>
                    <a:p>
                      <a:pPr marL="285750" lvl="0" indent="-285750">
                        <a:buClr>
                          <a:srgbClr val="663300"/>
                        </a:buClr>
                        <a:buFont typeface="Wingdings" pitchFamily="2" charset="2"/>
                        <a:buChar char="n"/>
                      </a:pPr>
                      <a:r>
                        <a:rPr lang="en-US" sz="1800" b="1" kern="1200" dirty="0" smtClean="0">
                          <a:solidFill>
                            <a:schemeClr val="dk1"/>
                          </a:solidFill>
                          <a:effectLst/>
                          <a:latin typeface="+mn-lt"/>
                          <a:ea typeface="+mn-ea"/>
                          <a:cs typeface="+mn-cs"/>
                        </a:rPr>
                        <a:t>whole-wheat flour </a:t>
                      </a:r>
                    </a:p>
                    <a:p>
                      <a:pPr marL="285750" lvl="0" indent="-285750">
                        <a:buClr>
                          <a:srgbClr val="663300"/>
                        </a:buClr>
                        <a:buFont typeface="Wingdings" pitchFamily="2" charset="2"/>
                        <a:buChar char="n"/>
                      </a:pPr>
                      <a:r>
                        <a:rPr lang="en-US" sz="1800" b="1" kern="1200" dirty="0" smtClean="0">
                          <a:solidFill>
                            <a:schemeClr val="dk1"/>
                          </a:solidFill>
                          <a:effectLst/>
                          <a:latin typeface="+mn-lt"/>
                          <a:ea typeface="+mn-ea"/>
                          <a:cs typeface="+mn-cs"/>
                        </a:rPr>
                        <a:t>whole-wheat pastry flour</a:t>
                      </a:r>
                    </a:p>
                    <a:p>
                      <a:pPr marL="285750" indent="-285750">
                        <a:buClr>
                          <a:srgbClr val="663300"/>
                        </a:buClr>
                        <a:buFont typeface="Wingdings" pitchFamily="2" charset="2"/>
                        <a:buChar char="n"/>
                      </a:pPr>
                      <a:r>
                        <a:rPr lang="en-US" sz="1800" b="1" kern="1200" dirty="0" smtClean="0">
                          <a:solidFill>
                            <a:schemeClr val="dk1"/>
                          </a:solidFill>
                          <a:effectLst/>
                          <a:latin typeface="+mn-lt"/>
                          <a:ea typeface="+mn-ea"/>
                          <a:cs typeface="+mn-cs"/>
                        </a:rPr>
                        <a:t>whole-wheat flakes </a:t>
                      </a:r>
                    </a:p>
                    <a:p>
                      <a:pPr marL="0" indent="0">
                        <a:buClr>
                          <a:srgbClr val="663300"/>
                        </a:buClr>
                        <a:buFont typeface="Wingdings" pitchFamily="2" charset="2"/>
                        <a:buNone/>
                      </a:pPr>
                      <a:endParaRPr lang="en-US" sz="1200" b="1" kern="1200" dirty="0" smtClean="0">
                        <a:solidFill>
                          <a:schemeClr val="dk1"/>
                        </a:solidFill>
                        <a:effectLst/>
                        <a:latin typeface="+mn-lt"/>
                        <a:ea typeface="+mn-ea"/>
                        <a:cs typeface="+mn-cs"/>
                      </a:endParaRPr>
                    </a:p>
                    <a:p>
                      <a:pPr marL="0" indent="0">
                        <a:buClr>
                          <a:srgbClr val="663300"/>
                        </a:buClr>
                        <a:buFont typeface="Wingdings" pitchFamily="2" charset="2"/>
                        <a:buNone/>
                      </a:pPr>
                      <a:r>
                        <a:rPr lang="en-US" sz="1800" b="1" kern="1200" dirty="0" smtClean="0">
                          <a:solidFill>
                            <a:srgbClr val="0000CC"/>
                          </a:solidFill>
                          <a:effectLst/>
                          <a:latin typeface="+mn-lt"/>
                          <a:ea typeface="+mn-ea"/>
                          <a:cs typeface="+mn-cs"/>
                        </a:rPr>
                        <a:t>WHEAT (WHITE) </a:t>
                      </a:r>
                    </a:p>
                    <a:p>
                      <a:pPr marL="285750" lvl="0" indent="-285750">
                        <a:buClr>
                          <a:srgbClr val="663300"/>
                        </a:buClr>
                        <a:buFont typeface="Wingdings" pitchFamily="2" charset="2"/>
                        <a:buChar char="n"/>
                      </a:pPr>
                      <a:r>
                        <a:rPr lang="en-US" sz="1800" b="1" kern="1200" dirty="0" smtClean="0">
                          <a:solidFill>
                            <a:schemeClr val="dk1"/>
                          </a:solidFill>
                          <a:effectLst/>
                          <a:latin typeface="+mn-lt"/>
                          <a:ea typeface="+mn-ea"/>
                          <a:cs typeface="+mn-cs"/>
                        </a:rPr>
                        <a:t>whole white wheat </a:t>
                      </a:r>
                    </a:p>
                    <a:p>
                      <a:pPr marL="285750" lvl="0" indent="-285750">
                        <a:buClr>
                          <a:srgbClr val="663300"/>
                        </a:buClr>
                        <a:buFont typeface="Wingdings" pitchFamily="2" charset="2"/>
                        <a:buChar char="n"/>
                      </a:pPr>
                      <a:r>
                        <a:rPr lang="en-US" sz="1800" b="1" kern="1200" dirty="0" smtClean="0">
                          <a:solidFill>
                            <a:schemeClr val="dk1"/>
                          </a:solidFill>
                          <a:effectLst/>
                          <a:latin typeface="+mn-lt"/>
                          <a:ea typeface="+mn-ea"/>
                          <a:cs typeface="+mn-cs"/>
                        </a:rPr>
                        <a:t>whole white wheat flour </a:t>
                      </a:r>
                    </a:p>
                    <a:p>
                      <a:pPr marL="0" indent="0">
                        <a:buClr>
                          <a:srgbClr val="663300"/>
                        </a:buClr>
                        <a:buFont typeface="Wingdings" pitchFamily="2" charset="2"/>
                        <a:buNone/>
                      </a:pPr>
                      <a:endParaRPr lang="en-US" sz="1200" b="1" kern="1200" dirty="0" smtClean="0">
                        <a:solidFill>
                          <a:schemeClr val="dk1"/>
                        </a:solidFill>
                        <a:effectLst/>
                        <a:latin typeface="+mn-lt"/>
                        <a:ea typeface="+mn-ea"/>
                        <a:cs typeface="+mn-cs"/>
                      </a:endParaRPr>
                    </a:p>
                    <a:p>
                      <a:pPr marL="0" indent="0">
                        <a:buClr>
                          <a:srgbClr val="663300"/>
                        </a:buClr>
                        <a:buFont typeface="Wingdings" pitchFamily="2" charset="2"/>
                        <a:buNone/>
                      </a:pPr>
                      <a:r>
                        <a:rPr lang="en-US" sz="1800" b="1" kern="1200" dirty="0" smtClean="0">
                          <a:solidFill>
                            <a:srgbClr val="0000CC"/>
                          </a:solidFill>
                          <a:effectLst/>
                          <a:latin typeface="+mn-lt"/>
                          <a:ea typeface="+mn-ea"/>
                          <a:cs typeface="+mn-cs"/>
                        </a:rPr>
                        <a:t>WILD RICE </a:t>
                      </a:r>
                    </a:p>
                    <a:p>
                      <a:pPr marL="285750" lvl="0" indent="-285750">
                        <a:buClr>
                          <a:srgbClr val="663300"/>
                        </a:buClr>
                        <a:buFont typeface="Wingdings" pitchFamily="2" charset="2"/>
                        <a:buChar char="n"/>
                      </a:pPr>
                      <a:r>
                        <a:rPr lang="en-US" sz="1800" b="1" kern="1200" dirty="0" smtClean="0">
                          <a:solidFill>
                            <a:schemeClr val="dk1"/>
                          </a:solidFill>
                          <a:effectLst/>
                          <a:latin typeface="+mn-lt"/>
                          <a:ea typeface="+mn-ea"/>
                          <a:cs typeface="+mn-cs"/>
                        </a:rPr>
                        <a:t>wild rice </a:t>
                      </a:r>
                    </a:p>
                    <a:p>
                      <a:pPr marL="285750" lvl="0" indent="-285750">
                        <a:buClr>
                          <a:srgbClr val="663300"/>
                        </a:buClr>
                        <a:buFont typeface="Wingdings" pitchFamily="2" charset="2"/>
                        <a:buChar char="n"/>
                      </a:pPr>
                      <a:r>
                        <a:rPr lang="en-US" sz="1800" b="1" kern="1200" dirty="0" smtClean="0">
                          <a:solidFill>
                            <a:schemeClr val="dk1"/>
                          </a:solidFill>
                          <a:effectLst/>
                          <a:latin typeface="+mn-lt"/>
                          <a:ea typeface="+mn-ea"/>
                          <a:cs typeface="+mn-cs"/>
                        </a:rPr>
                        <a:t>wild rice flour</a:t>
                      </a:r>
                    </a:p>
                    <a:p>
                      <a:pPr marL="342900" marR="0" indent="-342900" algn="l">
                        <a:spcBef>
                          <a:spcPts val="0"/>
                        </a:spcBef>
                        <a:spcAft>
                          <a:spcPts val="0"/>
                        </a:spcAft>
                        <a:buClr>
                          <a:srgbClr val="663300"/>
                        </a:buClr>
                        <a:buFont typeface="Wingdings" pitchFamily="2" charset="2"/>
                        <a:buChar char="n"/>
                      </a:pPr>
                      <a:endParaRPr lang="en-US" sz="1800" b="1" dirty="0">
                        <a:effectLst/>
                        <a:latin typeface="+mj-lt"/>
                        <a:ea typeface="Times New Roman"/>
                        <a:cs typeface="Times New Roman"/>
                      </a:endParaRPr>
                    </a:p>
                  </a:txBody>
                  <a:tcPr marL="68580" marR="68580" marT="0" marB="0">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4E8DC"/>
                    </a:solidFill>
                  </a:tcPr>
                </a:tc>
                <a:tc>
                  <a:txBody>
                    <a:bodyPr/>
                    <a:lstStyle/>
                    <a:p>
                      <a:pPr marL="0" indent="0">
                        <a:buClr>
                          <a:srgbClr val="663300"/>
                        </a:buClr>
                        <a:buFont typeface="Wingdings" pitchFamily="2" charset="2"/>
                        <a:buNone/>
                      </a:pPr>
                      <a:endParaRPr lang="en-US" sz="600" b="1" kern="1200" dirty="0" smtClean="0">
                        <a:solidFill>
                          <a:srgbClr val="0000CC"/>
                        </a:solidFill>
                        <a:effectLst/>
                        <a:latin typeface="+mn-lt"/>
                        <a:ea typeface="+mn-ea"/>
                        <a:cs typeface="+mn-cs"/>
                      </a:endParaRPr>
                    </a:p>
                    <a:p>
                      <a:pPr marL="0" indent="0">
                        <a:buClr>
                          <a:srgbClr val="663300"/>
                        </a:buClr>
                        <a:buFont typeface="Wingdings" pitchFamily="2" charset="2"/>
                        <a:buNone/>
                      </a:pPr>
                      <a:r>
                        <a:rPr lang="en-US" sz="1800" b="1" kern="1200" dirty="0" smtClean="0">
                          <a:solidFill>
                            <a:srgbClr val="0000CC"/>
                          </a:solidFill>
                          <a:effectLst/>
                          <a:latin typeface="+mn-lt"/>
                          <a:ea typeface="+mn-ea"/>
                          <a:cs typeface="+mn-cs"/>
                        </a:rPr>
                        <a:t>LESS COMMON GRAINS </a:t>
                      </a:r>
                    </a:p>
                    <a:p>
                      <a:pPr marL="285750" lvl="0" indent="-285750">
                        <a:buClr>
                          <a:srgbClr val="663300"/>
                        </a:buClr>
                        <a:buFont typeface="Wingdings" pitchFamily="2" charset="2"/>
                        <a:buChar char="n"/>
                      </a:pPr>
                      <a:r>
                        <a:rPr lang="en-US" sz="1800" b="1" kern="1200" dirty="0" smtClean="0">
                          <a:solidFill>
                            <a:schemeClr val="dk1"/>
                          </a:solidFill>
                          <a:effectLst/>
                          <a:latin typeface="+mn-lt"/>
                          <a:ea typeface="+mn-ea"/>
                          <a:cs typeface="+mn-cs"/>
                        </a:rPr>
                        <a:t>amaranth </a:t>
                      </a:r>
                    </a:p>
                    <a:p>
                      <a:pPr marL="285750" lvl="0" indent="-285750">
                        <a:buClr>
                          <a:srgbClr val="663300"/>
                        </a:buClr>
                        <a:buFont typeface="Wingdings" pitchFamily="2" charset="2"/>
                        <a:buChar char="n"/>
                      </a:pPr>
                      <a:r>
                        <a:rPr lang="en-US" sz="1800" b="1" kern="1200" dirty="0" smtClean="0">
                          <a:solidFill>
                            <a:schemeClr val="dk1"/>
                          </a:solidFill>
                          <a:effectLst/>
                          <a:latin typeface="+mn-lt"/>
                          <a:ea typeface="+mn-ea"/>
                          <a:cs typeface="+mn-cs"/>
                        </a:rPr>
                        <a:t>buckwheat, buckwheat </a:t>
                      </a:r>
                      <a:r>
                        <a:rPr lang="en-US" sz="1800" b="1" kern="1200" dirty="0" err="1" smtClean="0">
                          <a:solidFill>
                            <a:schemeClr val="dk1"/>
                          </a:solidFill>
                          <a:effectLst/>
                          <a:latin typeface="+mn-lt"/>
                          <a:ea typeface="+mn-ea"/>
                          <a:cs typeface="+mn-cs"/>
                        </a:rPr>
                        <a:t>groats</a:t>
                      </a:r>
                      <a:endParaRPr lang="en-US" sz="1800" b="1" kern="1200" dirty="0" smtClean="0">
                        <a:solidFill>
                          <a:schemeClr val="dk1"/>
                        </a:solidFill>
                        <a:effectLst/>
                        <a:latin typeface="+mn-lt"/>
                        <a:ea typeface="+mn-ea"/>
                        <a:cs typeface="+mn-cs"/>
                      </a:endParaRPr>
                    </a:p>
                    <a:p>
                      <a:pPr marL="285750" lvl="0" indent="-285750">
                        <a:buClr>
                          <a:srgbClr val="663300"/>
                        </a:buClr>
                        <a:buFont typeface="Wingdings" pitchFamily="2" charset="2"/>
                        <a:buChar char="n"/>
                      </a:pPr>
                      <a:r>
                        <a:rPr lang="en-US" sz="1800" b="1" kern="1200" dirty="0" smtClean="0">
                          <a:solidFill>
                            <a:schemeClr val="dk1"/>
                          </a:solidFill>
                          <a:effectLst/>
                          <a:latin typeface="+mn-lt"/>
                          <a:ea typeface="+mn-ea"/>
                          <a:cs typeface="+mn-cs"/>
                        </a:rPr>
                        <a:t>einkorn </a:t>
                      </a:r>
                    </a:p>
                    <a:p>
                      <a:pPr marL="285750" lvl="0" indent="-285750">
                        <a:buClr>
                          <a:srgbClr val="663300"/>
                        </a:buClr>
                        <a:buFont typeface="Wingdings" pitchFamily="2" charset="2"/>
                        <a:buChar char="n"/>
                      </a:pPr>
                      <a:r>
                        <a:rPr lang="en-US" sz="1800" b="1" kern="1200" dirty="0" smtClean="0">
                          <a:solidFill>
                            <a:schemeClr val="dk1"/>
                          </a:solidFill>
                          <a:effectLst/>
                          <a:latin typeface="+mn-lt"/>
                          <a:ea typeface="+mn-ea"/>
                          <a:cs typeface="+mn-cs"/>
                        </a:rPr>
                        <a:t>emmer (</a:t>
                      </a:r>
                      <a:r>
                        <a:rPr lang="en-US" sz="1800" b="1" kern="1200" dirty="0" err="1" smtClean="0">
                          <a:solidFill>
                            <a:schemeClr val="dk1"/>
                          </a:solidFill>
                          <a:effectLst/>
                          <a:latin typeface="+mn-lt"/>
                          <a:ea typeface="+mn-ea"/>
                          <a:cs typeface="+mn-cs"/>
                        </a:rPr>
                        <a:t>farro</a:t>
                      </a:r>
                      <a:r>
                        <a:rPr lang="en-US" sz="1800" b="1" kern="1200" dirty="0" smtClean="0">
                          <a:solidFill>
                            <a:schemeClr val="dk1"/>
                          </a:solidFill>
                          <a:effectLst/>
                          <a:latin typeface="+mn-lt"/>
                          <a:ea typeface="+mn-ea"/>
                          <a:cs typeface="+mn-cs"/>
                        </a:rPr>
                        <a:t>) </a:t>
                      </a:r>
                    </a:p>
                    <a:p>
                      <a:pPr marL="285750" lvl="0" indent="-285750">
                        <a:buClr>
                          <a:srgbClr val="663300"/>
                        </a:buClr>
                        <a:buFont typeface="Wingdings" pitchFamily="2" charset="2"/>
                        <a:buChar char="n"/>
                      </a:pPr>
                      <a:r>
                        <a:rPr lang="en-US" sz="1800" b="1" kern="1200" dirty="0" err="1" smtClean="0">
                          <a:solidFill>
                            <a:schemeClr val="dk1"/>
                          </a:solidFill>
                          <a:effectLst/>
                          <a:latin typeface="+mn-lt"/>
                          <a:ea typeface="+mn-ea"/>
                          <a:cs typeface="+mn-cs"/>
                        </a:rPr>
                        <a:t>Kamut</a:t>
                      </a:r>
                      <a:r>
                        <a:rPr lang="en-US" sz="1800" b="1" kern="1200" dirty="0" smtClean="0">
                          <a:solidFill>
                            <a:schemeClr val="dk1"/>
                          </a:solidFill>
                          <a:effectLst/>
                          <a:latin typeface="+mn-lt"/>
                          <a:ea typeface="+mn-ea"/>
                          <a:cs typeface="+mn-cs"/>
                        </a:rPr>
                        <a:t>® </a:t>
                      </a:r>
                    </a:p>
                    <a:p>
                      <a:pPr marL="285750" lvl="0" indent="-285750">
                        <a:buClr>
                          <a:srgbClr val="663300"/>
                        </a:buClr>
                        <a:buFont typeface="Wingdings" pitchFamily="2" charset="2"/>
                        <a:buChar char="n"/>
                      </a:pPr>
                      <a:r>
                        <a:rPr lang="en-US" sz="1800" b="1" kern="1200" dirty="0" smtClean="0">
                          <a:solidFill>
                            <a:schemeClr val="dk1"/>
                          </a:solidFill>
                          <a:effectLst/>
                          <a:latin typeface="+mn-lt"/>
                          <a:ea typeface="+mn-ea"/>
                          <a:cs typeface="+mn-cs"/>
                        </a:rPr>
                        <a:t>millet</a:t>
                      </a:r>
                    </a:p>
                    <a:p>
                      <a:pPr marL="285750" lvl="0" indent="-285750">
                        <a:buClr>
                          <a:srgbClr val="663300"/>
                        </a:buClr>
                        <a:buFont typeface="Wingdings" pitchFamily="2" charset="2"/>
                        <a:buChar char="n"/>
                      </a:pPr>
                      <a:r>
                        <a:rPr lang="en-US" sz="1800" b="1" kern="1200" dirty="0" smtClean="0">
                          <a:solidFill>
                            <a:schemeClr val="dk1"/>
                          </a:solidFill>
                          <a:effectLst/>
                          <a:latin typeface="+mn-lt"/>
                          <a:ea typeface="+mn-ea"/>
                          <a:cs typeface="+mn-cs"/>
                        </a:rPr>
                        <a:t>quinoa</a:t>
                      </a:r>
                    </a:p>
                    <a:p>
                      <a:pPr marL="285750" lvl="0" indent="-285750">
                        <a:buClr>
                          <a:srgbClr val="663300"/>
                        </a:buClr>
                        <a:buFont typeface="Wingdings" pitchFamily="2" charset="2"/>
                        <a:buChar char="n"/>
                      </a:pPr>
                      <a:r>
                        <a:rPr lang="en-US" sz="1800" b="1" kern="1200" dirty="0" smtClean="0">
                          <a:solidFill>
                            <a:schemeClr val="dk1"/>
                          </a:solidFill>
                          <a:effectLst/>
                          <a:latin typeface="+mn-lt"/>
                          <a:ea typeface="+mn-ea"/>
                          <a:cs typeface="+mn-cs"/>
                        </a:rPr>
                        <a:t>sorghum (milo) </a:t>
                      </a:r>
                    </a:p>
                    <a:p>
                      <a:pPr marL="285750" lvl="0" indent="-285750">
                        <a:buClr>
                          <a:srgbClr val="663300"/>
                        </a:buClr>
                        <a:buFont typeface="Wingdings" pitchFamily="2" charset="2"/>
                        <a:buChar char="n"/>
                      </a:pPr>
                      <a:r>
                        <a:rPr lang="en-US" sz="1800" b="1" kern="1200" dirty="0" smtClean="0">
                          <a:solidFill>
                            <a:schemeClr val="dk1"/>
                          </a:solidFill>
                          <a:effectLst/>
                          <a:latin typeface="+mn-lt"/>
                          <a:ea typeface="+mn-ea"/>
                          <a:cs typeface="+mn-cs"/>
                        </a:rPr>
                        <a:t>spelt </a:t>
                      </a:r>
                    </a:p>
                    <a:p>
                      <a:pPr marL="285750" lvl="0" indent="-285750">
                        <a:buClr>
                          <a:srgbClr val="663300"/>
                        </a:buClr>
                        <a:buFont typeface="Wingdings" pitchFamily="2" charset="2"/>
                        <a:buChar char="n"/>
                      </a:pPr>
                      <a:r>
                        <a:rPr lang="en-US" sz="1800" b="1" kern="1200" dirty="0" err="1" smtClean="0">
                          <a:solidFill>
                            <a:schemeClr val="dk1"/>
                          </a:solidFill>
                          <a:effectLst/>
                          <a:latin typeface="+mn-lt"/>
                          <a:ea typeface="+mn-ea"/>
                          <a:cs typeface="+mn-cs"/>
                        </a:rPr>
                        <a:t>teff</a:t>
                      </a:r>
                      <a:r>
                        <a:rPr lang="en-US" sz="1800" b="1" kern="1200" dirty="0" smtClean="0">
                          <a:solidFill>
                            <a:schemeClr val="dk1"/>
                          </a:solidFill>
                          <a:effectLst/>
                          <a:latin typeface="+mn-lt"/>
                          <a:ea typeface="+mn-ea"/>
                          <a:cs typeface="+mn-cs"/>
                        </a:rPr>
                        <a:t> </a:t>
                      </a:r>
                    </a:p>
                    <a:p>
                      <a:pPr marL="285750" lvl="0" indent="-285750">
                        <a:buClr>
                          <a:srgbClr val="663300"/>
                        </a:buClr>
                        <a:buFont typeface="Wingdings" pitchFamily="2" charset="2"/>
                        <a:buChar char="n"/>
                      </a:pPr>
                      <a:r>
                        <a:rPr lang="en-US" sz="1800" b="1" kern="1200" dirty="0" smtClean="0">
                          <a:solidFill>
                            <a:schemeClr val="dk1"/>
                          </a:solidFill>
                          <a:effectLst/>
                          <a:latin typeface="+mn-lt"/>
                          <a:ea typeface="+mn-ea"/>
                          <a:cs typeface="+mn-cs"/>
                        </a:rPr>
                        <a:t>triticale</a:t>
                      </a:r>
                    </a:p>
                    <a:p>
                      <a:pPr marL="285750" indent="-285750">
                        <a:buClr>
                          <a:srgbClr val="663300"/>
                        </a:buClr>
                        <a:buFont typeface="Wingdings" pitchFamily="2" charset="2"/>
                        <a:buChar char="n"/>
                      </a:pPr>
                      <a:endParaRPr lang="en-US" sz="1800" b="1" kern="1200" dirty="0" smtClean="0">
                        <a:solidFill>
                          <a:schemeClr val="dk1"/>
                        </a:solidFill>
                        <a:effectLst/>
                        <a:latin typeface="+mn-lt"/>
                        <a:ea typeface="+mn-ea"/>
                        <a:cs typeface="+mn-cs"/>
                      </a:endParaRPr>
                    </a:p>
                  </a:txBody>
                  <a:tcPr marL="68580" marR="68580" marT="0" marB="0">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4E8DC"/>
                    </a:solidFill>
                  </a:tcPr>
                </a:tc>
                <a:extLst>
                  <a:ext uri="{0D108BD9-81ED-4DB2-BD59-A6C34878D82A}">
                    <a16:rowId xmlns:a16="http://schemas.microsoft.com/office/drawing/2014/main" val="10001"/>
                  </a:ext>
                </a:extLst>
              </a:tr>
              <a:tr h="457200">
                <a:tc gridSpan="3">
                  <a:txBody>
                    <a:bodyPr/>
                    <a:lstStyle/>
                    <a:p>
                      <a:pPr marL="285750" marR="0" lvl="0" indent="-285750" algn="ctr" defTabSz="914400" rtl="0" eaLnBrk="1" fontAlgn="auto" latinLnBrk="0" hangingPunct="1">
                        <a:lnSpc>
                          <a:spcPct val="100000"/>
                        </a:lnSpc>
                        <a:spcBef>
                          <a:spcPts val="0"/>
                        </a:spcBef>
                        <a:spcAft>
                          <a:spcPts val="0"/>
                        </a:spcAft>
                        <a:buClr>
                          <a:srgbClr val="663300"/>
                        </a:buClr>
                        <a:buSzTx/>
                        <a:buFont typeface="Wingdings" pitchFamily="2" charset="2"/>
                        <a:buChar char="n"/>
                        <a:tabLst/>
                        <a:defRPr/>
                      </a:pPr>
                      <a:r>
                        <a:rPr lang="en-US" sz="1800" b="1" kern="1200" dirty="0" smtClean="0">
                          <a:solidFill>
                            <a:schemeClr val="bg1"/>
                          </a:solidFill>
                          <a:effectLst/>
                          <a:latin typeface="+mn-lt"/>
                          <a:ea typeface="+mn-ea"/>
                          <a:cs typeface="+mn-cs"/>
                        </a:rPr>
                        <a:t>* This</a:t>
                      </a:r>
                      <a:r>
                        <a:rPr lang="en-US" sz="1800" b="1" kern="1200" baseline="0" dirty="0" smtClean="0">
                          <a:solidFill>
                            <a:schemeClr val="bg1"/>
                          </a:solidFill>
                          <a:effectLst/>
                          <a:latin typeface="+mn-lt"/>
                          <a:ea typeface="+mn-ea"/>
                          <a:cs typeface="+mn-cs"/>
                        </a:rPr>
                        <a:t> list is not all-inclusive</a:t>
                      </a:r>
                      <a:endParaRPr lang="en-US" sz="1800" b="1" kern="1200" dirty="0" smtClean="0">
                        <a:solidFill>
                          <a:schemeClr val="bg1"/>
                        </a:solidFill>
                        <a:effectLst/>
                        <a:latin typeface="+mn-lt"/>
                        <a:ea typeface="+mn-ea"/>
                        <a:cs typeface="+mn-cs"/>
                      </a:endParaRPr>
                    </a:p>
                  </a:txBody>
                  <a:tcPr marL="68580" marR="68580" marT="0" marB="0" anchor="ctr">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663300"/>
                      </a:solidFill>
                      <a:prstDash val="solid"/>
                      <a:round/>
                      <a:headEnd type="none" w="med" len="med"/>
                      <a:tailEnd type="none" w="med" len="med"/>
                    </a:lnB>
                    <a:solidFill>
                      <a:srgbClr val="663300"/>
                    </a:solidFill>
                  </a:tcPr>
                </a:tc>
                <a:tc hMerge="1">
                  <a:txBody>
                    <a:bodyPr/>
                    <a:lstStyle/>
                    <a:p>
                      <a:pPr marL="342900" marR="0" indent="-342900" algn="l">
                        <a:spcBef>
                          <a:spcPts val="0"/>
                        </a:spcBef>
                        <a:spcAft>
                          <a:spcPts val="0"/>
                        </a:spcAft>
                        <a:buClr>
                          <a:srgbClr val="663300"/>
                        </a:buClr>
                        <a:buFont typeface="Wingdings" pitchFamily="2" charset="2"/>
                        <a:buChar char="n"/>
                      </a:pPr>
                      <a:endParaRPr lang="en-US" sz="2000" b="1" dirty="0">
                        <a:effectLst/>
                        <a:latin typeface="+mj-lt"/>
                        <a:ea typeface="Times New Roman"/>
                        <a:cs typeface="Times New Roman"/>
                      </a:endParaRPr>
                    </a:p>
                  </a:txBody>
                  <a:tcPr marL="68580" marR="68580" marT="0" marB="0">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663300"/>
                      </a:solidFill>
                      <a:prstDash val="solid"/>
                      <a:round/>
                      <a:headEnd type="none" w="med" len="med"/>
                      <a:tailEnd type="none" w="med" len="med"/>
                    </a:lnB>
                    <a:solidFill>
                      <a:srgbClr val="F4E8DC"/>
                    </a:solidFill>
                  </a:tcPr>
                </a:tc>
                <a:tc hMerge="1">
                  <a:txBody>
                    <a:bodyPr/>
                    <a:lstStyle/>
                    <a:p>
                      <a:pPr marL="285750" indent="-285750">
                        <a:buClr>
                          <a:srgbClr val="663300"/>
                        </a:buClr>
                        <a:buFont typeface="Wingdings" pitchFamily="2" charset="2"/>
                        <a:buChar char="n"/>
                      </a:pPr>
                      <a:endParaRPr lang="en-US" sz="1800" b="1" kern="1200" dirty="0" smtClean="0">
                        <a:solidFill>
                          <a:schemeClr val="dk1"/>
                        </a:solidFill>
                        <a:effectLst/>
                        <a:latin typeface="+mn-lt"/>
                        <a:ea typeface="+mn-ea"/>
                        <a:cs typeface="+mn-cs"/>
                      </a:endParaRPr>
                    </a:p>
                  </a:txBody>
                  <a:tcPr marL="68580" marR="68580" marT="0" marB="0">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663300"/>
                      </a:solidFill>
                      <a:prstDash val="solid"/>
                      <a:round/>
                      <a:headEnd type="none" w="med" len="med"/>
                      <a:tailEnd type="none" w="med" len="med"/>
                    </a:lnB>
                    <a:solidFill>
                      <a:srgbClr val="F4E8DC"/>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487818981"/>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idx="4294967295"/>
          </p:nvPr>
        </p:nvSpPr>
        <p:spPr>
          <a:xfrm>
            <a:off x="0" y="342900"/>
            <a:ext cx="9144000" cy="487363"/>
          </a:xfrm>
        </p:spPr>
        <p:txBody>
          <a:bodyPr>
            <a:noAutofit/>
          </a:bodyPr>
          <a:lstStyle/>
          <a:p>
            <a:pPr>
              <a:defRPr/>
            </a:pPr>
            <a:r>
              <a:rPr lang="en-US" dirty="0" smtClean="0">
                <a:latin typeface="+mn-lt"/>
              </a:rPr>
              <a:t>Identifying Whole Grains</a:t>
            </a:r>
            <a:endParaRPr lang="en-US" dirty="0">
              <a:latin typeface="+mn-lt"/>
            </a:endParaRPr>
          </a:p>
        </p:txBody>
      </p:sp>
      <p:sp>
        <p:nvSpPr>
          <p:cNvPr id="114694" name="TextBox 8"/>
          <p:cNvSpPr txBox="1">
            <a:spLocks noChangeArrowheads="1"/>
          </p:cNvSpPr>
          <p:nvPr/>
        </p:nvSpPr>
        <p:spPr bwMode="auto">
          <a:xfrm>
            <a:off x="0" y="6259512"/>
            <a:ext cx="9144000" cy="369888"/>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b="1" dirty="0" smtClean="0"/>
              <a:t>www.sde.ct.gov/sde/lib/sde/pdf/deps/nutrition/nslp/crediting/identifyingwg.pdf</a:t>
            </a:r>
            <a:endParaRPr lang="en-US" altLang="en-US" sz="1800" b="1" dirty="0"/>
          </a:p>
        </p:txBody>
      </p:sp>
      <p:pic>
        <p:nvPicPr>
          <p:cNvPr id="4" name="Picture 3"/>
          <p:cNvPicPr>
            <a:picLocks noChangeAspect="1"/>
          </p:cNvPicPr>
          <p:nvPr/>
        </p:nvPicPr>
        <p:blipFill>
          <a:blip r:embed="rId3"/>
          <a:stretch>
            <a:fillRect/>
          </a:stretch>
        </p:blipFill>
        <p:spPr>
          <a:xfrm>
            <a:off x="2595572" y="938847"/>
            <a:ext cx="3952856" cy="5212080"/>
          </a:xfrm>
          <a:prstGeom prst="rect">
            <a:avLst/>
          </a:prstGeom>
        </p:spPr>
      </p:pic>
    </p:spTree>
    <p:extLst>
      <p:ext uri="{BB962C8B-B14F-4D97-AF65-F5344CB8AC3E}">
        <p14:creationId xmlns:p14="http://schemas.microsoft.com/office/powerpoint/2010/main" val="1237344326"/>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
          <p:cNvSpPr>
            <a:spLocks noGrp="1" noChangeArrowheads="1"/>
          </p:cNvSpPr>
          <p:nvPr>
            <p:ph type="title"/>
          </p:nvPr>
        </p:nvSpPr>
        <p:spPr>
          <a:xfrm>
            <a:off x="0" y="228600"/>
            <a:ext cx="9144000" cy="685800"/>
          </a:xfrm>
        </p:spPr>
        <p:txBody>
          <a:bodyPr tIns="83808"/>
          <a:lstStyle/>
          <a:p>
            <a:pPr eaLnBrk="1" hangingPunct="1"/>
            <a:r>
              <a:rPr lang="en-US" altLang="en-US" dirty="0" smtClean="0">
                <a:latin typeface="Calibri" panose="020F0502020204030204" pitchFamily="34" charset="0"/>
              </a:rPr>
              <a:t>SBP Meal Pattern Overview</a:t>
            </a:r>
          </a:p>
        </p:txBody>
      </p:sp>
      <p:sp>
        <p:nvSpPr>
          <p:cNvPr id="10" name="Content Placeholder 2"/>
          <p:cNvSpPr txBox="1">
            <a:spLocks/>
          </p:cNvSpPr>
          <p:nvPr/>
        </p:nvSpPr>
        <p:spPr bwMode="auto">
          <a:xfrm>
            <a:off x="457200" y="1108710"/>
            <a:ext cx="8305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457200" indent="-457200" algn="l" rtl="0" eaLnBrk="0" fontAlgn="base" hangingPunct="0">
              <a:spcBef>
                <a:spcPct val="20000"/>
              </a:spcBef>
              <a:spcAft>
                <a:spcPct val="0"/>
              </a:spcAft>
              <a:buClr>
                <a:srgbClr val="FFFF00"/>
              </a:buClr>
              <a:buFont typeface="Wingdings" pitchFamily="2" charset="2"/>
              <a:buChar char="n"/>
              <a:defRPr sz="3200" b="1" kern="1200">
                <a:solidFill>
                  <a:schemeClr val="bg1"/>
                </a:solidFill>
                <a:latin typeface="Arial Narrow" pitchFamily="34" charset="0"/>
                <a:ea typeface="+mn-ea"/>
                <a:cs typeface="+mn-cs"/>
                <a:sym typeface="Wingdings"/>
              </a:defRPr>
            </a:lvl1pPr>
            <a:lvl2pPr marL="914400" indent="-457200" algn="l" rtl="0" eaLnBrk="0" fontAlgn="base" hangingPunct="0">
              <a:spcBef>
                <a:spcPct val="20000"/>
              </a:spcBef>
              <a:spcAft>
                <a:spcPct val="0"/>
              </a:spcAft>
              <a:buClr>
                <a:srgbClr val="FFFF00"/>
              </a:buClr>
              <a:buFont typeface="Symbol" pitchFamily="18" charset="2"/>
              <a:buChar char="·"/>
              <a:defRPr sz="2800" b="1" kern="1200">
                <a:solidFill>
                  <a:schemeClr val="bg1"/>
                </a:solidFill>
                <a:latin typeface="Arial Narrow" pitchFamily="34" charset="0"/>
                <a:ea typeface="+mn-ea"/>
                <a:cs typeface="+mn-cs"/>
                <a:sym typeface="Symbol"/>
              </a:defRPr>
            </a:lvl2pPr>
            <a:lvl3pPr marL="1262063" indent="-347663" algn="l" rtl="0" eaLnBrk="0" fontAlgn="base" hangingPunct="0">
              <a:spcBef>
                <a:spcPct val="20000"/>
              </a:spcBef>
              <a:spcAft>
                <a:spcPct val="0"/>
              </a:spcAft>
              <a:buClr>
                <a:srgbClr val="FFFF00"/>
              </a:buClr>
              <a:buFont typeface="Wingdings 3" pitchFamily="18" charset="2"/>
              <a:buChar char=""/>
              <a:defRPr sz="2400" b="1" kern="1200">
                <a:solidFill>
                  <a:schemeClr val="bg1"/>
                </a:solidFill>
                <a:latin typeface="Arial Narrow" pitchFamily="34" charset="0"/>
                <a:ea typeface="+mn-ea"/>
                <a:cs typeface="+mn-cs"/>
                <a:sym typeface="Wingdings 3"/>
              </a:defRPr>
            </a:lvl3pPr>
            <a:lvl4pPr marL="1600200" indent="-228600" algn="l" rtl="0" eaLnBrk="0" fontAlgn="base" hangingPunct="0">
              <a:spcBef>
                <a:spcPct val="20000"/>
              </a:spcBef>
              <a:spcAft>
                <a:spcPct val="0"/>
              </a:spcAft>
              <a:buFont typeface="Arial" panose="020B0604020202020204" pitchFamily="34" charset="0"/>
              <a:buChar char="–"/>
              <a:defRPr sz="2000" b="1" kern="1200">
                <a:solidFill>
                  <a:schemeClr val="bg1"/>
                </a:solidFill>
                <a:latin typeface="Arial Narrow"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b="1" kern="1200">
                <a:solidFill>
                  <a:schemeClr val="bg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6263" indent="-576263">
              <a:spcBef>
                <a:spcPts val="1200"/>
              </a:spcBef>
            </a:pPr>
            <a:r>
              <a:rPr lang="en-US" altLang="en-US" dirty="0">
                <a:latin typeface="Calibri" panose="020F0502020204030204" pitchFamily="34" charset="0"/>
                <a:ea typeface="MS Gothic" panose="020B0609070205080204" pitchFamily="49" charset="-128"/>
                <a:sym typeface="Wingdings" panose="05000000000000000000" pitchFamily="2" charset="2"/>
              </a:rPr>
              <a:t>All grains must be whole </a:t>
            </a:r>
            <a:r>
              <a:rPr lang="en-US" altLang="en-US" dirty="0" smtClean="0">
                <a:latin typeface="Calibri" panose="020F0502020204030204" pitchFamily="34" charset="0"/>
                <a:ea typeface="MS Gothic" panose="020B0609070205080204" pitchFamily="49" charset="-128"/>
                <a:sym typeface="Wingdings" panose="05000000000000000000" pitchFamily="2" charset="2"/>
              </a:rPr>
              <a:t>grain-rich (WGR)</a:t>
            </a:r>
            <a:endParaRPr lang="en-US" altLang="en-US" dirty="0">
              <a:latin typeface="Calibri" panose="020F0502020204030204" pitchFamily="34" charset="0"/>
              <a:ea typeface="MS Gothic" panose="020B0609070205080204" pitchFamily="49" charset="-128"/>
              <a:sym typeface="Wingdings" panose="05000000000000000000" pitchFamily="2" charset="2"/>
            </a:endParaRPr>
          </a:p>
          <a:p>
            <a:pPr marL="576263" indent="-576263">
              <a:spcBef>
                <a:spcPts val="1200"/>
              </a:spcBef>
            </a:pPr>
            <a:r>
              <a:rPr lang="en-US" altLang="en-US" dirty="0">
                <a:latin typeface="Calibri" panose="020F0502020204030204" pitchFamily="34" charset="0"/>
                <a:ea typeface="MS Gothic" panose="020B0609070205080204" pitchFamily="49" charset="-128"/>
                <a:sym typeface="Wingdings" panose="05000000000000000000" pitchFamily="2" charset="2"/>
              </a:rPr>
              <a:t>Fruits component is at least 1 cup</a:t>
            </a:r>
          </a:p>
          <a:p>
            <a:pPr marL="576263" indent="-576263">
              <a:spcBef>
                <a:spcPts val="1200"/>
              </a:spcBef>
            </a:pPr>
            <a:r>
              <a:rPr lang="en-US" altLang="en-US" dirty="0">
                <a:latin typeface="Calibri" panose="020F0502020204030204" pitchFamily="34" charset="0"/>
                <a:ea typeface="MS Gothic" panose="020B0609070205080204" pitchFamily="49" charset="-128"/>
                <a:sym typeface="Wingdings" panose="05000000000000000000" pitchFamily="2" charset="2"/>
              </a:rPr>
              <a:t>Vegetable substitution rules</a:t>
            </a:r>
          </a:p>
          <a:p>
            <a:pPr marL="576263" indent="-576263">
              <a:spcBef>
                <a:spcPts val="1200"/>
              </a:spcBef>
            </a:pPr>
            <a:r>
              <a:rPr lang="en-US" altLang="en-US" dirty="0">
                <a:latin typeface="Calibri" panose="020F0502020204030204" pitchFamily="34" charset="0"/>
                <a:ea typeface="MS Gothic" panose="020B0609070205080204" pitchFamily="49" charset="-128"/>
                <a:sym typeface="Wingdings" panose="05000000000000000000" pitchFamily="2" charset="2"/>
              </a:rPr>
              <a:t>Limits on </a:t>
            </a:r>
            <a:r>
              <a:rPr lang="en-US" altLang="en-US" dirty="0" smtClean="0">
                <a:latin typeface="Calibri" panose="020F0502020204030204" pitchFamily="34" charset="0"/>
                <a:ea typeface="MS Gothic" panose="020B0609070205080204" pitchFamily="49" charset="-128"/>
                <a:sym typeface="Wingdings" panose="05000000000000000000" pitchFamily="2" charset="2"/>
              </a:rPr>
              <a:t>juice</a:t>
            </a:r>
            <a:endParaRPr lang="en-US" altLang="en-US" dirty="0">
              <a:latin typeface="Calibri" panose="020F0502020204030204" pitchFamily="34" charset="0"/>
              <a:ea typeface="MS Gothic" panose="020B0609070205080204" pitchFamily="49" charset="-128"/>
              <a:sym typeface="Wingdings" panose="05000000000000000000" pitchFamily="2" charset="2"/>
            </a:endParaRPr>
          </a:p>
        </p:txBody>
      </p:sp>
      <p:pic>
        <p:nvPicPr>
          <p:cNvPr id="13" name="Picture 4" descr="Elementary students eating school breakfast&#10;Photo courtesy of USD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267200"/>
            <a:ext cx="91440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342900"/>
            <a:ext cx="9144000" cy="4873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000" b="1" kern="1200">
                <a:solidFill>
                  <a:srgbClr val="FFFF00"/>
                </a:solidFill>
                <a:latin typeface="+mj-lt"/>
                <a:ea typeface="+mj-ea"/>
                <a:cs typeface="+mj-cs"/>
              </a:defRPr>
            </a:lvl1pPr>
          </a:lstStyle>
          <a:p>
            <a:r>
              <a:rPr lang="en-US" dirty="0" smtClean="0">
                <a:latin typeface="+mn-lt"/>
              </a:rPr>
              <a:t>Products with Flour Blends</a:t>
            </a:r>
            <a:endParaRPr lang="en-US" dirty="0">
              <a:latin typeface="+mn-lt"/>
            </a:endParaRPr>
          </a:p>
        </p:txBody>
      </p:sp>
      <p:sp>
        <p:nvSpPr>
          <p:cNvPr id="3" name="Content Placeholder 2"/>
          <p:cNvSpPr txBox="1">
            <a:spLocks/>
          </p:cNvSpPr>
          <p:nvPr/>
        </p:nvSpPr>
        <p:spPr>
          <a:xfrm>
            <a:off x="381000" y="1143000"/>
            <a:ext cx="6172200" cy="3810000"/>
          </a:xfrm>
          <a:prstGeom prst="rect">
            <a:avLst/>
          </a:prstGeom>
        </p:spPr>
        <p:txBody>
          <a:bodyPr>
            <a:noAutofit/>
          </a:bodyPr>
          <a:lstStyle>
            <a:lvl1pPr marL="460375" indent="-460375" algn="l" defTabSz="914400" rtl="0" eaLnBrk="1" latinLnBrk="0" hangingPunct="1">
              <a:spcBef>
                <a:spcPct val="20000"/>
              </a:spcBef>
              <a:buClr>
                <a:srgbClr val="FFFF00"/>
              </a:buClr>
              <a:buFont typeface="Wingdings" panose="05000000000000000000" pitchFamily="2" charset="2"/>
              <a:buChar char="n"/>
              <a:defRPr sz="3200" b="1" kern="1200">
                <a:solidFill>
                  <a:schemeClr val="bg1"/>
                </a:solidFill>
                <a:latin typeface="+mn-lt"/>
                <a:ea typeface="+mn-ea"/>
                <a:cs typeface="+mn-cs"/>
              </a:defRPr>
            </a:lvl1pPr>
            <a:lvl2pPr marL="914400" indent="-452438" algn="l" defTabSz="914400" rtl="0" eaLnBrk="1" latinLnBrk="0" hangingPunct="1">
              <a:spcBef>
                <a:spcPct val="20000"/>
              </a:spcBef>
              <a:buClr>
                <a:srgbClr val="FFFF00"/>
              </a:buClr>
              <a:buFont typeface="Wingdings 3" panose="05040102010807070707" pitchFamily="18" charset="2"/>
              <a:buChar char=""/>
              <a:defRPr sz="2800" b="1" kern="1200">
                <a:solidFill>
                  <a:schemeClr val="bg1"/>
                </a:solidFill>
                <a:latin typeface="+mn-lt"/>
                <a:ea typeface="+mn-ea"/>
                <a:cs typeface="+mn-cs"/>
              </a:defRPr>
            </a:lvl2pPr>
            <a:lvl3pPr marL="1258888" indent="-344488" algn="l" defTabSz="914400" rtl="0" eaLnBrk="1" latinLnBrk="0" hangingPunct="1">
              <a:spcBef>
                <a:spcPct val="20000"/>
              </a:spcBef>
              <a:buClr>
                <a:srgbClr val="FFFF00"/>
              </a:buClr>
              <a:buFont typeface="Arial" panose="020B0604020202020204" pitchFamily="34" charset="0"/>
              <a:buChar char="•"/>
              <a:defRPr sz="2400" b="1"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buNone/>
            </a:pPr>
            <a:r>
              <a:rPr lang="en-US" altLang="en-US" dirty="0" smtClean="0"/>
              <a:t>PFS must indicate that</a:t>
            </a:r>
          </a:p>
          <a:p>
            <a:pPr>
              <a:spcBef>
                <a:spcPts val="600"/>
              </a:spcBef>
            </a:pPr>
            <a:r>
              <a:rPr lang="en-US" dirty="0" smtClean="0"/>
              <a:t>whole </a:t>
            </a:r>
            <a:r>
              <a:rPr lang="en-US" dirty="0"/>
              <a:t>grain content is </a:t>
            </a:r>
            <a:r>
              <a:rPr lang="en-US" dirty="0" smtClean="0">
                <a:solidFill>
                  <a:srgbClr val="99FF99"/>
                </a:solidFill>
              </a:rPr>
              <a:t>AT LEAST 8 GRAMS </a:t>
            </a:r>
            <a:r>
              <a:rPr lang="en-US" dirty="0" smtClean="0"/>
              <a:t>per </a:t>
            </a:r>
            <a:r>
              <a:rPr lang="en-US" dirty="0"/>
              <a:t>ounce equivalent </a:t>
            </a:r>
            <a:r>
              <a:rPr lang="en-US" dirty="0" smtClean="0"/>
              <a:t>(</a:t>
            </a:r>
            <a:r>
              <a:rPr lang="en-US" dirty="0"/>
              <a:t>groups A-G) </a:t>
            </a:r>
            <a:r>
              <a:rPr lang="en-US" dirty="0" smtClean="0">
                <a:solidFill>
                  <a:srgbClr val="FFFF00"/>
                </a:solidFill>
              </a:rPr>
              <a:t>OR</a:t>
            </a:r>
          </a:p>
          <a:p>
            <a:pPr>
              <a:spcBef>
                <a:spcPts val="600"/>
              </a:spcBef>
            </a:pPr>
            <a:r>
              <a:rPr lang="en-US" dirty="0" smtClean="0"/>
              <a:t>weight </a:t>
            </a:r>
            <a:r>
              <a:rPr lang="en-US" dirty="0"/>
              <a:t>of </a:t>
            </a:r>
            <a:r>
              <a:rPr lang="en-US" dirty="0" smtClean="0"/>
              <a:t>whole </a:t>
            </a:r>
            <a:r>
              <a:rPr lang="en-US" dirty="0"/>
              <a:t>grain is </a:t>
            </a:r>
            <a:r>
              <a:rPr lang="en-US" dirty="0" smtClean="0">
                <a:solidFill>
                  <a:srgbClr val="99FF99"/>
                </a:solidFill>
              </a:rPr>
              <a:t>MORE THAN FIRST INGREDIENT</a:t>
            </a:r>
            <a:r>
              <a:rPr lang="en-US" dirty="0" smtClean="0"/>
              <a:t> listed </a:t>
            </a:r>
            <a:r>
              <a:rPr lang="en-US" dirty="0"/>
              <a:t>after </a:t>
            </a:r>
            <a:r>
              <a:rPr lang="en-US" dirty="0" smtClean="0"/>
              <a:t>flour </a:t>
            </a:r>
            <a:r>
              <a:rPr lang="en-US" dirty="0"/>
              <a:t>blend</a:t>
            </a:r>
            <a:endParaRPr lang="en-US" altLang="en-US" dirty="0" smtClean="0"/>
          </a:p>
          <a:p>
            <a:pPr>
              <a:spcBef>
                <a:spcPts val="600"/>
              </a:spcBef>
            </a:pPr>
            <a:endParaRPr lang="en-US" dirty="0">
              <a:latin typeface="+mj-lt"/>
            </a:endParaRPr>
          </a:p>
        </p:txBody>
      </p:sp>
      <p:sp>
        <p:nvSpPr>
          <p:cNvPr id="4" name="TextBox 3"/>
          <p:cNvSpPr txBox="1"/>
          <p:nvPr/>
        </p:nvSpPr>
        <p:spPr>
          <a:xfrm>
            <a:off x="914400" y="5105400"/>
            <a:ext cx="7467600" cy="1200329"/>
          </a:xfrm>
          <a:prstGeom prst="rect">
            <a:avLst/>
          </a:prstGeom>
          <a:solidFill>
            <a:srgbClr val="EFDECD"/>
          </a:solidFill>
        </p:spPr>
        <p:txBody>
          <a:bodyPr wrap="square" rtlCol="0">
            <a:spAutoFit/>
          </a:bodyPr>
          <a:lstStyle/>
          <a:p>
            <a:r>
              <a:rPr lang="en-US" sz="2400" b="1" dirty="0"/>
              <a:t>Water, </a:t>
            </a:r>
            <a:r>
              <a:rPr lang="en-US" sz="2400" b="1" dirty="0" smtClean="0">
                <a:solidFill>
                  <a:srgbClr val="C00000"/>
                </a:solidFill>
              </a:rPr>
              <a:t>FLOUR BLEND </a:t>
            </a:r>
            <a:r>
              <a:rPr lang="en-US" sz="2400" b="1" dirty="0" smtClean="0"/>
              <a:t>[whole-wheat flour, enriched </a:t>
            </a:r>
            <a:r>
              <a:rPr lang="en-US" sz="2400" b="1" dirty="0"/>
              <a:t>flour (wheat flour, niacin, reduced iron, thiamine </a:t>
            </a:r>
            <a:r>
              <a:rPr lang="en-US" sz="2400" b="1" dirty="0" err="1"/>
              <a:t>mononitrate</a:t>
            </a:r>
            <a:r>
              <a:rPr lang="en-US" sz="2400" b="1" dirty="0"/>
              <a:t>, riboflavin, enzyme, folic acid)], </a:t>
            </a:r>
            <a:r>
              <a:rPr lang="en-US" sz="2400" b="1" dirty="0" smtClean="0"/>
              <a:t>brown sugar….</a:t>
            </a:r>
            <a:endParaRPr lang="en-US" sz="2400" b="1" dirty="0"/>
          </a:p>
        </p:txBody>
      </p:sp>
      <p:pic>
        <p:nvPicPr>
          <p:cNvPr id="5" name="Picture 4" descr="Scale with flour&#10;&#10;iStock_0000127138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4638" y="1520111"/>
            <a:ext cx="2035800" cy="3055777"/>
          </a:xfrm>
          <a:prstGeom prst="rect">
            <a:avLst/>
          </a:prstGeom>
        </p:spPr>
      </p:pic>
    </p:spTree>
    <p:extLst>
      <p:ext uri="{BB962C8B-B14F-4D97-AF65-F5344CB8AC3E}">
        <p14:creationId xmlns:p14="http://schemas.microsoft.com/office/powerpoint/2010/main" val="1522722087"/>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342900"/>
            <a:ext cx="9144000" cy="4873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000" b="1" kern="1200">
                <a:solidFill>
                  <a:srgbClr val="FFFF00"/>
                </a:solidFill>
                <a:latin typeface="+mj-lt"/>
                <a:ea typeface="+mj-ea"/>
                <a:cs typeface="+mj-cs"/>
              </a:defRPr>
            </a:lvl1pPr>
          </a:lstStyle>
          <a:p>
            <a:r>
              <a:rPr lang="en-US" dirty="0" smtClean="0">
                <a:latin typeface="+mn-lt"/>
              </a:rPr>
              <a:t>Products with Flour Blends</a:t>
            </a:r>
            <a:endParaRPr lang="en-US" dirty="0">
              <a:latin typeface="+mn-lt"/>
            </a:endParaRPr>
          </a:p>
        </p:txBody>
      </p:sp>
      <p:graphicFrame>
        <p:nvGraphicFramePr>
          <p:cNvPr id="8" name="Group 4"/>
          <p:cNvGraphicFramePr>
            <a:graphicFrameLocks/>
          </p:cNvGraphicFramePr>
          <p:nvPr>
            <p:extLst>
              <p:ext uri="{D42A27DB-BD31-4B8C-83A1-F6EECF244321}">
                <p14:modId xmlns:p14="http://schemas.microsoft.com/office/powerpoint/2010/main" val="971121410"/>
              </p:ext>
            </p:extLst>
          </p:nvPr>
        </p:nvGraphicFramePr>
        <p:xfrm>
          <a:off x="381000" y="1295400"/>
          <a:ext cx="7342500" cy="2425546"/>
        </p:xfrm>
        <a:graphic>
          <a:graphicData uri="http://schemas.openxmlformats.org/drawingml/2006/table">
            <a:tbl>
              <a:tblPr/>
              <a:tblGrid>
                <a:gridCol w="1854947">
                  <a:extLst>
                    <a:ext uri="{9D8B030D-6E8A-4147-A177-3AD203B41FA5}">
                      <a16:colId xmlns:a16="http://schemas.microsoft.com/office/drawing/2014/main" val="20000"/>
                    </a:ext>
                  </a:extLst>
                </a:gridCol>
                <a:gridCol w="1700368">
                  <a:extLst>
                    <a:ext uri="{9D8B030D-6E8A-4147-A177-3AD203B41FA5}">
                      <a16:colId xmlns:a16="http://schemas.microsoft.com/office/drawing/2014/main" val="20001"/>
                    </a:ext>
                  </a:extLst>
                </a:gridCol>
                <a:gridCol w="3787185">
                  <a:extLst>
                    <a:ext uri="{9D8B030D-6E8A-4147-A177-3AD203B41FA5}">
                      <a16:colId xmlns:a16="http://schemas.microsoft.com/office/drawing/2014/main" val="20002"/>
                    </a:ext>
                  </a:extLst>
                </a:gridCol>
              </a:tblGrid>
              <a:tr h="473156">
                <a:tc gridSpan="3">
                  <a:txBody>
                    <a:bodyPr/>
                    <a:lstStyle/>
                    <a:p>
                      <a:pPr marL="0" marR="0" lvl="0" indent="0" algn="ctr" defTabSz="914400" rtl="0" eaLnBrk="1" fontAlgn="base" latinLnBrk="0" hangingPunct="1">
                        <a:lnSpc>
                          <a:spcPct val="100000"/>
                        </a:lnSpc>
                        <a:spcBef>
                          <a:spcPct val="20000"/>
                        </a:spcBef>
                        <a:spcAft>
                          <a:spcPct val="0"/>
                        </a:spcAft>
                        <a:buClr>
                          <a:srgbClr val="FFFF00"/>
                        </a:buClr>
                        <a:buSzTx/>
                        <a:buFontTx/>
                        <a:buNone/>
                        <a:tabLst/>
                      </a:pPr>
                      <a:r>
                        <a:rPr kumimoji="0" lang="en-US" sz="2400" b="1" i="0" u="none" strike="noStrike" cap="none" normalizeH="0" baseline="0" dirty="0" smtClean="0">
                          <a:ln>
                            <a:noFill/>
                          </a:ln>
                          <a:solidFill>
                            <a:schemeClr val="tx1"/>
                          </a:solidFill>
                          <a:effectLst/>
                          <a:latin typeface="Calibri" panose="020F0502020204030204" pitchFamily="34" charset="0"/>
                        </a:rPr>
                        <a:t>SAMPLE PRODUCT</a:t>
                      </a:r>
                    </a:p>
                  </a:txBody>
                  <a:tcPr horzOverflow="overflow">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a:noFill/>
                    </a:lnTlToBr>
                    <a:lnBlToTr>
                      <a:noFill/>
                    </a:lnBlToTr>
                    <a:solidFill>
                      <a:srgbClr val="F4E8DC"/>
                    </a:solidFill>
                  </a:tcPr>
                </a:tc>
                <a:tc hMerge="1">
                  <a:txBody>
                    <a:bodyPr/>
                    <a:lstStyle/>
                    <a:p>
                      <a:pPr marL="0" marR="0" lvl="0" indent="0" algn="l" defTabSz="914400" rtl="0" eaLnBrk="1" fontAlgn="base" latinLnBrk="0" hangingPunct="1">
                        <a:lnSpc>
                          <a:spcPct val="100000"/>
                        </a:lnSpc>
                        <a:spcBef>
                          <a:spcPct val="20000"/>
                        </a:spcBef>
                        <a:spcAft>
                          <a:spcPct val="0"/>
                        </a:spcAft>
                        <a:buClr>
                          <a:srgbClr val="FFFF00"/>
                        </a:buClr>
                        <a:buSzTx/>
                        <a:buFontTx/>
                        <a:buNone/>
                        <a:tabLst/>
                      </a:pPr>
                      <a:endParaRPr kumimoji="0" lang="en-US" sz="2400" b="1" i="0" u="none" strike="noStrike" cap="none" normalizeH="0" baseline="0" dirty="0" smtClean="0">
                        <a:ln>
                          <a:noFill/>
                        </a:ln>
                        <a:solidFill>
                          <a:schemeClr val="bg1"/>
                        </a:solidFill>
                        <a:effectLst/>
                        <a:latin typeface="Calibri" panose="020F0502020204030204" pitchFamily="34" charset="0"/>
                      </a:endParaRPr>
                    </a:p>
                  </a:txBody>
                  <a:tcPr horzOverflow="overflow">
                    <a:lnL w="12700" cap="flat" cmpd="sng" algn="ctr">
                      <a:solidFill>
                        <a:srgbClr val="3366CC"/>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3366CC"/>
                      </a:solidFill>
                      <a:prstDash val="solid"/>
                      <a:round/>
                      <a:headEnd type="none" w="med" len="med"/>
                      <a:tailEnd type="none" w="med" len="med"/>
                    </a:lnB>
                    <a:lnTlToBr>
                      <a:noFill/>
                    </a:lnTlToBr>
                    <a:lnBlToTr>
                      <a:noFill/>
                    </a:lnBlToTr>
                    <a:solidFill>
                      <a:schemeClr val="accent1">
                        <a:lumMod val="40000"/>
                        <a:lumOff val="60000"/>
                      </a:schemeClr>
                    </a:solidFill>
                  </a:tcPr>
                </a:tc>
                <a:tc hMerge="1">
                  <a:txBody>
                    <a:bodyPr/>
                    <a:lstStyle/>
                    <a:p>
                      <a:endParaRPr lang="en-US"/>
                    </a:p>
                  </a:txBody>
                  <a:tcPr/>
                </a:tc>
                <a:extLst>
                  <a:ext uri="{0D108BD9-81ED-4DB2-BD59-A6C34878D82A}">
                    <a16:rowId xmlns:a16="http://schemas.microsoft.com/office/drawing/2014/main" val="10000"/>
                  </a:ext>
                </a:extLst>
              </a:tr>
              <a:tr h="473156">
                <a:tc>
                  <a:txBody>
                    <a:bodyPr/>
                    <a:lstStyle/>
                    <a:p>
                      <a:pPr marL="0" marR="0" lvl="0" indent="0" algn="l" defTabSz="914400" rtl="0" eaLnBrk="1" fontAlgn="base" latinLnBrk="0" hangingPunct="1">
                        <a:lnSpc>
                          <a:spcPct val="100000"/>
                        </a:lnSpc>
                        <a:spcBef>
                          <a:spcPct val="20000"/>
                        </a:spcBef>
                        <a:spcAft>
                          <a:spcPct val="0"/>
                        </a:spcAft>
                        <a:buClr>
                          <a:srgbClr val="FFFF00"/>
                        </a:buClr>
                        <a:buSzTx/>
                        <a:buFontTx/>
                        <a:buNone/>
                        <a:tabLst/>
                      </a:pPr>
                      <a:r>
                        <a:rPr kumimoji="0" lang="en-US" sz="2400" b="1" i="0" u="none" strike="noStrike" cap="none" normalizeH="0" baseline="0" dirty="0" smtClean="0">
                          <a:ln>
                            <a:noFill/>
                          </a:ln>
                          <a:solidFill>
                            <a:schemeClr val="bg1"/>
                          </a:solidFill>
                          <a:effectLst/>
                          <a:latin typeface="Calibri" panose="020F0502020204030204" pitchFamily="34" charset="0"/>
                        </a:rPr>
                        <a:t>Ingredient</a:t>
                      </a:r>
                    </a:p>
                  </a:txBody>
                  <a:tcPr horzOverflow="overflow">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a:noFill/>
                    </a:lnTlToBr>
                    <a:lnBlToTr>
                      <a:noFill/>
                    </a:lnBlToTr>
                    <a:solidFill>
                      <a:srgbClr val="663300"/>
                    </a:solidFill>
                  </a:tcPr>
                </a:tc>
                <a:tc gridSpan="2">
                  <a:txBody>
                    <a:bodyPr/>
                    <a:lstStyle/>
                    <a:p>
                      <a:pPr marL="0" marR="0" lvl="0" indent="0" algn="l" defTabSz="914400" rtl="0" eaLnBrk="1" fontAlgn="base" latinLnBrk="0" hangingPunct="1">
                        <a:lnSpc>
                          <a:spcPct val="100000"/>
                        </a:lnSpc>
                        <a:spcBef>
                          <a:spcPct val="20000"/>
                        </a:spcBef>
                        <a:spcAft>
                          <a:spcPct val="0"/>
                        </a:spcAft>
                        <a:buClr>
                          <a:srgbClr val="FFFF00"/>
                        </a:buClr>
                        <a:buSzTx/>
                        <a:buFontTx/>
                        <a:buNone/>
                        <a:tabLst/>
                      </a:pPr>
                      <a:r>
                        <a:rPr kumimoji="0" lang="en-US" sz="2400" b="1" i="0" u="none" strike="noStrike" cap="none" normalizeH="0" baseline="0" dirty="0" smtClean="0">
                          <a:ln>
                            <a:noFill/>
                          </a:ln>
                          <a:solidFill>
                            <a:schemeClr val="bg1"/>
                          </a:solidFill>
                          <a:effectLst/>
                          <a:latin typeface="Calibri" panose="020F0502020204030204" pitchFamily="34" charset="0"/>
                        </a:rPr>
                        <a:t>Percentage of Total Product Weight</a:t>
                      </a:r>
                    </a:p>
                  </a:txBody>
                  <a:tcPr horzOverflow="overflow">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a:noFill/>
                    </a:lnTlToBr>
                    <a:lnBlToTr>
                      <a:noFill/>
                    </a:lnBlToTr>
                    <a:solidFill>
                      <a:srgbClr val="663300"/>
                    </a:solidFill>
                  </a:tcPr>
                </a:tc>
                <a:tc hMerge="1">
                  <a:txBody>
                    <a:bodyPr/>
                    <a:lstStyle/>
                    <a:p>
                      <a:pPr marL="0" marR="0" lvl="0" indent="0" algn="l" defTabSz="914400" rtl="0" eaLnBrk="1" fontAlgn="base" latinLnBrk="0" hangingPunct="1">
                        <a:lnSpc>
                          <a:spcPct val="100000"/>
                        </a:lnSpc>
                        <a:spcBef>
                          <a:spcPct val="20000"/>
                        </a:spcBef>
                        <a:spcAft>
                          <a:spcPct val="0"/>
                        </a:spcAft>
                        <a:buClr>
                          <a:srgbClr val="FFFF00"/>
                        </a:buClr>
                        <a:buSzTx/>
                        <a:buFontTx/>
                        <a:buNone/>
                        <a:tabLst/>
                        <a:defRPr/>
                      </a:pPr>
                      <a:endParaRPr kumimoji="0" lang="en-US" sz="2400" b="1" i="0" u="none" strike="noStrike" cap="none" normalizeH="0" baseline="0" dirty="0" smtClean="0">
                        <a:ln>
                          <a:noFill/>
                        </a:ln>
                        <a:solidFill>
                          <a:schemeClr val="bg1"/>
                        </a:solidFill>
                        <a:effectLst/>
                        <a:latin typeface="Calibri" panose="020F0502020204030204" pitchFamily="34" charset="0"/>
                      </a:endParaRPr>
                    </a:p>
                  </a:txBody>
                  <a:tcPr horzOverflow="overflow">
                    <a:lnL w="12700" cap="flat" cmpd="sng" algn="ctr">
                      <a:solidFill>
                        <a:srgbClr val="3366CC"/>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3366CC"/>
                      </a:solidFill>
                      <a:prstDash val="solid"/>
                      <a:round/>
                      <a:headEnd type="none" w="med" len="med"/>
                      <a:tailEnd type="none" w="med" len="med"/>
                    </a:lnB>
                    <a:lnTlToBr>
                      <a:noFill/>
                    </a:lnTlToBr>
                    <a:lnBlToTr>
                      <a:noFill/>
                    </a:lnBlToTr>
                    <a:solidFill>
                      <a:srgbClr val="0066CC"/>
                    </a:solidFill>
                  </a:tcPr>
                </a:tc>
                <a:extLst>
                  <a:ext uri="{0D108BD9-81ED-4DB2-BD59-A6C34878D82A}">
                    <a16:rowId xmlns:a16="http://schemas.microsoft.com/office/drawing/2014/main" val="10001"/>
                  </a:ext>
                </a:extLst>
              </a:tr>
              <a:tr h="583122">
                <a:tc>
                  <a:txBody>
                    <a:bodyPr/>
                    <a:lstStyle/>
                    <a:p>
                      <a:pPr marL="0" marR="0" lvl="0" indent="0" algn="l" defTabSz="914400" rtl="0" eaLnBrk="1" fontAlgn="base" latinLnBrk="0" hangingPunct="1">
                        <a:lnSpc>
                          <a:spcPct val="100000"/>
                        </a:lnSpc>
                        <a:spcBef>
                          <a:spcPct val="20000"/>
                        </a:spcBef>
                        <a:spcAft>
                          <a:spcPct val="0"/>
                        </a:spcAft>
                        <a:buClr>
                          <a:srgbClr val="FFFF00"/>
                        </a:buClr>
                        <a:buSzTx/>
                        <a:buFontTx/>
                        <a:buNone/>
                        <a:tabLst/>
                      </a:pPr>
                      <a:r>
                        <a:rPr kumimoji="0" lang="en-US" sz="2400" b="1" i="0" u="none" strike="noStrike" cap="none" normalizeH="0" baseline="0" dirty="0" smtClean="0">
                          <a:ln>
                            <a:noFill/>
                          </a:ln>
                          <a:solidFill>
                            <a:schemeClr val="tx1"/>
                          </a:solidFill>
                          <a:effectLst/>
                          <a:latin typeface="Calibri" panose="020F0502020204030204" pitchFamily="34" charset="0"/>
                        </a:rPr>
                        <a:t>Flour Blend</a:t>
                      </a:r>
                    </a:p>
                  </a:txBody>
                  <a:tcPr horzOverflow="overflow">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a:noFill/>
                    </a:lnTlToBr>
                    <a:lnBlToTr>
                      <a:noFill/>
                    </a:lnBlToTr>
                    <a:solidFill>
                      <a:srgbClr val="F4E8DC"/>
                    </a:solidFill>
                  </a:tcPr>
                </a:tc>
                <a:tc>
                  <a:txBody>
                    <a:bodyPr/>
                    <a:lstStyle/>
                    <a:p>
                      <a:pPr marL="0" marR="0" lvl="0" indent="0" algn="ctr" defTabSz="914400" rtl="0" eaLnBrk="1" fontAlgn="base" latinLnBrk="0" hangingPunct="1">
                        <a:lnSpc>
                          <a:spcPct val="100000"/>
                        </a:lnSpc>
                        <a:spcBef>
                          <a:spcPct val="20000"/>
                        </a:spcBef>
                        <a:spcAft>
                          <a:spcPct val="0"/>
                        </a:spcAft>
                        <a:buClr>
                          <a:srgbClr val="FFFF00"/>
                        </a:buClr>
                        <a:buSzTx/>
                        <a:buFontTx/>
                        <a:buNone/>
                        <a:tabLst/>
                      </a:pPr>
                      <a:r>
                        <a:rPr kumimoji="0" lang="en-US" sz="2400" b="1" i="0" u="none" strike="noStrike" cap="none" normalizeH="0" baseline="0" dirty="0" smtClean="0">
                          <a:ln>
                            <a:noFill/>
                          </a:ln>
                          <a:solidFill>
                            <a:schemeClr val="tx1"/>
                          </a:solidFill>
                          <a:effectLst/>
                          <a:latin typeface="Calibri" panose="020F0502020204030204" pitchFamily="34" charset="0"/>
                        </a:rPr>
                        <a:t>40%</a:t>
                      </a:r>
                    </a:p>
                  </a:txBody>
                  <a:tcPr horzOverflow="overflow">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a:noFill/>
                    </a:lnTlToBr>
                    <a:lnBlToTr>
                      <a:noFill/>
                    </a:lnBlToTr>
                    <a:solidFill>
                      <a:srgbClr val="F4E8DC"/>
                    </a:solidFill>
                  </a:tcPr>
                </a:tc>
                <a:tc>
                  <a:txBody>
                    <a:bodyPr/>
                    <a:lstStyle/>
                    <a:p>
                      <a:pPr marL="0" marR="0" lvl="0" indent="0" algn="l" defTabSz="914400" rtl="0" eaLnBrk="1" fontAlgn="base" latinLnBrk="0" hangingPunct="1">
                        <a:lnSpc>
                          <a:spcPct val="100000"/>
                        </a:lnSpc>
                        <a:spcBef>
                          <a:spcPct val="20000"/>
                        </a:spcBef>
                        <a:spcAft>
                          <a:spcPct val="0"/>
                        </a:spcAft>
                        <a:buClr>
                          <a:srgbClr val="FFFF00"/>
                        </a:buClr>
                        <a:buSzTx/>
                        <a:buFontTx/>
                        <a:buNone/>
                        <a:tabLst/>
                      </a:pPr>
                      <a:r>
                        <a:rPr kumimoji="0" lang="en-US" sz="2400" b="1" i="0" u="none" strike="noStrike" cap="none" normalizeH="0" baseline="0" dirty="0" smtClean="0">
                          <a:ln>
                            <a:noFill/>
                          </a:ln>
                          <a:solidFill>
                            <a:schemeClr val="tx1"/>
                          </a:solidFill>
                          <a:effectLst/>
                          <a:latin typeface="Calibri" panose="020F0502020204030204" pitchFamily="34" charset="0"/>
                        </a:rPr>
                        <a:t>Whole wheat flour = 25%</a:t>
                      </a:r>
                    </a:p>
                    <a:p>
                      <a:pPr marL="0" marR="0" lvl="0" indent="0" algn="l" defTabSz="914400" rtl="0" eaLnBrk="1" fontAlgn="base" latinLnBrk="0" hangingPunct="1">
                        <a:lnSpc>
                          <a:spcPct val="100000"/>
                        </a:lnSpc>
                        <a:spcBef>
                          <a:spcPct val="20000"/>
                        </a:spcBef>
                        <a:spcAft>
                          <a:spcPct val="0"/>
                        </a:spcAft>
                        <a:buClr>
                          <a:srgbClr val="FFFF00"/>
                        </a:buClr>
                        <a:buSzTx/>
                        <a:buFontTx/>
                        <a:buNone/>
                        <a:tabLst/>
                        <a:defRPr/>
                      </a:pPr>
                      <a:r>
                        <a:rPr kumimoji="0" lang="en-US" sz="2400" b="1" i="0" u="none" strike="noStrike" cap="none" normalizeH="0" baseline="0" dirty="0" smtClean="0">
                          <a:ln>
                            <a:noFill/>
                          </a:ln>
                          <a:solidFill>
                            <a:schemeClr val="tx1"/>
                          </a:solidFill>
                          <a:effectLst/>
                          <a:latin typeface="Calibri" panose="020F0502020204030204" pitchFamily="34" charset="0"/>
                        </a:rPr>
                        <a:t>Enriched Flour = 15%</a:t>
                      </a:r>
                    </a:p>
                  </a:txBody>
                  <a:tcPr horzOverflow="overflow">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a:noFill/>
                    </a:lnTlToBr>
                    <a:lnBlToTr>
                      <a:noFill/>
                    </a:lnBlToTr>
                    <a:solidFill>
                      <a:srgbClr val="F4E8DC"/>
                    </a:solidFill>
                  </a:tcPr>
                </a:tc>
                <a:extLst>
                  <a:ext uri="{0D108BD9-81ED-4DB2-BD59-A6C34878D82A}">
                    <a16:rowId xmlns:a16="http://schemas.microsoft.com/office/drawing/2014/main" val="10002"/>
                  </a:ext>
                </a:extLst>
              </a:tr>
              <a:tr h="583122">
                <a:tc>
                  <a:txBody>
                    <a:bodyPr/>
                    <a:lstStyle/>
                    <a:p>
                      <a:pPr marL="0" marR="0" lvl="0" indent="0" algn="l" defTabSz="914400" rtl="0" eaLnBrk="1" fontAlgn="base" latinLnBrk="0" hangingPunct="1">
                        <a:lnSpc>
                          <a:spcPct val="100000"/>
                        </a:lnSpc>
                        <a:spcBef>
                          <a:spcPct val="20000"/>
                        </a:spcBef>
                        <a:spcAft>
                          <a:spcPct val="0"/>
                        </a:spcAft>
                        <a:buClr>
                          <a:srgbClr val="FFFF00"/>
                        </a:buClr>
                        <a:buSzTx/>
                        <a:buFontTx/>
                        <a:buNone/>
                        <a:tabLst/>
                        <a:defRPr/>
                      </a:pPr>
                      <a:r>
                        <a:rPr kumimoji="0" lang="en-US" sz="2400" b="1" i="0" u="none" strike="noStrike" cap="none" normalizeH="0" baseline="0" dirty="0" smtClean="0">
                          <a:ln>
                            <a:noFill/>
                          </a:ln>
                          <a:solidFill>
                            <a:schemeClr val="tx1"/>
                          </a:solidFill>
                          <a:effectLst/>
                          <a:latin typeface="Calibri" panose="020F0502020204030204" pitchFamily="34" charset="0"/>
                        </a:rPr>
                        <a:t>Brown sugar </a:t>
                      </a:r>
                    </a:p>
                  </a:txBody>
                  <a:tcPr horzOverflow="overflow">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a:noFill/>
                    </a:lnTlToBr>
                    <a:lnBlToTr>
                      <a:noFill/>
                    </a:lnBlToTr>
                    <a:solidFill>
                      <a:srgbClr val="F4E8DC"/>
                    </a:solidFill>
                  </a:tcPr>
                </a:tc>
                <a:tc>
                  <a:txBody>
                    <a:bodyPr/>
                    <a:lstStyle/>
                    <a:p>
                      <a:pPr marL="0" marR="0" lvl="0" indent="0" algn="ctr" defTabSz="914400" rtl="0" eaLnBrk="1" fontAlgn="base" latinLnBrk="0" hangingPunct="1">
                        <a:lnSpc>
                          <a:spcPct val="100000"/>
                        </a:lnSpc>
                        <a:spcBef>
                          <a:spcPct val="20000"/>
                        </a:spcBef>
                        <a:spcAft>
                          <a:spcPct val="0"/>
                        </a:spcAft>
                        <a:buClr>
                          <a:srgbClr val="FFFF00"/>
                        </a:buClr>
                        <a:buSzTx/>
                        <a:buFontTx/>
                        <a:buNone/>
                        <a:tabLst/>
                        <a:defRPr/>
                      </a:pPr>
                      <a:r>
                        <a:rPr kumimoji="0" lang="en-US" sz="2400" b="1" i="0" u="none" strike="noStrike" cap="none" normalizeH="0" baseline="0" dirty="0" smtClean="0">
                          <a:ln>
                            <a:noFill/>
                          </a:ln>
                          <a:solidFill>
                            <a:schemeClr val="tx1"/>
                          </a:solidFill>
                          <a:effectLst/>
                          <a:latin typeface="Calibri" panose="020F0502020204030204" pitchFamily="34" charset="0"/>
                        </a:rPr>
                        <a:t>30%</a:t>
                      </a:r>
                    </a:p>
                  </a:txBody>
                  <a:tcPr horzOverflow="overflow">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a:noFill/>
                    </a:lnTlToBr>
                    <a:lnBlToTr>
                      <a:noFill/>
                    </a:lnBlToTr>
                    <a:solidFill>
                      <a:srgbClr val="F4E8DC"/>
                    </a:solidFill>
                  </a:tcPr>
                </a:tc>
                <a:tc>
                  <a:txBody>
                    <a:bodyPr/>
                    <a:lstStyle/>
                    <a:p>
                      <a:pPr marL="0" marR="0" lvl="0" indent="0" algn="l" defTabSz="914400" rtl="0" eaLnBrk="1" fontAlgn="base" latinLnBrk="0" hangingPunct="1">
                        <a:lnSpc>
                          <a:spcPct val="100000"/>
                        </a:lnSpc>
                        <a:spcBef>
                          <a:spcPct val="20000"/>
                        </a:spcBef>
                        <a:spcAft>
                          <a:spcPct val="0"/>
                        </a:spcAft>
                        <a:buClr>
                          <a:srgbClr val="FFFF00"/>
                        </a:buClr>
                        <a:buSzTx/>
                        <a:buFontTx/>
                        <a:buNone/>
                        <a:tabLst/>
                      </a:pPr>
                      <a:endParaRPr kumimoji="0" lang="en-US" sz="2400" b="1" i="0" u="none" strike="noStrike" cap="none" normalizeH="0" baseline="0" dirty="0" smtClean="0">
                        <a:ln>
                          <a:noFill/>
                        </a:ln>
                        <a:solidFill>
                          <a:schemeClr val="tx1"/>
                        </a:solidFill>
                        <a:effectLst/>
                        <a:latin typeface="Calibri" panose="020F0502020204030204" pitchFamily="34" charset="0"/>
                      </a:endParaRPr>
                    </a:p>
                  </a:txBody>
                  <a:tcPr horzOverflow="overflow">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a:noFill/>
                    </a:lnTlToBr>
                    <a:lnBlToTr>
                      <a:noFill/>
                    </a:lnBlToTr>
                    <a:solidFill>
                      <a:srgbClr val="F4E8DC"/>
                    </a:solidFill>
                  </a:tcPr>
                </a:tc>
                <a:extLst>
                  <a:ext uri="{0D108BD9-81ED-4DB2-BD59-A6C34878D82A}">
                    <a16:rowId xmlns:a16="http://schemas.microsoft.com/office/drawing/2014/main" val="10003"/>
                  </a:ext>
                </a:extLst>
              </a:tr>
            </a:tbl>
          </a:graphicData>
        </a:graphic>
      </p:graphicFrame>
      <p:pic>
        <p:nvPicPr>
          <p:cNvPr id="5" name="Picture 4" descr="Scale with flour&#10;&#10;iStock_0000127138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0" y="2590800"/>
            <a:ext cx="1573730" cy="2362200"/>
          </a:xfrm>
          <a:prstGeom prst="rect">
            <a:avLst/>
          </a:prstGeom>
        </p:spPr>
      </p:pic>
      <p:sp>
        <p:nvSpPr>
          <p:cNvPr id="10" name="TextBox 9"/>
          <p:cNvSpPr txBox="1"/>
          <p:nvPr/>
        </p:nvSpPr>
        <p:spPr>
          <a:xfrm>
            <a:off x="914400" y="5105400"/>
            <a:ext cx="7467600" cy="1200329"/>
          </a:xfrm>
          <a:prstGeom prst="rect">
            <a:avLst/>
          </a:prstGeom>
          <a:solidFill>
            <a:srgbClr val="EFDECD"/>
          </a:solidFill>
        </p:spPr>
        <p:txBody>
          <a:bodyPr wrap="square" rtlCol="0">
            <a:spAutoFit/>
          </a:bodyPr>
          <a:lstStyle/>
          <a:p>
            <a:r>
              <a:rPr lang="en-US" sz="2400" b="1" dirty="0"/>
              <a:t>Water, </a:t>
            </a:r>
            <a:r>
              <a:rPr lang="en-US" sz="2400" b="1" dirty="0" smtClean="0">
                <a:solidFill>
                  <a:srgbClr val="C00000"/>
                </a:solidFill>
              </a:rPr>
              <a:t>FLOUR BLEND </a:t>
            </a:r>
            <a:r>
              <a:rPr lang="en-US" sz="2400" b="1" dirty="0" smtClean="0"/>
              <a:t>[whole-wheat flour, enriched </a:t>
            </a:r>
            <a:r>
              <a:rPr lang="en-US" sz="2400" b="1" dirty="0"/>
              <a:t>flour (wheat flour, niacin, reduced iron, thiamine </a:t>
            </a:r>
            <a:r>
              <a:rPr lang="en-US" sz="2400" b="1" dirty="0" err="1"/>
              <a:t>mononitrate</a:t>
            </a:r>
            <a:r>
              <a:rPr lang="en-US" sz="2400" b="1" dirty="0"/>
              <a:t>, riboflavin, enzyme, folic acid)], </a:t>
            </a:r>
            <a:r>
              <a:rPr lang="en-US" sz="2400" b="1" dirty="0" smtClean="0"/>
              <a:t>brown sugar….</a:t>
            </a:r>
            <a:endParaRPr lang="en-US" sz="2400" b="1" dirty="0"/>
          </a:p>
        </p:txBody>
      </p:sp>
    </p:spTree>
    <p:extLst>
      <p:ext uri="{BB962C8B-B14F-4D97-AF65-F5344CB8AC3E}">
        <p14:creationId xmlns:p14="http://schemas.microsoft.com/office/powerpoint/2010/main" val="762040467"/>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Loaf of white bread and loaf of whole-grain bread&#10;&#10;Office.com Clip Art&#10;"/>
          <p:cNvPicPr>
            <a:picLocks noChangeAspect="1" noChangeArrowheads="1"/>
          </p:cNvPicPr>
          <p:nvPr/>
        </p:nvPicPr>
        <p:blipFill rotWithShape="1">
          <a:blip r:embed="rId3">
            <a:extLst>
              <a:ext uri="{28A0092B-C50C-407E-A947-70E740481C1C}">
                <a14:useLocalDpi xmlns:a14="http://schemas.microsoft.com/office/drawing/2010/main" val="0"/>
              </a:ext>
            </a:extLst>
          </a:blip>
          <a:srcRect t="18001" b="3475"/>
          <a:stretch/>
        </p:blipFill>
        <p:spPr bwMode="auto">
          <a:xfrm>
            <a:off x="0" y="1600199"/>
            <a:ext cx="9170538" cy="5021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ontent Placeholder 2"/>
          <p:cNvSpPr txBox="1">
            <a:spLocks/>
          </p:cNvSpPr>
          <p:nvPr/>
        </p:nvSpPr>
        <p:spPr>
          <a:xfrm>
            <a:off x="914400" y="1905000"/>
            <a:ext cx="7239000" cy="3886200"/>
          </a:xfrm>
          <a:prstGeom prst="rect">
            <a:avLst/>
          </a:prstGeom>
          <a:solidFill>
            <a:srgbClr val="EFDECD"/>
          </a:solidFill>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buClr>
                <a:srgbClr val="663300"/>
              </a:buClr>
              <a:buNone/>
              <a:defRPr/>
            </a:pPr>
            <a:r>
              <a:rPr lang="en-US" b="1" dirty="0" smtClean="0"/>
              <a:t>Enriched grains contain </a:t>
            </a:r>
            <a:r>
              <a:rPr lang="en-US" b="1" dirty="0">
                <a:solidFill>
                  <a:srgbClr val="663300"/>
                </a:solidFill>
              </a:rPr>
              <a:t>FIVE NUTRIENTS </a:t>
            </a:r>
            <a:r>
              <a:rPr lang="en-US" b="1" dirty="0"/>
              <a:t>added within limits specified by FDA </a:t>
            </a:r>
            <a:endParaRPr lang="en-US" b="1" dirty="0" smtClean="0"/>
          </a:p>
          <a:p>
            <a:pPr marL="457200" indent="-457200">
              <a:spcBef>
                <a:spcPts val="600"/>
              </a:spcBef>
              <a:buClr>
                <a:srgbClr val="663300"/>
              </a:buClr>
              <a:buFont typeface="Wingdings" panose="05000000000000000000" pitchFamily="2" charset="2"/>
              <a:buChar char="n"/>
              <a:defRPr/>
            </a:pPr>
            <a:r>
              <a:rPr lang="en-US" sz="2800" b="1" dirty="0" smtClean="0">
                <a:solidFill>
                  <a:srgbClr val="663300"/>
                </a:solidFill>
              </a:rPr>
              <a:t>THIAMIN</a:t>
            </a:r>
            <a:r>
              <a:rPr lang="en-US" sz="2800" b="1" dirty="0" smtClean="0"/>
              <a:t> (</a:t>
            </a:r>
            <a:r>
              <a:rPr lang="en-US" sz="2800" b="1" dirty="0"/>
              <a:t>vitamin B1, thiamin </a:t>
            </a:r>
            <a:r>
              <a:rPr lang="en-US" sz="2800" b="1" dirty="0" err="1"/>
              <a:t>mononitrate</a:t>
            </a:r>
            <a:r>
              <a:rPr lang="en-US" sz="2800" b="1" dirty="0"/>
              <a:t>, thiamin </a:t>
            </a:r>
            <a:r>
              <a:rPr lang="en-US" sz="2800" b="1" dirty="0" smtClean="0"/>
              <a:t>hydrochloride)</a:t>
            </a:r>
          </a:p>
          <a:p>
            <a:pPr marL="457200" indent="-457200">
              <a:spcBef>
                <a:spcPts val="300"/>
              </a:spcBef>
              <a:buClr>
                <a:srgbClr val="663300"/>
              </a:buClr>
              <a:buFont typeface="Wingdings" panose="05000000000000000000" pitchFamily="2" charset="2"/>
              <a:buChar char="n"/>
              <a:defRPr/>
            </a:pPr>
            <a:r>
              <a:rPr lang="en-US" sz="2800" b="1" dirty="0" smtClean="0">
                <a:solidFill>
                  <a:srgbClr val="663300"/>
                </a:solidFill>
              </a:rPr>
              <a:t>RIBOFLAVIN</a:t>
            </a:r>
            <a:r>
              <a:rPr lang="en-US" sz="2800" b="1" dirty="0" smtClean="0"/>
              <a:t> </a:t>
            </a:r>
            <a:r>
              <a:rPr lang="en-US" sz="2800" b="1" dirty="0"/>
              <a:t>(vitamin </a:t>
            </a:r>
            <a:r>
              <a:rPr lang="en-US" sz="2800" b="1" dirty="0" smtClean="0"/>
              <a:t>B2)</a:t>
            </a:r>
          </a:p>
          <a:p>
            <a:pPr marL="457200" indent="-457200">
              <a:spcBef>
                <a:spcPts val="300"/>
              </a:spcBef>
              <a:buClr>
                <a:srgbClr val="663300"/>
              </a:buClr>
              <a:buFont typeface="Wingdings" panose="05000000000000000000" pitchFamily="2" charset="2"/>
              <a:buChar char="n"/>
              <a:defRPr/>
            </a:pPr>
            <a:r>
              <a:rPr lang="en-US" sz="2800" b="1" dirty="0" smtClean="0">
                <a:solidFill>
                  <a:srgbClr val="663300"/>
                </a:solidFill>
              </a:rPr>
              <a:t>NIACIN</a:t>
            </a:r>
            <a:r>
              <a:rPr lang="en-US" sz="2800" b="1" dirty="0" smtClean="0"/>
              <a:t> </a:t>
            </a:r>
            <a:r>
              <a:rPr lang="en-US" sz="2800" b="1" dirty="0"/>
              <a:t>(vitamin B3, </a:t>
            </a:r>
            <a:r>
              <a:rPr lang="en-US" sz="2800" b="1" dirty="0" err="1" smtClean="0"/>
              <a:t>niacinamide</a:t>
            </a:r>
            <a:r>
              <a:rPr lang="en-US" sz="2800" b="1" dirty="0" smtClean="0"/>
              <a:t>)</a:t>
            </a:r>
          </a:p>
          <a:p>
            <a:pPr marL="457200" indent="-457200">
              <a:spcBef>
                <a:spcPts val="300"/>
              </a:spcBef>
              <a:buClr>
                <a:srgbClr val="663300"/>
              </a:buClr>
              <a:buFont typeface="Wingdings" panose="05000000000000000000" pitchFamily="2" charset="2"/>
              <a:buChar char="n"/>
              <a:defRPr/>
            </a:pPr>
            <a:r>
              <a:rPr lang="en-US" sz="2800" b="1" dirty="0" smtClean="0">
                <a:solidFill>
                  <a:srgbClr val="663300"/>
                </a:solidFill>
              </a:rPr>
              <a:t>FOLIC ACID </a:t>
            </a:r>
            <a:r>
              <a:rPr lang="en-US" sz="2800" b="1" dirty="0" smtClean="0"/>
              <a:t>(folate)</a:t>
            </a:r>
          </a:p>
          <a:p>
            <a:pPr marL="457200" indent="-457200">
              <a:spcBef>
                <a:spcPts val="300"/>
              </a:spcBef>
              <a:buClr>
                <a:srgbClr val="663300"/>
              </a:buClr>
              <a:buFont typeface="Wingdings" panose="05000000000000000000" pitchFamily="2" charset="2"/>
              <a:buChar char="n"/>
              <a:defRPr/>
            </a:pPr>
            <a:r>
              <a:rPr lang="en-US" sz="2800" b="1" dirty="0" smtClean="0">
                <a:solidFill>
                  <a:srgbClr val="663300"/>
                </a:solidFill>
              </a:rPr>
              <a:t>IRON</a:t>
            </a:r>
            <a:r>
              <a:rPr lang="en-US" sz="2800" b="1" dirty="0" smtClean="0"/>
              <a:t> </a:t>
            </a:r>
            <a:r>
              <a:rPr lang="en-US" sz="2800" b="1" dirty="0"/>
              <a:t>(reduced iron, ferrous sulfate)</a:t>
            </a:r>
          </a:p>
          <a:p>
            <a:pPr marL="457200" indent="-457200">
              <a:spcBef>
                <a:spcPts val="600"/>
              </a:spcBef>
              <a:buClr>
                <a:srgbClr val="663300"/>
              </a:buClr>
              <a:buFont typeface="Wingdings" panose="05000000000000000000" pitchFamily="2" charset="2"/>
              <a:buChar char="n"/>
              <a:defRPr/>
            </a:pPr>
            <a:endParaRPr lang="en-US" sz="2800" b="1" dirty="0"/>
          </a:p>
        </p:txBody>
      </p:sp>
      <p:sp>
        <p:nvSpPr>
          <p:cNvPr id="16" name="Title 1"/>
          <p:cNvSpPr txBox="1">
            <a:spLocks/>
          </p:cNvSpPr>
          <p:nvPr/>
        </p:nvSpPr>
        <p:spPr>
          <a:xfrm>
            <a:off x="0" y="314325"/>
            <a:ext cx="9144000" cy="1057275"/>
          </a:xfrm>
          <a:prstGeom prst="rect">
            <a:avLst/>
          </a:prstGeom>
        </p:spPr>
        <p:txBody>
          <a:bodyPr anchor="ctr">
            <a:noAutofit/>
          </a:bodyPr>
          <a:lstStyle>
            <a:lvl1pPr algn="ctr" defTabSz="914400" rtl="0" eaLnBrk="1" latinLnBrk="0" hangingPunct="1">
              <a:spcBef>
                <a:spcPct val="0"/>
              </a:spcBef>
              <a:buNone/>
              <a:defRPr sz="4000" b="1" kern="1200">
                <a:solidFill>
                  <a:srgbClr val="FFFF00"/>
                </a:solidFill>
                <a:latin typeface="+mj-lt"/>
                <a:ea typeface="+mj-ea"/>
                <a:cs typeface="+mj-cs"/>
              </a:defRPr>
            </a:lvl1pPr>
          </a:lstStyle>
          <a:p>
            <a:pPr>
              <a:defRPr/>
            </a:pPr>
            <a:r>
              <a:rPr lang="en-US" dirty="0" smtClean="0"/>
              <a:t>WGR Definition Criterion 2 </a:t>
            </a:r>
          </a:p>
          <a:p>
            <a:pPr>
              <a:defRPr/>
            </a:pPr>
            <a:r>
              <a:rPr lang="en-US" dirty="0" smtClean="0">
                <a:solidFill>
                  <a:srgbClr val="99FF99"/>
                </a:solidFill>
                <a:sym typeface="Symbol" panose="05050102010706020507" pitchFamily="18" charset="2"/>
              </a:rPr>
              <a:t>Any Other </a:t>
            </a:r>
            <a:r>
              <a:rPr lang="en-US" dirty="0" smtClean="0">
                <a:solidFill>
                  <a:srgbClr val="99FF99"/>
                </a:solidFill>
              </a:rPr>
              <a:t>Grains are ENRICHED</a:t>
            </a:r>
          </a:p>
        </p:txBody>
      </p:sp>
    </p:spTree>
    <p:extLst>
      <p:ext uri="{BB962C8B-B14F-4D97-AF65-F5344CB8AC3E}">
        <p14:creationId xmlns:p14="http://schemas.microsoft.com/office/powerpoint/2010/main" val="199058037"/>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Loaf of white bread and loaf of whole-grain bread&#10;&#10;Office.com Clip Art&#10;"/>
          <p:cNvPicPr>
            <a:picLocks noChangeAspect="1" noChangeArrowheads="1"/>
          </p:cNvPicPr>
          <p:nvPr/>
        </p:nvPicPr>
        <p:blipFill rotWithShape="1">
          <a:blip r:embed="rId3">
            <a:extLst>
              <a:ext uri="{28A0092B-C50C-407E-A947-70E740481C1C}">
                <a14:useLocalDpi xmlns:a14="http://schemas.microsoft.com/office/drawing/2010/main" val="0"/>
              </a:ext>
            </a:extLst>
          </a:blip>
          <a:srcRect t="18001" b="3475"/>
          <a:stretch/>
        </p:blipFill>
        <p:spPr bwMode="auto">
          <a:xfrm>
            <a:off x="0" y="1600199"/>
            <a:ext cx="9170538" cy="5021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ontent Placeholder 2"/>
          <p:cNvSpPr txBox="1">
            <a:spLocks/>
          </p:cNvSpPr>
          <p:nvPr/>
        </p:nvSpPr>
        <p:spPr>
          <a:xfrm>
            <a:off x="1080069" y="3006725"/>
            <a:ext cx="6616131" cy="2209800"/>
          </a:xfrm>
          <a:prstGeom prst="rect">
            <a:avLst/>
          </a:prstGeom>
          <a:solidFill>
            <a:srgbClr val="EFDECD"/>
          </a:solidFill>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indent="0">
              <a:spcBef>
                <a:spcPct val="0"/>
              </a:spcBef>
              <a:buFontTx/>
              <a:buNone/>
            </a:pPr>
            <a:r>
              <a:rPr lang="en-US" altLang="en-US" b="1" dirty="0"/>
              <a:t>Ingredients: Whole wheat flour, </a:t>
            </a:r>
            <a:r>
              <a:rPr lang="en-US" altLang="en-US" b="1" dirty="0">
                <a:solidFill>
                  <a:srgbClr val="006600"/>
                </a:solidFill>
              </a:rPr>
              <a:t>enriched flour (wheat flour, niacin, reduced iron, thiamine </a:t>
            </a:r>
            <a:r>
              <a:rPr lang="en-US" altLang="en-US" b="1" dirty="0" err="1">
                <a:solidFill>
                  <a:srgbClr val="006600"/>
                </a:solidFill>
              </a:rPr>
              <a:t>mononitrate</a:t>
            </a:r>
            <a:r>
              <a:rPr lang="en-US" altLang="en-US" b="1" dirty="0">
                <a:solidFill>
                  <a:srgbClr val="006600"/>
                </a:solidFill>
              </a:rPr>
              <a:t>, riboflavin, folic acid) </a:t>
            </a:r>
            <a:r>
              <a:rPr lang="en-US" altLang="en-US" b="1" dirty="0" smtClean="0"/>
              <a:t>….</a:t>
            </a:r>
            <a:endParaRPr lang="en-US" altLang="en-US" b="1" dirty="0"/>
          </a:p>
        </p:txBody>
      </p:sp>
      <p:sp>
        <p:nvSpPr>
          <p:cNvPr id="16" name="Title 1"/>
          <p:cNvSpPr txBox="1">
            <a:spLocks/>
          </p:cNvSpPr>
          <p:nvPr/>
        </p:nvSpPr>
        <p:spPr>
          <a:xfrm>
            <a:off x="0" y="314325"/>
            <a:ext cx="9144000" cy="752475"/>
          </a:xfrm>
          <a:prstGeom prst="rect">
            <a:avLst/>
          </a:prstGeom>
        </p:spPr>
        <p:txBody>
          <a:bodyPr anchor="ctr">
            <a:noAutofit/>
          </a:bodyPr>
          <a:lstStyle>
            <a:lvl1pPr algn="ctr" defTabSz="914400" rtl="0" eaLnBrk="1" latinLnBrk="0" hangingPunct="1">
              <a:spcBef>
                <a:spcPct val="0"/>
              </a:spcBef>
              <a:buNone/>
              <a:defRPr sz="4000" b="1" kern="1200">
                <a:solidFill>
                  <a:srgbClr val="FFFF00"/>
                </a:solidFill>
                <a:latin typeface="+mj-lt"/>
                <a:ea typeface="+mj-ea"/>
                <a:cs typeface="+mj-cs"/>
              </a:defRPr>
            </a:lvl1pPr>
          </a:lstStyle>
          <a:p>
            <a:pPr>
              <a:defRPr/>
            </a:pPr>
            <a:r>
              <a:rPr lang="en-US" dirty="0" smtClean="0"/>
              <a:t>Sample Label with Enriched Flour</a:t>
            </a:r>
            <a:endParaRPr lang="en-US" dirty="0" smtClean="0">
              <a:solidFill>
                <a:srgbClr val="FFCC66"/>
              </a:solidFill>
            </a:endParaRPr>
          </a:p>
        </p:txBody>
      </p:sp>
    </p:spTree>
    <p:extLst>
      <p:ext uri="{BB962C8B-B14F-4D97-AF65-F5344CB8AC3E}">
        <p14:creationId xmlns:p14="http://schemas.microsoft.com/office/powerpoint/2010/main" val="1495707874"/>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5" name="TextBox 8"/>
          <p:cNvSpPr txBox="1">
            <a:spLocks noChangeArrowheads="1"/>
          </p:cNvSpPr>
          <p:nvPr/>
        </p:nvSpPr>
        <p:spPr bwMode="auto">
          <a:xfrm>
            <a:off x="0" y="6259513"/>
            <a:ext cx="9144000" cy="369887"/>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b="1" dirty="0" smtClean="0"/>
              <a:t>www.sde.ct.gov/sde/lib/sde/pdf/deps/nutrition/nslp/crediting/enrichedgrains.pdf</a:t>
            </a:r>
            <a:endParaRPr lang="en-US" altLang="en-US" sz="1800" b="1" dirty="0"/>
          </a:p>
        </p:txBody>
      </p:sp>
      <p:pic>
        <p:nvPicPr>
          <p:cNvPr id="2" name="Picture 1"/>
          <p:cNvPicPr>
            <a:picLocks noChangeAspect="1"/>
          </p:cNvPicPr>
          <p:nvPr/>
        </p:nvPicPr>
        <p:blipFill>
          <a:blip r:embed="rId3"/>
          <a:stretch>
            <a:fillRect/>
          </a:stretch>
        </p:blipFill>
        <p:spPr>
          <a:xfrm>
            <a:off x="2895600" y="1524000"/>
            <a:ext cx="3314700" cy="4493374"/>
          </a:xfrm>
          <a:prstGeom prst="rect">
            <a:avLst/>
          </a:prstGeom>
        </p:spPr>
      </p:pic>
      <p:sp>
        <p:nvSpPr>
          <p:cNvPr id="5" name="Rectangle 1"/>
          <p:cNvSpPr txBox="1">
            <a:spLocks noChangeArrowheads="1"/>
          </p:cNvSpPr>
          <p:nvPr/>
        </p:nvSpPr>
        <p:spPr>
          <a:xfrm>
            <a:off x="-38100" y="788393"/>
            <a:ext cx="9144000" cy="583207"/>
          </a:xfrm>
          <a:prstGeom prst="rect">
            <a:avLst/>
          </a:prstGeom>
        </p:spPr>
        <p:txBody>
          <a:bodyPr tIns="83808" anchor="ctr"/>
          <a:lstStyle>
            <a:lvl1pPr algn="ctr" defTabSz="914400" rtl="0" eaLnBrk="1" latinLnBrk="0" hangingPunct="1">
              <a:spcBef>
                <a:spcPct val="0"/>
              </a:spcBef>
              <a:buNone/>
              <a:defRPr sz="4000" b="1" kern="1200">
                <a:solidFill>
                  <a:srgbClr val="FFFF00"/>
                </a:solidFill>
                <a:latin typeface="Arial" pitchFamily="34" charset="0"/>
                <a:ea typeface="+mj-ea"/>
                <a:cs typeface="Arial" pitchFamily="34" charset="0"/>
              </a:defRPr>
            </a:lvl1pPr>
          </a:lstStyle>
          <a:p>
            <a:pPr marL="7938" lvl="0" indent="-7938">
              <a:defRPr/>
            </a:pPr>
            <a:r>
              <a:rPr lang="en-US" sz="3200" dirty="0">
                <a:latin typeface="+mj-lt"/>
              </a:rPr>
              <a:t>Crediting Enriched Grains</a:t>
            </a:r>
          </a:p>
        </p:txBody>
      </p:sp>
      <p:sp>
        <p:nvSpPr>
          <p:cNvPr id="6" name="Rectangle 1"/>
          <p:cNvSpPr txBox="1">
            <a:spLocks noChangeArrowheads="1"/>
          </p:cNvSpPr>
          <p:nvPr/>
        </p:nvSpPr>
        <p:spPr>
          <a:xfrm>
            <a:off x="10160" y="228600"/>
            <a:ext cx="9144000" cy="533400"/>
          </a:xfrm>
          <a:prstGeom prst="rect">
            <a:avLst/>
          </a:prstGeom>
          <a:solidFill>
            <a:srgbClr val="006600"/>
          </a:solidFill>
        </p:spPr>
        <p:txBody>
          <a:bodyPr tIns="83808" anchor="ctr"/>
          <a:lstStyle>
            <a:lvl1pPr algn="ctr" defTabSz="914400" rtl="0" eaLnBrk="1" latinLnBrk="0" hangingPunct="1">
              <a:spcBef>
                <a:spcPct val="0"/>
              </a:spcBef>
              <a:buNone/>
              <a:defRPr sz="4000" b="1" kern="1200">
                <a:solidFill>
                  <a:srgbClr val="FFFF00"/>
                </a:solidFill>
                <a:latin typeface="Arial" pitchFamily="34" charset="0"/>
                <a:ea typeface="+mj-ea"/>
                <a:cs typeface="Arial" pitchFamily="34" charset="0"/>
              </a:defRPr>
            </a:lvl1pPr>
          </a:lstStyle>
          <a:p>
            <a:pPr fontAlgn="auto">
              <a:spcAft>
                <a:spcPts val="0"/>
              </a:spcAft>
              <a:defRPr/>
            </a:pPr>
            <a:r>
              <a:rPr lang="en-US" dirty="0" smtClean="0">
                <a:solidFill>
                  <a:schemeClr val="bg1"/>
                </a:solidFill>
                <a:latin typeface="+mj-lt"/>
              </a:rPr>
              <a:t>CSDE Resource</a:t>
            </a:r>
          </a:p>
        </p:txBody>
      </p:sp>
    </p:spTree>
    <p:extLst>
      <p:ext uri="{BB962C8B-B14F-4D97-AF65-F5344CB8AC3E}">
        <p14:creationId xmlns:p14="http://schemas.microsoft.com/office/powerpoint/2010/main" val="1370329187"/>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Loaf of white bread and loaf of whole-grain bread&#10;&#10;Office.com Clip Art&#10;"/>
          <p:cNvPicPr>
            <a:picLocks noChangeAspect="1" noChangeArrowheads="1"/>
          </p:cNvPicPr>
          <p:nvPr/>
        </p:nvPicPr>
        <p:blipFill rotWithShape="1">
          <a:blip r:embed="rId3">
            <a:extLst>
              <a:ext uri="{28A0092B-C50C-407E-A947-70E740481C1C}">
                <a14:useLocalDpi xmlns:a14="http://schemas.microsoft.com/office/drawing/2010/main" val="0"/>
              </a:ext>
            </a:extLst>
          </a:blip>
          <a:srcRect t="18001" b="3475"/>
          <a:stretch/>
        </p:blipFill>
        <p:spPr bwMode="auto">
          <a:xfrm>
            <a:off x="0" y="1600199"/>
            <a:ext cx="9170538" cy="5021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ontent Placeholder 2"/>
          <p:cNvSpPr txBox="1">
            <a:spLocks/>
          </p:cNvSpPr>
          <p:nvPr/>
        </p:nvSpPr>
        <p:spPr>
          <a:xfrm>
            <a:off x="457200" y="2057400"/>
            <a:ext cx="8229600" cy="3813175"/>
          </a:xfrm>
          <a:prstGeom prst="rect">
            <a:avLst/>
          </a:prstGeom>
          <a:solidFill>
            <a:srgbClr val="EFDECD"/>
          </a:solidFill>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spcBef>
                <a:spcPts val="600"/>
              </a:spcBef>
              <a:buClr>
                <a:srgbClr val="663300"/>
              </a:buClr>
              <a:buFont typeface="Wingdings" panose="05000000000000000000" pitchFamily="2" charset="2"/>
              <a:buChar char="n"/>
              <a:defRPr/>
            </a:pPr>
            <a:r>
              <a:rPr lang="en-US" b="1" dirty="0" smtClean="0"/>
              <a:t>Combined </a:t>
            </a:r>
            <a:r>
              <a:rPr lang="en-US" b="1" dirty="0"/>
              <a:t>total of all noncreditable grains must be </a:t>
            </a:r>
            <a:r>
              <a:rPr lang="en-US" b="1" dirty="0">
                <a:solidFill>
                  <a:srgbClr val="663300"/>
                </a:solidFill>
              </a:rPr>
              <a:t>LESS THAN 2</a:t>
            </a:r>
            <a:r>
              <a:rPr lang="en-US" b="1" dirty="0" smtClean="0">
                <a:solidFill>
                  <a:srgbClr val="663300"/>
                </a:solidFill>
              </a:rPr>
              <a:t>% </a:t>
            </a:r>
            <a:r>
              <a:rPr lang="en-US" b="1" dirty="0" smtClean="0"/>
              <a:t>of product formula</a:t>
            </a:r>
            <a:endParaRPr lang="en-US" b="1" dirty="0"/>
          </a:p>
          <a:p>
            <a:pPr marL="914400" lvl="2" indent="-457200">
              <a:spcBef>
                <a:spcPts val="600"/>
              </a:spcBef>
              <a:buClr>
                <a:srgbClr val="663300"/>
              </a:buClr>
              <a:buFont typeface="Garamond" panose="02020404030301010803" pitchFamily="18" charset="0"/>
              <a:buChar char="►"/>
              <a:defRPr/>
            </a:pPr>
            <a:r>
              <a:rPr lang="en-US" sz="2800" b="1" dirty="0">
                <a:solidFill>
                  <a:srgbClr val="663300"/>
                </a:solidFill>
              </a:rPr>
              <a:t>3.99 grams </a:t>
            </a:r>
            <a:r>
              <a:rPr lang="en-US" b="1" dirty="0"/>
              <a:t>for groups A-G (baked </a:t>
            </a:r>
            <a:r>
              <a:rPr lang="en-US" b="1" dirty="0" smtClean="0"/>
              <a:t>goods)</a:t>
            </a:r>
            <a:br>
              <a:rPr lang="en-US" b="1" dirty="0" smtClean="0"/>
            </a:br>
            <a:r>
              <a:rPr lang="en-US" b="1" dirty="0" smtClean="0"/>
              <a:t> of USDA </a:t>
            </a:r>
            <a:r>
              <a:rPr lang="en-US" b="1" dirty="0"/>
              <a:t>ounce equivalents chart</a:t>
            </a:r>
          </a:p>
          <a:p>
            <a:pPr marL="914400" lvl="2" indent="-457200">
              <a:spcBef>
                <a:spcPts val="600"/>
              </a:spcBef>
              <a:buClr>
                <a:srgbClr val="663300"/>
              </a:buClr>
              <a:buFont typeface="Garamond" panose="02020404030301010803" pitchFamily="18" charset="0"/>
              <a:buChar char="►"/>
              <a:defRPr/>
            </a:pPr>
            <a:r>
              <a:rPr lang="en-US" sz="2800" b="1" dirty="0">
                <a:solidFill>
                  <a:srgbClr val="663300"/>
                </a:solidFill>
              </a:rPr>
              <a:t>6.99 grams </a:t>
            </a:r>
            <a:r>
              <a:rPr lang="en-US" b="1" dirty="0"/>
              <a:t>for </a:t>
            </a:r>
            <a:r>
              <a:rPr lang="en-US" b="1" dirty="0" smtClean="0"/>
              <a:t>group H </a:t>
            </a:r>
            <a:r>
              <a:rPr lang="en-US" b="1" dirty="0"/>
              <a:t>(cereal grains) </a:t>
            </a:r>
            <a:r>
              <a:rPr lang="en-US" b="1" dirty="0" smtClean="0"/>
              <a:t/>
            </a:r>
            <a:br>
              <a:rPr lang="en-US" b="1" dirty="0" smtClean="0"/>
            </a:br>
            <a:r>
              <a:rPr lang="en-US" b="1" dirty="0" smtClean="0"/>
              <a:t>and group </a:t>
            </a:r>
            <a:r>
              <a:rPr lang="en-US" b="1" dirty="0"/>
              <a:t>I (ready-to-eat breakfast </a:t>
            </a:r>
            <a:r>
              <a:rPr lang="en-US" b="1" dirty="0" smtClean="0"/>
              <a:t>cereals</a:t>
            </a:r>
            <a:r>
              <a:rPr lang="en-US" b="1" dirty="0"/>
              <a:t>) </a:t>
            </a:r>
            <a:r>
              <a:rPr lang="en-US" b="1" dirty="0" smtClean="0"/>
              <a:t/>
            </a:r>
            <a:br>
              <a:rPr lang="en-US" b="1" dirty="0" smtClean="0"/>
            </a:br>
            <a:r>
              <a:rPr lang="en-US" b="1" dirty="0" smtClean="0"/>
              <a:t>of USDA </a:t>
            </a:r>
            <a:r>
              <a:rPr lang="en-US" b="1" dirty="0"/>
              <a:t>ounce equivalents chart</a:t>
            </a:r>
          </a:p>
          <a:p>
            <a:pPr marL="577850" indent="-577850">
              <a:spcBef>
                <a:spcPts val="1200"/>
              </a:spcBef>
              <a:buClr>
                <a:srgbClr val="663300"/>
              </a:buClr>
              <a:buFont typeface="Wingdings" panose="05000000000000000000" pitchFamily="2" charset="2"/>
              <a:buChar char="n"/>
              <a:defRPr/>
            </a:pPr>
            <a:r>
              <a:rPr lang="en-US" b="1" dirty="0"/>
              <a:t>If exceeds </a:t>
            </a:r>
            <a:r>
              <a:rPr lang="en-US" b="1" dirty="0" smtClean="0"/>
              <a:t>this limit</a:t>
            </a:r>
            <a:r>
              <a:rPr lang="en-US" b="1" dirty="0"/>
              <a:t>, food </a:t>
            </a:r>
            <a:r>
              <a:rPr lang="en-US" b="1" dirty="0" smtClean="0"/>
              <a:t>is not </a:t>
            </a:r>
            <a:r>
              <a:rPr lang="en-US" b="1" dirty="0"/>
              <a:t>WGR</a:t>
            </a:r>
          </a:p>
          <a:p>
            <a:pPr marL="457200" indent="-457200">
              <a:spcBef>
                <a:spcPts val="600"/>
              </a:spcBef>
              <a:buClr>
                <a:srgbClr val="663300"/>
              </a:buClr>
              <a:buFont typeface="Wingdings" panose="05000000000000000000" pitchFamily="2" charset="2"/>
              <a:buChar char="n"/>
              <a:defRPr/>
            </a:pPr>
            <a:endParaRPr lang="en-US" b="1" dirty="0"/>
          </a:p>
        </p:txBody>
      </p:sp>
      <p:sp>
        <p:nvSpPr>
          <p:cNvPr id="16" name="Title 1"/>
          <p:cNvSpPr txBox="1">
            <a:spLocks/>
          </p:cNvSpPr>
          <p:nvPr/>
        </p:nvSpPr>
        <p:spPr>
          <a:xfrm>
            <a:off x="0" y="314325"/>
            <a:ext cx="9144000" cy="1057275"/>
          </a:xfrm>
          <a:prstGeom prst="rect">
            <a:avLst/>
          </a:prstGeom>
        </p:spPr>
        <p:txBody>
          <a:bodyPr anchor="ctr">
            <a:noAutofit/>
          </a:bodyPr>
          <a:lstStyle>
            <a:lvl1pPr algn="ctr" defTabSz="914400" rtl="0" eaLnBrk="1" latinLnBrk="0" hangingPunct="1">
              <a:spcBef>
                <a:spcPct val="0"/>
              </a:spcBef>
              <a:buNone/>
              <a:defRPr sz="4000" b="1" kern="1200">
                <a:solidFill>
                  <a:srgbClr val="FFFF00"/>
                </a:solidFill>
                <a:latin typeface="+mj-lt"/>
                <a:ea typeface="+mj-ea"/>
                <a:cs typeface="+mj-cs"/>
              </a:defRPr>
            </a:lvl1pPr>
          </a:lstStyle>
          <a:p>
            <a:pPr>
              <a:defRPr/>
            </a:pPr>
            <a:r>
              <a:rPr lang="en-US" dirty="0" smtClean="0"/>
              <a:t>WGR Definition Criterion 3 </a:t>
            </a:r>
          </a:p>
          <a:p>
            <a:pPr>
              <a:defRPr/>
            </a:pPr>
            <a:r>
              <a:rPr lang="en-US" dirty="0" smtClean="0">
                <a:solidFill>
                  <a:srgbClr val="99FF99"/>
                </a:solidFill>
                <a:sym typeface="Symbol" panose="05050102010706020507" pitchFamily="18" charset="2"/>
              </a:rPr>
              <a:t>Limit for NONCREDITABLE GRAINS</a:t>
            </a:r>
            <a:endParaRPr lang="en-US" dirty="0" smtClean="0">
              <a:solidFill>
                <a:srgbClr val="99FF99"/>
              </a:solidFill>
            </a:endParaRPr>
          </a:p>
        </p:txBody>
      </p:sp>
      <p:pic>
        <p:nvPicPr>
          <p:cNvPr id="2" name="Picture 1"/>
          <p:cNvPicPr>
            <a:picLocks noChangeAspect="1"/>
          </p:cNvPicPr>
          <p:nvPr/>
        </p:nvPicPr>
        <p:blipFill>
          <a:blip r:embed="rId4"/>
          <a:stretch>
            <a:fillRect/>
          </a:stretch>
        </p:blipFill>
        <p:spPr>
          <a:xfrm>
            <a:off x="7010400" y="3200400"/>
            <a:ext cx="1483577" cy="1920240"/>
          </a:xfrm>
          <a:prstGeom prst="rect">
            <a:avLst/>
          </a:prstGeom>
        </p:spPr>
      </p:pic>
    </p:spTree>
    <p:extLst>
      <p:ext uri="{BB962C8B-B14F-4D97-AF65-F5344CB8AC3E}">
        <p14:creationId xmlns:p14="http://schemas.microsoft.com/office/powerpoint/2010/main" val="3934552831"/>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381000" y="381000"/>
          <a:ext cx="8382000" cy="5791200"/>
        </p:xfrm>
        <a:graphic>
          <a:graphicData uri="http://schemas.openxmlformats.org/drawingml/2006/table">
            <a:tbl>
              <a:tblPr firstRow="1" bandRow="1">
                <a:tableStyleId>{5C22544A-7EE6-4342-B048-85BDC9FD1C3A}</a:tableStyleId>
              </a:tblPr>
              <a:tblGrid>
                <a:gridCol w="2971800">
                  <a:extLst>
                    <a:ext uri="{9D8B030D-6E8A-4147-A177-3AD203B41FA5}">
                      <a16:colId xmlns:a16="http://schemas.microsoft.com/office/drawing/2014/main" val="20000"/>
                    </a:ext>
                  </a:extLst>
                </a:gridCol>
                <a:gridCol w="2895600">
                  <a:extLst>
                    <a:ext uri="{9D8B030D-6E8A-4147-A177-3AD203B41FA5}">
                      <a16:colId xmlns:a16="http://schemas.microsoft.com/office/drawing/2014/main" val="20001"/>
                    </a:ext>
                  </a:extLst>
                </a:gridCol>
                <a:gridCol w="2514600">
                  <a:extLst>
                    <a:ext uri="{9D8B030D-6E8A-4147-A177-3AD203B41FA5}">
                      <a16:colId xmlns:a16="http://schemas.microsoft.com/office/drawing/2014/main" val="20002"/>
                    </a:ext>
                  </a:extLst>
                </a:gridCol>
              </a:tblGrid>
              <a:tr h="304800">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b="1" dirty="0" smtClean="0"/>
                        <a:t>Examples of Noncreditable Grain</a:t>
                      </a:r>
                      <a:r>
                        <a:rPr lang="en-US" sz="3200" b="1" baseline="0" dirty="0" smtClean="0"/>
                        <a:t> </a:t>
                      </a:r>
                      <a:r>
                        <a:rPr lang="en-US" sz="3200" b="1" dirty="0" smtClean="0"/>
                        <a:t>Ingredients *</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63300"/>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b="1" dirty="0" smtClean="0"/>
                    </a:p>
                  </a:txBody>
                  <a:tcPr anchor="ctr">
                    <a:solidFill>
                      <a:srgbClr val="663300"/>
                    </a:solidFill>
                  </a:tcPr>
                </a:tc>
                <a:tc hMerge="1">
                  <a:txBody>
                    <a:bodyPr/>
                    <a:lstStyle/>
                    <a:p>
                      <a:pPr algn="ctr"/>
                      <a:endParaRPr lang="en-US" sz="2400" b="1" dirty="0"/>
                    </a:p>
                  </a:txBody>
                  <a:tcPr anchor="ctr">
                    <a:lnB w="12700" cap="flat" cmpd="sng" algn="ctr">
                      <a:solidFill>
                        <a:srgbClr val="663300"/>
                      </a:solidFill>
                      <a:prstDash val="solid"/>
                      <a:round/>
                      <a:headEnd type="none" w="med" len="med"/>
                      <a:tailEnd type="none" w="med" len="med"/>
                    </a:lnB>
                    <a:solidFill>
                      <a:srgbClr val="663300"/>
                    </a:solidFill>
                  </a:tcPr>
                </a:tc>
                <a:extLst>
                  <a:ext uri="{0D108BD9-81ED-4DB2-BD59-A6C34878D82A}">
                    <a16:rowId xmlns:a16="http://schemas.microsoft.com/office/drawing/2014/main" val="10000"/>
                  </a:ext>
                </a:extLst>
              </a:tr>
              <a:tr h="457200">
                <a:tc>
                  <a:txBody>
                    <a:bodyPr/>
                    <a:lstStyle/>
                    <a:p>
                      <a:pPr marL="285750" lvl="0" indent="-285750" algn="l">
                        <a:buClr>
                          <a:srgbClr val="663300"/>
                        </a:buClr>
                        <a:buFont typeface="Wingdings" pitchFamily="2" charset="2"/>
                        <a:buChar char="n"/>
                      </a:pPr>
                      <a:endParaRPr lang="en-US" sz="600" b="1" kern="1200" dirty="0" smtClean="0">
                        <a:solidFill>
                          <a:schemeClr val="dk1"/>
                        </a:solidFill>
                        <a:effectLst/>
                        <a:latin typeface="+mj-lt"/>
                        <a:ea typeface="+mn-ea"/>
                        <a:cs typeface="+mn-cs"/>
                      </a:endParaRPr>
                    </a:p>
                    <a:p>
                      <a:pPr marL="285750" lvl="0" indent="-285750" algn="l">
                        <a:buClr>
                          <a:srgbClr val="663300"/>
                        </a:buClr>
                        <a:buFont typeface="Wingdings" pitchFamily="2" charset="2"/>
                        <a:buChar char="n"/>
                      </a:pPr>
                      <a:r>
                        <a:rPr lang="en-US" sz="2000" b="1" kern="1200" dirty="0" smtClean="0">
                          <a:solidFill>
                            <a:schemeClr val="dk1"/>
                          </a:solidFill>
                          <a:effectLst/>
                          <a:latin typeface="+mj-lt"/>
                          <a:ea typeface="+mn-ea"/>
                          <a:cs typeface="+mn-cs"/>
                        </a:rPr>
                        <a:t>barley grits </a:t>
                      </a:r>
                    </a:p>
                    <a:p>
                      <a:pPr marL="285750" lvl="0" indent="-285750" algn="l">
                        <a:buClr>
                          <a:srgbClr val="663300"/>
                        </a:buClr>
                        <a:buFont typeface="Wingdings" pitchFamily="2" charset="2"/>
                        <a:buChar char="n"/>
                      </a:pPr>
                      <a:r>
                        <a:rPr lang="en-US" sz="2000" b="1" kern="1200" dirty="0" smtClean="0">
                          <a:solidFill>
                            <a:schemeClr val="dk1"/>
                          </a:solidFill>
                          <a:effectLst/>
                          <a:latin typeface="+mj-lt"/>
                          <a:ea typeface="+mn-ea"/>
                          <a:cs typeface="+mn-cs"/>
                        </a:rPr>
                        <a:t>bran</a:t>
                      </a:r>
                    </a:p>
                    <a:p>
                      <a:pPr marL="285750" lvl="0" indent="-285750" algn="l">
                        <a:buClr>
                          <a:srgbClr val="663300"/>
                        </a:buClr>
                        <a:buFont typeface="Wingdings" pitchFamily="2" charset="2"/>
                        <a:buChar char="n"/>
                      </a:pPr>
                      <a:r>
                        <a:rPr lang="en-US" sz="2000" b="1" kern="1200" dirty="0" smtClean="0">
                          <a:solidFill>
                            <a:schemeClr val="dk1"/>
                          </a:solidFill>
                          <a:effectLst/>
                          <a:latin typeface="+mj-lt"/>
                          <a:ea typeface="+mn-ea"/>
                          <a:cs typeface="+mn-cs"/>
                        </a:rPr>
                        <a:t>corn bran</a:t>
                      </a:r>
                    </a:p>
                    <a:p>
                      <a:pPr marL="285750" lvl="0" indent="-285750" algn="l">
                        <a:buClr>
                          <a:srgbClr val="663300"/>
                        </a:buClr>
                        <a:buFont typeface="Wingdings" pitchFamily="2" charset="2"/>
                        <a:buChar char="n"/>
                      </a:pPr>
                      <a:r>
                        <a:rPr lang="en-US" sz="2000" b="1" kern="1200" dirty="0" smtClean="0">
                          <a:solidFill>
                            <a:schemeClr val="dk1"/>
                          </a:solidFill>
                          <a:effectLst/>
                          <a:latin typeface="+mj-lt"/>
                          <a:ea typeface="+mn-ea"/>
                          <a:cs typeface="+mn-cs"/>
                        </a:rPr>
                        <a:t>corn fiber</a:t>
                      </a:r>
                    </a:p>
                    <a:p>
                      <a:pPr marL="285750" lvl="0" indent="-285750" algn="l">
                        <a:buClr>
                          <a:srgbClr val="663300"/>
                        </a:buClr>
                        <a:buFont typeface="Wingdings" pitchFamily="2" charset="2"/>
                        <a:buChar char="n"/>
                      </a:pPr>
                      <a:r>
                        <a:rPr lang="en-US" sz="2000" b="1" kern="1200" dirty="0" smtClean="0">
                          <a:solidFill>
                            <a:schemeClr val="dk1"/>
                          </a:solidFill>
                          <a:effectLst/>
                          <a:latin typeface="+mj-lt"/>
                          <a:ea typeface="+mn-ea"/>
                          <a:cs typeface="+mn-cs"/>
                        </a:rPr>
                        <a:t>corn flour (not enriched)</a:t>
                      </a:r>
                    </a:p>
                    <a:p>
                      <a:pPr marL="285750" lvl="0" indent="-285750" algn="l">
                        <a:buClr>
                          <a:srgbClr val="663300"/>
                        </a:buClr>
                        <a:buFont typeface="Wingdings" pitchFamily="2" charset="2"/>
                        <a:buChar char="n"/>
                      </a:pPr>
                      <a:r>
                        <a:rPr lang="en-US" sz="2000" b="1" kern="1200" dirty="0" smtClean="0">
                          <a:solidFill>
                            <a:schemeClr val="dk1"/>
                          </a:solidFill>
                          <a:effectLst/>
                          <a:latin typeface="+mj-lt"/>
                          <a:ea typeface="+mn-ea"/>
                          <a:cs typeface="+mn-cs"/>
                        </a:rPr>
                        <a:t>corn grits </a:t>
                      </a:r>
                    </a:p>
                    <a:p>
                      <a:pPr marL="285750" lvl="0" indent="-285750" algn="l">
                        <a:buClr>
                          <a:srgbClr val="663300"/>
                        </a:buClr>
                        <a:buFont typeface="Wingdings" pitchFamily="2" charset="2"/>
                        <a:buChar char="n"/>
                      </a:pPr>
                      <a:r>
                        <a:rPr lang="en-US" sz="2000" b="1" kern="1200" dirty="0" smtClean="0">
                          <a:solidFill>
                            <a:schemeClr val="dk1"/>
                          </a:solidFill>
                          <a:effectLst/>
                          <a:latin typeface="+mj-lt"/>
                          <a:ea typeface="+mn-ea"/>
                          <a:cs typeface="+mn-cs"/>
                        </a:rPr>
                        <a:t>corn starch</a:t>
                      </a:r>
                    </a:p>
                    <a:p>
                      <a:pPr marL="285750" lvl="0" indent="-285750" algn="l">
                        <a:buClr>
                          <a:srgbClr val="663300"/>
                        </a:buClr>
                        <a:buFont typeface="Wingdings" pitchFamily="2" charset="2"/>
                        <a:buChar char="n"/>
                      </a:pPr>
                      <a:r>
                        <a:rPr lang="en-US" sz="2000" b="1" kern="1200" dirty="0" smtClean="0">
                          <a:solidFill>
                            <a:schemeClr val="dk1"/>
                          </a:solidFill>
                          <a:effectLst/>
                          <a:latin typeface="+mj-lt"/>
                          <a:ea typeface="+mn-ea"/>
                          <a:cs typeface="+mn-cs"/>
                        </a:rPr>
                        <a:t>cultured wheat starch</a:t>
                      </a:r>
                    </a:p>
                    <a:p>
                      <a:pPr marL="285750" lvl="0" indent="-285750" algn="l">
                        <a:buClr>
                          <a:srgbClr val="663300"/>
                        </a:buClr>
                        <a:buFont typeface="Wingdings" pitchFamily="2" charset="2"/>
                        <a:buChar char="n"/>
                      </a:pPr>
                      <a:r>
                        <a:rPr lang="en-US" sz="2000" b="1" kern="1200" dirty="0" smtClean="0">
                          <a:solidFill>
                            <a:schemeClr val="dk1"/>
                          </a:solidFill>
                          <a:effectLst/>
                          <a:latin typeface="+mj-lt"/>
                          <a:ea typeface="+mn-ea"/>
                          <a:cs typeface="+mn-cs"/>
                        </a:rPr>
                        <a:t>durum grits </a:t>
                      </a:r>
                    </a:p>
                    <a:p>
                      <a:pPr marL="285750" marR="0" lvl="0" indent="-285750" algn="l" defTabSz="914400" rtl="0" eaLnBrk="1" fontAlgn="auto" latinLnBrk="0" hangingPunct="1">
                        <a:lnSpc>
                          <a:spcPct val="100000"/>
                        </a:lnSpc>
                        <a:spcBef>
                          <a:spcPts val="0"/>
                        </a:spcBef>
                        <a:spcAft>
                          <a:spcPts val="0"/>
                        </a:spcAft>
                        <a:buClr>
                          <a:srgbClr val="663300"/>
                        </a:buClr>
                        <a:buSzTx/>
                        <a:buFont typeface="Wingdings" pitchFamily="2" charset="2"/>
                        <a:buChar char="n"/>
                        <a:tabLst/>
                        <a:defRPr/>
                      </a:pPr>
                      <a:r>
                        <a:rPr lang="en-US" sz="2000" b="1" kern="1200" dirty="0" smtClean="0">
                          <a:solidFill>
                            <a:schemeClr val="dk1"/>
                          </a:solidFill>
                          <a:effectLst/>
                          <a:latin typeface="+mn-lt"/>
                          <a:ea typeface="+mn-ea"/>
                          <a:cs typeface="+mn-cs"/>
                        </a:rPr>
                        <a:t>fava bean flour</a:t>
                      </a:r>
                    </a:p>
                    <a:p>
                      <a:pPr marL="285750" lvl="0" indent="-285750" algn="l">
                        <a:buClr>
                          <a:srgbClr val="663300"/>
                        </a:buClr>
                        <a:buFont typeface="Wingdings" pitchFamily="2" charset="2"/>
                        <a:buChar char="n"/>
                      </a:pPr>
                      <a:r>
                        <a:rPr lang="en-US" sz="2000" b="1" kern="1200" dirty="0" smtClean="0">
                          <a:solidFill>
                            <a:schemeClr val="dk1"/>
                          </a:solidFill>
                          <a:effectLst/>
                          <a:latin typeface="+mj-lt"/>
                          <a:ea typeface="+mn-ea"/>
                          <a:cs typeface="+mn-cs"/>
                        </a:rPr>
                        <a:t>fermented wheat </a:t>
                      </a:r>
                    </a:p>
                    <a:p>
                      <a:pPr marL="285750" lvl="0" indent="-285750" algn="l">
                        <a:buClr>
                          <a:srgbClr val="663300"/>
                        </a:buClr>
                        <a:buFont typeface="Wingdings" pitchFamily="2" charset="2"/>
                        <a:buChar char="n"/>
                      </a:pPr>
                      <a:r>
                        <a:rPr lang="en-US" sz="2000" b="1" kern="1200" dirty="0" smtClean="0">
                          <a:solidFill>
                            <a:schemeClr val="dk1"/>
                          </a:solidFill>
                          <a:effectLst/>
                          <a:latin typeface="+mj-lt"/>
                          <a:ea typeface="+mn-ea"/>
                          <a:cs typeface="+mn-cs"/>
                        </a:rPr>
                        <a:t>germ</a:t>
                      </a:r>
                    </a:p>
                    <a:p>
                      <a:pPr marL="285750" lvl="0" indent="-285750" algn="l">
                        <a:buClr>
                          <a:srgbClr val="663300"/>
                        </a:buClr>
                        <a:buFont typeface="Wingdings" pitchFamily="2" charset="2"/>
                        <a:buChar char="n"/>
                      </a:pPr>
                      <a:r>
                        <a:rPr lang="en-US" sz="2000" b="1" kern="1200" dirty="0" smtClean="0">
                          <a:solidFill>
                            <a:schemeClr val="dk1"/>
                          </a:solidFill>
                          <a:effectLst/>
                          <a:latin typeface="+mj-lt"/>
                          <a:ea typeface="+mn-ea"/>
                          <a:cs typeface="+mn-cs"/>
                        </a:rPr>
                        <a:t>hydrolyzed starch </a:t>
                      </a:r>
                    </a:p>
                    <a:p>
                      <a:pPr marL="0" lvl="0" indent="0" algn="l">
                        <a:buClr>
                          <a:srgbClr val="663300"/>
                        </a:buClr>
                        <a:buFont typeface="Wingdings" pitchFamily="2" charset="2"/>
                        <a:buNone/>
                      </a:pPr>
                      <a:endParaRPr lang="en-US" sz="600" b="1" kern="1200" dirty="0" smtClean="0">
                        <a:solidFill>
                          <a:schemeClr val="dk1"/>
                        </a:solidFill>
                        <a:effectLst/>
                        <a:latin typeface="+mj-lt"/>
                        <a:ea typeface="+mn-ea"/>
                        <a:cs typeface="+mn-cs"/>
                      </a:endParaRPr>
                    </a:p>
                  </a:txBody>
                  <a:tcPr marL="68580" marR="68580" marT="0" marB="0">
                    <a:lnL w="28575" cap="flat" cmpd="sng" algn="ctr">
                      <a:solidFill>
                        <a:schemeClr val="bg1"/>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E8DC"/>
                    </a:solidFill>
                  </a:tcPr>
                </a:tc>
                <a:tc>
                  <a:txBody>
                    <a:bodyPr/>
                    <a:lstStyle/>
                    <a:p>
                      <a:pPr marL="285750" lvl="0" indent="-285750" algn="l">
                        <a:buClr>
                          <a:srgbClr val="663300"/>
                        </a:buClr>
                        <a:buFont typeface="Wingdings" pitchFamily="2" charset="2"/>
                        <a:buChar char="n"/>
                      </a:pPr>
                      <a:endParaRPr lang="en-US" sz="600" b="1" kern="1200" dirty="0" smtClean="0">
                        <a:solidFill>
                          <a:schemeClr val="dk1"/>
                        </a:solidFill>
                        <a:effectLst/>
                        <a:latin typeface="+mj-lt"/>
                        <a:ea typeface="+mn-ea"/>
                        <a:cs typeface="+mn-cs"/>
                      </a:endParaRPr>
                    </a:p>
                    <a:p>
                      <a:pPr marL="285750" marR="0" lvl="0" indent="-285750" algn="l" defTabSz="914400" rtl="0" eaLnBrk="1" fontAlgn="auto" latinLnBrk="0" hangingPunct="1">
                        <a:lnSpc>
                          <a:spcPct val="100000"/>
                        </a:lnSpc>
                        <a:spcBef>
                          <a:spcPts val="0"/>
                        </a:spcBef>
                        <a:spcAft>
                          <a:spcPts val="0"/>
                        </a:spcAft>
                        <a:buClr>
                          <a:srgbClr val="663300"/>
                        </a:buClr>
                        <a:buSzTx/>
                        <a:buFont typeface="Wingdings" pitchFamily="2" charset="2"/>
                        <a:buChar char="n"/>
                        <a:tabLst/>
                        <a:defRPr/>
                      </a:pPr>
                      <a:r>
                        <a:rPr lang="en-US" sz="2000" b="1" kern="1200" dirty="0" smtClean="0">
                          <a:solidFill>
                            <a:schemeClr val="dk1"/>
                          </a:solidFill>
                          <a:effectLst/>
                          <a:latin typeface="+mn-lt"/>
                          <a:ea typeface="+mn-ea"/>
                          <a:cs typeface="+mn-cs"/>
                        </a:rPr>
                        <a:t>malted barley flour (not enriched</a:t>
                      </a:r>
                    </a:p>
                    <a:p>
                      <a:pPr marL="285750" lvl="0" indent="-285750" algn="l">
                        <a:buClr>
                          <a:srgbClr val="663300"/>
                        </a:buClr>
                        <a:buFont typeface="Wingdings" pitchFamily="2" charset="2"/>
                        <a:buChar char="n"/>
                      </a:pPr>
                      <a:r>
                        <a:rPr lang="en-US" sz="2000" b="1" kern="1200" dirty="0" smtClean="0">
                          <a:solidFill>
                            <a:schemeClr val="dk1"/>
                          </a:solidFill>
                          <a:effectLst/>
                          <a:latin typeface="+mj-lt"/>
                          <a:ea typeface="+mn-ea"/>
                          <a:cs typeface="+mn-cs"/>
                        </a:rPr>
                        <a:t>modified food starch (including potato, legume and other vegetable flours)</a:t>
                      </a:r>
                    </a:p>
                    <a:p>
                      <a:pPr marL="285750" lvl="0" indent="-285750" algn="l">
                        <a:buClr>
                          <a:srgbClr val="663300"/>
                        </a:buClr>
                        <a:buFont typeface="Wingdings" pitchFamily="2" charset="2"/>
                        <a:buChar char="n"/>
                      </a:pPr>
                      <a:r>
                        <a:rPr lang="en-US" sz="2000" b="1" kern="1200" dirty="0" smtClean="0">
                          <a:solidFill>
                            <a:schemeClr val="dk1"/>
                          </a:solidFill>
                          <a:effectLst/>
                          <a:latin typeface="+mj-lt"/>
                          <a:ea typeface="+mn-ea"/>
                          <a:cs typeface="+mn-cs"/>
                        </a:rPr>
                        <a:t>modified corn starch</a:t>
                      </a:r>
                    </a:p>
                    <a:p>
                      <a:pPr marL="285750" lvl="0" indent="-285750" algn="l">
                        <a:buClr>
                          <a:srgbClr val="663300"/>
                        </a:buClr>
                        <a:buFont typeface="Wingdings" pitchFamily="2" charset="2"/>
                        <a:buChar char="n"/>
                      </a:pPr>
                      <a:r>
                        <a:rPr lang="en-US" sz="2000" b="1" kern="1200" dirty="0" smtClean="0">
                          <a:solidFill>
                            <a:schemeClr val="dk1"/>
                          </a:solidFill>
                          <a:effectLst/>
                          <a:latin typeface="+mj-lt"/>
                          <a:ea typeface="+mn-ea"/>
                          <a:cs typeface="+mn-cs"/>
                        </a:rPr>
                        <a:t>modified rice starch</a:t>
                      </a:r>
                    </a:p>
                    <a:p>
                      <a:pPr marL="285750" lvl="0" indent="-285750" algn="l">
                        <a:buClr>
                          <a:srgbClr val="663300"/>
                        </a:buClr>
                        <a:buFont typeface="Wingdings" pitchFamily="2" charset="2"/>
                        <a:buChar char="n"/>
                      </a:pPr>
                      <a:r>
                        <a:rPr lang="en-US" sz="2000" b="1" kern="1200" dirty="0" smtClean="0">
                          <a:solidFill>
                            <a:schemeClr val="dk1"/>
                          </a:solidFill>
                          <a:effectLst/>
                          <a:latin typeface="+mj-lt"/>
                          <a:ea typeface="+mn-ea"/>
                          <a:cs typeface="+mn-cs"/>
                        </a:rPr>
                        <a:t>modified tapioca starch</a:t>
                      </a:r>
                    </a:p>
                    <a:p>
                      <a:pPr marL="285750" lvl="0" indent="-285750" algn="l">
                        <a:buClr>
                          <a:srgbClr val="663300"/>
                        </a:buClr>
                        <a:buFont typeface="Wingdings" pitchFamily="2" charset="2"/>
                        <a:buChar char="n"/>
                      </a:pPr>
                      <a:r>
                        <a:rPr lang="en-US" sz="2000" b="1" kern="1200" dirty="0" smtClean="0">
                          <a:solidFill>
                            <a:schemeClr val="dk1"/>
                          </a:solidFill>
                          <a:effectLst/>
                          <a:latin typeface="+mj-lt"/>
                          <a:ea typeface="+mn-ea"/>
                          <a:cs typeface="+mn-cs"/>
                        </a:rPr>
                        <a:t>modified wheat starch</a:t>
                      </a:r>
                    </a:p>
                    <a:p>
                      <a:pPr marL="285750" marR="0" lvl="0" indent="-285750" algn="l" defTabSz="914400" rtl="0" eaLnBrk="1" fontAlgn="auto" latinLnBrk="0" hangingPunct="1">
                        <a:lnSpc>
                          <a:spcPct val="100000"/>
                        </a:lnSpc>
                        <a:spcBef>
                          <a:spcPts val="0"/>
                        </a:spcBef>
                        <a:spcAft>
                          <a:spcPts val="0"/>
                        </a:spcAft>
                        <a:buClr>
                          <a:srgbClr val="663300"/>
                        </a:buClr>
                        <a:buSzTx/>
                        <a:buFont typeface="Wingdings" pitchFamily="2" charset="2"/>
                        <a:buChar char="n"/>
                        <a:tabLst/>
                        <a:defRPr/>
                      </a:pPr>
                      <a:r>
                        <a:rPr lang="en-US" sz="2000" b="1" kern="1200" dirty="0" smtClean="0">
                          <a:solidFill>
                            <a:schemeClr val="dk1"/>
                          </a:solidFill>
                          <a:effectLst/>
                          <a:latin typeface="+mj-lt"/>
                          <a:ea typeface="+mn-ea"/>
                          <a:cs typeface="+mn-cs"/>
                        </a:rPr>
                        <a:t>oat fiber</a:t>
                      </a:r>
                    </a:p>
                    <a:p>
                      <a:pPr marL="285750" lvl="0" indent="-285750" algn="l">
                        <a:buClr>
                          <a:srgbClr val="663300"/>
                        </a:buClr>
                        <a:buFont typeface="Wingdings" pitchFamily="2" charset="2"/>
                        <a:buChar char="n"/>
                      </a:pPr>
                      <a:r>
                        <a:rPr lang="en-US" sz="2000" b="1" kern="1200" dirty="0" smtClean="0">
                          <a:solidFill>
                            <a:schemeClr val="dk1"/>
                          </a:solidFill>
                          <a:effectLst/>
                          <a:latin typeface="+mj-lt"/>
                          <a:ea typeface="+mn-ea"/>
                          <a:cs typeface="+mn-cs"/>
                        </a:rPr>
                        <a:t>potato flour</a:t>
                      </a:r>
                    </a:p>
                    <a:p>
                      <a:pPr marL="285750" lvl="0" indent="-285750" algn="l">
                        <a:buClr>
                          <a:srgbClr val="663300"/>
                        </a:buClr>
                        <a:buFont typeface="Wingdings" pitchFamily="2" charset="2"/>
                        <a:buChar char="n"/>
                      </a:pPr>
                      <a:r>
                        <a:rPr lang="en-US" sz="2000" b="1" kern="1200" dirty="0" smtClean="0">
                          <a:solidFill>
                            <a:schemeClr val="dk1"/>
                          </a:solidFill>
                          <a:effectLst/>
                          <a:latin typeface="+mj-lt"/>
                          <a:ea typeface="+mn-ea"/>
                          <a:cs typeface="+mn-cs"/>
                        </a:rPr>
                        <a:t>potato starch</a:t>
                      </a:r>
                    </a:p>
                    <a:p>
                      <a:pPr marL="285750" marR="0" lvl="0" indent="-285750" algn="l" defTabSz="914400" rtl="0" eaLnBrk="1" fontAlgn="auto" latinLnBrk="0" hangingPunct="1">
                        <a:lnSpc>
                          <a:spcPct val="100000"/>
                        </a:lnSpc>
                        <a:spcBef>
                          <a:spcPts val="0"/>
                        </a:spcBef>
                        <a:spcAft>
                          <a:spcPts val="0"/>
                        </a:spcAft>
                        <a:buClr>
                          <a:srgbClr val="663300"/>
                        </a:buClr>
                        <a:buSzTx/>
                        <a:buFont typeface="Wingdings" pitchFamily="2" charset="2"/>
                        <a:buChar char="n"/>
                        <a:tabLst/>
                        <a:defRPr/>
                      </a:pPr>
                      <a:r>
                        <a:rPr lang="en-US" sz="2000" b="1" kern="1200" dirty="0" smtClean="0">
                          <a:solidFill>
                            <a:schemeClr val="dk1"/>
                          </a:solidFill>
                          <a:effectLst/>
                          <a:latin typeface="+mj-lt"/>
                          <a:ea typeface="+mn-ea"/>
                          <a:cs typeface="+mn-cs"/>
                        </a:rPr>
                        <a:t>rice flour (not enriched</a:t>
                      </a:r>
                    </a:p>
                    <a:p>
                      <a:pPr marL="285750" marR="0" lvl="0" indent="-285750" algn="l" defTabSz="914400" rtl="0" eaLnBrk="1" fontAlgn="auto" latinLnBrk="0" hangingPunct="1">
                        <a:lnSpc>
                          <a:spcPct val="100000"/>
                        </a:lnSpc>
                        <a:spcBef>
                          <a:spcPts val="0"/>
                        </a:spcBef>
                        <a:spcAft>
                          <a:spcPts val="600"/>
                        </a:spcAft>
                        <a:buClr>
                          <a:srgbClr val="663300"/>
                        </a:buClr>
                        <a:buSzTx/>
                        <a:buFont typeface="Wingdings" pitchFamily="2" charset="2"/>
                        <a:buChar char="n"/>
                        <a:tabLst/>
                        <a:defRPr/>
                      </a:pPr>
                      <a:endParaRPr lang="en-US" sz="600" b="1" kern="1200" dirty="0" smtClean="0">
                        <a:solidFill>
                          <a:schemeClr val="dk1"/>
                        </a:solidFill>
                        <a:effectLst/>
                        <a:latin typeface="+mj-lt"/>
                        <a:ea typeface="+mn-ea"/>
                        <a:cs typeface="+mn-cs"/>
                      </a:endParaRPr>
                    </a:p>
                  </a:txBody>
                  <a:tcPr marL="68580" marR="68580" marT="0" marB="0">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E8DC"/>
                    </a:solidFill>
                  </a:tcPr>
                </a:tc>
                <a:tc>
                  <a:txBody>
                    <a:bodyPr/>
                    <a:lstStyle/>
                    <a:p>
                      <a:pPr marL="285750" lvl="0" indent="-285750" algn="l">
                        <a:buClr>
                          <a:srgbClr val="663300"/>
                        </a:buClr>
                        <a:buFont typeface="Wingdings" pitchFamily="2" charset="2"/>
                        <a:buChar char="n"/>
                      </a:pPr>
                      <a:endParaRPr lang="en-US" sz="600" b="1" kern="1200" dirty="0" smtClean="0">
                        <a:solidFill>
                          <a:schemeClr val="dk1"/>
                        </a:solidFill>
                        <a:effectLst/>
                        <a:latin typeface="+mj-lt"/>
                        <a:ea typeface="+mn-ea"/>
                        <a:cs typeface="+mn-cs"/>
                      </a:endParaRPr>
                    </a:p>
                    <a:p>
                      <a:pPr marL="285750" marR="0" lvl="0" indent="-285750" algn="l" defTabSz="914400" rtl="0" eaLnBrk="1" fontAlgn="auto" latinLnBrk="0" hangingPunct="1">
                        <a:lnSpc>
                          <a:spcPct val="100000"/>
                        </a:lnSpc>
                        <a:spcBef>
                          <a:spcPts val="0"/>
                        </a:spcBef>
                        <a:spcAft>
                          <a:spcPts val="0"/>
                        </a:spcAft>
                        <a:buClr>
                          <a:srgbClr val="663300"/>
                        </a:buClr>
                        <a:buSzTx/>
                        <a:buFont typeface="Wingdings" pitchFamily="2" charset="2"/>
                        <a:buChar char="n"/>
                        <a:tabLst/>
                        <a:defRPr/>
                      </a:pPr>
                      <a:r>
                        <a:rPr lang="en-US" sz="2000" b="1" kern="1200" dirty="0" smtClean="0">
                          <a:solidFill>
                            <a:schemeClr val="dk1"/>
                          </a:solidFill>
                          <a:effectLst/>
                          <a:latin typeface="+mn-lt"/>
                          <a:ea typeface="+mn-ea"/>
                          <a:cs typeface="+mn-cs"/>
                        </a:rPr>
                        <a:t>rice starch</a:t>
                      </a:r>
                    </a:p>
                    <a:p>
                      <a:pPr marL="285750" lvl="0" indent="-285750" algn="l">
                        <a:buClr>
                          <a:srgbClr val="663300"/>
                        </a:buClr>
                        <a:buFont typeface="Wingdings" pitchFamily="2" charset="2"/>
                        <a:buChar char="n"/>
                      </a:pPr>
                      <a:r>
                        <a:rPr lang="en-US" sz="2000" b="1" kern="1200" dirty="0" smtClean="0">
                          <a:solidFill>
                            <a:schemeClr val="dk1"/>
                          </a:solidFill>
                          <a:effectLst/>
                          <a:latin typeface="+mj-lt"/>
                          <a:ea typeface="+mn-ea"/>
                          <a:cs typeface="+mn-cs"/>
                        </a:rPr>
                        <a:t>soluble corn fiber</a:t>
                      </a:r>
                    </a:p>
                    <a:p>
                      <a:pPr marL="285750" lvl="0" indent="-285750" algn="l">
                        <a:buClr>
                          <a:srgbClr val="663300"/>
                        </a:buClr>
                        <a:buFont typeface="Wingdings" pitchFamily="2" charset="2"/>
                        <a:buChar char="n"/>
                      </a:pPr>
                      <a:r>
                        <a:rPr lang="en-US" sz="2000" b="1" kern="1200" dirty="0" smtClean="0">
                          <a:solidFill>
                            <a:schemeClr val="dk1"/>
                          </a:solidFill>
                          <a:effectLst/>
                          <a:latin typeface="+mj-lt"/>
                          <a:ea typeface="+mn-ea"/>
                          <a:cs typeface="+mn-cs"/>
                        </a:rPr>
                        <a:t>soy fiber</a:t>
                      </a:r>
                    </a:p>
                    <a:p>
                      <a:pPr marL="285750" lvl="0" indent="-285750" algn="l">
                        <a:buClr>
                          <a:srgbClr val="663300"/>
                        </a:buClr>
                        <a:buFont typeface="Wingdings" pitchFamily="2" charset="2"/>
                        <a:buChar char="n"/>
                      </a:pPr>
                      <a:r>
                        <a:rPr lang="en-US" sz="2000" b="1" kern="1200" dirty="0" smtClean="0">
                          <a:solidFill>
                            <a:schemeClr val="dk1"/>
                          </a:solidFill>
                          <a:effectLst/>
                          <a:latin typeface="+mj-lt"/>
                          <a:ea typeface="+mn-ea"/>
                          <a:cs typeface="+mn-cs"/>
                        </a:rPr>
                        <a:t>soy grits </a:t>
                      </a:r>
                    </a:p>
                    <a:p>
                      <a:pPr marL="285750" marR="0" lvl="0" indent="-285750" algn="l" defTabSz="914400" rtl="0" eaLnBrk="1" fontAlgn="auto" latinLnBrk="0" hangingPunct="1">
                        <a:lnSpc>
                          <a:spcPct val="100000"/>
                        </a:lnSpc>
                        <a:spcBef>
                          <a:spcPts val="0"/>
                        </a:spcBef>
                        <a:spcAft>
                          <a:spcPts val="0"/>
                        </a:spcAft>
                        <a:buClr>
                          <a:srgbClr val="663300"/>
                        </a:buClr>
                        <a:buSzTx/>
                        <a:buFont typeface="Wingdings" pitchFamily="2" charset="2"/>
                        <a:buChar char="n"/>
                        <a:tabLst/>
                        <a:defRPr/>
                      </a:pPr>
                      <a:r>
                        <a:rPr lang="en-US" sz="2000" b="1" kern="1200" dirty="0" smtClean="0">
                          <a:solidFill>
                            <a:schemeClr val="dk1"/>
                          </a:solidFill>
                          <a:effectLst/>
                          <a:latin typeface="+mj-lt"/>
                          <a:ea typeface="+mn-ea"/>
                          <a:cs typeface="+mn-cs"/>
                        </a:rPr>
                        <a:t>soy flour</a:t>
                      </a:r>
                    </a:p>
                    <a:p>
                      <a:pPr marL="285750" lvl="0" indent="-285750" algn="l">
                        <a:buClr>
                          <a:srgbClr val="663300"/>
                        </a:buClr>
                        <a:buFont typeface="Wingdings" pitchFamily="2" charset="2"/>
                        <a:buChar char="n"/>
                      </a:pPr>
                      <a:r>
                        <a:rPr lang="en-US" sz="2000" b="1" kern="1200" dirty="0" smtClean="0">
                          <a:solidFill>
                            <a:schemeClr val="dk1"/>
                          </a:solidFill>
                          <a:effectLst/>
                          <a:latin typeface="+mj-lt"/>
                          <a:ea typeface="+mn-ea"/>
                          <a:cs typeface="+mn-cs"/>
                        </a:rPr>
                        <a:t>tapioca starch</a:t>
                      </a:r>
                    </a:p>
                    <a:p>
                      <a:pPr marL="285750" lvl="0" indent="-285750" algn="l">
                        <a:buClr>
                          <a:srgbClr val="663300"/>
                        </a:buClr>
                        <a:buFont typeface="Wingdings" pitchFamily="2" charset="2"/>
                        <a:buChar char="n"/>
                      </a:pPr>
                      <a:r>
                        <a:rPr lang="en-US" sz="2000" b="1" kern="1200" dirty="0" smtClean="0">
                          <a:solidFill>
                            <a:schemeClr val="dk1"/>
                          </a:solidFill>
                          <a:effectLst/>
                          <a:latin typeface="+mj-lt"/>
                          <a:ea typeface="+mn-ea"/>
                          <a:cs typeface="+mn-cs"/>
                        </a:rPr>
                        <a:t>wheat bran</a:t>
                      </a:r>
                    </a:p>
                    <a:p>
                      <a:pPr marL="285750" lvl="0" indent="-285750" algn="l">
                        <a:buClr>
                          <a:srgbClr val="663300"/>
                        </a:buClr>
                        <a:buFont typeface="Wingdings" pitchFamily="2" charset="2"/>
                        <a:buChar char="n"/>
                      </a:pPr>
                      <a:r>
                        <a:rPr lang="en-US" sz="2000" b="1" kern="1200" dirty="0" smtClean="0">
                          <a:solidFill>
                            <a:schemeClr val="dk1"/>
                          </a:solidFill>
                          <a:effectLst/>
                          <a:latin typeface="+mj-lt"/>
                          <a:ea typeface="+mn-ea"/>
                          <a:cs typeface="+mn-cs"/>
                        </a:rPr>
                        <a:t>wheat germ</a:t>
                      </a:r>
                    </a:p>
                    <a:p>
                      <a:pPr marL="285750" lvl="0" indent="-285750" algn="l">
                        <a:buClr>
                          <a:srgbClr val="663300"/>
                        </a:buClr>
                        <a:buFont typeface="Wingdings" pitchFamily="2" charset="2"/>
                        <a:buChar char="n"/>
                      </a:pPr>
                      <a:r>
                        <a:rPr lang="en-US" sz="2000" b="1" kern="1200" dirty="0" smtClean="0">
                          <a:solidFill>
                            <a:schemeClr val="dk1"/>
                          </a:solidFill>
                          <a:effectLst/>
                          <a:latin typeface="+mj-lt"/>
                          <a:ea typeface="+mn-ea"/>
                          <a:cs typeface="+mn-cs"/>
                        </a:rPr>
                        <a:t>wheat flour (not enriched) </a:t>
                      </a:r>
                    </a:p>
                    <a:p>
                      <a:pPr marL="285750" lvl="0" indent="-285750" algn="l">
                        <a:buClr>
                          <a:srgbClr val="663300"/>
                        </a:buClr>
                        <a:buFont typeface="Wingdings" pitchFamily="2" charset="2"/>
                        <a:buChar char="n"/>
                      </a:pPr>
                      <a:r>
                        <a:rPr lang="en-US" sz="2000" b="1" kern="1200" dirty="0" smtClean="0">
                          <a:solidFill>
                            <a:schemeClr val="dk1"/>
                          </a:solidFill>
                          <a:effectLst/>
                          <a:latin typeface="+mj-lt"/>
                          <a:ea typeface="+mn-ea"/>
                          <a:cs typeface="+mn-cs"/>
                        </a:rPr>
                        <a:t>wheat starch</a:t>
                      </a:r>
                    </a:p>
                    <a:p>
                      <a:endParaRPr lang="en-US" sz="2000" b="1" kern="1200" dirty="0" smtClean="0">
                        <a:solidFill>
                          <a:schemeClr val="dk1"/>
                        </a:solidFill>
                        <a:effectLst/>
                        <a:latin typeface="+mj-lt"/>
                        <a:ea typeface="+mn-ea"/>
                        <a:cs typeface="+mn-cs"/>
                      </a:endParaRPr>
                    </a:p>
                    <a:p>
                      <a:pPr lvl="0"/>
                      <a:r>
                        <a:rPr lang="en-US" sz="2000" b="1" kern="1200" dirty="0" smtClean="0">
                          <a:solidFill>
                            <a:schemeClr val="dk1"/>
                          </a:solidFill>
                          <a:effectLst/>
                          <a:latin typeface="+mj-lt"/>
                          <a:ea typeface="+mn-ea"/>
                          <a:cs typeface="+mn-cs"/>
                        </a:rPr>
                        <a:t> </a:t>
                      </a:r>
                      <a:endParaRPr lang="en-US" sz="2000" b="1" dirty="0">
                        <a:effectLst/>
                        <a:latin typeface="+mj-lt"/>
                        <a:ea typeface="Times New Roman"/>
                        <a:cs typeface="Times New Roman"/>
                      </a:endParaRPr>
                    </a:p>
                  </a:txBody>
                  <a:tcPr marL="68580" marR="68580" marT="0" marB="0">
                    <a:lnL w="12700" cap="flat" cmpd="sng" algn="ctr">
                      <a:solidFill>
                        <a:srgbClr val="663300"/>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E8DC"/>
                    </a:solidFill>
                  </a:tcPr>
                </a:tc>
                <a:extLst>
                  <a:ext uri="{0D108BD9-81ED-4DB2-BD59-A6C34878D82A}">
                    <a16:rowId xmlns:a16="http://schemas.microsoft.com/office/drawing/2014/main" val="10001"/>
                  </a:ext>
                </a:extLst>
              </a:tr>
              <a:tr h="457200">
                <a:tc gridSpan="3">
                  <a:txBody>
                    <a:bodyPr/>
                    <a:lstStyle/>
                    <a:p>
                      <a:pPr marL="0" lvl="0" indent="0" algn="ctr">
                        <a:buClr>
                          <a:srgbClr val="663300"/>
                        </a:buClr>
                        <a:buFont typeface="Wingdings" pitchFamily="2" charset="2"/>
                        <a:buNone/>
                      </a:pPr>
                      <a:r>
                        <a:rPr lang="en-US" sz="1800" b="1" kern="1200" dirty="0" smtClean="0">
                          <a:solidFill>
                            <a:schemeClr val="bg1"/>
                          </a:solidFill>
                          <a:effectLst/>
                          <a:latin typeface="+mj-lt"/>
                          <a:ea typeface="+mn-ea"/>
                          <a:cs typeface="+mn-cs"/>
                        </a:rPr>
                        <a:t>* This</a:t>
                      </a:r>
                      <a:r>
                        <a:rPr lang="en-US" sz="1800" b="1" kern="1200" baseline="0" dirty="0" smtClean="0">
                          <a:solidFill>
                            <a:schemeClr val="bg1"/>
                          </a:solidFill>
                          <a:effectLst/>
                          <a:latin typeface="+mj-lt"/>
                          <a:ea typeface="+mn-ea"/>
                          <a:cs typeface="+mn-cs"/>
                        </a:rPr>
                        <a:t> list is not all-inclusive</a:t>
                      </a:r>
                      <a:endParaRPr lang="en-US" sz="1800" b="1" kern="1200" dirty="0" smtClean="0">
                        <a:solidFill>
                          <a:schemeClr val="bg1"/>
                        </a:solidFill>
                        <a:effectLst/>
                        <a:latin typeface="+mj-lt"/>
                        <a:ea typeface="+mn-ea"/>
                        <a:cs typeface="+mn-cs"/>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663300"/>
                    </a:solidFill>
                  </a:tcPr>
                </a:tc>
                <a:tc hMerge="1">
                  <a:txBody>
                    <a:bodyPr/>
                    <a:lstStyle/>
                    <a:p>
                      <a:pPr marL="0" lvl="0" indent="0" algn="l">
                        <a:buClr>
                          <a:srgbClr val="663300"/>
                        </a:buClr>
                        <a:buFont typeface="Wingdings" pitchFamily="2" charset="2"/>
                        <a:buNone/>
                      </a:pPr>
                      <a:endParaRPr lang="en-US" sz="1800" kern="1200" dirty="0" smtClean="0">
                        <a:solidFill>
                          <a:schemeClr val="dk1"/>
                        </a:solidFill>
                        <a:effectLst/>
                        <a:latin typeface="+mn-lt"/>
                        <a:ea typeface="+mn-ea"/>
                        <a:cs typeface="+mn-cs"/>
                      </a:endParaRPr>
                    </a:p>
                  </a:txBody>
                  <a:tcPr marL="68580" marR="68580" marT="0" marB="0">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663300"/>
                      </a:solidFill>
                      <a:prstDash val="solid"/>
                      <a:round/>
                      <a:headEnd type="none" w="med" len="med"/>
                      <a:tailEnd type="none" w="med" len="med"/>
                    </a:lnB>
                    <a:solidFill>
                      <a:srgbClr val="F4E8DC"/>
                    </a:solidFill>
                  </a:tcPr>
                </a:tc>
                <a:tc hMerge="1">
                  <a:txBody>
                    <a:bodyPr/>
                    <a:lstStyle/>
                    <a:p>
                      <a:pPr lvl="0"/>
                      <a:endParaRPr lang="en-US" sz="2000" b="1" dirty="0">
                        <a:effectLst/>
                        <a:latin typeface="+mj-lt"/>
                        <a:ea typeface="Times New Roman"/>
                        <a:cs typeface="Times New Roman"/>
                      </a:endParaRPr>
                    </a:p>
                  </a:txBody>
                  <a:tcPr marL="68580" marR="68580" marT="0" marB="0">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663300"/>
                      </a:solidFill>
                      <a:prstDash val="solid"/>
                      <a:round/>
                      <a:headEnd type="none" w="med" len="med"/>
                      <a:tailEnd type="none" w="med" len="med"/>
                    </a:lnB>
                    <a:solidFill>
                      <a:srgbClr val="F4E8DC"/>
                    </a:solidFill>
                  </a:tcPr>
                </a:tc>
                <a:extLst>
                  <a:ext uri="{0D108BD9-81ED-4DB2-BD59-A6C34878D82A}">
                    <a16:rowId xmlns:a16="http://schemas.microsoft.com/office/drawing/2014/main" val="10002"/>
                  </a:ext>
                </a:extLst>
              </a:tr>
            </a:tbl>
          </a:graphicData>
        </a:graphic>
      </p:graphicFrame>
      <p:sp>
        <p:nvSpPr>
          <p:cNvPr id="3" name="TextBox 2"/>
          <p:cNvSpPr txBox="1"/>
          <p:nvPr/>
        </p:nvSpPr>
        <p:spPr>
          <a:xfrm>
            <a:off x="0" y="6321623"/>
            <a:ext cx="9144000" cy="307777"/>
          </a:xfrm>
          <a:prstGeom prst="rect">
            <a:avLst/>
          </a:prstGeom>
          <a:solidFill>
            <a:srgbClr val="FFFF99"/>
          </a:solidFill>
        </p:spPr>
        <p:txBody>
          <a:bodyPr wrap="square" rtlCol="0">
            <a:spAutoFit/>
          </a:bodyPr>
          <a:lstStyle/>
          <a:p>
            <a:pPr algn="ctr"/>
            <a:r>
              <a:rPr lang="en-US" altLang="en-US" sz="1400" b="1" dirty="0"/>
              <a:t>Criteria for Whole Grain-rich </a:t>
            </a:r>
            <a:r>
              <a:rPr lang="en-US" altLang="en-US" sz="1400" b="1" dirty="0" smtClean="0"/>
              <a:t>Foods: </a:t>
            </a:r>
            <a:r>
              <a:rPr lang="en-US" sz="1400" b="1" dirty="0" smtClean="0"/>
              <a:t>www.sde.ct.gov/sde/lib/sde/pdf/deps/nutrition/nslp/crediting/WGRCriteria.pdf</a:t>
            </a:r>
            <a:endParaRPr lang="en-US" sz="1400" b="1" dirty="0"/>
          </a:p>
        </p:txBody>
      </p:sp>
    </p:spTree>
    <p:extLst>
      <p:ext uri="{BB962C8B-B14F-4D97-AF65-F5344CB8AC3E}">
        <p14:creationId xmlns:p14="http://schemas.microsoft.com/office/powerpoint/2010/main" val="3726386879"/>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a:spLocks noGrp="1"/>
          </p:cNvSpPr>
          <p:nvPr>
            <p:ph idx="4294967295"/>
          </p:nvPr>
        </p:nvSpPr>
        <p:spPr>
          <a:xfrm>
            <a:off x="419100" y="1295400"/>
            <a:ext cx="8305799" cy="5181600"/>
          </a:xfrm>
        </p:spPr>
        <p:txBody>
          <a:bodyPr>
            <a:noAutofit/>
          </a:bodyPr>
          <a:lstStyle/>
          <a:p>
            <a:pPr>
              <a:spcBef>
                <a:spcPts val="1800"/>
              </a:spcBef>
              <a:buClr>
                <a:srgbClr val="FFFF00"/>
              </a:buClr>
              <a:buFont typeface="Wingdings" panose="05000000000000000000" pitchFamily="2" charset="2"/>
              <a:buChar char="n"/>
              <a:defRPr/>
            </a:pPr>
            <a:r>
              <a:rPr lang="en-US" b="1" dirty="0">
                <a:solidFill>
                  <a:schemeClr val="bg1"/>
                </a:solidFill>
              </a:rPr>
              <a:t>If </a:t>
            </a:r>
            <a:r>
              <a:rPr lang="en-US" b="1" dirty="0" smtClean="0">
                <a:solidFill>
                  <a:schemeClr val="bg1"/>
                </a:solidFill>
              </a:rPr>
              <a:t>noncreditable </a:t>
            </a:r>
            <a:r>
              <a:rPr lang="en-US" b="1" dirty="0">
                <a:solidFill>
                  <a:schemeClr val="bg1"/>
                </a:solidFill>
              </a:rPr>
              <a:t>grain ingredients </a:t>
            </a:r>
            <a:r>
              <a:rPr lang="en-US" b="1" dirty="0" smtClean="0">
                <a:solidFill>
                  <a:schemeClr val="bg1"/>
                </a:solidFill>
              </a:rPr>
              <a:t>are </a:t>
            </a:r>
            <a:r>
              <a:rPr lang="en-US" b="1" dirty="0" smtClean="0"/>
              <a:t/>
            </a:r>
            <a:br>
              <a:rPr lang="en-US" b="1" dirty="0" smtClean="0"/>
            </a:br>
            <a:r>
              <a:rPr lang="en-US" b="1" dirty="0" smtClean="0">
                <a:solidFill>
                  <a:srgbClr val="99FF99"/>
                </a:solidFill>
              </a:rPr>
              <a:t>NOT</a:t>
            </a:r>
            <a:r>
              <a:rPr lang="en-US" b="1" dirty="0" smtClean="0"/>
              <a:t> </a:t>
            </a:r>
            <a:r>
              <a:rPr lang="en-US" b="1" dirty="0" smtClean="0">
                <a:solidFill>
                  <a:schemeClr val="bg1"/>
                </a:solidFill>
              </a:rPr>
              <a:t>part </a:t>
            </a:r>
            <a:r>
              <a:rPr lang="en-US" b="1" dirty="0">
                <a:solidFill>
                  <a:schemeClr val="bg1"/>
                </a:solidFill>
              </a:rPr>
              <a:t>of </a:t>
            </a:r>
            <a:r>
              <a:rPr lang="en-US" b="1" dirty="0" smtClean="0">
                <a:solidFill>
                  <a:schemeClr val="bg1"/>
                </a:solidFill>
              </a:rPr>
              <a:t>combination food’s</a:t>
            </a:r>
            <a:br>
              <a:rPr lang="en-US" b="1" dirty="0" smtClean="0">
                <a:solidFill>
                  <a:schemeClr val="bg1"/>
                </a:solidFill>
              </a:rPr>
            </a:br>
            <a:r>
              <a:rPr lang="en-US" b="1" dirty="0" smtClean="0">
                <a:solidFill>
                  <a:srgbClr val="99FF99"/>
                </a:solidFill>
              </a:rPr>
              <a:t>GRAIN COMPONENT</a:t>
            </a:r>
            <a:r>
              <a:rPr lang="en-US" b="1" dirty="0" smtClean="0">
                <a:solidFill>
                  <a:schemeClr val="bg1"/>
                </a:solidFill>
              </a:rPr>
              <a:t>,</a:t>
            </a:r>
            <a:r>
              <a:rPr lang="en-US" b="1" dirty="0" smtClean="0"/>
              <a:t> </a:t>
            </a:r>
            <a:r>
              <a:rPr lang="en-US" b="1" dirty="0" smtClean="0">
                <a:solidFill>
                  <a:schemeClr val="bg1"/>
                </a:solidFill>
              </a:rPr>
              <a:t>they do </a:t>
            </a:r>
            <a:br>
              <a:rPr lang="en-US" b="1" dirty="0" smtClean="0">
                <a:solidFill>
                  <a:schemeClr val="bg1"/>
                </a:solidFill>
              </a:rPr>
            </a:br>
            <a:r>
              <a:rPr lang="en-US" b="1" dirty="0" smtClean="0">
                <a:solidFill>
                  <a:schemeClr val="bg1"/>
                </a:solidFill>
              </a:rPr>
              <a:t>NOT count </a:t>
            </a:r>
            <a:r>
              <a:rPr lang="en-US" b="1" dirty="0">
                <a:solidFill>
                  <a:schemeClr val="bg1"/>
                </a:solidFill>
              </a:rPr>
              <a:t>toward </a:t>
            </a:r>
            <a:r>
              <a:rPr lang="en-US" b="1" dirty="0" smtClean="0">
                <a:solidFill>
                  <a:schemeClr val="bg1"/>
                </a:solidFill>
              </a:rPr>
              <a:t>the </a:t>
            </a:r>
            <a:br>
              <a:rPr lang="en-US" b="1" dirty="0" smtClean="0">
                <a:solidFill>
                  <a:schemeClr val="bg1"/>
                </a:solidFill>
              </a:rPr>
            </a:br>
            <a:r>
              <a:rPr lang="en-US" b="1" dirty="0" smtClean="0">
                <a:solidFill>
                  <a:schemeClr val="bg1"/>
                </a:solidFill>
              </a:rPr>
              <a:t>noncreditable grains limit</a:t>
            </a:r>
          </a:p>
          <a:p>
            <a:pPr>
              <a:spcBef>
                <a:spcPts val="1800"/>
              </a:spcBef>
              <a:buClr>
                <a:srgbClr val="FFFF00"/>
              </a:buClr>
              <a:buFont typeface="Wingdings" panose="05000000000000000000" pitchFamily="2" charset="2"/>
              <a:buChar char="n"/>
              <a:defRPr/>
            </a:pPr>
            <a:r>
              <a:rPr lang="en-US" b="1" dirty="0" smtClean="0">
                <a:solidFill>
                  <a:schemeClr val="bg1"/>
                </a:solidFill>
              </a:rPr>
              <a:t>If a product contains </a:t>
            </a:r>
            <a:r>
              <a:rPr lang="en-US" b="1" dirty="0">
                <a:solidFill>
                  <a:schemeClr val="bg1"/>
                </a:solidFill>
              </a:rPr>
              <a:t>an ingredient that contains two or more ingredients itself, these ingredients will be</a:t>
            </a:r>
            <a:r>
              <a:rPr lang="en-US" b="1" dirty="0"/>
              <a:t> </a:t>
            </a:r>
            <a:r>
              <a:rPr lang="en-US" b="1" dirty="0" smtClean="0">
                <a:solidFill>
                  <a:srgbClr val="99FF99"/>
                </a:solidFill>
              </a:rPr>
              <a:t>LISTED IN PARENTHESES</a:t>
            </a:r>
            <a:r>
              <a:rPr lang="en-US" b="1" dirty="0" smtClean="0"/>
              <a:t> </a:t>
            </a:r>
            <a:r>
              <a:rPr lang="en-US" b="1" dirty="0">
                <a:solidFill>
                  <a:schemeClr val="bg1"/>
                </a:solidFill>
              </a:rPr>
              <a:t>after the name of the </a:t>
            </a:r>
            <a:r>
              <a:rPr lang="en-US" b="1" dirty="0" smtClean="0">
                <a:solidFill>
                  <a:schemeClr val="bg1"/>
                </a:solidFill>
              </a:rPr>
              <a:t>ingredient</a:t>
            </a:r>
            <a:endParaRPr lang="en-US" b="1" dirty="0">
              <a:solidFill>
                <a:schemeClr val="bg1"/>
              </a:solidFill>
            </a:endParaRPr>
          </a:p>
        </p:txBody>
      </p:sp>
      <p:sp>
        <p:nvSpPr>
          <p:cNvPr id="5" name="Title 1"/>
          <p:cNvSpPr txBox="1">
            <a:spLocks/>
          </p:cNvSpPr>
          <p:nvPr/>
        </p:nvSpPr>
        <p:spPr>
          <a:xfrm>
            <a:off x="0" y="236538"/>
            <a:ext cx="9144000" cy="804862"/>
          </a:xfrm>
          <a:prstGeom prst="rect">
            <a:avLst/>
          </a:prstGeom>
        </p:spPr>
        <p:txBody>
          <a:bodyPr anchor="ctr">
            <a:normAutofit fontScale="97500"/>
          </a:bodyPr>
          <a:lstStyle>
            <a:lvl1pPr algn="ctr" defTabSz="914400" rtl="0" eaLnBrk="1" latinLnBrk="0" hangingPunct="1">
              <a:spcBef>
                <a:spcPct val="0"/>
              </a:spcBef>
              <a:buNone/>
              <a:defRPr sz="4000" b="1" kern="1200">
                <a:solidFill>
                  <a:srgbClr val="FFFF00"/>
                </a:solidFill>
                <a:latin typeface="+mj-lt"/>
                <a:ea typeface="+mj-ea"/>
                <a:cs typeface="+mj-cs"/>
              </a:defRPr>
            </a:lvl1pPr>
          </a:lstStyle>
          <a:p>
            <a:pPr>
              <a:defRPr/>
            </a:pPr>
            <a:r>
              <a:rPr lang="en-US" sz="3800" dirty="0" err="1" smtClean="0"/>
              <a:t>Nongrain</a:t>
            </a:r>
            <a:r>
              <a:rPr lang="en-US" sz="3800" dirty="0" smtClean="0"/>
              <a:t> Ingredients in Combination Foods</a:t>
            </a:r>
            <a:endParaRPr lang="en-US" sz="3800" dirty="0">
              <a:solidFill>
                <a:srgbClr val="FFCC66"/>
              </a:solidFill>
            </a:endParaRPr>
          </a:p>
        </p:txBody>
      </p:sp>
      <p:pic>
        <p:nvPicPr>
          <p:cNvPr id="4" name="Picture 3" descr="Apple breakfast bun&#10;iStock_00000186840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0" y="2187840"/>
            <a:ext cx="2505133" cy="1698360"/>
          </a:xfrm>
          <a:prstGeom prst="rect">
            <a:avLst/>
          </a:prstGeom>
        </p:spPr>
      </p:pic>
    </p:spTree>
    <p:extLst>
      <p:ext uri="{BB962C8B-B14F-4D97-AF65-F5344CB8AC3E}">
        <p14:creationId xmlns:p14="http://schemas.microsoft.com/office/powerpoint/2010/main" val="1740597426"/>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36538"/>
            <a:ext cx="9144000" cy="677862"/>
          </a:xfrm>
          <a:prstGeom prst="rect">
            <a:avLst/>
          </a:prstGeom>
        </p:spPr>
        <p:txBody>
          <a:bodyPr anchor="ctr">
            <a:normAutofit fontScale="97500"/>
          </a:bodyPr>
          <a:lstStyle>
            <a:lvl1pPr algn="ctr" defTabSz="914400" rtl="0" eaLnBrk="1" latinLnBrk="0" hangingPunct="1">
              <a:spcBef>
                <a:spcPct val="0"/>
              </a:spcBef>
              <a:buNone/>
              <a:defRPr sz="4000" b="1" kern="1200">
                <a:solidFill>
                  <a:srgbClr val="FFFF00"/>
                </a:solidFill>
                <a:latin typeface="+mj-lt"/>
                <a:ea typeface="+mj-ea"/>
                <a:cs typeface="+mj-cs"/>
              </a:defRPr>
            </a:lvl1pPr>
          </a:lstStyle>
          <a:p>
            <a:pPr>
              <a:defRPr/>
            </a:pPr>
            <a:r>
              <a:rPr lang="en-US" altLang="en-US" sz="3200" dirty="0" smtClean="0"/>
              <a:t>Combination Food Example: Apple Breakfast Bun</a:t>
            </a:r>
            <a:endParaRPr lang="en-US" altLang="en-US" sz="3200" dirty="0"/>
          </a:p>
        </p:txBody>
      </p:sp>
      <p:sp>
        <p:nvSpPr>
          <p:cNvPr id="7" name="Content Placeholder 2"/>
          <p:cNvSpPr txBox="1">
            <a:spLocks/>
          </p:cNvSpPr>
          <p:nvPr/>
        </p:nvSpPr>
        <p:spPr>
          <a:xfrm>
            <a:off x="381000" y="883518"/>
            <a:ext cx="8153400" cy="3612282"/>
          </a:xfrm>
          <a:prstGeom prst="rect">
            <a:avLst/>
          </a:prstGeom>
          <a:solidFill>
            <a:srgbClr val="EFDECD"/>
          </a:solidFill>
          <a:ln w="19050">
            <a:solidFill>
              <a:srgbClr val="663300"/>
            </a:solidFill>
          </a:ln>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2713" indent="0">
              <a:spcBef>
                <a:spcPct val="0"/>
              </a:spcBef>
              <a:buFontTx/>
              <a:buNone/>
            </a:pPr>
            <a:endParaRPr lang="en-US" altLang="en-US" sz="600" b="1" dirty="0" smtClean="0">
              <a:solidFill>
                <a:srgbClr val="996633"/>
              </a:solidFill>
            </a:endParaRPr>
          </a:p>
          <a:p>
            <a:pPr marL="57150" indent="0">
              <a:lnSpc>
                <a:spcPts val="2400"/>
              </a:lnSpc>
              <a:spcBef>
                <a:spcPct val="0"/>
              </a:spcBef>
              <a:buFontTx/>
              <a:buNone/>
            </a:pPr>
            <a:r>
              <a:rPr lang="en-US" sz="1800" b="1" dirty="0" smtClean="0"/>
              <a:t>Ingredients</a:t>
            </a:r>
            <a:r>
              <a:rPr lang="en-US" sz="1800" b="1" dirty="0"/>
              <a:t>: </a:t>
            </a:r>
            <a:r>
              <a:rPr lang="en-US" sz="1800" b="1" dirty="0">
                <a:solidFill>
                  <a:srgbClr val="006600"/>
                </a:solidFill>
              </a:rPr>
              <a:t>100% WHOLE-GRAIN WHITE WHEAT FLOUR</a:t>
            </a:r>
            <a:r>
              <a:rPr lang="en-US" sz="1800" b="1" dirty="0"/>
              <a:t>, </a:t>
            </a:r>
            <a:r>
              <a:rPr lang="en-US" sz="1800" b="1" dirty="0" smtClean="0"/>
              <a:t/>
            </a:r>
            <a:br>
              <a:rPr lang="en-US" sz="1800" b="1" dirty="0" smtClean="0"/>
            </a:br>
            <a:r>
              <a:rPr lang="en-US" sz="1800" b="1" dirty="0" smtClean="0">
                <a:solidFill>
                  <a:srgbClr val="0000FF"/>
                </a:solidFill>
              </a:rPr>
              <a:t>APPLE FILLING </a:t>
            </a:r>
            <a:r>
              <a:rPr lang="en-US" sz="1800" b="1" dirty="0" smtClean="0"/>
              <a:t>(</a:t>
            </a:r>
            <a:r>
              <a:rPr lang="en-US" sz="1800" b="1" dirty="0"/>
              <a:t>corn syrup, </a:t>
            </a:r>
            <a:r>
              <a:rPr lang="en-US" sz="1800" b="1" dirty="0">
                <a:solidFill>
                  <a:srgbClr val="C00000"/>
                </a:solidFill>
              </a:rPr>
              <a:t>MODIFIED FOOD STARCH</a:t>
            </a:r>
            <a:r>
              <a:rPr lang="en-US" sz="1800" b="1" dirty="0"/>
              <a:t>, evaporated apples, cinnamon, lemon juice, locust bean gum, </a:t>
            </a:r>
            <a:r>
              <a:rPr lang="en-US" sz="1800" b="1" dirty="0" err="1"/>
              <a:t>erythorbic</a:t>
            </a:r>
            <a:r>
              <a:rPr lang="en-US" sz="1800" b="1" dirty="0"/>
              <a:t> acid and potassium </a:t>
            </a:r>
            <a:r>
              <a:rPr lang="en-US" sz="1800" b="1" dirty="0" err="1"/>
              <a:t>sorbate</a:t>
            </a:r>
            <a:r>
              <a:rPr lang="en-US" sz="1800" b="1" dirty="0"/>
              <a:t> [used as preservatives]), </a:t>
            </a:r>
            <a:r>
              <a:rPr lang="en-US" sz="1800" b="1" dirty="0" smtClean="0"/>
              <a:t>  water</a:t>
            </a:r>
            <a:r>
              <a:rPr lang="en-US" sz="1800" b="1" dirty="0"/>
              <a:t>, margarine (palm oil, soybean oil, whey [milk], mono and </a:t>
            </a:r>
            <a:r>
              <a:rPr lang="en-US" sz="1800" b="1" dirty="0" err="1"/>
              <a:t>diglycerides</a:t>
            </a:r>
            <a:r>
              <a:rPr lang="en-US" sz="1800" b="1" dirty="0"/>
              <a:t>, soybean lecithin [soy], natural butter flavor, colored with beta carotene, vitamin A </a:t>
            </a:r>
            <a:r>
              <a:rPr lang="en-US" sz="1800" b="1" dirty="0" err="1"/>
              <a:t>palmitate</a:t>
            </a:r>
            <a:r>
              <a:rPr lang="en-US" sz="1800" b="1" dirty="0"/>
              <a:t> added), sugar, contains 2% or less of: dough conditioner (</a:t>
            </a:r>
            <a:r>
              <a:rPr lang="en-US" sz="1800" b="1" dirty="0">
                <a:solidFill>
                  <a:srgbClr val="C00000"/>
                </a:solidFill>
              </a:rPr>
              <a:t>RYE FLOUR, MALTED BARLEY FLOUR</a:t>
            </a:r>
            <a:r>
              <a:rPr lang="en-US" sz="1800" b="1" dirty="0"/>
              <a:t>, ascorbic acid, enzymes, guar and/or </a:t>
            </a:r>
            <a:r>
              <a:rPr lang="en-US" sz="1800" b="1" dirty="0" err="1"/>
              <a:t>arabic</a:t>
            </a:r>
            <a:r>
              <a:rPr lang="en-US" sz="1800" b="1" dirty="0"/>
              <a:t> gums, </a:t>
            </a:r>
            <a:r>
              <a:rPr lang="en-US" sz="1800" b="1" dirty="0">
                <a:solidFill>
                  <a:srgbClr val="C00000"/>
                </a:solidFill>
              </a:rPr>
              <a:t>WHEAT FLOUR</a:t>
            </a:r>
            <a:r>
              <a:rPr lang="en-US" sz="1800" b="1" dirty="0"/>
              <a:t>), nonfat dry milk (nonfat dry milk, whey [milk]), natural orange emulsion (natural flavor, propylene glycol, gum), salt, eggs, egg replacer (</a:t>
            </a:r>
            <a:r>
              <a:rPr lang="en-US" sz="1800" b="1" dirty="0">
                <a:solidFill>
                  <a:srgbClr val="C00000"/>
                </a:solidFill>
              </a:rPr>
              <a:t>WHOLE SOY FLOUR</a:t>
            </a:r>
            <a:r>
              <a:rPr lang="en-US" sz="1800" b="1" dirty="0"/>
              <a:t>, wheat gluten, corn syrup solids, </a:t>
            </a:r>
            <a:r>
              <a:rPr lang="en-US" sz="1800" b="1" dirty="0" err="1"/>
              <a:t>algin</a:t>
            </a:r>
            <a:r>
              <a:rPr lang="en-US" sz="1800" b="1" dirty="0"/>
              <a:t>), yeast (leavening), mold inhibitor (cultured organic spelt flour, lactic acid).</a:t>
            </a:r>
            <a:endParaRPr lang="en-US" altLang="en-US" sz="1800" b="1" dirty="0"/>
          </a:p>
        </p:txBody>
      </p:sp>
      <p:sp>
        <p:nvSpPr>
          <p:cNvPr id="9" name="Rectangle 8"/>
          <p:cNvSpPr/>
          <p:nvPr/>
        </p:nvSpPr>
        <p:spPr>
          <a:xfrm>
            <a:off x="504646" y="1896204"/>
            <a:ext cx="2488720" cy="369332"/>
          </a:xfrm>
          <a:prstGeom prst="rect">
            <a:avLst/>
          </a:prstGeom>
          <a:solidFill>
            <a:srgbClr val="FFFF99"/>
          </a:solidFill>
        </p:spPr>
        <p:txBody>
          <a:bodyPr wrap="square">
            <a:spAutoFit/>
          </a:bodyPr>
          <a:lstStyle/>
          <a:p>
            <a:r>
              <a:rPr lang="en-US" b="1" dirty="0" smtClean="0"/>
              <a:t>[used as preservatives]), </a:t>
            </a:r>
            <a:endParaRPr lang="en-US" dirty="0"/>
          </a:p>
        </p:txBody>
      </p:sp>
      <p:sp>
        <p:nvSpPr>
          <p:cNvPr id="8" name="Rectangle 7"/>
          <p:cNvSpPr/>
          <p:nvPr/>
        </p:nvSpPr>
        <p:spPr>
          <a:xfrm>
            <a:off x="498895" y="1295400"/>
            <a:ext cx="7806905" cy="685800"/>
          </a:xfrm>
          <a:prstGeom prst="rect">
            <a:avLst/>
          </a:prstGeom>
          <a:solidFill>
            <a:srgbClr val="FFFF99"/>
          </a:solidFill>
        </p:spPr>
        <p:txBody>
          <a:bodyPr wrap="square">
            <a:spAutoFit/>
          </a:bodyPr>
          <a:lstStyle/>
          <a:p>
            <a:pPr>
              <a:lnSpc>
                <a:spcPts val="2400"/>
              </a:lnSpc>
            </a:pPr>
            <a:r>
              <a:rPr lang="en-US" b="1" dirty="0">
                <a:solidFill>
                  <a:srgbClr val="0000FF"/>
                </a:solidFill>
              </a:rPr>
              <a:t>APPLE FILLING </a:t>
            </a:r>
            <a:r>
              <a:rPr lang="en-US" b="1" dirty="0"/>
              <a:t>(corn syrup, </a:t>
            </a:r>
            <a:r>
              <a:rPr lang="en-US" b="1" dirty="0">
                <a:solidFill>
                  <a:srgbClr val="C00000"/>
                </a:solidFill>
              </a:rPr>
              <a:t>MODIFIED FOOD STARCH</a:t>
            </a:r>
            <a:r>
              <a:rPr lang="en-US" b="1" dirty="0"/>
              <a:t>, evaporated apples, cinnamon, lemon juice, locust bean gum, </a:t>
            </a:r>
            <a:r>
              <a:rPr lang="en-US" b="1" dirty="0" err="1"/>
              <a:t>erythorbic</a:t>
            </a:r>
            <a:r>
              <a:rPr lang="en-US" b="1" dirty="0"/>
              <a:t> acid and </a:t>
            </a:r>
            <a:r>
              <a:rPr lang="en-US" b="1" dirty="0" smtClean="0"/>
              <a:t>potassium </a:t>
            </a:r>
            <a:r>
              <a:rPr lang="en-US" b="1" dirty="0" err="1"/>
              <a:t>sorbate</a:t>
            </a:r>
            <a:endParaRPr lang="en-US" dirty="0"/>
          </a:p>
        </p:txBody>
      </p:sp>
      <p:sp>
        <p:nvSpPr>
          <p:cNvPr id="10" name="Content Placeholder 2"/>
          <p:cNvSpPr txBox="1">
            <a:spLocks/>
          </p:cNvSpPr>
          <p:nvPr/>
        </p:nvSpPr>
        <p:spPr>
          <a:xfrm>
            <a:off x="263823" y="4638136"/>
            <a:ext cx="8616354" cy="1905000"/>
          </a:xfrm>
          <a:prstGeom prst="rect">
            <a:avLst/>
          </a:prstGeom>
        </p:spPr>
        <p:txBody>
          <a:bodyPr vert="horz" lIns="91440" tIns="45720" rIns="91440" bIns="45720" rtlCol="0">
            <a:noAutofit/>
          </a:bodyPr>
          <a:lstStyle>
            <a:lvl1pPr marL="460375" indent="-460375" algn="l" defTabSz="914400" rtl="0" eaLnBrk="1" latinLnBrk="0" hangingPunct="1">
              <a:spcBef>
                <a:spcPct val="20000"/>
              </a:spcBef>
              <a:buClr>
                <a:srgbClr val="FFFF00"/>
              </a:buClr>
              <a:buFont typeface="Wingdings" panose="05000000000000000000" pitchFamily="2" charset="2"/>
              <a:buChar char="n"/>
              <a:defRPr sz="3200" b="1" kern="1200">
                <a:solidFill>
                  <a:schemeClr val="bg1"/>
                </a:solidFill>
                <a:latin typeface="+mn-lt"/>
                <a:ea typeface="+mn-ea"/>
                <a:cs typeface="+mn-cs"/>
              </a:defRPr>
            </a:lvl1pPr>
            <a:lvl2pPr marL="914400" indent="-452438" algn="l" defTabSz="914400" rtl="0" eaLnBrk="1" latinLnBrk="0" hangingPunct="1">
              <a:spcBef>
                <a:spcPct val="20000"/>
              </a:spcBef>
              <a:buClr>
                <a:srgbClr val="FFFF00"/>
              </a:buClr>
              <a:buFont typeface="Wingdings 3" panose="05040102010807070707" pitchFamily="18" charset="2"/>
              <a:buChar char=""/>
              <a:defRPr sz="2800" b="1" kern="1200">
                <a:solidFill>
                  <a:schemeClr val="bg1"/>
                </a:solidFill>
                <a:latin typeface="+mn-lt"/>
                <a:ea typeface="+mn-ea"/>
                <a:cs typeface="+mn-cs"/>
              </a:defRPr>
            </a:lvl2pPr>
            <a:lvl3pPr marL="1258888" indent="-344488" algn="l" defTabSz="914400" rtl="0" eaLnBrk="1" latinLnBrk="0" hangingPunct="1">
              <a:spcBef>
                <a:spcPct val="20000"/>
              </a:spcBef>
              <a:buClr>
                <a:srgbClr val="FFFF00"/>
              </a:buClr>
              <a:buFont typeface="Arial" panose="020B0604020202020204" pitchFamily="34" charset="0"/>
              <a:buChar char="•"/>
              <a:defRPr sz="2400" b="1"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7663" indent="-347663">
              <a:spcBef>
                <a:spcPts val="0"/>
              </a:spcBef>
              <a:defRPr/>
            </a:pPr>
            <a:r>
              <a:rPr lang="en-US" sz="2000" dirty="0"/>
              <a:t>This product contains </a:t>
            </a:r>
            <a:r>
              <a:rPr lang="en-US" sz="2000" dirty="0">
                <a:solidFill>
                  <a:srgbClr val="99FF99"/>
                </a:solidFill>
              </a:rPr>
              <a:t>APPLE FILLING </a:t>
            </a:r>
            <a:r>
              <a:rPr lang="en-US" sz="2000" dirty="0"/>
              <a:t>(</a:t>
            </a:r>
            <a:r>
              <a:rPr lang="en-US" sz="2000" dirty="0" err="1"/>
              <a:t>nongrain</a:t>
            </a:r>
            <a:r>
              <a:rPr lang="en-US" sz="2000" dirty="0"/>
              <a:t> ingredient) </a:t>
            </a:r>
            <a:r>
              <a:rPr lang="en-US" sz="2000" dirty="0" smtClean="0"/>
              <a:t/>
            </a:r>
            <a:br>
              <a:rPr lang="en-US" sz="2000" dirty="0" smtClean="0"/>
            </a:br>
            <a:r>
              <a:rPr lang="en-US" sz="2000" dirty="0" smtClean="0"/>
              <a:t>and </a:t>
            </a:r>
            <a:r>
              <a:rPr lang="en-US" sz="2000" dirty="0">
                <a:solidFill>
                  <a:srgbClr val="99FF99"/>
                </a:solidFill>
              </a:rPr>
              <a:t>BUN</a:t>
            </a:r>
            <a:r>
              <a:rPr lang="en-US" sz="2000" dirty="0"/>
              <a:t> (grain component) </a:t>
            </a:r>
            <a:endParaRPr lang="en-US" sz="2000" dirty="0" smtClean="0"/>
          </a:p>
          <a:p>
            <a:pPr marL="347663" indent="-347663">
              <a:spcBef>
                <a:spcPts val="0"/>
              </a:spcBef>
              <a:defRPr/>
            </a:pPr>
            <a:r>
              <a:rPr lang="en-US" sz="2000" dirty="0" smtClean="0"/>
              <a:t>The modified food starch in the apple filling does NOT count toward noncreditable grains limit</a:t>
            </a:r>
          </a:p>
          <a:p>
            <a:pPr marL="347663" indent="-347663">
              <a:spcBef>
                <a:spcPts val="0"/>
              </a:spcBef>
              <a:defRPr/>
            </a:pPr>
            <a:r>
              <a:rPr lang="en-US" sz="2000" dirty="0" smtClean="0"/>
              <a:t>The </a:t>
            </a:r>
            <a:r>
              <a:rPr lang="en-US" sz="2000" dirty="0" smtClean="0">
                <a:solidFill>
                  <a:srgbClr val="99FF99"/>
                </a:solidFill>
              </a:rPr>
              <a:t>FOUR NONCREDITABLE GRAINS </a:t>
            </a:r>
            <a:r>
              <a:rPr lang="en-US" sz="2000" dirty="0" smtClean="0"/>
              <a:t>in the bun (rye </a:t>
            </a:r>
            <a:r>
              <a:rPr lang="en-US" sz="2000" dirty="0"/>
              <a:t>flour, malted barley flour wheat </a:t>
            </a:r>
            <a:r>
              <a:rPr lang="en-US" sz="2000" dirty="0" smtClean="0"/>
              <a:t>flour, </a:t>
            </a:r>
            <a:r>
              <a:rPr lang="en-US" sz="2000" dirty="0"/>
              <a:t>whole soy </a:t>
            </a:r>
            <a:r>
              <a:rPr lang="en-US" sz="2000" dirty="0" smtClean="0"/>
              <a:t>flour) </a:t>
            </a:r>
            <a:r>
              <a:rPr lang="en-US" sz="2000" dirty="0"/>
              <a:t>count toward noncreditable </a:t>
            </a:r>
            <a:r>
              <a:rPr lang="en-US" sz="2000" dirty="0" smtClean="0"/>
              <a:t>grains </a:t>
            </a:r>
            <a:r>
              <a:rPr lang="en-US" sz="2000" dirty="0"/>
              <a:t>limit</a:t>
            </a:r>
          </a:p>
          <a:p>
            <a:pPr marL="0" indent="0">
              <a:spcBef>
                <a:spcPts val="0"/>
              </a:spcBef>
              <a:buNone/>
              <a:defRPr/>
            </a:pPr>
            <a:endParaRPr lang="en-US" sz="2400" dirty="0"/>
          </a:p>
          <a:p>
            <a:pPr>
              <a:spcBef>
                <a:spcPts val="0"/>
              </a:spcBef>
              <a:defRPr/>
            </a:pPr>
            <a:endParaRPr lang="en-US" sz="2400" dirty="0"/>
          </a:p>
        </p:txBody>
      </p:sp>
      <p:pic>
        <p:nvPicPr>
          <p:cNvPr id="4" name="Picture 3" descr="Apple breakfast bun&#10;iStock_00000186840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4000500"/>
            <a:ext cx="1910754" cy="1295400"/>
          </a:xfrm>
          <a:prstGeom prst="rect">
            <a:avLst/>
          </a:prstGeom>
        </p:spPr>
      </p:pic>
    </p:spTree>
    <p:extLst>
      <p:ext uri="{BB962C8B-B14F-4D97-AF65-F5344CB8AC3E}">
        <p14:creationId xmlns:p14="http://schemas.microsoft.com/office/powerpoint/2010/main" val="4179839607"/>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9" name="Content Placeholder 2"/>
          <p:cNvSpPr txBox="1">
            <a:spLocks/>
          </p:cNvSpPr>
          <p:nvPr/>
        </p:nvSpPr>
        <p:spPr bwMode="auto">
          <a:xfrm>
            <a:off x="241540" y="1101307"/>
            <a:ext cx="8597660" cy="1177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0375" indent="-460375">
              <a:spcBef>
                <a:spcPct val="20000"/>
              </a:spcBef>
              <a:buFont typeface="Arial" panose="020B0604020202020204" pitchFamily="34" charset="0"/>
              <a:buChar char="•"/>
              <a:defRPr sz="3200">
                <a:solidFill>
                  <a:schemeClr val="tx1"/>
                </a:solidFill>
                <a:latin typeface="Calibri" panose="020F0502020204030204" pitchFamily="34" charset="0"/>
              </a:defRPr>
            </a:lvl1pPr>
            <a:lvl2pPr marL="795338" indent="-33337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ts val="600"/>
              </a:spcBef>
              <a:buClr>
                <a:srgbClr val="FFFF00"/>
              </a:buClr>
              <a:buFont typeface="Wingdings" panose="05000000000000000000" pitchFamily="2" charset="2"/>
              <a:buChar char="n"/>
            </a:pPr>
            <a:r>
              <a:rPr lang="en-US" altLang="en-US" b="1" dirty="0">
                <a:solidFill>
                  <a:schemeClr val="bg1"/>
                </a:solidFill>
              </a:rPr>
              <a:t>If </a:t>
            </a:r>
            <a:r>
              <a:rPr lang="en-US" altLang="en-US" b="1" dirty="0" smtClean="0">
                <a:solidFill>
                  <a:schemeClr val="bg1"/>
                </a:solidFill>
              </a:rPr>
              <a:t>product </a:t>
            </a:r>
            <a:r>
              <a:rPr lang="en-US" altLang="en-US" b="1" dirty="0">
                <a:solidFill>
                  <a:schemeClr val="bg1"/>
                </a:solidFill>
              </a:rPr>
              <a:t>lists only </a:t>
            </a:r>
            <a:r>
              <a:rPr lang="en-US" altLang="en-US" b="1" dirty="0">
                <a:solidFill>
                  <a:srgbClr val="99FF99"/>
                </a:solidFill>
              </a:rPr>
              <a:t>ONE</a:t>
            </a:r>
            <a:r>
              <a:rPr lang="en-US" altLang="en-US" b="1" dirty="0">
                <a:solidFill>
                  <a:schemeClr val="bg1"/>
                </a:solidFill>
              </a:rPr>
              <a:t> noncreditable grain after “contains 2% or less” </a:t>
            </a:r>
            <a:r>
              <a:rPr lang="en-US" altLang="en-US" b="1" dirty="0" smtClean="0">
                <a:solidFill>
                  <a:srgbClr val="99FF99"/>
                </a:solidFill>
              </a:rPr>
              <a:t>PFS NOT NEEDED</a:t>
            </a:r>
            <a:endParaRPr lang="en-US" altLang="en-US" b="1" dirty="0">
              <a:solidFill>
                <a:srgbClr val="99FF99"/>
              </a:solidFill>
            </a:endParaRPr>
          </a:p>
        </p:txBody>
      </p:sp>
      <p:sp>
        <p:nvSpPr>
          <p:cNvPr id="14" name="Content Placeholder 2"/>
          <p:cNvSpPr txBox="1">
            <a:spLocks/>
          </p:cNvSpPr>
          <p:nvPr/>
        </p:nvSpPr>
        <p:spPr>
          <a:xfrm>
            <a:off x="457200" y="3163701"/>
            <a:ext cx="8153400" cy="2170299"/>
          </a:xfrm>
          <a:prstGeom prst="rect">
            <a:avLst/>
          </a:prstGeom>
          <a:solidFill>
            <a:srgbClr val="EFDECD"/>
          </a:solidFill>
          <a:ln w="38100">
            <a:solidFill>
              <a:srgbClr val="996633"/>
            </a:solidFill>
          </a:ln>
          <a:scene3d>
            <a:camera prst="orthographicFront"/>
            <a:lightRig rig="threePt" dir="t"/>
          </a:scene3d>
          <a:sp3d>
            <a:bevelT prst="relaxedInset"/>
          </a:sp3d>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2713" indent="0">
              <a:spcBef>
                <a:spcPct val="0"/>
              </a:spcBef>
              <a:buFontTx/>
              <a:buNone/>
            </a:pPr>
            <a:endParaRPr lang="en-US" altLang="en-US" sz="600" b="1" dirty="0" smtClean="0">
              <a:solidFill>
                <a:srgbClr val="996633"/>
              </a:solidFill>
            </a:endParaRPr>
          </a:p>
          <a:p>
            <a:pPr marL="112713" indent="0">
              <a:spcBef>
                <a:spcPct val="0"/>
              </a:spcBef>
              <a:buFontTx/>
              <a:buNone/>
            </a:pPr>
            <a:r>
              <a:rPr lang="en-US" altLang="en-US" sz="2000" b="1" dirty="0" smtClean="0">
                <a:solidFill>
                  <a:srgbClr val="996633"/>
                </a:solidFill>
              </a:rPr>
              <a:t>WHOLE-WHEAT BAGEL</a:t>
            </a:r>
          </a:p>
          <a:p>
            <a:pPr marL="112713" indent="0">
              <a:spcBef>
                <a:spcPct val="0"/>
              </a:spcBef>
              <a:buFontTx/>
              <a:buNone/>
            </a:pPr>
            <a:r>
              <a:rPr lang="en-US" altLang="en-US" sz="2000" b="1" dirty="0" smtClean="0"/>
              <a:t>Ingredients</a:t>
            </a:r>
            <a:r>
              <a:rPr lang="en-US" altLang="en-US" sz="2000" b="1" dirty="0"/>
              <a:t>: </a:t>
            </a:r>
            <a:r>
              <a:rPr lang="en-US" altLang="en-US" sz="2000" b="1" dirty="0" smtClean="0">
                <a:solidFill>
                  <a:srgbClr val="006600"/>
                </a:solidFill>
              </a:rPr>
              <a:t>WHOLE WHEAT FLOUR</a:t>
            </a:r>
            <a:r>
              <a:rPr lang="en-US" altLang="en-US" sz="2000" b="1" dirty="0" smtClean="0"/>
              <a:t>, sugar</a:t>
            </a:r>
            <a:r>
              <a:rPr lang="en-US" altLang="en-US" sz="2000" b="1" dirty="0"/>
              <a:t>, </a:t>
            </a:r>
            <a:r>
              <a:rPr lang="en-US" altLang="en-US" sz="2000" b="1" dirty="0" smtClean="0"/>
              <a:t>wheat </a:t>
            </a:r>
            <a:r>
              <a:rPr lang="en-US" altLang="en-US" sz="2000" b="1" dirty="0"/>
              <a:t>gluten. </a:t>
            </a:r>
            <a:r>
              <a:rPr lang="en-US" altLang="en-US" sz="2000" b="1" dirty="0" smtClean="0"/>
              <a:t/>
            </a:r>
            <a:br>
              <a:rPr lang="en-US" altLang="en-US" sz="2000" b="1" dirty="0" smtClean="0"/>
            </a:br>
            <a:r>
              <a:rPr lang="en-US" altLang="en-US" sz="2000" b="1" dirty="0" smtClean="0">
                <a:solidFill>
                  <a:srgbClr val="0000CC"/>
                </a:solidFill>
              </a:rPr>
              <a:t>Contains </a:t>
            </a:r>
            <a:r>
              <a:rPr lang="en-US" altLang="en-US" sz="2000" b="1" dirty="0">
                <a:solidFill>
                  <a:srgbClr val="0000CC"/>
                </a:solidFill>
              </a:rPr>
              <a:t>2% or </a:t>
            </a:r>
            <a:r>
              <a:rPr lang="en-US" altLang="en-US" sz="2000" b="1" dirty="0" smtClean="0">
                <a:solidFill>
                  <a:srgbClr val="0000CC"/>
                </a:solidFill>
              </a:rPr>
              <a:t>less </a:t>
            </a:r>
            <a:r>
              <a:rPr lang="en-US" altLang="en-US" sz="2000" b="1" dirty="0">
                <a:solidFill>
                  <a:srgbClr val="0000CC"/>
                </a:solidFill>
              </a:rPr>
              <a:t>of each </a:t>
            </a:r>
            <a:r>
              <a:rPr lang="en-US" altLang="en-US" sz="2000" b="1" dirty="0" smtClean="0">
                <a:solidFill>
                  <a:srgbClr val="0000CC"/>
                </a:solidFill>
              </a:rPr>
              <a:t>of </a:t>
            </a:r>
            <a:r>
              <a:rPr lang="en-US" altLang="en-US" sz="2000" b="1" dirty="0">
                <a:solidFill>
                  <a:srgbClr val="0000CC"/>
                </a:solidFill>
              </a:rPr>
              <a:t>the following: </a:t>
            </a:r>
            <a:r>
              <a:rPr lang="en-US" altLang="en-US" sz="2000" b="1" dirty="0"/>
              <a:t>honey, </a:t>
            </a:r>
            <a:r>
              <a:rPr lang="en-US" altLang="en-US" sz="2000" b="1" dirty="0" smtClean="0"/>
              <a:t>salt</a:t>
            </a:r>
            <a:r>
              <a:rPr lang="en-US" altLang="en-US" sz="2000" b="1" dirty="0"/>
              <a:t>, </a:t>
            </a:r>
            <a:r>
              <a:rPr lang="en-US" altLang="en-US" sz="2000" b="1" dirty="0" smtClean="0">
                <a:solidFill>
                  <a:srgbClr val="C00000"/>
                </a:solidFill>
              </a:rPr>
              <a:t>YELLOW CORN FLOUR</a:t>
            </a:r>
            <a:r>
              <a:rPr lang="en-US" altLang="en-US" sz="2000" b="1" dirty="0" smtClean="0"/>
              <a:t>, yeast, molasses</a:t>
            </a:r>
            <a:r>
              <a:rPr lang="en-US" altLang="en-US" sz="2000" b="1" dirty="0"/>
              <a:t>, </a:t>
            </a:r>
            <a:r>
              <a:rPr lang="en-US" altLang="en-US" sz="2000" b="1" dirty="0" err="1"/>
              <a:t>diacetyl</a:t>
            </a:r>
            <a:r>
              <a:rPr lang="en-US" altLang="en-US" sz="2000" b="1" dirty="0"/>
              <a:t> tartaric acid </a:t>
            </a:r>
            <a:r>
              <a:rPr lang="en-US" altLang="en-US" sz="2000" b="1" dirty="0" smtClean="0"/>
              <a:t>esters </a:t>
            </a:r>
            <a:r>
              <a:rPr lang="en-US" altLang="en-US" sz="2000" b="1" dirty="0"/>
              <a:t>of mono-</a:t>
            </a:r>
            <a:r>
              <a:rPr lang="en-US" altLang="en-US" sz="2000" b="1" dirty="0" err="1"/>
              <a:t>diglycerides</a:t>
            </a:r>
            <a:r>
              <a:rPr lang="en-US" altLang="en-US" sz="2000" b="1" dirty="0"/>
              <a:t> (</a:t>
            </a:r>
            <a:r>
              <a:rPr lang="en-US" altLang="en-US" sz="2000" b="1" dirty="0" err="1"/>
              <a:t>datem</a:t>
            </a:r>
            <a:r>
              <a:rPr lang="en-US" altLang="en-US" sz="2000" b="1" dirty="0"/>
              <a:t>), ascorbic acid, </a:t>
            </a:r>
            <a:r>
              <a:rPr lang="en-US" altLang="en-US" sz="2000" b="1" dirty="0" smtClean="0"/>
              <a:t>mono-and </a:t>
            </a:r>
            <a:r>
              <a:rPr lang="en-US" altLang="en-US" sz="2000" b="1" dirty="0" err="1"/>
              <a:t>diglycerides</a:t>
            </a:r>
            <a:r>
              <a:rPr lang="en-US" altLang="en-US" sz="2000" b="1" dirty="0"/>
              <a:t>, l-cysteine, enzymes</a:t>
            </a:r>
            <a:endParaRPr lang="en-US" altLang="en-US" sz="2000" b="1" dirty="0">
              <a:solidFill>
                <a:srgbClr val="FF0000"/>
              </a:solidFill>
            </a:endParaRPr>
          </a:p>
        </p:txBody>
      </p:sp>
      <p:sp>
        <p:nvSpPr>
          <p:cNvPr id="16" name="Title 1"/>
          <p:cNvSpPr txBox="1">
            <a:spLocks/>
          </p:cNvSpPr>
          <p:nvPr/>
        </p:nvSpPr>
        <p:spPr>
          <a:xfrm>
            <a:off x="0" y="255588"/>
            <a:ext cx="9144000" cy="61931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000" b="1" kern="1200">
                <a:solidFill>
                  <a:srgbClr val="FFFF00"/>
                </a:solidFill>
                <a:latin typeface="+mj-lt"/>
                <a:ea typeface="+mj-ea"/>
                <a:cs typeface="+mj-cs"/>
              </a:defRPr>
            </a:lvl1pPr>
          </a:lstStyle>
          <a:p>
            <a:r>
              <a:rPr lang="en-US" altLang="en-US" smtClean="0"/>
              <a:t>“Contains 2% or less”</a:t>
            </a:r>
            <a:endParaRPr lang="en-US" altLang="en-US" dirty="0" smtClean="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4546" r="6818"/>
          <a:stretch/>
        </p:blipFill>
        <p:spPr>
          <a:xfrm>
            <a:off x="6629400" y="2209800"/>
            <a:ext cx="2015836" cy="1705707"/>
          </a:xfrm>
          <a:prstGeom prst="rect">
            <a:avLst/>
          </a:prstGeom>
        </p:spPr>
      </p:pic>
    </p:spTree>
    <p:extLst>
      <p:ext uri="{BB962C8B-B14F-4D97-AF65-F5344CB8AC3E}">
        <p14:creationId xmlns:p14="http://schemas.microsoft.com/office/powerpoint/2010/main" val="138815975"/>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
          <p:cNvSpPr>
            <a:spLocks noGrp="1" noChangeArrowheads="1"/>
          </p:cNvSpPr>
          <p:nvPr>
            <p:ph type="title"/>
          </p:nvPr>
        </p:nvSpPr>
        <p:spPr>
          <a:xfrm>
            <a:off x="0" y="228600"/>
            <a:ext cx="9144000" cy="685800"/>
          </a:xfrm>
        </p:spPr>
        <p:txBody>
          <a:bodyPr tIns="83808"/>
          <a:lstStyle/>
          <a:p>
            <a:pPr eaLnBrk="1" hangingPunct="1"/>
            <a:r>
              <a:rPr lang="en-US" altLang="en-US" dirty="0" smtClean="0">
                <a:latin typeface="Calibri" panose="020F0502020204030204" pitchFamily="34" charset="0"/>
              </a:rPr>
              <a:t>SBP Meal Pattern Overview</a:t>
            </a:r>
          </a:p>
        </p:txBody>
      </p:sp>
      <p:sp>
        <p:nvSpPr>
          <p:cNvPr id="10" name="Content Placeholder 2"/>
          <p:cNvSpPr txBox="1">
            <a:spLocks/>
          </p:cNvSpPr>
          <p:nvPr/>
        </p:nvSpPr>
        <p:spPr bwMode="auto">
          <a:xfrm>
            <a:off x="457200" y="1108710"/>
            <a:ext cx="777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457200" indent="-457200" algn="l" rtl="0" eaLnBrk="0" fontAlgn="base" hangingPunct="0">
              <a:spcBef>
                <a:spcPct val="20000"/>
              </a:spcBef>
              <a:spcAft>
                <a:spcPct val="0"/>
              </a:spcAft>
              <a:buClr>
                <a:srgbClr val="FFFF00"/>
              </a:buClr>
              <a:buFont typeface="Wingdings" pitchFamily="2" charset="2"/>
              <a:buChar char="n"/>
              <a:defRPr sz="3200" b="1" kern="1200">
                <a:solidFill>
                  <a:schemeClr val="bg1"/>
                </a:solidFill>
                <a:latin typeface="Arial Narrow" pitchFamily="34" charset="0"/>
                <a:ea typeface="+mn-ea"/>
                <a:cs typeface="+mn-cs"/>
                <a:sym typeface="Wingdings"/>
              </a:defRPr>
            </a:lvl1pPr>
            <a:lvl2pPr marL="914400" indent="-457200" algn="l" rtl="0" eaLnBrk="0" fontAlgn="base" hangingPunct="0">
              <a:spcBef>
                <a:spcPct val="20000"/>
              </a:spcBef>
              <a:spcAft>
                <a:spcPct val="0"/>
              </a:spcAft>
              <a:buClr>
                <a:srgbClr val="FFFF00"/>
              </a:buClr>
              <a:buFont typeface="Symbol" pitchFamily="18" charset="2"/>
              <a:buChar char="·"/>
              <a:defRPr sz="2800" b="1" kern="1200">
                <a:solidFill>
                  <a:schemeClr val="bg1"/>
                </a:solidFill>
                <a:latin typeface="Arial Narrow" pitchFamily="34" charset="0"/>
                <a:ea typeface="+mn-ea"/>
                <a:cs typeface="+mn-cs"/>
                <a:sym typeface="Symbol"/>
              </a:defRPr>
            </a:lvl2pPr>
            <a:lvl3pPr marL="1262063" indent="-347663" algn="l" rtl="0" eaLnBrk="0" fontAlgn="base" hangingPunct="0">
              <a:spcBef>
                <a:spcPct val="20000"/>
              </a:spcBef>
              <a:spcAft>
                <a:spcPct val="0"/>
              </a:spcAft>
              <a:buClr>
                <a:srgbClr val="FFFF00"/>
              </a:buClr>
              <a:buFont typeface="Wingdings 3" pitchFamily="18" charset="2"/>
              <a:buChar char=""/>
              <a:defRPr sz="2400" b="1" kern="1200">
                <a:solidFill>
                  <a:schemeClr val="bg1"/>
                </a:solidFill>
                <a:latin typeface="Arial Narrow" pitchFamily="34" charset="0"/>
                <a:ea typeface="+mn-ea"/>
                <a:cs typeface="+mn-cs"/>
                <a:sym typeface="Wingdings 3"/>
              </a:defRPr>
            </a:lvl3pPr>
            <a:lvl4pPr marL="1600200" indent="-228600" algn="l" rtl="0" eaLnBrk="0" fontAlgn="base" hangingPunct="0">
              <a:spcBef>
                <a:spcPct val="20000"/>
              </a:spcBef>
              <a:spcAft>
                <a:spcPct val="0"/>
              </a:spcAft>
              <a:buFont typeface="Arial" panose="020B0604020202020204" pitchFamily="34" charset="0"/>
              <a:buChar char="–"/>
              <a:defRPr sz="2000" b="1" kern="1200">
                <a:solidFill>
                  <a:schemeClr val="bg1"/>
                </a:solidFill>
                <a:latin typeface="Arial Narrow"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b="1" kern="1200">
                <a:solidFill>
                  <a:schemeClr val="bg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6263" indent="-576263">
              <a:spcBef>
                <a:spcPts val="1200"/>
              </a:spcBef>
            </a:pPr>
            <a:r>
              <a:rPr lang="en-US" altLang="en-US" dirty="0" smtClean="0">
                <a:latin typeface="Calibri" panose="020F0502020204030204" pitchFamily="34" charset="0"/>
                <a:ea typeface="MS Gothic" panose="020B0609070205080204" pitchFamily="49" charset="-128"/>
                <a:sym typeface="Wingdings" panose="05000000000000000000" pitchFamily="2" charset="2"/>
              </a:rPr>
              <a:t>Students </a:t>
            </a:r>
            <a:r>
              <a:rPr lang="en-US" altLang="en-US" dirty="0">
                <a:latin typeface="Calibri" panose="020F0502020204030204" pitchFamily="34" charset="0"/>
                <a:ea typeface="MS Gothic" panose="020B0609070205080204" pitchFamily="49" charset="-128"/>
                <a:sym typeface="Wingdings" panose="05000000000000000000" pitchFamily="2" charset="2"/>
              </a:rPr>
              <a:t>must take at least ½ cup of fruit (or vegetable) for offer versus serve (OVS)</a:t>
            </a:r>
          </a:p>
          <a:p>
            <a:pPr marL="576263" indent="-576263">
              <a:spcBef>
                <a:spcPts val="1200"/>
              </a:spcBef>
            </a:pPr>
            <a:r>
              <a:rPr lang="en-US" altLang="en-US" dirty="0">
                <a:latin typeface="Calibri" panose="020F0502020204030204" pitchFamily="34" charset="0"/>
                <a:ea typeface="MS Gothic" panose="020B0609070205080204" pitchFamily="49" charset="-128"/>
                <a:sym typeface="Wingdings" panose="05000000000000000000" pitchFamily="2" charset="2"/>
              </a:rPr>
              <a:t>Target 1 sodium restriction (through school year 2015-16)</a:t>
            </a:r>
          </a:p>
        </p:txBody>
      </p:sp>
      <p:pic>
        <p:nvPicPr>
          <p:cNvPr id="13" name="Picture 4" descr="Elementary students eating school breakfast&#10;Photo courtesy of USD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267200"/>
            <a:ext cx="91440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908797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9" name="Content Placeholder 2"/>
          <p:cNvSpPr txBox="1">
            <a:spLocks/>
          </p:cNvSpPr>
          <p:nvPr/>
        </p:nvSpPr>
        <p:spPr bwMode="auto">
          <a:xfrm>
            <a:off x="241540" y="1101307"/>
            <a:ext cx="8597660" cy="1177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0375" indent="-460375">
              <a:spcBef>
                <a:spcPct val="20000"/>
              </a:spcBef>
              <a:buFont typeface="Arial" panose="020B0604020202020204" pitchFamily="34" charset="0"/>
              <a:buChar char="•"/>
              <a:defRPr sz="3200">
                <a:solidFill>
                  <a:schemeClr val="tx1"/>
                </a:solidFill>
                <a:latin typeface="Calibri" panose="020F0502020204030204" pitchFamily="34" charset="0"/>
              </a:defRPr>
            </a:lvl1pPr>
            <a:lvl2pPr marL="795338" indent="-33337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ts val="600"/>
              </a:spcBef>
              <a:buClr>
                <a:srgbClr val="FFFF00"/>
              </a:buClr>
              <a:buFont typeface="Wingdings" panose="05000000000000000000" pitchFamily="2" charset="2"/>
              <a:buChar char="n"/>
            </a:pPr>
            <a:r>
              <a:rPr lang="en-US" altLang="en-US" sz="3000" b="1" dirty="0">
                <a:solidFill>
                  <a:schemeClr val="bg1"/>
                </a:solidFill>
              </a:rPr>
              <a:t>If product lists </a:t>
            </a:r>
            <a:r>
              <a:rPr lang="en-US" altLang="en-US" sz="3000" b="1" dirty="0">
                <a:solidFill>
                  <a:srgbClr val="99FF99"/>
                </a:solidFill>
              </a:rPr>
              <a:t>TWO OR MORE </a:t>
            </a:r>
            <a:r>
              <a:rPr lang="en-US" altLang="en-US" sz="3000" b="1" dirty="0">
                <a:solidFill>
                  <a:schemeClr val="bg1"/>
                </a:solidFill>
              </a:rPr>
              <a:t>noncreditable grains after “contains 2% or less,” </a:t>
            </a:r>
            <a:r>
              <a:rPr lang="en-US" altLang="en-US" sz="3000" b="1" dirty="0">
                <a:solidFill>
                  <a:srgbClr val="99FF99"/>
                </a:solidFill>
              </a:rPr>
              <a:t>PFS REQUIRED</a:t>
            </a:r>
          </a:p>
          <a:p>
            <a:pPr lvl="1">
              <a:spcBef>
                <a:spcPts val="600"/>
              </a:spcBef>
              <a:buClr>
                <a:srgbClr val="FFFF00"/>
              </a:buClr>
              <a:buFont typeface="Wingdings 3" panose="05040102010807070707" pitchFamily="18" charset="2"/>
              <a:buChar char=""/>
            </a:pPr>
            <a:r>
              <a:rPr lang="en-US" altLang="en-US" sz="2600" b="1" dirty="0">
                <a:solidFill>
                  <a:schemeClr val="bg1"/>
                </a:solidFill>
              </a:rPr>
              <a:t>Must document combined weight </a:t>
            </a:r>
            <a:r>
              <a:rPr lang="en-US" altLang="en-US" sz="2600" b="1" dirty="0" smtClean="0">
                <a:solidFill>
                  <a:schemeClr val="bg1"/>
                </a:solidFill>
              </a:rPr>
              <a:t/>
            </a:r>
            <a:br>
              <a:rPr lang="en-US" altLang="en-US" sz="2600" b="1" dirty="0" smtClean="0">
                <a:solidFill>
                  <a:schemeClr val="bg1"/>
                </a:solidFill>
              </a:rPr>
            </a:br>
            <a:r>
              <a:rPr lang="en-US" altLang="en-US" sz="2600" b="1" dirty="0" smtClean="0">
                <a:solidFill>
                  <a:schemeClr val="bg1"/>
                </a:solidFill>
              </a:rPr>
              <a:t>of </a:t>
            </a:r>
            <a:r>
              <a:rPr lang="en-US" altLang="en-US" sz="2600" b="1" dirty="0">
                <a:solidFill>
                  <a:schemeClr val="bg1"/>
                </a:solidFill>
              </a:rPr>
              <a:t>all noncreditable grains</a:t>
            </a:r>
          </a:p>
        </p:txBody>
      </p:sp>
      <p:sp>
        <p:nvSpPr>
          <p:cNvPr id="16" name="Title 1"/>
          <p:cNvSpPr txBox="1">
            <a:spLocks/>
          </p:cNvSpPr>
          <p:nvPr/>
        </p:nvSpPr>
        <p:spPr>
          <a:xfrm>
            <a:off x="0" y="255588"/>
            <a:ext cx="9144000" cy="61931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000" b="1" kern="1200">
                <a:solidFill>
                  <a:srgbClr val="FFFF00"/>
                </a:solidFill>
                <a:latin typeface="+mj-lt"/>
                <a:ea typeface="+mj-ea"/>
                <a:cs typeface="+mj-cs"/>
              </a:defRPr>
            </a:lvl1pPr>
          </a:lstStyle>
          <a:p>
            <a:r>
              <a:rPr lang="en-US" altLang="en-US" smtClean="0"/>
              <a:t>“Contains 2% or less”</a:t>
            </a:r>
            <a:endParaRPr lang="en-US" altLang="en-US" dirty="0" smtClean="0"/>
          </a:p>
        </p:txBody>
      </p:sp>
      <p:sp>
        <p:nvSpPr>
          <p:cNvPr id="6" name="Content Placeholder 2"/>
          <p:cNvSpPr txBox="1">
            <a:spLocks/>
          </p:cNvSpPr>
          <p:nvPr/>
        </p:nvSpPr>
        <p:spPr>
          <a:xfrm>
            <a:off x="457200" y="3163701"/>
            <a:ext cx="8153400" cy="3313299"/>
          </a:xfrm>
          <a:prstGeom prst="rect">
            <a:avLst/>
          </a:prstGeom>
          <a:solidFill>
            <a:srgbClr val="EFDECD"/>
          </a:solidFill>
          <a:ln w="38100">
            <a:solidFill>
              <a:srgbClr val="996633"/>
            </a:solidFill>
          </a:ln>
          <a:scene3d>
            <a:camera prst="orthographicFront"/>
            <a:lightRig rig="threePt" dir="t"/>
          </a:scene3d>
          <a:sp3d>
            <a:bevelT prst="relaxedInset"/>
          </a:sp3d>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2713" indent="0">
              <a:spcBef>
                <a:spcPct val="0"/>
              </a:spcBef>
              <a:buFontTx/>
              <a:buNone/>
            </a:pPr>
            <a:endParaRPr lang="en-US" altLang="en-US" sz="600" b="1" dirty="0" smtClean="0">
              <a:solidFill>
                <a:srgbClr val="996633"/>
              </a:solidFill>
            </a:endParaRPr>
          </a:p>
          <a:p>
            <a:pPr marL="112713" indent="0">
              <a:spcBef>
                <a:spcPct val="0"/>
              </a:spcBef>
              <a:buFontTx/>
              <a:buNone/>
            </a:pPr>
            <a:r>
              <a:rPr lang="en-US" altLang="en-US" sz="2000" b="1" dirty="0">
                <a:solidFill>
                  <a:srgbClr val="996633"/>
                </a:solidFill>
              </a:rPr>
              <a:t>WHOLE-GRAIN BAGEL</a:t>
            </a:r>
          </a:p>
          <a:p>
            <a:pPr marL="57150" indent="0">
              <a:spcBef>
                <a:spcPct val="0"/>
              </a:spcBef>
              <a:buFontTx/>
              <a:buNone/>
            </a:pPr>
            <a:r>
              <a:rPr lang="en-US" altLang="en-US" sz="2000" b="1" dirty="0"/>
              <a:t>Ingredients: </a:t>
            </a:r>
            <a:r>
              <a:rPr lang="en-US" altLang="en-US" sz="2000" b="1" dirty="0" smtClean="0">
                <a:solidFill>
                  <a:srgbClr val="006600"/>
                </a:solidFill>
              </a:rPr>
              <a:t>WHOLE WHEAT FLOUR, </a:t>
            </a:r>
            <a:r>
              <a:rPr lang="en-US" altLang="en-US" sz="2000" b="1" dirty="0">
                <a:solidFill>
                  <a:srgbClr val="006600"/>
                </a:solidFill>
              </a:rPr>
              <a:t>enriched bromated </a:t>
            </a:r>
            <a:r>
              <a:rPr lang="en-US" altLang="en-US" sz="2000" b="1" dirty="0" smtClean="0">
                <a:solidFill>
                  <a:srgbClr val="006600"/>
                </a:solidFill>
              </a:rPr>
              <a:t/>
            </a:r>
            <a:br>
              <a:rPr lang="en-US" altLang="en-US" sz="2000" b="1" dirty="0" smtClean="0">
                <a:solidFill>
                  <a:srgbClr val="006600"/>
                </a:solidFill>
              </a:rPr>
            </a:br>
            <a:r>
              <a:rPr lang="en-US" altLang="en-US" sz="2000" b="1" dirty="0" smtClean="0">
                <a:solidFill>
                  <a:srgbClr val="006600"/>
                </a:solidFill>
              </a:rPr>
              <a:t>wheat </a:t>
            </a:r>
            <a:r>
              <a:rPr lang="en-US" altLang="en-US" sz="2000" b="1" dirty="0">
                <a:solidFill>
                  <a:srgbClr val="006600"/>
                </a:solidFill>
              </a:rPr>
              <a:t>flour (niacin [a-B vitamin], thiamine mono nitrate [vitamin B-1], ferrous sulfate [iron], potassium bromate, riboflavin [vitamin B-2], and folic acid), </a:t>
            </a:r>
            <a:r>
              <a:rPr lang="en-US" altLang="en-US" sz="2000" b="1" dirty="0"/>
              <a:t>water, brown sugar granulated sugar. </a:t>
            </a:r>
            <a:r>
              <a:rPr lang="en-US" altLang="en-US" sz="2000" b="1" dirty="0">
                <a:solidFill>
                  <a:srgbClr val="0000CC"/>
                </a:solidFill>
              </a:rPr>
              <a:t>Contains 2% or less of the following ingredients: </a:t>
            </a:r>
            <a:r>
              <a:rPr lang="en-US" altLang="en-US" sz="2000" b="1" dirty="0"/>
              <a:t>salt, vital wheat gluten, mono &amp; </a:t>
            </a:r>
            <a:r>
              <a:rPr lang="en-US" altLang="en-US" sz="2000" b="1" dirty="0" err="1"/>
              <a:t>diglycerides</a:t>
            </a:r>
            <a:r>
              <a:rPr lang="en-US" altLang="en-US" sz="2000" b="1" dirty="0"/>
              <a:t>, honey, </a:t>
            </a:r>
            <a:r>
              <a:rPr lang="en-US" altLang="en-US" sz="2000" b="1" dirty="0">
                <a:solidFill>
                  <a:srgbClr val="C00000"/>
                </a:solidFill>
              </a:rPr>
              <a:t>CORN MEAL</a:t>
            </a:r>
            <a:r>
              <a:rPr lang="en-US" altLang="en-US" sz="2000" b="1" dirty="0"/>
              <a:t>, calcium propionate, </a:t>
            </a:r>
            <a:r>
              <a:rPr lang="en-US" altLang="en-US" sz="2000" b="1" dirty="0">
                <a:solidFill>
                  <a:srgbClr val="C00000"/>
                </a:solidFill>
              </a:rPr>
              <a:t>MALTED BARLEY FLOUR</a:t>
            </a:r>
            <a:r>
              <a:rPr lang="en-US" altLang="en-US" sz="2000" b="1" dirty="0"/>
              <a:t>, molasses powder (molasses, </a:t>
            </a:r>
            <a:r>
              <a:rPr lang="en-US" altLang="en-US" sz="2000" b="1" dirty="0">
                <a:solidFill>
                  <a:srgbClr val="C00000"/>
                </a:solidFill>
              </a:rPr>
              <a:t>WHEAT STARCH</a:t>
            </a:r>
            <a:r>
              <a:rPr lang="en-US" altLang="en-US" sz="2000" b="1" dirty="0"/>
              <a:t>), ammonium chloride, ascorbic acid (vitamin C), l-cysteine hydrochloride, </a:t>
            </a:r>
            <a:r>
              <a:rPr lang="en-US" altLang="en-US" sz="2000" b="1" dirty="0" err="1"/>
              <a:t>azodicarbonamide</a:t>
            </a:r>
            <a:r>
              <a:rPr lang="en-US" altLang="en-US" sz="2000" b="1" dirty="0"/>
              <a:t> (ADA), calcium sulfate, enzymes </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4546" r="6818"/>
          <a:stretch/>
        </p:blipFill>
        <p:spPr>
          <a:xfrm>
            <a:off x="6629400" y="2209800"/>
            <a:ext cx="2015836" cy="1705707"/>
          </a:xfrm>
          <a:prstGeom prst="rect">
            <a:avLst/>
          </a:prstGeom>
        </p:spPr>
      </p:pic>
    </p:spTree>
    <p:extLst>
      <p:ext uri="{BB962C8B-B14F-4D97-AF65-F5344CB8AC3E}">
        <p14:creationId xmlns:p14="http://schemas.microsoft.com/office/powerpoint/2010/main" val="3506479969"/>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a:spLocks noGrp="1"/>
          </p:cNvSpPr>
          <p:nvPr>
            <p:ph idx="4294967295"/>
          </p:nvPr>
        </p:nvSpPr>
        <p:spPr>
          <a:xfrm>
            <a:off x="457200" y="1219200"/>
            <a:ext cx="8458200" cy="5045600"/>
          </a:xfrm>
        </p:spPr>
        <p:txBody>
          <a:bodyPr>
            <a:noAutofit/>
          </a:bodyPr>
          <a:lstStyle/>
          <a:p>
            <a:pPr marL="514350" indent="-514350">
              <a:spcBef>
                <a:spcPts val="1800"/>
              </a:spcBef>
              <a:buClr>
                <a:srgbClr val="FFFF00"/>
              </a:buClr>
              <a:buFont typeface="+mj-lt"/>
              <a:buAutoNum type="arabicPeriod"/>
              <a:defRPr/>
            </a:pPr>
            <a:r>
              <a:rPr lang="en-US" b="1" dirty="0">
                <a:solidFill>
                  <a:srgbClr val="99FF99"/>
                </a:solidFill>
              </a:rPr>
              <a:t>FORTIFIED BREAKFAST </a:t>
            </a:r>
            <a:r>
              <a:rPr lang="en-US" b="1" dirty="0" smtClean="0">
                <a:solidFill>
                  <a:srgbClr val="99FF99"/>
                </a:solidFill>
              </a:rPr>
              <a:t/>
            </a:r>
            <a:br>
              <a:rPr lang="en-US" b="1" dirty="0" smtClean="0">
                <a:solidFill>
                  <a:srgbClr val="99FF99"/>
                </a:solidFill>
              </a:rPr>
            </a:br>
            <a:r>
              <a:rPr lang="en-US" b="1" dirty="0" smtClean="0">
                <a:solidFill>
                  <a:srgbClr val="99FF99"/>
                </a:solidFill>
              </a:rPr>
              <a:t>CEREALS </a:t>
            </a:r>
            <a:r>
              <a:rPr lang="en-US" b="1" dirty="0">
                <a:solidFill>
                  <a:schemeClr val="bg1"/>
                </a:solidFill>
              </a:rPr>
              <a:t>that </a:t>
            </a:r>
            <a:r>
              <a:rPr lang="en-US" b="1" dirty="0" smtClean="0">
                <a:solidFill>
                  <a:schemeClr val="bg1"/>
                </a:solidFill>
              </a:rPr>
              <a:t>contain </a:t>
            </a:r>
            <a:br>
              <a:rPr lang="en-US" b="1" dirty="0" smtClean="0">
                <a:solidFill>
                  <a:schemeClr val="bg1"/>
                </a:solidFill>
              </a:rPr>
            </a:br>
            <a:r>
              <a:rPr lang="en-US" b="1" dirty="0" smtClean="0">
                <a:solidFill>
                  <a:schemeClr val="bg1"/>
                </a:solidFill>
              </a:rPr>
              <a:t>a </a:t>
            </a:r>
            <a:r>
              <a:rPr lang="en-US" b="1" dirty="0">
                <a:solidFill>
                  <a:srgbClr val="99FF99"/>
                </a:solidFill>
              </a:rPr>
              <a:t>WHOLE GRAIN </a:t>
            </a:r>
            <a:r>
              <a:rPr lang="en-US" b="1" dirty="0" smtClean="0">
                <a:solidFill>
                  <a:schemeClr val="bg1"/>
                </a:solidFill>
              </a:rPr>
              <a:t>as </a:t>
            </a:r>
            <a:r>
              <a:rPr lang="en-US" b="1" dirty="0">
                <a:solidFill>
                  <a:schemeClr val="bg1"/>
                </a:solidFill>
              </a:rPr>
              <a:t>the </a:t>
            </a:r>
            <a:r>
              <a:rPr lang="en-US" b="1" dirty="0" smtClean="0">
                <a:solidFill>
                  <a:schemeClr val="bg1"/>
                </a:solidFill>
              </a:rPr>
              <a:t/>
            </a:r>
            <a:br>
              <a:rPr lang="en-US" b="1" dirty="0" smtClean="0">
                <a:solidFill>
                  <a:schemeClr val="bg1"/>
                </a:solidFill>
              </a:rPr>
            </a:br>
            <a:r>
              <a:rPr lang="en-US" b="1" dirty="0" smtClean="0">
                <a:solidFill>
                  <a:schemeClr val="bg1"/>
                </a:solidFill>
              </a:rPr>
              <a:t>first ingredient</a:t>
            </a:r>
          </a:p>
          <a:p>
            <a:pPr marL="514350" indent="-514350">
              <a:spcBef>
                <a:spcPts val="1800"/>
              </a:spcBef>
              <a:buClr>
                <a:srgbClr val="FFFF00"/>
              </a:buClr>
              <a:buFont typeface="+mj-lt"/>
              <a:buAutoNum type="arabicPeriod"/>
              <a:defRPr/>
            </a:pPr>
            <a:r>
              <a:rPr lang="en-US" b="1" dirty="0" smtClean="0">
                <a:solidFill>
                  <a:srgbClr val="99FF99"/>
                </a:solidFill>
              </a:rPr>
              <a:t>CEREAL BARS </a:t>
            </a:r>
            <a:r>
              <a:rPr lang="en-US" b="1" dirty="0" smtClean="0">
                <a:solidFill>
                  <a:schemeClr val="bg1"/>
                </a:solidFill>
              </a:rPr>
              <a:t>made from a </a:t>
            </a:r>
            <a:br>
              <a:rPr lang="en-US" b="1" dirty="0" smtClean="0">
                <a:solidFill>
                  <a:schemeClr val="bg1"/>
                </a:solidFill>
              </a:rPr>
            </a:br>
            <a:r>
              <a:rPr lang="en-US" b="1" dirty="0" smtClean="0">
                <a:solidFill>
                  <a:schemeClr val="bg1"/>
                </a:solidFill>
              </a:rPr>
              <a:t>fortified breakfast cereal </a:t>
            </a:r>
            <a:br>
              <a:rPr lang="en-US" b="1" dirty="0" smtClean="0">
                <a:solidFill>
                  <a:schemeClr val="bg1"/>
                </a:solidFill>
              </a:rPr>
            </a:br>
            <a:r>
              <a:rPr lang="en-US" b="1" dirty="0" smtClean="0">
                <a:solidFill>
                  <a:schemeClr val="bg1"/>
                </a:solidFill>
              </a:rPr>
              <a:t>that contains a whole grain </a:t>
            </a:r>
            <a:br>
              <a:rPr lang="en-US" b="1" dirty="0" smtClean="0">
                <a:solidFill>
                  <a:schemeClr val="bg1"/>
                </a:solidFill>
              </a:rPr>
            </a:br>
            <a:r>
              <a:rPr lang="en-US" b="1" dirty="0" smtClean="0">
                <a:solidFill>
                  <a:schemeClr val="bg1"/>
                </a:solidFill>
              </a:rPr>
              <a:t>as the first ingredient</a:t>
            </a:r>
          </a:p>
        </p:txBody>
      </p:sp>
      <p:sp>
        <p:nvSpPr>
          <p:cNvPr id="5" name="Title 1"/>
          <p:cNvSpPr txBox="1">
            <a:spLocks/>
          </p:cNvSpPr>
          <p:nvPr/>
        </p:nvSpPr>
        <p:spPr>
          <a:xfrm>
            <a:off x="0" y="236538"/>
            <a:ext cx="9144000" cy="804862"/>
          </a:xfrm>
          <a:prstGeom prst="rect">
            <a:avLst/>
          </a:prstGeom>
        </p:spPr>
        <p:txBody>
          <a:bodyPr anchor="ctr">
            <a:normAutofit fontScale="97500"/>
          </a:bodyPr>
          <a:lstStyle>
            <a:lvl1pPr algn="ctr" defTabSz="914400" rtl="0" eaLnBrk="1" latinLnBrk="0" hangingPunct="1">
              <a:spcBef>
                <a:spcPct val="0"/>
              </a:spcBef>
              <a:buNone/>
              <a:defRPr sz="4000" b="1" kern="1200">
                <a:solidFill>
                  <a:srgbClr val="FFFF00"/>
                </a:solidFill>
                <a:latin typeface="+mj-lt"/>
                <a:ea typeface="+mj-ea"/>
                <a:cs typeface="+mj-cs"/>
              </a:defRPr>
            </a:lvl1pPr>
          </a:lstStyle>
          <a:p>
            <a:pPr>
              <a:defRPr/>
            </a:pPr>
            <a:r>
              <a:rPr lang="en-US" dirty="0" smtClean="0"/>
              <a:t>Two Exemptions for Noncreditable </a:t>
            </a:r>
            <a:r>
              <a:rPr lang="en-US" dirty="0"/>
              <a:t>Grains</a:t>
            </a:r>
            <a:endParaRPr lang="en-US" dirty="0">
              <a:solidFill>
                <a:srgbClr val="FFCC66"/>
              </a:solidFill>
            </a:endParaRPr>
          </a:p>
        </p:txBody>
      </p:sp>
      <p:pic>
        <p:nvPicPr>
          <p:cNvPr id="2" name="Picture 1" descr="Cereal bar &#10;iStock_00001726387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3899" y="3429000"/>
            <a:ext cx="2440798" cy="1547007"/>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0815" y="1295400"/>
            <a:ext cx="2826966" cy="1878294"/>
          </a:xfrm>
          <a:prstGeom prst="rect">
            <a:avLst/>
          </a:prstGeom>
        </p:spPr>
      </p:pic>
      <p:sp>
        <p:nvSpPr>
          <p:cNvPr id="7" name="TextBox 6"/>
          <p:cNvSpPr txBox="1">
            <a:spLocks noChangeArrowheads="1"/>
          </p:cNvSpPr>
          <p:nvPr/>
        </p:nvSpPr>
        <p:spPr bwMode="auto">
          <a:xfrm>
            <a:off x="1054160" y="5679831"/>
            <a:ext cx="7310537" cy="578882"/>
          </a:xfrm>
          <a:prstGeom prst="roundRect">
            <a:avLst/>
          </a:prstGeom>
          <a:solidFill>
            <a:srgbClr val="2C57AE"/>
          </a:solidFill>
          <a:ln>
            <a:noFill/>
          </a:ln>
          <a:scene3d>
            <a:camera prst="orthographicFront"/>
            <a:lightRig rig="threePt" dir="t"/>
          </a:scene3d>
          <a:sp3d>
            <a:bevelT/>
          </a:sp3d>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1" indent="0">
              <a:spcBef>
                <a:spcPts val="600"/>
              </a:spcBef>
              <a:buClr>
                <a:srgbClr val="FFFF00"/>
              </a:buClr>
              <a:buNone/>
              <a:defRPr/>
            </a:pPr>
            <a:r>
              <a:rPr lang="en-US" b="1" dirty="0">
                <a:solidFill>
                  <a:schemeClr val="bg1"/>
                </a:solidFill>
              </a:rPr>
              <a:t>Only</a:t>
            </a:r>
            <a:r>
              <a:rPr lang="en-US" b="1" dirty="0"/>
              <a:t> </a:t>
            </a:r>
            <a:r>
              <a:rPr lang="en-US" b="1" dirty="0">
                <a:solidFill>
                  <a:srgbClr val="99FF99"/>
                </a:solidFill>
              </a:rPr>
              <a:t>CEREAL PORTION </a:t>
            </a:r>
            <a:r>
              <a:rPr lang="en-US" b="1" dirty="0">
                <a:solidFill>
                  <a:schemeClr val="bg1"/>
                </a:solidFill>
              </a:rPr>
              <a:t>of ingredients is exempt </a:t>
            </a:r>
          </a:p>
        </p:txBody>
      </p:sp>
    </p:spTree>
    <p:extLst>
      <p:ext uri="{BB962C8B-B14F-4D97-AF65-F5344CB8AC3E}">
        <p14:creationId xmlns:p14="http://schemas.microsoft.com/office/powerpoint/2010/main" val="821057420"/>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Grp="1" noChangeArrowheads="1"/>
          </p:cNvSpPr>
          <p:nvPr>
            <p:ph type="title"/>
          </p:nvPr>
        </p:nvSpPr>
        <p:spPr>
          <a:xfrm>
            <a:off x="0" y="228600"/>
            <a:ext cx="9124950" cy="762000"/>
          </a:xfrm>
          <a:ln/>
        </p:spPr>
        <p:txBody>
          <a:bodyPr tIns="83808">
            <a:normAutofit/>
          </a:bodyPr>
          <a:lstStyle/>
          <a:p>
            <a:pPr hangingPunct="1">
              <a:tabLst>
                <a:tab pos="7962900" algn="l"/>
              </a:tabLst>
            </a:pPr>
            <a:r>
              <a:rPr lang="en-US" dirty="0" smtClean="0">
                <a:latin typeface="+mj-lt"/>
              </a:rPr>
              <a:t>Identifying Fortified Cereals</a:t>
            </a:r>
            <a:endParaRPr lang="en-US" sz="4000" dirty="0">
              <a:latin typeface="+mj-lt"/>
            </a:endParaRPr>
          </a:p>
        </p:txBody>
      </p:sp>
      <p:graphicFrame>
        <p:nvGraphicFramePr>
          <p:cNvPr id="7" name="Content Placeholder 3"/>
          <p:cNvGraphicFramePr>
            <a:graphicFrameLocks noGrp="1"/>
          </p:cNvGraphicFramePr>
          <p:nvPr>
            <p:ph idx="1"/>
            <p:extLst/>
          </p:nvPr>
        </p:nvGraphicFramePr>
        <p:xfrm>
          <a:off x="685800" y="1600200"/>
          <a:ext cx="7620000" cy="3973978"/>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20000"/>
                    </a:ext>
                  </a:extLst>
                </a:gridCol>
                <a:gridCol w="5334000">
                  <a:extLst>
                    <a:ext uri="{9D8B030D-6E8A-4147-A177-3AD203B41FA5}">
                      <a16:colId xmlns:a16="http://schemas.microsoft.com/office/drawing/2014/main" val="20001"/>
                    </a:ext>
                  </a:extLst>
                </a:gridCol>
              </a:tblGrid>
              <a:tr h="464029">
                <a:tc>
                  <a:txBody>
                    <a:bodyPr/>
                    <a:lstStyle/>
                    <a:p>
                      <a:pPr marL="0" marR="0" algn="l">
                        <a:spcBef>
                          <a:spcPts val="0"/>
                        </a:spcBef>
                        <a:spcAft>
                          <a:spcPts val="0"/>
                        </a:spcAft>
                      </a:pPr>
                      <a:r>
                        <a:rPr lang="en-US" sz="3200" b="1" dirty="0" smtClean="0">
                          <a:solidFill>
                            <a:srgbClr val="FFFFFF"/>
                          </a:solidFill>
                          <a:effectLst/>
                          <a:latin typeface="+mn-lt"/>
                          <a:ea typeface="Times New Roman"/>
                        </a:rPr>
                        <a:t>ENRICHED</a:t>
                      </a:r>
                      <a:endParaRPr lang="en-US" sz="3200" dirty="0">
                        <a:effectLst/>
                        <a:latin typeface="+mn-lt"/>
                        <a:ea typeface="Times New Roman"/>
                      </a:endParaRPr>
                    </a:p>
                  </a:txBody>
                  <a:tcPr marL="68580" marR="68580" marT="0" marB="0" anchor="ctr">
                    <a:lnL w="12700" cap="flat" cmpd="sng" algn="ctr">
                      <a:solidFill>
                        <a:srgbClr val="7DBC00"/>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rgbClr val="7DBC00"/>
                      </a:solidFill>
                      <a:prstDash val="solid"/>
                      <a:round/>
                      <a:headEnd type="none" w="med" len="med"/>
                      <a:tailEnd type="none" w="med" len="med"/>
                    </a:lnT>
                    <a:lnB w="12700" cap="flat" cmpd="sng" algn="ctr">
                      <a:solidFill>
                        <a:srgbClr val="7DBC00"/>
                      </a:solidFill>
                      <a:prstDash val="solid"/>
                      <a:round/>
                      <a:headEnd type="none" w="med" len="med"/>
                      <a:tailEnd type="none" w="med" len="med"/>
                    </a:lnB>
                    <a:lnTlToBr w="12700" cmpd="sng">
                      <a:noFill/>
                      <a:prstDash val="solid"/>
                    </a:lnTlToBr>
                    <a:lnBlToTr w="12700" cmpd="sng">
                      <a:noFill/>
                      <a:prstDash val="solid"/>
                    </a:lnBlToTr>
                    <a:solidFill>
                      <a:srgbClr val="669900">
                        <a:alpha val="75000"/>
                      </a:srgbClr>
                    </a:solidFill>
                  </a:tcPr>
                </a:tc>
                <a:tc>
                  <a:txBody>
                    <a:bodyPr/>
                    <a:lstStyle/>
                    <a:p>
                      <a:pPr marL="0" marR="0" algn="l">
                        <a:spcBef>
                          <a:spcPts val="0"/>
                        </a:spcBef>
                        <a:spcAft>
                          <a:spcPts val="0"/>
                        </a:spcAft>
                      </a:pPr>
                      <a:r>
                        <a:rPr lang="en-US" sz="3200" b="1" dirty="0" smtClean="0">
                          <a:solidFill>
                            <a:srgbClr val="FFFFFF"/>
                          </a:solidFill>
                          <a:effectLst/>
                          <a:latin typeface="+mn-lt"/>
                          <a:ea typeface="Times New Roman"/>
                        </a:rPr>
                        <a:t>FORTIFIED</a:t>
                      </a:r>
                      <a:endParaRPr lang="en-US" sz="3200" dirty="0">
                        <a:effectLst/>
                        <a:latin typeface="+mn-lt"/>
                        <a:ea typeface="Times New Roman"/>
                      </a:endParaRPr>
                    </a:p>
                  </a:txBody>
                  <a:tcPr marL="68580" marR="68580" marT="0" marB="0" anchor="ctr">
                    <a:lnL w="12700" cap="flat" cmpd="sng" algn="ctr">
                      <a:solidFill>
                        <a:schemeClr val="accent3">
                          <a:lumMod val="75000"/>
                        </a:schemeClr>
                      </a:solidFill>
                      <a:prstDash val="solid"/>
                      <a:round/>
                      <a:headEnd type="none" w="med" len="med"/>
                      <a:tailEnd type="none" w="med" len="med"/>
                    </a:lnL>
                    <a:lnR w="12700" cap="flat" cmpd="sng" algn="ctr">
                      <a:solidFill>
                        <a:srgbClr val="7DBC00"/>
                      </a:solidFill>
                      <a:prstDash val="solid"/>
                      <a:round/>
                      <a:headEnd type="none" w="med" len="med"/>
                      <a:tailEnd type="none" w="med" len="med"/>
                    </a:lnR>
                    <a:lnT w="12700" cap="flat" cmpd="sng" algn="ctr">
                      <a:solidFill>
                        <a:srgbClr val="7DBC00"/>
                      </a:solidFill>
                      <a:prstDash val="solid"/>
                      <a:round/>
                      <a:headEnd type="none" w="med" len="med"/>
                      <a:tailEnd type="none" w="med" len="med"/>
                    </a:lnT>
                    <a:lnB w="12700" cap="flat" cmpd="sng" algn="ctr">
                      <a:solidFill>
                        <a:srgbClr val="7DBC00"/>
                      </a:solidFill>
                      <a:prstDash val="solid"/>
                      <a:round/>
                      <a:headEnd type="none" w="med" len="med"/>
                      <a:tailEnd type="none" w="med" len="med"/>
                    </a:lnB>
                    <a:lnTlToBr w="12700" cmpd="sng">
                      <a:noFill/>
                      <a:prstDash val="solid"/>
                    </a:lnTlToBr>
                    <a:lnBlToTr w="12700" cmpd="sng">
                      <a:noFill/>
                      <a:prstDash val="solid"/>
                    </a:lnBlToTr>
                    <a:solidFill>
                      <a:srgbClr val="669900">
                        <a:alpha val="75000"/>
                      </a:srgbClr>
                    </a:solidFill>
                  </a:tcPr>
                </a:tc>
                <a:extLst>
                  <a:ext uri="{0D108BD9-81ED-4DB2-BD59-A6C34878D82A}">
                    <a16:rowId xmlns:a16="http://schemas.microsoft.com/office/drawing/2014/main" val="10000"/>
                  </a:ext>
                </a:extLst>
              </a:tr>
              <a:tr h="2941320">
                <a:tc>
                  <a:txBody>
                    <a:bodyPr/>
                    <a:lstStyle/>
                    <a:p>
                      <a:pPr marL="117475" marR="0" indent="0">
                        <a:spcBef>
                          <a:spcPts val="600"/>
                        </a:spcBef>
                        <a:spcAft>
                          <a:spcPts val="0"/>
                        </a:spcAft>
                        <a:buFont typeface="+mj-lt"/>
                        <a:buNone/>
                      </a:pPr>
                      <a:endParaRPr lang="en-US" sz="600" b="1" dirty="0" smtClean="0">
                        <a:latin typeface="+mn-lt"/>
                      </a:endParaRPr>
                    </a:p>
                    <a:p>
                      <a:pPr marL="457200" marR="0" indent="-339725">
                        <a:spcBef>
                          <a:spcPts val="0"/>
                        </a:spcBef>
                        <a:spcAft>
                          <a:spcPts val="0"/>
                        </a:spcAft>
                        <a:buFont typeface="+mj-lt"/>
                        <a:buAutoNum type="arabicPeriod"/>
                      </a:pPr>
                      <a:r>
                        <a:rPr lang="en-US" sz="2400" b="1" dirty="0" smtClean="0">
                          <a:latin typeface="+mn-lt"/>
                        </a:rPr>
                        <a:t>Iron</a:t>
                      </a:r>
                    </a:p>
                    <a:p>
                      <a:pPr marL="457200" marR="0" indent="-339725" algn="l" defTabSz="914400" rtl="0" eaLnBrk="1" fontAlgn="auto" latinLnBrk="0" hangingPunct="1">
                        <a:lnSpc>
                          <a:spcPct val="100000"/>
                        </a:lnSpc>
                        <a:spcBef>
                          <a:spcPts val="0"/>
                        </a:spcBef>
                        <a:spcAft>
                          <a:spcPts val="0"/>
                        </a:spcAft>
                        <a:buClrTx/>
                        <a:buSzTx/>
                        <a:buFont typeface="+mj-lt"/>
                        <a:buAutoNum type="arabicPeriod"/>
                        <a:tabLst/>
                        <a:defRPr/>
                      </a:pPr>
                      <a:r>
                        <a:rPr lang="en-US" sz="2400" b="1" dirty="0" smtClean="0">
                          <a:latin typeface="+mn-lt"/>
                        </a:rPr>
                        <a:t>Thiamin</a:t>
                      </a:r>
                    </a:p>
                    <a:p>
                      <a:pPr marL="457200" marR="0" indent="-339725" algn="l" defTabSz="914400" rtl="0" eaLnBrk="1" fontAlgn="auto" latinLnBrk="0" hangingPunct="1">
                        <a:lnSpc>
                          <a:spcPct val="100000"/>
                        </a:lnSpc>
                        <a:spcBef>
                          <a:spcPts val="0"/>
                        </a:spcBef>
                        <a:spcAft>
                          <a:spcPts val="0"/>
                        </a:spcAft>
                        <a:buClrTx/>
                        <a:buSzTx/>
                        <a:buFont typeface="+mj-lt"/>
                        <a:buAutoNum type="arabicPeriod"/>
                        <a:tabLst/>
                        <a:defRPr/>
                      </a:pPr>
                      <a:r>
                        <a:rPr lang="en-US" sz="2400" b="1" dirty="0" smtClean="0">
                          <a:latin typeface="+mn-lt"/>
                        </a:rPr>
                        <a:t>Riboflavin</a:t>
                      </a:r>
                    </a:p>
                    <a:p>
                      <a:pPr marL="457200" marR="0" indent="-339725" algn="l" defTabSz="914400" rtl="0" eaLnBrk="1" fontAlgn="auto" latinLnBrk="0" hangingPunct="1">
                        <a:lnSpc>
                          <a:spcPct val="100000"/>
                        </a:lnSpc>
                        <a:spcBef>
                          <a:spcPts val="0"/>
                        </a:spcBef>
                        <a:spcAft>
                          <a:spcPts val="0"/>
                        </a:spcAft>
                        <a:buClrTx/>
                        <a:buSzTx/>
                        <a:buFont typeface="+mj-lt"/>
                        <a:buAutoNum type="arabicPeriod"/>
                        <a:tabLst/>
                        <a:defRPr/>
                      </a:pPr>
                      <a:r>
                        <a:rPr lang="en-US" sz="2400" b="1" dirty="0" smtClean="0">
                          <a:latin typeface="+mn-lt"/>
                        </a:rPr>
                        <a:t>Niacin</a:t>
                      </a:r>
                    </a:p>
                    <a:p>
                      <a:pPr marL="457200" marR="0" indent="-339725" algn="l" defTabSz="914400" rtl="0" eaLnBrk="1" fontAlgn="auto" latinLnBrk="0" hangingPunct="1">
                        <a:lnSpc>
                          <a:spcPct val="100000"/>
                        </a:lnSpc>
                        <a:spcBef>
                          <a:spcPts val="0"/>
                        </a:spcBef>
                        <a:spcAft>
                          <a:spcPts val="0"/>
                        </a:spcAft>
                        <a:buClrTx/>
                        <a:buSzTx/>
                        <a:buFont typeface="+mj-lt"/>
                        <a:buAutoNum type="arabicPeriod"/>
                        <a:tabLst/>
                        <a:defRPr/>
                      </a:pPr>
                      <a:r>
                        <a:rPr lang="en-US" sz="2400" b="1" dirty="0" smtClean="0">
                          <a:latin typeface="+mn-lt"/>
                        </a:rPr>
                        <a:t>Folic acid</a:t>
                      </a:r>
                      <a:endParaRPr lang="en-US" sz="2400" b="1" dirty="0" smtClean="0">
                        <a:effectLst/>
                        <a:latin typeface="+mn-lt"/>
                        <a:ea typeface="Times New Roman"/>
                      </a:endParaRPr>
                    </a:p>
                  </a:txBody>
                  <a:tcPr marL="68580" marR="68580" marT="0" marB="0">
                    <a:lnL w="12700" cap="flat" cmpd="sng" algn="ctr">
                      <a:solidFill>
                        <a:srgbClr val="7DBC00"/>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rgbClr val="7DBC00"/>
                      </a:solidFill>
                      <a:prstDash val="solid"/>
                      <a:round/>
                      <a:headEnd type="none" w="med" len="med"/>
                      <a:tailEnd type="none" w="med" len="med"/>
                    </a:lnT>
                    <a:lnB w="12700" cap="flat" cmpd="sng" algn="ctr">
                      <a:solidFill>
                        <a:srgbClr val="7DBC00"/>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117475" marR="0" indent="0" algn="l">
                        <a:spcBef>
                          <a:spcPts val="0"/>
                        </a:spcBef>
                        <a:spcAft>
                          <a:spcPts val="0"/>
                        </a:spcAft>
                        <a:buFont typeface="+mj-lt"/>
                        <a:buNone/>
                      </a:pPr>
                      <a:endParaRPr lang="en-US" sz="600" b="1" dirty="0" smtClean="0">
                        <a:latin typeface="+mn-lt"/>
                      </a:endParaRPr>
                    </a:p>
                    <a:p>
                      <a:pPr marL="457200" marR="0" indent="-339725" algn="l">
                        <a:spcBef>
                          <a:spcPts val="0"/>
                        </a:spcBef>
                        <a:spcAft>
                          <a:spcPts val="0"/>
                        </a:spcAft>
                        <a:buFont typeface="+mj-lt"/>
                        <a:buAutoNum type="arabicPeriod"/>
                      </a:pPr>
                      <a:r>
                        <a:rPr lang="en-US" sz="2400" b="1" dirty="0" smtClean="0">
                          <a:latin typeface="+mn-lt"/>
                        </a:rPr>
                        <a:t>Iron</a:t>
                      </a:r>
                    </a:p>
                    <a:p>
                      <a:pPr marL="457200" marR="0" indent="-339725" algn="l" defTabSz="914400" rtl="0" eaLnBrk="1" fontAlgn="auto" latinLnBrk="0" hangingPunct="1">
                        <a:lnSpc>
                          <a:spcPct val="100000"/>
                        </a:lnSpc>
                        <a:spcBef>
                          <a:spcPts val="0"/>
                        </a:spcBef>
                        <a:spcAft>
                          <a:spcPts val="0"/>
                        </a:spcAft>
                        <a:buClrTx/>
                        <a:buSzTx/>
                        <a:buFont typeface="+mj-lt"/>
                        <a:buAutoNum type="arabicPeriod"/>
                        <a:tabLst/>
                        <a:defRPr/>
                      </a:pPr>
                      <a:r>
                        <a:rPr lang="en-US" sz="2400" b="1" dirty="0" smtClean="0">
                          <a:latin typeface="+mn-lt"/>
                        </a:rPr>
                        <a:t>Thiamin</a:t>
                      </a:r>
                    </a:p>
                    <a:p>
                      <a:pPr marL="457200" marR="0" indent="-339725" algn="l" defTabSz="914400" rtl="0" eaLnBrk="1" fontAlgn="auto" latinLnBrk="0" hangingPunct="1">
                        <a:lnSpc>
                          <a:spcPct val="100000"/>
                        </a:lnSpc>
                        <a:spcBef>
                          <a:spcPts val="0"/>
                        </a:spcBef>
                        <a:spcAft>
                          <a:spcPts val="0"/>
                        </a:spcAft>
                        <a:buClrTx/>
                        <a:buSzTx/>
                        <a:buFont typeface="+mj-lt"/>
                        <a:buAutoNum type="arabicPeriod"/>
                        <a:tabLst/>
                        <a:defRPr/>
                      </a:pPr>
                      <a:r>
                        <a:rPr lang="en-US" sz="2400" b="1" dirty="0" smtClean="0">
                          <a:latin typeface="+mn-lt"/>
                        </a:rPr>
                        <a:t>Riboflavin</a:t>
                      </a:r>
                    </a:p>
                    <a:p>
                      <a:pPr marL="457200" marR="0" indent="-339725" algn="l" defTabSz="914400" rtl="0" eaLnBrk="1" fontAlgn="auto" latinLnBrk="0" hangingPunct="1">
                        <a:lnSpc>
                          <a:spcPct val="100000"/>
                        </a:lnSpc>
                        <a:spcBef>
                          <a:spcPts val="0"/>
                        </a:spcBef>
                        <a:spcAft>
                          <a:spcPts val="0"/>
                        </a:spcAft>
                        <a:buClrTx/>
                        <a:buSzTx/>
                        <a:buFont typeface="+mj-lt"/>
                        <a:buAutoNum type="arabicPeriod"/>
                        <a:tabLst/>
                        <a:defRPr/>
                      </a:pPr>
                      <a:r>
                        <a:rPr lang="en-US" sz="2400" b="1" dirty="0" smtClean="0">
                          <a:latin typeface="+mn-lt"/>
                        </a:rPr>
                        <a:t>Niacin</a:t>
                      </a:r>
                    </a:p>
                    <a:p>
                      <a:pPr marL="457200" marR="0" indent="-339725" algn="l" defTabSz="914400" rtl="0" eaLnBrk="1" fontAlgn="auto" latinLnBrk="0" hangingPunct="1">
                        <a:lnSpc>
                          <a:spcPct val="100000"/>
                        </a:lnSpc>
                        <a:spcBef>
                          <a:spcPts val="0"/>
                        </a:spcBef>
                        <a:spcAft>
                          <a:spcPts val="0"/>
                        </a:spcAft>
                        <a:buClrTx/>
                        <a:buSzTx/>
                        <a:buFont typeface="+mj-lt"/>
                        <a:buAutoNum type="arabicPeriod"/>
                        <a:tabLst/>
                        <a:defRPr/>
                      </a:pPr>
                      <a:r>
                        <a:rPr lang="en-US" sz="2400" b="1" dirty="0" smtClean="0">
                          <a:latin typeface="+mn-lt"/>
                        </a:rPr>
                        <a:t>Folic acid</a:t>
                      </a:r>
                    </a:p>
                    <a:p>
                      <a:pPr marL="457200" marR="0" indent="-339725" algn="l" defTabSz="914400" rtl="0" eaLnBrk="1" fontAlgn="auto" latinLnBrk="0" hangingPunct="1">
                        <a:lnSpc>
                          <a:spcPct val="100000"/>
                        </a:lnSpc>
                        <a:spcBef>
                          <a:spcPts val="0"/>
                        </a:spcBef>
                        <a:spcAft>
                          <a:spcPts val="0"/>
                        </a:spcAft>
                        <a:buClrTx/>
                        <a:buSzTx/>
                        <a:buFont typeface="+mj-lt"/>
                        <a:buAutoNum type="arabicPeriod"/>
                        <a:tabLst/>
                        <a:defRPr/>
                      </a:pPr>
                      <a:r>
                        <a:rPr lang="en-US" sz="2400" b="1" dirty="0" smtClean="0">
                          <a:latin typeface="+mn-lt"/>
                        </a:rPr>
                        <a:t>Additional vitamins </a:t>
                      </a:r>
                      <a:br>
                        <a:rPr lang="en-US" sz="2400" b="1" dirty="0" smtClean="0">
                          <a:latin typeface="+mn-lt"/>
                        </a:rPr>
                      </a:br>
                      <a:r>
                        <a:rPr lang="en-US" sz="2400" b="1" dirty="0" smtClean="0">
                          <a:latin typeface="+mn-lt"/>
                        </a:rPr>
                        <a:t>and minerals *</a:t>
                      </a:r>
                      <a:endParaRPr lang="en-US" sz="2400" b="1" dirty="0" smtClean="0">
                        <a:effectLst/>
                        <a:latin typeface="+mn-lt"/>
                        <a:ea typeface="Times New Roman"/>
                      </a:endParaRPr>
                    </a:p>
                  </a:txBody>
                  <a:tcPr marL="68580" marR="68580" marT="0" marB="0">
                    <a:lnL w="12700" cap="flat" cmpd="sng" algn="ctr">
                      <a:solidFill>
                        <a:schemeClr val="accent3">
                          <a:lumMod val="75000"/>
                        </a:schemeClr>
                      </a:solidFill>
                      <a:prstDash val="solid"/>
                      <a:round/>
                      <a:headEnd type="none" w="med" len="med"/>
                      <a:tailEnd type="none" w="med" len="med"/>
                    </a:lnL>
                    <a:lnR w="12700" cap="flat" cmpd="sng" algn="ctr">
                      <a:solidFill>
                        <a:srgbClr val="7DBC00"/>
                      </a:solidFill>
                      <a:prstDash val="solid"/>
                      <a:round/>
                      <a:headEnd type="none" w="med" len="med"/>
                      <a:tailEnd type="none" w="med" len="med"/>
                    </a:lnR>
                    <a:lnT w="12700" cap="flat" cmpd="sng" algn="ctr">
                      <a:solidFill>
                        <a:srgbClr val="7DBC00"/>
                      </a:solidFill>
                      <a:prstDash val="solid"/>
                      <a:round/>
                      <a:headEnd type="none" w="med" len="med"/>
                      <a:tailEnd type="none" w="med" len="med"/>
                    </a:lnT>
                    <a:lnB w="12700" cap="flat" cmpd="sng" algn="ctr">
                      <a:solidFill>
                        <a:srgbClr val="7DBC00"/>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10001"/>
                  </a:ext>
                </a:extLst>
              </a:tr>
              <a:tr h="544978">
                <a:tc gridSpan="2">
                  <a:txBody>
                    <a:bodyPr/>
                    <a:lstStyle/>
                    <a:p>
                      <a:pPr marL="228600" marR="0" indent="-228600" algn="ctr" defTabSz="914400" rtl="0" eaLnBrk="1" fontAlgn="auto" latinLnBrk="0" hangingPunct="1">
                        <a:lnSpc>
                          <a:spcPct val="100000"/>
                        </a:lnSpc>
                        <a:spcBef>
                          <a:spcPts val="0"/>
                        </a:spcBef>
                        <a:spcAft>
                          <a:spcPts val="0"/>
                        </a:spcAft>
                        <a:buClrTx/>
                        <a:buSzTx/>
                        <a:buFontTx/>
                        <a:buNone/>
                        <a:tabLst/>
                        <a:defRPr/>
                      </a:pPr>
                      <a:r>
                        <a:rPr lang="en-US" sz="2200" b="1" dirty="0" smtClean="0">
                          <a:solidFill>
                            <a:schemeClr val="bg1"/>
                          </a:solidFill>
                          <a:latin typeface="+mn-lt"/>
                        </a:rPr>
                        <a:t>*	Manufacturers choose which ones and how much</a:t>
                      </a:r>
                      <a:endParaRPr lang="en-US" sz="2200" b="1" dirty="0" smtClean="0">
                        <a:solidFill>
                          <a:schemeClr val="bg1"/>
                        </a:solidFill>
                        <a:latin typeface="+mn-lt"/>
                        <a:ea typeface="Times New Roman"/>
                      </a:endParaRPr>
                    </a:p>
                  </a:txBody>
                  <a:tcPr marL="68580" marR="68580" marT="0" marB="0" anchor="ctr">
                    <a:lnL w="12700" cap="flat" cmpd="sng" algn="ctr">
                      <a:solidFill>
                        <a:srgbClr val="7DBC00"/>
                      </a:solidFill>
                      <a:prstDash val="solid"/>
                      <a:round/>
                      <a:headEnd type="none" w="med" len="med"/>
                      <a:tailEnd type="none" w="med" len="med"/>
                    </a:lnL>
                    <a:lnR w="12700" cap="flat" cmpd="sng" algn="ctr">
                      <a:solidFill>
                        <a:srgbClr val="7DBC00"/>
                      </a:solidFill>
                      <a:prstDash val="solid"/>
                      <a:round/>
                      <a:headEnd type="none" w="med" len="med"/>
                      <a:tailEnd type="none" w="med" len="med"/>
                    </a:lnR>
                    <a:lnT w="12700" cap="flat" cmpd="sng" algn="ctr">
                      <a:solidFill>
                        <a:srgbClr val="7DBC00"/>
                      </a:solidFill>
                      <a:prstDash val="solid"/>
                      <a:round/>
                      <a:headEnd type="none" w="med" len="med"/>
                      <a:tailEnd type="none" w="med" len="med"/>
                    </a:lnT>
                    <a:lnB w="12700" cap="flat" cmpd="sng" algn="ctr">
                      <a:solidFill>
                        <a:srgbClr val="7DBC00"/>
                      </a:solidFill>
                      <a:prstDash val="solid"/>
                      <a:round/>
                      <a:headEnd type="none" w="med" len="med"/>
                      <a:tailEnd type="none" w="med" len="med"/>
                    </a:lnB>
                    <a:lnTlToBr w="12700" cmpd="sng">
                      <a:noFill/>
                      <a:prstDash val="solid"/>
                    </a:lnTlToBr>
                    <a:lnBlToTr w="12700" cmpd="sng">
                      <a:noFill/>
                      <a:prstDash val="solid"/>
                    </a:lnBlToTr>
                    <a:solidFill>
                      <a:srgbClr val="669900">
                        <a:alpha val="75000"/>
                      </a:srgbClr>
                    </a:solidFill>
                  </a:tcPr>
                </a:tc>
                <a:tc hMerge="1">
                  <a:txBody>
                    <a:bodyPr/>
                    <a:lstStyle/>
                    <a:p>
                      <a:pPr marL="457200" marR="0" indent="-457200" algn="l">
                        <a:spcBef>
                          <a:spcPts val="0"/>
                        </a:spcBef>
                        <a:spcAft>
                          <a:spcPts val="0"/>
                        </a:spcAft>
                        <a:buClr>
                          <a:schemeClr val="tx2"/>
                        </a:buClr>
                        <a:buFont typeface="Wingdings" panose="05000000000000000000" pitchFamily="2" charset="2"/>
                        <a:buChar char="n"/>
                      </a:pPr>
                      <a:endParaRPr lang="en-US" sz="2800" b="1" dirty="0">
                        <a:effectLst/>
                        <a:latin typeface="+mn-lt"/>
                        <a:ea typeface="Times New Roman"/>
                      </a:endParaRPr>
                    </a:p>
                  </a:txBody>
                  <a:tcPr marL="68580" marR="68580" marT="0" marB="0" anchor="ct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7400" y="2438400"/>
            <a:ext cx="2845557" cy="2438400"/>
          </a:xfrm>
          <a:prstGeom prst="rect">
            <a:avLst/>
          </a:prstGeom>
        </p:spPr>
      </p:pic>
    </p:spTree>
    <p:extLst>
      <p:ext uri="{BB962C8B-B14F-4D97-AF65-F5344CB8AC3E}">
        <p14:creationId xmlns:p14="http://schemas.microsoft.com/office/powerpoint/2010/main" val="119711580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533400" y="1295400"/>
            <a:ext cx="5562600" cy="5257800"/>
          </a:xfrm>
        </p:spPr>
        <p:txBody>
          <a:bodyPr>
            <a:noAutofit/>
          </a:bodyPr>
          <a:lstStyle/>
          <a:p>
            <a:pPr>
              <a:spcBef>
                <a:spcPts val="1800"/>
              </a:spcBef>
            </a:pPr>
            <a:r>
              <a:rPr lang="en-US" altLang="en-US" dirty="0" smtClean="0">
                <a:latin typeface="+mj-lt"/>
              </a:rPr>
              <a:t>Cereals containing </a:t>
            </a:r>
            <a:r>
              <a:rPr lang="en-US" altLang="en-US" dirty="0" smtClean="0">
                <a:solidFill>
                  <a:srgbClr val="99FF99"/>
                </a:solidFill>
                <a:latin typeface="+mj-lt"/>
              </a:rPr>
              <a:t>ONLY </a:t>
            </a:r>
            <a:br>
              <a:rPr lang="en-US" altLang="en-US" dirty="0" smtClean="0">
                <a:solidFill>
                  <a:srgbClr val="99FF99"/>
                </a:solidFill>
                <a:latin typeface="+mj-lt"/>
              </a:rPr>
            </a:br>
            <a:r>
              <a:rPr lang="en-US" altLang="en-US" dirty="0" smtClean="0">
                <a:solidFill>
                  <a:srgbClr val="99FF99"/>
                </a:solidFill>
                <a:latin typeface="+mj-lt"/>
              </a:rPr>
              <a:t>ENRICHED GRAINS, BRAN OR GERM </a:t>
            </a:r>
            <a:r>
              <a:rPr lang="en-US" altLang="en-US" dirty="0" smtClean="0">
                <a:latin typeface="+mj-lt"/>
              </a:rPr>
              <a:t>are not WGR and do not credit</a:t>
            </a:r>
          </a:p>
          <a:p>
            <a:pPr>
              <a:spcBef>
                <a:spcPts val="1200"/>
              </a:spcBef>
            </a:pPr>
            <a:r>
              <a:rPr lang="en-US" dirty="0" smtClean="0">
                <a:latin typeface="+mj-lt"/>
              </a:rPr>
              <a:t>Cereals </a:t>
            </a:r>
            <a:r>
              <a:rPr lang="en-US" dirty="0">
                <a:latin typeface="+mj-lt"/>
              </a:rPr>
              <a:t>that contain</a:t>
            </a:r>
            <a:r>
              <a:rPr lang="en-US" dirty="0">
                <a:solidFill>
                  <a:srgbClr val="99FF99"/>
                </a:solidFill>
                <a:latin typeface="+mj-lt"/>
              </a:rPr>
              <a:t> MORE THAN 2 PERCENT </a:t>
            </a:r>
            <a:r>
              <a:rPr lang="en-US" dirty="0" smtClean="0">
                <a:latin typeface="+mj-lt"/>
              </a:rPr>
              <a:t>of these ingredients only credit </a:t>
            </a:r>
            <a:r>
              <a:rPr lang="en-US" dirty="0">
                <a:latin typeface="+mj-lt"/>
              </a:rPr>
              <a:t>if</a:t>
            </a:r>
          </a:p>
          <a:p>
            <a:pPr lvl="1">
              <a:spcBef>
                <a:spcPts val="600"/>
              </a:spcBef>
            </a:pPr>
            <a:r>
              <a:rPr lang="en-US" dirty="0">
                <a:latin typeface="+mj-lt"/>
              </a:rPr>
              <a:t>whole grain is first </a:t>
            </a:r>
            <a:r>
              <a:rPr lang="en-US" dirty="0" smtClean="0">
                <a:latin typeface="+mj-lt"/>
              </a:rPr>
              <a:t>ingredient </a:t>
            </a:r>
            <a:r>
              <a:rPr lang="en-US" dirty="0" smtClean="0">
                <a:solidFill>
                  <a:srgbClr val="FFFF00"/>
                </a:solidFill>
                <a:latin typeface="+mj-lt"/>
              </a:rPr>
              <a:t>AND</a:t>
            </a:r>
            <a:endParaRPr lang="en-US" dirty="0">
              <a:solidFill>
                <a:srgbClr val="FFFF00"/>
              </a:solidFill>
              <a:latin typeface="+mj-lt"/>
            </a:endParaRPr>
          </a:p>
          <a:p>
            <a:pPr lvl="1">
              <a:spcBef>
                <a:spcPts val="0"/>
              </a:spcBef>
            </a:pPr>
            <a:r>
              <a:rPr lang="en-US" dirty="0">
                <a:latin typeface="+mj-lt"/>
              </a:rPr>
              <a:t>cereal is fortified</a:t>
            </a:r>
          </a:p>
          <a:p>
            <a:pPr>
              <a:spcBef>
                <a:spcPts val="1800"/>
              </a:spcBef>
            </a:pPr>
            <a:endParaRPr lang="en-US" dirty="0">
              <a:latin typeface="+mj-lt"/>
            </a:endParaRPr>
          </a:p>
        </p:txBody>
      </p:sp>
      <p:sp>
        <p:nvSpPr>
          <p:cNvPr id="6" name="Rectangle 1"/>
          <p:cNvSpPr>
            <a:spLocks noGrp="1" noChangeArrowheads="1"/>
          </p:cNvSpPr>
          <p:nvPr>
            <p:ph type="title" idx="4294967295"/>
          </p:nvPr>
        </p:nvSpPr>
        <p:spPr>
          <a:xfrm>
            <a:off x="0" y="228600"/>
            <a:ext cx="9124950" cy="762000"/>
          </a:xfrm>
          <a:ln/>
        </p:spPr>
        <p:txBody>
          <a:bodyPr tIns="83808">
            <a:normAutofit/>
          </a:bodyPr>
          <a:lstStyle/>
          <a:p>
            <a:pPr hangingPunct="1">
              <a:tabLst>
                <a:tab pos="7962900" algn="l"/>
              </a:tabLst>
            </a:pPr>
            <a:r>
              <a:rPr lang="en-US" sz="4000" dirty="0" smtClean="0"/>
              <a:t>Ready-to-Eat Breakfast Cereals</a:t>
            </a:r>
            <a:endParaRPr lang="en-US" sz="4000" dirty="0"/>
          </a:p>
        </p:txBody>
      </p:sp>
      <p:pic>
        <p:nvPicPr>
          <p:cNvPr id="5" name="Picture 1" descr="bowl of cereal with berries"/>
          <p:cNvPicPr>
            <a:picLocks noChangeAspect="1" noChangeArrowheads="1"/>
          </p:cNvPicPr>
          <p:nvPr/>
        </p:nvPicPr>
        <p:blipFill>
          <a:blip r:embed="rId3" cstate="print">
            <a:extLst>
              <a:ext uri="{28A0092B-C50C-407E-A947-70E740481C1C}">
                <a14:useLocalDpi xmlns:a14="http://schemas.microsoft.com/office/drawing/2010/main" val="0"/>
              </a:ext>
            </a:extLst>
          </a:blip>
          <a:srcRect l="5588" t="15286" r="3438" b="6285"/>
          <a:stretch>
            <a:fillRect/>
          </a:stretch>
        </p:blipFill>
        <p:spPr bwMode="auto">
          <a:xfrm>
            <a:off x="6248400" y="1447800"/>
            <a:ext cx="2473870" cy="3017520"/>
          </a:xfrm>
          <a:prstGeom prst="rect">
            <a:avLst/>
          </a:prstGeom>
          <a:noFill/>
          <a:ln w="38100">
            <a:solidFill>
              <a:srgbClr val="B00000"/>
            </a:solidFill>
            <a:miter lim="800000"/>
            <a:headEnd/>
            <a:tailEnd/>
          </a:ln>
          <a:scene3d>
            <a:camera prst="orthographicFront"/>
            <a:lightRig rig="threePt" dir="t"/>
          </a:scene3d>
          <a:sp3d>
            <a:bevelT prst="relaxedInse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365716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6260068"/>
            <a:ext cx="9144000" cy="369332"/>
          </a:xfrm>
          <a:prstGeom prst="rect">
            <a:avLst/>
          </a:prstGeom>
          <a:solidFill>
            <a:srgbClr val="FFFF99"/>
          </a:solidFill>
        </p:spPr>
        <p:txBody>
          <a:bodyPr wrap="square" rtlCol="0">
            <a:spAutoFit/>
          </a:bodyPr>
          <a:lstStyle/>
          <a:p>
            <a:pPr lvl="0" algn="ctr">
              <a:defRPr/>
            </a:pPr>
            <a:r>
              <a:rPr lang="en-US" b="1" kern="0" dirty="0" smtClean="0">
                <a:solidFill>
                  <a:sysClr val="windowText" lastClr="000000"/>
                </a:solidFill>
              </a:rPr>
              <a:t>www.sde.ct.gov/sde/lib/sde/pdf/deps/nutrition/nslp/crediting/creditcereals.pdf</a:t>
            </a:r>
            <a:endParaRPr kumimoji="0" lang="en-US" sz="1800" b="1" i="0" u="none" strike="noStrike" kern="0" cap="none" spc="0" normalizeH="0" baseline="0" noProof="0" dirty="0">
              <a:ln>
                <a:noFill/>
              </a:ln>
              <a:solidFill>
                <a:sysClr val="windowText" lastClr="000000"/>
              </a:solidFill>
              <a:effectLst/>
              <a:uLnTx/>
              <a:uFillTx/>
            </a:endParaRPr>
          </a:p>
        </p:txBody>
      </p:sp>
      <p:sp>
        <p:nvSpPr>
          <p:cNvPr id="5" name="Rectangle 1"/>
          <p:cNvSpPr txBox="1">
            <a:spLocks noChangeArrowheads="1"/>
          </p:cNvSpPr>
          <p:nvPr/>
        </p:nvSpPr>
        <p:spPr>
          <a:xfrm>
            <a:off x="-38100" y="788393"/>
            <a:ext cx="9144000" cy="583207"/>
          </a:xfrm>
          <a:prstGeom prst="rect">
            <a:avLst/>
          </a:prstGeom>
        </p:spPr>
        <p:txBody>
          <a:bodyPr tIns="83808" anchor="ctr"/>
          <a:lstStyle>
            <a:lvl1pPr algn="ctr" defTabSz="914400" rtl="0" eaLnBrk="1" latinLnBrk="0" hangingPunct="1">
              <a:spcBef>
                <a:spcPct val="0"/>
              </a:spcBef>
              <a:buNone/>
              <a:defRPr sz="4000" b="1" kern="1200">
                <a:solidFill>
                  <a:srgbClr val="FFFF00"/>
                </a:solidFill>
                <a:latin typeface="Arial" pitchFamily="34" charset="0"/>
                <a:ea typeface="+mj-ea"/>
                <a:cs typeface="Arial" pitchFamily="34" charset="0"/>
              </a:defRPr>
            </a:lvl1pPr>
          </a:lstStyle>
          <a:p>
            <a:pPr>
              <a:spcBef>
                <a:spcPct val="30000"/>
              </a:spcBef>
            </a:pPr>
            <a:r>
              <a:rPr lang="en-US" altLang="en-US" sz="3200" dirty="0">
                <a:latin typeface="+mj-lt"/>
              </a:rPr>
              <a:t>Crediting Breakfast Cereals</a:t>
            </a:r>
            <a:endParaRPr lang="en-US" altLang="en-US" sz="3200" dirty="0">
              <a:latin typeface="+mj-lt"/>
            </a:endParaRPr>
          </a:p>
        </p:txBody>
      </p:sp>
      <p:sp>
        <p:nvSpPr>
          <p:cNvPr id="8" name="Rectangle 1"/>
          <p:cNvSpPr txBox="1">
            <a:spLocks noChangeArrowheads="1"/>
          </p:cNvSpPr>
          <p:nvPr/>
        </p:nvSpPr>
        <p:spPr>
          <a:xfrm>
            <a:off x="10160" y="228600"/>
            <a:ext cx="9144000" cy="533400"/>
          </a:xfrm>
          <a:prstGeom prst="rect">
            <a:avLst/>
          </a:prstGeom>
          <a:solidFill>
            <a:srgbClr val="006600"/>
          </a:solidFill>
        </p:spPr>
        <p:txBody>
          <a:bodyPr tIns="83808" anchor="ctr"/>
          <a:lstStyle>
            <a:lvl1pPr algn="ctr" defTabSz="914400" rtl="0" eaLnBrk="1" latinLnBrk="0" hangingPunct="1">
              <a:spcBef>
                <a:spcPct val="0"/>
              </a:spcBef>
              <a:buNone/>
              <a:defRPr sz="4000" b="1" kern="1200">
                <a:solidFill>
                  <a:srgbClr val="FFFF00"/>
                </a:solidFill>
                <a:latin typeface="Arial" pitchFamily="34" charset="0"/>
                <a:ea typeface="+mj-ea"/>
                <a:cs typeface="Arial" pitchFamily="34" charset="0"/>
              </a:defRPr>
            </a:lvl1pPr>
          </a:lstStyle>
          <a:p>
            <a:pPr fontAlgn="auto">
              <a:spcAft>
                <a:spcPts val="0"/>
              </a:spcAft>
              <a:defRPr/>
            </a:pPr>
            <a:r>
              <a:rPr lang="en-US" dirty="0" smtClean="0">
                <a:solidFill>
                  <a:schemeClr val="bg1"/>
                </a:solidFill>
                <a:latin typeface="+mj-lt"/>
              </a:rPr>
              <a:t>CSDE Resource</a:t>
            </a:r>
          </a:p>
        </p:txBody>
      </p:sp>
      <p:pic>
        <p:nvPicPr>
          <p:cNvPr id="2" name="Picture 1"/>
          <p:cNvPicPr>
            <a:picLocks noChangeAspect="1"/>
          </p:cNvPicPr>
          <p:nvPr/>
        </p:nvPicPr>
        <p:blipFill>
          <a:blip r:embed="rId3"/>
          <a:stretch>
            <a:fillRect/>
          </a:stretch>
        </p:blipFill>
        <p:spPr>
          <a:xfrm>
            <a:off x="3048000" y="1501675"/>
            <a:ext cx="3276600" cy="4628317"/>
          </a:xfrm>
          <a:prstGeom prst="rect">
            <a:avLst/>
          </a:prstGeom>
        </p:spPr>
      </p:pic>
    </p:spTree>
    <p:extLst>
      <p:ext uri="{BB962C8B-B14F-4D97-AF65-F5344CB8AC3E}">
        <p14:creationId xmlns:p14="http://schemas.microsoft.com/office/powerpoint/2010/main" val="1079085702"/>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1"/>
          <p:cNvSpPr>
            <a:spLocks noGrp="1" noChangeArrowheads="1"/>
          </p:cNvSpPr>
          <p:nvPr>
            <p:ph type="title" idx="4294967295"/>
          </p:nvPr>
        </p:nvSpPr>
        <p:spPr>
          <a:xfrm>
            <a:off x="0" y="228601"/>
            <a:ext cx="9143999" cy="838200"/>
          </a:xfrm>
        </p:spPr>
        <p:txBody>
          <a:bodyPr tIns="83808">
            <a:normAutofit/>
          </a:bodyPr>
          <a:lstStyle/>
          <a:p>
            <a:pPr algn="ctr" hangingPunct="1">
              <a:lnSpc>
                <a:spcPct val="100000"/>
              </a:lnSpc>
            </a:pPr>
            <a:r>
              <a:rPr lang="en-US" altLang="en-US" sz="4000" dirty="0" smtClean="0">
                <a:latin typeface="Calibri" panose="020F0502020204030204" pitchFamily="34" charset="0"/>
              </a:rPr>
              <a:t>Worksheet </a:t>
            </a:r>
            <a:r>
              <a:rPr lang="en-US" altLang="en-US" dirty="0">
                <a:latin typeface="Calibri" panose="020F0502020204030204" pitchFamily="34" charset="0"/>
              </a:rPr>
              <a:t>3</a:t>
            </a:r>
            <a:r>
              <a:rPr lang="en-US" altLang="en-US" dirty="0" smtClean="0">
                <a:latin typeface="Calibri" panose="020F0502020204030204" pitchFamily="34" charset="0"/>
              </a:rPr>
              <a:t>: </a:t>
            </a:r>
            <a:r>
              <a:rPr lang="en-US" altLang="en-US" sz="4000" dirty="0" smtClean="0">
                <a:latin typeface="Calibri" panose="020F0502020204030204" pitchFamily="34" charset="0"/>
              </a:rPr>
              <a:t>Is it WGR?</a:t>
            </a:r>
          </a:p>
        </p:txBody>
      </p:sp>
      <p:sp>
        <p:nvSpPr>
          <p:cNvPr id="7173" name="Rectangle 9"/>
          <p:cNvSpPr>
            <a:spLocks noChangeArrowheads="1"/>
          </p:cNvSpPr>
          <p:nvPr/>
        </p:nvSpPr>
        <p:spPr bwMode="auto">
          <a:xfrm>
            <a:off x="0" y="0"/>
            <a:ext cx="9144000" cy="228600"/>
          </a:xfrm>
          <a:prstGeom prst="rect">
            <a:avLst/>
          </a:prstGeom>
          <a:solidFill>
            <a:srgbClr val="3366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1pPr>
            <a:lvl2pPr marL="742950" indent="-285750"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2pPr>
            <a:lvl3pPr marL="1143000" indent="-228600"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3pPr>
            <a:lvl4pPr marL="1600200" indent="-228600"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4pPr>
            <a:lvl5pPr marL="2057400" indent="-228600"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5pPr>
            <a:lvl6pPr marL="2514600" indent="-228600" algn="r" eaLnBrk="0" fontAlgn="base" hangingPunct="0">
              <a:spcBef>
                <a:spcPct val="30000"/>
              </a:spcBef>
              <a:spcAft>
                <a:spcPct val="0"/>
              </a:spcAft>
              <a:defRPr sz="3200" b="1">
                <a:solidFill>
                  <a:schemeClr val="tx1"/>
                </a:solidFill>
                <a:latin typeface="Arial" panose="020B0604020202020204" pitchFamily="34" charset="0"/>
                <a:cs typeface="Times New Roman" panose="02020603050405020304" pitchFamily="18" charset="0"/>
                <a:sym typeface="Monotype Sorts" pitchFamily="2" charset="2"/>
              </a:defRPr>
            </a:lvl6pPr>
            <a:lvl7pPr marL="2971800" indent="-228600" algn="r" eaLnBrk="0" fontAlgn="base" hangingPunct="0">
              <a:spcBef>
                <a:spcPct val="30000"/>
              </a:spcBef>
              <a:spcAft>
                <a:spcPct val="0"/>
              </a:spcAft>
              <a:defRPr sz="3200" b="1">
                <a:solidFill>
                  <a:schemeClr val="tx1"/>
                </a:solidFill>
                <a:latin typeface="Arial" panose="020B0604020202020204" pitchFamily="34" charset="0"/>
                <a:cs typeface="Times New Roman" panose="02020603050405020304" pitchFamily="18" charset="0"/>
                <a:sym typeface="Monotype Sorts" pitchFamily="2" charset="2"/>
              </a:defRPr>
            </a:lvl7pPr>
            <a:lvl8pPr marL="3429000" indent="-228600" algn="r" eaLnBrk="0" fontAlgn="base" hangingPunct="0">
              <a:spcBef>
                <a:spcPct val="30000"/>
              </a:spcBef>
              <a:spcAft>
                <a:spcPct val="0"/>
              </a:spcAft>
              <a:defRPr sz="3200" b="1">
                <a:solidFill>
                  <a:schemeClr val="tx1"/>
                </a:solidFill>
                <a:latin typeface="Arial" panose="020B0604020202020204" pitchFamily="34" charset="0"/>
                <a:cs typeface="Times New Roman" panose="02020603050405020304" pitchFamily="18" charset="0"/>
                <a:sym typeface="Monotype Sorts" pitchFamily="2" charset="2"/>
              </a:defRPr>
            </a:lvl8pPr>
            <a:lvl9pPr marL="3886200" indent="-228600" algn="r" eaLnBrk="0" fontAlgn="base" hangingPunct="0">
              <a:spcBef>
                <a:spcPct val="30000"/>
              </a:spcBef>
              <a:spcAft>
                <a:spcPct val="0"/>
              </a:spcAft>
              <a:defRPr sz="3200" b="1">
                <a:solidFill>
                  <a:schemeClr val="tx1"/>
                </a:solidFill>
                <a:latin typeface="Arial" panose="020B0604020202020204" pitchFamily="34" charset="0"/>
                <a:cs typeface="Times New Roman" panose="02020603050405020304" pitchFamily="18" charset="0"/>
                <a:sym typeface="Monotype Sorts" pitchFamily="2" charset="2"/>
              </a:defRPr>
            </a:lvl9pPr>
          </a:lstStyle>
          <a:p>
            <a:pPr eaLnBrk="1" hangingPunct="1"/>
            <a:endParaRPr lang="en-US" altLang="en-US"/>
          </a:p>
        </p:txBody>
      </p:sp>
      <p:sp>
        <p:nvSpPr>
          <p:cNvPr id="7177" name="TextBox 9"/>
          <p:cNvSpPr txBox="1">
            <a:spLocks noChangeArrowheads="1"/>
          </p:cNvSpPr>
          <p:nvPr/>
        </p:nvSpPr>
        <p:spPr bwMode="auto">
          <a:xfrm>
            <a:off x="762000" y="1768733"/>
            <a:ext cx="49530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1pPr>
            <a:lvl2pPr marL="742950" indent="-285750"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2pPr>
            <a:lvl3pPr marL="1143000" indent="-228600"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3pPr>
            <a:lvl4pPr marL="1600200" indent="-228600"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4pPr>
            <a:lvl5pPr marL="2057400" indent="-228600"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5pPr>
            <a:lvl6pPr marL="2514600" indent="-228600" algn="r" eaLnBrk="0" fontAlgn="base" hangingPunct="0">
              <a:spcBef>
                <a:spcPct val="30000"/>
              </a:spcBef>
              <a:spcAft>
                <a:spcPct val="0"/>
              </a:spcAft>
              <a:defRPr sz="3200" b="1">
                <a:solidFill>
                  <a:schemeClr val="tx1"/>
                </a:solidFill>
                <a:latin typeface="Arial" panose="020B0604020202020204" pitchFamily="34" charset="0"/>
                <a:cs typeface="Times New Roman" panose="02020603050405020304" pitchFamily="18" charset="0"/>
                <a:sym typeface="Monotype Sorts" pitchFamily="2" charset="2"/>
              </a:defRPr>
            </a:lvl6pPr>
            <a:lvl7pPr marL="2971800" indent="-228600" algn="r" eaLnBrk="0" fontAlgn="base" hangingPunct="0">
              <a:spcBef>
                <a:spcPct val="30000"/>
              </a:spcBef>
              <a:spcAft>
                <a:spcPct val="0"/>
              </a:spcAft>
              <a:defRPr sz="3200" b="1">
                <a:solidFill>
                  <a:schemeClr val="tx1"/>
                </a:solidFill>
                <a:latin typeface="Arial" panose="020B0604020202020204" pitchFamily="34" charset="0"/>
                <a:cs typeface="Times New Roman" panose="02020603050405020304" pitchFamily="18" charset="0"/>
                <a:sym typeface="Monotype Sorts" pitchFamily="2" charset="2"/>
              </a:defRPr>
            </a:lvl7pPr>
            <a:lvl8pPr marL="3429000" indent="-228600" algn="r" eaLnBrk="0" fontAlgn="base" hangingPunct="0">
              <a:spcBef>
                <a:spcPct val="30000"/>
              </a:spcBef>
              <a:spcAft>
                <a:spcPct val="0"/>
              </a:spcAft>
              <a:defRPr sz="3200" b="1">
                <a:solidFill>
                  <a:schemeClr val="tx1"/>
                </a:solidFill>
                <a:latin typeface="Arial" panose="020B0604020202020204" pitchFamily="34" charset="0"/>
                <a:cs typeface="Times New Roman" panose="02020603050405020304" pitchFamily="18" charset="0"/>
                <a:sym typeface="Monotype Sorts" pitchFamily="2" charset="2"/>
              </a:defRPr>
            </a:lvl8pPr>
            <a:lvl9pPr marL="3886200" indent="-228600" algn="r" eaLnBrk="0" fontAlgn="base" hangingPunct="0">
              <a:spcBef>
                <a:spcPct val="30000"/>
              </a:spcBef>
              <a:spcAft>
                <a:spcPct val="0"/>
              </a:spcAft>
              <a:defRPr sz="3200" b="1">
                <a:solidFill>
                  <a:schemeClr val="tx1"/>
                </a:solidFill>
                <a:latin typeface="Arial" panose="020B0604020202020204" pitchFamily="34" charset="0"/>
                <a:cs typeface="Times New Roman" panose="02020603050405020304" pitchFamily="18" charset="0"/>
                <a:sym typeface="Monotype Sorts" pitchFamily="2" charset="2"/>
              </a:defRPr>
            </a:lvl9pPr>
          </a:lstStyle>
          <a:p>
            <a:pPr marL="0" indent="0">
              <a:buClr>
                <a:srgbClr val="FFFF00"/>
              </a:buClr>
              <a:buNone/>
            </a:pPr>
            <a:r>
              <a:rPr lang="en-US" dirty="0">
                <a:solidFill>
                  <a:schemeClr val="bg1"/>
                </a:solidFill>
                <a:latin typeface="+mn-lt"/>
              </a:rPr>
              <a:t>Indicate if each food item meets the WGR requirements for school meals </a:t>
            </a:r>
            <a:r>
              <a:rPr lang="en-US" dirty="0">
                <a:solidFill>
                  <a:srgbClr val="FFFF00"/>
                </a:solidFill>
                <a:latin typeface="+mn-lt"/>
              </a:rPr>
              <a:t>OR </a:t>
            </a:r>
            <a:r>
              <a:rPr lang="en-US" dirty="0">
                <a:solidFill>
                  <a:schemeClr val="bg1"/>
                </a:solidFill>
                <a:latin typeface="+mn-lt"/>
              </a:rPr>
              <a:t>if you need to obtain a PFS from the manufacturer to provide more information</a:t>
            </a:r>
          </a:p>
        </p:txBody>
      </p:sp>
      <p:pic>
        <p:nvPicPr>
          <p:cNvPr id="7" name="Picture 2" descr="MP900402269[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8799"/>
          <a:stretch/>
        </p:blipFill>
        <p:spPr bwMode="auto">
          <a:xfrm>
            <a:off x="6019800" y="1775917"/>
            <a:ext cx="2895599" cy="3532246"/>
          </a:xfrm>
          <a:prstGeom prst="rect">
            <a:avLst/>
          </a:prstGeom>
          <a:noFill/>
          <a:ln w="28575">
            <a:solidFill>
              <a:srgbClr val="A5002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95820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extBox 5"/>
          <p:cNvSpPr txBox="1">
            <a:spLocks noChangeArrowheads="1"/>
          </p:cNvSpPr>
          <p:nvPr/>
        </p:nvSpPr>
        <p:spPr bwMode="auto">
          <a:xfrm>
            <a:off x="457200" y="1518881"/>
            <a:ext cx="6400800" cy="3439239"/>
          </a:xfrm>
          <a:prstGeom prst="roundRect">
            <a:avLst/>
          </a:prstGeom>
          <a:solidFill>
            <a:srgbClr val="F4E8DC"/>
          </a:solidFill>
          <a:ln>
            <a:noFill/>
          </a:ln>
          <a:scene3d>
            <a:camera prst="orthographicFront"/>
            <a:lightRig rig="threePt" dir="t"/>
          </a:scene3d>
          <a:sp3d>
            <a:bevelT prst="relaxedInset"/>
          </a:sp3d>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53975">
              <a:spcBef>
                <a:spcPct val="0"/>
              </a:spcBef>
              <a:buFontTx/>
              <a:buNone/>
            </a:pPr>
            <a:r>
              <a:rPr lang="en-US" altLang="en-US" sz="2800" b="1" dirty="0" smtClean="0">
                <a:solidFill>
                  <a:srgbClr val="996633"/>
                </a:solidFill>
              </a:rPr>
              <a:t>Whole Wheat </a:t>
            </a:r>
            <a:r>
              <a:rPr lang="en-US" altLang="en-US" sz="2800" b="1" dirty="0">
                <a:solidFill>
                  <a:srgbClr val="996633"/>
                </a:solidFill>
              </a:rPr>
              <a:t>Bagel </a:t>
            </a:r>
            <a:endParaRPr lang="en-US" altLang="en-US" sz="2800" b="1" dirty="0" smtClean="0">
              <a:solidFill>
                <a:srgbClr val="996633"/>
              </a:solidFill>
            </a:endParaRPr>
          </a:p>
          <a:p>
            <a:pPr marL="53975">
              <a:spcBef>
                <a:spcPct val="0"/>
              </a:spcBef>
              <a:buFontTx/>
              <a:buNone/>
            </a:pPr>
            <a:r>
              <a:rPr lang="en-US" altLang="en-US" sz="2400" b="1" dirty="0" smtClean="0"/>
              <a:t>Ingredients</a:t>
            </a:r>
            <a:r>
              <a:rPr lang="en-US" altLang="en-US" sz="2400" b="1" dirty="0"/>
              <a:t>: </a:t>
            </a:r>
            <a:r>
              <a:rPr lang="en-US" altLang="en-US" sz="2400" b="1" dirty="0" smtClean="0"/>
              <a:t>Whole </a:t>
            </a:r>
            <a:r>
              <a:rPr lang="en-US" altLang="en-US" sz="2400" b="1" dirty="0"/>
              <a:t>wheat flour, sugar, wheat gluten. Contains 2% or less of each of the following: honey, salt, yellow corn flour, yeast, molasses, </a:t>
            </a:r>
            <a:r>
              <a:rPr lang="en-US" altLang="en-US" sz="2400" b="1" dirty="0" err="1"/>
              <a:t>diacetyl</a:t>
            </a:r>
            <a:r>
              <a:rPr lang="en-US" altLang="en-US" sz="2400" b="1" dirty="0"/>
              <a:t> tartaric acid </a:t>
            </a:r>
            <a:r>
              <a:rPr lang="en-US" altLang="en-US" sz="2400" b="1" dirty="0" smtClean="0"/>
              <a:t/>
            </a:r>
            <a:br>
              <a:rPr lang="en-US" altLang="en-US" sz="2400" b="1" dirty="0" smtClean="0"/>
            </a:br>
            <a:r>
              <a:rPr lang="en-US" altLang="en-US" sz="2400" b="1" dirty="0" smtClean="0"/>
              <a:t>esters </a:t>
            </a:r>
            <a:r>
              <a:rPr lang="en-US" altLang="en-US" sz="2400" b="1" dirty="0"/>
              <a:t>of mono-</a:t>
            </a:r>
            <a:r>
              <a:rPr lang="en-US" altLang="en-US" sz="2400" b="1" dirty="0" err="1"/>
              <a:t>diglycerides</a:t>
            </a:r>
            <a:r>
              <a:rPr lang="en-US" altLang="en-US" sz="2400" b="1" dirty="0"/>
              <a:t> (</a:t>
            </a:r>
            <a:r>
              <a:rPr lang="en-US" altLang="en-US" sz="2400" b="1" dirty="0" err="1"/>
              <a:t>datem</a:t>
            </a:r>
            <a:r>
              <a:rPr lang="en-US" altLang="en-US" sz="2400" b="1" dirty="0"/>
              <a:t>), </a:t>
            </a:r>
            <a:r>
              <a:rPr lang="en-US" altLang="en-US" sz="2400" b="1" dirty="0" smtClean="0"/>
              <a:t/>
            </a:r>
            <a:br>
              <a:rPr lang="en-US" altLang="en-US" sz="2400" b="1" dirty="0" smtClean="0"/>
            </a:br>
            <a:r>
              <a:rPr lang="en-US" altLang="en-US" sz="2400" b="1" dirty="0" smtClean="0"/>
              <a:t>ascorbic </a:t>
            </a:r>
            <a:r>
              <a:rPr lang="en-US" altLang="en-US" sz="2400" b="1" dirty="0"/>
              <a:t>acid, mono-and </a:t>
            </a:r>
            <a:r>
              <a:rPr lang="en-US" altLang="en-US" sz="2400" b="1" dirty="0" err="1"/>
              <a:t>diglycerides</a:t>
            </a:r>
            <a:r>
              <a:rPr lang="en-US" altLang="en-US" sz="2400" b="1" dirty="0"/>
              <a:t>, </a:t>
            </a:r>
            <a:br>
              <a:rPr lang="en-US" altLang="en-US" sz="2400" b="1" dirty="0"/>
            </a:br>
            <a:r>
              <a:rPr lang="en-US" altLang="en-US" sz="2400" b="1" dirty="0"/>
              <a:t>l-cysteine, enzymes</a:t>
            </a:r>
          </a:p>
        </p:txBody>
      </p:sp>
      <p:sp>
        <p:nvSpPr>
          <p:cNvPr id="9" name="TextBox 8"/>
          <p:cNvSpPr txBox="1"/>
          <p:nvPr/>
        </p:nvSpPr>
        <p:spPr>
          <a:xfrm>
            <a:off x="0" y="376488"/>
            <a:ext cx="9144000" cy="707886"/>
          </a:xfrm>
          <a:prstGeom prst="rect">
            <a:avLst/>
          </a:prstGeom>
          <a:solidFill>
            <a:srgbClr val="2C7A66"/>
          </a:solidFill>
          <a:ln w="38100">
            <a:solidFill>
              <a:srgbClr val="C00000"/>
            </a:solidFill>
          </a:ln>
        </p:spPr>
        <p:txBody>
          <a:bodyPr wrap="square" rtlCol="0">
            <a:spAutoFit/>
          </a:bodyPr>
          <a:lstStyle/>
          <a:p>
            <a:pPr algn="ctr"/>
            <a:r>
              <a:rPr lang="en-US" sz="4000" b="1" dirty="0" smtClean="0">
                <a:solidFill>
                  <a:schemeClr val="bg1"/>
                </a:solidFill>
                <a:latin typeface="+mj-lt"/>
              </a:rPr>
              <a:t>Product 1 – </a:t>
            </a:r>
            <a:r>
              <a:rPr lang="en-US" sz="4000" b="1" dirty="0" smtClean="0">
                <a:solidFill>
                  <a:srgbClr val="FFFF00"/>
                </a:solidFill>
                <a:latin typeface="+mj-lt"/>
              </a:rPr>
              <a:t>WGR?</a:t>
            </a:r>
            <a:endParaRPr lang="en-US" sz="4000" b="1" dirty="0">
              <a:solidFill>
                <a:srgbClr val="FFFF00"/>
              </a:solidFill>
              <a:latin typeface="+mj-lt"/>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7279" y="3581400"/>
            <a:ext cx="3516721" cy="2637541"/>
          </a:xfrm>
          <a:prstGeom prst="rect">
            <a:avLst/>
          </a:prstGeom>
        </p:spPr>
      </p:pic>
      <p:sp>
        <p:nvSpPr>
          <p:cNvPr id="13" name="Content Placeholder 2"/>
          <p:cNvSpPr txBox="1">
            <a:spLocks/>
          </p:cNvSpPr>
          <p:nvPr/>
        </p:nvSpPr>
        <p:spPr bwMode="auto">
          <a:xfrm>
            <a:off x="381000" y="5181600"/>
            <a:ext cx="5334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1pPr>
            <a:lvl2pPr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2pPr>
            <a:lvl3pPr marL="1143000" indent="-228600"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3pPr>
            <a:lvl4pPr marL="1600200" indent="-228600"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4pPr>
            <a:lvl5pPr marL="2057400" indent="-228600"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5pPr>
            <a:lvl6pPr marL="2514600" indent="-228600" algn="r" eaLnBrk="0" fontAlgn="base" hangingPunct="0">
              <a:spcBef>
                <a:spcPct val="30000"/>
              </a:spcBef>
              <a:spcAft>
                <a:spcPct val="0"/>
              </a:spcAft>
              <a:defRPr sz="3200" b="1">
                <a:solidFill>
                  <a:schemeClr val="tx1"/>
                </a:solidFill>
                <a:latin typeface="Arial" panose="020B0604020202020204" pitchFamily="34" charset="0"/>
                <a:cs typeface="Times New Roman" panose="02020603050405020304" pitchFamily="18" charset="0"/>
                <a:sym typeface="Monotype Sorts" pitchFamily="2" charset="2"/>
              </a:defRPr>
            </a:lvl6pPr>
            <a:lvl7pPr marL="2971800" indent="-228600" algn="r" eaLnBrk="0" fontAlgn="base" hangingPunct="0">
              <a:spcBef>
                <a:spcPct val="30000"/>
              </a:spcBef>
              <a:spcAft>
                <a:spcPct val="0"/>
              </a:spcAft>
              <a:defRPr sz="3200" b="1">
                <a:solidFill>
                  <a:schemeClr val="tx1"/>
                </a:solidFill>
                <a:latin typeface="Arial" panose="020B0604020202020204" pitchFamily="34" charset="0"/>
                <a:cs typeface="Times New Roman" panose="02020603050405020304" pitchFamily="18" charset="0"/>
                <a:sym typeface="Monotype Sorts" pitchFamily="2" charset="2"/>
              </a:defRPr>
            </a:lvl7pPr>
            <a:lvl8pPr marL="3429000" indent="-228600" algn="r" eaLnBrk="0" fontAlgn="base" hangingPunct="0">
              <a:spcBef>
                <a:spcPct val="30000"/>
              </a:spcBef>
              <a:spcAft>
                <a:spcPct val="0"/>
              </a:spcAft>
              <a:defRPr sz="3200" b="1">
                <a:solidFill>
                  <a:schemeClr val="tx1"/>
                </a:solidFill>
                <a:latin typeface="Arial" panose="020B0604020202020204" pitchFamily="34" charset="0"/>
                <a:cs typeface="Times New Roman" panose="02020603050405020304" pitchFamily="18" charset="0"/>
                <a:sym typeface="Monotype Sorts" pitchFamily="2" charset="2"/>
              </a:defRPr>
            </a:lvl8pPr>
            <a:lvl9pPr marL="3886200" indent="-228600" algn="r" eaLnBrk="0" fontAlgn="base" hangingPunct="0">
              <a:spcBef>
                <a:spcPct val="30000"/>
              </a:spcBef>
              <a:spcAft>
                <a:spcPct val="0"/>
              </a:spcAft>
              <a:defRPr sz="3200" b="1">
                <a:solidFill>
                  <a:schemeClr val="tx1"/>
                </a:solidFill>
                <a:latin typeface="Arial" panose="020B0604020202020204" pitchFamily="34" charset="0"/>
                <a:cs typeface="Times New Roman" panose="02020603050405020304" pitchFamily="18" charset="0"/>
                <a:sym typeface="Monotype Sorts" pitchFamily="2" charset="2"/>
              </a:defRPr>
            </a:lvl9pPr>
          </a:lstStyle>
          <a:p>
            <a:pPr lvl="1" indent="-457200" eaLnBrk="1" hangingPunct="1">
              <a:spcBef>
                <a:spcPct val="0"/>
              </a:spcBef>
              <a:buClr>
                <a:schemeClr val="bg1"/>
              </a:buClr>
            </a:pPr>
            <a:r>
              <a:rPr lang="en-US" altLang="en-US" sz="2800" dirty="0">
                <a:solidFill>
                  <a:schemeClr val="bg1"/>
                </a:solidFill>
                <a:latin typeface="Calibri" panose="020F0502020204030204" pitchFamily="34" charset="0"/>
                <a:cs typeface="Arial" panose="020B0604020202020204" pitchFamily="34" charset="0"/>
                <a:sym typeface="Wingdings" panose="05000000000000000000" pitchFamily="2" charset="2"/>
              </a:rPr>
              <a:t> </a:t>
            </a:r>
            <a:r>
              <a:rPr lang="en-US" altLang="en-US" sz="2800" dirty="0">
                <a:solidFill>
                  <a:srgbClr val="FFFF00"/>
                </a:solidFill>
                <a:latin typeface="Calibri" panose="020F0502020204030204" pitchFamily="34" charset="0"/>
                <a:cs typeface="Arial" panose="020B0604020202020204" pitchFamily="34" charset="0"/>
                <a:sym typeface="Wingdings" panose="05000000000000000000" pitchFamily="2" charset="2"/>
              </a:rPr>
              <a:t>	</a:t>
            </a:r>
            <a:r>
              <a:rPr lang="en-US" altLang="en-US" sz="2800" dirty="0" smtClean="0">
                <a:solidFill>
                  <a:schemeClr val="bg1"/>
                </a:solidFill>
                <a:latin typeface="Calibri" panose="020F0502020204030204" pitchFamily="34" charset="0"/>
                <a:cs typeface="Arial" panose="020B0604020202020204" pitchFamily="34" charset="0"/>
                <a:sym typeface="Symbol" panose="05050102010706020507" pitchFamily="18" charset="2"/>
              </a:rPr>
              <a:t>Criterion 1 WHOLE GRAIN</a:t>
            </a:r>
            <a:endParaRPr lang="en-US" altLang="en-US" sz="2800" dirty="0">
              <a:solidFill>
                <a:schemeClr val="bg1"/>
              </a:solidFill>
              <a:latin typeface="Calibri" panose="020F0502020204030204" pitchFamily="34" charset="0"/>
              <a:cs typeface="Arial" panose="020B0604020202020204" pitchFamily="34" charset="0"/>
              <a:sym typeface="Symbol" panose="05050102010706020507" pitchFamily="18" charset="2"/>
            </a:endParaRPr>
          </a:p>
          <a:p>
            <a:pPr lvl="1" indent="-457200" eaLnBrk="1" hangingPunct="1">
              <a:spcBef>
                <a:spcPct val="0"/>
              </a:spcBef>
              <a:buClr>
                <a:schemeClr val="bg1"/>
              </a:buClr>
            </a:pPr>
            <a:r>
              <a:rPr lang="en-US" altLang="en-US" sz="2800" dirty="0">
                <a:solidFill>
                  <a:schemeClr val="bg1"/>
                </a:solidFill>
                <a:latin typeface="Calibri" panose="020F0502020204030204" pitchFamily="34" charset="0"/>
                <a:cs typeface="Arial" panose="020B0604020202020204" pitchFamily="34" charset="0"/>
                <a:sym typeface="Wingdings" panose="05000000000000000000" pitchFamily="2" charset="2"/>
              </a:rPr>
              <a:t> </a:t>
            </a:r>
            <a:r>
              <a:rPr lang="en-US" altLang="en-US" sz="2800" dirty="0">
                <a:solidFill>
                  <a:srgbClr val="FFFF00"/>
                </a:solidFill>
                <a:latin typeface="Calibri" panose="020F0502020204030204" pitchFamily="34" charset="0"/>
                <a:cs typeface="Arial" panose="020B0604020202020204" pitchFamily="34" charset="0"/>
                <a:sym typeface="Wingdings" panose="05000000000000000000" pitchFamily="2" charset="2"/>
              </a:rPr>
              <a:t>	</a:t>
            </a:r>
            <a:r>
              <a:rPr lang="en-US" altLang="en-US" sz="2800" dirty="0" smtClean="0">
                <a:solidFill>
                  <a:schemeClr val="bg1"/>
                </a:solidFill>
                <a:latin typeface="Calibri" panose="020F0502020204030204" pitchFamily="34" charset="0"/>
                <a:cs typeface="Arial" panose="020B0604020202020204" pitchFamily="34" charset="0"/>
                <a:sym typeface="Symbol" panose="05050102010706020507" pitchFamily="18" charset="2"/>
              </a:rPr>
              <a:t>Criterion 2 ENRICHED</a:t>
            </a:r>
          </a:p>
          <a:p>
            <a:pPr lvl="1" indent="-457200" eaLnBrk="1" hangingPunct="1">
              <a:spcBef>
                <a:spcPct val="0"/>
              </a:spcBef>
              <a:buClr>
                <a:schemeClr val="bg1"/>
              </a:buClr>
            </a:pPr>
            <a:r>
              <a:rPr lang="en-US" altLang="en-US" sz="2800" dirty="0">
                <a:solidFill>
                  <a:schemeClr val="bg1"/>
                </a:solidFill>
                <a:latin typeface="Calibri" panose="020F0502020204030204" pitchFamily="34" charset="0"/>
                <a:cs typeface="Arial" panose="020B0604020202020204" pitchFamily="34" charset="0"/>
                <a:sym typeface="Wingdings" panose="05000000000000000000" pitchFamily="2" charset="2"/>
              </a:rPr>
              <a:t> </a:t>
            </a:r>
            <a:r>
              <a:rPr lang="en-US" altLang="en-US" sz="2800" dirty="0">
                <a:solidFill>
                  <a:srgbClr val="FFFF00"/>
                </a:solidFill>
                <a:latin typeface="Calibri" panose="020F0502020204030204" pitchFamily="34" charset="0"/>
                <a:cs typeface="Arial" panose="020B0604020202020204" pitchFamily="34" charset="0"/>
                <a:sym typeface="Wingdings" panose="05000000000000000000" pitchFamily="2" charset="2"/>
              </a:rPr>
              <a:t>	</a:t>
            </a:r>
            <a:r>
              <a:rPr lang="en-US" altLang="en-US" sz="2800" dirty="0" smtClean="0">
                <a:solidFill>
                  <a:schemeClr val="bg1"/>
                </a:solidFill>
                <a:latin typeface="Calibri" panose="020F0502020204030204" pitchFamily="34" charset="0"/>
                <a:cs typeface="Arial" panose="020B0604020202020204" pitchFamily="34" charset="0"/>
                <a:sym typeface="Symbol" panose="05050102010706020507" pitchFamily="18" charset="2"/>
              </a:rPr>
              <a:t>Criterion 3 NONCREDITABLE</a:t>
            </a:r>
          </a:p>
        </p:txBody>
      </p:sp>
    </p:spTree>
    <p:extLst>
      <p:ext uri="{BB962C8B-B14F-4D97-AF65-F5344CB8AC3E}">
        <p14:creationId xmlns:p14="http://schemas.microsoft.com/office/powerpoint/2010/main" val="3027485806"/>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376488"/>
            <a:ext cx="9144000" cy="707886"/>
          </a:xfrm>
          <a:prstGeom prst="rect">
            <a:avLst/>
          </a:prstGeom>
          <a:solidFill>
            <a:srgbClr val="2C7A66"/>
          </a:solidFill>
          <a:ln w="38100">
            <a:solidFill>
              <a:srgbClr val="C00000"/>
            </a:solidFill>
          </a:ln>
        </p:spPr>
        <p:txBody>
          <a:bodyPr wrap="square" rtlCol="0">
            <a:spAutoFit/>
          </a:bodyPr>
          <a:lstStyle/>
          <a:p>
            <a:pPr algn="ctr"/>
            <a:r>
              <a:rPr lang="en-US" sz="4000" b="1" dirty="0" smtClean="0">
                <a:solidFill>
                  <a:schemeClr val="bg1"/>
                </a:solidFill>
                <a:latin typeface="+mj-lt"/>
              </a:rPr>
              <a:t>Product </a:t>
            </a:r>
            <a:r>
              <a:rPr lang="en-US" sz="4000" b="1" dirty="0">
                <a:solidFill>
                  <a:schemeClr val="bg1"/>
                </a:solidFill>
                <a:latin typeface="+mj-lt"/>
              </a:rPr>
              <a:t>1</a:t>
            </a:r>
            <a:r>
              <a:rPr lang="en-US" sz="4000" b="1" dirty="0" smtClean="0">
                <a:solidFill>
                  <a:schemeClr val="bg1"/>
                </a:solidFill>
                <a:latin typeface="+mj-lt"/>
              </a:rPr>
              <a:t> – </a:t>
            </a:r>
            <a:r>
              <a:rPr lang="en-US" sz="4000" b="1" dirty="0" smtClean="0">
                <a:solidFill>
                  <a:srgbClr val="FFFF00"/>
                </a:solidFill>
                <a:latin typeface="+mj-lt"/>
              </a:rPr>
              <a:t>WGR?</a:t>
            </a:r>
            <a:endParaRPr lang="en-US" sz="4000" b="1" dirty="0">
              <a:solidFill>
                <a:srgbClr val="FFFF00"/>
              </a:solidFill>
              <a:latin typeface="+mj-lt"/>
            </a:endParaRPr>
          </a:p>
        </p:txBody>
      </p:sp>
      <p:sp>
        <p:nvSpPr>
          <p:cNvPr id="145410" name="TextBox 5"/>
          <p:cNvSpPr txBox="1">
            <a:spLocks noChangeArrowheads="1"/>
          </p:cNvSpPr>
          <p:nvPr/>
        </p:nvSpPr>
        <p:spPr bwMode="auto">
          <a:xfrm>
            <a:off x="457200" y="1518881"/>
            <a:ext cx="6400800" cy="3439239"/>
          </a:xfrm>
          <a:prstGeom prst="roundRect">
            <a:avLst/>
          </a:prstGeom>
          <a:solidFill>
            <a:srgbClr val="F4E8DC"/>
          </a:solidFill>
          <a:ln>
            <a:noFill/>
          </a:ln>
          <a:scene3d>
            <a:camera prst="orthographicFront"/>
            <a:lightRig rig="threePt" dir="t"/>
          </a:scene3d>
          <a:sp3d>
            <a:bevelT prst="relaxedInset"/>
          </a:sp3d>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53975">
              <a:spcBef>
                <a:spcPct val="0"/>
              </a:spcBef>
              <a:buFontTx/>
              <a:buNone/>
            </a:pPr>
            <a:r>
              <a:rPr lang="en-US" altLang="en-US" sz="2800" b="1" dirty="0" smtClean="0">
                <a:solidFill>
                  <a:srgbClr val="996633"/>
                </a:solidFill>
              </a:rPr>
              <a:t>Whole Wheat </a:t>
            </a:r>
            <a:r>
              <a:rPr lang="en-US" altLang="en-US" sz="2800" b="1" dirty="0">
                <a:solidFill>
                  <a:srgbClr val="996633"/>
                </a:solidFill>
              </a:rPr>
              <a:t>Bagel </a:t>
            </a:r>
            <a:endParaRPr lang="en-US" altLang="en-US" sz="2800" b="1" dirty="0" smtClean="0">
              <a:solidFill>
                <a:srgbClr val="996633"/>
              </a:solidFill>
            </a:endParaRPr>
          </a:p>
          <a:p>
            <a:pPr marL="53975">
              <a:spcBef>
                <a:spcPct val="0"/>
              </a:spcBef>
              <a:buFontTx/>
              <a:buNone/>
            </a:pPr>
            <a:r>
              <a:rPr lang="en-US" altLang="en-US" sz="2400" b="1" dirty="0" smtClean="0"/>
              <a:t>Ingredients</a:t>
            </a:r>
            <a:r>
              <a:rPr lang="en-US" altLang="en-US" sz="2400" b="1" dirty="0"/>
              <a:t>: </a:t>
            </a:r>
            <a:r>
              <a:rPr lang="en-US" altLang="en-US" sz="2400" b="1" dirty="0" smtClean="0">
                <a:solidFill>
                  <a:srgbClr val="008000"/>
                </a:solidFill>
              </a:rPr>
              <a:t>WHOLE WHEAT FLOUR</a:t>
            </a:r>
            <a:r>
              <a:rPr lang="en-US" altLang="en-US" sz="2400" b="1" dirty="0" smtClean="0"/>
              <a:t>, </a:t>
            </a:r>
            <a:r>
              <a:rPr lang="en-US" altLang="en-US" sz="2400" b="1" dirty="0"/>
              <a:t>sugar, wheat gluten. </a:t>
            </a:r>
            <a:r>
              <a:rPr lang="en-US" altLang="en-US" sz="2400" b="1" dirty="0">
                <a:solidFill>
                  <a:srgbClr val="0000CC"/>
                </a:solidFill>
              </a:rPr>
              <a:t>Contains 2% or less of each of the following:</a:t>
            </a:r>
            <a:r>
              <a:rPr lang="en-US" altLang="en-US" sz="2400" b="1" dirty="0"/>
              <a:t> honey, salt, </a:t>
            </a:r>
            <a:r>
              <a:rPr lang="en-US" altLang="en-US" sz="2400" b="1" dirty="0" smtClean="0">
                <a:solidFill>
                  <a:srgbClr val="C00000"/>
                </a:solidFill>
              </a:rPr>
              <a:t>YELLOW CORN FLOUR</a:t>
            </a:r>
            <a:r>
              <a:rPr lang="en-US" altLang="en-US" sz="2400" b="1" dirty="0" smtClean="0"/>
              <a:t>, </a:t>
            </a:r>
            <a:r>
              <a:rPr lang="en-US" altLang="en-US" sz="2400" b="1" dirty="0"/>
              <a:t>yeast, molasses, </a:t>
            </a:r>
            <a:r>
              <a:rPr lang="en-US" altLang="en-US" sz="2400" b="1" dirty="0" err="1"/>
              <a:t>diacetyl</a:t>
            </a:r>
            <a:r>
              <a:rPr lang="en-US" altLang="en-US" sz="2400" b="1" dirty="0"/>
              <a:t> tartaric acid </a:t>
            </a:r>
            <a:r>
              <a:rPr lang="en-US" altLang="en-US" sz="2400" b="1" dirty="0" smtClean="0"/>
              <a:t/>
            </a:r>
            <a:br>
              <a:rPr lang="en-US" altLang="en-US" sz="2400" b="1" dirty="0" smtClean="0"/>
            </a:br>
            <a:r>
              <a:rPr lang="en-US" altLang="en-US" sz="2400" b="1" dirty="0" smtClean="0"/>
              <a:t>esters </a:t>
            </a:r>
            <a:r>
              <a:rPr lang="en-US" altLang="en-US" sz="2400" b="1" dirty="0"/>
              <a:t>of mono-</a:t>
            </a:r>
            <a:r>
              <a:rPr lang="en-US" altLang="en-US" sz="2400" b="1" dirty="0" err="1"/>
              <a:t>diglycerides</a:t>
            </a:r>
            <a:r>
              <a:rPr lang="en-US" altLang="en-US" sz="2400" b="1" dirty="0"/>
              <a:t> (</a:t>
            </a:r>
            <a:r>
              <a:rPr lang="en-US" altLang="en-US" sz="2400" b="1" dirty="0" err="1"/>
              <a:t>datem</a:t>
            </a:r>
            <a:r>
              <a:rPr lang="en-US" altLang="en-US" sz="2400" b="1" dirty="0"/>
              <a:t>), </a:t>
            </a:r>
            <a:r>
              <a:rPr lang="en-US" altLang="en-US" sz="2400" b="1" dirty="0" smtClean="0"/>
              <a:t/>
            </a:r>
            <a:br>
              <a:rPr lang="en-US" altLang="en-US" sz="2400" b="1" dirty="0" smtClean="0"/>
            </a:br>
            <a:r>
              <a:rPr lang="en-US" altLang="en-US" sz="2400" b="1" dirty="0" smtClean="0"/>
              <a:t>ascorbic </a:t>
            </a:r>
            <a:r>
              <a:rPr lang="en-US" altLang="en-US" sz="2400" b="1" dirty="0"/>
              <a:t>acid, mono-and </a:t>
            </a:r>
            <a:r>
              <a:rPr lang="en-US" altLang="en-US" sz="2400" b="1" dirty="0" err="1"/>
              <a:t>diglycerides</a:t>
            </a:r>
            <a:r>
              <a:rPr lang="en-US" altLang="en-US" sz="2400" b="1" dirty="0"/>
              <a:t>, </a:t>
            </a:r>
            <a:br>
              <a:rPr lang="en-US" altLang="en-US" sz="2400" b="1" dirty="0"/>
            </a:br>
            <a:r>
              <a:rPr lang="en-US" altLang="en-US" sz="2400" b="1" dirty="0"/>
              <a:t>l-cysteine, enzymes</a:t>
            </a:r>
          </a:p>
        </p:txBody>
      </p:sp>
      <p:sp>
        <p:nvSpPr>
          <p:cNvPr id="8" name="TextBox 8"/>
          <p:cNvSpPr>
            <a:spLocks noChangeArrowheads="1"/>
          </p:cNvSpPr>
          <p:nvPr/>
        </p:nvSpPr>
        <p:spPr bwMode="auto">
          <a:xfrm>
            <a:off x="6732587" y="432427"/>
            <a:ext cx="1497013" cy="909638"/>
          </a:xfrm>
          <a:prstGeom prst="ellipse">
            <a:avLst/>
          </a:prstGeom>
          <a:solidFill>
            <a:srgbClr val="006600"/>
          </a:solidFill>
          <a:ln w="38100">
            <a:solidFill>
              <a:schemeClr val="bg1"/>
            </a:solidFill>
            <a:round/>
            <a:headEnd/>
            <a:tailEnd/>
          </a:ln>
        </p:spPr>
        <p:txBody>
          <a:bodyPr>
            <a:spAutoFit/>
          </a:bodyPr>
          <a:lstStyle/>
          <a:p>
            <a:pPr algn="ctr"/>
            <a:r>
              <a:rPr lang="en-US" sz="3600" b="1" dirty="0">
                <a:solidFill>
                  <a:schemeClr val="bg1"/>
                </a:solidFill>
              </a:rPr>
              <a:t>YES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7279" y="3581400"/>
            <a:ext cx="3516721" cy="2637541"/>
          </a:xfrm>
          <a:prstGeom prst="rect">
            <a:avLst/>
          </a:prstGeom>
        </p:spPr>
      </p:pic>
      <p:sp>
        <p:nvSpPr>
          <p:cNvPr id="10" name="Content Placeholder 2"/>
          <p:cNvSpPr txBox="1">
            <a:spLocks/>
          </p:cNvSpPr>
          <p:nvPr/>
        </p:nvSpPr>
        <p:spPr bwMode="auto">
          <a:xfrm>
            <a:off x="381000" y="5181600"/>
            <a:ext cx="5334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1pPr>
            <a:lvl2pPr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2pPr>
            <a:lvl3pPr marL="1143000" indent="-228600"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3pPr>
            <a:lvl4pPr marL="1600200" indent="-228600"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4pPr>
            <a:lvl5pPr marL="2057400" indent="-228600"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5pPr>
            <a:lvl6pPr marL="2514600" indent="-228600" algn="r" eaLnBrk="0" fontAlgn="base" hangingPunct="0">
              <a:spcBef>
                <a:spcPct val="30000"/>
              </a:spcBef>
              <a:spcAft>
                <a:spcPct val="0"/>
              </a:spcAft>
              <a:defRPr sz="3200" b="1">
                <a:solidFill>
                  <a:schemeClr val="tx1"/>
                </a:solidFill>
                <a:latin typeface="Arial" panose="020B0604020202020204" pitchFamily="34" charset="0"/>
                <a:cs typeface="Times New Roman" panose="02020603050405020304" pitchFamily="18" charset="0"/>
                <a:sym typeface="Monotype Sorts" pitchFamily="2" charset="2"/>
              </a:defRPr>
            </a:lvl6pPr>
            <a:lvl7pPr marL="2971800" indent="-228600" algn="r" eaLnBrk="0" fontAlgn="base" hangingPunct="0">
              <a:spcBef>
                <a:spcPct val="30000"/>
              </a:spcBef>
              <a:spcAft>
                <a:spcPct val="0"/>
              </a:spcAft>
              <a:defRPr sz="3200" b="1">
                <a:solidFill>
                  <a:schemeClr val="tx1"/>
                </a:solidFill>
                <a:latin typeface="Arial" panose="020B0604020202020204" pitchFamily="34" charset="0"/>
                <a:cs typeface="Times New Roman" panose="02020603050405020304" pitchFamily="18" charset="0"/>
                <a:sym typeface="Monotype Sorts" pitchFamily="2" charset="2"/>
              </a:defRPr>
            </a:lvl7pPr>
            <a:lvl8pPr marL="3429000" indent="-228600" algn="r" eaLnBrk="0" fontAlgn="base" hangingPunct="0">
              <a:spcBef>
                <a:spcPct val="30000"/>
              </a:spcBef>
              <a:spcAft>
                <a:spcPct val="0"/>
              </a:spcAft>
              <a:defRPr sz="3200" b="1">
                <a:solidFill>
                  <a:schemeClr val="tx1"/>
                </a:solidFill>
                <a:latin typeface="Arial" panose="020B0604020202020204" pitchFamily="34" charset="0"/>
                <a:cs typeface="Times New Roman" panose="02020603050405020304" pitchFamily="18" charset="0"/>
                <a:sym typeface="Monotype Sorts" pitchFamily="2" charset="2"/>
              </a:defRPr>
            </a:lvl8pPr>
            <a:lvl9pPr marL="3886200" indent="-228600" algn="r" eaLnBrk="0" fontAlgn="base" hangingPunct="0">
              <a:spcBef>
                <a:spcPct val="30000"/>
              </a:spcBef>
              <a:spcAft>
                <a:spcPct val="0"/>
              </a:spcAft>
              <a:defRPr sz="3200" b="1">
                <a:solidFill>
                  <a:schemeClr val="tx1"/>
                </a:solidFill>
                <a:latin typeface="Arial" panose="020B0604020202020204" pitchFamily="34" charset="0"/>
                <a:cs typeface="Times New Roman" panose="02020603050405020304" pitchFamily="18" charset="0"/>
                <a:sym typeface="Monotype Sorts" pitchFamily="2" charset="2"/>
              </a:defRPr>
            </a:lvl9pPr>
          </a:lstStyle>
          <a:p>
            <a:pPr lvl="1" indent="-457200" eaLnBrk="1" hangingPunct="1">
              <a:spcBef>
                <a:spcPct val="0"/>
              </a:spcBef>
              <a:buClr>
                <a:schemeClr val="bg1"/>
              </a:buClr>
            </a:pPr>
            <a:r>
              <a:rPr lang="en-US" altLang="en-US" sz="2800" dirty="0">
                <a:solidFill>
                  <a:srgbClr val="FFFF00"/>
                </a:solidFill>
                <a:latin typeface="Calibri" panose="020F0502020204030204" pitchFamily="34" charset="0"/>
                <a:cs typeface="Arial" panose="020B0604020202020204" pitchFamily="34" charset="0"/>
                <a:sym typeface="Wingdings" panose="05000000000000000000" pitchFamily="2" charset="2"/>
              </a:rPr>
              <a:t></a:t>
            </a:r>
            <a:r>
              <a:rPr lang="en-US" altLang="en-US" sz="2800" dirty="0" smtClean="0">
                <a:solidFill>
                  <a:schemeClr val="bg1"/>
                </a:solidFill>
                <a:latin typeface="Calibri" panose="020F0502020204030204" pitchFamily="34" charset="0"/>
                <a:cs typeface="Arial" panose="020B0604020202020204" pitchFamily="34" charset="0"/>
                <a:sym typeface="Wingdings" panose="05000000000000000000" pitchFamily="2" charset="2"/>
              </a:rPr>
              <a:t> </a:t>
            </a:r>
            <a:r>
              <a:rPr lang="en-US" altLang="en-US" sz="2800" dirty="0">
                <a:solidFill>
                  <a:srgbClr val="FFFF00"/>
                </a:solidFill>
                <a:latin typeface="Calibri" panose="020F0502020204030204" pitchFamily="34" charset="0"/>
                <a:cs typeface="Arial" panose="020B0604020202020204" pitchFamily="34" charset="0"/>
                <a:sym typeface="Wingdings" panose="05000000000000000000" pitchFamily="2" charset="2"/>
              </a:rPr>
              <a:t>	</a:t>
            </a:r>
            <a:r>
              <a:rPr lang="en-US" altLang="en-US" sz="2800" dirty="0" smtClean="0">
                <a:solidFill>
                  <a:schemeClr val="bg1"/>
                </a:solidFill>
                <a:latin typeface="Calibri" panose="020F0502020204030204" pitchFamily="34" charset="0"/>
                <a:cs typeface="Arial" panose="020B0604020202020204" pitchFamily="34" charset="0"/>
                <a:sym typeface="Symbol" panose="05050102010706020507" pitchFamily="18" charset="2"/>
              </a:rPr>
              <a:t>Criterion 1 WHOLE GRAIN</a:t>
            </a:r>
            <a:endParaRPr lang="en-US" altLang="en-US" sz="2800" dirty="0">
              <a:solidFill>
                <a:schemeClr val="bg1"/>
              </a:solidFill>
              <a:latin typeface="Calibri" panose="020F0502020204030204" pitchFamily="34" charset="0"/>
              <a:cs typeface="Arial" panose="020B0604020202020204" pitchFamily="34" charset="0"/>
              <a:sym typeface="Symbol" panose="05050102010706020507" pitchFamily="18" charset="2"/>
            </a:endParaRPr>
          </a:p>
          <a:p>
            <a:pPr lvl="1" indent="-457200" eaLnBrk="1" hangingPunct="1">
              <a:spcBef>
                <a:spcPct val="0"/>
              </a:spcBef>
              <a:buClr>
                <a:schemeClr val="bg1"/>
              </a:buClr>
            </a:pPr>
            <a:r>
              <a:rPr lang="en-US" altLang="en-US" sz="2800" dirty="0">
                <a:solidFill>
                  <a:srgbClr val="FFFF00"/>
                </a:solidFill>
                <a:latin typeface="Calibri" panose="020F0502020204030204" pitchFamily="34" charset="0"/>
                <a:cs typeface="Arial" panose="020B0604020202020204" pitchFamily="34" charset="0"/>
                <a:sym typeface="Wingdings" panose="05000000000000000000" pitchFamily="2" charset="2"/>
              </a:rPr>
              <a:t></a:t>
            </a:r>
            <a:r>
              <a:rPr lang="en-US" altLang="en-US" sz="2800" dirty="0" smtClean="0">
                <a:solidFill>
                  <a:schemeClr val="bg1"/>
                </a:solidFill>
                <a:latin typeface="Calibri" panose="020F0502020204030204" pitchFamily="34" charset="0"/>
                <a:cs typeface="Arial" panose="020B0604020202020204" pitchFamily="34" charset="0"/>
                <a:sym typeface="Wingdings" panose="05000000000000000000" pitchFamily="2" charset="2"/>
              </a:rPr>
              <a:t> </a:t>
            </a:r>
            <a:r>
              <a:rPr lang="en-US" altLang="en-US" sz="2800" dirty="0">
                <a:solidFill>
                  <a:srgbClr val="FFFF00"/>
                </a:solidFill>
                <a:latin typeface="Calibri" panose="020F0502020204030204" pitchFamily="34" charset="0"/>
                <a:cs typeface="Arial" panose="020B0604020202020204" pitchFamily="34" charset="0"/>
                <a:sym typeface="Wingdings" panose="05000000000000000000" pitchFamily="2" charset="2"/>
              </a:rPr>
              <a:t>	</a:t>
            </a:r>
            <a:r>
              <a:rPr lang="en-US" altLang="en-US" sz="2800" dirty="0" smtClean="0">
                <a:solidFill>
                  <a:schemeClr val="bg1"/>
                </a:solidFill>
                <a:latin typeface="Calibri" panose="020F0502020204030204" pitchFamily="34" charset="0"/>
                <a:cs typeface="Arial" panose="020B0604020202020204" pitchFamily="34" charset="0"/>
                <a:sym typeface="Symbol" panose="05050102010706020507" pitchFamily="18" charset="2"/>
              </a:rPr>
              <a:t>Criterion 2 ENRICHED</a:t>
            </a:r>
          </a:p>
          <a:p>
            <a:pPr lvl="1" indent="-457200" eaLnBrk="1" hangingPunct="1">
              <a:spcBef>
                <a:spcPct val="0"/>
              </a:spcBef>
              <a:buClr>
                <a:schemeClr val="bg1"/>
              </a:buClr>
            </a:pPr>
            <a:r>
              <a:rPr lang="en-US" altLang="en-US" sz="2800" dirty="0">
                <a:solidFill>
                  <a:srgbClr val="FFFF00"/>
                </a:solidFill>
                <a:latin typeface="Calibri" panose="020F0502020204030204" pitchFamily="34" charset="0"/>
                <a:cs typeface="Arial" panose="020B0604020202020204" pitchFamily="34" charset="0"/>
                <a:sym typeface="Wingdings" panose="05000000000000000000" pitchFamily="2" charset="2"/>
              </a:rPr>
              <a:t></a:t>
            </a:r>
            <a:r>
              <a:rPr lang="en-US" altLang="en-US" sz="2800" dirty="0" smtClean="0">
                <a:solidFill>
                  <a:schemeClr val="bg1"/>
                </a:solidFill>
                <a:latin typeface="Calibri" panose="020F0502020204030204" pitchFamily="34" charset="0"/>
                <a:cs typeface="Arial" panose="020B0604020202020204" pitchFamily="34" charset="0"/>
                <a:sym typeface="Wingdings" panose="05000000000000000000" pitchFamily="2" charset="2"/>
              </a:rPr>
              <a:t> </a:t>
            </a:r>
            <a:r>
              <a:rPr lang="en-US" altLang="en-US" sz="2800" dirty="0">
                <a:solidFill>
                  <a:srgbClr val="FFFF00"/>
                </a:solidFill>
                <a:latin typeface="Calibri" panose="020F0502020204030204" pitchFamily="34" charset="0"/>
                <a:cs typeface="Arial" panose="020B0604020202020204" pitchFamily="34" charset="0"/>
                <a:sym typeface="Wingdings" panose="05000000000000000000" pitchFamily="2" charset="2"/>
              </a:rPr>
              <a:t>	</a:t>
            </a:r>
            <a:r>
              <a:rPr lang="en-US" altLang="en-US" sz="2800" dirty="0" smtClean="0">
                <a:solidFill>
                  <a:schemeClr val="bg1"/>
                </a:solidFill>
                <a:latin typeface="Calibri" panose="020F0502020204030204" pitchFamily="34" charset="0"/>
                <a:cs typeface="Arial" panose="020B0604020202020204" pitchFamily="34" charset="0"/>
                <a:sym typeface="Symbol" panose="05050102010706020507" pitchFamily="18" charset="2"/>
              </a:rPr>
              <a:t>Criterion 3 NONCREDITABLE</a:t>
            </a:r>
          </a:p>
        </p:txBody>
      </p:sp>
    </p:spTree>
    <p:extLst>
      <p:ext uri="{BB962C8B-B14F-4D97-AF65-F5344CB8AC3E}">
        <p14:creationId xmlns:p14="http://schemas.microsoft.com/office/powerpoint/2010/main" val="10768865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5"/>
          <p:cNvSpPr txBox="1">
            <a:spLocks noChangeArrowheads="1"/>
          </p:cNvSpPr>
          <p:nvPr/>
        </p:nvSpPr>
        <p:spPr bwMode="auto">
          <a:xfrm>
            <a:off x="457200" y="1458516"/>
            <a:ext cx="7772400" cy="3507343"/>
          </a:xfrm>
          <a:prstGeom prst="roundRect">
            <a:avLst/>
          </a:prstGeom>
          <a:solidFill>
            <a:srgbClr val="F4E8DC"/>
          </a:solidFill>
          <a:ln>
            <a:noFill/>
          </a:ln>
          <a:scene3d>
            <a:camera prst="orthographicFront"/>
            <a:lightRig rig="threePt" dir="t"/>
          </a:scene3d>
          <a:sp3d>
            <a:bevelT prst="relaxedInset"/>
          </a:sp3d>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119063">
              <a:spcBef>
                <a:spcPct val="0"/>
              </a:spcBef>
              <a:buNone/>
            </a:pPr>
            <a:r>
              <a:rPr lang="en-US" altLang="en-US" sz="2000" b="1" dirty="0" smtClean="0">
                <a:solidFill>
                  <a:srgbClr val="996633"/>
                </a:solidFill>
              </a:rPr>
              <a:t>BRAND A White Whole-Wheat Bread Sticks</a:t>
            </a:r>
            <a:endParaRPr lang="en-US" altLang="en-US" sz="2000" dirty="0" smtClean="0">
              <a:solidFill>
                <a:srgbClr val="996633"/>
              </a:solidFill>
            </a:endParaRPr>
          </a:p>
          <a:p>
            <a:pPr marL="119063">
              <a:spcBef>
                <a:spcPct val="0"/>
              </a:spcBef>
              <a:buFontTx/>
              <a:buNone/>
            </a:pPr>
            <a:r>
              <a:rPr lang="en-US" altLang="en-US" sz="2000" b="1" dirty="0" smtClean="0"/>
              <a:t>Ingredients: </a:t>
            </a:r>
            <a:r>
              <a:rPr lang="en-US" sz="2000" b="1" dirty="0"/>
              <a:t>Water, whole wheat flour, unbleached </a:t>
            </a:r>
            <a:r>
              <a:rPr lang="en-US" sz="2000" b="1" dirty="0" err="1"/>
              <a:t>unbromated</a:t>
            </a:r>
            <a:r>
              <a:rPr lang="en-US" sz="2000" b="1" dirty="0"/>
              <a:t> enriched wheat flour (wheat flour, niacin, reduced iron, thiamine </a:t>
            </a:r>
            <a:r>
              <a:rPr lang="en-US" sz="2000" b="1" dirty="0" err="1"/>
              <a:t>mononitrate</a:t>
            </a:r>
            <a:r>
              <a:rPr lang="en-US" sz="2000" b="1" dirty="0"/>
              <a:t>, riboflavin, enzymes, folic acid), honey, yeast, salt, dough conditioners (mono &amp; </a:t>
            </a:r>
            <a:r>
              <a:rPr lang="en-US" sz="2000" b="1" dirty="0" err="1"/>
              <a:t>diglycerides</a:t>
            </a:r>
            <a:r>
              <a:rPr lang="en-US" sz="2000" b="1" dirty="0"/>
              <a:t>, </a:t>
            </a:r>
            <a:r>
              <a:rPr lang="en-US" sz="2000" b="1" dirty="0" err="1"/>
              <a:t>datem</a:t>
            </a:r>
            <a:r>
              <a:rPr lang="en-US" sz="2000" b="1" dirty="0"/>
              <a:t>, l-cysteine, ascorbic acid, enzymes), modified </a:t>
            </a:r>
            <a:r>
              <a:rPr lang="en-US" sz="2000" b="1" dirty="0" smtClean="0"/>
              <a:t/>
            </a:r>
            <a:br>
              <a:rPr lang="en-US" sz="2000" b="1" dirty="0" smtClean="0"/>
            </a:br>
            <a:r>
              <a:rPr lang="en-US" sz="2000" b="1" dirty="0" smtClean="0"/>
              <a:t>food </a:t>
            </a:r>
            <a:r>
              <a:rPr lang="en-US" sz="2000" b="1" dirty="0"/>
              <a:t>starch, fava bean flour, flavor </a:t>
            </a:r>
            <a:r>
              <a:rPr lang="en-US" sz="2000" b="1" dirty="0" smtClean="0"/>
              <a:t/>
            </a:r>
            <a:br>
              <a:rPr lang="en-US" sz="2000" b="1" dirty="0" smtClean="0"/>
            </a:br>
            <a:r>
              <a:rPr lang="en-US" sz="2000" b="1" dirty="0" smtClean="0"/>
              <a:t>(</a:t>
            </a:r>
            <a:r>
              <a:rPr lang="en-US" sz="2000" b="1" dirty="0"/>
              <a:t>natural flavor, modified vegetable </a:t>
            </a:r>
            <a:r>
              <a:rPr lang="en-US" sz="2000" b="1" dirty="0" smtClean="0"/>
              <a:t/>
            </a:r>
            <a:br>
              <a:rPr lang="en-US" sz="2000" b="1" dirty="0" smtClean="0"/>
            </a:br>
            <a:r>
              <a:rPr lang="en-US" sz="2000" b="1" dirty="0" smtClean="0"/>
              <a:t>gum</a:t>
            </a:r>
            <a:r>
              <a:rPr lang="en-US" sz="2000" b="1" dirty="0"/>
              <a:t>, hydrolyzed starch, </a:t>
            </a:r>
            <a:r>
              <a:rPr lang="en-US" sz="2000" b="1" dirty="0" err="1" smtClean="0"/>
              <a:t>maltodextrin</a:t>
            </a:r>
            <a:r>
              <a:rPr lang="en-US" sz="2000" b="1" dirty="0"/>
              <a:t>), </a:t>
            </a:r>
            <a:r>
              <a:rPr lang="en-US" sz="2000" b="1" dirty="0" smtClean="0"/>
              <a:t/>
            </a:r>
            <a:br>
              <a:rPr lang="en-US" sz="2000" b="1" dirty="0" smtClean="0"/>
            </a:br>
            <a:r>
              <a:rPr lang="en-US" sz="2000" b="1" dirty="0" smtClean="0"/>
              <a:t>malted </a:t>
            </a:r>
            <a:r>
              <a:rPr lang="en-US" sz="2000" b="1" dirty="0"/>
              <a:t>barley flour, dextrose, rye </a:t>
            </a:r>
            <a:r>
              <a:rPr lang="en-US" sz="2000" b="1" dirty="0" smtClean="0"/>
              <a:t>flour. </a:t>
            </a:r>
            <a:endParaRPr lang="en-US" altLang="en-US" sz="2000" b="1" dirty="0"/>
          </a:p>
        </p:txBody>
      </p:sp>
      <p:sp>
        <p:nvSpPr>
          <p:cNvPr id="9" name="TextBox 8"/>
          <p:cNvSpPr txBox="1"/>
          <p:nvPr/>
        </p:nvSpPr>
        <p:spPr>
          <a:xfrm>
            <a:off x="0" y="376488"/>
            <a:ext cx="9144000" cy="707886"/>
          </a:xfrm>
          <a:prstGeom prst="rect">
            <a:avLst/>
          </a:prstGeom>
          <a:solidFill>
            <a:srgbClr val="2C7A66"/>
          </a:solidFill>
          <a:ln w="38100">
            <a:solidFill>
              <a:srgbClr val="C00000"/>
            </a:solidFill>
          </a:ln>
        </p:spPr>
        <p:txBody>
          <a:bodyPr wrap="square" rtlCol="0">
            <a:spAutoFit/>
          </a:bodyPr>
          <a:lstStyle/>
          <a:p>
            <a:pPr algn="ctr"/>
            <a:r>
              <a:rPr lang="en-US" sz="4000" b="1" dirty="0" smtClean="0">
                <a:solidFill>
                  <a:schemeClr val="bg1"/>
                </a:solidFill>
                <a:latin typeface="+mj-lt"/>
              </a:rPr>
              <a:t>Product </a:t>
            </a:r>
            <a:r>
              <a:rPr lang="en-US" sz="4000" b="1" dirty="0">
                <a:solidFill>
                  <a:schemeClr val="bg1"/>
                </a:solidFill>
                <a:latin typeface="+mj-lt"/>
              </a:rPr>
              <a:t>2</a:t>
            </a:r>
            <a:r>
              <a:rPr lang="en-US" sz="4000" b="1" dirty="0" smtClean="0">
                <a:solidFill>
                  <a:schemeClr val="bg1"/>
                </a:solidFill>
                <a:latin typeface="+mj-lt"/>
              </a:rPr>
              <a:t> – </a:t>
            </a:r>
            <a:r>
              <a:rPr lang="en-US" sz="4000" b="1" dirty="0" smtClean="0">
                <a:solidFill>
                  <a:srgbClr val="FFFF00"/>
                </a:solidFill>
                <a:latin typeface="+mj-lt"/>
              </a:rPr>
              <a:t>WGR?</a:t>
            </a:r>
            <a:endParaRPr lang="en-US" sz="4000" b="1" dirty="0">
              <a:solidFill>
                <a:srgbClr val="FFFF00"/>
              </a:solidFill>
              <a:latin typeface="+mj-lt"/>
            </a:endParaRPr>
          </a:p>
        </p:txBody>
      </p:sp>
      <p:pic>
        <p:nvPicPr>
          <p:cNvPr id="13" name="Picture 12" descr="breadsticks&#10;iStock_0000212038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0" y="3429000"/>
            <a:ext cx="3327401" cy="2005589"/>
          </a:xfrm>
          <a:prstGeom prst="rect">
            <a:avLst/>
          </a:prstGeom>
        </p:spPr>
      </p:pic>
      <p:sp>
        <p:nvSpPr>
          <p:cNvPr id="14" name="Content Placeholder 2"/>
          <p:cNvSpPr txBox="1">
            <a:spLocks/>
          </p:cNvSpPr>
          <p:nvPr/>
        </p:nvSpPr>
        <p:spPr bwMode="auto">
          <a:xfrm>
            <a:off x="164709" y="5181600"/>
            <a:ext cx="4788291"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1pPr>
            <a:lvl2pPr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2pPr>
            <a:lvl3pPr marL="1143000" indent="-228600"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3pPr>
            <a:lvl4pPr marL="1600200" indent="-228600"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4pPr>
            <a:lvl5pPr marL="2057400" indent="-228600"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5pPr>
            <a:lvl6pPr marL="2514600" indent="-228600" algn="r" eaLnBrk="0" fontAlgn="base" hangingPunct="0">
              <a:spcBef>
                <a:spcPct val="30000"/>
              </a:spcBef>
              <a:spcAft>
                <a:spcPct val="0"/>
              </a:spcAft>
              <a:defRPr sz="3200" b="1">
                <a:solidFill>
                  <a:schemeClr val="tx1"/>
                </a:solidFill>
                <a:latin typeface="Arial" panose="020B0604020202020204" pitchFamily="34" charset="0"/>
                <a:cs typeface="Times New Roman" panose="02020603050405020304" pitchFamily="18" charset="0"/>
                <a:sym typeface="Monotype Sorts" pitchFamily="2" charset="2"/>
              </a:defRPr>
            </a:lvl6pPr>
            <a:lvl7pPr marL="2971800" indent="-228600" algn="r" eaLnBrk="0" fontAlgn="base" hangingPunct="0">
              <a:spcBef>
                <a:spcPct val="30000"/>
              </a:spcBef>
              <a:spcAft>
                <a:spcPct val="0"/>
              </a:spcAft>
              <a:defRPr sz="3200" b="1">
                <a:solidFill>
                  <a:schemeClr val="tx1"/>
                </a:solidFill>
                <a:latin typeface="Arial" panose="020B0604020202020204" pitchFamily="34" charset="0"/>
                <a:cs typeface="Times New Roman" panose="02020603050405020304" pitchFamily="18" charset="0"/>
                <a:sym typeface="Monotype Sorts" pitchFamily="2" charset="2"/>
              </a:defRPr>
            </a:lvl7pPr>
            <a:lvl8pPr marL="3429000" indent="-228600" algn="r" eaLnBrk="0" fontAlgn="base" hangingPunct="0">
              <a:spcBef>
                <a:spcPct val="30000"/>
              </a:spcBef>
              <a:spcAft>
                <a:spcPct val="0"/>
              </a:spcAft>
              <a:defRPr sz="3200" b="1">
                <a:solidFill>
                  <a:schemeClr val="tx1"/>
                </a:solidFill>
                <a:latin typeface="Arial" panose="020B0604020202020204" pitchFamily="34" charset="0"/>
                <a:cs typeface="Times New Roman" panose="02020603050405020304" pitchFamily="18" charset="0"/>
                <a:sym typeface="Monotype Sorts" pitchFamily="2" charset="2"/>
              </a:defRPr>
            </a:lvl8pPr>
            <a:lvl9pPr marL="3886200" indent="-228600" algn="r" eaLnBrk="0" fontAlgn="base" hangingPunct="0">
              <a:spcBef>
                <a:spcPct val="30000"/>
              </a:spcBef>
              <a:spcAft>
                <a:spcPct val="0"/>
              </a:spcAft>
              <a:defRPr sz="3200" b="1">
                <a:solidFill>
                  <a:schemeClr val="tx1"/>
                </a:solidFill>
                <a:latin typeface="Arial" panose="020B0604020202020204" pitchFamily="34" charset="0"/>
                <a:cs typeface="Times New Roman" panose="02020603050405020304" pitchFamily="18" charset="0"/>
                <a:sym typeface="Monotype Sorts" pitchFamily="2" charset="2"/>
              </a:defRPr>
            </a:lvl9pPr>
          </a:lstStyle>
          <a:p>
            <a:pPr lvl="1" indent="-457200" eaLnBrk="1" hangingPunct="1">
              <a:spcBef>
                <a:spcPct val="0"/>
              </a:spcBef>
              <a:buClr>
                <a:schemeClr val="bg1"/>
              </a:buClr>
            </a:pPr>
            <a:r>
              <a:rPr lang="en-US" altLang="en-US" sz="2800" dirty="0">
                <a:solidFill>
                  <a:schemeClr val="bg1"/>
                </a:solidFill>
                <a:latin typeface="Calibri" panose="020F0502020204030204" pitchFamily="34" charset="0"/>
                <a:cs typeface="Arial" panose="020B0604020202020204" pitchFamily="34" charset="0"/>
                <a:sym typeface="Wingdings" panose="05000000000000000000" pitchFamily="2" charset="2"/>
              </a:rPr>
              <a:t> </a:t>
            </a:r>
            <a:r>
              <a:rPr lang="en-US" altLang="en-US" sz="2800" dirty="0">
                <a:solidFill>
                  <a:srgbClr val="FFFF00"/>
                </a:solidFill>
                <a:latin typeface="Calibri" panose="020F0502020204030204" pitchFamily="34" charset="0"/>
                <a:cs typeface="Arial" panose="020B0604020202020204" pitchFamily="34" charset="0"/>
                <a:sym typeface="Wingdings" panose="05000000000000000000" pitchFamily="2" charset="2"/>
              </a:rPr>
              <a:t>	</a:t>
            </a:r>
            <a:r>
              <a:rPr lang="en-US" altLang="en-US" sz="2800" dirty="0" smtClean="0">
                <a:solidFill>
                  <a:schemeClr val="bg1"/>
                </a:solidFill>
                <a:latin typeface="Calibri" panose="020F0502020204030204" pitchFamily="34" charset="0"/>
                <a:cs typeface="Arial" panose="020B0604020202020204" pitchFamily="34" charset="0"/>
                <a:sym typeface="Symbol" panose="05050102010706020507" pitchFamily="18" charset="2"/>
              </a:rPr>
              <a:t>Criterion 1 WHOLE GRAIN</a:t>
            </a:r>
            <a:endParaRPr lang="en-US" altLang="en-US" sz="2800" dirty="0">
              <a:solidFill>
                <a:schemeClr val="bg1"/>
              </a:solidFill>
              <a:latin typeface="Calibri" panose="020F0502020204030204" pitchFamily="34" charset="0"/>
              <a:cs typeface="Arial" panose="020B0604020202020204" pitchFamily="34" charset="0"/>
              <a:sym typeface="Symbol" panose="05050102010706020507" pitchFamily="18" charset="2"/>
            </a:endParaRPr>
          </a:p>
          <a:p>
            <a:pPr lvl="1" indent="-457200" eaLnBrk="1" hangingPunct="1">
              <a:spcBef>
                <a:spcPct val="0"/>
              </a:spcBef>
              <a:buClr>
                <a:schemeClr val="bg1"/>
              </a:buClr>
            </a:pPr>
            <a:r>
              <a:rPr lang="en-US" altLang="en-US" sz="2800" dirty="0">
                <a:solidFill>
                  <a:schemeClr val="bg1"/>
                </a:solidFill>
                <a:latin typeface="Calibri" panose="020F0502020204030204" pitchFamily="34" charset="0"/>
                <a:cs typeface="Arial" panose="020B0604020202020204" pitchFamily="34" charset="0"/>
                <a:sym typeface="Wingdings" panose="05000000000000000000" pitchFamily="2" charset="2"/>
              </a:rPr>
              <a:t> </a:t>
            </a:r>
            <a:r>
              <a:rPr lang="en-US" altLang="en-US" sz="2800" dirty="0">
                <a:solidFill>
                  <a:srgbClr val="FFFF00"/>
                </a:solidFill>
                <a:latin typeface="Calibri" panose="020F0502020204030204" pitchFamily="34" charset="0"/>
                <a:cs typeface="Arial" panose="020B0604020202020204" pitchFamily="34" charset="0"/>
                <a:sym typeface="Wingdings" panose="05000000000000000000" pitchFamily="2" charset="2"/>
              </a:rPr>
              <a:t>	</a:t>
            </a:r>
            <a:r>
              <a:rPr lang="en-US" altLang="en-US" sz="2800" dirty="0" smtClean="0">
                <a:solidFill>
                  <a:schemeClr val="bg1"/>
                </a:solidFill>
                <a:latin typeface="Calibri" panose="020F0502020204030204" pitchFamily="34" charset="0"/>
                <a:cs typeface="Arial" panose="020B0604020202020204" pitchFamily="34" charset="0"/>
                <a:sym typeface="Symbol" panose="05050102010706020507" pitchFamily="18" charset="2"/>
              </a:rPr>
              <a:t>Criterion 2 ENRICHED</a:t>
            </a:r>
          </a:p>
          <a:p>
            <a:pPr lvl="1" indent="-457200" eaLnBrk="1" hangingPunct="1">
              <a:spcBef>
                <a:spcPct val="0"/>
              </a:spcBef>
              <a:buClr>
                <a:schemeClr val="bg1"/>
              </a:buClr>
            </a:pPr>
            <a:r>
              <a:rPr lang="en-US" altLang="en-US" sz="2800" dirty="0">
                <a:solidFill>
                  <a:schemeClr val="bg1"/>
                </a:solidFill>
                <a:latin typeface="Calibri" panose="020F0502020204030204" pitchFamily="34" charset="0"/>
                <a:cs typeface="Arial" panose="020B0604020202020204" pitchFamily="34" charset="0"/>
                <a:sym typeface="Wingdings" panose="05000000000000000000" pitchFamily="2" charset="2"/>
              </a:rPr>
              <a:t> </a:t>
            </a:r>
            <a:r>
              <a:rPr lang="en-US" altLang="en-US" sz="2800" dirty="0">
                <a:solidFill>
                  <a:srgbClr val="FFFF00"/>
                </a:solidFill>
                <a:latin typeface="Calibri" panose="020F0502020204030204" pitchFamily="34" charset="0"/>
                <a:cs typeface="Arial" panose="020B0604020202020204" pitchFamily="34" charset="0"/>
                <a:sym typeface="Wingdings" panose="05000000000000000000" pitchFamily="2" charset="2"/>
              </a:rPr>
              <a:t>	</a:t>
            </a:r>
            <a:r>
              <a:rPr lang="en-US" altLang="en-US" sz="2800" dirty="0" smtClean="0">
                <a:solidFill>
                  <a:schemeClr val="bg1"/>
                </a:solidFill>
                <a:latin typeface="Calibri" panose="020F0502020204030204" pitchFamily="34" charset="0"/>
                <a:cs typeface="Arial" panose="020B0604020202020204" pitchFamily="34" charset="0"/>
                <a:sym typeface="Symbol" panose="05050102010706020507" pitchFamily="18" charset="2"/>
              </a:rPr>
              <a:t>Criterion 3 NONCREDITABLE</a:t>
            </a:r>
          </a:p>
        </p:txBody>
      </p:sp>
    </p:spTree>
    <p:extLst>
      <p:ext uri="{BB962C8B-B14F-4D97-AF65-F5344CB8AC3E}">
        <p14:creationId xmlns:p14="http://schemas.microsoft.com/office/powerpoint/2010/main" val="3999885133"/>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376488"/>
            <a:ext cx="9144000" cy="707886"/>
          </a:xfrm>
          <a:prstGeom prst="rect">
            <a:avLst/>
          </a:prstGeom>
          <a:solidFill>
            <a:srgbClr val="2C7A66"/>
          </a:solidFill>
          <a:ln w="38100">
            <a:solidFill>
              <a:srgbClr val="C00000"/>
            </a:solidFill>
          </a:ln>
        </p:spPr>
        <p:txBody>
          <a:bodyPr wrap="square" rtlCol="0">
            <a:spAutoFit/>
          </a:bodyPr>
          <a:lstStyle/>
          <a:p>
            <a:pPr algn="ctr"/>
            <a:r>
              <a:rPr lang="en-US" sz="4000" b="1" dirty="0" smtClean="0">
                <a:solidFill>
                  <a:schemeClr val="bg1"/>
                </a:solidFill>
                <a:latin typeface="+mj-lt"/>
              </a:rPr>
              <a:t>Product </a:t>
            </a:r>
            <a:r>
              <a:rPr lang="en-US" sz="4000" b="1" dirty="0">
                <a:solidFill>
                  <a:schemeClr val="bg1"/>
                </a:solidFill>
                <a:latin typeface="+mj-lt"/>
              </a:rPr>
              <a:t>2</a:t>
            </a:r>
            <a:r>
              <a:rPr lang="en-US" sz="4000" b="1" dirty="0" smtClean="0">
                <a:solidFill>
                  <a:schemeClr val="bg1"/>
                </a:solidFill>
                <a:latin typeface="+mj-lt"/>
              </a:rPr>
              <a:t> – </a:t>
            </a:r>
            <a:r>
              <a:rPr lang="en-US" sz="4000" b="1" dirty="0" smtClean="0">
                <a:solidFill>
                  <a:srgbClr val="FFFF00"/>
                </a:solidFill>
                <a:latin typeface="+mj-lt"/>
              </a:rPr>
              <a:t>WGR?</a:t>
            </a:r>
            <a:endParaRPr lang="en-US" sz="4000" b="1" dirty="0">
              <a:solidFill>
                <a:srgbClr val="FFFF00"/>
              </a:solidFill>
              <a:latin typeface="+mj-lt"/>
            </a:endParaRPr>
          </a:p>
        </p:txBody>
      </p:sp>
      <p:sp>
        <p:nvSpPr>
          <p:cNvPr id="10" name="TextBox 5"/>
          <p:cNvSpPr txBox="1">
            <a:spLocks noChangeArrowheads="1"/>
          </p:cNvSpPr>
          <p:nvPr/>
        </p:nvSpPr>
        <p:spPr bwMode="auto">
          <a:xfrm>
            <a:off x="457200" y="1458516"/>
            <a:ext cx="7772400" cy="3507343"/>
          </a:xfrm>
          <a:prstGeom prst="roundRect">
            <a:avLst/>
          </a:prstGeom>
          <a:solidFill>
            <a:srgbClr val="F4E8DC"/>
          </a:solidFill>
          <a:ln>
            <a:noFill/>
          </a:ln>
          <a:scene3d>
            <a:camera prst="orthographicFront"/>
            <a:lightRig rig="threePt" dir="t"/>
          </a:scene3d>
          <a:sp3d>
            <a:bevelT prst="relaxedInset"/>
          </a:sp3d>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119063">
              <a:spcBef>
                <a:spcPct val="0"/>
              </a:spcBef>
              <a:buNone/>
            </a:pPr>
            <a:r>
              <a:rPr lang="en-US" altLang="en-US" sz="2000" b="1" dirty="0" smtClean="0">
                <a:solidFill>
                  <a:srgbClr val="996633"/>
                </a:solidFill>
              </a:rPr>
              <a:t>BRAND A White Whole-Wheat Bread Sticks</a:t>
            </a:r>
            <a:endParaRPr lang="en-US" altLang="en-US" sz="2000" dirty="0" smtClean="0">
              <a:solidFill>
                <a:srgbClr val="996633"/>
              </a:solidFill>
            </a:endParaRPr>
          </a:p>
          <a:p>
            <a:pPr marL="119063">
              <a:spcBef>
                <a:spcPct val="0"/>
              </a:spcBef>
              <a:buFontTx/>
              <a:buNone/>
            </a:pPr>
            <a:r>
              <a:rPr lang="en-US" altLang="en-US" sz="2000" b="1" dirty="0" smtClean="0"/>
              <a:t>Ingredients: </a:t>
            </a:r>
            <a:r>
              <a:rPr lang="en-US" sz="2000" b="1" dirty="0"/>
              <a:t>Water, </a:t>
            </a:r>
            <a:r>
              <a:rPr lang="en-US" sz="2000" b="1" dirty="0" smtClean="0">
                <a:solidFill>
                  <a:srgbClr val="006600"/>
                </a:solidFill>
              </a:rPr>
              <a:t>WHOLE WHEAT FLOUR, UNBLEACHED UNBROMATED ENRICHED WHEAT FLOUR (WHEAT FLOUR, NIACIN, REDUCED IRON, THIAMINE MONONITRATE, RIBOFLAVIN, ENZYMES, FOLIC ACID)</a:t>
            </a:r>
            <a:r>
              <a:rPr lang="en-US" sz="2000" b="1" dirty="0" smtClean="0"/>
              <a:t>, </a:t>
            </a:r>
            <a:r>
              <a:rPr lang="en-US" sz="2000" b="1" dirty="0"/>
              <a:t>honey, yeast, salt, dough conditioners (mono &amp; </a:t>
            </a:r>
            <a:r>
              <a:rPr lang="en-US" sz="2000" b="1" dirty="0" err="1"/>
              <a:t>diglycerides</a:t>
            </a:r>
            <a:r>
              <a:rPr lang="en-US" sz="2000" b="1" dirty="0"/>
              <a:t>, </a:t>
            </a:r>
            <a:r>
              <a:rPr lang="en-US" sz="2000" b="1" dirty="0" err="1"/>
              <a:t>datem</a:t>
            </a:r>
            <a:r>
              <a:rPr lang="en-US" sz="2000" b="1" dirty="0"/>
              <a:t>, l-cysteine, ascorbic acid, enzymes), </a:t>
            </a:r>
            <a:r>
              <a:rPr lang="en-US" sz="2000" b="1" dirty="0" smtClean="0">
                <a:solidFill>
                  <a:srgbClr val="C00000"/>
                </a:solidFill>
              </a:rPr>
              <a:t>MODIFIED </a:t>
            </a:r>
            <a:br>
              <a:rPr lang="en-US" sz="2000" b="1" dirty="0" smtClean="0">
                <a:solidFill>
                  <a:srgbClr val="C00000"/>
                </a:solidFill>
              </a:rPr>
            </a:br>
            <a:r>
              <a:rPr lang="en-US" sz="2000" b="1" dirty="0" smtClean="0">
                <a:solidFill>
                  <a:srgbClr val="C00000"/>
                </a:solidFill>
              </a:rPr>
              <a:t>FOOD STARCH</a:t>
            </a:r>
            <a:r>
              <a:rPr lang="en-US" sz="2000" b="1" dirty="0" smtClean="0"/>
              <a:t>, </a:t>
            </a:r>
            <a:r>
              <a:rPr lang="en-US" sz="2000" b="1" dirty="0" smtClean="0">
                <a:solidFill>
                  <a:srgbClr val="C00000"/>
                </a:solidFill>
              </a:rPr>
              <a:t>FAVA BEAN FLOUR</a:t>
            </a:r>
            <a:r>
              <a:rPr lang="en-US" sz="2000" b="1" dirty="0" smtClean="0"/>
              <a:t>, </a:t>
            </a:r>
            <a:r>
              <a:rPr lang="en-US" sz="2000" b="1" dirty="0"/>
              <a:t>flavor </a:t>
            </a:r>
            <a:r>
              <a:rPr lang="en-US" sz="2000" b="1" dirty="0" smtClean="0"/>
              <a:t/>
            </a:r>
            <a:br>
              <a:rPr lang="en-US" sz="2000" b="1" dirty="0" smtClean="0"/>
            </a:br>
            <a:r>
              <a:rPr lang="en-US" sz="2000" b="1" dirty="0" smtClean="0"/>
              <a:t>(</a:t>
            </a:r>
            <a:r>
              <a:rPr lang="en-US" sz="2000" b="1" dirty="0"/>
              <a:t>natural flavor, modified vegetable </a:t>
            </a:r>
            <a:r>
              <a:rPr lang="en-US" sz="2000" b="1" dirty="0" smtClean="0"/>
              <a:t/>
            </a:r>
            <a:br>
              <a:rPr lang="en-US" sz="2000" b="1" dirty="0" smtClean="0"/>
            </a:br>
            <a:r>
              <a:rPr lang="en-US" sz="2000" b="1" dirty="0" smtClean="0"/>
              <a:t>gum</a:t>
            </a:r>
            <a:r>
              <a:rPr lang="en-US" sz="2000" b="1" dirty="0"/>
              <a:t>, hydrolyzed starch, </a:t>
            </a:r>
            <a:r>
              <a:rPr lang="en-US" sz="2000" b="1" dirty="0" err="1" smtClean="0"/>
              <a:t>maltodextrin</a:t>
            </a:r>
            <a:r>
              <a:rPr lang="en-US" sz="2000" b="1" dirty="0"/>
              <a:t>), </a:t>
            </a:r>
            <a:r>
              <a:rPr lang="en-US" sz="2000" b="1" dirty="0" smtClean="0"/>
              <a:t/>
            </a:r>
            <a:br>
              <a:rPr lang="en-US" sz="2000" b="1" dirty="0" smtClean="0"/>
            </a:br>
            <a:r>
              <a:rPr lang="en-US" sz="2000" b="1" dirty="0" smtClean="0">
                <a:solidFill>
                  <a:srgbClr val="C00000"/>
                </a:solidFill>
              </a:rPr>
              <a:t>MALTED BARLEY FLOUR</a:t>
            </a:r>
            <a:r>
              <a:rPr lang="en-US" sz="2000" b="1" dirty="0" smtClean="0"/>
              <a:t>, </a:t>
            </a:r>
            <a:r>
              <a:rPr lang="en-US" sz="2000" b="1" dirty="0"/>
              <a:t>dextrose, </a:t>
            </a:r>
            <a:r>
              <a:rPr lang="en-US" sz="2000" b="1" dirty="0" smtClean="0">
                <a:solidFill>
                  <a:srgbClr val="C00000"/>
                </a:solidFill>
              </a:rPr>
              <a:t>RYE FLOUR</a:t>
            </a:r>
            <a:r>
              <a:rPr lang="en-US" sz="2000" b="1" dirty="0" smtClean="0"/>
              <a:t>. </a:t>
            </a:r>
            <a:endParaRPr lang="en-US" altLang="en-US" sz="2000" b="1" dirty="0"/>
          </a:p>
        </p:txBody>
      </p:sp>
      <p:pic>
        <p:nvPicPr>
          <p:cNvPr id="12" name="Picture 11" descr="breadsticks&#10;iStock_0000212038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0" y="3429000"/>
            <a:ext cx="3327401" cy="2005589"/>
          </a:xfrm>
          <a:prstGeom prst="rect">
            <a:avLst/>
          </a:prstGeom>
        </p:spPr>
      </p:pic>
      <p:sp>
        <p:nvSpPr>
          <p:cNvPr id="13" name="TextBox 8"/>
          <p:cNvSpPr>
            <a:spLocks noChangeArrowheads="1"/>
          </p:cNvSpPr>
          <p:nvPr/>
        </p:nvSpPr>
        <p:spPr bwMode="auto">
          <a:xfrm>
            <a:off x="5058435" y="5290111"/>
            <a:ext cx="3983966" cy="1200329"/>
          </a:xfrm>
          <a:prstGeom prst="rect">
            <a:avLst/>
          </a:prstGeom>
          <a:solidFill>
            <a:srgbClr val="663300"/>
          </a:solidFill>
          <a:ln w="38100">
            <a:solidFill>
              <a:schemeClr val="bg1"/>
            </a:solidFill>
            <a:round/>
            <a:headEnd/>
            <a:tailEnd/>
          </a:ln>
        </p:spPr>
        <p:txBody>
          <a:bodyPr wrap="square">
            <a:spAutoFit/>
          </a:bodyPr>
          <a:lstStyle/>
          <a:p>
            <a:pPr marL="233363" indent="-233363"/>
            <a:r>
              <a:rPr lang="en-US" b="1" dirty="0" smtClean="0">
                <a:solidFill>
                  <a:schemeClr val="bg1"/>
                </a:solidFill>
              </a:rPr>
              <a:t>* </a:t>
            </a:r>
            <a:r>
              <a:rPr lang="en-US" b="1" dirty="0" smtClean="0">
                <a:solidFill>
                  <a:schemeClr val="bg1"/>
                </a:solidFill>
                <a:cs typeface="Arial" panose="020B0604020202020204" pitchFamily="34" charset="0"/>
                <a:sym typeface="Symbol" panose="05050102010706020507" pitchFamily="18" charset="2"/>
              </a:rPr>
              <a:t>PFS must document that combined weight of modified food starch, fava bean flour, malted barley flour and rye flour is </a:t>
            </a:r>
            <a:r>
              <a:rPr lang="en-US" b="1" dirty="0">
                <a:solidFill>
                  <a:schemeClr val="bg1"/>
                </a:solidFill>
                <a:cs typeface="Arial" panose="020B0604020202020204" pitchFamily="34" charset="0"/>
                <a:sym typeface="Symbol" panose="05050102010706020507" pitchFamily="18" charset="2"/>
              </a:rPr>
              <a:t>less than 3</a:t>
            </a:r>
            <a:r>
              <a:rPr lang="en-US" b="1" dirty="0" smtClean="0">
                <a:solidFill>
                  <a:schemeClr val="bg1"/>
                </a:solidFill>
                <a:cs typeface="Arial" panose="020B0604020202020204" pitchFamily="34" charset="0"/>
                <a:sym typeface="Symbol" panose="05050102010706020507" pitchFamily="18" charset="2"/>
              </a:rPr>
              <a:t>.99 </a:t>
            </a:r>
            <a:r>
              <a:rPr lang="en-US" b="1" dirty="0">
                <a:solidFill>
                  <a:schemeClr val="bg1"/>
                </a:solidFill>
                <a:cs typeface="Arial" panose="020B0604020202020204" pitchFamily="34" charset="0"/>
                <a:sym typeface="Symbol" panose="05050102010706020507" pitchFamily="18" charset="2"/>
              </a:rPr>
              <a:t>grams</a:t>
            </a:r>
            <a:endParaRPr lang="en-US" b="1" dirty="0">
              <a:solidFill>
                <a:schemeClr val="bg1"/>
              </a:solidFill>
            </a:endParaRPr>
          </a:p>
        </p:txBody>
      </p:sp>
      <p:sp>
        <p:nvSpPr>
          <p:cNvPr id="14" name="TextBox 8"/>
          <p:cNvSpPr>
            <a:spLocks noChangeArrowheads="1"/>
          </p:cNvSpPr>
          <p:nvPr/>
        </p:nvSpPr>
        <p:spPr bwMode="auto">
          <a:xfrm>
            <a:off x="7357224" y="416700"/>
            <a:ext cx="1655942" cy="1168539"/>
          </a:xfrm>
          <a:prstGeom prst="ellipse">
            <a:avLst/>
          </a:prstGeom>
          <a:solidFill>
            <a:srgbClr val="663300"/>
          </a:solidFill>
          <a:ln w="38100">
            <a:solidFill>
              <a:schemeClr val="bg1"/>
            </a:solidFill>
            <a:round/>
            <a:headEnd/>
            <a:tailEnd/>
          </a:ln>
        </p:spPr>
        <p:txBody>
          <a:bodyPr wrap="square">
            <a:spAutoFit/>
          </a:bodyPr>
          <a:lstStyle/>
          <a:p>
            <a:pPr algn="ctr"/>
            <a:r>
              <a:rPr lang="en-US" sz="2400" b="1" dirty="0" smtClean="0">
                <a:solidFill>
                  <a:schemeClr val="bg1"/>
                </a:solidFill>
                <a:latin typeface="Calibri" panose="020F0502020204030204" pitchFamily="34" charset="0"/>
                <a:cs typeface="Arial" panose="020B0604020202020204" pitchFamily="34" charset="0"/>
                <a:sym typeface="Symbol" panose="05050102010706020507" pitchFamily="18" charset="2"/>
              </a:rPr>
              <a:t>Need PFS *</a:t>
            </a:r>
            <a:endParaRPr lang="en-US" sz="2400" b="1" dirty="0">
              <a:solidFill>
                <a:schemeClr val="bg1"/>
              </a:solidFill>
            </a:endParaRPr>
          </a:p>
        </p:txBody>
      </p:sp>
      <p:sp>
        <p:nvSpPr>
          <p:cNvPr id="15" name="Content Placeholder 2"/>
          <p:cNvSpPr txBox="1">
            <a:spLocks/>
          </p:cNvSpPr>
          <p:nvPr/>
        </p:nvSpPr>
        <p:spPr bwMode="auto">
          <a:xfrm>
            <a:off x="164709" y="5181600"/>
            <a:ext cx="4788291"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1pPr>
            <a:lvl2pPr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2pPr>
            <a:lvl3pPr marL="1143000" indent="-228600"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3pPr>
            <a:lvl4pPr marL="1600200" indent="-228600"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4pPr>
            <a:lvl5pPr marL="2057400" indent="-228600"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5pPr>
            <a:lvl6pPr marL="2514600" indent="-228600" algn="r" eaLnBrk="0" fontAlgn="base" hangingPunct="0">
              <a:spcBef>
                <a:spcPct val="30000"/>
              </a:spcBef>
              <a:spcAft>
                <a:spcPct val="0"/>
              </a:spcAft>
              <a:defRPr sz="3200" b="1">
                <a:solidFill>
                  <a:schemeClr val="tx1"/>
                </a:solidFill>
                <a:latin typeface="Arial" panose="020B0604020202020204" pitchFamily="34" charset="0"/>
                <a:cs typeface="Times New Roman" panose="02020603050405020304" pitchFamily="18" charset="0"/>
                <a:sym typeface="Monotype Sorts" pitchFamily="2" charset="2"/>
              </a:defRPr>
            </a:lvl6pPr>
            <a:lvl7pPr marL="2971800" indent="-228600" algn="r" eaLnBrk="0" fontAlgn="base" hangingPunct="0">
              <a:spcBef>
                <a:spcPct val="30000"/>
              </a:spcBef>
              <a:spcAft>
                <a:spcPct val="0"/>
              </a:spcAft>
              <a:defRPr sz="3200" b="1">
                <a:solidFill>
                  <a:schemeClr val="tx1"/>
                </a:solidFill>
                <a:latin typeface="Arial" panose="020B0604020202020204" pitchFamily="34" charset="0"/>
                <a:cs typeface="Times New Roman" panose="02020603050405020304" pitchFamily="18" charset="0"/>
                <a:sym typeface="Monotype Sorts" pitchFamily="2" charset="2"/>
              </a:defRPr>
            </a:lvl7pPr>
            <a:lvl8pPr marL="3429000" indent="-228600" algn="r" eaLnBrk="0" fontAlgn="base" hangingPunct="0">
              <a:spcBef>
                <a:spcPct val="30000"/>
              </a:spcBef>
              <a:spcAft>
                <a:spcPct val="0"/>
              </a:spcAft>
              <a:defRPr sz="3200" b="1">
                <a:solidFill>
                  <a:schemeClr val="tx1"/>
                </a:solidFill>
                <a:latin typeface="Arial" panose="020B0604020202020204" pitchFamily="34" charset="0"/>
                <a:cs typeface="Times New Roman" panose="02020603050405020304" pitchFamily="18" charset="0"/>
                <a:sym typeface="Monotype Sorts" pitchFamily="2" charset="2"/>
              </a:defRPr>
            </a:lvl8pPr>
            <a:lvl9pPr marL="3886200" indent="-228600" algn="r" eaLnBrk="0" fontAlgn="base" hangingPunct="0">
              <a:spcBef>
                <a:spcPct val="30000"/>
              </a:spcBef>
              <a:spcAft>
                <a:spcPct val="0"/>
              </a:spcAft>
              <a:defRPr sz="3200" b="1">
                <a:solidFill>
                  <a:schemeClr val="tx1"/>
                </a:solidFill>
                <a:latin typeface="Arial" panose="020B0604020202020204" pitchFamily="34" charset="0"/>
                <a:cs typeface="Times New Roman" panose="02020603050405020304" pitchFamily="18" charset="0"/>
                <a:sym typeface="Monotype Sorts" pitchFamily="2" charset="2"/>
              </a:defRPr>
            </a:lvl9pPr>
          </a:lstStyle>
          <a:p>
            <a:pPr lvl="1" indent="-457200" eaLnBrk="1" hangingPunct="1">
              <a:spcBef>
                <a:spcPct val="0"/>
              </a:spcBef>
              <a:buClr>
                <a:schemeClr val="bg1"/>
              </a:buClr>
            </a:pPr>
            <a:r>
              <a:rPr lang="en-US" altLang="en-US" sz="2800" dirty="0" smtClean="0">
                <a:solidFill>
                  <a:srgbClr val="FFFF00"/>
                </a:solidFill>
                <a:latin typeface="Calibri" panose="020F0502020204030204" pitchFamily="34" charset="0"/>
                <a:cs typeface="Arial" panose="020B0604020202020204" pitchFamily="34" charset="0"/>
                <a:sym typeface="Wingdings" panose="05000000000000000000" pitchFamily="2" charset="2"/>
              </a:rPr>
              <a:t> </a:t>
            </a:r>
            <a:r>
              <a:rPr lang="en-US" altLang="en-US" sz="2800" dirty="0">
                <a:solidFill>
                  <a:srgbClr val="FFFF00"/>
                </a:solidFill>
                <a:latin typeface="Calibri" panose="020F0502020204030204" pitchFamily="34" charset="0"/>
                <a:cs typeface="Arial" panose="020B0604020202020204" pitchFamily="34" charset="0"/>
                <a:sym typeface="Wingdings" panose="05000000000000000000" pitchFamily="2" charset="2"/>
              </a:rPr>
              <a:t>	</a:t>
            </a:r>
            <a:r>
              <a:rPr lang="en-US" altLang="en-US" sz="2800" dirty="0" smtClean="0">
                <a:solidFill>
                  <a:schemeClr val="bg1"/>
                </a:solidFill>
                <a:latin typeface="Calibri" panose="020F0502020204030204" pitchFamily="34" charset="0"/>
                <a:cs typeface="Arial" panose="020B0604020202020204" pitchFamily="34" charset="0"/>
                <a:sym typeface="Symbol" panose="05050102010706020507" pitchFamily="18" charset="2"/>
              </a:rPr>
              <a:t>Criterion 1 WHOLE GRAIN</a:t>
            </a:r>
            <a:endParaRPr lang="en-US" altLang="en-US" sz="2800" dirty="0">
              <a:solidFill>
                <a:schemeClr val="bg1"/>
              </a:solidFill>
              <a:latin typeface="Calibri" panose="020F0502020204030204" pitchFamily="34" charset="0"/>
              <a:cs typeface="Arial" panose="020B0604020202020204" pitchFamily="34" charset="0"/>
              <a:sym typeface="Symbol" panose="05050102010706020507" pitchFamily="18" charset="2"/>
            </a:endParaRPr>
          </a:p>
          <a:p>
            <a:pPr lvl="1" indent="-457200" eaLnBrk="1" hangingPunct="1">
              <a:spcBef>
                <a:spcPct val="0"/>
              </a:spcBef>
              <a:buClr>
                <a:schemeClr val="bg1"/>
              </a:buClr>
            </a:pPr>
            <a:r>
              <a:rPr lang="en-US" altLang="en-US" sz="2800" dirty="0">
                <a:solidFill>
                  <a:srgbClr val="FFFF00"/>
                </a:solidFill>
                <a:latin typeface="Calibri" panose="020F0502020204030204" pitchFamily="34" charset="0"/>
                <a:cs typeface="Arial" panose="020B0604020202020204" pitchFamily="34" charset="0"/>
                <a:sym typeface="Wingdings" panose="05000000000000000000" pitchFamily="2" charset="2"/>
              </a:rPr>
              <a:t> 	</a:t>
            </a:r>
            <a:r>
              <a:rPr lang="en-US" altLang="en-US" sz="2800" dirty="0" smtClean="0">
                <a:solidFill>
                  <a:schemeClr val="bg1"/>
                </a:solidFill>
                <a:latin typeface="Calibri" panose="020F0502020204030204" pitchFamily="34" charset="0"/>
                <a:cs typeface="Arial" panose="020B0604020202020204" pitchFamily="34" charset="0"/>
                <a:sym typeface="Symbol" panose="05050102010706020507" pitchFamily="18" charset="2"/>
              </a:rPr>
              <a:t>Criterion 2 ENRICHED</a:t>
            </a:r>
          </a:p>
          <a:p>
            <a:pPr lvl="1" indent="-457200" eaLnBrk="1" hangingPunct="1">
              <a:spcBef>
                <a:spcPct val="0"/>
              </a:spcBef>
              <a:buClr>
                <a:schemeClr val="bg1"/>
              </a:buClr>
            </a:pPr>
            <a:r>
              <a:rPr lang="en-US" altLang="en-US" sz="2800" dirty="0">
                <a:solidFill>
                  <a:schemeClr val="bg1"/>
                </a:solidFill>
                <a:latin typeface="Calibri" panose="020F0502020204030204" pitchFamily="34" charset="0"/>
                <a:cs typeface="Arial" panose="020B0604020202020204" pitchFamily="34" charset="0"/>
                <a:sym typeface="Wingdings" panose="05000000000000000000" pitchFamily="2" charset="2"/>
              </a:rPr>
              <a:t> </a:t>
            </a:r>
            <a:r>
              <a:rPr lang="en-US" altLang="en-US" sz="2800" dirty="0">
                <a:solidFill>
                  <a:srgbClr val="FFFF00"/>
                </a:solidFill>
                <a:latin typeface="Calibri" panose="020F0502020204030204" pitchFamily="34" charset="0"/>
                <a:cs typeface="Arial" panose="020B0604020202020204" pitchFamily="34" charset="0"/>
                <a:sym typeface="Wingdings" panose="05000000000000000000" pitchFamily="2" charset="2"/>
              </a:rPr>
              <a:t>	</a:t>
            </a:r>
            <a:r>
              <a:rPr lang="en-US" altLang="en-US" sz="2800" dirty="0" smtClean="0">
                <a:solidFill>
                  <a:schemeClr val="bg1"/>
                </a:solidFill>
                <a:latin typeface="Calibri" panose="020F0502020204030204" pitchFamily="34" charset="0"/>
                <a:cs typeface="Arial" panose="020B0604020202020204" pitchFamily="34" charset="0"/>
                <a:sym typeface="Symbol" panose="05050102010706020507" pitchFamily="18" charset="2"/>
              </a:rPr>
              <a:t>Criterion 3 NONCREDITABLE</a:t>
            </a:r>
          </a:p>
        </p:txBody>
      </p:sp>
    </p:spTree>
    <p:extLst>
      <p:ext uri="{BB962C8B-B14F-4D97-AF65-F5344CB8AC3E}">
        <p14:creationId xmlns:p14="http://schemas.microsoft.com/office/powerpoint/2010/main" val="10867792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249362"/>
          </a:xfrm>
        </p:spPr>
        <p:txBody>
          <a:bodyPr/>
          <a:lstStyle/>
          <a:p>
            <a:r>
              <a:rPr lang="en-US" dirty="0" smtClean="0">
                <a:latin typeface="+mn-lt"/>
              </a:rPr>
              <a:t>Minimum </a:t>
            </a:r>
            <a:r>
              <a:rPr lang="en-US" dirty="0" smtClean="0">
                <a:solidFill>
                  <a:srgbClr val="99FF99"/>
                </a:solidFill>
                <a:latin typeface="+mn-lt"/>
              </a:rPr>
              <a:t>DAILY</a:t>
            </a:r>
            <a:r>
              <a:rPr lang="en-US" dirty="0" smtClean="0">
                <a:latin typeface="+mn-lt"/>
              </a:rPr>
              <a:t> Requirements </a:t>
            </a:r>
            <a:br>
              <a:rPr lang="en-US" dirty="0" smtClean="0">
                <a:latin typeface="+mn-lt"/>
              </a:rPr>
            </a:br>
            <a:r>
              <a:rPr lang="en-US" dirty="0" smtClean="0">
                <a:latin typeface="+mn-lt"/>
              </a:rPr>
              <a:t>(All Grades)</a:t>
            </a:r>
            <a:endParaRPr lang="en-US" dirty="0">
              <a:latin typeface="+mn-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01387394"/>
              </p:ext>
            </p:extLst>
          </p:nvPr>
        </p:nvGraphicFramePr>
        <p:xfrm>
          <a:off x="609600" y="1752600"/>
          <a:ext cx="8077200" cy="4572000"/>
        </p:xfrm>
        <a:graphic>
          <a:graphicData uri="http://schemas.openxmlformats.org/drawingml/2006/table">
            <a:tbl>
              <a:tblPr firstRow="1" bandRow="1">
                <a:tableStyleId>{5C22544A-7EE6-4342-B048-85BDC9FD1C3A}</a:tableStyleId>
              </a:tblPr>
              <a:tblGrid>
                <a:gridCol w="3429000">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tblGrid>
              <a:tr h="6096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b="1" dirty="0" smtClean="0"/>
                        <a:t>Grains</a:t>
                      </a:r>
                    </a:p>
                  </a:txBody>
                  <a:tcP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rgbClr val="2C57A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b="1" dirty="0" smtClean="0"/>
                        <a:t>Fruits</a:t>
                      </a:r>
                    </a:p>
                  </a:txBody>
                  <a:tcP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rgbClr val="2C57AE"/>
                    </a:solidFill>
                  </a:tcPr>
                </a:tc>
                <a:tc>
                  <a:txBody>
                    <a:bodyPr/>
                    <a:lstStyle/>
                    <a:p>
                      <a:pPr algn="ctr"/>
                      <a:r>
                        <a:rPr lang="en-US" sz="3200" b="1" dirty="0" smtClean="0"/>
                        <a:t>Milk *</a:t>
                      </a:r>
                      <a:endParaRPr lang="en-US" sz="3200" b="1" dirty="0"/>
                    </a:p>
                  </a:txBody>
                  <a:tcP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rgbClr val="2C57AE"/>
                    </a:solidFill>
                  </a:tcPr>
                </a:tc>
                <a:extLst>
                  <a:ext uri="{0D108BD9-81ED-4DB2-BD59-A6C34878D82A}">
                    <a16:rowId xmlns:a16="http://schemas.microsoft.com/office/drawing/2014/main" val="10000"/>
                  </a:ext>
                </a:extLst>
              </a:tr>
              <a:tr h="3124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b="1" dirty="0" smtClean="0"/>
                        <a:t>1 ounce equivalent (</a:t>
                      </a:r>
                      <a:r>
                        <a:rPr lang="en-US" sz="3200" b="1" dirty="0" err="1" smtClean="0"/>
                        <a:t>oz</a:t>
                      </a:r>
                      <a:r>
                        <a:rPr lang="en-US" sz="3200" b="1" dirty="0" smtClean="0"/>
                        <a:t> </a:t>
                      </a:r>
                      <a:r>
                        <a:rPr lang="en-US" sz="3200" b="1" dirty="0" err="1" smtClean="0"/>
                        <a:t>eq</a:t>
                      </a:r>
                      <a:r>
                        <a:rPr lang="en-US" sz="3200" b="1" dirty="0" smtClean="0"/>
                        <a:t>)</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3200" b="1" dirty="0" smtClean="0"/>
                    </a:p>
                    <a:p>
                      <a:pPr algn="ctr"/>
                      <a:endParaRPr lang="en-US" sz="3200" b="1" dirty="0" smtClean="0"/>
                    </a:p>
                    <a:p>
                      <a:pPr algn="ctr"/>
                      <a:endParaRPr lang="en-US" sz="3200" b="1" dirty="0" smtClean="0"/>
                    </a:p>
                    <a:p>
                      <a:pPr algn="ctr"/>
                      <a:endParaRPr lang="en-US" sz="3200" b="1" dirty="0" smtClean="0"/>
                    </a:p>
                    <a:p>
                      <a:pPr algn="ctr"/>
                      <a:endParaRPr lang="en-US" sz="3200" b="1" dirty="0" smtClean="0"/>
                    </a:p>
                  </a:txBody>
                  <a:tcP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rgbClr val="FFFF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b="1" dirty="0" smtClean="0"/>
                        <a:t> 1 cup</a:t>
                      </a:r>
                    </a:p>
                  </a:txBody>
                  <a:tcP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rgbClr val="FFFFCC"/>
                    </a:solidFill>
                  </a:tcPr>
                </a:tc>
                <a:tc>
                  <a:txBody>
                    <a:bodyPr/>
                    <a:lstStyle/>
                    <a:p>
                      <a:pPr algn="ctr"/>
                      <a:r>
                        <a:rPr lang="en-US" sz="3200" b="1" dirty="0" smtClean="0"/>
                        <a:t> 1 cup</a:t>
                      </a:r>
                      <a:endParaRPr lang="en-US" sz="3200" b="1" dirty="0"/>
                    </a:p>
                  </a:txBody>
                  <a:tcP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rgbClr val="FFFFCC"/>
                    </a:solidFill>
                  </a:tcPr>
                </a:tc>
                <a:extLst>
                  <a:ext uri="{0D108BD9-81ED-4DB2-BD59-A6C34878D82A}">
                    <a16:rowId xmlns:a16="http://schemas.microsoft.com/office/drawing/2014/main" val="10001"/>
                  </a:ext>
                </a:extLst>
              </a:tr>
              <a:tr h="294640">
                <a:tc gridSpan="3">
                  <a:txBody>
                    <a:bodyPr/>
                    <a:lstStyle/>
                    <a:p>
                      <a:pPr marL="292100" indent="-238125" algn="ctr"/>
                      <a:r>
                        <a:rPr lang="en-US" sz="2400" b="1" dirty="0" smtClean="0">
                          <a:solidFill>
                            <a:schemeClr val="bg1"/>
                          </a:solidFill>
                          <a:latin typeface="+mn-lt"/>
                        </a:rPr>
                        <a:t>* L</a:t>
                      </a:r>
                      <a:r>
                        <a:rPr kumimoji="0" lang="en-US" sz="2400" b="1" i="0" u="none" strike="noStrike" cap="none" normalizeH="0" baseline="0" dirty="0" smtClean="0">
                          <a:ln>
                            <a:noFill/>
                          </a:ln>
                          <a:solidFill>
                            <a:schemeClr val="bg1"/>
                          </a:solidFill>
                          <a:effectLst/>
                          <a:latin typeface="+mn-lt"/>
                          <a:ea typeface="Times New Roman" pitchFamily="18" charset="0"/>
                          <a:cs typeface="Arial" pitchFamily="34" charset="0"/>
                        </a:rPr>
                        <a:t>ow-fat unflavored or fat-free unflavored or flavored milk</a:t>
                      </a:r>
                      <a:endParaRPr lang="en-US" sz="2400" b="1" dirty="0">
                        <a:solidFill>
                          <a:schemeClr val="bg1"/>
                        </a:solidFill>
                        <a:latin typeface="+mn-lt"/>
                      </a:endParaRPr>
                    </a:p>
                  </a:txBody>
                  <a:tcP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rgbClr val="2C57AE"/>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3200" b="1" dirty="0" smtClean="0"/>
                    </a:p>
                  </a:txBody>
                  <a:tcP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chemeClr val="bg1"/>
                    </a:solidFill>
                  </a:tcPr>
                </a:tc>
                <a:tc hMerge="1">
                  <a:txBody>
                    <a:bodyPr/>
                    <a:lstStyle/>
                    <a:p>
                      <a:pPr algn="ctr"/>
                      <a:endParaRPr lang="en-US" sz="3200" b="1" dirty="0"/>
                    </a:p>
                  </a:txBody>
                  <a:tcPr>
                    <a:lnL w="12700" cap="flat" cmpd="sng" algn="ctr">
                      <a:solidFill>
                        <a:srgbClr val="3366CC"/>
                      </a:solidFill>
                      <a:prstDash val="solid"/>
                      <a:round/>
                      <a:headEnd type="none" w="med" len="med"/>
                      <a:tailEnd type="none" w="med" len="med"/>
                    </a:lnL>
                    <a:lnR w="12700" cap="flat" cmpd="sng" algn="ctr">
                      <a:solidFill>
                        <a:srgbClr val="3366CC"/>
                      </a:solidFill>
                      <a:prstDash val="solid"/>
                      <a:round/>
                      <a:headEnd type="none" w="med" len="med"/>
                      <a:tailEnd type="none" w="med" len="med"/>
                    </a:lnR>
                    <a:lnT w="12700" cap="flat" cmpd="sng" algn="ctr">
                      <a:solidFill>
                        <a:srgbClr val="3366CC"/>
                      </a:solidFill>
                      <a:prstDash val="solid"/>
                      <a:round/>
                      <a:headEnd type="none" w="med" len="med"/>
                      <a:tailEnd type="none" w="med" len="med"/>
                    </a:lnT>
                    <a:lnB w="12700" cap="flat" cmpd="sng" algn="ctr">
                      <a:solidFill>
                        <a:srgbClr val="3366CC"/>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pic>
        <p:nvPicPr>
          <p:cNvPr id="7" name="Picture 6" descr="toast&#10;iStock_0000005870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6400" y="3763181"/>
            <a:ext cx="1490321" cy="1739332"/>
          </a:xfrm>
          <a:prstGeom prst="rect">
            <a:avLst/>
          </a:prstGeom>
        </p:spPr>
      </p:pic>
      <p:pic>
        <p:nvPicPr>
          <p:cNvPr id="8" name="Picture 7" descr="red apple&#10;iStock_00000885716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93734" y="3579314"/>
            <a:ext cx="2107066" cy="2107066"/>
          </a:xfrm>
          <a:prstGeom prst="rect">
            <a:avLst/>
          </a:prstGeom>
        </p:spPr>
      </p:pic>
      <p:pic>
        <p:nvPicPr>
          <p:cNvPr id="10" name="Picture 9" descr="Low-fat milk courtesy of New England Dairy &amp; Food Council"/>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0400" y="3030166"/>
            <a:ext cx="1228189" cy="2661078"/>
          </a:xfrm>
          <a:prstGeom prst="rect">
            <a:avLst/>
          </a:prstGeom>
        </p:spPr>
      </p:pic>
    </p:spTree>
    <p:extLst>
      <p:ext uri="{BB962C8B-B14F-4D97-AF65-F5344CB8AC3E}">
        <p14:creationId xmlns:p14="http://schemas.microsoft.com/office/powerpoint/2010/main" val="381450944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376488"/>
            <a:ext cx="9144000" cy="707886"/>
          </a:xfrm>
          <a:prstGeom prst="rect">
            <a:avLst/>
          </a:prstGeom>
          <a:solidFill>
            <a:srgbClr val="2C7A66"/>
          </a:solidFill>
          <a:ln w="38100">
            <a:solidFill>
              <a:srgbClr val="C00000"/>
            </a:solidFill>
          </a:ln>
        </p:spPr>
        <p:txBody>
          <a:bodyPr wrap="square" rtlCol="0">
            <a:spAutoFit/>
          </a:bodyPr>
          <a:lstStyle/>
          <a:p>
            <a:pPr algn="ctr"/>
            <a:r>
              <a:rPr lang="en-US" sz="4000" b="1" dirty="0" smtClean="0">
                <a:solidFill>
                  <a:schemeClr val="bg1"/>
                </a:solidFill>
                <a:latin typeface="+mj-lt"/>
              </a:rPr>
              <a:t>Product 3 – </a:t>
            </a:r>
            <a:r>
              <a:rPr lang="en-US" sz="4000" b="1" dirty="0" smtClean="0">
                <a:solidFill>
                  <a:srgbClr val="FFFF00"/>
                </a:solidFill>
                <a:latin typeface="+mj-lt"/>
              </a:rPr>
              <a:t>WGR?</a:t>
            </a:r>
            <a:endParaRPr lang="en-US" sz="4000" b="1" dirty="0">
              <a:solidFill>
                <a:srgbClr val="FFFF00"/>
              </a:solidFill>
              <a:latin typeface="+mj-lt"/>
            </a:endParaRPr>
          </a:p>
        </p:txBody>
      </p:sp>
      <p:sp>
        <p:nvSpPr>
          <p:cNvPr id="8" name="TextBox 7"/>
          <p:cNvSpPr txBox="1">
            <a:spLocks noChangeArrowheads="1"/>
          </p:cNvSpPr>
          <p:nvPr/>
        </p:nvSpPr>
        <p:spPr bwMode="auto">
          <a:xfrm>
            <a:off x="533400" y="1458516"/>
            <a:ext cx="7772400" cy="3166824"/>
          </a:xfrm>
          <a:prstGeom prst="roundRect">
            <a:avLst/>
          </a:prstGeom>
          <a:solidFill>
            <a:srgbClr val="F4E8DC"/>
          </a:solidFill>
          <a:ln>
            <a:noFill/>
          </a:ln>
          <a:scene3d>
            <a:camera prst="orthographicFront"/>
            <a:lightRig rig="threePt" dir="t"/>
          </a:scene3d>
          <a:sp3d>
            <a:bevelT prst="relaxedInset"/>
          </a:sp3d>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119063">
              <a:spcBef>
                <a:spcPct val="0"/>
              </a:spcBef>
              <a:buNone/>
            </a:pPr>
            <a:r>
              <a:rPr lang="en-US" altLang="en-US" sz="2000" b="1" dirty="0">
                <a:solidFill>
                  <a:srgbClr val="996633"/>
                </a:solidFill>
              </a:rPr>
              <a:t>BRAND </a:t>
            </a:r>
            <a:r>
              <a:rPr lang="en-US" altLang="en-US" sz="2000" b="1" dirty="0" smtClean="0">
                <a:solidFill>
                  <a:srgbClr val="996633"/>
                </a:solidFill>
              </a:rPr>
              <a:t>B White Whole-Wheat Bread Sticks</a:t>
            </a:r>
            <a:endParaRPr lang="en-US" altLang="en-US" sz="2000" dirty="0" smtClean="0">
              <a:solidFill>
                <a:srgbClr val="996633"/>
              </a:solidFill>
            </a:endParaRPr>
          </a:p>
          <a:p>
            <a:pPr marL="119063">
              <a:spcBef>
                <a:spcPct val="0"/>
              </a:spcBef>
              <a:buFontTx/>
              <a:buNone/>
            </a:pPr>
            <a:r>
              <a:rPr lang="en-US" altLang="en-US" sz="2000" b="1" dirty="0" smtClean="0"/>
              <a:t>Ingredients: </a:t>
            </a:r>
            <a:r>
              <a:rPr lang="en-US" sz="2000" b="1" dirty="0" smtClean="0"/>
              <a:t>whole wheat flour, water, enriched unbleached wheat flour (wheat flour, malted barley flour, niacin, iron as ferrous sulfate, thiamine </a:t>
            </a:r>
            <a:r>
              <a:rPr lang="en-US" sz="2000" b="1" dirty="0" err="1" smtClean="0"/>
              <a:t>mononitrite</a:t>
            </a:r>
            <a:r>
              <a:rPr lang="en-US" sz="2000" b="1" dirty="0" smtClean="0"/>
              <a:t>, enzyme, riboflavin, folic acid), yeast, sugar, wheat gluten. </a:t>
            </a:r>
            <a:r>
              <a:rPr lang="en-US" sz="2000" b="1" dirty="0" smtClean="0">
                <a:solidFill>
                  <a:srgbClr val="0000FF"/>
                </a:solidFill>
              </a:rPr>
              <a:t>Contains less than 2% </a:t>
            </a:r>
            <a:r>
              <a:rPr lang="en-US" sz="2000" b="1" dirty="0" smtClean="0"/>
              <a:t>of the following: soybean oil, salt, oat fiber, </a:t>
            </a:r>
            <a:br>
              <a:rPr lang="en-US" sz="2000" b="1" dirty="0" smtClean="0"/>
            </a:br>
            <a:r>
              <a:rPr lang="en-US" sz="2000" b="1" dirty="0" smtClean="0"/>
              <a:t>honey, sodium </a:t>
            </a:r>
            <a:r>
              <a:rPr lang="en-US" sz="2000" b="1" dirty="0" err="1" smtClean="0"/>
              <a:t>stearoyl</a:t>
            </a:r>
            <a:r>
              <a:rPr lang="en-US" sz="2000" b="1" dirty="0" smtClean="0"/>
              <a:t> </a:t>
            </a:r>
            <a:r>
              <a:rPr lang="en-US" sz="2000" b="1" dirty="0" err="1" smtClean="0"/>
              <a:t>lactylate</a:t>
            </a:r>
            <a:r>
              <a:rPr lang="en-US" sz="2000" b="1" dirty="0" smtClean="0"/>
              <a:t>, </a:t>
            </a:r>
            <a:br>
              <a:rPr lang="en-US" sz="2000" b="1" dirty="0" smtClean="0"/>
            </a:br>
            <a:r>
              <a:rPr lang="en-US" sz="2000" b="1" dirty="0" err="1" smtClean="0"/>
              <a:t>datem</a:t>
            </a:r>
            <a:r>
              <a:rPr lang="en-US" sz="2000" b="1" dirty="0" smtClean="0"/>
              <a:t>, ascorbic acid, enzyme. </a:t>
            </a:r>
            <a:r>
              <a:rPr lang="en-US" sz="2000" b="1" dirty="0"/>
              <a:t>May </a:t>
            </a:r>
            <a:r>
              <a:rPr lang="en-US" sz="2000" b="1" dirty="0" smtClean="0"/>
              <a:t/>
            </a:r>
            <a:br>
              <a:rPr lang="en-US" sz="2000" b="1" dirty="0" smtClean="0"/>
            </a:br>
            <a:r>
              <a:rPr lang="en-US" sz="2000" b="1" dirty="0" smtClean="0"/>
              <a:t>contain milk, soy, egg and sesame.</a:t>
            </a:r>
            <a:endParaRPr lang="en-US" altLang="en-US" sz="2000" b="1" dirty="0"/>
          </a:p>
        </p:txBody>
      </p:sp>
      <p:pic>
        <p:nvPicPr>
          <p:cNvPr id="9" name="Picture 8" descr="breadsticks&#10;iStock_0000212038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3534" y="3276600"/>
            <a:ext cx="3327401" cy="2005589"/>
          </a:xfrm>
          <a:prstGeom prst="rect">
            <a:avLst/>
          </a:prstGeom>
        </p:spPr>
      </p:pic>
      <p:sp>
        <p:nvSpPr>
          <p:cNvPr id="10" name="Content Placeholder 2"/>
          <p:cNvSpPr txBox="1">
            <a:spLocks/>
          </p:cNvSpPr>
          <p:nvPr/>
        </p:nvSpPr>
        <p:spPr bwMode="auto">
          <a:xfrm>
            <a:off x="393309" y="5029200"/>
            <a:ext cx="4788291"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1pPr>
            <a:lvl2pPr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2pPr>
            <a:lvl3pPr marL="1143000" indent="-228600"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3pPr>
            <a:lvl4pPr marL="1600200" indent="-228600"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4pPr>
            <a:lvl5pPr marL="2057400" indent="-228600"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5pPr>
            <a:lvl6pPr marL="2514600" indent="-228600" algn="r" eaLnBrk="0" fontAlgn="base" hangingPunct="0">
              <a:spcBef>
                <a:spcPct val="30000"/>
              </a:spcBef>
              <a:spcAft>
                <a:spcPct val="0"/>
              </a:spcAft>
              <a:defRPr sz="3200" b="1">
                <a:solidFill>
                  <a:schemeClr val="tx1"/>
                </a:solidFill>
                <a:latin typeface="Arial" panose="020B0604020202020204" pitchFamily="34" charset="0"/>
                <a:cs typeface="Times New Roman" panose="02020603050405020304" pitchFamily="18" charset="0"/>
                <a:sym typeface="Monotype Sorts" pitchFamily="2" charset="2"/>
              </a:defRPr>
            </a:lvl6pPr>
            <a:lvl7pPr marL="2971800" indent="-228600" algn="r" eaLnBrk="0" fontAlgn="base" hangingPunct="0">
              <a:spcBef>
                <a:spcPct val="30000"/>
              </a:spcBef>
              <a:spcAft>
                <a:spcPct val="0"/>
              </a:spcAft>
              <a:defRPr sz="3200" b="1">
                <a:solidFill>
                  <a:schemeClr val="tx1"/>
                </a:solidFill>
                <a:latin typeface="Arial" panose="020B0604020202020204" pitchFamily="34" charset="0"/>
                <a:cs typeface="Times New Roman" panose="02020603050405020304" pitchFamily="18" charset="0"/>
                <a:sym typeface="Monotype Sorts" pitchFamily="2" charset="2"/>
              </a:defRPr>
            </a:lvl7pPr>
            <a:lvl8pPr marL="3429000" indent="-228600" algn="r" eaLnBrk="0" fontAlgn="base" hangingPunct="0">
              <a:spcBef>
                <a:spcPct val="30000"/>
              </a:spcBef>
              <a:spcAft>
                <a:spcPct val="0"/>
              </a:spcAft>
              <a:defRPr sz="3200" b="1">
                <a:solidFill>
                  <a:schemeClr val="tx1"/>
                </a:solidFill>
                <a:latin typeface="Arial" panose="020B0604020202020204" pitchFamily="34" charset="0"/>
                <a:cs typeface="Times New Roman" panose="02020603050405020304" pitchFamily="18" charset="0"/>
                <a:sym typeface="Monotype Sorts" pitchFamily="2" charset="2"/>
              </a:defRPr>
            </a:lvl8pPr>
            <a:lvl9pPr marL="3886200" indent="-228600" algn="r" eaLnBrk="0" fontAlgn="base" hangingPunct="0">
              <a:spcBef>
                <a:spcPct val="30000"/>
              </a:spcBef>
              <a:spcAft>
                <a:spcPct val="0"/>
              </a:spcAft>
              <a:defRPr sz="3200" b="1">
                <a:solidFill>
                  <a:schemeClr val="tx1"/>
                </a:solidFill>
                <a:latin typeface="Arial" panose="020B0604020202020204" pitchFamily="34" charset="0"/>
                <a:cs typeface="Times New Roman" panose="02020603050405020304" pitchFamily="18" charset="0"/>
                <a:sym typeface="Monotype Sorts" pitchFamily="2" charset="2"/>
              </a:defRPr>
            </a:lvl9pPr>
          </a:lstStyle>
          <a:p>
            <a:pPr lvl="1" indent="-457200" eaLnBrk="1" hangingPunct="1">
              <a:spcBef>
                <a:spcPct val="0"/>
              </a:spcBef>
              <a:buClr>
                <a:schemeClr val="bg1"/>
              </a:buClr>
            </a:pPr>
            <a:r>
              <a:rPr lang="en-US" altLang="en-US" sz="2800" dirty="0">
                <a:solidFill>
                  <a:schemeClr val="bg1"/>
                </a:solidFill>
                <a:latin typeface="Calibri" panose="020F0502020204030204" pitchFamily="34" charset="0"/>
                <a:cs typeface="Arial" panose="020B0604020202020204" pitchFamily="34" charset="0"/>
                <a:sym typeface="Wingdings" panose="05000000000000000000" pitchFamily="2" charset="2"/>
              </a:rPr>
              <a:t> </a:t>
            </a:r>
            <a:r>
              <a:rPr lang="en-US" altLang="en-US" sz="2800" dirty="0">
                <a:solidFill>
                  <a:srgbClr val="FFFF00"/>
                </a:solidFill>
                <a:latin typeface="Calibri" panose="020F0502020204030204" pitchFamily="34" charset="0"/>
                <a:cs typeface="Arial" panose="020B0604020202020204" pitchFamily="34" charset="0"/>
                <a:sym typeface="Wingdings" panose="05000000000000000000" pitchFamily="2" charset="2"/>
              </a:rPr>
              <a:t>	</a:t>
            </a:r>
            <a:r>
              <a:rPr lang="en-US" altLang="en-US" sz="2800" dirty="0" smtClean="0">
                <a:solidFill>
                  <a:schemeClr val="bg1"/>
                </a:solidFill>
                <a:latin typeface="Calibri" panose="020F0502020204030204" pitchFamily="34" charset="0"/>
                <a:cs typeface="Arial" panose="020B0604020202020204" pitchFamily="34" charset="0"/>
                <a:sym typeface="Symbol" panose="05050102010706020507" pitchFamily="18" charset="2"/>
              </a:rPr>
              <a:t>Criterion 1 WHOLE GRAIN</a:t>
            </a:r>
            <a:endParaRPr lang="en-US" altLang="en-US" sz="2800" dirty="0">
              <a:solidFill>
                <a:schemeClr val="bg1"/>
              </a:solidFill>
              <a:latin typeface="Calibri" panose="020F0502020204030204" pitchFamily="34" charset="0"/>
              <a:cs typeface="Arial" panose="020B0604020202020204" pitchFamily="34" charset="0"/>
              <a:sym typeface="Symbol" panose="05050102010706020507" pitchFamily="18" charset="2"/>
            </a:endParaRPr>
          </a:p>
          <a:p>
            <a:pPr lvl="1" indent="-457200" eaLnBrk="1" hangingPunct="1">
              <a:spcBef>
                <a:spcPct val="0"/>
              </a:spcBef>
              <a:buClr>
                <a:schemeClr val="bg1"/>
              </a:buClr>
            </a:pPr>
            <a:r>
              <a:rPr lang="en-US" altLang="en-US" sz="2800" dirty="0">
                <a:solidFill>
                  <a:schemeClr val="bg1"/>
                </a:solidFill>
                <a:latin typeface="Calibri" panose="020F0502020204030204" pitchFamily="34" charset="0"/>
                <a:cs typeface="Arial" panose="020B0604020202020204" pitchFamily="34" charset="0"/>
                <a:sym typeface="Wingdings" panose="05000000000000000000" pitchFamily="2" charset="2"/>
              </a:rPr>
              <a:t> </a:t>
            </a:r>
            <a:r>
              <a:rPr lang="en-US" altLang="en-US" sz="2800" dirty="0">
                <a:solidFill>
                  <a:srgbClr val="FFFF00"/>
                </a:solidFill>
                <a:latin typeface="Calibri" panose="020F0502020204030204" pitchFamily="34" charset="0"/>
                <a:cs typeface="Arial" panose="020B0604020202020204" pitchFamily="34" charset="0"/>
                <a:sym typeface="Wingdings" panose="05000000000000000000" pitchFamily="2" charset="2"/>
              </a:rPr>
              <a:t>	</a:t>
            </a:r>
            <a:r>
              <a:rPr lang="en-US" altLang="en-US" sz="2800" dirty="0" smtClean="0">
                <a:solidFill>
                  <a:schemeClr val="bg1"/>
                </a:solidFill>
                <a:latin typeface="Calibri" panose="020F0502020204030204" pitchFamily="34" charset="0"/>
                <a:cs typeface="Arial" panose="020B0604020202020204" pitchFamily="34" charset="0"/>
                <a:sym typeface="Symbol" panose="05050102010706020507" pitchFamily="18" charset="2"/>
              </a:rPr>
              <a:t>Criterion 2 ENRICHED</a:t>
            </a:r>
          </a:p>
          <a:p>
            <a:pPr lvl="1" indent="-457200" eaLnBrk="1" hangingPunct="1">
              <a:spcBef>
                <a:spcPct val="0"/>
              </a:spcBef>
              <a:buClr>
                <a:schemeClr val="bg1"/>
              </a:buClr>
            </a:pPr>
            <a:r>
              <a:rPr lang="en-US" altLang="en-US" sz="2800" dirty="0">
                <a:solidFill>
                  <a:schemeClr val="bg1"/>
                </a:solidFill>
                <a:latin typeface="Calibri" panose="020F0502020204030204" pitchFamily="34" charset="0"/>
                <a:cs typeface="Arial" panose="020B0604020202020204" pitchFamily="34" charset="0"/>
                <a:sym typeface="Wingdings" panose="05000000000000000000" pitchFamily="2" charset="2"/>
              </a:rPr>
              <a:t> </a:t>
            </a:r>
            <a:r>
              <a:rPr lang="en-US" altLang="en-US" sz="2800" dirty="0">
                <a:solidFill>
                  <a:srgbClr val="FFFF00"/>
                </a:solidFill>
                <a:latin typeface="Calibri" panose="020F0502020204030204" pitchFamily="34" charset="0"/>
                <a:cs typeface="Arial" panose="020B0604020202020204" pitchFamily="34" charset="0"/>
                <a:sym typeface="Wingdings" panose="05000000000000000000" pitchFamily="2" charset="2"/>
              </a:rPr>
              <a:t>	</a:t>
            </a:r>
            <a:r>
              <a:rPr lang="en-US" altLang="en-US" sz="2800" dirty="0" smtClean="0">
                <a:solidFill>
                  <a:schemeClr val="bg1"/>
                </a:solidFill>
                <a:latin typeface="Calibri" panose="020F0502020204030204" pitchFamily="34" charset="0"/>
                <a:cs typeface="Arial" panose="020B0604020202020204" pitchFamily="34" charset="0"/>
                <a:sym typeface="Symbol" panose="05050102010706020507" pitchFamily="18" charset="2"/>
              </a:rPr>
              <a:t>Criterion 3 NONCREDITABLE</a:t>
            </a:r>
          </a:p>
        </p:txBody>
      </p:sp>
    </p:spTree>
    <p:extLst>
      <p:ext uri="{BB962C8B-B14F-4D97-AF65-F5344CB8AC3E}">
        <p14:creationId xmlns:p14="http://schemas.microsoft.com/office/powerpoint/2010/main" val="1847972785"/>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533400" y="1458516"/>
            <a:ext cx="7772400" cy="3166824"/>
          </a:xfrm>
          <a:prstGeom prst="roundRect">
            <a:avLst/>
          </a:prstGeom>
          <a:solidFill>
            <a:srgbClr val="F4E8DC"/>
          </a:solidFill>
          <a:ln>
            <a:noFill/>
          </a:ln>
          <a:scene3d>
            <a:camera prst="orthographicFront"/>
            <a:lightRig rig="threePt" dir="t"/>
          </a:scene3d>
          <a:sp3d>
            <a:bevelT prst="relaxedInset"/>
          </a:sp3d>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119063">
              <a:spcBef>
                <a:spcPct val="0"/>
              </a:spcBef>
              <a:buNone/>
            </a:pPr>
            <a:r>
              <a:rPr lang="en-US" altLang="en-US" sz="2000" b="1" dirty="0">
                <a:solidFill>
                  <a:srgbClr val="996633"/>
                </a:solidFill>
              </a:rPr>
              <a:t>BRAND </a:t>
            </a:r>
            <a:r>
              <a:rPr lang="en-US" altLang="en-US" sz="2000" b="1" dirty="0" smtClean="0">
                <a:solidFill>
                  <a:srgbClr val="996633"/>
                </a:solidFill>
              </a:rPr>
              <a:t>B White Whole-Wheat Bread Sticks</a:t>
            </a:r>
            <a:endParaRPr lang="en-US" altLang="en-US" sz="2000" dirty="0" smtClean="0">
              <a:solidFill>
                <a:srgbClr val="996633"/>
              </a:solidFill>
            </a:endParaRPr>
          </a:p>
          <a:p>
            <a:pPr marL="119063">
              <a:spcBef>
                <a:spcPct val="0"/>
              </a:spcBef>
              <a:buFontTx/>
              <a:buNone/>
            </a:pPr>
            <a:r>
              <a:rPr lang="en-US" altLang="en-US" sz="2000" b="1" dirty="0" smtClean="0"/>
              <a:t>Ingredients: </a:t>
            </a:r>
            <a:r>
              <a:rPr lang="en-US" sz="2000" b="1" dirty="0" smtClean="0">
                <a:solidFill>
                  <a:srgbClr val="008000"/>
                </a:solidFill>
              </a:rPr>
              <a:t>WHOLE WHEAT FLOUR</a:t>
            </a:r>
            <a:r>
              <a:rPr lang="en-US" sz="2000" b="1" dirty="0" smtClean="0"/>
              <a:t>, water, </a:t>
            </a:r>
            <a:r>
              <a:rPr lang="en-US" sz="2000" b="1" dirty="0" smtClean="0">
                <a:solidFill>
                  <a:srgbClr val="008000"/>
                </a:solidFill>
              </a:rPr>
              <a:t>ENRICHED UNBLEACHED WHEAT FLOUR (WHEAT FLOUR, MALTED BARLEY FLOUR, NIACIN, IRON AS FERROUS SULFATE, THIAMINE MONONITRITE, ENZYME, RIBOFLAVIN, FOLIC ACID), </a:t>
            </a:r>
            <a:r>
              <a:rPr lang="en-US" sz="2000" b="1" dirty="0" smtClean="0"/>
              <a:t>yeast, sugar, wheat gluten. </a:t>
            </a:r>
            <a:r>
              <a:rPr lang="en-US" sz="2000" b="1" dirty="0" smtClean="0">
                <a:solidFill>
                  <a:srgbClr val="0000FF"/>
                </a:solidFill>
              </a:rPr>
              <a:t>Contains less than 2% </a:t>
            </a:r>
            <a:r>
              <a:rPr lang="en-US" sz="2000" b="1" dirty="0" smtClean="0"/>
              <a:t>of the following: soybean oil, salt, </a:t>
            </a:r>
            <a:r>
              <a:rPr lang="en-US" sz="2000" b="1" dirty="0" smtClean="0">
                <a:solidFill>
                  <a:srgbClr val="C00000"/>
                </a:solidFill>
              </a:rPr>
              <a:t>OAT FIBER</a:t>
            </a:r>
            <a:r>
              <a:rPr lang="en-US" sz="2000" b="1" dirty="0" smtClean="0"/>
              <a:t>, </a:t>
            </a:r>
            <a:br>
              <a:rPr lang="en-US" sz="2000" b="1" dirty="0" smtClean="0"/>
            </a:br>
            <a:r>
              <a:rPr lang="en-US" sz="2000" b="1" dirty="0" smtClean="0"/>
              <a:t>honey, sodium </a:t>
            </a:r>
            <a:r>
              <a:rPr lang="en-US" sz="2000" b="1" dirty="0" err="1" smtClean="0"/>
              <a:t>stearoyl</a:t>
            </a:r>
            <a:r>
              <a:rPr lang="en-US" sz="2000" b="1" dirty="0" smtClean="0"/>
              <a:t> </a:t>
            </a:r>
            <a:r>
              <a:rPr lang="en-US" sz="2000" b="1" dirty="0" err="1" smtClean="0"/>
              <a:t>lactylate</a:t>
            </a:r>
            <a:r>
              <a:rPr lang="en-US" sz="2000" b="1" dirty="0" smtClean="0"/>
              <a:t>, </a:t>
            </a:r>
            <a:br>
              <a:rPr lang="en-US" sz="2000" b="1" dirty="0" smtClean="0"/>
            </a:br>
            <a:r>
              <a:rPr lang="en-US" sz="2000" b="1" dirty="0" err="1" smtClean="0"/>
              <a:t>datem</a:t>
            </a:r>
            <a:r>
              <a:rPr lang="en-US" sz="2000" b="1" dirty="0" smtClean="0"/>
              <a:t>, ascorbic acid, enzyme. </a:t>
            </a:r>
            <a:r>
              <a:rPr lang="en-US" sz="2000" b="1" dirty="0"/>
              <a:t>May </a:t>
            </a:r>
            <a:r>
              <a:rPr lang="en-US" sz="2000" b="1" dirty="0" smtClean="0"/>
              <a:t/>
            </a:r>
            <a:br>
              <a:rPr lang="en-US" sz="2000" b="1" dirty="0" smtClean="0"/>
            </a:br>
            <a:r>
              <a:rPr lang="en-US" sz="2000" b="1" dirty="0" smtClean="0"/>
              <a:t>contain milk, soy, egg and sesame.</a:t>
            </a:r>
            <a:endParaRPr lang="en-US" altLang="en-US" sz="2000" b="1" dirty="0"/>
          </a:p>
        </p:txBody>
      </p:sp>
      <p:sp>
        <p:nvSpPr>
          <p:cNvPr id="9" name="TextBox 8"/>
          <p:cNvSpPr txBox="1"/>
          <p:nvPr/>
        </p:nvSpPr>
        <p:spPr>
          <a:xfrm>
            <a:off x="0" y="376488"/>
            <a:ext cx="9144000" cy="707886"/>
          </a:xfrm>
          <a:prstGeom prst="rect">
            <a:avLst/>
          </a:prstGeom>
          <a:solidFill>
            <a:srgbClr val="2C7A66"/>
          </a:solidFill>
          <a:ln w="38100">
            <a:solidFill>
              <a:srgbClr val="C00000"/>
            </a:solidFill>
          </a:ln>
        </p:spPr>
        <p:txBody>
          <a:bodyPr wrap="square" rtlCol="0">
            <a:spAutoFit/>
          </a:bodyPr>
          <a:lstStyle/>
          <a:p>
            <a:pPr algn="ctr"/>
            <a:r>
              <a:rPr lang="en-US" sz="4000" b="1" dirty="0" smtClean="0">
                <a:solidFill>
                  <a:schemeClr val="bg1"/>
                </a:solidFill>
                <a:latin typeface="+mj-lt"/>
              </a:rPr>
              <a:t>Product 3 – </a:t>
            </a:r>
            <a:r>
              <a:rPr lang="en-US" sz="4000" b="1" dirty="0" smtClean="0">
                <a:solidFill>
                  <a:srgbClr val="FFFF00"/>
                </a:solidFill>
                <a:latin typeface="+mj-lt"/>
              </a:rPr>
              <a:t>WGR?</a:t>
            </a:r>
            <a:endParaRPr lang="en-US" sz="4000" b="1" dirty="0">
              <a:solidFill>
                <a:srgbClr val="FFFF00"/>
              </a:solidFill>
              <a:latin typeface="+mj-lt"/>
            </a:endParaRPr>
          </a:p>
        </p:txBody>
      </p:sp>
      <p:pic>
        <p:nvPicPr>
          <p:cNvPr id="10" name="Picture 9" descr="breadsticks&#10;iStock_0000212038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3534" y="3276600"/>
            <a:ext cx="3327401" cy="2005589"/>
          </a:xfrm>
          <a:prstGeom prst="rect">
            <a:avLst/>
          </a:prstGeom>
        </p:spPr>
      </p:pic>
      <p:sp>
        <p:nvSpPr>
          <p:cNvPr id="12" name="Content Placeholder 2"/>
          <p:cNvSpPr txBox="1">
            <a:spLocks/>
          </p:cNvSpPr>
          <p:nvPr/>
        </p:nvSpPr>
        <p:spPr bwMode="auto">
          <a:xfrm>
            <a:off x="393309" y="5029200"/>
            <a:ext cx="4788291"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1pPr>
            <a:lvl2pPr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2pPr>
            <a:lvl3pPr marL="1143000" indent="-228600"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3pPr>
            <a:lvl4pPr marL="1600200" indent="-228600"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4pPr>
            <a:lvl5pPr marL="2057400" indent="-228600"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5pPr>
            <a:lvl6pPr marL="2514600" indent="-228600" algn="r" eaLnBrk="0" fontAlgn="base" hangingPunct="0">
              <a:spcBef>
                <a:spcPct val="30000"/>
              </a:spcBef>
              <a:spcAft>
                <a:spcPct val="0"/>
              </a:spcAft>
              <a:defRPr sz="3200" b="1">
                <a:solidFill>
                  <a:schemeClr val="tx1"/>
                </a:solidFill>
                <a:latin typeface="Arial" panose="020B0604020202020204" pitchFamily="34" charset="0"/>
                <a:cs typeface="Times New Roman" panose="02020603050405020304" pitchFamily="18" charset="0"/>
                <a:sym typeface="Monotype Sorts" pitchFamily="2" charset="2"/>
              </a:defRPr>
            </a:lvl6pPr>
            <a:lvl7pPr marL="2971800" indent="-228600" algn="r" eaLnBrk="0" fontAlgn="base" hangingPunct="0">
              <a:spcBef>
                <a:spcPct val="30000"/>
              </a:spcBef>
              <a:spcAft>
                <a:spcPct val="0"/>
              </a:spcAft>
              <a:defRPr sz="3200" b="1">
                <a:solidFill>
                  <a:schemeClr val="tx1"/>
                </a:solidFill>
                <a:latin typeface="Arial" panose="020B0604020202020204" pitchFamily="34" charset="0"/>
                <a:cs typeface="Times New Roman" panose="02020603050405020304" pitchFamily="18" charset="0"/>
                <a:sym typeface="Monotype Sorts" pitchFamily="2" charset="2"/>
              </a:defRPr>
            </a:lvl7pPr>
            <a:lvl8pPr marL="3429000" indent="-228600" algn="r" eaLnBrk="0" fontAlgn="base" hangingPunct="0">
              <a:spcBef>
                <a:spcPct val="30000"/>
              </a:spcBef>
              <a:spcAft>
                <a:spcPct val="0"/>
              </a:spcAft>
              <a:defRPr sz="3200" b="1">
                <a:solidFill>
                  <a:schemeClr val="tx1"/>
                </a:solidFill>
                <a:latin typeface="Arial" panose="020B0604020202020204" pitchFamily="34" charset="0"/>
                <a:cs typeface="Times New Roman" panose="02020603050405020304" pitchFamily="18" charset="0"/>
                <a:sym typeface="Monotype Sorts" pitchFamily="2" charset="2"/>
              </a:defRPr>
            </a:lvl8pPr>
            <a:lvl9pPr marL="3886200" indent="-228600" algn="r" eaLnBrk="0" fontAlgn="base" hangingPunct="0">
              <a:spcBef>
                <a:spcPct val="30000"/>
              </a:spcBef>
              <a:spcAft>
                <a:spcPct val="0"/>
              </a:spcAft>
              <a:defRPr sz="3200" b="1">
                <a:solidFill>
                  <a:schemeClr val="tx1"/>
                </a:solidFill>
                <a:latin typeface="Arial" panose="020B0604020202020204" pitchFamily="34" charset="0"/>
                <a:cs typeface="Times New Roman" panose="02020603050405020304" pitchFamily="18" charset="0"/>
                <a:sym typeface="Monotype Sorts" pitchFamily="2" charset="2"/>
              </a:defRPr>
            </a:lvl9pPr>
          </a:lstStyle>
          <a:p>
            <a:pPr lvl="1" indent="-457200" eaLnBrk="1" hangingPunct="1">
              <a:spcBef>
                <a:spcPct val="0"/>
              </a:spcBef>
              <a:buClr>
                <a:schemeClr val="bg1"/>
              </a:buClr>
            </a:pPr>
            <a:r>
              <a:rPr lang="en-US" altLang="en-US" sz="2800" dirty="0">
                <a:solidFill>
                  <a:srgbClr val="FFFF00"/>
                </a:solidFill>
                <a:latin typeface="Calibri" panose="020F0502020204030204" pitchFamily="34" charset="0"/>
                <a:cs typeface="Arial" panose="020B0604020202020204" pitchFamily="34" charset="0"/>
                <a:sym typeface="Wingdings" panose="05000000000000000000" pitchFamily="2" charset="2"/>
              </a:rPr>
              <a:t> 	</a:t>
            </a:r>
            <a:r>
              <a:rPr lang="en-US" altLang="en-US" sz="2800" dirty="0">
                <a:solidFill>
                  <a:schemeClr val="bg1"/>
                </a:solidFill>
                <a:latin typeface="Calibri" panose="020F0502020204030204" pitchFamily="34" charset="0"/>
                <a:cs typeface="Arial" panose="020B0604020202020204" pitchFamily="34" charset="0"/>
                <a:sym typeface="Symbol" panose="05050102010706020507" pitchFamily="18" charset="2"/>
              </a:rPr>
              <a:t>Criterion 1 WHOLE GRAIN</a:t>
            </a:r>
          </a:p>
          <a:p>
            <a:pPr lvl="1" indent="-457200" eaLnBrk="1" hangingPunct="1">
              <a:spcBef>
                <a:spcPct val="0"/>
              </a:spcBef>
              <a:buClr>
                <a:schemeClr val="bg1"/>
              </a:buClr>
            </a:pPr>
            <a:r>
              <a:rPr lang="en-US" altLang="en-US" sz="2800" dirty="0">
                <a:solidFill>
                  <a:srgbClr val="FFFF00"/>
                </a:solidFill>
                <a:latin typeface="Calibri" panose="020F0502020204030204" pitchFamily="34" charset="0"/>
                <a:cs typeface="Arial" panose="020B0604020202020204" pitchFamily="34" charset="0"/>
                <a:sym typeface="Wingdings" panose="05000000000000000000" pitchFamily="2" charset="2"/>
              </a:rPr>
              <a:t> 	</a:t>
            </a:r>
            <a:r>
              <a:rPr lang="en-US" altLang="en-US" sz="2800" dirty="0">
                <a:solidFill>
                  <a:schemeClr val="bg1"/>
                </a:solidFill>
                <a:latin typeface="Calibri" panose="020F0502020204030204" pitchFamily="34" charset="0"/>
                <a:cs typeface="Arial" panose="020B0604020202020204" pitchFamily="34" charset="0"/>
                <a:sym typeface="Symbol" panose="05050102010706020507" pitchFamily="18" charset="2"/>
              </a:rPr>
              <a:t>Criterion 2 ENRICHED</a:t>
            </a:r>
          </a:p>
          <a:p>
            <a:pPr lvl="1" indent="-457200" eaLnBrk="1" hangingPunct="1">
              <a:spcBef>
                <a:spcPct val="0"/>
              </a:spcBef>
              <a:buClr>
                <a:schemeClr val="bg1"/>
              </a:buClr>
            </a:pPr>
            <a:r>
              <a:rPr lang="en-US" altLang="en-US" sz="2800" dirty="0">
                <a:solidFill>
                  <a:srgbClr val="FFFF00"/>
                </a:solidFill>
                <a:latin typeface="Calibri" panose="020F0502020204030204" pitchFamily="34" charset="0"/>
                <a:cs typeface="Arial" panose="020B0604020202020204" pitchFamily="34" charset="0"/>
                <a:sym typeface="Wingdings" panose="05000000000000000000" pitchFamily="2" charset="2"/>
              </a:rPr>
              <a:t></a:t>
            </a:r>
            <a:r>
              <a:rPr lang="en-US" altLang="en-US" sz="2800" dirty="0" smtClean="0">
                <a:solidFill>
                  <a:schemeClr val="bg1"/>
                </a:solidFill>
                <a:latin typeface="Calibri" panose="020F0502020204030204" pitchFamily="34" charset="0"/>
                <a:cs typeface="Arial" panose="020B0604020202020204" pitchFamily="34" charset="0"/>
                <a:sym typeface="Wingdings" panose="05000000000000000000" pitchFamily="2" charset="2"/>
              </a:rPr>
              <a:t> </a:t>
            </a:r>
            <a:r>
              <a:rPr lang="en-US" altLang="en-US" sz="2800" dirty="0">
                <a:solidFill>
                  <a:srgbClr val="FFFF00"/>
                </a:solidFill>
                <a:latin typeface="Calibri" panose="020F0502020204030204" pitchFamily="34" charset="0"/>
                <a:cs typeface="Arial" panose="020B0604020202020204" pitchFamily="34" charset="0"/>
                <a:sym typeface="Wingdings" panose="05000000000000000000" pitchFamily="2" charset="2"/>
              </a:rPr>
              <a:t>	</a:t>
            </a:r>
            <a:r>
              <a:rPr lang="en-US" altLang="en-US" sz="2800" dirty="0">
                <a:solidFill>
                  <a:schemeClr val="bg1"/>
                </a:solidFill>
                <a:latin typeface="Calibri" panose="020F0502020204030204" pitchFamily="34" charset="0"/>
                <a:cs typeface="Arial" panose="020B0604020202020204" pitchFamily="34" charset="0"/>
                <a:sym typeface="Symbol" panose="05050102010706020507" pitchFamily="18" charset="2"/>
              </a:rPr>
              <a:t>Criterion 3 NONCREDITABLE</a:t>
            </a:r>
          </a:p>
        </p:txBody>
      </p:sp>
      <p:sp>
        <p:nvSpPr>
          <p:cNvPr id="15" name="TextBox 8"/>
          <p:cNvSpPr>
            <a:spLocks noChangeArrowheads="1"/>
          </p:cNvSpPr>
          <p:nvPr/>
        </p:nvSpPr>
        <p:spPr bwMode="auto">
          <a:xfrm>
            <a:off x="6732587" y="432427"/>
            <a:ext cx="1497013" cy="909638"/>
          </a:xfrm>
          <a:prstGeom prst="ellipse">
            <a:avLst/>
          </a:prstGeom>
          <a:solidFill>
            <a:srgbClr val="006600"/>
          </a:solidFill>
          <a:ln w="38100">
            <a:solidFill>
              <a:schemeClr val="bg1"/>
            </a:solidFill>
            <a:round/>
            <a:headEnd/>
            <a:tailEnd/>
          </a:ln>
        </p:spPr>
        <p:txBody>
          <a:bodyPr>
            <a:spAutoFit/>
          </a:bodyPr>
          <a:lstStyle/>
          <a:p>
            <a:pPr algn="ctr"/>
            <a:r>
              <a:rPr lang="en-US" sz="3600" b="1" dirty="0">
                <a:solidFill>
                  <a:schemeClr val="bg1"/>
                </a:solidFill>
              </a:rPr>
              <a:t>YES</a:t>
            </a:r>
          </a:p>
        </p:txBody>
      </p:sp>
    </p:spTree>
    <p:extLst>
      <p:ext uri="{BB962C8B-B14F-4D97-AF65-F5344CB8AC3E}">
        <p14:creationId xmlns:p14="http://schemas.microsoft.com/office/powerpoint/2010/main" val="19596298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376488"/>
            <a:ext cx="9144000" cy="707886"/>
          </a:xfrm>
          <a:prstGeom prst="rect">
            <a:avLst/>
          </a:prstGeom>
          <a:solidFill>
            <a:srgbClr val="2C7A66"/>
          </a:solidFill>
          <a:ln w="38100">
            <a:solidFill>
              <a:srgbClr val="C00000"/>
            </a:solidFill>
          </a:ln>
        </p:spPr>
        <p:txBody>
          <a:bodyPr wrap="square" rtlCol="0">
            <a:spAutoFit/>
          </a:bodyPr>
          <a:lstStyle/>
          <a:p>
            <a:pPr algn="ctr"/>
            <a:r>
              <a:rPr lang="en-US" sz="4000" b="1" dirty="0" smtClean="0">
                <a:solidFill>
                  <a:schemeClr val="bg1"/>
                </a:solidFill>
                <a:latin typeface="+mj-lt"/>
              </a:rPr>
              <a:t>Product 4 – </a:t>
            </a:r>
            <a:r>
              <a:rPr lang="en-US" sz="4000" b="1" dirty="0" smtClean="0">
                <a:solidFill>
                  <a:srgbClr val="FFFF00"/>
                </a:solidFill>
                <a:latin typeface="+mj-lt"/>
              </a:rPr>
              <a:t>WGR?</a:t>
            </a:r>
            <a:endParaRPr lang="en-US" sz="4000" b="1" dirty="0">
              <a:solidFill>
                <a:srgbClr val="FFFF00"/>
              </a:solidFill>
              <a:latin typeface="+mj-lt"/>
            </a:endParaRPr>
          </a:p>
        </p:txBody>
      </p:sp>
      <p:sp>
        <p:nvSpPr>
          <p:cNvPr id="10" name="TextBox 5"/>
          <p:cNvSpPr txBox="1">
            <a:spLocks noChangeArrowheads="1"/>
          </p:cNvSpPr>
          <p:nvPr/>
        </p:nvSpPr>
        <p:spPr bwMode="auto">
          <a:xfrm>
            <a:off x="533400" y="1447800"/>
            <a:ext cx="7620000" cy="3439239"/>
          </a:xfrm>
          <a:prstGeom prst="roundRect">
            <a:avLst/>
          </a:prstGeom>
          <a:solidFill>
            <a:srgbClr val="F4E8DC"/>
          </a:solidFill>
          <a:ln>
            <a:noFill/>
          </a:ln>
          <a:scene3d>
            <a:camera prst="orthographicFront"/>
            <a:lightRig rig="threePt" dir="t"/>
          </a:scene3d>
          <a:sp3d>
            <a:bevelT prst="relaxedInset"/>
          </a:sp3d>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53975">
              <a:spcBef>
                <a:spcPct val="0"/>
              </a:spcBef>
              <a:buNone/>
            </a:pPr>
            <a:r>
              <a:rPr lang="en-US" altLang="en-US" sz="2800" b="1" dirty="0" smtClean="0">
                <a:solidFill>
                  <a:srgbClr val="996633"/>
                </a:solidFill>
              </a:rPr>
              <a:t>Whole-Grain </a:t>
            </a:r>
            <a:r>
              <a:rPr lang="en-US" altLang="en-US" sz="2800" b="1" dirty="0">
                <a:solidFill>
                  <a:srgbClr val="996633"/>
                </a:solidFill>
              </a:rPr>
              <a:t>Cereal Bar</a:t>
            </a:r>
            <a:endParaRPr lang="en-US" altLang="en-US" sz="2800" dirty="0">
              <a:solidFill>
                <a:srgbClr val="996633"/>
              </a:solidFill>
            </a:endParaRPr>
          </a:p>
          <a:p>
            <a:pPr marL="53975">
              <a:spcBef>
                <a:spcPct val="0"/>
              </a:spcBef>
              <a:buFontTx/>
              <a:buNone/>
            </a:pPr>
            <a:r>
              <a:rPr lang="en-US" altLang="en-US" sz="2400" b="1" dirty="0" smtClean="0"/>
              <a:t>Ingredients: </a:t>
            </a:r>
            <a:r>
              <a:rPr lang="en-US" sz="2400" b="1" dirty="0" smtClean="0"/>
              <a:t>whole grain rolled oats, brown sugar, crisp brown rice, whole grain rolled wheat, soybean oil, whole wheat flour, almonds, water, freeze dried bananas, whole corn flour, sodium</a:t>
            </a:r>
            <a:br>
              <a:rPr lang="en-US" sz="2400" b="1" dirty="0" smtClean="0"/>
            </a:br>
            <a:r>
              <a:rPr lang="en-US" sz="2400" b="1" dirty="0" smtClean="0"/>
              <a:t>bicarbonate</a:t>
            </a:r>
            <a:r>
              <a:rPr lang="en-US" sz="2400" b="1" dirty="0"/>
              <a:t>, malted barley extract, </a:t>
            </a:r>
            <a:r>
              <a:rPr lang="en-US" sz="2400" b="1" dirty="0" smtClean="0"/>
              <a:t/>
            </a:r>
            <a:br>
              <a:rPr lang="en-US" sz="2400" b="1" dirty="0" smtClean="0"/>
            </a:br>
            <a:r>
              <a:rPr lang="en-US" sz="2400" b="1" dirty="0" smtClean="0"/>
              <a:t>soy </a:t>
            </a:r>
            <a:r>
              <a:rPr lang="en-US" sz="2400" b="1" dirty="0"/>
              <a:t>lecithin, natural flavor, caramel </a:t>
            </a:r>
            <a:r>
              <a:rPr lang="en-US" sz="2400" b="1" dirty="0" smtClean="0"/>
              <a:t/>
            </a:r>
            <a:br>
              <a:rPr lang="en-US" sz="2400" b="1" dirty="0" smtClean="0"/>
            </a:br>
            <a:r>
              <a:rPr lang="en-US" sz="2400" b="1" dirty="0" smtClean="0"/>
              <a:t>color</a:t>
            </a:r>
            <a:r>
              <a:rPr lang="en-US" sz="2400" b="1" dirty="0"/>
              <a:t>, alpha </a:t>
            </a:r>
            <a:r>
              <a:rPr lang="en-US" sz="2400" b="1" dirty="0" err="1"/>
              <a:t>tocopherol</a:t>
            </a:r>
            <a:r>
              <a:rPr lang="en-US" sz="2400" b="1" dirty="0"/>
              <a:t> acetate, BHT. </a:t>
            </a:r>
            <a:endParaRPr lang="en-US" altLang="en-US" sz="2400" b="1" dirty="0"/>
          </a:p>
        </p:txBody>
      </p:sp>
      <p:pic>
        <p:nvPicPr>
          <p:cNvPr id="12" name="Picture 11" descr="Cereal bar &#10;iStock_00001726387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0" y="3657600"/>
            <a:ext cx="3564097" cy="2258967"/>
          </a:xfrm>
          <a:prstGeom prst="rect">
            <a:avLst/>
          </a:prstGeom>
        </p:spPr>
      </p:pic>
      <p:sp>
        <p:nvSpPr>
          <p:cNvPr id="13" name="Content Placeholder 2"/>
          <p:cNvSpPr txBox="1">
            <a:spLocks/>
          </p:cNvSpPr>
          <p:nvPr/>
        </p:nvSpPr>
        <p:spPr bwMode="auto">
          <a:xfrm>
            <a:off x="393309" y="5029200"/>
            <a:ext cx="4788291"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1pPr>
            <a:lvl2pPr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2pPr>
            <a:lvl3pPr marL="1143000" indent="-228600"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3pPr>
            <a:lvl4pPr marL="1600200" indent="-228600"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4pPr>
            <a:lvl5pPr marL="2057400" indent="-228600"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5pPr>
            <a:lvl6pPr marL="2514600" indent="-228600" algn="r" eaLnBrk="0" fontAlgn="base" hangingPunct="0">
              <a:spcBef>
                <a:spcPct val="30000"/>
              </a:spcBef>
              <a:spcAft>
                <a:spcPct val="0"/>
              </a:spcAft>
              <a:defRPr sz="3200" b="1">
                <a:solidFill>
                  <a:schemeClr val="tx1"/>
                </a:solidFill>
                <a:latin typeface="Arial" panose="020B0604020202020204" pitchFamily="34" charset="0"/>
                <a:cs typeface="Times New Roman" panose="02020603050405020304" pitchFamily="18" charset="0"/>
                <a:sym typeface="Monotype Sorts" pitchFamily="2" charset="2"/>
              </a:defRPr>
            </a:lvl6pPr>
            <a:lvl7pPr marL="2971800" indent="-228600" algn="r" eaLnBrk="0" fontAlgn="base" hangingPunct="0">
              <a:spcBef>
                <a:spcPct val="30000"/>
              </a:spcBef>
              <a:spcAft>
                <a:spcPct val="0"/>
              </a:spcAft>
              <a:defRPr sz="3200" b="1">
                <a:solidFill>
                  <a:schemeClr val="tx1"/>
                </a:solidFill>
                <a:latin typeface="Arial" panose="020B0604020202020204" pitchFamily="34" charset="0"/>
                <a:cs typeface="Times New Roman" panose="02020603050405020304" pitchFamily="18" charset="0"/>
                <a:sym typeface="Monotype Sorts" pitchFamily="2" charset="2"/>
              </a:defRPr>
            </a:lvl7pPr>
            <a:lvl8pPr marL="3429000" indent="-228600" algn="r" eaLnBrk="0" fontAlgn="base" hangingPunct="0">
              <a:spcBef>
                <a:spcPct val="30000"/>
              </a:spcBef>
              <a:spcAft>
                <a:spcPct val="0"/>
              </a:spcAft>
              <a:defRPr sz="3200" b="1">
                <a:solidFill>
                  <a:schemeClr val="tx1"/>
                </a:solidFill>
                <a:latin typeface="Arial" panose="020B0604020202020204" pitchFamily="34" charset="0"/>
                <a:cs typeface="Times New Roman" panose="02020603050405020304" pitchFamily="18" charset="0"/>
                <a:sym typeface="Monotype Sorts" pitchFamily="2" charset="2"/>
              </a:defRPr>
            </a:lvl8pPr>
            <a:lvl9pPr marL="3886200" indent="-228600" algn="r" eaLnBrk="0" fontAlgn="base" hangingPunct="0">
              <a:spcBef>
                <a:spcPct val="30000"/>
              </a:spcBef>
              <a:spcAft>
                <a:spcPct val="0"/>
              </a:spcAft>
              <a:defRPr sz="3200" b="1">
                <a:solidFill>
                  <a:schemeClr val="tx1"/>
                </a:solidFill>
                <a:latin typeface="Arial" panose="020B0604020202020204" pitchFamily="34" charset="0"/>
                <a:cs typeface="Times New Roman" panose="02020603050405020304" pitchFamily="18" charset="0"/>
                <a:sym typeface="Monotype Sorts" pitchFamily="2" charset="2"/>
              </a:defRPr>
            </a:lvl9pPr>
          </a:lstStyle>
          <a:p>
            <a:pPr lvl="1" indent="-457200" eaLnBrk="1" hangingPunct="1">
              <a:spcBef>
                <a:spcPct val="0"/>
              </a:spcBef>
              <a:buClr>
                <a:schemeClr val="bg1"/>
              </a:buClr>
            </a:pPr>
            <a:r>
              <a:rPr lang="en-US" altLang="en-US" sz="2800" dirty="0">
                <a:solidFill>
                  <a:schemeClr val="bg1"/>
                </a:solidFill>
                <a:latin typeface="Calibri" panose="020F0502020204030204" pitchFamily="34" charset="0"/>
                <a:cs typeface="Arial" panose="020B0604020202020204" pitchFamily="34" charset="0"/>
                <a:sym typeface="Wingdings" panose="05000000000000000000" pitchFamily="2" charset="2"/>
              </a:rPr>
              <a:t> </a:t>
            </a:r>
            <a:r>
              <a:rPr lang="en-US" altLang="en-US" sz="2800" dirty="0">
                <a:solidFill>
                  <a:srgbClr val="FFFF00"/>
                </a:solidFill>
                <a:latin typeface="Calibri" panose="020F0502020204030204" pitchFamily="34" charset="0"/>
                <a:cs typeface="Arial" panose="020B0604020202020204" pitchFamily="34" charset="0"/>
                <a:sym typeface="Wingdings" panose="05000000000000000000" pitchFamily="2" charset="2"/>
              </a:rPr>
              <a:t>	</a:t>
            </a:r>
            <a:r>
              <a:rPr lang="en-US" altLang="en-US" sz="2800" dirty="0">
                <a:solidFill>
                  <a:schemeClr val="bg1"/>
                </a:solidFill>
                <a:latin typeface="Calibri" panose="020F0502020204030204" pitchFamily="34" charset="0"/>
                <a:cs typeface="Arial" panose="020B0604020202020204" pitchFamily="34" charset="0"/>
                <a:sym typeface="Symbol" panose="05050102010706020507" pitchFamily="18" charset="2"/>
              </a:rPr>
              <a:t>Criterion 1 WHOLE GRAIN</a:t>
            </a:r>
          </a:p>
          <a:p>
            <a:pPr lvl="1" indent="-457200" eaLnBrk="1" hangingPunct="1">
              <a:spcBef>
                <a:spcPct val="0"/>
              </a:spcBef>
              <a:buClr>
                <a:schemeClr val="bg1"/>
              </a:buClr>
            </a:pPr>
            <a:r>
              <a:rPr lang="en-US" altLang="en-US" sz="2800" dirty="0">
                <a:solidFill>
                  <a:schemeClr val="bg1"/>
                </a:solidFill>
                <a:latin typeface="Calibri" panose="020F0502020204030204" pitchFamily="34" charset="0"/>
                <a:cs typeface="Arial" panose="020B0604020202020204" pitchFamily="34" charset="0"/>
                <a:sym typeface="Wingdings" panose="05000000000000000000" pitchFamily="2" charset="2"/>
              </a:rPr>
              <a:t> </a:t>
            </a:r>
            <a:r>
              <a:rPr lang="en-US" altLang="en-US" sz="2800" dirty="0">
                <a:solidFill>
                  <a:srgbClr val="FFFF00"/>
                </a:solidFill>
                <a:latin typeface="Calibri" panose="020F0502020204030204" pitchFamily="34" charset="0"/>
                <a:cs typeface="Arial" panose="020B0604020202020204" pitchFamily="34" charset="0"/>
                <a:sym typeface="Wingdings" panose="05000000000000000000" pitchFamily="2" charset="2"/>
              </a:rPr>
              <a:t>	</a:t>
            </a:r>
            <a:r>
              <a:rPr lang="en-US" altLang="en-US" sz="2800" dirty="0">
                <a:solidFill>
                  <a:schemeClr val="bg1"/>
                </a:solidFill>
                <a:latin typeface="Calibri" panose="020F0502020204030204" pitchFamily="34" charset="0"/>
                <a:cs typeface="Arial" panose="020B0604020202020204" pitchFamily="34" charset="0"/>
                <a:sym typeface="Symbol" panose="05050102010706020507" pitchFamily="18" charset="2"/>
              </a:rPr>
              <a:t>Criterion 2 ENRICHED</a:t>
            </a:r>
          </a:p>
          <a:p>
            <a:pPr lvl="1" indent="-457200" eaLnBrk="1" hangingPunct="1">
              <a:spcBef>
                <a:spcPct val="0"/>
              </a:spcBef>
              <a:buClr>
                <a:schemeClr val="bg1"/>
              </a:buClr>
            </a:pPr>
            <a:r>
              <a:rPr lang="en-US" altLang="en-US" sz="2800" dirty="0">
                <a:solidFill>
                  <a:schemeClr val="bg1"/>
                </a:solidFill>
                <a:latin typeface="Calibri" panose="020F0502020204030204" pitchFamily="34" charset="0"/>
                <a:cs typeface="Arial" panose="020B0604020202020204" pitchFamily="34" charset="0"/>
                <a:sym typeface="Wingdings" panose="05000000000000000000" pitchFamily="2" charset="2"/>
              </a:rPr>
              <a:t> </a:t>
            </a:r>
            <a:r>
              <a:rPr lang="en-US" altLang="en-US" sz="2800" dirty="0">
                <a:solidFill>
                  <a:srgbClr val="FFFF00"/>
                </a:solidFill>
                <a:latin typeface="Calibri" panose="020F0502020204030204" pitchFamily="34" charset="0"/>
                <a:cs typeface="Arial" panose="020B0604020202020204" pitchFamily="34" charset="0"/>
                <a:sym typeface="Wingdings" panose="05000000000000000000" pitchFamily="2" charset="2"/>
              </a:rPr>
              <a:t>	</a:t>
            </a:r>
            <a:r>
              <a:rPr lang="en-US" altLang="en-US" sz="2800" dirty="0">
                <a:solidFill>
                  <a:schemeClr val="bg1"/>
                </a:solidFill>
                <a:latin typeface="Calibri" panose="020F0502020204030204" pitchFamily="34" charset="0"/>
                <a:cs typeface="Arial" panose="020B0604020202020204" pitchFamily="34" charset="0"/>
                <a:sym typeface="Symbol" panose="05050102010706020507" pitchFamily="18" charset="2"/>
              </a:rPr>
              <a:t>Criterion 3 NONCREDITABLE</a:t>
            </a:r>
          </a:p>
        </p:txBody>
      </p:sp>
    </p:spTree>
    <p:extLst>
      <p:ext uri="{BB962C8B-B14F-4D97-AF65-F5344CB8AC3E}">
        <p14:creationId xmlns:p14="http://schemas.microsoft.com/office/powerpoint/2010/main" val="3847676986"/>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extBox 5"/>
          <p:cNvSpPr txBox="1">
            <a:spLocks noChangeArrowheads="1"/>
          </p:cNvSpPr>
          <p:nvPr/>
        </p:nvSpPr>
        <p:spPr bwMode="auto">
          <a:xfrm>
            <a:off x="533400" y="1447800"/>
            <a:ext cx="7620000" cy="3439239"/>
          </a:xfrm>
          <a:prstGeom prst="roundRect">
            <a:avLst/>
          </a:prstGeom>
          <a:solidFill>
            <a:srgbClr val="F4E8DC"/>
          </a:solidFill>
          <a:ln>
            <a:noFill/>
          </a:ln>
          <a:scene3d>
            <a:camera prst="orthographicFront"/>
            <a:lightRig rig="threePt" dir="t"/>
          </a:scene3d>
          <a:sp3d>
            <a:bevelT prst="relaxedInset"/>
          </a:sp3d>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53975">
              <a:spcBef>
                <a:spcPct val="0"/>
              </a:spcBef>
              <a:buNone/>
            </a:pPr>
            <a:r>
              <a:rPr lang="en-US" altLang="en-US" sz="2800" b="1" dirty="0" smtClean="0">
                <a:solidFill>
                  <a:srgbClr val="996633"/>
                </a:solidFill>
              </a:rPr>
              <a:t>Whole-Grain </a:t>
            </a:r>
            <a:r>
              <a:rPr lang="en-US" altLang="en-US" sz="2800" b="1" dirty="0">
                <a:solidFill>
                  <a:srgbClr val="996633"/>
                </a:solidFill>
              </a:rPr>
              <a:t>Cereal Bar</a:t>
            </a:r>
            <a:endParaRPr lang="en-US" altLang="en-US" sz="2800" dirty="0">
              <a:solidFill>
                <a:srgbClr val="996633"/>
              </a:solidFill>
            </a:endParaRPr>
          </a:p>
          <a:p>
            <a:pPr marL="53975">
              <a:spcBef>
                <a:spcPct val="0"/>
              </a:spcBef>
              <a:buFontTx/>
              <a:buNone/>
            </a:pPr>
            <a:r>
              <a:rPr lang="en-US" altLang="en-US" sz="2400" b="1" dirty="0" smtClean="0"/>
              <a:t>Ingredients: </a:t>
            </a:r>
            <a:r>
              <a:rPr lang="en-US" sz="2400" b="1" dirty="0" smtClean="0">
                <a:solidFill>
                  <a:srgbClr val="008000"/>
                </a:solidFill>
              </a:rPr>
              <a:t>WHOLE GRAIN ROLLED OATS</a:t>
            </a:r>
            <a:r>
              <a:rPr lang="en-US" sz="2400" b="1" dirty="0" smtClean="0"/>
              <a:t>,</a:t>
            </a:r>
            <a:r>
              <a:rPr lang="en-US" sz="2400" b="1" dirty="0" smtClean="0">
                <a:solidFill>
                  <a:srgbClr val="008000"/>
                </a:solidFill>
              </a:rPr>
              <a:t> </a:t>
            </a:r>
            <a:r>
              <a:rPr lang="en-US" sz="2400" b="1" dirty="0"/>
              <a:t>brown sugar, </a:t>
            </a:r>
            <a:r>
              <a:rPr lang="en-US" sz="2400" b="1" dirty="0" smtClean="0">
                <a:solidFill>
                  <a:srgbClr val="008000"/>
                </a:solidFill>
              </a:rPr>
              <a:t>CRISP BROWN RICE, WHOLE GRAIN ROLLED WHEAT</a:t>
            </a:r>
            <a:r>
              <a:rPr lang="en-US" sz="2400" b="1" dirty="0" smtClean="0"/>
              <a:t>,</a:t>
            </a:r>
            <a:r>
              <a:rPr lang="en-US" sz="2400" b="1" dirty="0" smtClean="0">
                <a:solidFill>
                  <a:srgbClr val="006600"/>
                </a:solidFill>
              </a:rPr>
              <a:t> </a:t>
            </a:r>
            <a:r>
              <a:rPr lang="en-US" sz="2400" b="1" dirty="0"/>
              <a:t>soybean oil, </a:t>
            </a:r>
            <a:r>
              <a:rPr lang="en-US" sz="2400" b="1" dirty="0" smtClean="0">
                <a:solidFill>
                  <a:srgbClr val="006600"/>
                </a:solidFill>
              </a:rPr>
              <a:t>WHOLE WHEAT FLOUR</a:t>
            </a:r>
            <a:r>
              <a:rPr lang="en-US" sz="2400" b="1" dirty="0" smtClean="0"/>
              <a:t>,</a:t>
            </a:r>
            <a:r>
              <a:rPr lang="en-US" sz="2400" b="1" dirty="0" smtClean="0">
                <a:solidFill>
                  <a:srgbClr val="006600"/>
                </a:solidFill>
              </a:rPr>
              <a:t> </a:t>
            </a:r>
            <a:r>
              <a:rPr lang="en-US" sz="2400" b="1" dirty="0"/>
              <a:t>almonds, water, freeze dried </a:t>
            </a:r>
            <a:r>
              <a:rPr lang="en-US" sz="2400" b="1" dirty="0" smtClean="0"/>
              <a:t>bananas</a:t>
            </a:r>
            <a:r>
              <a:rPr lang="en-US" sz="2400" b="1" dirty="0"/>
              <a:t>, </a:t>
            </a:r>
            <a:r>
              <a:rPr lang="en-US" sz="2400" b="1" dirty="0" smtClean="0">
                <a:solidFill>
                  <a:srgbClr val="008000"/>
                </a:solidFill>
              </a:rPr>
              <a:t>WHOLE CORN FLOUR</a:t>
            </a:r>
            <a:r>
              <a:rPr lang="en-US" sz="2400" b="1" dirty="0" smtClean="0">
                <a:solidFill>
                  <a:srgbClr val="006600"/>
                </a:solidFill>
              </a:rPr>
              <a:t>,</a:t>
            </a:r>
            <a:r>
              <a:rPr lang="en-US" sz="2400" b="1" dirty="0" smtClean="0"/>
              <a:t> sodium</a:t>
            </a:r>
            <a:br>
              <a:rPr lang="en-US" sz="2400" b="1" dirty="0" smtClean="0"/>
            </a:br>
            <a:r>
              <a:rPr lang="en-US" sz="2400" b="1" dirty="0" smtClean="0"/>
              <a:t>bicarbonate</a:t>
            </a:r>
            <a:r>
              <a:rPr lang="en-US" sz="2400" b="1" dirty="0"/>
              <a:t>, malted barley extract, </a:t>
            </a:r>
            <a:r>
              <a:rPr lang="en-US" sz="2400" b="1" dirty="0" smtClean="0"/>
              <a:t/>
            </a:r>
            <a:br>
              <a:rPr lang="en-US" sz="2400" b="1" dirty="0" smtClean="0"/>
            </a:br>
            <a:r>
              <a:rPr lang="en-US" sz="2400" b="1" dirty="0" smtClean="0"/>
              <a:t>soy </a:t>
            </a:r>
            <a:r>
              <a:rPr lang="en-US" sz="2400" b="1" dirty="0"/>
              <a:t>lecithin, natural flavor, caramel </a:t>
            </a:r>
            <a:r>
              <a:rPr lang="en-US" sz="2400" b="1" dirty="0" smtClean="0"/>
              <a:t/>
            </a:r>
            <a:br>
              <a:rPr lang="en-US" sz="2400" b="1" dirty="0" smtClean="0"/>
            </a:br>
            <a:r>
              <a:rPr lang="en-US" sz="2400" b="1" dirty="0" smtClean="0"/>
              <a:t>color</a:t>
            </a:r>
            <a:r>
              <a:rPr lang="en-US" sz="2400" b="1" dirty="0"/>
              <a:t>, alpha </a:t>
            </a:r>
            <a:r>
              <a:rPr lang="en-US" sz="2400" b="1" dirty="0" err="1"/>
              <a:t>tocopherol</a:t>
            </a:r>
            <a:r>
              <a:rPr lang="en-US" sz="2400" b="1" dirty="0"/>
              <a:t> acetate, BHT. </a:t>
            </a:r>
            <a:endParaRPr lang="en-US" altLang="en-US" sz="2400" b="1" dirty="0"/>
          </a:p>
        </p:txBody>
      </p:sp>
      <p:sp>
        <p:nvSpPr>
          <p:cNvPr id="8" name="TextBox 7"/>
          <p:cNvSpPr txBox="1"/>
          <p:nvPr/>
        </p:nvSpPr>
        <p:spPr>
          <a:xfrm>
            <a:off x="0" y="376488"/>
            <a:ext cx="9144000" cy="707886"/>
          </a:xfrm>
          <a:prstGeom prst="rect">
            <a:avLst/>
          </a:prstGeom>
          <a:solidFill>
            <a:srgbClr val="2C7A66"/>
          </a:solidFill>
          <a:ln w="38100">
            <a:solidFill>
              <a:srgbClr val="C00000"/>
            </a:solidFill>
          </a:ln>
        </p:spPr>
        <p:txBody>
          <a:bodyPr wrap="square" rtlCol="0">
            <a:spAutoFit/>
          </a:bodyPr>
          <a:lstStyle/>
          <a:p>
            <a:pPr algn="ctr"/>
            <a:r>
              <a:rPr lang="en-US" sz="4000" b="1" dirty="0" smtClean="0">
                <a:solidFill>
                  <a:schemeClr val="bg1"/>
                </a:solidFill>
                <a:latin typeface="+mj-lt"/>
              </a:rPr>
              <a:t>Product 4 – </a:t>
            </a:r>
            <a:r>
              <a:rPr lang="en-US" sz="4000" b="1" dirty="0" smtClean="0">
                <a:solidFill>
                  <a:srgbClr val="FFFF00"/>
                </a:solidFill>
                <a:latin typeface="+mj-lt"/>
              </a:rPr>
              <a:t>WGR?</a:t>
            </a:r>
            <a:endParaRPr lang="en-US" sz="4000" b="1" dirty="0">
              <a:solidFill>
                <a:srgbClr val="FFFF00"/>
              </a:solidFill>
              <a:latin typeface="+mj-lt"/>
            </a:endParaRPr>
          </a:p>
        </p:txBody>
      </p:sp>
      <p:pic>
        <p:nvPicPr>
          <p:cNvPr id="9" name="Picture 8" descr="Cereal bar &#10;iStock_00001726387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0" y="3657600"/>
            <a:ext cx="3564097" cy="2258967"/>
          </a:xfrm>
          <a:prstGeom prst="rect">
            <a:avLst/>
          </a:prstGeom>
        </p:spPr>
      </p:pic>
      <p:sp>
        <p:nvSpPr>
          <p:cNvPr id="10" name="Content Placeholder 2"/>
          <p:cNvSpPr txBox="1">
            <a:spLocks/>
          </p:cNvSpPr>
          <p:nvPr/>
        </p:nvSpPr>
        <p:spPr bwMode="auto">
          <a:xfrm>
            <a:off x="393309" y="5029200"/>
            <a:ext cx="4788291"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1pPr>
            <a:lvl2pPr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2pPr>
            <a:lvl3pPr marL="1143000" indent="-228600"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3pPr>
            <a:lvl4pPr marL="1600200" indent="-228600"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4pPr>
            <a:lvl5pPr marL="2057400" indent="-228600"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5pPr>
            <a:lvl6pPr marL="2514600" indent="-228600" algn="r" eaLnBrk="0" fontAlgn="base" hangingPunct="0">
              <a:spcBef>
                <a:spcPct val="30000"/>
              </a:spcBef>
              <a:spcAft>
                <a:spcPct val="0"/>
              </a:spcAft>
              <a:defRPr sz="3200" b="1">
                <a:solidFill>
                  <a:schemeClr val="tx1"/>
                </a:solidFill>
                <a:latin typeface="Arial" panose="020B0604020202020204" pitchFamily="34" charset="0"/>
                <a:cs typeface="Times New Roman" panose="02020603050405020304" pitchFamily="18" charset="0"/>
                <a:sym typeface="Monotype Sorts" pitchFamily="2" charset="2"/>
              </a:defRPr>
            </a:lvl6pPr>
            <a:lvl7pPr marL="2971800" indent="-228600" algn="r" eaLnBrk="0" fontAlgn="base" hangingPunct="0">
              <a:spcBef>
                <a:spcPct val="30000"/>
              </a:spcBef>
              <a:spcAft>
                <a:spcPct val="0"/>
              </a:spcAft>
              <a:defRPr sz="3200" b="1">
                <a:solidFill>
                  <a:schemeClr val="tx1"/>
                </a:solidFill>
                <a:latin typeface="Arial" panose="020B0604020202020204" pitchFamily="34" charset="0"/>
                <a:cs typeface="Times New Roman" panose="02020603050405020304" pitchFamily="18" charset="0"/>
                <a:sym typeface="Monotype Sorts" pitchFamily="2" charset="2"/>
              </a:defRPr>
            </a:lvl7pPr>
            <a:lvl8pPr marL="3429000" indent="-228600" algn="r" eaLnBrk="0" fontAlgn="base" hangingPunct="0">
              <a:spcBef>
                <a:spcPct val="30000"/>
              </a:spcBef>
              <a:spcAft>
                <a:spcPct val="0"/>
              </a:spcAft>
              <a:defRPr sz="3200" b="1">
                <a:solidFill>
                  <a:schemeClr val="tx1"/>
                </a:solidFill>
                <a:latin typeface="Arial" panose="020B0604020202020204" pitchFamily="34" charset="0"/>
                <a:cs typeface="Times New Roman" panose="02020603050405020304" pitchFamily="18" charset="0"/>
                <a:sym typeface="Monotype Sorts" pitchFamily="2" charset="2"/>
              </a:defRPr>
            </a:lvl8pPr>
            <a:lvl9pPr marL="3886200" indent="-228600" algn="r" eaLnBrk="0" fontAlgn="base" hangingPunct="0">
              <a:spcBef>
                <a:spcPct val="30000"/>
              </a:spcBef>
              <a:spcAft>
                <a:spcPct val="0"/>
              </a:spcAft>
              <a:defRPr sz="3200" b="1">
                <a:solidFill>
                  <a:schemeClr val="tx1"/>
                </a:solidFill>
                <a:latin typeface="Arial" panose="020B0604020202020204" pitchFamily="34" charset="0"/>
                <a:cs typeface="Times New Roman" panose="02020603050405020304" pitchFamily="18" charset="0"/>
                <a:sym typeface="Monotype Sorts" pitchFamily="2" charset="2"/>
              </a:defRPr>
            </a:lvl9pPr>
          </a:lstStyle>
          <a:p>
            <a:pPr lvl="1" indent="-457200" eaLnBrk="1" hangingPunct="1">
              <a:spcBef>
                <a:spcPct val="0"/>
              </a:spcBef>
              <a:buClr>
                <a:schemeClr val="bg1"/>
              </a:buClr>
            </a:pPr>
            <a:r>
              <a:rPr lang="en-US" altLang="en-US" sz="2800" dirty="0">
                <a:solidFill>
                  <a:srgbClr val="FFFF00"/>
                </a:solidFill>
                <a:latin typeface="Calibri" panose="020F0502020204030204" pitchFamily="34" charset="0"/>
                <a:cs typeface="Arial" panose="020B0604020202020204" pitchFamily="34" charset="0"/>
                <a:sym typeface="Wingdings" panose="05000000000000000000" pitchFamily="2" charset="2"/>
              </a:rPr>
              <a:t> 	</a:t>
            </a:r>
            <a:r>
              <a:rPr lang="en-US" altLang="en-US" sz="2800" dirty="0">
                <a:solidFill>
                  <a:schemeClr val="bg1"/>
                </a:solidFill>
                <a:latin typeface="Calibri" panose="020F0502020204030204" pitchFamily="34" charset="0"/>
                <a:cs typeface="Arial" panose="020B0604020202020204" pitchFamily="34" charset="0"/>
                <a:sym typeface="Symbol" panose="05050102010706020507" pitchFamily="18" charset="2"/>
              </a:rPr>
              <a:t>Criterion 1 WHOLE GRAIN</a:t>
            </a:r>
          </a:p>
          <a:p>
            <a:pPr lvl="1" indent="-457200" eaLnBrk="1" hangingPunct="1">
              <a:spcBef>
                <a:spcPct val="0"/>
              </a:spcBef>
              <a:buClr>
                <a:schemeClr val="bg1"/>
              </a:buClr>
            </a:pPr>
            <a:r>
              <a:rPr lang="en-US" altLang="en-US" sz="2800" dirty="0">
                <a:solidFill>
                  <a:srgbClr val="FFFF00"/>
                </a:solidFill>
                <a:latin typeface="Calibri" panose="020F0502020204030204" pitchFamily="34" charset="0"/>
                <a:cs typeface="Arial" panose="020B0604020202020204" pitchFamily="34" charset="0"/>
                <a:sym typeface="Wingdings" panose="05000000000000000000" pitchFamily="2" charset="2"/>
              </a:rPr>
              <a:t> 	</a:t>
            </a:r>
            <a:r>
              <a:rPr lang="en-US" altLang="en-US" sz="2800" dirty="0">
                <a:solidFill>
                  <a:schemeClr val="bg1"/>
                </a:solidFill>
                <a:latin typeface="Calibri" panose="020F0502020204030204" pitchFamily="34" charset="0"/>
                <a:cs typeface="Arial" panose="020B0604020202020204" pitchFamily="34" charset="0"/>
                <a:sym typeface="Symbol" panose="05050102010706020507" pitchFamily="18" charset="2"/>
              </a:rPr>
              <a:t>Criterion 2 ENRICHED</a:t>
            </a:r>
          </a:p>
          <a:p>
            <a:pPr lvl="1" indent="-457200" eaLnBrk="1" hangingPunct="1">
              <a:spcBef>
                <a:spcPct val="0"/>
              </a:spcBef>
              <a:buClr>
                <a:schemeClr val="bg1"/>
              </a:buClr>
            </a:pPr>
            <a:r>
              <a:rPr lang="en-US" altLang="en-US" sz="2800" dirty="0">
                <a:solidFill>
                  <a:srgbClr val="FFFF00"/>
                </a:solidFill>
                <a:latin typeface="Calibri" panose="020F0502020204030204" pitchFamily="34" charset="0"/>
                <a:cs typeface="Arial" panose="020B0604020202020204" pitchFamily="34" charset="0"/>
                <a:sym typeface="Wingdings" panose="05000000000000000000" pitchFamily="2" charset="2"/>
              </a:rPr>
              <a:t></a:t>
            </a:r>
            <a:r>
              <a:rPr lang="en-US" altLang="en-US" sz="2800" dirty="0" smtClean="0">
                <a:solidFill>
                  <a:schemeClr val="bg1"/>
                </a:solidFill>
                <a:latin typeface="Calibri" panose="020F0502020204030204" pitchFamily="34" charset="0"/>
                <a:cs typeface="Arial" panose="020B0604020202020204" pitchFamily="34" charset="0"/>
                <a:sym typeface="Wingdings" panose="05000000000000000000" pitchFamily="2" charset="2"/>
              </a:rPr>
              <a:t> </a:t>
            </a:r>
            <a:r>
              <a:rPr lang="en-US" altLang="en-US" sz="2800" dirty="0">
                <a:solidFill>
                  <a:srgbClr val="FFFF00"/>
                </a:solidFill>
                <a:latin typeface="Calibri" panose="020F0502020204030204" pitchFamily="34" charset="0"/>
                <a:cs typeface="Arial" panose="020B0604020202020204" pitchFamily="34" charset="0"/>
                <a:sym typeface="Wingdings" panose="05000000000000000000" pitchFamily="2" charset="2"/>
              </a:rPr>
              <a:t>	</a:t>
            </a:r>
            <a:r>
              <a:rPr lang="en-US" altLang="en-US" sz="2800" dirty="0">
                <a:solidFill>
                  <a:schemeClr val="bg1"/>
                </a:solidFill>
                <a:latin typeface="Calibri" panose="020F0502020204030204" pitchFamily="34" charset="0"/>
                <a:cs typeface="Arial" panose="020B0604020202020204" pitchFamily="34" charset="0"/>
                <a:sym typeface="Symbol" panose="05050102010706020507" pitchFamily="18" charset="2"/>
              </a:rPr>
              <a:t>Criterion 3 NONCREDITABLE</a:t>
            </a:r>
          </a:p>
        </p:txBody>
      </p:sp>
      <p:sp>
        <p:nvSpPr>
          <p:cNvPr id="12" name="TextBox 8"/>
          <p:cNvSpPr>
            <a:spLocks noChangeArrowheads="1"/>
          </p:cNvSpPr>
          <p:nvPr/>
        </p:nvSpPr>
        <p:spPr bwMode="auto">
          <a:xfrm>
            <a:off x="6732587" y="432427"/>
            <a:ext cx="1497013" cy="909638"/>
          </a:xfrm>
          <a:prstGeom prst="ellipse">
            <a:avLst/>
          </a:prstGeom>
          <a:solidFill>
            <a:srgbClr val="006600"/>
          </a:solidFill>
          <a:ln w="38100">
            <a:solidFill>
              <a:schemeClr val="bg1"/>
            </a:solidFill>
            <a:round/>
            <a:headEnd/>
            <a:tailEnd/>
          </a:ln>
        </p:spPr>
        <p:txBody>
          <a:bodyPr>
            <a:spAutoFit/>
          </a:bodyPr>
          <a:lstStyle/>
          <a:p>
            <a:pPr algn="ctr"/>
            <a:r>
              <a:rPr lang="en-US" sz="3600" b="1" dirty="0">
                <a:solidFill>
                  <a:schemeClr val="bg1"/>
                </a:solidFill>
              </a:rPr>
              <a:t>YES</a:t>
            </a:r>
          </a:p>
        </p:txBody>
      </p:sp>
    </p:spTree>
    <p:extLst>
      <p:ext uri="{BB962C8B-B14F-4D97-AF65-F5344CB8AC3E}">
        <p14:creationId xmlns:p14="http://schemas.microsoft.com/office/powerpoint/2010/main" val="1759343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304800" y="1397058"/>
            <a:ext cx="7696200" cy="3439239"/>
          </a:xfrm>
          <a:prstGeom prst="roundRect">
            <a:avLst/>
          </a:prstGeom>
          <a:solidFill>
            <a:srgbClr val="F4E8DC"/>
          </a:solidFill>
          <a:ln>
            <a:noFill/>
          </a:ln>
          <a:scene3d>
            <a:camera prst="orthographicFront"/>
            <a:lightRig rig="threePt" dir="t"/>
          </a:scene3d>
          <a:sp3d>
            <a:bevelT prst="relaxedInset"/>
          </a:sp3d>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53975">
              <a:spcBef>
                <a:spcPct val="0"/>
              </a:spcBef>
              <a:buNone/>
            </a:pPr>
            <a:r>
              <a:rPr lang="en-US" sz="2800" b="1" dirty="0">
                <a:solidFill>
                  <a:srgbClr val="996633"/>
                </a:solidFill>
              </a:rPr>
              <a:t>Reduced Carb Wheat Tortilla </a:t>
            </a:r>
            <a:endParaRPr lang="en-US" altLang="en-US" sz="2800" dirty="0">
              <a:solidFill>
                <a:srgbClr val="996633"/>
              </a:solidFill>
            </a:endParaRPr>
          </a:p>
          <a:p>
            <a:pPr marL="53975">
              <a:spcBef>
                <a:spcPct val="0"/>
              </a:spcBef>
              <a:buFontTx/>
              <a:buNone/>
            </a:pPr>
            <a:r>
              <a:rPr lang="en-US" altLang="en-US" sz="2400" b="1" dirty="0" smtClean="0"/>
              <a:t>Ingredients: </a:t>
            </a:r>
            <a:r>
              <a:rPr lang="en-US" sz="2400" b="1" dirty="0"/>
              <a:t>Water, </a:t>
            </a:r>
            <a:r>
              <a:rPr lang="en-US" sz="2400" b="1" dirty="0" smtClean="0"/>
              <a:t>modified food starch, whole-wheat flour, wheat gluten</a:t>
            </a:r>
            <a:r>
              <a:rPr lang="en-US" sz="2400" b="1" dirty="0"/>
              <a:t>, powdered cellulose, hydrogenated soybean oil, </a:t>
            </a:r>
            <a:r>
              <a:rPr lang="en-US" sz="2400" b="1" dirty="0" smtClean="0"/>
              <a:t>caramel </a:t>
            </a:r>
            <a:r>
              <a:rPr lang="en-US" sz="2400" b="1" dirty="0"/>
              <a:t>color, wheat </a:t>
            </a:r>
            <a:r>
              <a:rPr lang="en-US" sz="2400" b="1" dirty="0" smtClean="0"/>
              <a:t>protein </a:t>
            </a:r>
            <a:r>
              <a:rPr lang="en-US" sz="2400" b="1" dirty="0"/>
              <a:t>isolate </a:t>
            </a:r>
            <a:r>
              <a:rPr lang="en-US" sz="2400" b="1" dirty="0" smtClean="0"/>
              <a:t>(</a:t>
            </a:r>
            <a:r>
              <a:rPr lang="en-US" sz="2400" b="1" dirty="0"/>
              <a:t>wheat </a:t>
            </a:r>
            <a:r>
              <a:rPr lang="en-US" sz="2400" b="1" dirty="0" smtClean="0"/>
              <a:t>gluten</a:t>
            </a:r>
            <a:r>
              <a:rPr lang="en-US" sz="2400" b="1" dirty="0"/>
              <a:t>, lactic </a:t>
            </a:r>
            <a:r>
              <a:rPr lang="en-US" sz="2400" b="1" dirty="0" smtClean="0"/>
              <a:t>acid</a:t>
            </a:r>
            <a:r>
              <a:rPr lang="en-US" sz="2400" b="1" dirty="0"/>
              <a:t>, sulfite), </a:t>
            </a:r>
            <a:r>
              <a:rPr lang="en-US" sz="2400" b="1" dirty="0" smtClean="0"/>
              <a:t/>
            </a:r>
            <a:br>
              <a:rPr lang="en-US" sz="2400" b="1" dirty="0" smtClean="0"/>
            </a:br>
            <a:r>
              <a:rPr lang="en-US" sz="2400" b="1" dirty="0" smtClean="0"/>
              <a:t>sodium </a:t>
            </a:r>
            <a:r>
              <a:rPr lang="en-US" sz="2400" b="1" dirty="0"/>
              <a:t>bicarbonate, </a:t>
            </a:r>
            <a:r>
              <a:rPr lang="en-US" sz="2400" b="1" dirty="0">
                <a:solidFill>
                  <a:srgbClr val="0000FF"/>
                </a:solidFill>
              </a:rPr>
              <a:t>contains 1% </a:t>
            </a:r>
            <a:r>
              <a:rPr lang="en-US" sz="2400" b="1" dirty="0" smtClean="0">
                <a:solidFill>
                  <a:srgbClr val="0000FF"/>
                </a:solidFill>
              </a:rPr>
              <a:t/>
            </a:r>
            <a:br>
              <a:rPr lang="en-US" sz="2400" b="1" dirty="0" smtClean="0">
                <a:solidFill>
                  <a:srgbClr val="0000FF"/>
                </a:solidFill>
              </a:rPr>
            </a:br>
            <a:r>
              <a:rPr lang="en-US" sz="2400" b="1" dirty="0" smtClean="0">
                <a:solidFill>
                  <a:srgbClr val="0000FF"/>
                </a:solidFill>
              </a:rPr>
              <a:t>or </a:t>
            </a:r>
            <a:r>
              <a:rPr lang="en-US" sz="2400" b="1" dirty="0">
                <a:solidFill>
                  <a:srgbClr val="0000FF"/>
                </a:solidFill>
              </a:rPr>
              <a:t>less of</a:t>
            </a:r>
            <a:r>
              <a:rPr lang="en-US" sz="2400" b="1" dirty="0"/>
              <a:t> </a:t>
            </a:r>
            <a:r>
              <a:rPr lang="en-US" sz="2400" b="1" dirty="0" smtClean="0"/>
              <a:t>salt</a:t>
            </a:r>
            <a:r>
              <a:rPr lang="en-US" sz="2400" b="1" dirty="0"/>
              <a:t>, cellulose </a:t>
            </a:r>
            <a:r>
              <a:rPr lang="en-US" sz="2400" b="1" dirty="0" smtClean="0"/>
              <a:t>gum</a:t>
            </a:r>
            <a:r>
              <a:rPr lang="en-US" sz="2400" b="1" dirty="0"/>
              <a:t>, </a:t>
            </a:r>
            <a:r>
              <a:rPr lang="en-US" sz="2400" b="1" dirty="0" smtClean="0"/>
              <a:t/>
            </a:r>
            <a:br>
              <a:rPr lang="en-US" sz="2400" b="1" dirty="0" smtClean="0"/>
            </a:br>
            <a:r>
              <a:rPr lang="en-US" sz="2400" b="1" dirty="0" smtClean="0"/>
              <a:t>cornstarch, distilled </a:t>
            </a:r>
            <a:r>
              <a:rPr lang="en-US" sz="2400" b="1" dirty="0" err="1" smtClean="0"/>
              <a:t>monoglycerides</a:t>
            </a:r>
            <a:r>
              <a:rPr lang="en-US" sz="2400" b="1" dirty="0" smtClean="0"/>
              <a:t>. </a:t>
            </a:r>
            <a:endParaRPr lang="en-US" altLang="en-US" sz="2400" b="1" dirty="0"/>
          </a:p>
        </p:txBody>
      </p:sp>
      <p:sp>
        <p:nvSpPr>
          <p:cNvPr id="9" name="Content Placeholder 2"/>
          <p:cNvSpPr txBox="1">
            <a:spLocks/>
          </p:cNvSpPr>
          <p:nvPr/>
        </p:nvSpPr>
        <p:spPr bwMode="auto">
          <a:xfrm>
            <a:off x="393309" y="5029200"/>
            <a:ext cx="4788291"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1pPr>
            <a:lvl2pPr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2pPr>
            <a:lvl3pPr marL="1143000" indent="-228600"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3pPr>
            <a:lvl4pPr marL="1600200" indent="-228600"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4pPr>
            <a:lvl5pPr marL="2057400" indent="-228600"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5pPr>
            <a:lvl6pPr marL="2514600" indent="-228600" algn="r" eaLnBrk="0" fontAlgn="base" hangingPunct="0">
              <a:spcBef>
                <a:spcPct val="30000"/>
              </a:spcBef>
              <a:spcAft>
                <a:spcPct val="0"/>
              </a:spcAft>
              <a:defRPr sz="3200" b="1">
                <a:solidFill>
                  <a:schemeClr val="tx1"/>
                </a:solidFill>
                <a:latin typeface="Arial" panose="020B0604020202020204" pitchFamily="34" charset="0"/>
                <a:cs typeface="Times New Roman" panose="02020603050405020304" pitchFamily="18" charset="0"/>
                <a:sym typeface="Monotype Sorts" pitchFamily="2" charset="2"/>
              </a:defRPr>
            </a:lvl6pPr>
            <a:lvl7pPr marL="2971800" indent="-228600" algn="r" eaLnBrk="0" fontAlgn="base" hangingPunct="0">
              <a:spcBef>
                <a:spcPct val="30000"/>
              </a:spcBef>
              <a:spcAft>
                <a:spcPct val="0"/>
              </a:spcAft>
              <a:defRPr sz="3200" b="1">
                <a:solidFill>
                  <a:schemeClr val="tx1"/>
                </a:solidFill>
                <a:latin typeface="Arial" panose="020B0604020202020204" pitchFamily="34" charset="0"/>
                <a:cs typeface="Times New Roman" panose="02020603050405020304" pitchFamily="18" charset="0"/>
                <a:sym typeface="Monotype Sorts" pitchFamily="2" charset="2"/>
              </a:defRPr>
            </a:lvl7pPr>
            <a:lvl8pPr marL="3429000" indent="-228600" algn="r" eaLnBrk="0" fontAlgn="base" hangingPunct="0">
              <a:spcBef>
                <a:spcPct val="30000"/>
              </a:spcBef>
              <a:spcAft>
                <a:spcPct val="0"/>
              </a:spcAft>
              <a:defRPr sz="3200" b="1">
                <a:solidFill>
                  <a:schemeClr val="tx1"/>
                </a:solidFill>
                <a:latin typeface="Arial" panose="020B0604020202020204" pitchFamily="34" charset="0"/>
                <a:cs typeface="Times New Roman" panose="02020603050405020304" pitchFamily="18" charset="0"/>
                <a:sym typeface="Monotype Sorts" pitchFamily="2" charset="2"/>
              </a:defRPr>
            </a:lvl8pPr>
            <a:lvl9pPr marL="3886200" indent="-228600" algn="r" eaLnBrk="0" fontAlgn="base" hangingPunct="0">
              <a:spcBef>
                <a:spcPct val="30000"/>
              </a:spcBef>
              <a:spcAft>
                <a:spcPct val="0"/>
              </a:spcAft>
              <a:defRPr sz="3200" b="1">
                <a:solidFill>
                  <a:schemeClr val="tx1"/>
                </a:solidFill>
                <a:latin typeface="Arial" panose="020B0604020202020204" pitchFamily="34" charset="0"/>
                <a:cs typeface="Times New Roman" panose="02020603050405020304" pitchFamily="18" charset="0"/>
                <a:sym typeface="Monotype Sorts" pitchFamily="2" charset="2"/>
              </a:defRPr>
            </a:lvl9pPr>
          </a:lstStyle>
          <a:p>
            <a:pPr lvl="1" indent="-457200" eaLnBrk="1" hangingPunct="1">
              <a:spcBef>
                <a:spcPct val="0"/>
              </a:spcBef>
              <a:buClr>
                <a:schemeClr val="bg1"/>
              </a:buClr>
            </a:pPr>
            <a:r>
              <a:rPr lang="en-US" altLang="en-US" sz="2800" dirty="0">
                <a:solidFill>
                  <a:schemeClr val="bg1"/>
                </a:solidFill>
                <a:latin typeface="Calibri" panose="020F0502020204030204" pitchFamily="34" charset="0"/>
                <a:cs typeface="Arial" panose="020B0604020202020204" pitchFamily="34" charset="0"/>
                <a:sym typeface="Wingdings" panose="05000000000000000000" pitchFamily="2" charset="2"/>
              </a:rPr>
              <a:t> </a:t>
            </a:r>
            <a:r>
              <a:rPr lang="en-US" altLang="en-US" sz="2800" dirty="0">
                <a:solidFill>
                  <a:srgbClr val="FFFF00"/>
                </a:solidFill>
                <a:latin typeface="Calibri" panose="020F0502020204030204" pitchFamily="34" charset="0"/>
                <a:cs typeface="Arial" panose="020B0604020202020204" pitchFamily="34" charset="0"/>
                <a:sym typeface="Wingdings" panose="05000000000000000000" pitchFamily="2" charset="2"/>
              </a:rPr>
              <a:t>	</a:t>
            </a:r>
            <a:r>
              <a:rPr lang="en-US" altLang="en-US" sz="2800" dirty="0">
                <a:solidFill>
                  <a:schemeClr val="bg1"/>
                </a:solidFill>
                <a:latin typeface="Calibri" panose="020F0502020204030204" pitchFamily="34" charset="0"/>
                <a:cs typeface="Arial" panose="020B0604020202020204" pitchFamily="34" charset="0"/>
                <a:sym typeface="Symbol" panose="05050102010706020507" pitchFamily="18" charset="2"/>
              </a:rPr>
              <a:t>Criterion 1 WHOLE GRAIN</a:t>
            </a:r>
          </a:p>
          <a:p>
            <a:pPr lvl="1" indent="-457200" eaLnBrk="1" hangingPunct="1">
              <a:spcBef>
                <a:spcPct val="0"/>
              </a:spcBef>
              <a:buClr>
                <a:schemeClr val="bg1"/>
              </a:buClr>
            </a:pPr>
            <a:r>
              <a:rPr lang="en-US" altLang="en-US" sz="2800" dirty="0">
                <a:solidFill>
                  <a:schemeClr val="bg1"/>
                </a:solidFill>
                <a:latin typeface="Calibri" panose="020F0502020204030204" pitchFamily="34" charset="0"/>
                <a:cs typeface="Arial" panose="020B0604020202020204" pitchFamily="34" charset="0"/>
                <a:sym typeface="Wingdings" panose="05000000000000000000" pitchFamily="2" charset="2"/>
              </a:rPr>
              <a:t> </a:t>
            </a:r>
            <a:r>
              <a:rPr lang="en-US" altLang="en-US" sz="2800" dirty="0">
                <a:solidFill>
                  <a:srgbClr val="FFFF00"/>
                </a:solidFill>
                <a:latin typeface="Calibri" panose="020F0502020204030204" pitchFamily="34" charset="0"/>
                <a:cs typeface="Arial" panose="020B0604020202020204" pitchFamily="34" charset="0"/>
                <a:sym typeface="Wingdings" panose="05000000000000000000" pitchFamily="2" charset="2"/>
              </a:rPr>
              <a:t>	</a:t>
            </a:r>
            <a:r>
              <a:rPr lang="en-US" altLang="en-US" sz="2800" dirty="0">
                <a:solidFill>
                  <a:schemeClr val="bg1"/>
                </a:solidFill>
                <a:latin typeface="Calibri" panose="020F0502020204030204" pitchFamily="34" charset="0"/>
                <a:cs typeface="Arial" panose="020B0604020202020204" pitchFamily="34" charset="0"/>
                <a:sym typeface="Symbol" panose="05050102010706020507" pitchFamily="18" charset="2"/>
              </a:rPr>
              <a:t>Criterion 2 ENRICHED</a:t>
            </a:r>
          </a:p>
          <a:p>
            <a:pPr lvl="1" indent="-457200" eaLnBrk="1" hangingPunct="1">
              <a:spcBef>
                <a:spcPct val="0"/>
              </a:spcBef>
              <a:buClr>
                <a:schemeClr val="bg1"/>
              </a:buClr>
            </a:pPr>
            <a:r>
              <a:rPr lang="en-US" altLang="en-US" sz="2800" dirty="0">
                <a:solidFill>
                  <a:schemeClr val="bg1"/>
                </a:solidFill>
                <a:latin typeface="Calibri" panose="020F0502020204030204" pitchFamily="34" charset="0"/>
                <a:cs typeface="Arial" panose="020B0604020202020204" pitchFamily="34" charset="0"/>
                <a:sym typeface="Wingdings" panose="05000000000000000000" pitchFamily="2" charset="2"/>
              </a:rPr>
              <a:t> </a:t>
            </a:r>
            <a:r>
              <a:rPr lang="en-US" altLang="en-US" sz="2800" dirty="0">
                <a:solidFill>
                  <a:srgbClr val="FFFF00"/>
                </a:solidFill>
                <a:latin typeface="Calibri" panose="020F0502020204030204" pitchFamily="34" charset="0"/>
                <a:cs typeface="Arial" panose="020B0604020202020204" pitchFamily="34" charset="0"/>
                <a:sym typeface="Wingdings" panose="05000000000000000000" pitchFamily="2" charset="2"/>
              </a:rPr>
              <a:t>	</a:t>
            </a:r>
            <a:r>
              <a:rPr lang="en-US" altLang="en-US" sz="2800" dirty="0">
                <a:solidFill>
                  <a:schemeClr val="bg1"/>
                </a:solidFill>
                <a:latin typeface="Calibri" panose="020F0502020204030204" pitchFamily="34" charset="0"/>
                <a:cs typeface="Arial" panose="020B0604020202020204" pitchFamily="34" charset="0"/>
                <a:sym typeface="Symbol" panose="05050102010706020507" pitchFamily="18" charset="2"/>
              </a:rPr>
              <a:t>Criterion 3 NONCREDITABLE</a:t>
            </a:r>
          </a:p>
        </p:txBody>
      </p:sp>
      <p:sp>
        <p:nvSpPr>
          <p:cNvPr id="10" name="TextBox 9"/>
          <p:cNvSpPr txBox="1"/>
          <p:nvPr/>
        </p:nvSpPr>
        <p:spPr>
          <a:xfrm>
            <a:off x="0" y="376488"/>
            <a:ext cx="9144000" cy="707886"/>
          </a:xfrm>
          <a:prstGeom prst="rect">
            <a:avLst/>
          </a:prstGeom>
          <a:solidFill>
            <a:srgbClr val="2C7A66"/>
          </a:solidFill>
          <a:ln w="38100">
            <a:solidFill>
              <a:srgbClr val="C00000"/>
            </a:solidFill>
          </a:ln>
        </p:spPr>
        <p:txBody>
          <a:bodyPr wrap="square" rtlCol="0">
            <a:spAutoFit/>
          </a:bodyPr>
          <a:lstStyle/>
          <a:p>
            <a:pPr algn="ctr"/>
            <a:r>
              <a:rPr lang="en-US" sz="4000" b="1" dirty="0" smtClean="0">
                <a:solidFill>
                  <a:schemeClr val="bg1"/>
                </a:solidFill>
                <a:latin typeface="+mj-lt"/>
              </a:rPr>
              <a:t>Product </a:t>
            </a:r>
            <a:r>
              <a:rPr lang="en-US" sz="4000" b="1" dirty="0">
                <a:solidFill>
                  <a:schemeClr val="bg1"/>
                </a:solidFill>
                <a:latin typeface="+mj-lt"/>
              </a:rPr>
              <a:t>5</a:t>
            </a:r>
            <a:r>
              <a:rPr lang="en-US" sz="4000" b="1" dirty="0" smtClean="0">
                <a:solidFill>
                  <a:schemeClr val="bg1"/>
                </a:solidFill>
                <a:latin typeface="+mj-lt"/>
              </a:rPr>
              <a:t> – </a:t>
            </a:r>
            <a:r>
              <a:rPr lang="en-US" sz="4000" b="1" dirty="0" smtClean="0">
                <a:solidFill>
                  <a:srgbClr val="FFFF00"/>
                </a:solidFill>
                <a:latin typeface="+mj-lt"/>
              </a:rPr>
              <a:t>WGR?</a:t>
            </a:r>
            <a:endParaRPr lang="en-US" sz="4000" b="1" dirty="0">
              <a:solidFill>
                <a:srgbClr val="FFFF00"/>
              </a:solidFill>
              <a:latin typeface="+mj-lt"/>
            </a:endParaRPr>
          </a:p>
        </p:txBody>
      </p:sp>
      <p:pic>
        <p:nvPicPr>
          <p:cNvPr id="12" name="Picture 11" descr="tortilla shells&#10;iStock_00002186638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3429000"/>
            <a:ext cx="3391402" cy="2590800"/>
          </a:xfrm>
          <a:prstGeom prst="rect">
            <a:avLst/>
          </a:prstGeom>
        </p:spPr>
      </p:pic>
    </p:spTree>
    <p:extLst>
      <p:ext uri="{BB962C8B-B14F-4D97-AF65-F5344CB8AC3E}">
        <p14:creationId xmlns:p14="http://schemas.microsoft.com/office/powerpoint/2010/main" val="425717329"/>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304800" y="1397058"/>
            <a:ext cx="7696200" cy="3439239"/>
          </a:xfrm>
          <a:prstGeom prst="roundRect">
            <a:avLst/>
          </a:prstGeom>
          <a:solidFill>
            <a:srgbClr val="F4E8DC"/>
          </a:solidFill>
          <a:ln>
            <a:noFill/>
          </a:ln>
          <a:scene3d>
            <a:camera prst="orthographicFront"/>
            <a:lightRig rig="threePt" dir="t"/>
          </a:scene3d>
          <a:sp3d>
            <a:bevelT prst="relaxedInset"/>
          </a:sp3d>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53975">
              <a:spcBef>
                <a:spcPct val="0"/>
              </a:spcBef>
              <a:buNone/>
            </a:pPr>
            <a:r>
              <a:rPr lang="en-US" sz="2800" b="1" dirty="0">
                <a:solidFill>
                  <a:srgbClr val="996633"/>
                </a:solidFill>
              </a:rPr>
              <a:t>Reduced Carb Wheat Tortilla </a:t>
            </a:r>
            <a:endParaRPr lang="en-US" altLang="en-US" sz="2800" dirty="0">
              <a:solidFill>
                <a:srgbClr val="996633"/>
              </a:solidFill>
            </a:endParaRPr>
          </a:p>
          <a:p>
            <a:pPr marL="53975">
              <a:spcBef>
                <a:spcPct val="0"/>
              </a:spcBef>
              <a:buFontTx/>
              <a:buNone/>
            </a:pPr>
            <a:r>
              <a:rPr lang="en-US" altLang="en-US" sz="2400" b="1" dirty="0" smtClean="0"/>
              <a:t>Ingredients: </a:t>
            </a:r>
            <a:r>
              <a:rPr lang="en-US" sz="2400" b="1" dirty="0"/>
              <a:t>Water, </a:t>
            </a:r>
            <a:r>
              <a:rPr lang="en-US" sz="2400" b="1" dirty="0" smtClean="0">
                <a:solidFill>
                  <a:srgbClr val="C00000"/>
                </a:solidFill>
              </a:rPr>
              <a:t>MODIFIED FOOD STARCH</a:t>
            </a:r>
            <a:r>
              <a:rPr lang="en-US" sz="2400" b="1" dirty="0" smtClean="0"/>
              <a:t>, </a:t>
            </a:r>
            <a:r>
              <a:rPr lang="en-US" sz="2400" b="1" dirty="0" smtClean="0">
                <a:solidFill>
                  <a:srgbClr val="008000"/>
                </a:solidFill>
              </a:rPr>
              <a:t>WHOLE-WHEAT FLOUR</a:t>
            </a:r>
            <a:r>
              <a:rPr lang="en-US" sz="2400" b="1" dirty="0" smtClean="0"/>
              <a:t>, </a:t>
            </a:r>
            <a:r>
              <a:rPr lang="en-US" sz="2400" b="1" dirty="0"/>
              <a:t>wheat gluten, powdered cellulose, hydrogenated soybean oil, </a:t>
            </a:r>
            <a:r>
              <a:rPr lang="en-US" sz="2400" b="1" dirty="0" smtClean="0"/>
              <a:t>caramel </a:t>
            </a:r>
            <a:r>
              <a:rPr lang="en-US" sz="2400" b="1" dirty="0"/>
              <a:t>color, wheat </a:t>
            </a:r>
            <a:r>
              <a:rPr lang="en-US" sz="2400" b="1" dirty="0" smtClean="0"/>
              <a:t>protein </a:t>
            </a:r>
            <a:r>
              <a:rPr lang="en-US" sz="2400" b="1" dirty="0"/>
              <a:t>isolate </a:t>
            </a:r>
            <a:r>
              <a:rPr lang="en-US" sz="2400" b="1" dirty="0" smtClean="0"/>
              <a:t>(</a:t>
            </a:r>
            <a:r>
              <a:rPr lang="en-US" sz="2400" b="1" dirty="0"/>
              <a:t>wheat </a:t>
            </a:r>
            <a:r>
              <a:rPr lang="en-US" sz="2400" b="1" dirty="0" smtClean="0"/>
              <a:t>gluten</a:t>
            </a:r>
            <a:r>
              <a:rPr lang="en-US" sz="2400" b="1" dirty="0"/>
              <a:t>, lactic </a:t>
            </a:r>
            <a:r>
              <a:rPr lang="en-US" sz="2400" b="1" dirty="0" smtClean="0"/>
              <a:t>acid</a:t>
            </a:r>
            <a:r>
              <a:rPr lang="en-US" sz="2400" b="1" dirty="0"/>
              <a:t>, sulfite), </a:t>
            </a:r>
            <a:r>
              <a:rPr lang="en-US" sz="2400" b="1" dirty="0" smtClean="0"/>
              <a:t/>
            </a:r>
            <a:br>
              <a:rPr lang="en-US" sz="2400" b="1" dirty="0" smtClean="0"/>
            </a:br>
            <a:r>
              <a:rPr lang="en-US" sz="2400" b="1" dirty="0" smtClean="0"/>
              <a:t>sodium </a:t>
            </a:r>
            <a:r>
              <a:rPr lang="en-US" sz="2400" b="1" dirty="0"/>
              <a:t>bicarbonate, </a:t>
            </a:r>
            <a:r>
              <a:rPr lang="en-US" sz="2400" b="1" dirty="0">
                <a:solidFill>
                  <a:srgbClr val="0000FF"/>
                </a:solidFill>
              </a:rPr>
              <a:t>contains 1% </a:t>
            </a:r>
            <a:r>
              <a:rPr lang="en-US" sz="2400" b="1" dirty="0" smtClean="0">
                <a:solidFill>
                  <a:srgbClr val="0000FF"/>
                </a:solidFill>
              </a:rPr>
              <a:t/>
            </a:r>
            <a:br>
              <a:rPr lang="en-US" sz="2400" b="1" dirty="0" smtClean="0">
                <a:solidFill>
                  <a:srgbClr val="0000FF"/>
                </a:solidFill>
              </a:rPr>
            </a:br>
            <a:r>
              <a:rPr lang="en-US" sz="2400" b="1" dirty="0" smtClean="0">
                <a:solidFill>
                  <a:srgbClr val="0000FF"/>
                </a:solidFill>
              </a:rPr>
              <a:t>or </a:t>
            </a:r>
            <a:r>
              <a:rPr lang="en-US" sz="2400" b="1" dirty="0">
                <a:solidFill>
                  <a:srgbClr val="0000FF"/>
                </a:solidFill>
              </a:rPr>
              <a:t>less of</a:t>
            </a:r>
            <a:r>
              <a:rPr lang="en-US" sz="2400" b="1" dirty="0"/>
              <a:t> </a:t>
            </a:r>
            <a:r>
              <a:rPr lang="en-US" sz="2400" b="1" dirty="0" smtClean="0"/>
              <a:t>salt</a:t>
            </a:r>
            <a:r>
              <a:rPr lang="en-US" sz="2400" b="1" dirty="0"/>
              <a:t>, cellulose </a:t>
            </a:r>
            <a:r>
              <a:rPr lang="en-US" sz="2400" b="1" dirty="0" smtClean="0"/>
              <a:t>gum</a:t>
            </a:r>
            <a:r>
              <a:rPr lang="en-US" sz="2400" b="1" dirty="0"/>
              <a:t>, </a:t>
            </a:r>
            <a:r>
              <a:rPr lang="en-US" sz="2400" b="1" dirty="0" smtClean="0"/>
              <a:t/>
            </a:r>
            <a:br>
              <a:rPr lang="en-US" sz="2400" b="1" dirty="0" smtClean="0"/>
            </a:br>
            <a:r>
              <a:rPr lang="en-US" sz="2400" b="1" dirty="0" smtClean="0">
                <a:solidFill>
                  <a:srgbClr val="C00000"/>
                </a:solidFill>
              </a:rPr>
              <a:t>CORNSTARCH</a:t>
            </a:r>
            <a:r>
              <a:rPr lang="en-US" sz="2400" b="1" dirty="0" smtClean="0"/>
              <a:t>, distilled </a:t>
            </a:r>
            <a:r>
              <a:rPr lang="en-US" sz="2400" b="1" dirty="0" err="1" smtClean="0"/>
              <a:t>monoglycerides</a:t>
            </a:r>
            <a:r>
              <a:rPr lang="en-US" sz="2400" b="1" dirty="0" smtClean="0"/>
              <a:t>. </a:t>
            </a:r>
            <a:endParaRPr lang="en-US" altLang="en-US" sz="2400" b="1" dirty="0"/>
          </a:p>
        </p:txBody>
      </p:sp>
      <p:pic>
        <p:nvPicPr>
          <p:cNvPr id="3" name="Picture 2" descr="tortilla shells&#10;iStock_00002186638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3429000"/>
            <a:ext cx="3391402" cy="2590800"/>
          </a:xfrm>
          <a:prstGeom prst="rect">
            <a:avLst/>
          </a:prstGeom>
        </p:spPr>
      </p:pic>
      <p:sp>
        <p:nvSpPr>
          <p:cNvPr id="9" name="TextBox 8"/>
          <p:cNvSpPr txBox="1"/>
          <p:nvPr/>
        </p:nvSpPr>
        <p:spPr>
          <a:xfrm>
            <a:off x="0" y="376488"/>
            <a:ext cx="9144000" cy="707886"/>
          </a:xfrm>
          <a:prstGeom prst="rect">
            <a:avLst/>
          </a:prstGeom>
          <a:solidFill>
            <a:srgbClr val="2C7A66"/>
          </a:solidFill>
          <a:ln w="38100">
            <a:solidFill>
              <a:srgbClr val="C00000"/>
            </a:solidFill>
          </a:ln>
        </p:spPr>
        <p:txBody>
          <a:bodyPr wrap="square" rtlCol="0">
            <a:spAutoFit/>
          </a:bodyPr>
          <a:lstStyle/>
          <a:p>
            <a:pPr algn="ctr"/>
            <a:r>
              <a:rPr lang="en-US" sz="4000" b="1" dirty="0" smtClean="0">
                <a:solidFill>
                  <a:schemeClr val="bg1"/>
                </a:solidFill>
                <a:latin typeface="+mj-lt"/>
              </a:rPr>
              <a:t>Product </a:t>
            </a:r>
            <a:r>
              <a:rPr lang="en-US" sz="4000" b="1" dirty="0">
                <a:solidFill>
                  <a:schemeClr val="bg1"/>
                </a:solidFill>
                <a:latin typeface="+mj-lt"/>
              </a:rPr>
              <a:t>5</a:t>
            </a:r>
            <a:r>
              <a:rPr lang="en-US" sz="4000" b="1" dirty="0" smtClean="0">
                <a:solidFill>
                  <a:schemeClr val="bg1"/>
                </a:solidFill>
                <a:latin typeface="+mj-lt"/>
              </a:rPr>
              <a:t> – </a:t>
            </a:r>
            <a:r>
              <a:rPr lang="en-US" sz="4000" b="1" dirty="0" smtClean="0">
                <a:solidFill>
                  <a:srgbClr val="FFFF00"/>
                </a:solidFill>
                <a:latin typeface="+mj-lt"/>
              </a:rPr>
              <a:t>WGR?</a:t>
            </a:r>
            <a:endParaRPr lang="en-US" sz="4000" b="1" dirty="0">
              <a:solidFill>
                <a:srgbClr val="FFFF00"/>
              </a:solidFill>
              <a:latin typeface="+mj-lt"/>
            </a:endParaRPr>
          </a:p>
        </p:txBody>
      </p:sp>
      <p:sp>
        <p:nvSpPr>
          <p:cNvPr id="10" name="Content Placeholder 2"/>
          <p:cNvSpPr txBox="1">
            <a:spLocks/>
          </p:cNvSpPr>
          <p:nvPr/>
        </p:nvSpPr>
        <p:spPr bwMode="auto">
          <a:xfrm>
            <a:off x="393309" y="5029200"/>
            <a:ext cx="4788291"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1pPr>
            <a:lvl2pPr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2pPr>
            <a:lvl3pPr marL="1143000" indent="-228600"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3pPr>
            <a:lvl4pPr marL="1600200" indent="-228600"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4pPr>
            <a:lvl5pPr marL="2057400" indent="-228600"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5pPr>
            <a:lvl6pPr marL="2514600" indent="-228600" algn="r" eaLnBrk="0" fontAlgn="base" hangingPunct="0">
              <a:spcBef>
                <a:spcPct val="30000"/>
              </a:spcBef>
              <a:spcAft>
                <a:spcPct val="0"/>
              </a:spcAft>
              <a:defRPr sz="3200" b="1">
                <a:solidFill>
                  <a:schemeClr val="tx1"/>
                </a:solidFill>
                <a:latin typeface="Arial" panose="020B0604020202020204" pitchFamily="34" charset="0"/>
                <a:cs typeface="Times New Roman" panose="02020603050405020304" pitchFamily="18" charset="0"/>
                <a:sym typeface="Monotype Sorts" pitchFamily="2" charset="2"/>
              </a:defRPr>
            </a:lvl6pPr>
            <a:lvl7pPr marL="2971800" indent="-228600" algn="r" eaLnBrk="0" fontAlgn="base" hangingPunct="0">
              <a:spcBef>
                <a:spcPct val="30000"/>
              </a:spcBef>
              <a:spcAft>
                <a:spcPct val="0"/>
              </a:spcAft>
              <a:defRPr sz="3200" b="1">
                <a:solidFill>
                  <a:schemeClr val="tx1"/>
                </a:solidFill>
                <a:latin typeface="Arial" panose="020B0604020202020204" pitchFamily="34" charset="0"/>
                <a:cs typeface="Times New Roman" panose="02020603050405020304" pitchFamily="18" charset="0"/>
                <a:sym typeface="Monotype Sorts" pitchFamily="2" charset="2"/>
              </a:defRPr>
            </a:lvl7pPr>
            <a:lvl8pPr marL="3429000" indent="-228600" algn="r" eaLnBrk="0" fontAlgn="base" hangingPunct="0">
              <a:spcBef>
                <a:spcPct val="30000"/>
              </a:spcBef>
              <a:spcAft>
                <a:spcPct val="0"/>
              </a:spcAft>
              <a:defRPr sz="3200" b="1">
                <a:solidFill>
                  <a:schemeClr val="tx1"/>
                </a:solidFill>
                <a:latin typeface="Arial" panose="020B0604020202020204" pitchFamily="34" charset="0"/>
                <a:cs typeface="Times New Roman" panose="02020603050405020304" pitchFamily="18" charset="0"/>
                <a:sym typeface="Monotype Sorts" pitchFamily="2" charset="2"/>
              </a:defRPr>
            </a:lvl8pPr>
            <a:lvl9pPr marL="3886200" indent="-228600" algn="r" eaLnBrk="0" fontAlgn="base" hangingPunct="0">
              <a:spcBef>
                <a:spcPct val="30000"/>
              </a:spcBef>
              <a:spcAft>
                <a:spcPct val="0"/>
              </a:spcAft>
              <a:defRPr sz="3200" b="1">
                <a:solidFill>
                  <a:schemeClr val="tx1"/>
                </a:solidFill>
                <a:latin typeface="Arial" panose="020B0604020202020204" pitchFamily="34" charset="0"/>
                <a:cs typeface="Times New Roman" panose="02020603050405020304" pitchFamily="18" charset="0"/>
                <a:sym typeface="Monotype Sorts" pitchFamily="2" charset="2"/>
              </a:defRPr>
            </a:lvl9pPr>
          </a:lstStyle>
          <a:p>
            <a:pPr lvl="1" indent="-457200" eaLnBrk="1" hangingPunct="1">
              <a:spcBef>
                <a:spcPct val="0"/>
              </a:spcBef>
              <a:buClr>
                <a:schemeClr val="bg1"/>
              </a:buClr>
            </a:pPr>
            <a:r>
              <a:rPr lang="en-US" altLang="en-US" sz="2800" dirty="0">
                <a:solidFill>
                  <a:schemeClr val="bg1"/>
                </a:solidFill>
                <a:latin typeface="Calibri" panose="020F0502020204030204" pitchFamily="34" charset="0"/>
                <a:cs typeface="Arial" panose="020B0604020202020204" pitchFamily="34" charset="0"/>
                <a:sym typeface="Wingdings" panose="05000000000000000000" pitchFamily="2" charset="2"/>
              </a:rPr>
              <a:t> </a:t>
            </a:r>
            <a:r>
              <a:rPr lang="en-US" altLang="en-US" sz="2800" dirty="0">
                <a:solidFill>
                  <a:srgbClr val="FFFF00"/>
                </a:solidFill>
                <a:latin typeface="Calibri" panose="020F0502020204030204" pitchFamily="34" charset="0"/>
                <a:cs typeface="Arial" panose="020B0604020202020204" pitchFamily="34" charset="0"/>
                <a:sym typeface="Wingdings" panose="05000000000000000000" pitchFamily="2" charset="2"/>
              </a:rPr>
              <a:t>	</a:t>
            </a:r>
            <a:r>
              <a:rPr lang="en-US" altLang="en-US" sz="2800" dirty="0">
                <a:solidFill>
                  <a:schemeClr val="bg1"/>
                </a:solidFill>
                <a:latin typeface="Calibri" panose="020F0502020204030204" pitchFamily="34" charset="0"/>
                <a:cs typeface="Arial" panose="020B0604020202020204" pitchFamily="34" charset="0"/>
                <a:sym typeface="Symbol" panose="05050102010706020507" pitchFamily="18" charset="2"/>
              </a:rPr>
              <a:t>Criterion 1 WHOLE GRAIN</a:t>
            </a:r>
          </a:p>
          <a:p>
            <a:pPr lvl="1" indent="-457200" eaLnBrk="1" hangingPunct="1">
              <a:spcBef>
                <a:spcPct val="0"/>
              </a:spcBef>
              <a:buClr>
                <a:schemeClr val="bg1"/>
              </a:buClr>
            </a:pPr>
            <a:r>
              <a:rPr lang="en-US" altLang="en-US" sz="2800" dirty="0">
                <a:solidFill>
                  <a:srgbClr val="FFFF00"/>
                </a:solidFill>
                <a:latin typeface="Calibri" panose="020F0502020204030204" pitchFamily="34" charset="0"/>
                <a:cs typeface="Arial" panose="020B0604020202020204" pitchFamily="34" charset="0"/>
                <a:sym typeface="Wingdings" panose="05000000000000000000" pitchFamily="2" charset="2"/>
              </a:rPr>
              <a:t></a:t>
            </a:r>
            <a:r>
              <a:rPr lang="en-US" altLang="en-US" sz="2800" dirty="0" smtClean="0">
                <a:solidFill>
                  <a:schemeClr val="bg1"/>
                </a:solidFill>
                <a:latin typeface="Calibri" panose="020F0502020204030204" pitchFamily="34" charset="0"/>
                <a:cs typeface="Arial" panose="020B0604020202020204" pitchFamily="34" charset="0"/>
                <a:sym typeface="Wingdings" panose="05000000000000000000" pitchFamily="2" charset="2"/>
              </a:rPr>
              <a:t> </a:t>
            </a:r>
            <a:r>
              <a:rPr lang="en-US" altLang="en-US" sz="2800" dirty="0">
                <a:solidFill>
                  <a:srgbClr val="FFFF00"/>
                </a:solidFill>
                <a:latin typeface="Calibri" panose="020F0502020204030204" pitchFamily="34" charset="0"/>
                <a:cs typeface="Arial" panose="020B0604020202020204" pitchFamily="34" charset="0"/>
                <a:sym typeface="Wingdings" panose="05000000000000000000" pitchFamily="2" charset="2"/>
              </a:rPr>
              <a:t>	</a:t>
            </a:r>
            <a:r>
              <a:rPr lang="en-US" altLang="en-US" sz="2800" dirty="0">
                <a:solidFill>
                  <a:schemeClr val="bg1"/>
                </a:solidFill>
                <a:latin typeface="Calibri" panose="020F0502020204030204" pitchFamily="34" charset="0"/>
                <a:cs typeface="Arial" panose="020B0604020202020204" pitchFamily="34" charset="0"/>
                <a:sym typeface="Symbol" panose="05050102010706020507" pitchFamily="18" charset="2"/>
              </a:rPr>
              <a:t>Criterion 2 ENRICHED</a:t>
            </a:r>
          </a:p>
          <a:p>
            <a:pPr lvl="1" indent="-457200" eaLnBrk="1" hangingPunct="1">
              <a:spcBef>
                <a:spcPct val="0"/>
              </a:spcBef>
              <a:buClr>
                <a:schemeClr val="bg1"/>
              </a:buClr>
            </a:pPr>
            <a:r>
              <a:rPr lang="en-US" altLang="en-US" sz="2800" dirty="0">
                <a:solidFill>
                  <a:schemeClr val="bg1"/>
                </a:solidFill>
                <a:latin typeface="Calibri" panose="020F0502020204030204" pitchFamily="34" charset="0"/>
                <a:cs typeface="Arial" panose="020B0604020202020204" pitchFamily="34" charset="0"/>
                <a:sym typeface="Wingdings" panose="05000000000000000000" pitchFamily="2" charset="2"/>
              </a:rPr>
              <a:t> </a:t>
            </a:r>
            <a:r>
              <a:rPr lang="en-US" altLang="en-US" sz="2800" dirty="0">
                <a:solidFill>
                  <a:srgbClr val="FFFF00"/>
                </a:solidFill>
                <a:latin typeface="Calibri" panose="020F0502020204030204" pitchFamily="34" charset="0"/>
                <a:cs typeface="Arial" panose="020B0604020202020204" pitchFamily="34" charset="0"/>
                <a:sym typeface="Wingdings" panose="05000000000000000000" pitchFamily="2" charset="2"/>
              </a:rPr>
              <a:t>	</a:t>
            </a:r>
            <a:r>
              <a:rPr lang="en-US" altLang="en-US" sz="2800" dirty="0">
                <a:solidFill>
                  <a:schemeClr val="bg1"/>
                </a:solidFill>
                <a:latin typeface="Calibri" panose="020F0502020204030204" pitchFamily="34" charset="0"/>
                <a:cs typeface="Arial" panose="020B0604020202020204" pitchFamily="34" charset="0"/>
                <a:sym typeface="Symbol" panose="05050102010706020507" pitchFamily="18" charset="2"/>
              </a:rPr>
              <a:t>Criterion 3 NONCREDITABLE</a:t>
            </a:r>
          </a:p>
        </p:txBody>
      </p:sp>
      <p:sp>
        <p:nvSpPr>
          <p:cNvPr id="12" name="TextBox 8"/>
          <p:cNvSpPr>
            <a:spLocks noChangeArrowheads="1"/>
          </p:cNvSpPr>
          <p:nvPr/>
        </p:nvSpPr>
        <p:spPr bwMode="auto">
          <a:xfrm>
            <a:off x="6732587" y="432427"/>
            <a:ext cx="1497013" cy="909638"/>
          </a:xfrm>
          <a:prstGeom prst="ellipse">
            <a:avLst/>
          </a:prstGeom>
          <a:solidFill>
            <a:srgbClr val="C00000"/>
          </a:solidFill>
          <a:ln w="38100">
            <a:solidFill>
              <a:schemeClr val="bg1"/>
            </a:solidFill>
            <a:round/>
            <a:headEnd/>
            <a:tailEnd/>
          </a:ln>
        </p:spPr>
        <p:txBody>
          <a:bodyPr>
            <a:spAutoFit/>
          </a:bodyPr>
          <a:lstStyle/>
          <a:p>
            <a:pPr algn="ctr"/>
            <a:r>
              <a:rPr lang="en-US" sz="3600" b="1" dirty="0" smtClean="0">
                <a:solidFill>
                  <a:schemeClr val="bg1"/>
                </a:solidFill>
              </a:rPr>
              <a:t>NO</a:t>
            </a:r>
            <a:endParaRPr lang="en-US" sz="3600" b="1" dirty="0">
              <a:solidFill>
                <a:schemeClr val="bg1"/>
              </a:solidFill>
            </a:endParaRPr>
          </a:p>
        </p:txBody>
      </p:sp>
    </p:spTree>
    <p:extLst>
      <p:ext uri="{BB962C8B-B14F-4D97-AF65-F5344CB8AC3E}">
        <p14:creationId xmlns:p14="http://schemas.microsoft.com/office/powerpoint/2010/main" val="381047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376488"/>
            <a:ext cx="9144000" cy="707886"/>
          </a:xfrm>
          <a:prstGeom prst="rect">
            <a:avLst/>
          </a:prstGeom>
          <a:solidFill>
            <a:srgbClr val="2C7A66"/>
          </a:solidFill>
          <a:ln w="38100">
            <a:solidFill>
              <a:srgbClr val="C00000"/>
            </a:solidFill>
          </a:ln>
        </p:spPr>
        <p:txBody>
          <a:bodyPr wrap="square" rtlCol="0">
            <a:spAutoFit/>
          </a:bodyPr>
          <a:lstStyle/>
          <a:p>
            <a:pPr algn="ctr"/>
            <a:r>
              <a:rPr lang="en-US" sz="4000" b="1" dirty="0" smtClean="0">
                <a:solidFill>
                  <a:schemeClr val="bg1"/>
                </a:solidFill>
                <a:latin typeface="+mj-lt"/>
              </a:rPr>
              <a:t>Product </a:t>
            </a:r>
            <a:r>
              <a:rPr lang="en-US" sz="4000" b="1" dirty="0">
                <a:solidFill>
                  <a:schemeClr val="bg1"/>
                </a:solidFill>
                <a:latin typeface="+mj-lt"/>
              </a:rPr>
              <a:t>6</a:t>
            </a:r>
            <a:r>
              <a:rPr lang="en-US" sz="4000" b="1" dirty="0" smtClean="0">
                <a:solidFill>
                  <a:schemeClr val="bg1"/>
                </a:solidFill>
                <a:latin typeface="+mj-lt"/>
              </a:rPr>
              <a:t> – </a:t>
            </a:r>
            <a:r>
              <a:rPr lang="en-US" sz="4000" b="1" dirty="0" smtClean="0">
                <a:solidFill>
                  <a:srgbClr val="FFFF00"/>
                </a:solidFill>
                <a:latin typeface="+mj-lt"/>
              </a:rPr>
              <a:t>WGR?</a:t>
            </a:r>
            <a:endParaRPr lang="en-US" sz="4000" b="1" dirty="0">
              <a:solidFill>
                <a:srgbClr val="FFFF00"/>
              </a:solidFill>
              <a:latin typeface="+mj-lt"/>
            </a:endParaRPr>
          </a:p>
        </p:txBody>
      </p:sp>
      <p:sp>
        <p:nvSpPr>
          <p:cNvPr id="9" name="TextBox 5"/>
          <p:cNvSpPr txBox="1">
            <a:spLocks noChangeArrowheads="1"/>
          </p:cNvSpPr>
          <p:nvPr/>
        </p:nvSpPr>
        <p:spPr bwMode="auto">
          <a:xfrm>
            <a:off x="359229" y="1447800"/>
            <a:ext cx="8251372" cy="3364325"/>
          </a:xfrm>
          <a:prstGeom prst="roundRect">
            <a:avLst/>
          </a:prstGeom>
          <a:solidFill>
            <a:srgbClr val="F4E8DC"/>
          </a:solidFill>
          <a:ln>
            <a:noFill/>
          </a:ln>
          <a:scene3d>
            <a:camera prst="orthographicFront"/>
            <a:lightRig rig="threePt" dir="t"/>
          </a:scene3d>
          <a:sp3d>
            <a:bevelT prst="relaxedInset"/>
          </a:sp3d>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53975">
              <a:spcBef>
                <a:spcPct val="0"/>
              </a:spcBef>
              <a:buNone/>
            </a:pPr>
            <a:r>
              <a:rPr lang="en-US" sz="2400" b="1" dirty="0" smtClean="0">
                <a:solidFill>
                  <a:srgbClr val="663300"/>
                </a:solidFill>
              </a:rPr>
              <a:t>Whole-</a:t>
            </a:r>
            <a:r>
              <a:rPr lang="en-US" sz="2400" b="1" dirty="0" err="1" smtClean="0">
                <a:solidFill>
                  <a:srgbClr val="663300"/>
                </a:solidFill>
              </a:rPr>
              <a:t>GrainReady</a:t>
            </a:r>
            <a:r>
              <a:rPr lang="en-US" sz="2400" b="1" dirty="0" smtClean="0">
                <a:solidFill>
                  <a:srgbClr val="663300"/>
                </a:solidFill>
              </a:rPr>
              <a:t>-to-Eat </a:t>
            </a:r>
            <a:r>
              <a:rPr lang="en-US" sz="2400" b="1" dirty="0">
                <a:solidFill>
                  <a:srgbClr val="663300"/>
                </a:solidFill>
              </a:rPr>
              <a:t>Cereal </a:t>
            </a:r>
            <a:endParaRPr lang="en-US" sz="2400" b="1" dirty="0" smtClean="0">
              <a:solidFill>
                <a:srgbClr val="663300"/>
              </a:solidFill>
            </a:endParaRPr>
          </a:p>
          <a:p>
            <a:pPr marL="53975">
              <a:spcBef>
                <a:spcPct val="0"/>
              </a:spcBef>
              <a:buNone/>
            </a:pPr>
            <a:r>
              <a:rPr lang="en-US" altLang="en-US" sz="1800" b="1" dirty="0" smtClean="0">
                <a:solidFill>
                  <a:srgbClr val="0000CC"/>
                </a:solidFill>
              </a:rPr>
              <a:t>Ingredients: </a:t>
            </a:r>
            <a:r>
              <a:rPr lang="en-US" sz="1800" b="1" dirty="0" smtClean="0"/>
              <a:t>whole grain wheat, sugar, brown rice flour, whole grain oats, honey, canola oil</a:t>
            </a:r>
            <a:r>
              <a:rPr lang="en-US" sz="1800" b="1" dirty="0"/>
              <a:t>, </a:t>
            </a:r>
            <a:r>
              <a:rPr lang="en-US" sz="1800" b="1" dirty="0" err="1"/>
              <a:t>maltodextrin</a:t>
            </a:r>
            <a:r>
              <a:rPr lang="en-US" sz="1800" b="1" dirty="0"/>
              <a:t>, salt, corn syrup, cinnamon, barley malt syrup, barley malt extract, color added, soy lecithin, artificial flavor, baking soda, </a:t>
            </a:r>
            <a:r>
              <a:rPr lang="en-US" sz="1800" b="1" dirty="0" err="1"/>
              <a:t>trisodium</a:t>
            </a:r>
            <a:r>
              <a:rPr lang="en-US" sz="1800" b="1" dirty="0"/>
              <a:t> phosphate, vitamin E (mixed </a:t>
            </a:r>
            <a:r>
              <a:rPr lang="en-US" sz="1800" b="1" dirty="0" err="1"/>
              <a:t>tocopherols</a:t>
            </a:r>
            <a:r>
              <a:rPr lang="en-US" sz="1800" b="1" dirty="0"/>
              <a:t>) and BHT added to preserve freshness. </a:t>
            </a:r>
          </a:p>
          <a:p>
            <a:pPr marL="53975">
              <a:buNone/>
            </a:pPr>
            <a:r>
              <a:rPr lang="en-US" sz="1800" b="1" dirty="0" smtClean="0">
                <a:solidFill>
                  <a:srgbClr val="0000CC"/>
                </a:solidFill>
              </a:rPr>
              <a:t>Vitamins and Minerals: </a:t>
            </a:r>
            <a:r>
              <a:rPr lang="en-US" sz="1800" b="1" dirty="0" smtClean="0"/>
              <a:t>Calcium </a:t>
            </a:r>
            <a:r>
              <a:rPr lang="en-US" sz="1800" b="1" dirty="0"/>
              <a:t>Carbonate, Vitamin </a:t>
            </a:r>
            <a:r>
              <a:rPr lang="en-US" sz="1800" b="1" dirty="0" smtClean="0"/>
              <a:t>E </a:t>
            </a:r>
            <a:r>
              <a:rPr lang="en-US" sz="1800" b="1" dirty="0"/>
              <a:t>acetate, a B vitamin (</a:t>
            </a:r>
            <a:r>
              <a:rPr lang="en-US" sz="1800" b="1" dirty="0" err="1"/>
              <a:t>niacinamide</a:t>
            </a:r>
            <a:r>
              <a:rPr lang="en-US" sz="1800" b="1" dirty="0"/>
              <a:t>), Vitamin C </a:t>
            </a:r>
            <a:r>
              <a:rPr lang="en-US" sz="1800" b="1" dirty="0" smtClean="0"/>
              <a:t>(</a:t>
            </a:r>
            <a:r>
              <a:rPr lang="en-US" sz="1800" b="1" dirty="0"/>
              <a:t>sodium </a:t>
            </a:r>
            <a:r>
              <a:rPr lang="en-US" sz="1800" b="1" dirty="0" err="1"/>
              <a:t>ascorbate</a:t>
            </a:r>
            <a:r>
              <a:rPr lang="en-US" sz="1800" b="1" dirty="0"/>
              <a:t>), Iron </a:t>
            </a:r>
            <a:r>
              <a:rPr lang="en-US" sz="1800" b="1" dirty="0" smtClean="0"/>
              <a:t>(</a:t>
            </a:r>
            <a:r>
              <a:rPr lang="en-US" sz="1800" b="1" dirty="0"/>
              <a:t>a mineral </a:t>
            </a:r>
            <a:r>
              <a:rPr lang="en-US" sz="1800" b="1" dirty="0" smtClean="0"/>
              <a:t/>
            </a:r>
            <a:br>
              <a:rPr lang="en-US" sz="1800" b="1" dirty="0" smtClean="0"/>
            </a:br>
            <a:r>
              <a:rPr lang="en-US" sz="1800" b="1" dirty="0" smtClean="0"/>
              <a:t>nutrient</a:t>
            </a:r>
            <a:r>
              <a:rPr lang="en-US" sz="1800" b="1" dirty="0"/>
              <a:t>), </a:t>
            </a:r>
            <a:r>
              <a:rPr lang="en-US" sz="1800" b="1" dirty="0" smtClean="0"/>
              <a:t>Vitamin </a:t>
            </a:r>
            <a:r>
              <a:rPr lang="en-US" sz="1800" b="1" dirty="0"/>
              <a:t>B6 (pyridoxine hydrochloride, </a:t>
            </a:r>
            <a:r>
              <a:rPr lang="en-US" sz="1800" b="1" dirty="0" smtClean="0"/>
              <a:t/>
            </a:r>
            <a:br>
              <a:rPr lang="en-US" sz="1800" b="1" dirty="0" smtClean="0"/>
            </a:br>
            <a:r>
              <a:rPr lang="en-US" sz="1800" b="1" dirty="0" smtClean="0"/>
              <a:t>Vitamin B2 </a:t>
            </a:r>
            <a:r>
              <a:rPr lang="en-US" sz="1800" b="1" dirty="0"/>
              <a:t>(riboflavin), Vitamin B1 (thiamin </a:t>
            </a:r>
            <a:r>
              <a:rPr lang="en-US" sz="1800" b="1" dirty="0" err="1"/>
              <a:t>mononitrate</a:t>
            </a:r>
            <a:r>
              <a:rPr lang="en-US" sz="1800" b="1" dirty="0"/>
              <a:t>), </a:t>
            </a:r>
            <a:r>
              <a:rPr lang="en-US" sz="1800" b="1" dirty="0" smtClean="0"/>
              <a:t/>
            </a:r>
            <a:br>
              <a:rPr lang="en-US" sz="1800" b="1" dirty="0" smtClean="0"/>
            </a:br>
            <a:r>
              <a:rPr lang="en-US" sz="1800" b="1" dirty="0" smtClean="0"/>
              <a:t>Vitamin </a:t>
            </a:r>
            <a:r>
              <a:rPr lang="en-US" sz="1800" b="1" dirty="0"/>
              <a:t>A (</a:t>
            </a:r>
            <a:r>
              <a:rPr lang="en-US" sz="1800" b="1" dirty="0" err="1"/>
              <a:t>palmitate</a:t>
            </a:r>
            <a:r>
              <a:rPr lang="en-US" sz="1800" b="1" dirty="0"/>
              <a:t>), Vitamin B12, Vitamin D3</a:t>
            </a:r>
            <a:r>
              <a:rPr lang="en-US" sz="2000" dirty="0"/>
              <a:t>. </a:t>
            </a:r>
            <a:endParaRPr lang="en-US" altLang="en-US" sz="2000" b="1"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7000" y="3733800"/>
            <a:ext cx="2275817" cy="1950181"/>
          </a:xfrm>
          <a:prstGeom prst="rect">
            <a:avLst/>
          </a:prstGeom>
        </p:spPr>
      </p:pic>
      <p:sp>
        <p:nvSpPr>
          <p:cNvPr id="12" name="Content Placeholder 2"/>
          <p:cNvSpPr txBox="1">
            <a:spLocks/>
          </p:cNvSpPr>
          <p:nvPr/>
        </p:nvSpPr>
        <p:spPr bwMode="auto">
          <a:xfrm>
            <a:off x="609600" y="5203490"/>
            <a:ext cx="4788291"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1pPr>
            <a:lvl2pPr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2pPr>
            <a:lvl3pPr marL="1143000" indent="-228600"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3pPr>
            <a:lvl4pPr marL="1600200" indent="-228600"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4pPr>
            <a:lvl5pPr marL="2057400" indent="-228600"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5pPr>
            <a:lvl6pPr marL="2514600" indent="-228600" algn="r" eaLnBrk="0" fontAlgn="base" hangingPunct="0">
              <a:spcBef>
                <a:spcPct val="30000"/>
              </a:spcBef>
              <a:spcAft>
                <a:spcPct val="0"/>
              </a:spcAft>
              <a:defRPr sz="3200" b="1">
                <a:solidFill>
                  <a:schemeClr val="tx1"/>
                </a:solidFill>
                <a:latin typeface="Arial" panose="020B0604020202020204" pitchFamily="34" charset="0"/>
                <a:cs typeface="Times New Roman" panose="02020603050405020304" pitchFamily="18" charset="0"/>
                <a:sym typeface="Monotype Sorts" pitchFamily="2" charset="2"/>
              </a:defRPr>
            </a:lvl6pPr>
            <a:lvl7pPr marL="2971800" indent="-228600" algn="r" eaLnBrk="0" fontAlgn="base" hangingPunct="0">
              <a:spcBef>
                <a:spcPct val="30000"/>
              </a:spcBef>
              <a:spcAft>
                <a:spcPct val="0"/>
              </a:spcAft>
              <a:defRPr sz="3200" b="1">
                <a:solidFill>
                  <a:schemeClr val="tx1"/>
                </a:solidFill>
                <a:latin typeface="Arial" panose="020B0604020202020204" pitchFamily="34" charset="0"/>
                <a:cs typeface="Times New Roman" panose="02020603050405020304" pitchFamily="18" charset="0"/>
                <a:sym typeface="Monotype Sorts" pitchFamily="2" charset="2"/>
              </a:defRPr>
            </a:lvl7pPr>
            <a:lvl8pPr marL="3429000" indent="-228600" algn="r" eaLnBrk="0" fontAlgn="base" hangingPunct="0">
              <a:spcBef>
                <a:spcPct val="30000"/>
              </a:spcBef>
              <a:spcAft>
                <a:spcPct val="0"/>
              </a:spcAft>
              <a:defRPr sz="3200" b="1">
                <a:solidFill>
                  <a:schemeClr val="tx1"/>
                </a:solidFill>
                <a:latin typeface="Arial" panose="020B0604020202020204" pitchFamily="34" charset="0"/>
                <a:cs typeface="Times New Roman" panose="02020603050405020304" pitchFamily="18" charset="0"/>
                <a:sym typeface="Monotype Sorts" pitchFamily="2" charset="2"/>
              </a:defRPr>
            </a:lvl8pPr>
            <a:lvl9pPr marL="3886200" indent="-228600" algn="r" eaLnBrk="0" fontAlgn="base" hangingPunct="0">
              <a:spcBef>
                <a:spcPct val="30000"/>
              </a:spcBef>
              <a:spcAft>
                <a:spcPct val="0"/>
              </a:spcAft>
              <a:defRPr sz="3200" b="1">
                <a:solidFill>
                  <a:schemeClr val="tx1"/>
                </a:solidFill>
                <a:latin typeface="Arial" panose="020B0604020202020204" pitchFamily="34" charset="0"/>
                <a:cs typeface="Times New Roman" panose="02020603050405020304" pitchFamily="18" charset="0"/>
                <a:sym typeface="Monotype Sorts" pitchFamily="2" charset="2"/>
              </a:defRPr>
            </a:lvl9pPr>
          </a:lstStyle>
          <a:p>
            <a:pPr lvl="1" indent="-457200" eaLnBrk="1" hangingPunct="1">
              <a:spcBef>
                <a:spcPct val="0"/>
              </a:spcBef>
              <a:buClr>
                <a:schemeClr val="bg1"/>
              </a:buClr>
            </a:pPr>
            <a:r>
              <a:rPr lang="en-US" altLang="en-US" sz="2800" dirty="0">
                <a:solidFill>
                  <a:schemeClr val="bg1"/>
                </a:solidFill>
                <a:latin typeface="Calibri" panose="020F0502020204030204" pitchFamily="34" charset="0"/>
                <a:cs typeface="Arial" panose="020B0604020202020204" pitchFamily="34" charset="0"/>
                <a:sym typeface="Wingdings" panose="05000000000000000000" pitchFamily="2" charset="2"/>
              </a:rPr>
              <a:t> </a:t>
            </a:r>
            <a:r>
              <a:rPr lang="en-US" altLang="en-US" sz="2800" dirty="0">
                <a:solidFill>
                  <a:srgbClr val="FFFF00"/>
                </a:solidFill>
                <a:latin typeface="Calibri" panose="020F0502020204030204" pitchFamily="34" charset="0"/>
                <a:cs typeface="Arial" panose="020B0604020202020204" pitchFamily="34" charset="0"/>
                <a:sym typeface="Wingdings" panose="05000000000000000000" pitchFamily="2" charset="2"/>
              </a:rPr>
              <a:t>	</a:t>
            </a:r>
            <a:r>
              <a:rPr lang="en-US" altLang="en-US" sz="2800" dirty="0" smtClean="0">
                <a:solidFill>
                  <a:schemeClr val="bg1"/>
                </a:solidFill>
                <a:latin typeface="Calibri" panose="020F0502020204030204" pitchFamily="34" charset="0"/>
                <a:cs typeface="Arial" panose="020B0604020202020204" pitchFamily="34" charset="0"/>
                <a:sym typeface="Symbol" panose="05050102010706020507" pitchFamily="18" charset="2"/>
              </a:rPr>
              <a:t>Criterion </a:t>
            </a:r>
            <a:r>
              <a:rPr lang="en-US" altLang="en-US" sz="2800" dirty="0">
                <a:solidFill>
                  <a:schemeClr val="bg1"/>
                </a:solidFill>
                <a:latin typeface="Calibri" panose="020F0502020204030204" pitchFamily="34" charset="0"/>
                <a:cs typeface="Arial" panose="020B0604020202020204" pitchFamily="34" charset="0"/>
                <a:sym typeface="Symbol" panose="05050102010706020507" pitchFamily="18" charset="2"/>
              </a:rPr>
              <a:t>1 WHOLE GRAIN</a:t>
            </a:r>
          </a:p>
          <a:p>
            <a:pPr lvl="1" indent="-457200" eaLnBrk="1" hangingPunct="1">
              <a:spcBef>
                <a:spcPct val="0"/>
              </a:spcBef>
              <a:buClr>
                <a:schemeClr val="bg1"/>
              </a:buClr>
            </a:pPr>
            <a:r>
              <a:rPr lang="en-US" altLang="en-US" sz="2800" dirty="0">
                <a:solidFill>
                  <a:schemeClr val="bg1"/>
                </a:solidFill>
                <a:latin typeface="Calibri" panose="020F0502020204030204" pitchFamily="34" charset="0"/>
                <a:cs typeface="Arial" panose="020B0604020202020204" pitchFamily="34" charset="0"/>
                <a:sym typeface="Wingdings" panose="05000000000000000000" pitchFamily="2" charset="2"/>
              </a:rPr>
              <a:t> </a:t>
            </a:r>
            <a:r>
              <a:rPr lang="en-US" altLang="en-US" sz="2800" dirty="0">
                <a:solidFill>
                  <a:srgbClr val="FFFF00"/>
                </a:solidFill>
                <a:latin typeface="Calibri" panose="020F0502020204030204" pitchFamily="34" charset="0"/>
                <a:cs typeface="Arial" panose="020B0604020202020204" pitchFamily="34" charset="0"/>
                <a:sym typeface="Wingdings" panose="05000000000000000000" pitchFamily="2" charset="2"/>
              </a:rPr>
              <a:t>	</a:t>
            </a:r>
            <a:r>
              <a:rPr lang="en-US" altLang="en-US" sz="2800" dirty="0" smtClean="0">
                <a:solidFill>
                  <a:schemeClr val="bg1"/>
                </a:solidFill>
                <a:latin typeface="Calibri" panose="020F0502020204030204" pitchFamily="34" charset="0"/>
                <a:cs typeface="Arial" panose="020B0604020202020204" pitchFamily="34" charset="0"/>
                <a:sym typeface="Symbol" panose="05050102010706020507" pitchFamily="18" charset="2"/>
              </a:rPr>
              <a:t>Criterion </a:t>
            </a:r>
            <a:r>
              <a:rPr lang="en-US" altLang="en-US" sz="2800" dirty="0">
                <a:solidFill>
                  <a:schemeClr val="bg1"/>
                </a:solidFill>
                <a:latin typeface="Calibri" panose="020F0502020204030204" pitchFamily="34" charset="0"/>
                <a:cs typeface="Arial" panose="020B0604020202020204" pitchFamily="34" charset="0"/>
                <a:sym typeface="Symbol" panose="05050102010706020507" pitchFamily="18" charset="2"/>
              </a:rPr>
              <a:t>2 ENRICHED</a:t>
            </a:r>
          </a:p>
          <a:p>
            <a:pPr lvl="1" indent="-457200" eaLnBrk="1" hangingPunct="1">
              <a:spcBef>
                <a:spcPct val="0"/>
              </a:spcBef>
              <a:buClr>
                <a:schemeClr val="bg1"/>
              </a:buClr>
            </a:pPr>
            <a:r>
              <a:rPr lang="en-US" altLang="en-US" sz="2800" dirty="0">
                <a:solidFill>
                  <a:schemeClr val="bg1"/>
                </a:solidFill>
                <a:latin typeface="Calibri" panose="020F0502020204030204" pitchFamily="34" charset="0"/>
                <a:cs typeface="Arial" panose="020B0604020202020204" pitchFamily="34" charset="0"/>
                <a:sym typeface="Wingdings" panose="05000000000000000000" pitchFamily="2" charset="2"/>
              </a:rPr>
              <a:t> </a:t>
            </a:r>
            <a:r>
              <a:rPr lang="en-US" altLang="en-US" sz="2800" dirty="0">
                <a:solidFill>
                  <a:srgbClr val="FFFF00"/>
                </a:solidFill>
                <a:latin typeface="Calibri" panose="020F0502020204030204" pitchFamily="34" charset="0"/>
                <a:cs typeface="Arial" panose="020B0604020202020204" pitchFamily="34" charset="0"/>
                <a:sym typeface="Wingdings" panose="05000000000000000000" pitchFamily="2" charset="2"/>
              </a:rPr>
              <a:t>	</a:t>
            </a:r>
            <a:r>
              <a:rPr lang="en-US" altLang="en-US" sz="2800" dirty="0" smtClean="0">
                <a:solidFill>
                  <a:schemeClr val="bg1"/>
                </a:solidFill>
                <a:latin typeface="Calibri" panose="020F0502020204030204" pitchFamily="34" charset="0"/>
                <a:cs typeface="Arial" panose="020B0604020202020204" pitchFamily="34" charset="0"/>
                <a:sym typeface="Symbol" panose="05050102010706020507" pitchFamily="18" charset="2"/>
              </a:rPr>
              <a:t>Criterion </a:t>
            </a:r>
            <a:r>
              <a:rPr lang="en-US" altLang="en-US" sz="2800" dirty="0">
                <a:solidFill>
                  <a:schemeClr val="bg1"/>
                </a:solidFill>
                <a:latin typeface="Calibri" panose="020F0502020204030204" pitchFamily="34" charset="0"/>
                <a:cs typeface="Arial" panose="020B0604020202020204" pitchFamily="34" charset="0"/>
                <a:sym typeface="Symbol" panose="05050102010706020507" pitchFamily="18" charset="2"/>
              </a:rPr>
              <a:t>3 NONCREDITABLE</a:t>
            </a:r>
          </a:p>
        </p:txBody>
      </p:sp>
    </p:spTree>
    <p:extLst>
      <p:ext uri="{BB962C8B-B14F-4D97-AF65-F5344CB8AC3E}">
        <p14:creationId xmlns:p14="http://schemas.microsoft.com/office/powerpoint/2010/main" val="3521711625"/>
      </p:ext>
    </p:ext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extBox 5"/>
          <p:cNvSpPr txBox="1">
            <a:spLocks noChangeArrowheads="1"/>
          </p:cNvSpPr>
          <p:nvPr/>
        </p:nvSpPr>
        <p:spPr bwMode="auto">
          <a:xfrm>
            <a:off x="359229" y="1447800"/>
            <a:ext cx="8251372" cy="3670792"/>
          </a:xfrm>
          <a:prstGeom prst="roundRect">
            <a:avLst/>
          </a:prstGeom>
          <a:solidFill>
            <a:srgbClr val="F4E8DC"/>
          </a:solidFill>
          <a:ln>
            <a:noFill/>
          </a:ln>
          <a:scene3d>
            <a:camera prst="orthographicFront"/>
            <a:lightRig rig="threePt" dir="t"/>
          </a:scene3d>
          <a:sp3d>
            <a:bevelT prst="relaxedInset"/>
          </a:sp3d>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53975">
              <a:spcBef>
                <a:spcPct val="0"/>
              </a:spcBef>
              <a:buNone/>
            </a:pPr>
            <a:r>
              <a:rPr lang="en-US" sz="2400" b="1" dirty="0" smtClean="0">
                <a:solidFill>
                  <a:srgbClr val="663300"/>
                </a:solidFill>
              </a:rPr>
              <a:t>Whole-Grain Ready-to-Eat </a:t>
            </a:r>
            <a:r>
              <a:rPr lang="en-US" sz="2400" b="1" dirty="0">
                <a:solidFill>
                  <a:srgbClr val="663300"/>
                </a:solidFill>
              </a:rPr>
              <a:t>Cereal </a:t>
            </a:r>
            <a:endParaRPr lang="en-US" sz="2400" b="1" dirty="0" smtClean="0">
              <a:solidFill>
                <a:srgbClr val="663300"/>
              </a:solidFill>
            </a:endParaRPr>
          </a:p>
          <a:p>
            <a:pPr marL="53975">
              <a:spcBef>
                <a:spcPct val="0"/>
              </a:spcBef>
              <a:buNone/>
            </a:pPr>
            <a:r>
              <a:rPr lang="en-US" altLang="en-US" sz="1800" b="1" dirty="0" smtClean="0">
                <a:solidFill>
                  <a:srgbClr val="0000CC"/>
                </a:solidFill>
              </a:rPr>
              <a:t>Ingredients: </a:t>
            </a:r>
            <a:r>
              <a:rPr lang="en-US" sz="1800" b="1" dirty="0" smtClean="0">
                <a:solidFill>
                  <a:srgbClr val="008000"/>
                </a:solidFill>
              </a:rPr>
              <a:t>WHOLE GRAIN WHEAT</a:t>
            </a:r>
            <a:r>
              <a:rPr lang="en-US" sz="1800" b="1" dirty="0" smtClean="0"/>
              <a:t>, </a:t>
            </a:r>
            <a:r>
              <a:rPr lang="en-US" sz="1800" b="1" dirty="0"/>
              <a:t>sugar, </a:t>
            </a:r>
            <a:r>
              <a:rPr lang="en-US" sz="1800" b="1" dirty="0" smtClean="0">
                <a:solidFill>
                  <a:srgbClr val="008000"/>
                </a:solidFill>
              </a:rPr>
              <a:t>BROWN RICE FLOUR, WHOLE GRAIN OATS</a:t>
            </a:r>
            <a:r>
              <a:rPr lang="en-US" sz="1800" b="1" dirty="0" smtClean="0"/>
              <a:t>, </a:t>
            </a:r>
            <a:r>
              <a:rPr lang="en-US" sz="1800" b="1" dirty="0"/>
              <a:t>honey, canola oil, </a:t>
            </a:r>
            <a:r>
              <a:rPr lang="en-US" sz="1800" b="1" dirty="0" err="1"/>
              <a:t>maltodextrin</a:t>
            </a:r>
            <a:r>
              <a:rPr lang="en-US" sz="1800" b="1" dirty="0"/>
              <a:t>, salt, corn syrup, cinnamon, barley malt syrup, barley malt extract, color added, soy lecithin, artificial flavor, baking soda, </a:t>
            </a:r>
            <a:r>
              <a:rPr lang="en-US" sz="1800" b="1" dirty="0" err="1"/>
              <a:t>trisodium</a:t>
            </a:r>
            <a:r>
              <a:rPr lang="en-US" sz="1800" b="1" dirty="0"/>
              <a:t> phosphate, vitamin E (mixed </a:t>
            </a:r>
            <a:r>
              <a:rPr lang="en-US" sz="1800" b="1" dirty="0" err="1"/>
              <a:t>tocopherols</a:t>
            </a:r>
            <a:r>
              <a:rPr lang="en-US" sz="1800" b="1" dirty="0"/>
              <a:t>) and BHT added to preserve freshness. </a:t>
            </a:r>
          </a:p>
          <a:p>
            <a:pPr marL="53975">
              <a:buNone/>
            </a:pPr>
            <a:r>
              <a:rPr lang="en-US" sz="1800" b="1" dirty="0" smtClean="0">
                <a:solidFill>
                  <a:srgbClr val="0000CC"/>
                </a:solidFill>
              </a:rPr>
              <a:t>Vitamins and Minerals: </a:t>
            </a:r>
            <a:r>
              <a:rPr lang="en-US" sz="1800" b="1" dirty="0" smtClean="0"/>
              <a:t>Calcium </a:t>
            </a:r>
            <a:r>
              <a:rPr lang="en-US" sz="1800" b="1" dirty="0"/>
              <a:t>Carbonate, Vitamin </a:t>
            </a:r>
            <a:r>
              <a:rPr lang="en-US" sz="1800" b="1" dirty="0" smtClean="0"/>
              <a:t>E </a:t>
            </a:r>
            <a:r>
              <a:rPr lang="en-US" sz="1800" b="1" dirty="0"/>
              <a:t>acetate, a B vitamin (</a:t>
            </a:r>
            <a:r>
              <a:rPr lang="en-US" sz="1800" b="1" dirty="0" err="1"/>
              <a:t>niacinamide</a:t>
            </a:r>
            <a:r>
              <a:rPr lang="en-US" sz="1800" b="1" dirty="0"/>
              <a:t>), Vitamin C </a:t>
            </a:r>
            <a:r>
              <a:rPr lang="en-US" sz="1800" b="1" dirty="0" smtClean="0"/>
              <a:t>(</a:t>
            </a:r>
            <a:r>
              <a:rPr lang="en-US" sz="1800" b="1" dirty="0"/>
              <a:t>sodium </a:t>
            </a:r>
            <a:r>
              <a:rPr lang="en-US" sz="1800" b="1" dirty="0" err="1"/>
              <a:t>ascorbate</a:t>
            </a:r>
            <a:r>
              <a:rPr lang="en-US" sz="1800" b="1" dirty="0"/>
              <a:t>), Iron </a:t>
            </a:r>
            <a:r>
              <a:rPr lang="en-US" sz="1800" b="1" dirty="0" smtClean="0"/>
              <a:t>(</a:t>
            </a:r>
            <a:r>
              <a:rPr lang="en-US" sz="1800" b="1" dirty="0"/>
              <a:t>a mineral </a:t>
            </a:r>
            <a:r>
              <a:rPr lang="en-US" sz="1800" b="1" dirty="0" smtClean="0"/>
              <a:t/>
            </a:r>
            <a:br>
              <a:rPr lang="en-US" sz="1800" b="1" dirty="0" smtClean="0"/>
            </a:br>
            <a:r>
              <a:rPr lang="en-US" sz="1800" b="1" dirty="0" smtClean="0"/>
              <a:t>nutrient</a:t>
            </a:r>
            <a:r>
              <a:rPr lang="en-US" sz="1800" b="1" dirty="0"/>
              <a:t>), </a:t>
            </a:r>
            <a:r>
              <a:rPr lang="en-US" sz="1800" b="1" dirty="0" smtClean="0"/>
              <a:t>Vitamin </a:t>
            </a:r>
            <a:r>
              <a:rPr lang="en-US" sz="1800" b="1" dirty="0"/>
              <a:t>B6 (pyridoxine hydrochloride, </a:t>
            </a:r>
            <a:r>
              <a:rPr lang="en-US" sz="1800" b="1" dirty="0" smtClean="0"/>
              <a:t/>
            </a:r>
            <a:br>
              <a:rPr lang="en-US" sz="1800" b="1" dirty="0" smtClean="0"/>
            </a:br>
            <a:r>
              <a:rPr lang="en-US" sz="1800" b="1" dirty="0" smtClean="0"/>
              <a:t>Vitamin B2 </a:t>
            </a:r>
            <a:r>
              <a:rPr lang="en-US" sz="1800" b="1" dirty="0"/>
              <a:t>(riboflavin), Vitamin B1 (thiamin </a:t>
            </a:r>
            <a:r>
              <a:rPr lang="en-US" sz="1800" b="1" dirty="0" err="1"/>
              <a:t>mononitrate</a:t>
            </a:r>
            <a:r>
              <a:rPr lang="en-US" sz="1800" b="1" dirty="0"/>
              <a:t>), </a:t>
            </a:r>
            <a:r>
              <a:rPr lang="en-US" sz="1800" b="1" dirty="0" smtClean="0"/>
              <a:t/>
            </a:r>
            <a:br>
              <a:rPr lang="en-US" sz="1800" b="1" dirty="0" smtClean="0"/>
            </a:br>
            <a:r>
              <a:rPr lang="en-US" sz="1800" b="1" dirty="0" smtClean="0"/>
              <a:t>Vitamin </a:t>
            </a:r>
            <a:r>
              <a:rPr lang="en-US" sz="1800" b="1" dirty="0"/>
              <a:t>A (</a:t>
            </a:r>
            <a:r>
              <a:rPr lang="en-US" sz="1800" b="1" dirty="0" err="1"/>
              <a:t>palmitate</a:t>
            </a:r>
            <a:r>
              <a:rPr lang="en-US" sz="1800" b="1" dirty="0"/>
              <a:t>), Vitamin B12, Vitamin D3</a:t>
            </a:r>
            <a:r>
              <a:rPr lang="en-US" sz="2000" dirty="0"/>
              <a:t>. </a:t>
            </a:r>
            <a:endParaRPr lang="en-US" altLang="en-US" sz="2000" b="1"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7000" y="3733800"/>
            <a:ext cx="2275817" cy="1950181"/>
          </a:xfrm>
          <a:prstGeom prst="rect">
            <a:avLst/>
          </a:prstGeom>
        </p:spPr>
      </p:pic>
      <p:sp>
        <p:nvSpPr>
          <p:cNvPr id="9" name="TextBox 8"/>
          <p:cNvSpPr txBox="1"/>
          <p:nvPr/>
        </p:nvSpPr>
        <p:spPr>
          <a:xfrm>
            <a:off x="0" y="376488"/>
            <a:ext cx="9144000" cy="707886"/>
          </a:xfrm>
          <a:prstGeom prst="rect">
            <a:avLst/>
          </a:prstGeom>
          <a:solidFill>
            <a:srgbClr val="2C7A66"/>
          </a:solidFill>
          <a:ln w="38100">
            <a:solidFill>
              <a:srgbClr val="C00000"/>
            </a:solidFill>
          </a:ln>
        </p:spPr>
        <p:txBody>
          <a:bodyPr wrap="square" rtlCol="0">
            <a:spAutoFit/>
          </a:bodyPr>
          <a:lstStyle/>
          <a:p>
            <a:pPr algn="ctr"/>
            <a:r>
              <a:rPr lang="en-US" sz="4000" b="1" dirty="0" smtClean="0">
                <a:solidFill>
                  <a:schemeClr val="bg1"/>
                </a:solidFill>
                <a:latin typeface="+mj-lt"/>
              </a:rPr>
              <a:t>Product </a:t>
            </a:r>
            <a:r>
              <a:rPr lang="en-US" sz="4000" b="1" dirty="0">
                <a:solidFill>
                  <a:schemeClr val="bg1"/>
                </a:solidFill>
                <a:latin typeface="+mj-lt"/>
              </a:rPr>
              <a:t>6</a:t>
            </a:r>
            <a:r>
              <a:rPr lang="en-US" sz="4000" b="1" dirty="0" smtClean="0">
                <a:solidFill>
                  <a:schemeClr val="bg1"/>
                </a:solidFill>
                <a:latin typeface="+mj-lt"/>
              </a:rPr>
              <a:t> – </a:t>
            </a:r>
            <a:r>
              <a:rPr lang="en-US" sz="4000" b="1" dirty="0" smtClean="0">
                <a:solidFill>
                  <a:srgbClr val="FFFF00"/>
                </a:solidFill>
                <a:latin typeface="+mj-lt"/>
              </a:rPr>
              <a:t>WGR?</a:t>
            </a:r>
            <a:endParaRPr lang="en-US" sz="4000" b="1" dirty="0">
              <a:solidFill>
                <a:srgbClr val="FFFF00"/>
              </a:solidFill>
              <a:latin typeface="+mj-lt"/>
            </a:endParaRPr>
          </a:p>
        </p:txBody>
      </p:sp>
      <p:sp>
        <p:nvSpPr>
          <p:cNvPr id="10" name="TextBox 8"/>
          <p:cNvSpPr>
            <a:spLocks noChangeArrowheads="1"/>
          </p:cNvSpPr>
          <p:nvPr/>
        </p:nvSpPr>
        <p:spPr bwMode="auto">
          <a:xfrm>
            <a:off x="6732587" y="432427"/>
            <a:ext cx="1497013" cy="909638"/>
          </a:xfrm>
          <a:prstGeom prst="ellipse">
            <a:avLst/>
          </a:prstGeom>
          <a:solidFill>
            <a:srgbClr val="006600"/>
          </a:solidFill>
          <a:ln w="38100">
            <a:solidFill>
              <a:schemeClr val="bg1"/>
            </a:solidFill>
            <a:round/>
            <a:headEnd/>
            <a:tailEnd/>
          </a:ln>
        </p:spPr>
        <p:txBody>
          <a:bodyPr>
            <a:spAutoFit/>
          </a:bodyPr>
          <a:lstStyle/>
          <a:p>
            <a:pPr algn="ctr"/>
            <a:r>
              <a:rPr lang="en-US" sz="3600" b="1" dirty="0">
                <a:solidFill>
                  <a:schemeClr val="bg1"/>
                </a:solidFill>
              </a:rPr>
              <a:t>YES</a:t>
            </a:r>
          </a:p>
        </p:txBody>
      </p:sp>
      <p:sp>
        <p:nvSpPr>
          <p:cNvPr id="12" name="Content Placeholder 2"/>
          <p:cNvSpPr txBox="1">
            <a:spLocks/>
          </p:cNvSpPr>
          <p:nvPr/>
        </p:nvSpPr>
        <p:spPr bwMode="auto">
          <a:xfrm>
            <a:off x="609600" y="5203490"/>
            <a:ext cx="4788291"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1pPr>
            <a:lvl2pPr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2pPr>
            <a:lvl3pPr marL="1143000" indent="-228600"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3pPr>
            <a:lvl4pPr marL="1600200" indent="-228600"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4pPr>
            <a:lvl5pPr marL="2057400" indent="-228600"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5pPr>
            <a:lvl6pPr marL="2514600" indent="-228600" algn="r" eaLnBrk="0" fontAlgn="base" hangingPunct="0">
              <a:spcBef>
                <a:spcPct val="30000"/>
              </a:spcBef>
              <a:spcAft>
                <a:spcPct val="0"/>
              </a:spcAft>
              <a:defRPr sz="3200" b="1">
                <a:solidFill>
                  <a:schemeClr val="tx1"/>
                </a:solidFill>
                <a:latin typeface="Arial" panose="020B0604020202020204" pitchFamily="34" charset="0"/>
                <a:cs typeface="Times New Roman" panose="02020603050405020304" pitchFamily="18" charset="0"/>
                <a:sym typeface="Monotype Sorts" pitchFamily="2" charset="2"/>
              </a:defRPr>
            </a:lvl6pPr>
            <a:lvl7pPr marL="2971800" indent="-228600" algn="r" eaLnBrk="0" fontAlgn="base" hangingPunct="0">
              <a:spcBef>
                <a:spcPct val="30000"/>
              </a:spcBef>
              <a:spcAft>
                <a:spcPct val="0"/>
              </a:spcAft>
              <a:defRPr sz="3200" b="1">
                <a:solidFill>
                  <a:schemeClr val="tx1"/>
                </a:solidFill>
                <a:latin typeface="Arial" panose="020B0604020202020204" pitchFamily="34" charset="0"/>
                <a:cs typeface="Times New Roman" panose="02020603050405020304" pitchFamily="18" charset="0"/>
                <a:sym typeface="Monotype Sorts" pitchFamily="2" charset="2"/>
              </a:defRPr>
            </a:lvl7pPr>
            <a:lvl8pPr marL="3429000" indent="-228600" algn="r" eaLnBrk="0" fontAlgn="base" hangingPunct="0">
              <a:spcBef>
                <a:spcPct val="30000"/>
              </a:spcBef>
              <a:spcAft>
                <a:spcPct val="0"/>
              </a:spcAft>
              <a:defRPr sz="3200" b="1">
                <a:solidFill>
                  <a:schemeClr val="tx1"/>
                </a:solidFill>
                <a:latin typeface="Arial" panose="020B0604020202020204" pitchFamily="34" charset="0"/>
                <a:cs typeface="Times New Roman" panose="02020603050405020304" pitchFamily="18" charset="0"/>
                <a:sym typeface="Monotype Sorts" pitchFamily="2" charset="2"/>
              </a:defRPr>
            </a:lvl8pPr>
            <a:lvl9pPr marL="3886200" indent="-228600" algn="r" eaLnBrk="0" fontAlgn="base" hangingPunct="0">
              <a:spcBef>
                <a:spcPct val="30000"/>
              </a:spcBef>
              <a:spcAft>
                <a:spcPct val="0"/>
              </a:spcAft>
              <a:defRPr sz="3200" b="1">
                <a:solidFill>
                  <a:schemeClr val="tx1"/>
                </a:solidFill>
                <a:latin typeface="Arial" panose="020B0604020202020204" pitchFamily="34" charset="0"/>
                <a:cs typeface="Times New Roman" panose="02020603050405020304" pitchFamily="18" charset="0"/>
                <a:sym typeface="Monotype Sorts" pitchFamily="2" charset="2"/>
              </a:defRPr>
            </a:lvl9pPr>
          </a:lstStyle>
          <a:p>
            <a:pPr lvl="1" indent="-457200" eaLnBrk="1" hangingPunct="1">
              <a:spcBef>
                <a:spcPct val="0"/>
              </a:spcBef>
              <a:buClr>
                <a:schemeClr val="bg1"/>
              </a:buClr>
            </a:pPr>
            <a:r>
              <a:rPr lang="en-US" altLang="en-US" sz="2800" dirty="0">
                <a:solidFill>
                  <a:srgbClr val="FFFF00"/>
                </a:solidFill>
                <a:latin typeface="Calibri" panose="020F0502020204030204" pitchFamily="34" charset="0"/>
                <a:cs typeface="Arial" panose="020B0604020202020204" pitchFamily="34" charset="0"/>
                <a:sym typeface="Wingdings" panose="05000000000000000000" pitchFamily="2" charset="2"/>
              </a:rPr>
              <a:t> 	</a:t>
            </a:r>
            <a:r>
              <a:rPr lang="en-US" altLang="en-US" sz="2800" dirty="0">
                <a:solidFill>
                  <a:schemeClr val="bg1"/>
                </a:solidFill>
                <a:latin typeface="Calibri" panose="020F0502020204030204" pitchFamily="34" charset="0"/>
                <a:cs typeface="Arial" panose="020B0604020202020204" pitchFamily="34" charset="0"/>
                <a:sym typeface="Symbol" panose="05050102010706020507" pitchFamily="18" charset="2"/>
              </a:rPr>
              <a:t>Criterion 1 WHOLE GRAIN</a:t>
            </a:r>
          </a:p>
          <a:p>
            <a:pPr lvl="1" indent="-457200" eaLnBrk="1" hangingPunct="1">
              <a:spcBef>
                <a:spcPct val="0"/>
              </a:spcBef>
              <a:buClr>
                <a:schemeClr val="bg1"/>
              </a:buClr>
            </a:pPr>
            <a:r>
              <a:rPr lang="en-US" altLang="en-US" sz="2800" dirty="0">
                <a:solidFill>
                  <a:srgbClr val="FFFF00"/>
                </a:solidFill>
                <a:latin typeface="Calibri" panose="020F0502020204030204" pitchFamily="34" charset="0"/>
                <a:cs typeface="Arial" panose="020B0604020202020204" pitchFamily="34" charset="0"/>
                <a:sym typeface="Wingdings" panose="05000000000000000000" pitchFamily="2" charset="2"/>
              </a:rPr>
              <a:t> 	</a:t>
            </a:r>
            <a:r>
              <a:rPr lang="en-US" altLang="en-US" sz="2800" dirty="0">
                <a:solidFill>
                  <a:schemeClr val="bg1"/>
                </a:solidFill>
                <a:latin typeface="Calibri" panose="020F0502020204030204" pitchFamily="34" charset="0"/>
                <a:cs typeface="Arial" panose="020B0604020202020204" pitchFamily="34" charset="0"/>
                <a:sym typeface="Symbol" panose="05050102010706020507" pitchFamily="18" charset="2"/>
              </a:rPr>
              <a:t>Criterion 2 ENRICHED</a:t>
            </a:r>
          </a:p>
          <a:p>
            <a:pPr lvl="1" indent="-457200" eaLnBrk="1" hangingPunct="1">
              <a:spcBef>
                <a:spcPct val="0"/>
              </a:spcBef>
              <a:buClr>
                <a:schemeClr val="bg1"/>
              </a:buClr>
            </a:pPr>
            <a:r>
              <a:rPr lang="en-US" altLang="en-US" sz="2800" dirty="0">
                <a:solidFill>
                  <a:srgbClr val="FFFF00"/>
                </a:solidFill>
                <a:latin typeface="Calibri" panose="020F0502020204030204" pitchFamily="34" charset="0"/>
                <a:cs typeface="Arial" panose="020B0604020202020204" pitchFamily="34" charset="0"/>
                <a:sym typeface="Wingdings" panose="05000000000000000000" pitchFamily="2" charset="2"/>
              </a:rPr>
              <a:t></a:t>
            </a:r>
            <a:r>
              <a:rPr lang="en-US" altLang="en-US" sz="2800" dirty="0" smtClean="0">
                <a:solidFill>
                  <a:schemeClr val="bg1"/>
                </a:solidFill>
                <a:latin typeface="Calibri" panose="020F0502020204030204" pitchFamily="34" charset="0"/>
                <a:cs typeface="Arial" panose="020B0604020202020204" pitchFamily="34" charset="0"/>
                <a:sym typeface="Wingdings" panose="05000000000000000000" pitchFamily="2" charset="2"/>
              </a:rPr>
              <a:t> </a:t>
            </a:r>
            <a:r>
              <a:rPr lang="en-US" altLang="en-US" sz="2800" dirty="0">
                <a:solidFill>
                  <a:srgbClr val="FFFF00"/>
                </a:solidFill>
                <a:latin typeface="Calibri" panose="020F0502020204030204" pitchFamily="34" charset="0"/>
                <a:cs typeface="Arial" panose="020B0604020202020204" pitchFamily="34" charset="0"/>
                <a:sym typeface="Wingdings" panose="05000000000000000000" pitchFamily="2" charset="2"/>
              </a:rPr>
              <a:t>	</a:t>
            </a:r>
            <a:r>
              <a:rPr lang="en-US" altLang="en-US" sz="2800" dirty="0">
                <a:solidFill>
                  <a:schemeClr val="bg1"/>
                </a:solidFill>
                <a:latin typeface="Calibri" panose="020F0502020204030204" pitchFamily="34" charset="0"/>
                <a:cs typeface="Arial" panose="020B0604020202020204" pitchFamily="34" charset="0"/>
                <a:sym typeface="Symbol" panose="05050102010706020507" pitchFamily="18" charset="2"/>
              </a:rPr>
              <a:t>Criterion 3 NONCREDITABLE</a:t>
            </a:r>
          </a:p>
        </p:txBody>
      </p:sp>
    </p:spTree>
    <p:extLst>
      <p:ext uri="{BB962C8B-B14F-4D97-AF65-F5344CB8AC3E}">
        <p14:creationId xmlns:p14="http://schemas.microsoft.com/office/powerpoint/2010/main" val="28547142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376488"/>
            <a:ext cx="9144000" cy="707886"/>
          </a:xfrm>
          <a:prstGeom prst="rect">
            <a:avLst/>
          </a:prstGeom>
          <a:solidFill>
            <a:srgbClr val="2C7A66"/>
          </a:solidFill>
          <a:ln w="38100">
            <a:solidFill>
              <a:srgbClr val="C00000"/>
            </a:solidFill>
          </a:ln>
        </p:spPr>
        <p:txBody>
          <a:bodyPr wrap="square" rtlCol="0">
            <a:spAutoFit/>
          </a:bodyPr>
          <a:lstStyle/>
          <a:p>
            <a:pPr algn="ctr"/>
            <a:r>
              <a:rPr lang="en-US" sz="4000" b="1" dirty="0" smtClean="0">
                <a:solidFill>
                  <a:schemeClr val="bg1"/>
                </a:solidFill>
                <a:latin typeface="+mj-lt"/>
              </a:rPr>
              <a:t>Product </a:t>
            </a:r>
            <a:r>
              <a:rPr lang="en-US" sz="4000" b="1" dirty="0">
                <a:solidFill>
                  <a:schemeClr val="bg1"/>
                </a:solidFill>
                <a:latin typeface="+mj-lt"/>
              </a:rPr>
              <a:t>7</a:t>
            </a:r>
            <a:r>
              <a:rPr lang="en-US" sz="4000" b="1" dirty="0" smtClean="0">
                <a:solidFill>
                  <a:schemeClr val="bg1"/>
                </a:solidFill>
                <a:latin typeface="+mj-lt"/>
              </a:rPr>
              <a:t> – </a:t>
            </a:r>
            <a:r>
              <a:rPr lang="en-US" sz="4000" b="1" dirty="0" smtClean="0">
                <a:solidFill>
                  <a:srgbClr val="FFFF00"/>
                </a:solidFill>
                <a:latin typeface="+mj-lt"/>
              </a:rPr>
              <a:t>WGR?</a:t>
            </a:r>
            <a:endParaRPr lang="en-US" sz="4000" b="1" dirty="0">
              <a:solidFill>
                <a:srgbClr val="FFFF00"/>
              </a:solidFill>
              <a:latin typeface="+mj-lt"/>
            </a:endParaRPr>
          </a:p>
        </p:txBody>
      </p:sp>
      <p:sp>
        <p:nvSpPr>
          <p:cNvPr id="10" name="TextBox 5"/>
          <p:cNvSpPr txBox="1">
            <a:spLocks noChangeArrowheads="1"/>
          </p:cNvSpPr>
          <p:nvPr/>
        </p:nvSpPr>
        <p:spPr bwMode="auto">
          <a:xfrm>
            <a:off x="228600" y="1320517"/>
            <a:ext cx="8382000" cy="3507343"/>
          </a:xfrm>
          <a:prstGeom prst="roundRect">
            <a:avLst/>
          </a:prstGeom>
          <a:solidFill>
            <a:srgbClr val="F4E8DC"/>
          </a:solidFill>
          <a:ln>
            <a:noFill/>
          </a:ln>
          <a:scene3d>
            <a:camera prst="orthographicFront"/>
            <a:lightRig rig="threePt" dir="t"/>
          </a:scene3d>
          <a:sp3d>
            <a:bevelT prst="relaxedInset"/>
          </a:sp3d>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53975">
              <a:spcBef>
                <a:spcPct val="0"/>
              </a:spcBef>
              <a:buNone/>
            </a:pPr>
            <a:r>
              <a:rPr lang="en-US" altLang="en-US" sz="2000" b="1" dirty="0" smtClean="0">
                <a:solidFill>
                  <a:srgbClr val="996633"/>
                </a:solidFill>
              </a:rPr>
              <a:t>Whole-Grain Blueberry Muffin</a:t>
            </a:r>
            <a:endParaRPr lang="en-US" altLang="en-US" sz="2000" dirty="0">
              <a:solidFill>
                <a:srgbClr val="996633"/>
              </a:solidFill>
            </a:endParaRPr>
          </a:p>
          <a:p>
            <a:pPr marL="53975">
              <a:spcBef>
                <a:spcPct val="0"/>
              </a:spcBef>
              <a:buFontTx/>
              <a:buNone/>
            </a:pPr>
            <a:r>
              <a:rPr lang="en-US" altLang="en-US" sz="1800" b="1" dirty="0" smtClean="0"/>
              <a:t>Ingredients: </a:t>
            </a:r>
            <a:r>
              <a:rPr lang="en-US" sz="1800" b="1" dirty="0" smtClean="0"/>
              <a:t>whole wheat flour, sugar, eggs, water, blueberries, enriched flour (flour, malted barley flour, niacin, reduced iron, thiamin </a:t>
            </a:r>
            <a:r>
              <a:rPr lang="en-US" sz="1800" b="1" dirty="0" err="1" smtClean="0"/>
              <a:t>mononitrate</a:t>
            </a:r>
            <a:r>
              <a:rPr lang="en-US" sz="1800" b="1" dirty="0" smtClean="0"/>
              <a:t>, riboflavin, folic acid), invert sugar</a:t>
            </a:r>
            <a:r>
              <a:rPr lang="en-US" sz="1800" b="1" dirty="0"/>
              <a:t>, soybean oil, contains 2% or less of: </a:t>
            </a:r>
            <a:r>
              <a:rPr lang="en-US" sz="1800" b="1" dirty="0" smtClean="0"/>
              <a:t>palm oil, canola oil, propylene glycol mono- and </a:t>
            </a:r>
            <a:r>
              <a:rPr lang="en-US" sz="1800" b="1" dirty="0" err="1" smtClean="0"/>
              <a:t>diesters</a:t>
            </a:r>
            <a:r>
              <a:rPr lang="en-US" sz="1800" b="1" dirty="0" smtClean="0"/>
              <a:t> of fats and fatty acids, oat fiber, leavening (baking soda, sodium aluminum phosphate, </a:t>
            </a:r>
            <a:r>
              <a:rPr lang="en-US" sz="1800" b="1" dirty="0" err="1" smtClean="0"/>
              <a:t>monocalcium</a:t>
            </a:r>
            <a:r>
              <a:rPr lang="en-US" sz="1800" b="1" dirty="0" smtClean="0"/>
              <a:t> phosphate), mono- and </a:t>
            </a:r>
            <a:r>
              <a:rPr lang="en-US" sz="1800" b="1" dirty="0" err="1" smtClean="0"/>
              <a:t>diglycerides</a:t>
            </a:r>
            <a:r>
              <a:rPr lang="en-US" sz="1800" b="1" dirty="0" smtClean="0"/>
              <a:t>, modified food starch, potassium </a:t>
            </a:r>
            <a:r>
              <a:rPr lang="en-US" sz="1800" b="1" dirty="0" err="1" smtClean="0"/>
              <a:t>sorbate</a:t>
            </a:r>
            <a:r>
              <a:rPr lang="en-US" sz="1800" b="1" dirty="0" smtClean="0"/>
              <a:t> (preservative), sodium alginate, salt, soy lecithin, natural and artificial flavor, sodium </a:t>
            </a:r>
          </a:p>
          <a:p>
            <a:pPr marL="53975">
              <a:spcBef>
                <a:spcPct val="0"/>
              </a:spcBef>
              <a:buFontTx/>
              <a:buNone/>
            </a:pPr>
            <a:r>
              <a:rPr lang="en-US" sz="1800" b="1" dirty="0" err="1" smtClean="0"/>
              <a:t>stearoyl</a:t>
            </a:r>
            <a:r>
              <a:rPr lang="en-US" sz="1800" b="1" dirty="0" smtClean="0"/>
              <a:t> </a:t>
            </a:r>
            <a:r>
              <a:rPr lang="en-US" sz="1800" b="1" dirty="0" err="1" smtClean="0"/>
              <a:t>lactylate</a:t>
            </a:r>
            <a:r>
              <a:rPr lang="en-US" sz="1800" b="1" dirty="0" smtClean="0"/>
              <a:t>, wheat starch, blackberry juice concentrate, </a:t>
            </a:r>
          </a:p>
          <a:p>
            <a:pPr marL="53975">
              <a:spcBef>
                <a:spcPct val="0"/>
              </a:spcBef>
              <a:buFontTx/>
              <a:buNone/>
            </a:pPr>
            <a:r>
              <a:rPr lang="en-US" sz="1800" b="1" dirty="0" smtClean="0"/>
              <a:t>blueberry juice concentrate, malic acid, enzymes. </a:t>
            </a:r>
          </a:p>
          <a:p>
            <a:pPr marL="53975">
              <a:spcBef>
                <a:spcPct val="0"/>
              </a:spcBef>
              <a:buFontTx/>
              <a:buNone/>
            </a:pPr>
            <a:r>
              <a:rPr lang="en-US" sz="1800" b="1" dirty="0"/>
              <a:t>C</a:t>
            </a:r>
            <a:r>
              <a:rPr lang="en-US" sz="1800" b="1" dirty="0" smtClean="0"/>
              <a:t>ontains: wheat, egg, soy.</a:t>
            </a:r>
            <a:endParaRPr lang="en-US" altLang="en-US" sz="1800" b="1" dirty="0"/>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17672" r="16686"/>
          <a:stretch/>
        </p:blipFill>
        <p:spPr>
          <a:xfrm>
            <a:off x="7031966" y="3200400"/>
            <a:ext cx="1981200" cy="2301244"/>
          </a:xfrm>
          <a:prstGeom prst="rect">
            <a:avLst/>
          </a:prstGeom>
        </p:spPr>
      </p:pic>
      <p:sp>
        <p:nvSpPr>
          <p:cNvPr id="13" name="Content Placeholder 2"/>
          <p:cNvSpPr txBox="1">
            <a:spLocks/>
          </p:cNvSpPr>
          <p:nvPr/>
        </p:nvSpPr>
        <p:spPr bwMode="auto">
          <a:xfrm>
            <a:off x="223887" y="5055072"/>
            <a:ext cx="4788291"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1pPr>
            <a:lvl2pPr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2pPr>
            <a:lvl3pPr marL="1143000" indent="-228600"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3pPr>
            <a:lvl4pPr marL="1600200" indent="-228600"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4pPr>
            <a:lvl5pPr marL="2057400" indent="-228600"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5pPr>
            <a:lvl6pPr marL="2514600" indent="-228600" algn="r" eaLnBrk="0" fontAlgn="base" hangingPunct="0">
              <a:spcBef>
                <a:spcPct val="30000"/>
              </a:spcBef>
              <a:spcAft>
                <a:spcPct val="0"/>
              </a:spcAft>
              <a:defRPr sz="3200" b="1">
                <a:solidFill>
                  <a:schemeClr val="tx1"/>
                </a:solidFill>
                <a:latin typeface="Arial" panose="020B0604020202020204" pitchFamily="34" charset="0"/>
                <a:cs typeface="Times New Roman" panose="02020603050405020304" pitchFamily="18" charset="0"/>
                <a:sym typeface="Monotype Sorts" pitchFamily="2" charset="2"/>
              </a:defRPr>
            </a:lvl6pPr>
            <a:lvl7pPr marL="2971800" indent="-228600" algn="r" eaLnBrk="0" fontAlgn="base" hangingPunct="0">
              <a:spcBef>
                <a:spcPct val="30000"/>
              </a:spcBef>
              <a:spcAft>
                <a:spcPct val="0"/>
              </a:spcAft>
              <a:defRPr sz="3200" b="1">
                <a:solidFill>
                  <a:schemeClr val="tx1"/>
                </a:solidFill>
                <a:latin typeface="Arial" panose="020B0604020202020204" pitchFamily="34" charset="0"/>
                <a:cs typeface="Times New Roman" panose="02020603050405020304" pitchFamily="18" charset="0"/>
                <a:sym typeface="Monotype Sorts" pitchFamily="2" charset="2"/>
              </a:defRPr>
            </a:lvl7pPr>
            <a:lvl8pPr marL="3429000" indent="-228600" algn="r" eaLnBrk="0" fontAlgn="base" hangingPunct="0">
              <a:spcBef>
                <a:spcPct val="30000"/>
              </a:spcBef>
              <a:spcAft>
                <a:spcPct val="0"/>
              </a:spcAft>
              <a:defRPr sz="3200" b="1">
                <a:solidFill>
                  <a:schemeClr val="tx1"/>
                </a:solidFill>
                <a:latin typeface="Arial" panose="020B0604020202020204" pitchFamily="34" charset="0"/>
                <a:cs typeface="Times New Roman" panose="02020603050405020304" pitchFamily="18" charset="0"/>
                <a:sym typeface="Monotype Sorts" pitchFamily="2" charset="2"/>
              </a:defRPr>
            </a:lvl8pPr>
            <a:lvl9pPr marL="3886200" indent="-228600" algn="r" eaLnBrk="0" fontAlgn="base" hangingPunct="0">
              <a:spcBef>
                <a:spcPct val="30000"/>
              </a:spcBef>
              <a:spcAft>
                <a:spcPct val="0"/>
              </a:spcAft>
              <a:defRPr sz="3200" b="1">
                <a:solidFill>
                  <a:schemeClr val="tx1"/>
                </a:solidFill>
                <a:latin typeface="Arial" panose="020B0604020202020204" pitchFamily="34" charset="0"/>
                <a:cs typeface="Times New Roman" panose="02020603050405020304" pitchFamily="18" charset="0"/>
                <a:sym typeface="Monotype Sorts" pitchFamily="2" charset="2"/>
              </a:defRPr>
            </a:lvl9pPr>
          </a:lstStyle>
          <a:p>
            <a:pPr lvl="1" indent="-457200" eaLnBrk="1" hangingPunct="1">
              <a:spcBef>
                <a:spcPct val="0"/>
              </a:spcBef>
              <a:buClr>
                <a:schemeClr val="bg1"/>
              </a:buClr>
            </a:pPr>
            <a:r>
              <a:rPr lang="en-US" altLang="en-US" sz="2800" dirty="0">
                <a:solidFill>
                  <a:schemeClr val="bg1"/>
                </a:solidFill>
                <a:latin typeface="Calibri" panose="020F0502020204030204" pitchFamily="34" charset="0"/>
                <a:cs typeface="Arial" panose="020B0604020202020204" pitchFamily="34" charset="0"/>
                <a:sym typeface="Wingdings" panose="05000000000000000000" pitchFamily="2" charset="2"/>
              </a:rPr>
              <a:t> </a:t>
            </a:r>
            <a:r>
              <a:rPr lang="en-US" altLang="en-US" sz="2800" dirty="0">
                <a:solidFill>
                  <a:srgbClr val="FFFF00"/>
                </a:solidFill>
                <a:latin typeface="Calibri" panose="020F0502020204030204" pitchFamily="34" charset="0"/>
                <a:cs typeface="Arial" panose="020B0604020202020204" pitchFamily="34" charset="0"/>
                <a:sym typeface="Wingdings" panose="05000000000000000000" pitchFamily="2" charset="2"/>
              </a:rPr>
              <a:t>	</a:t>
            </a:r>
            <a:r>
              <a:rPr lang="en-US" altLang="en-US" sz="2800" dirty="0" smtClean="0">
                <a:solidFill>
                  <a:schemeClr val="bg1"/>
                </a:solidFill>
                <a:latin typeface="Calibri" panose="020F0502020204030204" pitchFamily="34" charset="0"/>
                <a:cs typeface="Arial" panose="020B0604020202020204" pitchFamily="34" charset="0"/>
                <a:sym typeface="Symbol" panose="05050102010706020507" pitchFamily="18" charset="2"/>
              </a:rPr>
              <a:t>Criterion </a:t>
            </a:r>
            <a:r>
              <a:rPr lang="en-US" altLang="en-US" sz="2800" dirty="0">
                <a:solidFill>
                  <a:schemeClr val="bg1"/>
                </a:solidFill>
                <a:latin typeface="Calibri" panose="020F0502020204030204" pitchFamily="34" charset="0"/>
                <a:cs typeface="Arial" panose="020B0604020202020204" pitchFamily="34" charset="0"/>
                <a:sym typeface="Symbol" panose="05050102010706020507" pitchFamily="18" charset="2"/>
              </a:rPr>
              <a:t>1 WHOLE GRAIN</a:t>
            </a:r>
          </a:p>
          <a:p>
            <a:pPr lvl="1" indent="-457200" eaLnBrk="1" hangingPunct="1">
              <a:spcBef>
                <a:spcPct val="0"/>
              </a:spcBef>
              <a:buClr>
                <a:schemeClr val="bg1"/>
              </a:buClr>
            </a:pPr>
            <a:r>
              <a:rPr lang="en-US" altLang="en-US" sz="2800" dirty="0">
                <a:solidFill>
                  <a:schemeClr val="bg1"/>
                </a:solidFill>
                <a:latin typeface="Calibri" panose="020F0502020204030204" pitchFamily="34" charset="0"/>
                <a:cs typeface="Arial" panose="020B0604020202020204" pitchFamily="34" charset="0"/>
                <a:sym typeface="Wingdings" panose="05000000000000000000" pitchFamily="2" charset="2"/>
              </a:rPr>
              <a:t> </a:t>
            </a:r>
            <a:r>
              <a:rPr lang="en-US" altLang="en-US" sz="2800" dirty="0">
                <a:solidFill>
                  <a:srgbClr val="FFFF00"/>
                </a:solidFill>
                <a:latin typeface="Calibri" panose="020F0502020204030204" pitchFamily="34" charset="0"/>
                <a:cs typeface="Arial" panose="020B0604020202020204" pitchFamily="34" charset="0"/>
                <a:sym typeface="Wingdings" panose="05000000000000000000" pitchFamily="2" charset="2"/>
              </a:rPr>
              <a:t>	</a:t>
            </a:r>
            <a:r>
              <a:rPr lang="en-US" altLang="en-US" sz="2800" dirty="0" smtClean="0">
                <a:solidFill>
                  <a:schemeClr val="bg1"/>
                </a:solidFill>
                <a:latin typeface="Calibri" panose="020F0502020204030204" pitchFamily="34" charset="0"/>
                <a:cs typeface="Arial" panose="020B0604020202020204" pitchFamily="34" charset="0"/>
                <a:sym typeface="Symbol" panose="05050102010706020507" pitchFamily="18" charset="2"/>
              </a:rPr>
              <a:t>Criterion </a:t>
            </a:r>
            <a:r>
              <a:rPr lang="en-US" altLang="en-US" sz="2800" dirty="0">
                <a:solidFill>
                  <a:schemeClr val="bg1"/>
                </a:solidFill>
                <a:latin typeface="Calibri" panose="020F0502020204030204" pitchFamily="34" charset="0"/>
                <a:cs typeface="Arial" panose="020B0604020202020204" pitchFamily="34" charset="0"/>
                <a:sym typeface="Symbol" panose="05050102010706020507" pitchFamily="18" charset="2"/>
              </a:rPr>
              <a:t>2 ENRICHED</a:t>
            </a:r>
          </a:p>
          <a:p>
            <a:pPr lvl="1" indent="-457200" eaLnBrk="1" hangingPunct="1">
              <a:spcBef>
                <a:spcPct val="0"/>
              </a:spcBef>
              <a:buClr>
                <a:schemeClr val="bg1"/>
              </a:buClr>
            </a:pPr>
            <a:r>
              <a:rPr lang="en-US" altLang="en-US" sz="2800" dirty="0">
                <a:solidFill>
                  <a:schemeClr val="bg1"/>
                </a:solidFill>
                <a:latin typeface="Calibri" panose="020F0502020204030204" pitchFamily="34" charset="0"/>
                <a:cs typeface="Arial" panose="020B0604020202020204" pitchFamily="34" charset="0"/>
                <a:sym typeface="Wingdings" panose="05000000000000000000" pitchFamily="2" charset="2"/>
              </a:rPr>
              <a:t> </a:t>
            </a:r>
            <a:r>
              <a:rPr lang="en-US" altLang="en-US" sz="2800" dirty="0">
                <a:solidFill>
                  <a:srgbClr val="FFFF00"/>
                </a:solidFill>
                <a:latin typeface="Calibri" panose="020F0502020204030204" pitchFamily="34" charset="0"/>
                <a:cs typeface="Arial" panose="020B0604020202020204" pitchFamily="34" charset="0"/>
                <a:sym typeface="Wingdings" panose="05000000000000000000" pitchFamily="2" charset="2"/>
              </a:rPr>
              <a:t>	</a:t>
            </a:r>
            <a:r>
              <a:rPr lang="en-US" altLang="en-US" sz="2800" dirty="0" smtClean="0">
                <a:solidFill>
                  <a:schemeClr val="bg1"/>
                </a:solidFill>
                <a:latin typeface="Calibri" panose="020F0502020204030204" pitchFamily="34" charset="0"/>
                <a:cs typeface="Arial" panose="020B0604020202020204" pitchFamily="34" charset="0"/>
                <a:sym typeface="Symbol" panose="05050102010706020507" pitchFamily="18" charset="2"/>
              </a:rPr>
              <a:t>Criterion </a:t>
            </a:r>
            <a:r>
              <a:rPr lang="en-US" altLang="en-US" sz="2800" dirty="0">
                <a:solidFill>
                  <a:schemeClr val="bg1"/>
                </a:solidFill>
                <a:latin typeface="Calibri" panose="020F0502020204030204" pitchFamily="34" charset="0"/>
                <a:cs typeface="Arial" panose="020B0604020202020204" pitchFamily="34" charset="0"/>
                <a:sym typeface="Symbol" panose="05050102010706020507" pitchFamily="18" charset="2"/>
              </a:rPr>
              <a:t>3 NONCREDITABLE</a:t>
            </a:r>
          </a:p>
        </p:txBody>
      </p:sp>
    </p:spTree>
    <p:extLst>
      <p:ext uri="{BB962C8B-B14F-4D97-AF65-F5344CB8AC3E}">
        <p14:creationId xmlns:p14="http://schemas.microsoft.com/office/powerpoint/2010/main" val="3527160274"/>
      </p:ext>
    </p:extLst>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extBox 5"/>
          <p:cNvSpPr txBox="1">
            <a:spLocks noChangeArrowheads="1"/>
          </p:cNvSpPr>
          <p:nvPr/>
        </p:nvSpPr>
        <p:spPr bwMode="auto">
          <a:xfrm>
            <a:off x="228600" y="1320517"/>
            <a:ext cx="8382000" cy="3507343"/>
          </a:xfrm>
          <a:prstGeom prst="roundRect">
            <a:avLst/>
          </a:prstGeom>
          <a:solidFill>
            <a:srgbClr val="F4E8DC"/>
          </a:solidFill>
          <a:ln>
            <a:noFill/>
          </a:ln>
          <a:scene3d>
            <a:camera prst="orthographicFront"/>
            <a:lightRig rig="threePt" dir="t"/>
          </a:scene3d>
          <a:sp3d>
            <a:bevelT prst="relaxedInset"/>
          </a:sp3d>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53975">
              <a:spcBef>
                <a:spcPct val="0"/>
              </a:spcBef>
              <a:buNone/>
            </a:pPr>
            <a:r>
              <a:rPr lang="en-US" altLang="en-US" sz="2000" b="1" dirty="0" smtClean="0">
                <a:solidFill>
                  <a:srgbClr val="996633"/>
                </a:solidFill>
              </a:rPr>
              <a:t>Whole-Grain Blueberry Muffin</a:t>
            </a:r>
            <a:endParaRPr lang="en-US" altLang="en-US" sz="2000" dirty="0">
              <a:solidFill>
                <a:srgbClr val="996633"/>
              </a:solidFill>
            </a:endParaRPr>
          </a:p>
          <a:p>
            <a:pPr marL="53975">
              <a:spcBef>
                <a:spcPct val="0"/>
              </a:spcBef>
              <a:buFontTx/>
              <a:buNone/>
            </a:pPr>
            <a:r>
              <a:rPr lang="en-US" altLang="en-US" sz="1800" b="1" dirty="0" smtClean="0"/>
              <a:t>Ingredients: </a:t>
            </a:r>
            <a:r>
              <a:rPr lang="en-US" sz="1800" b="1" dirty="0" smtClean="0">
                <a:solidFill>
                  <a:srgbClr val="008000"/>
                </a:solidFill>
              </a:rPr>
              <a:t>WHOLE WHEAT FLOUR</a:t>
            </a:r>
            <a:r>
              <a:rPr lang="en-US" sz="1800" b="1" dirty="0" smtClean="0"/>
              <a:t>, </a:t>
            </a:r>
            <a:r>
              <a:rPr lang="en-US" sz="1800" b="1" dirty="0"/>
              <a:t>sugar, eggs, water, </a:t>
            </a:r>
            <a:r>
              <a:rPr lang="en-US" sz="1800" b="1" dirty="0" smtClean="0"/>
              <a:t>blueberries</a:t>
            </a:r>
            <a:r>
              <a:rPr lang="en-US" sz="1800" b="1" dirty="0"/>
              <a:t>, </a:t>
            </a:r>
            <a:r>
              <a:rPr lang="en-US" sz="1800" b="1" dirty="0" smtClean="0">
                <a:solidFill>
                  <a:srgbClr val="008000"/>
                </a:solidFill>
              </a:rPr>
              <a:t>ENRICHED FLOUR (FLOUR, MALTED BARLEY FLOUR, NIACIN, REDUCED IRON, THIAMIN MONONITRATE, RIBOFLAVIN, FOLIC ACID)</a:t>
            </a:r>
            <a:r>
              <a:rPr lang="en-US" sz="1800" b="1" dirty="0" smtClean="0"/>
              <a:t>,</a:t>
            </a:r>
            <a:r>
              <a:rPr lang="en-US" sz="1800" b="1" dirty="0" smtClean="0">
                <a:solidFill>
                  <a:srgbClr val="008000"/>
                </a:solidFill>
              </a:rPr>
              <a:t> </a:t>
            </a:r>
            <a:r>
              <a:rPr lang="en-US" sz="1800" b="1" dirty="0" smtClean="0"/>
              <a:t>invert </a:t>
            </a:r>
            <a:r>
              <a:rPr lang="en-US" sz="1800" b="1" dirty="0"/>
              <a:t>sugar, soybean oil, </a:t>
            </a:r>
            <a:r>
              <a:rPr lang="en-US" sz="1800" b="1" dirty="0">
                <a:solidFill>
                  <a:srgbClr val="0000CC"/>
                </a:solidFill>
              </a:rPr>
              <a:t>contains 2% or less of: </a:t>
            </a:r>
            <a:r>
              <a:rPr lang="en-US" sz="1800" b="1" dirty="0"/>
              <a:t>palm oil, canola oil, propylene glycol mono- and </a:t>
            </a:r>
            <a:r>
              <a:rPr lang="en-US" sz="1800" b="1" dirty="0" err="1"/>
              <a:t>diesters</a:t>
            </a:r>
            <a:r>
              <a:rPr lang="en-US" sz="1800" b="1" dirty="0"/>
              <a:t> of fats and fatty acids, </a:t>
            </a:r>
            <a:r>
              <a:rPr lang="en-US" sz="1800" b="1" dirty="0" smtClean="0">
                <a:solidFill>
                  <a:srgbClr val="C00000"/>
                </a:solidFill>
              </a:rPr>
              <a:t>OAT FIBER</a:t>
            </a:r>
            <a:r>
              <a:rPr lang="en-US" sz="1800" b="1" dirty="0" smtClean="0"/>
              <a:t>, </a:t>
            </a:r>
            <a:r>
              <a:rPr lang="en-US" sz="1800" b="1" dirty="0"/>
              <a:t>leavening (baking soda, sodium aluminum phosphate, </a:t>
            </a:r>
            <a:r>
              <a:rPr lang="en-US" sz="1800" b="1" dirty="0" err="1"/>
              <a:t>monocalcium</a:t>
            </a:r>
            <a:r>
              <a:rPr lang="en-US" sz="1800" b="1" dirty="0"/>
              <a:t> phosphate), mono- and </a:t>
            </a:r>
            <a:r>
              <a:rPr lang="en-US" sz="1800" b="1" dirty="0" err="1"/>
              <a:t>diglycerides</a:t>
            </a:r>
            <a:r>
              <a:rPr lang="en-US" sz="1800" b="1" dirty="0"/>
              <a:t>, </a:t>
            </a:r>
            <a:r>
              <a:rPr lang="en-US" sz="1800" b="1" dirty="0" smtClean="0">
                <a:solidFill>
                  <a:srgbClr val="C00000"/>
                </a:solidFill>
              </a:rPr>
              <a:t>MODIFIED FOOD STARCH</a:t>
            </a:r>
            <a:r>
              <a:rPr lang="en-US" sz="1800" b="1" dirty="0" smtClean="0"/>
              <a:t>, </a:t>
            </a:r>
            <a:r>
              <a:rPr lang="en-US" sz="1800" b="1" dirty="0"/>
              <a:t>potassium </a:t>
            </a:r>
            <a:r>
              <a:rPr lang="en-US" sz="1800" b="1" dirty="0" err="1"/>
              <a:t>sorbate</a:t>
            </a:r>
            <a:r>
              <a:rPr lang="en-US" sz="1800" b="1" dirty="0"/>
              <a:t> (preservative), sodium alginate, salt, soy lecithin, </a:t>
            </a:r>
            <a:r>
              <a:rPr lang="en-US" sz="1800" b="1" dirty="0" smtClean="0"/>
              <a:t/>
            </a:r>
            <a:br>
              <a:rPr lang="en-US" sz="1800" b="1" dirty="0" smtClean="0"/>
            </a:br>
            <a:r>
              <a:rPr lang="en-US" sz="1800" b="1" dirty="0" smtClean="0"/>
              <a:t>natural </a:t>
            </a:r>
            <a:r>
              <a:rPr lang="en-US" sz="1800" b="1" dirty="0"/>
              <a:t>and artificial flavor, sodium </a:t>
            </a:r>
            <a:r>
              <a:rPr lang="en-US" sz="1800" b="1" dirty="0" err="1"/>
              <a:t>stearoyl</a:t>
            </a:r>
            <a:r>
              <a:rPr lang="en-US" sz="1800" b="1" dirty="0"/>
              <a:t> </a:t>
            </a:r>
            <a:r>
              <a:rPr lang="en-US" sz="1800" b="1" dirty="0" err="1"/>
              <a:t>lactylate</a:t>
            </a:r>
            <a:r>
              <a:rPr lang="en-US" sz="1800" b="1" dirty="0"/>
              <a:t>, </a:t>
            </a:r>
            <a:r>
              <a:rPr lang="en-US" sz="1800" b="1" dirty="0" smtClean="0">
                <a:solidFill>
                  <a:srgbClr val="C00000"/>
                </a:solidFill>
              </a:rPr>
              <a:t>WHEAT </a:t>
            </a:r>
            <a:br>
              <a:rPr lang="en-US" sz="1800" b="1" dirty="0" smtClean="0">
                <a:solidFill>
                  <a:srgbClr val="C00000"/>
                </a:solidFill>
              </a:rPr>
            </a:br>
            <a:r>
              <a:rPr lang="en-US" sz="1800" b="1" dirty="0" smtClean="0">
                <a:solidFill>
                  <a:srgbClr val="C00000"/>
                </a:solidFill>
              </a:rPr>
              <a:t>STARCH</a:t>
            </a:r>
            <a:r>
              <a:rPr lang="en-US" sz="1800" b="1" dirty="0" smtClean="0"/>
              <a:t>, blackberry </a:t>
            </a:r>
            <a:r>
              <a:rPr lang="en-US" sz="1800" b="1" dirty="0"/>
              <a:t>juice concentrate, blueberry juice concentrate, </a:t>
            </a:r>
            <a:r>
              <a:rPr lang="en-US" sz="1800" b="1" dirty="0" smtClean="0"/>
              <a:t/>
            </a:r>
            <a:br>
              <a:rPr lang="en-US" sz="1800" b="1" dirty="0" smtClean="0"/>
            </a:br>
            <a:r>
              <a:rPr lang="en-US" sz="1800" b="1" dirty="0" smtClean="0"/>
              <a:t>malic </a:t>
            </a:r>
            <a:r>
              <a:rPr lang="en-US" sz="1800" b="1" dirty="0"/>
              <a:t>acid, enzymes. Contains: wheat, egg, soy.</a:t>
            </a:r>
            <a:endParaRPr lang="en-US" altLang="en-US" sz="1800" b="1" dirty="0"/>
          </a:p>
        </p:txBody>
      </p:sp>
      <p:sp>
        <p:nvSpPr>
          <p:cNvPr id="10" name="TextBox 9"/>
          <p:cNvSpPr txBox="1"/>
          <p:nvPr/>
        </p:nvSpPr>
        <p:spPr>
          <a:xfrm>
            <a:off x="0" y="376488"/>
            <a:ext cx="9144000" cy="707886"/>
          </a:xfrm>
          <a:prstGeom prst="rect">
            <a:avLst/>
          </a:prstGeom>
          <a:solidFill>
            <a:srgbClr val="2C7A66"/>
          </a:solidFill>
          <a:ln w="38100">
            <a:solidFill>
              <a:srgbClr val="C00000"/>
            </a:solidFill>
          </a:ln>
        </p:spPr>
        <p:txBody>
          <a:bodyPr wrap="square" rtlCol="0">
            <a:spAutoFit/>
          </a:bodyPr>
          <a:lstStyle/>
          <a:p>
            <a:pPr algn="ctr"/>
            <a:r>
              <a:rPr lang="en-US" sz="4000" b="1" dirty="0" smtClean="0">
                <a:solidFill>
                  <a:schemeClr val="bg1"/>
                </a:solidFill>
                <a:latin typeface="+mj-lt"/>
              </a:rPr>
              <a:t>Product </a:t>
            </a:r>
            <a:r>
              <a:rPr lang="en-US" sz="4000" b="1" dirty="0">
                <a:solidFill>
                  <a:schemeClr val="bg1"/>
                </a:solidFill>
                <a:latin typeface="+mj-lt"/>
              </a:rPr>
              <a:t>7</a:t>
            </a:r>
            <a:r>
              <a:rPr lang="en-US" sz="4000" b="1" dirty="0" smtClean="0">
                <a:solidFill>
                  <a:schemeClr val="bg1"/>
                </a:solidFill>
                <a:latin typeface="+mj-lt"/>
              </a:rPr>
              <a:t> – </a:t>
            </a:r>
            <a:r>
              <a:rPr lang="en-US" sz="4000" b="1" dirty="0" smtClean="0">
                <a:solidFill>
                  <a:srgbClr val="FFFF00"/>
                </a:solidFill>
                <a:latin typeface="+mj-lt"/>
              </a:rPr>
              <a:t>WGR?</a:t>
            </a:r>
            <a:endParaRPr lang="en-US" sz="4000" b="1" dirty="0">
              <a:solidFill>
                <a:srgbClr val="FFFF00"/>
              </a:solidFill>
              <a:latin typeface="+mj-lt"/>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7672" r="16686"/>
          <a:stretch/>
        </p:blipFill>
        <p:spPr>
          <a:xfrm>
            <a:off x="7031966" y="3200400"/>
            <a:ext cx="1981200" cy="2301244"/>
          </a:xfrm>
          <a:prstGeom prst="rect">
            <a:avLst/>
          </a:prstGeom>
        </p:spPr>
      </p:pic>
      <p:sp>
        <p:nvSpPr>
          <p:cNvPr id="12" name="Content Placeholder 2"/>
          <p:cNvSpPr txBox="1">
            <a:spLocks/>
          </p:cNvSpPr>
          <p:nvPr/>
        </p:nvSpPr>
        <p:spPr bwMode="auto">
          <a:xfrm>
            <a:off x="223887" y="5055072"/>
            <a:ext cx="4788291"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1pPr>
            <a:lvl2pPr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2pPr>
            <a:lvl3pPr marL="1143000" indent="-228600"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3pPr>
            <a:lvl4pPr marL="1600200" indent="-228600"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4pPr>
            <a:lvl5pPr marL="2057400" indent="-228600" eaLnBrk="0" hangingPunct="0">
              <a:defRPr sz="3200" b="1">
                <a:solidFill>
                  <a:schemeClr val="tx1"/>
                </a:solidFill>
                <a:latin typeface="Arial" panose="020B0604020202020204" pitchFamily="34" charset="0"/>
                <a:cs typeface="Times New Roman" panose="02020603050405020304" pitchFamily="18" charset="0"/>
                <a:sym typeface="Monotype Sorts" pitchFamily="2" charset="2"/>
              </a:defRPr>
            </a:lvl5pPr>
            <a:lvl6pPr marL="2514600" indent="-228600" algn="r" eaLnBrk="0" fontAlgn="base" hangingPunct="0">
              <a:spcBef>
                <a:spcPct val="30000"/>
              </a:spcBef>
              <a:spcAft>
                <a:spcPct val="0"/>
              </a:spcAft>
              <a:defRPr sz="3200" b="1">
                <a:solidFill>
                  <a:schemeClr val="tx1"/>
                </a:solidFill>
                <a:latin typeface="Arial" panose="020B0604020202020204" pitchFamily="34" charset="0"/>
                <a:cs typeface="Times New Roman" panose="02020603050405020304" pitchFamily="18" charset="0"/>
                <a:sym typeface="Monotype Sorts" pitchFamily="2" charset="2"/>
              </a:defRPr>
            </a:lvl6pPr>
            <a:lvl7pPr marL="2971800" indent="-228600" algn="r" eaLnBrk="0" fontAlgn="base" hangingPunct="0">
              <a:spcBef>
                <a:spcPct val="30000"/>
              </a:spcBef>
              <a:spcAft>
                <a:spcPct val="0"/>
              </a:spcAft>
              <a:defRPr sz="3200" b="1">
                <a:solidFill>
                  <a:schemeClr val="tx1"/>
                </a:solidFill>
                <a:latin typeface="Arial" panose="020B0604020202020204" pitchFamily="34" charset="0"/>
                <a:cs typeface="Times New Roman" panose="02020603050405020304" pitchFamily="18" charset="0"/>
                <a:sym typeface="Monotype Sorts" pitchFamily="2" charset="2"/>
              </a:defRPr>
            </a:lvl7pPr>
            <a:lvl8pPr marL="3429000" indent="-228600" algn="r" eaLnBrk="0" fontAlgn="base" hangingPunct="0">
              <a:spcBef>
                <a:spcPct val="30000"/>
              </a:spcBef>
              <a:spcAft>
                <a:spcPct val="0"/>
              </a:spcAft>
              <a:defRPr sz="3200" b="1">
                <a:solidFill>
                  <a:schemeClr val="tx1"/>
                </a:solidFill>
                <a:latin typeface="Arial" panose="020B0604020202020204" pitchFamily="34" charset="0"/>
                <a:cs typeface="Times New Roman" panose="02020603050405020304" pitchFamily="18" charset="0"/>
                <a:sym typeface="Monotype Sorts" pitchFamily="2" charset="2"/>
              </a:defRPr>
            </a:lvl8pPr>
            <a:lvl9pPr marL="3886200" indent="-228600" algn="r" eaLnBrk="0" fontAlgn="base" hangingPunct="0">
              <a:spcBef>
                <a:spcPct val="30000"/>
              </a:spcBef>
              <a:spcAft>
                <a:spcPct val="0"/>
              </a:spcAft>
              <a:defRPr sz="3200" b="1">
                <a:solidFill>
                  <a:schemeClr val="tx1"/>
                </a:solidFill>
                <a:latin typeface="Arial" panose="020B0604020202020204" pitchFamily="34" charset="0"/>
                <a:cs typeface="Times New Roman" panose="02020603050405020304" pitchFamily="18" charset="0"/>
                <a:sym typeface="Monotype Sorts" pitchFamily="2" charset="2"/>
              </a:defRPr>
            </a:lvl9pPr>
          </a:lstStyle>
          <a:p>
            <a:pPr lvl="1" indent="-457200" eaLnBrk="1" hangingPunct="1">
              <a:spcBef>
                <a:spcPct val="0"/>
              </a:spcBef>
              <a:buClr>
                <a:schemeClr val="bg1"/>
              </a:buClr>
            </a:pPr>
            <a:r>
              <a:rPr lang="en-US" altLang="en-US" sz="2800" dirty="0">
                <a:solidFill>
                  <a:srgbClr val="FFFF00"/>
                </a:solidFill>
                <a:latin typeface="Calibri" panose="020F0502020204030204" pitchFamily="34" charset="0"/>
                <a:cs typeface="Arial" panose="020B0604020202020204" pitchFamily="34" charset="0"/>
                <a:sym typeface="Wingdings" panose="05000000000000000000" pitchFamily="2" charset="2"/>
              </a:rPr>
              <a:t> 	</a:t>
            </a:r>
            <a:r>
              <a:rPr lang="en-US" altLang="en-US" sz="2800" dirty="0" smtClean="0">
                <a:solidFill>
                  <a:schemeClr val="bg1"/>
                </a:solidFill>
                <a:latin typeface="Calibri" panose="020F0502020204030204" pitchFamily="34" charset="0"/>
                <a:cs typeface="Arial" panose="020B0604020202020204" pitchFamily="34" charset="0"/>
                <a:sym typeface="Symbol" panose="05050102010706020507" pitchFamily="18" charset="2"/>
              </a:rPr>
              <a:t>Criterion </a:t>
            </a:r>
            <a:r>
              <a:rPr lang="en-US" altLang="en-US" sz="2800" dirty="0">
                <a:solidFill>
                  <a:schemeClr val="bg1"/>
                </a:solidFill>
                <a:latin typeface="Calibri" panose="020F0502020204030204" pitchFamily="34" charset="0"/>
                <a:cs typeface="Arial" panose="020B0604020202020204" pitchFamily="34" charset="0"/>
                <a:sym typeface="Symbol" panose="05050102010706020507" pitchFamily="18" charset="2"/>
              </a:rPr>
              <a:t>1 WHOLE GRAIN</a:t>
            </a:r>
          </a:p>
          <a:p>
            <a:pPr lvl="1" indent="-457200" eaLnBrk="1" hangingPunct="1">
              <a:spcBef>
                <a:spcPct val="0"/>
              </a:spcBef>
              <a:buClr>
                <a:schemeClr val="bg1"/>
              </a:buClr>
            </a:pPr>
            <a:r>
              <a:rPr lang="en-US" altLang="en-US" sz="2800" dirty="0">
                <a:solidFill>
                  <a:srgbClr val="FFFF00"/>
                </a:solidFill>
                <a:latin typeface="Calibri" panose="020F0502020204030204" pitchFamily="34" charset="0"/>
                <a:cs typeface="Arial" panose="020B0604020202020204" pitchFamily="34" charset="0"/>
                <a:sym typeface="Wingdings" panose="05000000000000000000" pitchFamily="2" charset="2"/>
              </a:rPr>
              <a:t> 	</a:t>
            </a:r>
            <a:r>
              <a:rPr lang="en-US" altLang="en-US" sz="2800" dirty="0" smtClean="0">
                <a:solidFill>
                  <a:schemeClr val="bg1"/>
                </a:solidFill>
                <a:latin typeface="Calibri" panose="020F0502020204030204" pitchFamily="34" charset="0"/>
                <a:cs typeface="Arial" panose="020B0604020202020204" pitchFamily="34" charset="0"/>
                <a:sym typeface="Symbol" panose="05050102010706020507" pitchFamily="18" charset="2"/>
              </a:rPr>
              <a:t>Criterion </a:t>
            </a:r>
            <a:r>
              <a:rPr lang="en-US" altLang="en-US" sz="2800" dirty="0">
                <a:solidFill>
                  <a:schemeClr val="bg1"/>
                </a:solidFill>
                <a:latin typeface="Calibri" panose="020F0502020204030204" pitchFamily="34" charset="0"/>
                <a:cs typeface="Arial" panose="020B0604020202020204" pitchFamily="34" charset="0"/>
                <a:sym typeface="Symbol" panose="05050102010706020507" pitchFamily="18" charset="2"/>
              </a:rPr>
              <a:t>2 ENRICHED</a:t>
            </a:r>
          </a:p>
          <a:p>
            <a:pPr lvl="1" indent="-457200" eaLnBrk="1" hangingPunct="1">
              <a:spcBef>
                <a:spcPct val="0"/>
              </a:spcBef>
              <a:buClr>
                <a:schemeClr val="bg1"/>
              </a:buClr>
            </a:pPr>
            <a:r>
              <a:rPr lang="en-US" altLang="en-US" sz="2800" dirty="0">
                <a:solidFill>
                  <a:schemeClr val="bg1"/>
                </a:solidFill>
                <a:latin typeface="Calibri" panose="020F0502020204030204" pitchFamily="34" charset="0"/>
                <a:cs typeface="Arial" panose="020B0604020202020204" pitchFamily="34" charset="0"/>
                <a:sym typeface="Wingdings" panose="05000000000000000000" pitchFamily="2" charset="2"/>
              </a:rPr>
              <a:t> </a:t>
            </a:r>
            <a:r>
              <a:rPr lang="en-US" altLang="en-US" sz="2800" dirty="0">
                <a:solidFill>
                  <a:srgbClr val="FFFF00"/>
                </a:solidFill>
                <a:latin typeface="Calibri" panose="020F0502020204030204" pitchFamily="34" charset="0"/>
                <a:cs typeface="Arial" panose="020B0604020202020204" pitchFamily="34" charset="0"/>
                <a:sym typeface="Wingdings" panose="05000000000000000000" pitchFamily="2" charset="2"/>
              </a:rPr>
              <a:t>	</a:t>
            </a:r>
            <a:r>
              <a:rPr lang="en-US" altLang="en-US" sz="2800" dirty="0" smtClean="0">
                <a:solidFill>
                  <a:schemeClr val="bg1"/>
                </a:solidFill>
                <a:latin typeface="Calibri" panose="020F0502020204030204" pitchFamily="34" charset="0"/>
                <a:cs typeface="Arial" panose="020B0604020202020204" pitchFamily="34" charset="0"/>
                <a:sym typeface="Symbol" panose="05050102010706020507" pitchFamily="18" charset="2"/>
              </a:rPr>
              <a:t>Criterion </a:t>
            </a:r>
            <a:r>
              <a:rPr lang="en-US" altLang="en-US" sz="2800" dirty="0">
                <a:solidFill>
                  <a:schemeClr val="bg1"/>
                </a:solidFill>
                <a:latin typeface="Calibri" panose="020F0502020204030204" pitchFamily="34" charset="0"/>
                <a:cs typeface="Arial" panose="020B0604020202020204" pitchFamily="34" charset="0"/>
                <a:sym typeface="Symbol" panose="05050102010706020507" pitchFamily="18" charset="2"/>
              </a:rPr>
              <a:t>3 NONCREDITABLE</a:t>
            </a:r>
          </a:p>
        </p:txBody>
      </p:sp>
      <p:sp>
        <p:nvSpPr>
          <p:cNvPr id="13" name="TextBox 8"/>
          <p:cNvSpPr>
            <a:spLocks noChangeArrowheads="1"/>
          </p:cNvSpPr>
          <p:nvPr/>
        </p:nvSpPr>
        <p:spPr bwMode="auto">
          <a:xfrm>
            <a:off x="7357224" y="416700"/>
            <a:ext cx="1655942" cy="1168539"/>
          </a:xfrm>
          <a:prstGeom prst="ellipse">
            <a:avLst/>
          </a:prstGeom>
          <a:solidFill>
            <a:srgbClr val="663300"/>
          </a:solidFill>
          <a:ln w="38100">
            <a:solidFill>
              <a:schemeClr val="bg1"/>
            </a:solidFill>
            <a:round/>
            <a:headEnd/>
            <a:tailEnd/>
          </a:ln>
        </p:spPr>
        <p:txBody>
          <a:bodyPr wrap="square">
            <a:spAutoFit/>
          </a:bodyPr>
          <a:lstStyle/>
          <a:p>
            <a:pPr algn="ctr"/>
            <a:r>
              <a:rPr lang="en-US" sz="2400" b="1" dirty="0" smtClean="0">
                <a:solidFill>
                  <a:schemeClr val="bg1"/>
                </a:solidFill>
                <a:latin typeface="Calibri" panose="020F0502020204030204" pitchFamily="34" charset="0"/>
                <a:cs typeface="Arial" panose="020B0604020202020204" pitchFamily="34" charset="0"/>
                <a:sym typeface="Symbol" panose="05050102010706020507" pitchFamily="18" charset="2"/>
              </a:rPr>
              <a:t>Need PFS *</a:t>
            </a:r>
            <a:endParaRPr lang="en-US" sz="2400" b="1" dirty="0">
              <a:solidFill>
                <a:schemeClr val="bg1"/>
              </a:solidFill>
            </a:endParaRPr>
          </a:p>
        </p:txBody>
      </p:sp>
      <p:sp>
        <p:nvSpPr>
          <p:cNvPr id="14" name="TextBox 8"/>
          <p:cNvSpPr>
            <a:spLocks noChangeArrowheads="1"/>
          </p:cNvSpPr>
          <p:nvPr/>
        </p:nvSpPr>
        <p:spPr bwMode="auto">
          <a:xfrm>
            <a:off x="5211956" y="5186296"/>
            <a:ext cx="3801210" cy="1200329"/>
          </a:xfrm>
          <a:prstGeom prst="rect">
            <a:avLst/>
          </a:prstGeom>
          <a:solidFill>
            <a:srgbClr val="663300"/>
          </a:solidFill>
          <a:ln w="38100">
            <a:solidFill>
              <a:schemeClr val="bg1"/>
            </a:solidFill>
            <a:round/>
            <a:headEnd/>
            <a:tailEnd/>
          </a:ln>
        </p:spPr>
        <p:txBody>
          <a:bodyPr wrap="square">
            <a:spAutoFit/>
          </a:bodyPr>
          <a:lstStyle/>
          <a:p>
            <a:pPr marL="233363" indent="-233363"/>
            <a:r>
              <a:rPr lang="en-US" b="1" dirty="0" smtClean="0">
                <a:solidFill>
                  <a:schemeClr val="bg1"/>
                </a:solidFill>
              </a:rPr>
              <a:t>* </a:t>
            </a:r>
            <a:r>
              <a:rPr lang="en-US" b="1" dirty="0" smtClean="0">
                <a:solidFill>
                  <a:schemeClr val="bg1"/>
                </a:solidFill>
                <a:cs typeface="Arial" panose="020B0604020202020204" pitchFamily="34" charset="0"/>
                <a:sym typeface="Symbol" panose="05050102010706020507" pitchFamily="18" charset="2"/>
              </a:rPr>
              <a:t>PFS must document that combined weight </a:t>
            </a:r>
            <a:r>
              <a:rPr lang="en-US" b="1" dirty="0">
                <a:solidFill>
                  <a:schemeClr val="bg1"/>
                </a:solidFill>
                <a:cs typeface="Arial" panose="020B0604020202020204" pitchFamily="34" charset="0"/>
                <a:sym typeface="Symbol" panose="05050102010706020507" pitchFamily="18" charset="2"/>
              </a:rPr>
              <a:t>of </a:t>
            </a:r>
            <a:r>
              <a:rPr lang="en-US" b="1" dirty="0" smtClean="0">
                <a:solidFill>
                  <a:schemeClr val="bg1"/>
                </a:solidFill>
                <a:cs typeface="Arial" panose="020B0604020202020204" pitchFamily="34" charset="0"/>
                <a:sym typeface="Symbol" panose="05050102010706020507" pitchFamily="18" charset="2"/>
              </a:rPr>
              <a:t>oat fiber, modified food starch and wheat flour is </a:t>
            </a:r>
            <a:r>
              <a:rPr lang="en-US" b="1" dirty="0">
                <a:solidFill>
                  <a:schemeClr val="bg1"/>
                </a:solidFill>
                <a:cs typeface="Arial" panose="020B0604020202020204" pitchFamily="34" charset="0"/>
                <a:sym typeface="Symbol" panose="05050102010706020507" pitchFamily="18" charset="2"/>
              </a:rPr>
              <a:t>less than 3.99 grams</a:t>
            </a:r>
            <a:endParaRPr lang="en-US" b="1" dirty="0">
              <a:solidFill>
                <a:schemeClr val="bg1"/>
              </a:solidFill>
            </a:endParaRPr>
          </a:p>
        </p:txBody>
      </p:sp>
    </p:spTree>
    <p:extLst>
      <p:ext uri="{BB962C8B-B14F-4D97-AF65-F5344CB8AC3E}">
        <p14:creationId xmlns:p14="http://schemas.microsoft.com/office/powerpoint/2010/main" val="34221883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27112</TotalTime>
  <Words>30182</Words>
  <Application>Microsoft Office PowerPoint</Application>
  <PresentationFormat>On-screen Show (4:3)</PresentationFormat>
  <Paragraphs>3395</Paragraphs>
  <Slides>234</Slides>
  <Notes>234</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234</vt:i4>
      </vt:variant>
    </vt:vector>
  </HeadingPairs>
  <TitlesOfParts>
    <vt:vector size="250" baseType="lpstr">
      <vt:lpstr>MS Gothic</vt:lpstr>
      <vt:lpstr>Aharoni</vt:lpstr>
      <vt:lpstr>Algerian</vt:lpstr>
      <vt:lpstr>Arial</vt:lpstr>
      <vt:lpstr>Arial Narrow</vt:lpstr>
      <vt:lpstr>Calibri</vt:lpstr>
      <vt:lpstr>Comic Sans MS</vt:lpstr>
      <vt:lpstr>Garamond</vt:lpstr>
      <vt:lpstr>Monotype Sorts</vt:lpstr>
      <vt:lpstr>MV Boli</vt:lpstr>
      <vt:lpstr>Symbol</vt:lpstr>
      <vt:lpstr>Times New Roman</vt:lpstr>
      <vt:lpstr>Wingdings</vt:lpstr>
      <vt:lpstr>Wingdings 2</vt:lpstr>
      <vt:lpstr>Wingdings 3</vt:lpstr>
      <vt:lpstr>Office Theme</vt:lpstr>
      <vt:lpstr>What’s for Breakfast?</vt:lpstr>
      <vt:lpstr>Objectives</vt:lpstr>
      <vt:lpstr>Learning Expectations</vt:lpstr>
      <vt:lpstr>Test Your School Breakfast  Meal Pattern IQ!</vt:lpstr>
      <vt:lpstr>PowerPoint Presentation</vt:lpstr>
      <vt:lpstr>SBP Meal Pattern Overview</vt:lpstr>
      <vt:lpstr>SBP Meal Pattern Overview</vt:lpstr>
      <vt:lpstr>SBP Meal Pattern Overview</vt:lpstr>
      <vt:lpstr>Minimum DAILY Requirements  (All Grades)</vt:lpstr>
      <vt:lpstr>Minimum WEEKLY Requirements</vt:lpstr>
      <vt:lpstr>Minimum WEEKLY Requirements</vt:lpstr>
      <vt:lpstr>Calculating Minimum WEEKLY  Requirements for Grains</vt:lpstr>
      <vt:lpstr>Example of Weekly Grain Calculation</vt:lpstr>
      <vt:lpstr>Example of Weekly Grain Calculation</vt:lpstr>
      <vt:lpstr>Dietary Specifications  (Nutrition Standards) for Breakfast</vt:lpstr>
      <vt:lpstr>MILK COMPONENT</vt:lpstr>
      <vt:lpstr>Milk Component</vt:lpstr>
      <vt:lpstr>Allowable Milk Options</vt:lpstr>
      <vt:lpstr>Milk Substitutions</vt:lpstr>
      <vt:lpstr>Milk Substitutions</vt:lpstr>
      <vt:lpstr>PowerPoint Presentation</vt:lpstr>
      <vt:lpstr>Fruits Component</vt:lpstr>
      <vt:lpstr>Allowable Fruits</vt:lpstr>
      <vt:lpstr>Serving Sizes of Fruits</vt:lpstr>
      <vt:lpstr>Serving Sizes of Fruits</vt:lpstr>
      <vt:lpstr>Dried Fruit</vt:lpstr>
      <vt:lpstr>Serving Sizes of Fruits</vt:lpstr>
      <vt:lpstr>Crediting Considerations for Fruits</vt:lpstr>
      <vt:lpstr>Pureed Fruits</vt:lpstr>
      <vt:lpstr>Fruit Juice</vt:lpstr>
      <vt:lpstr>Weekly Juice Limit for Breakfast</vt:lpstr>
      <vt:lpstr>Juice Limit Includes</vt:lpstr>
      <vt:lpstr>PowerPoint Presentation</vt:lpstr>
      <vt:lpstr>School-made Fruit Smoothies</vt:lpstr>
      <vt:lpstr>School-made Fruit Smoothies</vt:lpstr>
      <vt:lpstr>Smoothie Recipe Booklet</vt:lpstr>
      <vt:lpstr>School-made Fruit Smoothies</vt:lpstr>
      <vt:lpstr>Vegetable Substitutions</vt:lpstr>
      <vt:lpstr>Vegetables at Breakfast Sample Menu</vt:lpstr>
      <vt:lpstr>PowerPoint Presentation</vt:lpstr>
      <vt:lpstr>Crediting Information for Fruits</vt:lpstr>
      <vt:lpstr>Crediting Information for Vegetables</vt:lpstr>
      <vt:lpstr>Menu Planning Quiz for Fruits</vt:lpstr>
      <vt:lpstr>Menu Planning Quiz for Fruits</vt:lpstr>
      <vt:lpstr>Menu Planning Quiz for Fruits</vt:lpstr>
      <vt:lpstr>Menu Planning Quiz for Fruits</vt:lpstr>
      <vt:lpstr>Menu Planning Quiz for Fruits</vt:lpstr>
      <vt:lpstr>Menu Planning Quiz for Fruits</vt:lpstr>
      <vt:lpstr>Menu Planning Quiz for Fruits</vt:lpstr>
      <vt:lpstr>Menu Planning Quiz for Fruits</vt:lpstr>
      <vt:lpstr>Menu Planning Quiz for Fruits</vt:lpstr>
      <vt:lpstr>Menu Planning Quiz for Fruits</vt:lpstr>
      <vt:lpstr>Menu Planning Quiz for Fruits</vt:lpstr>
      <vt:lpstr>Menu Planning Quiz for Fruits</vt:lpstr>
      <vt:lpstr>PowerPoint Presentation</vt:lpstr>
      <vt:lpstr>Criteria for Whole Grain-rich Foods</vt:lpstr>
      <vt:lpstr>Whole Grain-rich Ounce Equivalents</vt:lpstr>
      <vt:lpstr>Grains Component</vt:lpstr>
      <vt:lpstr>PowerPoint Presentation</vt:lpstr>
      <vt:lpstr>PowerPoint Presentation</vt:lpstr>
      <vt:lpstr>PowerPoint Presentation</vt:lpstr>
      <vt:lpstr>Is it a Whole Grain?</vt:lpstr>
      <vt:lpstr>PowerPoint Presentation</vt:lpstr>
      <vt:lpstr>USDA Product Formulation Statement (PFS) for Grains </vt:lpstr>
      <vt:lpstr>Whole Grain or Not Whole Grain?  That is the question….</vt:lpstr>
      <vt:lpstr>Whole Grain or Not Whole Grain?  That is the question….</vt:lpstr>
      <vt:lpstr>PowerPoint Presentation</vt:lpstr>
      <vt:lpstr>PowerPoint Presentation</vt:lpstr>
      <vt:lpstr>Identifying Whole Grains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Identifying Fortified Cereals</vt:lpstr>
      <vt:lpstr>Ready-to-Eat Breakfast Cereals</vt:lpstr>
      <vt:lpstr>PowerPoint Presentation</vt:lpstr>
      <vt:lpstr>Worksheet 3: Is it WGR?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Two Methods to Determine Serving Sizes  for Baked Goods (Groups A-G)</vt:lpstr>
      <vt:lpstr>Two Methods to Determine Serving Sizes  for Baked Goods (Groups A-G)</vt:lpstr>
      <vt:lpstr>PowerPoint Presentation</vt:lpstr>
      <vt:lpstr>PowerPoint Presentation</vt:lpstr>
      <vt:lpstr>Method 1 – Ounce Equivalents Chart </vt:lpstr>
      <vt:lpstr>Weight Required for 1 Ounce Equivalent</vt:lpstr>
      <vt:lpstr>PowerPoint Presentation</vt:lpstr>
      <vt:lpstr>PowerPoint Presentation</vt:lpstr>
      <vt:lpstr>PowerPoint Presentation</vt:lpstr>
      <vt:lpstr>Method 2 – Creditable Grains</vt:lpstr>
      <vt:lpstr>PowerPoint Presentation</vt:lpstr>
      <vt:lpstr>PowerPoint Presentation</vt:lpstr>
      <vt:lpstr>M/MA Grain Substitutes</vt:lpstr>
      <vt:lpstr>M/MA Serving Sizes</vt:lpstr>
      <vt:lpstr>1 Ounce Equivalent of M/MA</vt:lpstr>
      <vt:lpstr>M/MA at Breakfast</vt:lpstr>
      <vt:lpstr>M/MA at Breakfast</vt:lpstr>
      <vt:lpstr>PowerPoint Presentation</vt:lpstr>
      <vt:lpstr>Noncreditable Foods</vt:lpstr>
      <vt:lpstr>PowerPoint Presentation</vt:lpstr>
      <vt:lpstr>PowerPoint Presentation</vt:lpstr>
      <vt:lpstr>PowerPoint Presentation</vt:lpstr>
      <vt:lpstr>PowerPoint Presentation</vt:lpstr>
      <vt:lpstr>Dietary Specifications  (Nutrition Standards) </vt:lpstr>
      <vt:lpstr>Dietary Specifications  (Nutrition Standards) for Breakfast</vt:lpstr>
      <vt:lpstr>Four Dietary Specifications (Nutrition Standards)</vt:lpstr>
      <vt:lpstr>Calorie Ranges</vt:lpstr>
      <vt:lpstr>Saturated Fat</vt:lpstr>
      <vt:lpstr>Sodium</vt:lpstr>
      <vt:lpstr>PowerPoint Presentation</vt:lpstr>
      <vt:lpstr>Children's Average Daily Sodium Intake</vt:lpstr>
      <vt:lpstr>Sodium Content of Typical Breakfast Menus</vt:lpstr>
      <vt:lpstr>Sodium Content of Typical Breakfast Menus</vt:lpstr>
      <vt:lpstr>Trans Fat</vt:lpstr>
      <vt:lpstr>PowerPoint Presentation</vt:lpstr>
      <vt:lpstr>PowerPoint Presentation</vt:lpstr>
      <vt:lpstr>PowerPoint Presentation</vt:lpstr>
      <vt:lpstr>OVS at Breakfast</vt:lpstr>
      <vt:lpstr>Student Selections</vt:lpstr>
      <vt:lpstr>Components versus Items</vt:lpstr>
      <vt:lpstr>Components versus Items at Breakfast</vt:lpstr>
      <vt:lpstr>Components versus Items at Breakfast</vt:lpstr>
      <vt:lpstr>Components versus Items at Breakfast</vt:lpstr>
      <vt:lpstr>Components versus Items at Breakfast</vt:lpstr>
      <vt:lpstr>PowerPoint Presentation</vt:lpstr>
      <vt:lpstr>Menu Planning for OVS at Breakfast</vt:lpstr>
      <vt:lpstr>Menu Planning for OVS at Breakfast</vt:lpstr>
      <vt:lpstr>Menu Planning at Breakfast</vt:lpstr>
      <vt:lpstr>Menu Planning at Breakfast</vt:lpstr>
      <vt:lpstr>Foods with More than 1 Oz Eq Grains</vt:lpstr>
      <vt:lpstr>Foods with More than 1 Oz Eq Grains</vt:lpstr>
      <vt:lpstr>Menu Planning at Breakfast</vt:lpstr>
      <vt:lpstr>Counting One Fruit as TWO Items</vt:lpstr>
      <vt:lpstr>Counting One Fruit as ONE Item</vt:lpstr>
      <vt:lpstr>Best Practice for Fruits with OVS</vt:lpstr>
      <vt:lpstr>Meeting Juice Limits with OVS</vt:lpstr>
      <vt:lpstr>Sample Language for Assorted  Fruit and Juice Choices with OVS</vt:lpstr>
      <vt:lpstr>Menu Planning at Breakfast</vt:lpstr>
      <vt:lpstr>Identify Reimbursable Breakfasts</vt:lpstr>
      <vt:lpstr>PowerPoint Presentation</vt:lpstr>
      <vt:lpstr>Menu Planning at Breakfast</vt:lpstr>
      <vt:lpstr>PowerPoint Presentation</vt:lpstr>
      <vt:lpstr>Student Selects</vt:lpstr>
      <vt:lpstr>Student Selects</vt:lpstr>
      <vt:lpstr>Student Selects</vt:lpstr>
      <vt:lpstr>Student Selects</vt:lpstr>
      <vt:lpstr>PowerPoint Presentation</vt:lpstr>
      <vt:lpstr>Student Selects</vt:lpstr>
      <vt:lpstr>Student Selects</vt:lpstr>
      <vt:lpstr>Student Selects</vt:lpstr>
      <vt:lpstr>Breakfast Edition</vt:lpstr>
      <vt:lpstr>Planned Breakfast</vt:lpstr>
      <vt:lpstr>Student Selects</vt:lpstr>
      <vt:lpstr>Student Selects</vt:lpstr>
      <vt:lpstr>Student Selects</vt:lpstr>
      <vt:lpstr>Student Selects</vt:lpstr>
      <vt:lpstr>Student Selects</vt:lpstr>
      <vt:lpstr>Planned Breakfast</vt:lpstr>
      <vt:lpstr>Student Selects</vt:lpstr>
      <vt:lpstr>Student Selects</vt:lpstr>
      <vt:lpstr>Student Selects</vt:lpstr>
      <vt:lpstr>Student Selects</vt:lpstr>
      <vt:lpstr>Planned Breakfast</vt:lpstr>
      <vt:lpstr>Student Selects</vt:lpstr>
      <vt:lpstr>Student Selects</vt:lpstr>
      <vt:lpstr>Student Selects</vt:lpstr>
      <vt:lpstr>Student Selects</vt:lpstr>
      <vt:lpstr>Planned Breakfast</vt:lpstr>
      <vt:lpstr>Student Selects</vt:lpstr>
      <vt:lpstr>Student Selects</vt:lpstr>
      <vt:lpstr>Student Selects</vt:lpstr>
      <vt:lpstr>Student Selects</vt:lpstr>
      <vt:lpstr>Student Selects</vt:lpstr>
      <vt:lpstr>Planned Breakfast</vt:lpstr>
      <vt:lpstr>Student Selects</vt:lpstr>
      <vt:lpstr>Student Selects</vt:lpstr>
      <vt:lpstr>Student Selects</vt:lpstr>
      <vt:lpstr>Student Selects</vt:lpstr>
      <vt:lpstr>Planned Breakfast</vt:lpstr>
      <vt:lpstr>Student Selects</vt:lpstr>
      <vt:lpstr>Student Selects</vt:lpstr>
      <vt:lpstr>Student Selects</vt:lpstr>
      <vt:lpstr>Student Selects</vt:lpstr>
      <vt:lpstr>Planned Breakfast</vt:lpstr>
      <vt:lpstr>Student Selects</vt:lpstr>
      <vt:lpstr>Student Selects</vt:lpstr>
      <vt:lpstr>Student Selects</vt:lpstr>
      <vt:lpstr>Planned Breakfast</vt:lpstr>
      <vt:lpstr>Student Selects</vt:lpstr>
      <vt:lpstr>Student Selects</vt:lpstr>
      <vt:lpstr>Student Selects</vt:lpstr>
      <vt:lpstr>Student Selects</vt:lpstr>
      <vt:lpstr>Student Selects</vt:lpstr>
      <vt:lpstr>Student Selects</vt:lpstr>
      <vt:lpstr>Planned Breakfast</vt:lpstr>
      <vt:lpstr>Student Selects</vt:lpstr>
      <vt:lpstr>Student Selects</vt:lpstr>
      <vt:lpstr>Student Selects</vt:lpstr>
      <vt:lpstr>Student Selects</vt:lpstr>
      <vt:lpstr>Student Selects</vt:lpstr>
      <vt:lpstr>Student Selects</vt:lpstr>
      <vt:lpstr>Student Selects</vt:lpstr>
      <vt:lpstr>Planned Breakfast</vt:lpstr>
      <vt:lpstr>Student Selects</vt:lpstr>
      <vt:lpstr>Student Selects</vt:lpstr>
      <vt:lpstr>Student Selects</vt:lpstr>
      <vt:lpstr>PowerPoint Presentation</vt:lpstr>
      <vt:lpstr>PowerPoint Presentation</vt:lpstr>
      <vt:lpstr>PowerPoint Presentation</vt:lpstr>
      <vt:lpstr>PowerPoint Presentation</vt:lpstr>
      <vt:lpstr>THANK YOU! Please return evaluations</vt:lpstr>
    </vt:vector>
  </TitlesOfParts>
  <Company>CT State Deptartment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Nutrition Resources for Schools</dc:title>
  <dc:creator>Susan Fiore</dc:creator>
  <cp:lastModifiedBy>Susan Fiore</cp:lastModifiedBy>
  <cp:revision>2637</cp:revision>
  <cp:lastPrinted>2015-11-16T16:25:21Z</cp:lastPrinted>
  <dcterms:created xsi:type="dcterms:W3CDTF">2012-01-30T12:30:17Z</dcterms:created>
  <dcterms:modified xsi:type="dcterms:W3CDTF">2017-08-07T13:01:48Z</dcterms:modified>
</cp:coreProperties>
</file>