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76" r:id="rId5"/>
    <p:sldId id="262" r:id="rId6"/>
    <p:sldId id="280" r:id="rId7"/>
    <p:sldId id="271" r:id="rId8"/>
    <p:sldId id="263" r:id="rId9"/>
    <p:sldId id="270" r:id="rId10"/>
    <p:sldId id="264" r:id="rId11"/>
    <p:sldId id="272" r:id="rId12"/>
    <p:sldId id="265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Abbe" initials="SA" lastIdx="1" clrIdx="0">
    <p:extLst>
      <p:ext uri="{19B8F6BF-5375-455C-9EA6-DF929625EA0E}">
        <p15:presenceInfo xmlns:p15="http://schemas.microsoft.com/office/powerpoint/2012/main" userId="S-1-5-21-746137067-854245398-682003330-434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70138" autoAdjust="0"/>
  </p:normalViewPr>
  <p:slideViewPr>
    <p:cSldViewPr snapToGrid="0">
      <p:cViewPr varScale="1">
        <p:scale>
          <a:sx n="89" d="100"/>
          <a:sy n="89" d="100"/>
        </p:scale>
        <p:origin x="1062" y="90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5609F-4D93-4AF5-8C87-7BDAFF0E24F0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43847-EF39-4B50-9A28-6FABB3A4C3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2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sz="1200" b="0" dirty="0" smtClean="0">
                <a:solidFill>
                  <a:srgbClr val="002D73"/>
                </a:solidFill>
                <a:ea typeface="ＭＳ Ｐゴシック" panose="020B0600070205080204" pitchFamily="34" charset="-128"/>
              </a:rPr>
              <a:t>This is an editable PowerPoint prepared by the CSDE for</a:t>
            </a:r>
            <a:r>
              <a:rPr lang="en-US" altLang="en-US" sz="1200" b="0" baseline="0" dirty="0" smtClean="0">
                <a:solidFill>
                  <a:srgbClr val="002D73"/>
                </a:solidFill>
                <a:ea typeface="ＭＳ Ｐゴシック" panose="020B0600070205080204" pitchFamily="34" charset="-128"/>
              </a:rPr>
              <a:t> districts to use at local board of education or other district/school meetings</a:t>
            </a:r>
            <a:r>
              <a:rPr lang="en-US" altLang="en-US" sz="1200" b="0" dirty="0" smtClean="0">
                <a:solidFill>
                  <a:srgbClr val="002D73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171450" indent="-171450">
              <a:buFontTx/>
              <a:buChar char="•"/>
            </a:pPr>
            <a:endParaRPr lang="en-US" altLang="en-US" sz="1200" b="0" dirty="0" smtClean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 smtClean="0">
                <a:solidFill>
                  <a:srgbClr val="002D73"/>
                </a:solidFill>
                <a:ea typeface="ＭＳ Ｐゴシック" panose="020B0600070205080204" pitchFamily="34" charset="-128"/>
              </a:rPr>
              <a:t>Slides can be added or deleted as needed. </a:t>
            </a:r>
          </a:p>
          <a:p>
            <a:pPr marL="171450" indent="-171450">
              <a:buFontTx/>
              <a:buChar char="•"/>
            </a:pPr>
            <a:endParaRPr lang="en-US" altLang="en-US" sz="1200" b="0" dirty="0" smtClean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 smtClean="0">
                <a:solidFill>
                  <a:srgbClr val="002D73"/>
                </a:solidFill>
                <a:ea typeface="ＭＳ Ｐゴシック" panose="020B0600070205080204" pitchFamily="34" charset="-128"/>
              </a:rPr>
              <a:t>We encourage customization to your local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2E53-2A0F-4666-AAC8-2F8AB63BFE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9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student is more than a test score and school or district is more than the average of those scores. </a:t>
            </a:r>
          </a:p>
          <a:p>
            <a:endParaRPr lang="en-US" dirty="0" smtClean="0"/>
          </a:p>
          <a:p>
            <a:r>
              <a:rPr lang="en-US" dirty="0" smtClean="0"/>
              <a:t>Focusing</a:t>
            </a:r>
            <a:r>
              <a:rPr lang="en-US" baseline="0" dirty="0" smtClean="0"/>
              <a:t> on a broader set of indicators will guard against narrowing of the curriculum to what’s tested.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will also make more local practitioners see their contributions reflected in the accountability system.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0B74-AE76-48D4-9D17-5BBF3CE560A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10/17/2013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9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Key Terms: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percentage of total possible points earned on all indicators is the “Accountability Index”.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“Performance index” (SPI/DPI) will continue to refer to the index scores derived from state assessment results (Indicator 1). Note that</a:t>
            </a:r>
            <a:r>
              <a:rPr lang="en-US" baseline="0" dirty="0" smtClean="0"/>
              <a:t> only subject indexes are provided.</a:t>
            </a:r>
            <a:endParaRPr lang="en-US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These terms are defined in Sec. 326 of Public Act 15-5.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 smtClean="0"/>
              <a:t>Refer</a:t>
            </a:r>
            <a:r>
              <a:rPr lang="en-US" baseline="0" dirty="0" smtClean="0"/>
              <a:t> to the document “Using Accountability Results to Guide Improvement” for the methodology for each indicator.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9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Replace the 2014-15 and 2015-16 Percentage of Points Earned with the values for your own district.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Increase of 1 percentage point or greater is indicated with an up arrow.</a:t>
            </a:r>
          </a:p>
          <a:p>
            <a:r>
              <a:rPr lang="en-US" baseline="0" dirty="0" smtClean="0"/>
              <a:t>Decrease of 1 percentage point of greater is indicated with a down arrow.</a:t>
            </a:r>
          </a:p>
          <a:p>
            <a:r>
              <a:rPr lang="en-US" baseline="0" dirty="0" smtClean="0"/>
              <a:t>Changes between </a:t>
            </a:r>
            <a:r>
              <a:rPr lang="en-US" sz="1200" dirty="0" smtClean="0"/>
              <a:t>±1 </a:t>
            </a:r>
            <a:r>
              <a:rPr lang="en-US" baseline="0" dirty="0" smtClean="0"/>
              <a:t>percentage point is indicated with a sideways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2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district’s gap</a:t>
            </a:r>
            <a:r>
              <a:rPr lang="en-US" baseline="0" dirty="0" smtClean="0"/>
              <a:t> size is the difference in “performance index” or six-year graduation rate between the Non-High Needs group of students, and the High Needs students.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Every school and district is expected to meet the 95% participation rate standard for the ALL Students group </a:t>
            </a:r>
            <a:r>
              <a:rPr lang="en-US" sz="1200" b="1" dirty="0" smtClean="0"/>
              <a:t>and</a:t>
            </a:r>
            <a:r>
              <a:rPr lang="en-US" sz="1200" dirty="0" smtClean="0"/>
              <a:t> the High Needs subgroup in ALL the tested subject areas (i.e., English Language Arts, Mathematics, and Science).</a:t>
            </a:r>
            <a:endParaRPr lang="en-US" sz="1100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71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2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4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the districts’ strategic priorities.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9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5F27-7CD7-45AA-AF4D-70F88DA72102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121D-CACE-4A2D-88E0-2D8CE947EBD1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923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C701-56A3-4CA6-8E4B-6F158AEDF51C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de.ct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1035277"/>
            <a:ext cx="1114425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ABC </a:t>
            </a:r>
            <a:r>
              <a:rPr lang="en-US" dirty="0" smtClean="0">
                <a:solidFill>
                  <a:srgbClr val="FF0000"/>
                </a:solidFill>
              </a:rPr>
              <a:t>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Next-Generation Accountability Report</a:t>
            </a:r>
            <a:br>
              <a:rPr lang="en-US" dirty="0" smtClean="0"/>
            </a:br>
            <a:r>
              <a:rPr lang="en-US" dirty="0" smtClean="0"/>
              <a:t>2015-16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March 2017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87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District: </a:t>
            </a:r>
            <a:r>
              <a:rPr lang="en-US" dirty="0" smtClean="0"/>
              <a:t>Needs Assessment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31982"/>
              </p:ext>
            </p:extLst>
          </p:nvPr>
        </p:nvGraphicFramePr>
        <p:xfrm>
          <a:off x="838200" y="1825625"/>
          <a:ext cx="10515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Strengths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Opportunities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Academics: </a:t>
                      </a:r>
                    </a:p>
                    <a:p>
                      <a:r>
                        <a:rPr lang="en-US" dirty="0" smtClean="0"/>
                        <a:t>Design and implement a rigorous and engaging academic program that allows all students to achieve at high levels, including aligned curricula, instruction, and assessments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Talent: </a:t>
                      </a:r>
                    </a:p>
                    <a:p>
                      <a:r>
                        <a:rPr lang="en-US" dirty="0" smtClean="0"/>
                        <a:t>Employ systems and strategies to recruit, hire, develop, evaluate, and retain excellent school leaders, teachers, and support staff.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District: </a:t>
            </a:r>
            <a:r>
              <a:rPr lang="en-US" dirty="0" smtClean="0"/>
              <a:t>Needs Assessment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041141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Strengths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Opportunities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Culture and Climate: </a:t>
                      </a:r>
                    </a:p>
                    <a:p>
                      <a:r>
                        <a:rPr lang="en-US" dirty="0" smtClean="0"/>
                        <a:t>Foster a positive learning environment that supports high-quality teaching and learning, and engages families and the community as partners in the educational process.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Operations: </a:t>
                      </a:r>
                    </a:p>
                    <a:p>
                      <a:r>
                        <a:rPr lang="en-US" dirty="0" smtClean="0"/>
                        <a:t>Create systems and processes that promote organizational efficiency and effectiveness, including through the use of time and financial resources.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2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 </a:t>
            </a:r>
            <a:r>
              <a:rPr lang="en-US" dirty="0" smtClean="0"/>
              <a:t>Strategic Priorities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981200" y="1421506"/>
            <a:ext cx="8229600" cy="7228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Web site: </a:t>
            </a:r>
            <a:r>
              <a:rPr lang="en-US" dirty="0">
                <a:hlinkClick r:id="rId2"/>
              </a:rPr>
              <a:t>www.sde.ct.gov</a:t>
            </a:r>
            <a:r>
              <a:rPr lang="en-US" dirty="0"/>
              <a:t>. Select “Performance Office”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C300-C79D-4DCD-90CB-DC22F9E1BF7A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305" y="1905001"/>
            <a:ext cx="5614987" cy="3951287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>
            <a:off x="8001000" y="4495801"/>
            <a:ext cx="1330036" cy="3117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 smtClean="0"/>
              <a:t>Accountability Systems Serve Important Purposes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Track progress</a:t>
            </a:r>
          </a:p>
          <a:p>
            <a:r>
              <a:rPr lang="en-US" dirty="0" smtClean="0"/>
              <a:t>Help schools and districts make </a:t>
            </a:r>
            <a:r>
              <a:rPr lang="en-US" dirty="0"/>
              <a:t>improvements</a:t>
            </a:r>
          </a:p>
          <a:p>
            <a:r>
              <a:rPr lang="en-US" dirty="0" smtClean="0"/>
              <a:t>Show where support is needed most</a:t>
            </a:r>
          </a:p>
          <a:p>
            <a:r>
              <a:rPr lang="en-US" dirty="0" smtClean="0"/>
              <a:t>Recognize successes</a:t>
            </a:r>
          </a:p>
          <a:p>
            <a:r>
              <a:rPr lang="en-US" dirty="0" smtClean="0"/>
              <a:t>Promote transparency</a:t>
            </a:r>
          </a:p>
          <a:p>
            <a:r>
              <a:rPr lang="en-US" dirty="0" smtClean="0"/>
              <a:t>Satisfy federal and state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Connecticut Next Generation Accountability System for Districts and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Provides a more complete picture of a school or district</a:t>
            </a:r>
          </a:p>
          <a:p>
            <a:r>
              <a:rPr lang="en-US" sz="2400" dirty="0" smtClean="0"/>
              <a:t>Guards against narrowing of the curriculum to the tested subjects</a:t>
            </a:r>
          </a:p>
          <a:p>
            <a:r>
              <a:rPr lang="en-US" sz="2400" dirty="0" smtClean="0"/>
              <a:t>Expands ownership of accountability to all staff</a:t>
            </a:r>
          </a:p>
          <a:p>
            <a:r>
              <a:rPr lang="en-US" sz="2400" dirty="0" smtClean="0"/>
              <a:t>Allows schools to demonstrate progress on “outcome pre-cursors”</a:t>
            </a:r>
          </a:p>
          <a:p>
            <a:r>
              <a:rPr lang="en-US" sz="2400" dirty="0" smtClean="0"/>
              <a:t>Encourages leaders to view accountability results not as a “gotcha” but as a tool to guide and track improvement efforts</a:t>
            </a:r>
          </a:p>
          <a:p>
            <a:r>
              <a:rPr lang="en-US" sz="2400" dirty="0" smtClean="0"/>
              <a:t>Developed by CT Department of Education with extensive feedback from district and school leaders, Connecticut educators, state and national experts, CSDE staff, and many others.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2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the 12 Indicators?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Academic achievement (Performance Index) </a:t>
            </a:r>
            <a:r>
              <a:rPr lang="en-US" sz="2300" b="1" baseline="30000" smtClean="0"/>
              <a:t>H</a:t>
            </a:r>
            <a:endParaRPr lang="en-US" b="1" baseline="30000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Academic growth </a:t>
            </a:r>
            <a:r>
              <a:rPr lang="en-US" sz="2300" b="1" baseline="30000" smtClean="0">
                <a:solidFill>
                  <a:prstClr val="black"/>
                </a:solidFill>
              </a:rPr>
              <a:t>H</a:t>
            </a:r>
            <a:endParaRPr lang="en-US" b="1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Assessment participation rate </a:t>
            </a:r>
            <a:r>
              <a:rPr lang="en-US" sz="2300" b="1" baseline="30000" smtClean="0">
                <a:solidFill>
                  <a:prstClr val="black"/>
                </a:solidFill>
              </a:rPr>
              <a:t>H</a:t>
            </a:r>
            <a:endParaRPr lang="en-US" b="1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Chronic absenteeism </a:t>
            </a:r>
            <a:r>
              <a:rPr lang="en-US" sz="2300" b="1" baseline="30000" smtClean="0">
                <a:solidFill>
                  <a:prstClr val="black"/>
                </a:solidFill>
              </a:rPr>
              <a:t>H</a:t>
            </a:r>
            <a:endParaRPr lang="en-US" b="1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Preparation for postsecondary and  career readiness – coursework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Preparation for postsecondary and  career readiness – exams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Graduation – on track in ninth grade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Graduation – four-year adjusted cohort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Graduation – six-year adjusted cohort </a:t>
            </a:r>
            <a:r>
              <a:rPr lang="en-US" sz="2300" b="1" baseline="30000" smtClean="0">
                <a:solidFill>
                  <a:prstClr val="black"/>
                </a:solidFill>
              </a:rPr>
              <a:t>H</a:t>
            </a:r>
            <a:endParaRPr lang="en-US" b="1" baseline="30000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Postsecondary Entrance Rate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 Physical fitness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 Arts access</a:t>
            </a:r>
          </a:p>
          <a:p>
            <a:pPr marL="0" indent="0">
              <a:buNone/>
            </a:pPr>
            <a:endParaRPr lang="en-US" baseline="3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C300-C79D-4DCD-90CB-DC22F9E1BF7A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0" y="5791201"/>
            <a:ext cx="6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baseline="30000" dirty="0"/>
              <a:t>H </a:t>
            </a:r>
            <a:r>
              <a:rPr lang="en-US" sz="1600" dirty="0"/>
              <a:t>Separate set of points allotted for “High Needs” (students from low-income families, English learners (ELs), or students with disabilities)</a:t>
            </a:r>
          </a:p>
        </p:txBody>
      </p:sp>
    </p:spTree>
    <p:extLst>
      <p:ext uri="{BB962C8B-B14F-4D97-AF65-F5344CB8AC3E}">
        <p14:creationId xmlns:p14="http://schemas.microsoft.com/office/powerpoint/2010/main" val="38000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-20637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 </a:t>
            </a:r>
            <a:r>
              <a:rPr lang="en-US" dirty="0" smtClean="0"/>
              <a:t>Report: 2015-16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6085" y="6409680"/>
            <a:ext cx="11495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Indicator 3 is the participation rate. 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455894"/>
              </p:ext>
            </p:extLst>
          </p:nvPr>
        </p:nvGraphicFramePr>
        <p:xfrm>
          <a:off x="838201" y="742268"/>
          <a:ext cx="11092030" cy="5529443"/>
        </p:xfrm>
        <a:graphic>
          <a:graphicData uri="http://schemas.openxmlformats.org/drawingml/2006/table">
            <a:tbl>
              <a:tblPr/>
              <a:tblGrid>
                <a:gridCol w="958499"/>
                <a:gridCol w="4907979"/>
                <a:gridCol w="788163"/>
                <a:gridCol w="715987"/>
                <a:gridCol w="704439"/>
                <a:gridCol w="669795"/>
                <a:gridCol w="649586"/>
                <a:gridCol w="623601"/>
                <a:gridCol w="531217"/>
                <a:gridCol w="542764"/>
              </a:tblGrid>
              <a:tr h="782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No: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Indicator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Index/ Rate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Points Earned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Max Points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Points Earned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State Avg Index/Rate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1a.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Performance Index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Performance Index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1c.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Performance Index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Performance Index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1e.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Performance Index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1f.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Performance Index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2a.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Avg. Percentage of Growth Target Achieved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2b.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Avg. Percentage of Growth Target Achieved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2c.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Avg. Percentage of Growth Target Achieved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2d.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Avg. Percentage of Growth Target Achieved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4a.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Chronic Absenteeism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4b.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Chronic Absenteeism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 for CCR – % taking courses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 for CCR – % passing exams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On-track to High School Graduation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85.1%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4-year Graduation All Students (2015 Cohort)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6-year Graduation - High Needs Students (2013 Cohort)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Postsecondary Entrance (Class of 2015)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Fitness (estimated part rate) and (fitness rate)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Arts Access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Accountability Index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-20637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 </a:t>
            </a:r>
            <a:r>
              <a:rPr lang="en-US" dirty="0" smtClean="0"/>
              <a:t>Report: 2014-15 to 2015-16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490796"/>
              </p:ext>
            </p:extLst>
          </p:nvPr>
        </p:nvGraphicFramePr>
        <p:xfrm>
          <a:off x="2341563" y="771487"/>
          <a:ext cx="7750175" cy="521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5" imgW="11401501" imgH="7667557" progId="Excel.Sheet.12">
                  <p:embed/>
                </p:oleObj>
              </mc:Choice>
              <mc:Fallback>
                <p:oleObj name="Worksheet" r:id="rId5" imgW="11401501" imgH="76675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41563" y="771487"/>
                        <a:ext cx="7750175" cy="521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58557" y="59832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 between ±1 percentage point is indicated as </a:t>
            </a:r>
          </a:p>
          <a:p>
            <a:r>
              <a:rPr lang="en-US" sz="1200" dirty="0" smtClean="0"/>
              <a:t>*ELA results are not comparable because the 2015-16 results do not include the Performance Task</a:t>
            </a:r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7"/>
          <a:srcRect l="6107" t="16117" b="-1"/>
          <a:stretch/>
        </p:blipFill>
        <p:spPr>
          <a:xfrm>
            <a:off x="4887557" y="5981886"/>
            <a:ext cx="489007" cy="23442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60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and Graduation Rate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district/school </a:t>
            </a:r>
            <a:r>
              <a:rPr lang="en-US" dirty="0" smtClean="0"/>
              <a:t>is identified as having an </a:t>
            </a:r>
            <a:r>
              <a:rPr lang="en-US" dirty="0"/>
              <a:t>“achievement gap” </a:t>
            </a:r>
            <a:r>
              <a:rPr lang="en-US" dirty="0" smtClean="0"/>
              <a:t>if its gap size is substantially different from the average statewide gap in any subject area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district/school is identified as having </a:t>
            </a:r>
            <a:r>
              <a:rPr lang="en-US" dirty="0" smtClean="0"/>
              <a:t>a “graduation gap” </a:t>
            </a:r>
            <a:r>
              <a:rPr lang="en-US" dirty="0"/>
              <a:t>if its gap size is substantially different from the average statewide gap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7919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 </a:t>
            </a:r>
            <a:r>
              <a:rPr lang="en-US" dirty="0" smtClean="0"/>
              <a:t>Report, 2015-16 (continued)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785499"/>
              </p:ext>
            </p:extLst>
          </p:nvPr>
        </p:nvGraphicFramePr>
        <p:xfrm>
          <a:off x="1568075" y="1362645"/>
          <a:ext cx="9271001" cy="2846070"/>
        </p:xfrm>
        <a:graphic>
          <a:graphicData uri="http://schemas.openxmlformats.org/drawingml/2006/table">
            <a:tbl>
              <a:tblPr/>
              <a:tblGrid>
                <a:gridCol w="5393806"/>
                <a:gridCol w="866182"/>
                <a:gridCol w="786861"/>
                <a:gridCol w="774170"/>
                <a:gridCol w="736096"/>
                <a:gridCol w="713886"/>
              </a:tblGrid>
              <a:tr h="12096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Gap Indicators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Non-High Needs Rate*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High Needs Rate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Size of Gap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State Gap Mean +</a:t>
                      </a:r>
                      <a:b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Stdev**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 Gap an Outlier?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Achievement Gap Size Outlier?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Performance Index Gap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Performance Index Gap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Performance Index Gap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Graduation Rate Gap (2013 Cohort)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50520">
                <a:tc gridSpan="6">
                  <a:txBody>
                    <a:bodyPr/>
                    <a:lstStyle/>
                    <a:p>
                      <a:pPr algn="l" fontAlgn="t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*If the Non-High Needs Rate exceeds the ultimate target (75 for Performance Index and 94% for graduation rate), then the ultimate target is displayed and used for gap calculations.  **If size of gap exceeds  the state mean gap plus one standard deviation, then the gap is an outlier.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48713"/>
              </p:ext>
            </p:extLst>
          </p:nvPr>
        </p:nvGraphicFramePr>
        <p:xfrm>
          <a:off x="4508125" y="4327421"/>
          <a:ext cx="3390900" cy="2124065"/>
        </p:xfrm>
        <a:graphic>
          <a:graphicData uri="http://schemas.openxmlformats.org/drawingml/2006/table">
            <a:tbl>
              <a:tblPr/>
              <a:tblGrid>
                <a:gridCol w="2677193"/>
                <a:gridCol w="713707"/>
              </a:tblGrid>
              <a:tr h="4876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Participation Rate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– All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– High Needs Students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2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ABC District</a:t>
            </a:r>
            <a:r>
              <a:rPr lang="en-US" dirty="0" smtClean="0"/>
              <a:t> Schools Report, 2015-16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299792"/>
              </p:ext>
            </p:extLst>
          </p:nvPr>
        </p:nvGraphicFramePr>
        <p:xfrm>
          <a:off x="838200" y="1825625"/>
          <a:ext cx="1095375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431"/>
                <a:gridCol w="1542465"/>
                <a:gridCol w="1542465"/>
                <a:gridCol w="1542465"/>
                <a:gridCol w="1542465"/>
                <a:gridCol w="1542465"/>
              </a:tblGrid>
              <a:tr h="5316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School Name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Accountability Index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Any Participation</a:t>
                      </a:r>
                      <a:r>
                        <a:rPr lang="en-US" sz="1800" baseline="0" dirty="0" smtClean="0"/>
                        <a:t> below 95%?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Achievement Gap?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Graduation Rate Gap?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Category</a:t>
                      </a: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XYZ Elementary School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DEF Intermediate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School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65.4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MNO High School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71.2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Category 4: Focus</a:t>
                      </a:r>
                      <a:r>
                        <a:rPr lang="en-US" sz="1800" baseline="0" dirty="0" smtClean="0"/>
                        <a:t> ELA</a:t>
                      </a:r>
                      <a:endParaRPr lang="en-US" sz="1800" dirty="0"/>
                    </a:p>
                  </a:txBody>
                  <a:tcPr anchor="ctr"/>
                </a:tc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78"/>
  <p:tag name="ARTICULATE_TITLE_TAG" val="Welcome"/>
  <p:tag name="ARTICULATE_NAV_LEVEL" val="1"/>
  <p:tag name="ARTICULATE_SLIDE_PRESENTER_GUID" val="2e7ba41b-7e98-4522-b2c6-9f1346454966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34044</TotalTime>
  <Words>1442</Words>
  <Application>Microsoft Office PowerPoint</Application>
  <PresentationFormat>Widescreen</PresentationFormat>
  <Paragraphs>362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Office Theme</vt:lpstr>
      <vt:lpstr>Worksheet</vt:lpstr>
      <vt:lpstr>ABC District Next-Generation Accountability Report 2015-16</vt:lpstr>
      <vt:lpstr>Accountability Systems Serve Important Purposes</vt:lpstr>
      <vt:lpstr>Connecticut Next Generation Accountability System for Districts and Schools</vt:lpstr>
      <vt:lpstr>What are the 12 Indicators?</vt:lpstr>
      <vt:lpstr>ABC District Report: 2015-16</vt:lpstr>
      <vt:lpstr>ABC District Report: 2014-15 to 2015-16</vt:lpstr>
      <vt:lpstr>Achievement and Graduation Rate Gaps</vt:lpstr>
      <vt:lpstr>ABC District Report, 2015-16 (continued)</vt:lpstr>
      <vt:lpstr>ABC District Schools Report, 2015-16</vt:lpstr>
      <vt:lpstr>ABC District: Needs Assessment</vt:lpstr>
      <vt:lpstr>ABC District: Needs Assessment</vt:lpstr>
      <vt:lpstr>ABC District Strategic Priorities</vt:lpstr>
      <vt:lpstr>Additional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Connecticut’s  “Next Generation” Accountability System for  Districts and Schools</dc:title>
  <dc:creator>Gopalakrishnan, Ajit</dc:creator>
  <cp:lastModifiedBy>Gopalakrishnan, Ajit</cp:lastModifiedBy>
  <cp:revision>68</cp:revision>
  <dcterms:created xsi:type="dcterms:W3CDTF">2015-12-30T22:43:04Z</dcterms:created>
  <dcterms:modified xsi:type="dcterms:W3CDTF">2017-02-28T15:04:30Z</dcterms:modified>
</cp:coreProperties>
</file>