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charts/chart1.xml" ContentType="application/vnd.openxmlformats-officedocument.drawingml.chart+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4211" r:id="rId2"/>
  </p:sldMasterIdLst>
  <p:notesMasterIdLst>
    <p:notesMasterId r:id="rId190"/>
  </p:notesMasterIdLst>
  <p:handoutMasterIdLst>
    <p:handoutMasterId r:id="rId191"/>
  </p:handoutMasterIdLst>
  <p:sldIdLst>
    <p:sldId id="256" r:id="rId3"/>
    <p:sldId id="743" r:id="rId4"/>
    <p:sldId id="604" r:id="rId5"/>
    <p:sldId id="401" r:id="rId6"/>
    <p:sldId id="261" r:id="rId7"/>
    <p:sldId id="674" r:id="rId8"/>
    <p:sldId id="495" r:id="rId9"/>
    <p:sldId id="509" r:id="rId10"/>
    <p:sldId id="588" r:id="rId11"/>
    <p:sldId id="568" r:id="rId12"/>
    <p:sldId id="570" r:id="rId13"/>
    <p:sldId id="266" r:id="rId14"/>
    <p:sldId id="411" r:id="rId15"/>
    <p:sldId id="265" r:id="rId16"/>
    <p:sldId id="413" r:id="rId17"/>
    <p:sldId id="415" r:id="rId18"/>
    <p:sldId id="417" r:id="rId19"/>
    <p:sldId id="418" r:id="rId20"/>
    <p:sldId id="419" r:id="rId21"/>
    <p:sldId id="420" r:id="rId22"/>
    <p:sldId id="374" r:id="rId23"/>
    <p:sldId id="268" r:id="rId24"/>
    <p:sldId id="375" r:id="rId25"/>
    <p:sldId id="376" r:id="rId26"/>
    <p:sldId id="476" r:id="rId27"/>
    <p:sldId id="480" r:id="rId28"/>
    <p:sldId id="481" r:id="rId29"/>
    <p:sldId id="477" r:id="rId30"/>
    <p:sldId id="478" r:id="rId31"/>
    <p:sldId id="479" r:id="rId32"/>
    <p:sldId id="689" r:id="rId33"/>
    <p:sldId id="710" r:id="rId34"/>
    <p:sldId id="736" r:id="rId35"/>
    <p:sldId id="685" r:id="rId36"/>
    <p:sldId id="686" r:id="rId37"/>
    <p:sldId id="687" r:id="rId38"/>
    <p:sldId id="688" r:id="rId39"/>
    <p:sldId id="812" r:id="rId40"/>
    <p:sldId id="813" r:id="rId41"/>
    <p:sldId id="698" r:id="rId42"/>
    <p:sldId id="490" r:id="rId43"/>
    <p:sldId id="814" r:id="rId44"/>
    <p:sldId id="482" r:id="rId45"/>
    <p:sldId id="699" r:id="rId46"/>
    <p:sldId id="700" r:id="rId47"/>
    <p:sldId id="701" r:id="rId48"/>
    <p:sldId id="702" r:id="rId49"/>
    <p:sldId id="703" r:id="rId50"/>
    <p:sldId id="484" r:id="rId51"/>
    <p:sldId id="704" r:id="rId52"/>
    <p:sldId id="527" r:id="rId53"/>
    <p:sldId id="705" r:id="rId54"/>
    <p:sldId id="706" r:id="rId55"/>
    <p:sldId id="811" r:id="rId56"/>
    <p:sldId id="531" r:id="rId57"/>
    <p:sldId id="530" r:id="rId58"/>
    <p:sldId id="532" r:id="rId59"/>
    <p:sldId id="533" r:id="rId60"/>
    <p:sldId id="534" r:id="rId61"/>
    <p:sldId id="400" r:id="rId62"/>
    <p:sldId id="398" r:id="rId63"/>
    <p:sldId id="399" r:id="rId64"/>
    <p:sldId id="810" r:id="rId65"/>
    <p:sldId id="707" r:id="rId66"/>
    <p:sldId id="494" r:id="rId67"/>
    <p:sldId id="708" r:id="rId68"/>
    <p:sldId id="709" r:id="rId69"/>
    <p:sldId id="775" r:id="rId70"/>
    <p:sldId id="776" r:id="rId71"/>
    <p:sldId id="777" r:id="rId72"/>
    <p:sldId id="802" r:id="rId73"/>
    <p:sldId id="779" r:id="rId74"/>
    <p:sldId id="797" r:id="rId75"/>
    <p:sldId id="798" r:id="rId76"/>
    <p:sldId id="815" r:id="rId77"/>
    <p:sldId id="596" r:id="rId78"/>
    <p:sldId id="597" r:id="rId79"/>
    <p:sldId id="598" r:id="rId80"/>
    <p:sldId id="599" r:id="rId81"/>
    <p:sldId id="774" r:id="rId82"/>
    <p:sldId id="422" r:id="rId83"/>
    <p:sldId id="751" r:id="rId84"/>
    <p:sldId id="752" r:id="rId85"/>
    <p:sldId id="753" r:id="rId86"/>
    <p:sldId id="803" r:id="rId87"/>
    <p:sldId id="804" r:id="rId88"/>
    <p:sldId id="805" r:id="rId89"/>
    <p:sldId id="806" r:id="rId90"/>
    <p:sldId id="807" r:id="rId91"/>
    <p:sldId id="808" r:id="rId92"/>
    <p:sldId id="809" r:id="rId93"/>
    <p:sldId id="600" r:id="rId94"/>
    <p:sldId id="750" r:id="rId95"/>
    <p:sldId id="744" r:id="rId96"/>
    <p:sldId id="745" r:id="rId97"/>
    <p:sldId id="747" r:id="rId98"/>
    <p:sldId id="748" r:id="rId99"/>
    <p:sldId id="721" r:id="rId100"/>
    <p:sldId id="432" r:id="rId101"/>
    <p:sldId id="602" r:id="rId102"/>
    <p:sldId id="603" r:id="rId103"/>
    <p:sldId id="749" r:id="rId104"/>
    <p:sldId id="715" r:id="rId105"/>
    <p:sldId id="735" r:id="rId106"/>
    <p:sldId id="424" r:id="rId107"/>
    <p:sldId id="670" r:id="rId108"/>
    <p:sldId id="641" r:id="rId109"/>
    <p:sldId id="732" r:id="rId110"/>
    <p:sldId id="734" r:id="rId111"/>
    <p:sldId id="781" r:id="rId112"/>
    <p:sldId id="782" r:id="rId113"/>
    <p:sldId id="783" r:id="rId114"/>
    <p:sldId id="669" r:id="rId115"/>
    <p:sldId id="784" r:id="rId116"/>
    <p:sldId id="785" r:id="rId117"/>
    <p:sldId id="786" r:id="rId118"/>
    <p:sldId id="787" r:id="rId119"/>
    <p:sldId id="788" r:id="rId120"/>
    <p:sldId id="789" r:id="rId121"/>
    <p:sldId id="792" r:id="rId122"/>
    <p:sldId id="591" r:id="rId123"/>
    <p:sldId id="795" r:id="rId124"/>
    <p:sldId id="793" r:id="rId125"/>
    <p:sldId id="727" r:id="rId126"/>
    <p:sldId id="756" r:id="rId127"/>
    <p:sldId id="757" r:id="rId128"/>
    <p:sldId id="758" r:id="rId129"/>
    <p:sldId id="759" r:id="rId130"/>
    <p:sldId id="760" r:id="rId131"/>
    <p:sldId id="761" r:id="rId132"/>
    <p:sldId id="762" r:id="rId133"/>
    <p:sldId id="763" r:id="rId134"/>
    <p:sldId id="764" r:id="rId135"/>
    <p:sldId id="765" r:id="rId136"/>
    <p:sldId id="766" r:id="rId137"/>
    <p:sldId id="767" r:id="rId138"/>
    <p:sldId id="768" r:id="rId139"/>
    <p:sldId id="769" r:id="rId140"/>
    <p:sldId id="770" r:id="rId141"/>
    <p:sldId id="771" r:id="rId142"/>
    <p:sldId id="772" r:id="rId143"/>
    <p:sldId id="773" r:id="rId144"/>
    <p:sldId id="794" r:id="rId145"/>
    <p:sldId id="816" r:id="rId146"/>
    <p:sldId id="817" r:id="rId147"/>
    <p:sldId id="818" r:id="rId148"/>
    <p:sldId id="819" r:id="rId149"/>
    <p:sldId id="820" r:id="rId150"/>
    <p:sldId id="821" r:id="rId151"/>
    <p:sldId id="822" r:id="rId152"/>
    <p:sldId id="823" r:id="rId153"/>
    <p:sldId id="824" r:id="rId154"/>
    <p:sldId id="828" r:id="rId155"/>
    <p:sldId id="825" r:id="rId156"/>
    <p:sldId id="826" r:id="rId157"/>
    <p:sldId id="827" r:id="rId158"/>
    <p:sldId id="829" r:id="rId159"/>
    <p:sldId id="830" r:id="rId160"/>
    <p:sldId id="606" r:id="rId161"/>
    <p:sldId id="607" r:id="rId162"/>
    <p:sldId id="608" r:id="rId163"/>
    <p:sldId id="609" r:id="rId164"/>
    <p:sldId id="610" r:id="rId165"/>
    <p:sldId id="611" r:id="rId166"/>
    <p:sldId id="612" r:id="rId167"/>
    <p:sldId id="613" r:id="rId168"/>
    <p:sldId id="614" r:id="rId169"/>
    <p:sldId id="615" r:id="rId170"/>
    <p:sldId id="616" r:id="rId171"/>
    <p:sldId id="617" r:id="rId172"/>
    <p:sldId id="618" r:id="rId173"/>
    <p:sldId id="619" r:id="rId174"/>
    <p:sldId id="620" r:id="rId175"/>
    <p:sldId id="621" r:id="rId176"/>
    <p:sldId id="622" r:id="rId177"/>
    <p:sldId id="464" r:id="rId178"/>
    <p:sldId id="465" r:id="rId179"/>
    <p:sldId id="466" r:id="rId180"/>
    <p:sldId id="467" r:id="rId181"/>
    <p:sldId id="469" r:id="rId182"/>
    <p:sldId id="470" r:id="rId183"/>
    <p:sldId id="471" r:id="rId184"/>
    <p:sldId id="472" r:id="rId185"/>
    <p:sldId id="473" r:id="rId186"/>
    <p:sldId id="474" r:id="rId187"/>
    <p:sldId id="475" r:id="rId188"/>
    <p:sldId id="725" r:id="rId189"/>
  </p:sldIdLst>
  <p:sldSz cx="9144000" cy="6858000" type="screen4x3"/>
  <p:notesSz cx="7010400" cy="9296400"/>
  <p:defaultTextStyle>
    <a:defPPr>
      <a:defRPr lang="en-US"/>
    </a:defPPr>
    <a:lvl1pPr algn="ctr" rtl="0" eaLnBrk="0" fontAlgn="base" hangingPunct="0">
      <a:spcBef>
        <a:spcPct val="0"/>
      </a:spcBef>
      <a:spcAft>
        <a:spcPct val="0"/>
      </a:spcAft>
      <a:defRPr sz="4000" b="1"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4000" b="1"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4000" b="1"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4000" b="1"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4000" b="1" kern="1200">
        <a:solidFill>
          <a:schemeClr val="tx1"/>
        </a:solidFill>
        <a:latin typeface="Verdana" pitchFamily="34" charset="0"/>
        <a:ea typeface="+mn-ea"/>
        <a:cs typeface="+mn-cs"/>
      </a:defRPr>
    </a:lvl5pPr>
    <a:lvl6pPr marL="2286000" algn="l" defTabSz="914400" rtl="0" eaLnBrk="1" latinLnBrk="0" hangingPunct="1">
      <a:defRPr sz="4000" b="1" kern="1200">
        <a:solidFill>
          <a:schemeClr val="tx1"/>
        </a:solidFill>
        <a:latin typeface="Verdana" pitchFamily="34" charset="0"/>
        <a:ea typeface="+mn-ea"/>
        <a:cs typeface="+mn-cs"/>
      </a:defRPr>
    </a:lvl6pPr>
    <a:lvl7pPr marL="2743200" algn="l" defTabSz="914400" rtl="0" eaLnBrk="1" latinLnBrk="0" hangingPunct="1">
      <a:defRPr sz="4000" b="1" kern="1200">
        <a:solidFill>
          <a:schemeClr val="tx1"/>
        </a:solidFill>
        <a:latin typeface="Verdana" pitchFamily="34" charset="0"/>
        <a:ea typeface="+mn-ea"/>
        <a:cs typeface="+mn-cs"/>
      </a:defRPr>
    </a:lvl7pPr>
    <a:lvl8pPr marL="3200400" algn="l" defTabSz="914400" rtl="0" eaLnBrk="1" latinLnBrk="0" hangingPunct="1">
      <a:defRPr sz="4000" b="1" kern="1200">
        <a:solidFill>
          <a:schemeClr val="tx1"/>
        </a:solidFill>
        <a:latin typeface="Verdana" pitchFamily="34" charset="0"/>
        <a:ea typeface="+mn-ea"/>
        <a:cs typeface="+mn-cs"/>
      </a:defRPr>
    </a:lvl8pPr>
    <a:lvl9pPr marL="3657600" algn="l" defTabSz="914400" rtl="0" eaLnBrk="1" latinLnBrk="0" hangingPunct="1">
      <a:defRPr sz="40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0" autoAdjust="0"/>
    <p:restoredTop sz="80586" autoAdjust="0"/>
  </p:normalViewPr>
  <p:slideViewPr>
    <p:cSldViewPr>
      <p:cViewPr varScale="1">
        <p:scale>
          <a:sx n="82" d="100"/>
          <a:sy n="82" d="100"/>
        </p:scale>
        <p:origin x="155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086"/>
    </p:cViewPr>
  </p:sorterViewPr>
  <p:notesViewPr>
    <p:cSldViewPr>
      <p:cViewPr>
        <p:scale>
          <a:sx n="66" d="100"/>
          <a:sy n="66" d="100"/>
        </p:scale>
        <p:origin x="-852" y="13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charts/_rels/chart1.xml.rels><?xml version="1.0" encoding="UTF-8" standalone="yes"?>
<Relationships xmlns="http://schemas.openxmlformats.org/package/2006/relationships"><Relationship Id="rId1" Type="http://schemas.openxmlformats.org/officeDocument/2006/relationships/oleObject" Target="file:///\\NWLC-SVR-Data\Users\kpatrick\Data%20Analysis\Suspensi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'Boy Girl Comparison '!$C$28</c:f>
              <c:strCache>
                <c:ptCount val="1"/>
                <c:pt idx="0">
                  <c:v>Girls</c:v>
                </c:pt>
              </c:strCache>
            </c:strRef>
          </c:tx>
          <c:invertIfNegative val="0"/>
          <c:cat>
            <c:strRef>
              <c:f>'Boy Girl Comparison '!$A$29:$B$35</c:f>
              <c:strCache>
                <c:ptCount val="7"/>
                <c:pt idx="0">
                  <c:v>Hispanic</c:v>
                </c:pt>
                <c:pt idx="1">
                  <c:v>Black</c:v>
                </c:pt>
                <c:pt idx="2">
                  <c:v>White</c:v>
                </c:pt>
                <c:pt idx="3">
                  <c:v>American Indian</c:v>
                </c:pt>
                <c:pt idx="4">
                  <c:v>Asian</c:v>
                </c:pt>
                <c:pt idx="5">
                  <c:v>Native Hawaiian</c:v>
                </c:pt>
                <c:pt idx="6">
                  <c:v>More than one Race</c:v>
                </c:pt>
              </c:strCache>
            </c:strRef>
          </c:cat>
          <c:val>
            <c:numRef>
              <c:f>'Boy Girl Comparison '!$C$29:$C$35</c:f>
              <c:numCache>
                <c:formatCode>0.0%</c:formatCode>
                <c:ptCount val="7"/>
                <c:pt idx="0">
                  <c:v>2.4207026070634522E-2</c:v>
                </c:pt>
                <c:pt idx="1">
                  <c:v>8.3421723648076734E-2</c:v>
                </c:pt>
                <c:pt idx="2">
                  <c:v>1.5053749839003478E-2</c:v>
                </c:pt>
                <c:pt idx="3">
                  <c:v>4.4790655897959407E-2</c:v>
                </c:pt>
                <c:pt idx="4">
                  <c:v>6.4771594680880689E-3</c:v>
                </c:pt>
                <c:pt idx="5">
                  <c:v>3.2205168568804933E-2</c:v>
                </c:pt>
                <c:pt idx="6">
                  <c:v>3.5847895562186947E-2</c:v>
                </c:pt>
              </c:numCache>
            </c:numRef>
          </c:val>
        </c:ser>
        <c:ser>
          <c:idx val="1"/>
          <c:order val="1"/>
          <c:tx>
            <c:strRef>
              <c:f>'Boy Girl Comparison '!$D$28</c:f>
              <c:strCache>
                <c:ptCount val="1"/>
                <c:pt idx="0">
                  <c:v>Boys</c:v>
                </c:pt>
              </c:strCache>
            </c:strRef>
          </c:tx>
          <c:invertIfNegative val="0"/>
          <c:cat>
            <c:strRef>
              <c:f>'Boy Girl Comparison '!$A$29:$B$35</c:f>
              <c:strCache>
                <c:ptCount val="7"/>
                <c:pt idx="0">
                  <c:v>Hispanic</c:v>
                </c:pt>
                <c:pt idx="1">
                  <c:v>Black</c:v>
                </c:pt>
                <c:pt idx="2">
                  <c:v>White</c:v>
                </c:pt>
                <c:pt idx="3">
                  <c:v>American Indian</c:v>
                </c:pt>
                <c:pt idx="4">
                  <c:v>Asian</c:v>
                </c:pt>
                <c:pt idx="5">
                  <c:v>Native Hawaiian</c:v>
                </c:pt>
                <c:pt idx="6">
                  <c:v>More than one Race</c:v>
                </c:pt>
              </c:strCache>
            </c:strRef>
          </c:cat>
          <c:val>
            <c:numRef>
              <c:f>'Boy Girl Comparison '!$D$29:$D$35</c:f>
              <c:numCache>
                <c:formatCode>0.0%</c:formatCode>
                <c:ptCount val="7"/>
                <c:pt idx="0">
                  <c:v>5.0669976680356624E-2</c:v>
                </c:pt>
                <c:pt idx="1">
                  <c:v>0.13268692170488608</c:v>
                </c:pt>
                <c:pt idx="2">
                  <c:v>3.6342640890361995E-2</c:v>
                </c:pt>
                <c:pt idx="3">
                  <c:v>7.9430342850480423E-2</c:v>
                </c:pt>
                <c:pt idx="4">
                  <c:v>1.9741575765065331E-2</c:v>
                </c:pt>
                <c:pt idx="5">
                  <c:v>6.1220338383436372E-2</c:v>
                </c:pt>
                <c:pt idx="6">
                  <c:v>6.9610450522886932E-2</c:v>
                </c:pt>
              </c:numCache>
            </c:numRef>
          </c:val>
        </c:ser>
        <c:dLbls>
          <c:showLegendKey val="0"/>
          <c:showVal val="0"/>
          <c:showCatName val="0"/>
          <c:showSerName val="0"/>
          <c:showPercent val="0"/>
          <c:showBubbleSize val="0"/>
        </c:dLbls>
        <c:gapWidth val="150"/>
        <c:axId val="279472480"/>
        <c:axId val="279472872"/>
      </c:barChart>
      <c:catAx>
        <c:axId val="279472480"/>
        <c:scaling>
          <c:orientation val="minMax"/>
        </c:scaling>
        <c:delete val="0"/>
        <c:axPos val="b"/>
        <c:numFmt formatCode="General" sourceLinked="0"/>
        <c:majorTickMark val="out"/>
        <c:minorTickMark val="none"/>
        <c:tickLblPos val="nextTo"/>
        <c:crossAx val="279472872"/>
        <c:crosses val="autoZero"/>
        <c:auto val="1"/>
        <c:lblAlgn val="ctr"/>
        <c:lblOffset val="100"/>
        <c:noMultiLvlLbl val="0"/>
      </c:catAx>
      <c:valAx>
        <c:axId val="279472872"/>
        <c:scaling>
          <c:orientation val="minMax"/>
        </c:scaling>
        <c:delete val="0"/>
        <c:axPos val="l"/>
        <c:majorGridlines/>
        <c:numFmt formatCode="0.0%" sourceLinked="1"/>
        <c:majorTickMark val="out"/>
        <c:minorTickMark val="none"/>
        <c:tickLblPos val="nextTo"/>
        <c:crossAx val="279472480"/>
        <c:crosses val="autoZero"/>
        <c:crossBetween val="between"/>
      </c:valAx>
    </c:plotArea>
    <c:legend>
      <c:legendPos val="r"/>
      <c:overlay val="0"/>
    </c:legend>
    <c:plotVisOnly val="1"/>
    <c:dispBlanksAs val="gap"/>
    <c:showDLblsOverMax val="0"/>
  </c:chart>
  <c:externalData r:id="rId1">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04EEA-A48F-4B01-84DD-F92906FF87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4219CD-4AC4-4087-B7CD-C918CF9C097F}">
      <dgm:prSet phldrT="[Text]" custT="1"/>
      <dgm:spPr/>
      <dgm:t>
        <a:bodyPr/>
        <a:lstStyle/>
        <a:p>
          <a:r>
            <a:rPr lang="en-US" sz="3200" dirty="0" smtClean="0"/>
            <a:t>Purpose:  To supplement OCR’s 2001 </a:t>
          </a:r>
          <a:r>
            <a:rPr lang="en-US" sz="3200" i="1" dirty="0" smtClean="0"/>
            <a:t>Revised Sexual Harassment Guidance b</a:t>
          </a:r>
          <a:r>
            <a:rPr lang="en-US" sz="3200" dirty="0" smtClean="0"/>
            <a:t>y providing additional guidance and practical examples regarding Title IX requirements as they relate to sexual violence.</a:t>
          </a:r>
          <a:endParaRPr lang="en-US" sz="3200" dirty="0"/>
        </a:p>
      </dgm:t>
    </dgm:pt>
    <dgm:pt modelId="{55E60072-2C9B-42F2-9FDE-4A4319E84968}" type="parTrans" cxnId="{B0A072D2-62F5-4D7C-9FBD-19E36EB7782D}">
      <dgm:prSet/>
      <dgm:spPr/>
      <dgm:t>
        <a:bodyPr/>
        <a:lstStyle/>
        <a:p>
          <a:endParaRPr lang="en-US"/>
        </a:p>
      </dgm:t>
    </dgm:pt>
    <dgm:pt modelId="{A3B65225-839E-4F9B-B617-9C4860AFD57D}" type="sibTrans" cxnId="{B0A072D2-62F5-4D7C-9FBD-19E36EB7782D}">
      <dgm:prSet/>
      <dgm:spPr/>
      <dgm:t>
        <a:bodyPr/>
        <a:lstStyle/>
        <a:p>
          <a:endParaRPr lang="en-US"/>
        </a:p>
      </dgm:t>
    </dgm:pt>
    <dgm:pt modelId="{96BD68B6-C10A-4FD6-A131-FC8F53EF325E}" type="pres">
      <dgm:prSet presAssocID="{8C604EEA-A48F-4B01-84DD-F92906FF87D2}" presName="linear" presStyleCnt="0">
        <dgm:presLayoutVars>
          <dgm:animLvl val="lvl"/>
          <dgm:resizeHandles val="exact"/>
        </dgm:presLayoutVars>
      </dgm:prSet>
      <dgm:spPr/>
      <dgm:t>
        <a:bodyPr/>
        <a:lstStyle/>
        <a:p>
          <a:endParaRPr lang="en-US"/>
        </a:p>
      </dgm:t>
    </dgm:pt>
    <dgm:pt modelId="{0D9B80DB-31DD-4D58-83F2-10D611B92423}" type="pres">
      <dgm:prSet presAssocID="{3A4219CD-4AC4-4087-B7CD-C918CF9C097F}" presName="parentText" presStyleLbl="node1" presStyleIdx="0" presStyleCnt="1">
        <dgm:presLayoutVars>
          <dgm:chMax val="0"/>
          <dgm:bulletEnabled val="1"/>
        </dgm:presLayoutVars>
      </dgm:prSet>
      <dgm:spPr/>
      <dgm:t>
        <a:bodyPr/>
        <a:lstStyle/>
        <a:p>
          <a:endParaRPr lang="en-US"/>
        </a:p>
      </dgm:t>
    </dgm:pt>
  </dgm:ptLst>
  <dgm:cxnLst>
    <dgm:cxn modelId="{B0A072D2-62F5-4D7C-9FBD-19E36EB7782D}" srcId="{8C604EEA-A48F-4B01-84DD-F92906FF87D2}" destId="{3A4219CD-4AC4-4087-B7CD-C918CF9C097F}" srcOrd="0" destOrd="0" parTransId="{55E60072-2C9B-42F2-9FDE-4A4319E84968}" sibTransId="{A3B65225-839E-4F9B-B617-9C4860AFD57D}"/>
    <dgm:cxn modelId="{B3A1C007-C928-4903-B69A-7E83F562900B}" type="presOf" srcId="{3A4219CD-4AC4-4087-B7CD-C918CF9C097F}" destId="{0D9B80DB-31DD-4D58-83F2-10D611B92423}" srcOrd="0" destOrd="0" presId="urn:microsoft.com/office/officeart/2005/8/layout/vList2"/>
    <dgm:cxn modelId="{232CFCD0-43AF-41FE-8F9E-FD1357CA1598}" type="presOf" srcId="{8C604EEA-A48F-4B01-84DD-F92906FF87D2}" destId="{96BD68B6-C10A-4FD6-A131-FC8F53EF325E}" srcOrd="0" destOrd="0" presId="urn:microsoft.com/office/officeart/2005/8/layout/vList2"/>
    <dgm:cxn modelId="{89FE5A20-1F76-4D6C-BEB3-32DA4A0A91B3}" type="presParOf" srcId="{96BD68B6-C10A-4FD6-A131-FC8F53EF325E}" destId="{0D9B80DB-31DD-4D58-83F2-10D611B924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8F669-A983-400F-9FFA-19EDE8C8F36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E61E369-1AE9-4AFF-9305-EB47724CC044}">
      <dgm:prSet phldrT="[Text]"/>
      <dgm:spPr/>
      <dgm:t>
        <a:bodyPr/>
        <a:lstStyle/>
        <a:p>
          <a:r>
            <a:rPr lang="en-US" dirty="0" smtClean="0"/>
            <a:t>Immediate Action</a:t>
          </a:r>
          <a:endParaRPr lang="en-US" dirty="0"/>
        </a:p>
      </dgm:t>
    </dgm:pt>
    <dgm:pt modelId="{B7F7BEB8-3B46-46F6-937D-AB576F8EEEFC}" type="parTrans" cxnId="{82DD394B-2C65-4DDE-948B-2C520F2878A1}">
      <dgm:prSet/>
      <dgm:spPr/>
      <dgm:t>
        <a:bodyPr/>
        <a:lstStyle/>
        <a:p>
          <a:endParaRPr lang="en-US"/>
        </a:p>
      </dgm:t>
    </dgm:pt>
    <dgm:pt modelId="{74883A14-8CA7-400B-9690-B382F90B21B4}" type="sibTrans" cxnId="{82DD394B-2C65-4DDE-948B-2C520F2878A1}">
      <dgm:prSet/>
      <dgm:spPr/>
      <dgm:t>
        <a:bodyPr/>
        <a:lstStyle/>
        <a:p>
          <a:endParaRPr lang="en-US"/>
        </a:p>
      </dgm:t>
    </dgm:pt>
    <dgm:pt modelId="{EAB42F72-B12E-4F77-A3A4-8A687927AAA6}">
      <dgm:prSet phldrT="[Text]" custT="1"/>
      <dgm:spPr/>
      <dgm:t>
        <a:bodyPr/>
        <a:lstStyle/>
        <a:p>
          <a:r>
            <a:rPr lang="en-US" sz="1400" dirty="0" smtClean="0"/>
            <a:t>May have obligation to respond to harassment that occurred off school grounds. </a:t>
          </a:r>
          <a:endParaRPr lang="en-US" sz="1400" dirty="0"/>
        </a:p>
      </dgm:t>
    </dgm:pt>
    <dgm:pt modelId="{E15D6AF8-A686-4E71-A48E-B0514226E13E}" type="parTrans" cxnId="{34290A34-BE4E-4E53-86FF-E1A705D69E72}">
      <dgm:prSet/>
      <dgm:spPr/>
      <dgm:t>
        <a:bodyPr/>
        <a:lstStyle/>
        <a:p>
          <a:endParaRPr lang="en-US"/>
        </a:p>
      </dgm:t>
    </dgm:pt>
    <dgm:pt modelId="{8210E6A5-238B-42B3-8116-42D933897434}" type="sibTrans" cxnId="{34290A34-BE4E-4E53-86FF-E1A705D69E72}">
      <dgm:prSet/>
      <dgm:spPr/>
      <dgm:t>
        <a:bodyPr/>
        <a:lstStyle/>
        <a:p>
          <a:endParaRPr lang="en-US"/>
        </a:p>
      </dgm:t>
    </dgm:pt>
    <dgm:pt modelId="{C85FD2A2-0B89-4020-B7A8-1F12E91E1561}">
      <dgm:prSet phldrT="[Text]" custT="1"/>
      <dgm:spPr/>
      <dgm:t>
        <a:bodyPr/>
        <a:lstStyle/>
        <a:p>
          <a:r>
            <a:rPr lang="en-US" sz="1400" dirty="0" smtClean="0"/>
            <a:t>If student files complaint, regardless of where conduct occurred, school </a:t>
          </a:r>
          <a:r>
            <a:rPr lang="en-US" sz="1400" b="1" dirty="0" smtClean="0"/>
            <a:t>must </a:t>
          </a:r>
          <a:r>
            <a:rPr lang="en-US" sz="1400" dirty="0" smtClean="0"/>
            <a:t>process it according to established procedures.</a:t>
          </a:r>
          <a:endParaRPr lang="en-US" sz="1400" dirty="0"/>
        </a:p>
      </dgm:t>
    </dgm:pt>
    <dgm:pt modelId="{FFBB9FCF-7CD6-455D-B6F5-8FB9C94CEB78}" type="parTrans" cxnId="{846C57D2-90B1-4A5A-B1D1-143B43A6DB53}">
      <dgm:prSet/>
      <dgm:spPr/>
      <dgm:t>
        <a:bodyPr/>
        <a:lstStyle/>
        <a:p>
          <a:endParaRPr lang="en-US"/>
        </a:p>
      </dgm:t>
    </dgm:pt>
    <dgm:pt modelId="{302ACF05-CE0A-462D-939D-40502E32C195}" type="sibTrans" cxnId="{846C57D2-90B1-4A5A-B1D1-143B43A6DB53}">
      <dgm:prSet/>
      <dgm:spPr/>
      <dgm:t>
        <a:bodyPr/>
        <a:lstStyle/>
        <a:p>
          <a:endParaRPr lang="en-US"/>
        </a:p>
      </dgm:t>
    </dgm:pt>
    <dgm:pt modelId="{CB5F1DD5-1316-432A-98D3-7E8DEDB60773}">
      <dgm:prSet phldrT="[Text]"/>
      <dgm:spPr/>
      <dgm:t>
        <a:bodyPr/>
        <a:lstStyle/>
        <a:p>
          <a:r>
            <a:rPr lang="en-US" dirty="0" smtClean="0"/>
            <a:t>Prompt Investigation</a:t>
          </a:r>
          <a:endParaRPr lang="en-US" dirty="0"/>
        </a:p>
      </dgm:t>
    </dgm:pt>
    <dgm:pt modelId="{3233FB7C-7854-49AD-ABD6-533471C6AD5D}" type="parTrans" cxnId="{76D5DBE2-F5AE-4C60-97A4-36997841B561}">
      <dgm:prSet/>
      <dgm:spPr/>
      <dgm:t>
        <a:bodyPr/>
        <a:lstStyle/>
        <a:p>
          <a:endParaRPr lang="en-US"/>
        </a:p>
      </dgm:t>
    </dgm:pt>
    <dgm:pt modelId="{C3688308-D5F0-4FBE-AD18-C694175EABA8}" type="sibTrans" cxnId="{76D5DBE2-F5AE-4C60-97A4-36997841B561}">
      <dgm:prSet/>
      <dgm:spPr/>
      <dgm:t>
        <a:bodyPr/>
        <a:lstStyle/>
        <a:p>
          <a:endParaRPr lang="en-US"/>
        </a:p>
      </dgm:t>
    </dgm:pt>
    <dgm:pt modelId="{E3355CF9-F181-4246-B5A4-C9A0087C67FA}">
      <dgm:prSet phldrT="[Text]" custT="1"/>
      <dgm:spPr/>
      <dgm:t>
        <a:bodyPr/>
        <a:lstStyle/>
        <a:p>
          <a:r>
            <a:rPr lang="en-US" sz="1400" dirty="0" smtClean="0"/>
            <a:t>Law enforcement investigation does </a:t>
          </a:r>
          <a:r>
            <a:rPr lang="en-US" sz="1400" b="1" dirty="0" smtClean="0"/>
            <a:t>NOT</a:t>
          </a:r>
          <a:r>
            <a:rPr lang="en-US" sz="1400" dirty="0" smtClean="0"/>
            <a:t> relieve school of independent Title IX oblig. to investigate.</a:t>
          </a:r>
          <a:endParaRPr lang="en-US" sz="1400" dirty="0"/>
        </a:p>
      </dgm:t>
    </dgm:pt>
    <dgm:pt modelId="{6A02DA29-CD37-4DAC-B5D5-B035674839B7}" type="parTrans" cxnId="{D807F441-68EC-4FD1-B206-EB4498AA840A}">
      <dgm:prSet/>
      <dgm:spPr/>
      <dgm:t>
        <a:bodyPr/>
        <a:lstStyle/>
        <a:p>
          <a:endParaRPr lang="en-US"/>
        </a:p>
      </dgm:t>
    </dgm:pt>
    <dgm:pt modelId="{AFBAC328-677E-4AB7-A55D-B25981EBF20D}" type="sibTrans" cxnId="{D807F441-68EC-4FD1-B206-EB4498AA840A}">
      <dgm:prSet/>
      <dgm:spPr/>
      <dgm:t>
        <a:bodyPr/>
        <a:lstStyle/>
        <a:p>
          <a:endParaRPr lang="en-US"/>
        </a:p>
      </dgm:t>
    </dgm:pt>
    <dgm:pt modelId="{55F2228F-A0FB-49DE-A0CC-481A03A0042C}">
      <dgm:prSet phldrT="[Text]" custT="1"/>
      <dgm:spPr/>
      <dgm:t>
        <a:bodyPr/>
        <a:lstStyle/>
        <a:p>
          <a:r>
            <a:rPr lang="en-US" sz="1400" dirty="0" smtClean="0"/>
            <a:t>School’s inquiry should be prompt, thorough, and impartial. </a:t>
          </a:r>
          <a:endParaRPr lang="en-US" sz="1400" dirty="0"/>
        </a:p>
      </dgm:t>
    </dgm:pt>
    <dgm:pt modelId="{6A30207F-36AB-40AB-9ABA-40689943D3D2}" type="parTrans" cxnId="{A782D842-D886-402C-BD30-14A167ECE338}">
      <dgm:prSet/>
      <dgm:spPr/>
      <dgm:t>
        <a:bodyPr/>
        <a:lstStyle/>
        <a:p>
          <a:endParaRPr lang="en-US"/>
        </a:p>
      </dgm:t>
    </dgm:pt>
    <dgm:pt modelId="{58595972-C10C-4FA7-A12E-AEE21041F66D}" type="sibTrans" cxnId="{A782D842-D886-402C-BD30-14A167ECE338}">
      <dgm:prSet/>
      <dgm:spPr/>
      <dgm:t>
        <a:bodyPr/>
        <a:lstStyle/>
        <a:p>
          <a:endParaRPr lang="en-US"/>
        </a:p>
      </dgm:t>
    </dgm:pt>
    <dgm:pt modelId="{C7F8F1BE-A51E-4A16-967B-428ACC512E9D}">
      <dgm:prSet phldrT="[Text]" custT="1"/>
      <dgm:spPr/>
      <dgm:t>
        <a:bodyPr/>
        <a:lstStyle/>
        <a:p>
          <a:r>
            <a:rPr lang="en-US" sz="1400" dirty="0" smtClean="0"/>
            <a:t>Inform and get consent to investigate from complainant (or parent if under 18).</a:t>
          </a:r>
          <a:endParaRPr lang="en-US" sz="1400" dirty="0"/>
        </a:p>
      </dgm:t>
    </dgm:pt>
    <dgm:pt modelId="{9C5F2281-34FA-46FA-984D-1D72B3AEEF65}" type="parTrans" cxnId="{BE6AE502-C1A0-459B-9C5B-3B4271258F9E}">
      <dgm:prSet/>
      <dgm:spPr/>
      <dgm:t>
        <a:bodyPr/>
        <a:lstStyle/>
        <a:p>
          <a:endParaRPr lang="en-US"/>
        </a:p>
      </dgm:t>
    </dgm:pt>
    <dgm:pt modelId="{2B931FAB-6220-4F10-89C8-BB4157911B2F}" type="sibTrans" cxnId="{BE6AE502-C1A0-459B-9C5B-3B4271258F9E}">
      <dgm:prSet/>
      <dgm:spPr/>
      <dgm:t>
        <a:bodyPr/>
        <a:lstStyle/>
        <a:p>
          <a:endParaRPr lang="en-US"/>
        </a:p>
      </dgm:t>
    </dgm:pt>
    <dgm:pt modelId="{884FABC8-1F59-40F3-86C7-1C80E66E3AE5}">
      <dgm:prSet phldrT="[Text]" custT="1"/>
      <dgm:spPr/>
      <dgm:t>
        <a:bodyPr/>
        <a:lstStyle/>
        <a:p>
          <a:r>
            <a:rPr lang="en-US" sz="1400" dirty="0" smtClean="0"/>
            <a:t>Should consider effects of off-campus conduct and take steps to protect a student from further sexual harassment or retaliation from alleged perpetrator and his/her associates. </a:t>
          </a:r>
          <a:endParaRPr lang="en-US" sz="1400" dirty="0"/>
        </a:p>
      </dgm:t>
    </dgm:pt>
    <dgm:pt modelId="{DE09E81B-5E0F-4131-AC37-2B1D7E6A6202}" type="parTrans" cxnId="{FD2C48D5-EA65-4E25-9528-2049425C8EA0}">
      <dgm:prSet/>
      <dgm:spPr/>
      <dgm:t>
        <a:bodyPr/>
        <a:lstStyle/>
        <a:p>
          <a:endParaRPr lang="en-US"/>
        </a:p>
      </dgm:t>
    </dgm:pt>
    <dgm:pt modelId="{A3B82C8A-D426-432C-85E6-FD4161B99517}" type="sibTrans" cxnId="{FD2C48D5-EA65-4E25-9528-2049425C8EA0}">
      <dgm:prSet/>
      <dgm:spPr/>
      <dgm:t>
        <a:bodyPr/>
        <a:lstStyle/>
        <a:p>
          <a:endParaRPr lang="en-US"/>
        </a:p>
      </dgm:t>
    </dgm:pt>
    <dgm:pt modelId="{5C4997C7-FF9E-4A1A-94D2-EA0DD3ECD14F}">
      <dgm:prSet phldrT="[Text]" custT="1"/>
      <dgm:spPr/>
      <dgm:t>
        <a:bodyPr/>
        <a:lstStyle/>
        <a:p>
          <a:r>
            <a:rPr lang="en-US" sz="1400" dirty="0" smtClean="0"/>
            <a:t>Inform complainant if cannot ensure confidentiality.</a:t>
          </a:r>
          <a:endParaRPr lang="en-US" sz="1400" dirty="0"/>
        </a:p>
      </dgm:t>
    </dgm:pt>
    <dgm:pt modelId="{14195366-EEA0-4AD2-9F8C-85CEFCF0136E}" type="parTrans" cxnId="{954187BD-5D12-4EB1-8659-5513AC808417}">
      <dgm:prSet/>
      <dgm:spPr/>
      <dgm:t>
        <a:bodyPr/>
        <a:lstStyle/>
        <a:p>
          <a:endParaRPr lang="en-US"/>
        </a:p>
      </dgm:t>
    </dgm:pt>
    <dgm:pt modelId="{2D8231F7-84D3-431B-8CDC-206EAC34923E}" type="sibTrans" cxnId="{954187BD-5D12-4EB1-8659-5513AC808417}">
      <dgm:prSet/>
      <dgm:spPr/>
      <dgm:t>
        <a:bodyPr/>
        <a:lstStyle/>
        <a:p>
          <a:endParaRPr lang="en-US"/>
        </a:p>
      </dgm:t>
    </dgm:pt>
    <dgm:pt modelId="{88302F45-3ED3-4AC4-8310-A824DD163BDD}">
      <dgm:prSet phldrT="[Text]" custT="1"/>
      <dgm:spPr/>
      <dgm:t>
        <a:bodyPr/>
        <a:lstStyle/>
        <a:p>
          <a:r>
            <a:rPr lang="en-US" sz="1400" dirty="0" smtClean="0"/>
            <a:t>If potential criminal conduct, schools must determine whether law enforcement should be notified. </a:t>
          </a:r>
          <a:endParaRPr lang="en-US" sz="1400" dirty="0"/>
        </a:p>
      </dgm:t>
    </dgm:pt>
    <dgm:pt modelId="{4FB40586-7196-4A1C-820F-1150977CF4DB}" type="parTrans" cxnId="{BE5504E2-424D-48DC-8544-A4111E30936B}">
      <dgm:prSet/>
      <dgm:spPr/>
      <dgm:t>
        <a:bodyPr/>
        <a:lstStyle/>
        <a:p>
          <a:endParaRPr lang="en-US"/>
        </a:p>
      </dgm:t>
    </dgm:pt>
    <dgm:pt modelId="{11DD71C0-3AC3-4B48-AECA-6DCB550042B0}" type="sibTrans" cxnId="{BE5504E2-424D-48DC-8544-A4111E30936B}">
      <dgm:prSet/>
      <dgm:spPr/>
      <dgm:t>
        <a:bodyPr/>
        <a:lstStyle/>
        <a:p>
          <a:endParaRPr lang="en-US"/>
        </a:p>
      </dgm:t>
    </dgm:pt>
    <dgm:pt modelId="{3D2969AF-39E3-41CF-8CF7-D79DBAF54455}" type="pres">
      <dgm:prSet presAssocID="{2758F669-A983-400F-9FFA-19EDE8C8F362}" presName="Name0" presStyleCnt="0">
        <dgm:presLayoutVars>
          <dgm:dir/>
          <dgm:animLvl val="lvl"/>
          <dgm:resizeHandles val="exact"/>
        </dgm:presLayoutVars>
      </dgm:prSet>
      <dgm:spPr/>
      <dgm:t>
        <a:bodyPr/>
        <a:lstStyle/>
        <a:p>
          <a:endParaRPr lang="en-US"/>
        </a:p>
      </dgm:t>
    </dgm:pt>
    <dgm:pt modelId="{0C1BB21C-5A7F-4621-8B44-9ED5D17BF423}" type="pres">
      <dgm:prSet presAssocID="{BE61E369-1AE9-4AFF-9305-EB47724CC044}" presName="linNode" presStyleCnt="0"/>
      <dgm:spPr/>
    </dgm:pt>
    <dgm:pt modelId="{CF2A7C4B-132A-4F54-A0E0-AAE64DE513F0}" type="pres">
      <dgm:prSet presAssocID="{BE61E369-1AE9-4AFF-9305-EB47724CC044}" presName="parentText" presStyleLbl="node1" presStyleIdx="0" presStyleCnt="2" custScaleX="79739" custLinFactNeighborX="-9" custLinFactNeighborY="7402">
        <dgm:presLayoutVars>
          <dgm:chMax val="1"/>
          <dgm:bulletEnabled val="1"/>
        </dgm:presLayoutVars>
      </dgm:prSet>
      <dgm:spPr/>
      <dgm:t>
        <a:bodyPr/>
        <a:lstStyle/>
        <a:p>
          <a:endParaRPr lang="en-US"/>
        </a:p>
      </dgm:t>
    </dgm:pt>
    <dgm:pt modelId="{16AC2096-0EA9-41B5-8683-E73547B6F304}" type="pres">
      <dgm:prSet presAssocID="{BE61E369-1AE9-4AFF-9305-EB47724CC044}" presName="descendantText" presStyleLbl="alignAccFollowNode1" presStyleIdx="0" presStyleCnt="2" custScaleX="114491" custScaleY="122559" custLinFactNeighborX="17" custLinFactNeighborY="8539">
        <dgm:presLayoutVars>
          <dgm:bulletEnabled val="1"/>
        </dgm:presLayoutVars>
      </dgm:prSet>
      <dgm:spPr/>
      <dgm:t>
        <a:bodyPr/>
        <a:lstStyle/>
        <a:p>
          <a:endParaRPr lang="en-US"/>
        </a:p>
      </dgm:t>
    </dgm:pt>
    <dgm:pt modelId="{981E9E10-3936-407B-983A-D3727BCDCA3D}" type="pres">
      <dgm:prSet presAssocID="{74883A14-8CA7-400B-9690-B382F90B21B4}" presName="sp" presStyleCnt="0"/>
      <dgm:spPr/>
    </dgm:pt>
    <dgm:pt modelId="{38BB5E6F-36FA-47E2-A706-C48C163FC75E}" type="pres">
      <dgm:prSet presAssocID="{CB5F1DD5-1316-432A-98D3-7E8DEDB60773}" presName="linNode" presStyleCnt="0"/>
      <dgm:spPr/>
    </dgm:pt>
    <dgm:pt modelId="{166B2031-BA0D-4082-B2B0-B55F2E474E2F}" type="pres">
      <dgm:prSet presAssocID="{CB5F1DD5-1316-432A-98D3-7E8DEDB60773}" presName="parentText" presStyleLbl="node1" presStyleIdx="1" presStyleCnt="2" custScaleX="87762" custLinFactNeighborX="-1675" custLinFactNeighborY="19700">
        <dgm:presLayoutVars>
          <dgm:chMax val="1"/>
          <dgm:bulletEnabled val="1"/>
        </dgm:presLayoutVars>
      </dgm:prSet>
      <dgm:spPr/>
      <dgm:t>
        <a:bodyPr/>
        <a:lstStyle/>
        <a:p>
          <a:endParaRPr lang="en-US"/>
        </a:p>
      </dgm:t>
    </dgm:pt>
    <dgm:pt modelId="{B9F04EF3-710C-45EF-8992-E8A3A11F700D}" type="pres">
      <dgm:prSet presAssocID="{CB5F1DD5-1316-432A-98D3-7E8DEDB60773}" presName="descendantText" presStyleLbl="alignAccFollowNode1" presStyleIdx="1" presStyleCnt="2" custScaleX="120466" custScaleY="129117" custLinFactNeighborX="-1928" custLinFactNeighborY="4099">
        <dgm:presLayoutVars>
          <dgm:bulletEnabled val="1"/>
        </dgm:presLayoutVars>
      </dgm:prSet>
      <dgm:spPr/>
      <dgm:t>
        <a:bodyPr/>
        <a:lstStyle/>
        <a:p>
          <a:endParaRPr lang="en-US"/>
        </a:p>
      </dgm:t>
    </dgm:pt>
  </dgm:ptLst>
  <dgm:cxnLst>
    <dgm:cxn modelId="{41E8054B-9613-4549-9A32-0CF426F9F9AD}" type="presOf" srcId="{EAB42F72-B12E-4F77-A3A4-8A687927AAA6}" destId="{16AC2096-0EA9-41B5-8683-E73547B6F304}" srcOrd="0" destOrd="0" presId="urn:microsoft.com/office/officeart/2005/8/layout/vList5"/>
    <dgm:cxn modelId="{D275DE71-A6AB-4284-9D9D-FE7ED8313632}" type="presOf" srcId="{88302F45-3ED3-4AC4-8310-A824DD163BDD}" destId="{B9F04EF3-710C-45EF-8992-E8A3A11F700D}" srcOrd="0" destOrd="4" presId="urn:microsoft.com/office/officeart/2005/8/layout/vList5"/>
    <dgm:cxn modelId="{CD22CC1A-CD59-45BA-9161-9C0306FB9CEF}" type="presOf" srcId="{884FABC8-1F59-40F3-86C7-1C80E66E3AE5}" destId="{16AC2096-0EA9-41B5-8683-E73547B6F304}" srcOrd="0" destOrd="2" presId="urn:microsoft.com/office/officeart/2005/8/layout/vList5"/>
    <dgm:cxn modelId="{8884ABB2-C902-40B9-ADAB-9FA3B92CC7A8}" type="presOf" srcId="{C85FD2A2-0B89-4020-B7A8-1F12E91E1561}" destId="{16AC2096-0EA9-41B5-8683-E73547B6F304}" srcOrd="0" destOrd="1" presId="urn:microsoft.com/office/officeart/2005/8/layout/vList5"/>
    <dgm:cxn modelId="{8665824C-E3A3-4627-A029-A608F3BC5F25}" type="presOf" srcId="{C7F8F1BE-A51E-4A16-967B-428ACC512E9D}" destId="{B9F04EF3-710C-45EF-8992-E8A3A11F700D}" srcOrd="0" destOrd="2" presId="urn:microsoft.com/office/officeart/2005/8/layout/vList5"/>
    <dgm:cxn modelId="{0FD73948-BBF6-4FE8-8082-233C3DDFBFC3}" type="presOf" srcId="{BE61E369-1AE9-4AFF-9305-EB47724CC044}" destId="{CF2A7C4B-132A-4F54-A0E0-AAE64DE513F0}" srcOrd="0" destOrd="0" presId="urn:microsoft.com/office/officeart/2005/8/layout/vList5"/>
    <dgm:cxn modelId="{7952DB64-8040-4371-AA81-672053893995}" type="presOf" srcId="{E3355CF9-F181-4246-B5A4-C9A0087C67FA}" destId="{B9F04EF3-710C-45EF-8992-E8A3A11F700D}" srcOrd="0" destOrd="0" presId="urn:microsoft.com/office/officeart/2005/8/layout/vList5"/>
    <dgm:cxn modelId="{8ED72BCB-36A9-4885-924E-AC601C6848B0}" type="presOf" srcId="{CB5F1DD5-1316-432A-98D3-7E8DEDB60773}" destId="{166B2031-BA0D-4082-B2B0-B55F2E474E2F}" srcOrd="0" destOrd="0" presId="urn:microsoft.com/office/officeart/2005/8/layout/vList5"/>
    <dgm:cxn modelId="{846C57D2-90B1-4A5A-B1D1-143B43A6DB53}" srcId="{BE61E369-1AE9-4AFF-9305-EB47724CC044}" destId="{C85FD2A2-0B89-4020-B7A8-1F12E91E1561}" srcOrd="1" destOrd="0" parTransId="{FFBB9FCF-7CD6-455D-B6F5-8FB9C94CEB78}" sibTransId="{302ACF05-CE0A-462D-939D-40502E32C195}"/>
    <dgm:cxn modelId="{F8DCEA26-B302-4E6C-83C4-682AFE12A185}" type="presOf" srcId="{55F2228F-A0FB-49DE-A0CC-481A03A0042C}" destId="{B9F04EF3-710C-45EF-8992-E8A3A11F700D}" srcOrd="0" destOrd="1" presId="urn:microsoft.com/office/officeart/2005/8/layout/vList5"/>
    <dgm:cxn modelId="{B2FC1F41-5F6F-4849-B5FB-EC8B61A4EB61}" type="presOf" srcId="{2758F669-A983-400F-9FFA-19EDE8C8F362}" destId="{3D2969AF-39E3-41CF-8CF7-D79DBAF54455}" srcOrd="0" destOrd="0" presId="urn:microsoft.com/office/officeart/2005/8/layout/vList5"/>
    <dgm:cxn modelId="{954187BD-5D12-4EB1-8659-5513AC808417}" srcId="{CB5F1DD5-1316-432A-98D3-7E8DEDB60773}" destId="{5C4997C7-FF9E-4A1A-94D2-EA0DD3ECD14F}" srcOrd="3" destOrd="0" parTransId="{14195366-EEA0-4AD2-9F8C-85CEFCF0136E}" sibTransId="{2D8231F7-84D3-431B-8CDC-206EAC34923E}"/>
    <dgm:cxn modelId="{82DD394B-2C65-4DDE-948B-2C520F2878A1}" srcId="{2758F669-A983-400F-9FFA-19EDE8C8F362}" destId="{BE61E369-1AE9-4AFF-9305-EB47724CC044}" srcOrd="0" destOrd="0" parTransId="{B7F7BEB8-3B46-46F6-937D-AB576F8EEEFC}" sibTransId="{74883A14-8CA7-400B-9690-B382F90B21B4}"/>
    <dgm:cxn modelId="{A782D842-D886-402C-BD30-14A167ECE338}" srcId="{CB5F1DD5-1316-432A-98D3-7E8DEDB60773}" destId="{55F2228F-A0FB-49DE-A0CC-481A03A0042C}" srcOrd="1" destOrd="0" parTransId="{6A30207F-36AB-40AB-9ABA-40689943D3D2}" sibTransId="{58595972-C10C-4FA7-A12E-AEE21041F66D}"/>
    <dgm:cxn modelId="{D807F441-68EC-4FD1-B206-EB4498AA840A}" srcId="{CB5F1DD5-1316-432A-98D3-7E8DEDB60773}" destId="{E3355CF9-F181-4246-B5A4-C9A0087C67FA}" srcOrd="0" destOrd="0" parTransId="{6A02DA29-CD37-4DAC-B5D5-B035674839B7}" sibTransId="{AFBAC328-677E-4AB7-A55D-B25981EBF20D}"/>
    <dgm:cxn modelId="{BE5504E2-424D-48DC-8544-A4111E30936B}" srcId="{CB5F1DD5-1316-432A-98D3-7E8DEDB60773}" destId="{88302F45-3ED3-4AC4-8310-A824DD163BDD}" srcOrd="4" destOrd="0" parTransId="{4FB40586-7196-4A1C-820F-1150977CF4DB}" sibTransId="{11DD71C0-3AC3-4B48-AECA-6DCB550042B0}"/>
    <dgm:cxn modelId="{019EDD11-0315-424D-9514-DC5CD4C8EEF9}" type="presOf" srcId="{5C4997C7-FF9E-4A1A-94D2-EA0DD3ECD14F}" destId="{B9F04EF3-710C-45EF-8992-E8A3A11F700D}" srcOrd="0" destOrd="3" presId="urn:microsoft.com/office/officeart/2005/8/layout/vList5"/>
    <dgm:cxn modelId="{FD2C48D5-EA65-4E25-9528-2049425C8EA0}" srcId="{BE61E369-1AE9-4AFF-9305-EB47724CC044}" destId="{884FABC8-1F59-40F3-86C7-1C80E66E3AE5}" srcOrd="2" destOrd="0" parTransId="{DE09E81B-5E0F-4131-AC37-2B1D7E6A6202}" sibTransId="{A3B82C8A-D426-432C-85E6-FD4161B99517}"/>
    <dgm:cxn modelId="{34290A34-BE4E-4E53-86FF-E1A705D69E72}" srcId="{BE61E369-1AE9-4AFF-9305-EB47724CC044}" destId="{EAB42F72-B12E-4F77-A3A4-8A687927AAA6}" srcOrd="0" destOrd="0" parTransId="{E15D6AF8-A686-4E71-A48E-B0514226E13E}" sibTransId="{8210E6A5-238B-42B3-8116-42D933897434}"/>
    <dgm:cxn modelId="{BE6AE502-C1A0-459B-9C5B-3B4271258F9E}" srcId="{CB5F1DD5-1316-432A-98D3-7E8DEDB60773}" destId="{C7F8F1BE-A51E-4A16-967B-428ACC512E9D}" srcOrd="2" destOrd="0" parTransId="{9C5F2281-34FA-46FA-984D-1D72B3AEEF65}" sibTransId="{2B931FAB-6220-4F10-89C8-BB4157911B2F}"/>
    <dgm:cxn modelId="{76D5DBE2-F5AE-4C60-97A4-36997841B561}" srcId="{2758F669-A983-400F-9FFA-19EDE8C8F362}" destId="{CB5F1DD5-1316-432A-98D3-7E8DEDB60773}" srcOrd="1" destOrd="0" parTransId="{3233FB7C-7854-49AD-ABD6-533471C6AD5D}" sibTransId="{C3688308-D5F0-4FBE-AD18-C694175EABA8}"/>
    <dgm:cxn modelId="{5812FD6C-F391-4BB5-BAF1-7116F20DC02B}" type="presParOf" srcId="{3D2969AF-39E3-41CF-8CF7-D79DBAF54455}" destId="{0C1BB21C-5A7F-4621-8B44-9ED5D17BF423}" srcOrd="0" destOrd="0" presId="urn:microsoft.com/office/officeart/2005/8/layout/vList5"/>
    <dgm:cxn modelId="{3218F485-4127-4618-9E87-64C91B74F533}" type="presParOf" srcId="{0C1BB21C-5A7F-4621-8B44-9ED5D17BF423}" destId="{CF2A7C4B-132A-4F54-A0E0-AAE64DE513F0}" srcOrd="0" destOrd="0" presId="urn:microsoft.com/office/officeart/2005/8/layout/vList5"/>
    <dgm:cxn modelId="{E4751124-7970-48E9-979A-C5A7BCF12CBD}" type="presParOf" srcId="{0C1BB21C-5A7F-4621-8B44-9ED5D17BF423}" destId="{16AC2096-0EA9-41B5-8683-E73547B6F304}" srcOrd="1" destOrd="0" presId="urn:microsoft.com/office/officeart/2005/8/layout/vList5"/>
    <dgm:cxn modelId="{CB81F02C-59BA-4F00-8514-4D0E5EA87CBE}" type="presParOf" srcId="{3D2969AF-39E3-41CF-8CF7-D79DBAF54455}" destId="{981E9E10-3936-407B-983A-D3727BCDCA3D}" srcOrd="1" destOrd="0" presId="urn:microsoft.com/office/officeart/2005/8/layout/vList5"/>
    <dgm:cxn modelId="{6E96B866-5E98-45D1-B82B-35970373D759}" type="presParOf" srcId="{3D2969AF-39E3-41CF-8CF7-D79DBAF54455}" destId="{38BB5E6F-36FA-47E2-A706-C48C163FC75E}" srcOrd="2" destOrd="0" presId="urn:microsoft.com/office/officeart/2005/8/layout/vList5"/>
    <dgm:cxn modelId="{CB46D299-85E2-4F03-AFC2-2932AAAC3528}" type="presParOf" srcId="{38BB5E6F-36FA-47E2-A706-C48C163FC75E}" destId="{166B2031-BA0D-4082-B2B0-B55F2E474E2F}" srcOrd="0" destOrd="0" presId="urn:microsoft.com/office/officeart/2005/8/layout/vList5"/>
    <dgm:cxn modelId="{215BB106-E402-40FA-A3F4-F807D846F6CF}" type="presParOf" srcId="{38BB5E6F-36FA-47E2-A706-C48C163FC75E}" destId="{B9F04EF3-710C-45EF-8992-E8A3A11F700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494EEC-B43A-4537-9825-BC44EA9554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19FE798-4F92-43D3-9A2F-604CB9A49210}">
      <dgm:prSet phldrT="[Text]" custT="1"/>
      <dgm:spPr/>
      <dgm:t>
        <a:bodyPr/>
        <a:lstStyle/>
        <a:p>
          <a:r>
            <a:rPr lang="en-US" sz="2800" dirty="0" smtClean="0"/>
            <a:t>May include voluntary mechanisms, such as mediation.</a:t>
          </a:r>
          <a:endParaRPr lang="en-US" sz="2800" dirty="0"/>
        </a:p>
      </dgm:t>
    </dgm:pt>
    <dgm:pt modelId="{E9A19743-C6C3-40F3-AD1C-B878179900E4}" type="parTrans" cxnId="{72921A29-62C2-4FC3-8642-6D7B19124562}">
      <dgm:prSet/>
      <dgm:spPr/>
      <dgm:t>
        <a:bodyPr/>
        <a:lstStyle/>
        <a:p>
          <a:endParaRPr lang="en-US"/>
        </a:p>
      </dgm:t>
    </dgm:pt>
    <dgm:pt modelId="{103F5CD2-B34F-46C3-ADC4-67B176B6C2C4}" type="sibTrans" cxnId="{72921A29-62C2-4FC3-8642-6D7B19124562}">
      <dgm:prSet/>
      <dgm:spPr/>
      <dgm:t>
        <a:bodyPr/>
        <a:lstStyle/>
        <a:p>
          <a:endParaRPr lang="en-US"/>
        </a:p>
      </dgm:t>
    </dgm:pt>
    <dgm:pt modelId="{3FFEC9E3-6AFD-42E4-AF38-89E255FA29CB}">
      <dgm:prSet custT="1"/>
      <dgm:spPr/>
      <dgm:t>
        <a:bodyPr/>
        <a:lstStyle/>
        <a:p>
          <a:r>
            <a:rPr lang="en-US" sz="2000" dirty="0" smtClean="0"/>
            <a:t>However, </a:t>
          </a:r>
          <a:r>
            <a:rPr lang="en-US" sz="2000" b="1" dirty="0" smtClean="0"/>
            <a:t>improper</a:t>
          </a:r>
          <a:r>
            <a:rPr lang="en-US" sz="2000" dirty="0" smtClean="0"/>
            <a:t> for student who complains of harassment to work out problem directly with alleged perpetrator, and certainly not without appropriate involvement by the school.</a:t>
          </a:r>
          <a:endParaRPr lang="en-US" sz="2000" dirty="0"/>
        </a:p>
      </dgm:t>
    </dgm:pt>
    <dgm:pt modelId="{1B39FA38-93DB-479E-ADBA-896C8DF9DEDC}" type="parTrans" cxnId="{DEBC5D7C-9F15-4B6A-97C9-77D4BFA8E0B4}">
      <dgm:prSet/>
      <dgm:spPr/>
      <dgm:t>
        <a:bodyPr/>
        <a:lstStyle/>
        <a:p>
          <a:endParaRPr lang="en-US"/>
        </a:p>
      </dgm:t>
    </dgm:pt>
    <dgm:pt modelId="{8A25DA73-54E9-45B7-AA73-534486726146}" type="sibTrans" cxnId="{DEBC5D7C-9F15-4B6A-97C9-77D4BFA8E0B4}">
      <dgm:prSet/>
      <dgm:spPr/>
      <dgm:t>
        <a:bodyPr/>
        <a:lstStyle/>
        <a:p>
          <a:endParaRPr lang="en-US"/>
        </a:p>
      </dgm:t>
    </dgm:pt>
    <dgm:pt modelId="{78EFD462-31F7-4B89-ACF7-7F43F1DC7FCE}">
      <dgm:prSet custT="1"/>
      <dgm:spPr/>
      <dgm:t>
        <a:bodyPr/>
        <a:lstStyle/>
        <a:p>
          <a:endParaRPr lang="en-US" sz="1600" dirty="0"/>
        </a:p>
      </dgm:t>
    </dgm:pt>
    <dgm:pt modelId="{77FCD6B6-7C41-47A1-831C-6A7E63C16041}" type="parTrans" cxnId="{A13DDFE9-8C60-4302-949E-4A395ADEC530}">
      <dgm:prSet/>
      <dgm:spPr/>
      <dgm:t>
        <a:bodyPr/>
        <a:lstStyle/>
        <a:p>
          <a:endParaRPr lang="en-US"/>
        </a:p>
      </dgm:t>
    </dgm:pt>
    <dgm:pt modelId="{E10391AA-5451-4CBB-B243-F3A59626E449}" type="sibTrans" cxnId="{A13DDFE9-8C60-4302-949E-4A395ADEC530}">
      <dgm:prSet/>
      <dgm:spPr/>
      <dgm:t>
        <a:bodyPr/>
        <a:lstStyle/>
        <a:p>
          <a:endParaRPr lang="en-US"/>
        </a:p>
      </dgm:t>
    </dgm:pt>
    <dgm:pt modelId="{9682341C-523B-43E5-8D93-8B1F18D322A2}">
      <dgm:prSet custT="1"/>
      <dgm:spPr/>
      <dgm:t>
        <a:bodyPr/>
        <a:lstStyle/>
        <a:p>
          <a:r>
            <a:rPr lang="en-US" sz="2000" dirty="0" smtClean="0"/>
            <a:t>Moreover, in cases involving allegations of sexual assault, mediation </a:t>
          </a:r>
          <a:r>
            <a:rPr lang="en-US" sz="2000" b="1" dirty="0" smtClean="0"/>
            <a:t>NOT</a:t>
          </a:r>
          <a:r>
            <a:rPr lang="en-US" sz="2000" dirty="0" smtClean="0"/>
            <a:t> appropriate even on voluntary basis. </a:t>
          </a:r>
          <a:endParaRPr lang="en-US" sz="2000" dirty="0"/>
        </a:p>
      </dgm:t>
    </dgm:pt>
    <dgm:pt modelId="{42866ED3-9FB6-4CDD-A09C-8A71675B1AE3}" type="parTrans" cxnId="{14517180-D69E-4BDE-A872-E7FE39D19A27}">
      <dgm:prSet/>
      <dgm:spPr/>
      <dgm:t>
        <a:bodyPr/>
        <a:lstStyle/>
        <a:p>
          <a:endParaRPr lang="en-US"/>
        </a:p>
      </dgm:t>
    </dgm:pt>
    <dgm:pt modelId="{6F52147A-2631-440C-9C18-386130080ED7}" type="sibTrans" cxnId="{14517180-D69E-4BDE-A872-E7FE39D19A27}">
      <dgm:prSet/>
      <dgm:spPr/>
      <dgm:t>
        <a:bodyPr/>
        <a:lstStyle/>
        <a:p>
          <a:endParaRPr lang="en-US"/>
        </a:p>
      </dgm:t>
    </dgm:pt>
    <dgm:pt modelId="{7D2815CE-78DE-431F-96C9-5E609C15B219}">
      <dgm:prSet custT="1"/>
      <dgm:spPr/>
      <dgm:t>
        <a:bodyPr/>
        <a:lstStyle/>
        <a:p>
          <a:r>
            <a:rPr lang="en-US" sz="2000" dirty="0" smtClean="0"/>
            <a:t>Complainant must be notified of right to end informal process at any time and begin formal stage of complaint process. </a:t>
          </a:r>
          <a:endParaRPr lang="en-US" sz="2000" dirty="0"/>
        </a:p>
      </dgm:t>
    </dgm:pt>
    <dgm:pt modelId="{0C40D192-2CF8-482C-85A5-CC07FCC8F114}" type="parTrans" cxnId="{C1A26702-841F-433D-B64C-FB02133D393E}">
      <dgm:prSet/>
      <dgm:spPr/>
      <dgm:t>
        <a:bodyPr/>
        <a:lstStyle/>
        <a:p>
          <a:endParaRPr lang="en-US"/>
        </a:p>
      </dgm:t>
    </dgm:pt>
    <dgm:pt modelId="{762B2907-27AC-4C4E-B3FC-DAA2F1A13FA8}" type="sibTrans" cxnId="{C1A26702-841F-433D-B64C-FB02133D393E}">
      <dgm:prSet/>
      <dgm:spPr/>
      <dgm:t>
        <a:bodyPr/>
        <a:lstStyle/>
        <a:p>
          <a:endParaRPr lang="en-US"/>
        </a:p>
      </dgm:t>
    </dgm:pt>
    <dgm:pt modelId="{7AD27593-5F5F-48A2-86EA-221E0F71AC2C}" type="pres">
      <dgm:prSet presAssocID="{CA494EEC-B43A-4537-9825-BC44EA9554F4}" presName="linear" presStyleCnt="0">
        <dgm:presLayoutVars>
          <dgm:dir/>
          <dgm:animLvl val="lvl"/>
          <dgm:resizeHandles val="exact"/>
        </dgm:presLayoutVars>
      </dgm:prSet>
      <dgm:spPr/>
      <dgm:t>
        <a:bodyPr/>
        <a:lstStyle/>
        <a:p>
          <a:endParaRPr lang="en-US"/>
        </a:p>
      </dgm:t>
    </dgm:pt>
    <dgm:pt modelId="{E84027CF-6035-4C91-8BFF-963FD21A711A}" type="pres">
      <dgm:prSet presAssocID="{719FE798-4F92-43D3-9A2F-604CB9A49210}" presName="parentLin" presStyleCnt="0"/>
      <dgm:spPr/>
    </dgm:pt>
    <dgm:pt modelId="{F0CA9580-269C-4367-ACE4-BF67CE56B226}" type="pres">
      <dgm:prSet presAssocID="{719FE798-4F92-43D3-9A2F-604CB9A49210}" presName="parentLeftMargin" presStyleLbl="node1" presStyleIdx="0" presStyleCnt="1"/>
      <dgm:spPr/>
      <dgm:t>
        <a:bodyPr/>
        <a:lstStyle/>
        <a:p>
          <a:endParaRPr lang="en-US"/>
        </a:p>
      </dgm:t>
    </dgm:pt>
    <dgm:pt modelId="{001E192D-A82F-42AF-896F-9505641FC0B2}" type="pres">
      <dgm:prSet presAssocID="{719FE798-4F92-43D3-9A2F-604CB9A49210}" presName="parentText" presStyleLbl="node1" presStyleIdx="0" presStyleCnt="1" custScaleX="106766" custScaleY="128858" custLinFactNeighborX="-47368" custLinFactNeighborY="-20868">
        <dgm:presLayoutVars>
          <dgm:chMax val="0"/>
          <dgm:bulletEnabled val="1"/>
        </dgm:presLayoutVars>
      </dgm:prSet>
      <dgm:spPr/>
      <dgm:t>
        <a:bodyPr/>
        <a:lstStyle/>
        <a:p>
          <a:endParaRPr lang="en-US"/>
        </a:p>
      </dgm:t>
    </dgm:pt>
    <dgm:pt modelId="{61888188-C0E1-45B5-8F7D-505F89793BAA}" type="pres">
      <dgm:prSet presAssocID="{719FE798-4F92-43D3-9A2F-604CB9A49210}" presName="negativeSpace" presStyleCnt="0"/>
      <dgm:spPr/>
    </dgm:pt>
    <dgm:pt modelId="{B6A7912B-CFA0-424B-9158-C8C0285E3AC0}" type="pres">
      <dgm:prSet presAssocID="{719FE798-4F92-43D3-9A2F-604CB9A49210}" presName="childText" presStyleLbl="conFgAcc1" presStyleIdx="0" presStyleCnt="1" custLinFactY="345" custLinFactNeighborX="-877" custLinFactNeighborY="100000">
        <dgm:presLayoutVars>
          <dgm:bulletEnabled val="1"/>
        </dgm:presLayoutVars>
      </dgm:prSet>
      <dgm:spPr/>
      <dgm:t>
        <a:bodyPr/>
        <a:lstStyle/>
        <a:p>
          <a:endParaRPr lang="en-US"/>
        </a:p>
      </dgm:t>
    </dgm:pt>
  </dgm:ptLst>
  <dgm:cxnLst>
    <dgm:cxn modelId="{72921A29-62C2-4FC3-8642-6D7B19124562}" srcId="{CA494EEC-B43A-4537-9825-BC44EA9554F4}" destId="{719FE798-4F92-43D3-9A2F-604CB9A49210}" srcOrd="0" destOrd="0" parTransId="{E9A19743-C6C3-40F3-AD1C-B878179900E4}" sibTransId="{103F5CD2-B34F-46C3-ADC4-67B176B6C2C4}"/>
    <dgm:cxn modelId="{61E09CF7-7553-4121-A733-CD38A6402F73}" type="presOf" srcId="{3FFEC9E3-6AFD-42E4-AF38-89E255FA29CB}" destId="{B6A7912B-CFA0-424B-9158-C8C0285E3AC0}" srcOrd="0" destOrd="0" presId="urn:microsoft.com/office/officeart/2005/8/layout/list1"/>
    <dgm:cxn modelId="{C1A26702-841F-433D-B64C-FB02133D393E}" srcId="{719FE798-4F92-43D3-9A2F-604CB9A49210}" destId="{7D2815CE-78DE-431F-96C9-5E609C15B219}" srcOrd="2" destOrd="0" parTransId="{0C40D192-2CF8-482C-85A5-CC07FCC8F114}" sibTransId="{762B2907-27AC-4C4E-B3FC-DAA2F1A13FA8}"/>
    <dgm:cxn modelId="{14517180-D69E-4BDE-A872-E7FE39D19A27}" srcId="{719FE798-4F92-43D3-9A2F-604CB9A49210}" destId="{9682341C-523B-43E5-8D93-8B1F18D322A2}" srcOrd="1" destOrd="0" parTransId="{42866ED3-9FB6-4CDD-A09C-8A71675B1AE3}" sibTransId="{6F52147A-2631-440C-9C18-386130080ED7}"/>
    <dgm:cxn modelId="{060DE181-CA09-4C57-805A-4F2DECE1DDEC}" type="presOf" srcId="{719FE798-4F92-43D3-9A2F-604CB9A49210}" destId="{001E192D-A82F-42AF-896F-9505641FC0B2}" srcOrd="1" destOrd="0" presId="urn:microsoft.com/office/officeart/2005/8/layout/list1"/>
    <dgm:cxn modelId="{DEBC5D7C-9F15-4B6A-97C9-77D4BFA8E0B4}" srcId="{719FE798-4F92-43D3-9A2F-604CB9A49210}" destId="{3FFEC9E3-6AFD-42E4-AF38-89E255FA29CB}" srcOrd="0" destOrd="0" parTransId="{1B39FA38-93DB-479E-ADBA-896C8DF9DEDC}" sibTransId="{8A25DA73-54E9-45B7-AA73-534486726146}"/>
    <dgm:cxn modelId="{A13DDFE9-8C60-4302-949E-4A395ADEC530}" srcId="{719FE798-4F92-43D3-9A2F-604CB9A49210}" destId="{78EFD462-31F7-4B89-ACF7-7F43F1DC7FCE}" srcOrd="3" destOrd="0" parTransId="{77FCD6B6-7C41-47A1-831C-6A7E63C16041}" sibTransId="{E10391AA-5451-4CBB-B243-F3A59626E449}"/>
    <dgm:cxn modelId="{F2014E64-6857-473C-8DDC-FD301A58965E}" type="presOf" srcId="{719FE798-4F92-43D3-9A2F-604CB9A49210}" destId="{F0CA9580-269C-4367-ACE4-BF67CE56B226}" srcOrd="0" destOrd="0" presId="urn:microsoft.com/office/officeart/2005/8/layout/list1"/>
    <dgm:cxn modelId="{979D8F2A-6B27-4891-8D2E-06106BD93089}" type="presOf" srcId="{78EFD462-31F7-4B89-ACF7-7F43F1DC7FCE}" destId="{B6A7912B-CFA0-424B-9158-C8C0285E3AC0}" srcOrd="0" destOrd="3" presId="urn:microsoft.com/office/officeart/2005/8/layout/list1"/>
    <dgm:cxn modelId="{520C4AEA-0CA0-4048-A4A0-A907FEE1D49E}" type="presOf" srcId="{9682341C-523B-43E5-8D93-8B1F18D322A2}" destId="{B6A7912B-CFA0-424B-9158-C8C0285E3AC0}" srcOrd="0" destOrd="1" presId="urn:microsoft.com/office/officeart/2005/8/layout/list1"/>
    <dgm:cxn modelId="{B2FA4E0F-50A6-4B56-860D-AECDBAA68904}" type="presOf" srcId="{CA494EEC-B43A-4537-9825-BC44EA9554F4}" destId="{7AD27593-5F5F-48A2-86EA-221E0F71AC2C}" srcOrd="0" destOrd="0" presId="urn:microsoft.com/office/officeart/2005/8/layout/list1"/>
    <dgm:cxn modelId="{4FAE0243-EFB7-4A90-B447-62A82191FEBE}" type="presOf" srcId="{7D2815CE-78DE-431F-96C9-5E609C15B219}" destId="{B6A7912B-CFA0-424B-9158-C8C0285E3AC0}" srcOrd="0" destOrd="2" presId="urn:microsoft.com/office/officeart/2005/8/layout/list1"/>
    <dgm:cxn modelId="{909B17D9-25F6-4B21-B2BF-9E9871C4A3E9}" type="presParOf" srcId="{7AD27593-5F5F-48A2-86EA-221E0F71AC2C}" destId="{E84027CF-6035-4C91-8BFF-963FD21A711A}" srcOrd="0" destOrd="0" presId="urn:microsoft.com/office/officeart/2005/8/layout/list1"/>
    <dgm:cxn modelId="{6F4B01D5-CE3C-4566-BACD-E7D0F8B56A47}" type="presParOf" srcId="{E84027CF-6035-4C91-8BFF-963FD21A711A}" destId="{F0CA9580-269C-4367-ACE4-BF67CE56B226}" srcOrd="0" destOrd="0" presId="urn:microsoft.com/office/officeart/2005/8/layout/list1"/>
    <dgm:cxn modelId="{CB9F180D-B1AF-4926-B969-55C12E586825}" type="presParOf" srcId="{E84027CF-6035-4C91-8BFF-963FD21A711A}" destId="{001E192D-A82F-42AF-896F-9505641FC0B2}" srcOrd="1" destOrd="0" presId="urn:microsoft.com/office/officeart/2005/8/layout/list1"/>
    <dgm:cxn modelId="{05A6AEBD-F180-44AB-A64B-45A719AD83AF}" type="presParOf" srcId="{7AD27593-5F5F-48A2-86EA-221E0F71AC2C}" destId="{61888188-C0E1-45B5-8F7D-505F89793BAA}" srcOrd="1" destOrd="0" presId="urn:microsoft.com/office/officeart/2005/8/layout/list1"/>
    <dgm:cxn modelId="{2CD000F2-EB4F-4956-8617-526926B37FE4}" type="presParOf" srcId="{7AD27593-5F5F-48A2-86EA-221E0F71AC2C}" destId="{B6A7912B-CFA0-424B-9158-C8C0285E3AC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8F29D8-A998-464D-80E4-4B5D3AADA9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6909AD-B591-4919-8406-B5D0FB726BC1}">
      <dgm:prSet phldrT="[Text]" custT="1"/>
      <dgm:spPr>
        <a:blipFill rotWithShape="0">
          <a:blip xmlns:r="http://schemas.openxmlformats.org/officeDocument/2006/relationships" r:embed="rId1"/>
          <a:stretch>
            <a:fillRect/>
          </a:stretch>
        </a:blipFill>
      </dgm:spPr>
      <dgm:t>
        <a:bodyPr/>
        <a:lstStyle/>
        <a:p>
          <a:endParaRPr lang="en-US" sz="1600" dirty="0"/>
        </a:p>
      </dgm:t>
    </dgm:pt>
    <dgm:pt modelId="{A7AE8E2E-E5A8-44CF-8FC9-9B5286B3DF78}" type="parTrans" cxnId="{E9CE10D6-B1B3-48AF-80C6-3D535069DAA9}">
      <dgm:prSet/>
      <dgm:spPr/>
      <dgm:t>
        <a:bodyPr/>
        <a:lstStyle/>
        <a:p>
          <a:endParaRPr lang="en-US"/>
        </a:p>
      </dgm:t>
    </dgm:pt>
    <dgm:pt modelId="{08539C55-232B-4D74-9B5A-5EF23352E0BC}" type="sibTrans" cxnId="{E9CE10D6-B1B3-48AF-80C6-3D535069DAA9}">
      <dgm:prSet/>
      <dgm:spPr/>
      <dgm:t>
        <a:bodyPr/>
        <a:lstStyle/>
        <a:p>
          <a:endParaRPr lang="en-US"/>
        </a:p>
      </dgm:t>
    </dgm:pt>
    <dgm:pt modelId="{EABDB4EB-98CE-4D43-9B0A-1AA480FC85DC}">
      <dgm:prSet phldrT="[Text]"/>
      <dgm:spPr/>
      <dgm:t>
        <a:bodyPr/>
        <a:lstStyle/>
        <a:p>
          <a:r>
            <a:rPr lang="en-US" dirty="0" smtClean="0"/>
            <a:t>Notice to parties of the outcome of the complaint</a:t>
          </a:r>
          <a:endParaRPr lang="en-US" dirty="0"/>
        </a:p>
      </dgm:t>
    </dgm:pt>
    <dgm:pt modelId="{0E14B564-033C-46AD-BE62-3EC5F8C26319}" type="parTrans" cxnId="{9B93DB2A-B9FE-4892-BC82-983CA2F4FE57}">
      <dgm:prSet/>
      <dgm:spPr/>
      <dgm:t>
        <a:bodyPr/>
        <a:lstStyle/>
        <a:p>
          <a:endParaRPr lang="en-US"/>
        </a:p>
      </dgm:t>
    </dgm:pt>
    <dgm:pt modelId="{B89EDF8C-876F-4CA5-ACE7-C26B2C5B81CB}" type="sibTrans" cxnId="{9B93DB2A-B9FE-4892-BC82-983CA2F4FE57}">
      <dgm:prSet/>
      <dgm:spPr/>
      <dgm:t>
        <a:bodyPr/>
        <a:lstStyle/>
        <a:p>
          <a:endParaRPr lang="en-US"/>
        </a:p>
      </dgm:t>
    </dgm:pt>
    <dgm:pt modelId="{68410C52-6E68-4BCB-A8CB-A796275EB1FE}">
      <dgm:prSet phldrT="[Text]" custT="1"/>
      <dgm:spPr/>
      <dgm:t>
        <a:bodyPr/>
        <a:lstStyle/>
        <a:p>
          <a:r>
            <a:rPr lang="en-US" sz="1600" dirty="0" smtClean="0"/>
            <a:t>Both parties must be notified, in writing, about the outcome of the complaint and any appeal - </a:t>
          </a:r>
          <a:r>
            <a:rPr lang="en-US" sz="1600" i="1" dirty="0" smtClean="0"/>
            <a:t>i.e., </a:t>
          </a:r>
          <a:r>
            <a:rPr lang="en-US" sz="1600" i="0" dirty="0" smtClean="0"/>
            <a:t>whether harassment was found to have occurred.</a:t>
          </a:r>
          <a:endParaRPr lang="en-US" sz="1600" dirty="0"/>
        </a:p>
      </dgm:t>
    </dgm:pt>
    <dgm:pt modelId="{08869A36-2D56-4252-8031-83A78648E3CC}" type="parTrans" cxnId="{76DBA3E7-3059-44E4-A4BC-C56D81D9947D}">
      <dgm:prSet/>
      <dgm:spPr/>
      <dgm:t>
        <a:bodyPr/>
        <a:lstStyle/>
        <a:p>
          <a:endParaRPr lang="en-US"/>
        </a:p>
      </dgm:t>
    </dgm:pt>
    <dgm:pt modelId="{795E103E-2292-40A3-8480-D9E05462C28D}" type="sibTrans" cxnId="{76DBA3E7-3059-44E4-A4BC-C56D81D9947D}">
      <dgm:prSet/>
      <dgm:spPr/>
      <dgm:t>
        <a:bodyPr/>
        <a:lstStyle/>
        <a:p>
          <a:endParaRPr lang="en-US"/>
        </a:p>
      </dgm:t>
    </dgm:pt>
    <dgm:pt modelId="{F309D9B9-1D27-4687-91E2-27D0192A8FE1}">
      <dgm:prSet custT="1"/>
      <dgm:spPr/>
      <dgm:t>
        <a:bodyPr/>
        <a:lstStyle/>
        <a:p>
          <a:r>
            <a:rPr lang="en-US" sz="1600" dirty="0" smtClean="0"/>
            <a:t>Give complainant and alleged perpetrator similar and timely access to info that will be used at hearing. </a:t>
          </a:r>
          <a:endParaRPr lang="en-US" sz="1600" dirty="0"/>
        </a:p>
      </dgm:t>
    </dgm:pt>
    <dgm:pt modelId="{37099FB9-F9C2-4FF6-A90D-1105465E0661}" type="parTrans" cxnId="{982CC657-0196-41DC-B9BD-D021708AA0B2}">
      <dgm:prSet/>
      <dgm:spPr/>
      <dgm:t>
        <a:bodyPr/>
        <a:lstStyle/>
        <a:p>
          <a:endParaRPr lang="en-US"/>
        </a:p>
      </dgm:t>
    </dgm:pt>
    <dgm:pt modelId="{ED0F8BE9-6AAF-42D7-AC9C-199BA18C16DC}" type="sibTrans" cxnId="{982CC657-0196-41DC-B9BD-D021708AA0B2}">
      <dgm:prSet/>
      <dgm:spPr/>
      <dgm:t>
        <a:bodyPr/>
        <a:lstStyle/>
        <a:p>
          <a:endParaRPr lang="en-US"/>
        </a:p>
      </dgm:t>
    </dgm:pt>
    <dgm:pt modelId="{AF304ED4-43C2-4120-A92A-9C57BF8268FC}">
      <dgm:prSet custT="1"/>
      <dgm:spPr/>
      <dgm:t>
        <a:bodyPr/>
        <a:lstStyle/>
        <a:p>
          <a:r>
            <a:rPr lang="en-US" sz="1600" dirty="0" smtClean="0"/>
            <a:t>Notify complainant of right to file criminal complaint and do not dissuade her from doing so either during or after school’s internal Title IX investigation.</a:t>
          </a:r>
          <a:endParaRPr lang="en-US" sz="1600" dirty="0"/>
        </a:p>
      </dgm:t>
    </dgm:pt>
    <dgm:pt modelId="{7E218889-900B-477B-885C-8F7E06092BA8}" type="parTrans" cxnId="{29CC490D-4669-4900-B335-743F2718DEA6}">
      <dgm:prSet/>
      <dgm:spPr/>
      <dgm:t>
        <a:bodyPr/>
        <a:lstStyle/>
        <a:p>
          <a:endParaRPr lang="en-US"/>
        </a:p>
      </dgm:t>
    </dgm:pt>
    <dgm:pt modelId="{7ED60F4C-6C82-43AF-AA5C-DA3F24E8B74E}" type="sibTrans" cxnId="{29CC490D-4669-4900-B335-743F2718DEA6}">
      <dgm:prSet/>
      <dgm:spPr/>
      <dgm:t>
        <a:bodyPr/>
        <a:lstStyle/>
        <a:p>
          <a:endParaRPr lang="en-US"/>
        </a:p>
      </dgm:t>
    </dgm:pt>
    <dgm:pt modelId="{CB0437CA-2A4A-4070-889B-23B2909FF693}">
      <dgm:prSet custT="1"/>
      <dgm:spPr/>
      <dgm:t>
        <a:bodyPr/>
        <a:lstStyle/>
        <a:p>
          <a:r>
            <a:rPr lang="en-US" sz="1600" dirty="0" smtClean="0"/>
            <a:t> Do not wait for conclusion of criminal investigation or criminal proceeding to begin Title IX investigation.</a:t>
          </a:r>
          <a:endParaRPr lang="en-US" sz="1600" dirty="0"/>
        </a:p>
      </dgm:t>
    </dgm:pt>
    <dgm:pt modelId="{8AE9C19C-6D86-4AAB-A9BC-F70CC4B4E086}" type="parTrans" cxnId="{FBE785B3-F136-4985-979F-F123A0808572}">
      <dgm:prSet/>
      <dgm:spPr/>
      <dgm:t>
        <a:bodyPr/>
        <a:lstStyle/>
        <a:p>
          <a:endParaRPr lang="en-US"/>
        </a:p>
      </dgm:t>
    </dgm:pt>
    <dgm:pt modelId="{AFFB739B-7A84-40FC-BEDE-267EA31D17D6}" type="sibTrans" cxnId="{FBE785B3-F136-4985-979F-F123A0808572}">
      <dgm:prSet/>
      <dgm:spPr/>
      <dgm:t>
        <a:bodyPr/>
        <a:lstStyle/>
        <a:p>
          <a:endParaRPr lang="en-US"/>
        </a:p>
      </dgm:t>
    </dgm:pt>
    <dgm:pt modelId="{319ACFCE-EC5E-40AB-A172-D5724EB13DE8}">
      <dgm:prSet custT="1"/>
      <dgm:spPr/>
      <dgm:t>
        <a:bodyPr/>
        <a:lstStyle/>
        <a:p>
          <a:r>
            <a:rPr lang="en-US" sz="1600" dirty="0" smtClean="0"/>
            <a:t>Use a </a:t>
          </a:r>
          <a:r>
            <a:rPr lang="en-US" sz="1600" b="1" dirty="0" smtClean="0"/>
            <a:t>preponderance of the evidence standard,</a:t>
          </a:r>
          <a:r>
            <a:rPr lang="en-US" sz="1600" dirty="0" smtClean="0"/>
            <a:t> </a:t>
          </a:r>
          <a:r>
            <a:rPr lang="en-US" sz="1600" i="1" dirty="0" smtClean="0"/>
            <a:t>i.e.,</a:t>
          </a:r>
          <a:r>
            <a:rPr lang="en-US" sz="1600" i="0" dirty="0" smtClean="0"/>
            <a:t> it is more likely than not that sexual harassment or violence occurred.</a:t>
          </a:r>
          <a:endParaRPr lang="en-US" sz="1600" dirty="0"/>
        </a:p>
      </dgm:t>
    </dgm:pt>
    <dgm:pt modelId="{C8211AF4-3E66-4E57-B3D8-6252E2304744}" type="parTrans" cxnId="{4756CAA3-B44B-471D-BEEB-060D79C22132}">
      <dgm:prSet/>
      <dgm:spPr/>
      <dgm:t>
        <a:bodyPr/>
        <a:lstStyle/>
        <a:p>
          <a:endParaRPr lang="en-US"/>
        </a:p>
      </dgm:t>
    </dgm:pt>
    <dgm:pt modelId="{CF328BB2-07E0-40B1-B1AF-44F3D7712923}" type="sibTrans" cxnId="{4756CAA3-B44B-471D-BEEB-060D79C22132}">
      <dgm:prSet/>
      <dgm:spPr/>
      <dgm:t>
        <a:bodyPr/>
        <a:lstStyle/>
        <a:p>
          <a:endParaRPr lang="en-US"/>
        </a:p>
      </dgm:t>
    </dgm:pt>
    <dgm:pt modelId="{4C684D23-E90B-4678-BDC8-3F739AD220E1}">
      <dgm:prSet phldrT="[Text]"/>
      <dgm:spPr/>
      <dgm:t>
        <a:bodyPr/>
        <a:lstStyle/>
        <a:p>
          <a:r>
            <a:rPr lang="en-US" dirty="0" smtClean="0"/>
            <a:t>Assurance that school will take steps to prevent recurrence of harassment and to correct discriminatory effects on complainant and others, if appropriate. </a:t>
          </a:r>
          <a:endParaRPr lang="en-US" dirty="0"/>
        </a:p>
      </dgm:t>
    </dgm:pt>
    <dgm:pt modelId="{1216A2A0-3633-45FA-A771-6C05FD48CF93}" type="parTrans" cxnId="{34F16665-83E1-4520-B6EA-4B7600927430}">
      <dgm:prSet/>
      <dgm:spPr/>
      <dgm:t>
        <a:bodyPr/>
        <a:lstStyle/>
        <a:p>
          <a:endParaRPr lang="en-US"/>
        </a:p>
      </dgm:t>
    </dgm:pt>
    <dgm:pt modelId="{64071257-4BAA-44D3-BA42-9325207C098C}" type="sibTrans" cxnId="{34F16665-83E1-4520-B6EA-4B7600927430}">
      <dgm:prSet/>
      <dgm:spPr/>
      <dgm:t>
        <a:bodyPr/>
        <a:lstStyle/>
        <a:p>
          <a:endParaRPr lang="en-US"/>
        </a:p>
      </dgm:t>
    </dgm:pt>
    <dgm:pt modelId="{D7A1563B-6063-4824-91F8-76EDA27CFDA5}">
      <dgm:prSet custT="1"/>
      <dgm:spPr/>
      <dgm:t>
        <a:bodyPr/>
        <a:lstStyle/>
        <a:p>
          <a:r>
            <a:rPr lang="en-US" sz="1600" dirty="0" smtClean="0"/>
            <a:t>Give both parties opportunity to present witnesses and other evidence</a:t>
          </a:r>
          <a:endParaRPr lang="en-US" sz="1600" dirty="0"/>
        </a:p>
      </dgm:t>
    </dgm:pt>
    <dgm:pt modelId="{3435D5EE-FD6B-44C6-8EA4-89B21A81CC42}" type="parTrans" cxnId="{7ADD647C-03FF-42F1-99A1-FF8F818D830A}">
      <dgm:prSet/>
      <dgm:spPr/>
      <dgm:t>
        <a:bodyPr/>
        <a:lstStyle/>
        <a:p>
          <a:endParaRPr lang="en-US"/>
        </a:p>
      </dgm:t>
    </dgm:pt>
    <dgm:pt modelId="{403CA9C8-DD0E-42AA-8C93-037AFE2C736B}" type="sibTrans" cxnId="{7ADD647C-03FF-42F1-99A1-FF8F818D830A}">
      <dgm:prSet/>
      <dgm:spPr/>
      <dgm:t>
        <a:bodyPr/>
        <a:lstStyle/>
        <a:p>
          <a:endParaRPr lang="en-US"/>
        </a:p>
      </dgm:t>
    </dgm:pt>
    <dgm:pt modelId="{30ECF96D-C983-41B3-B2C4-106CA669BA5D}" type="pres">
      <dgm:prSet presAssocID="{468F29D8-A998-464D-80E4-4B5D3AADA9A0}" presName="linear" presStyleCnt="0">
        <dgm:presLayoutVars>
          <dgm:animLvl val="lvl"/>
          <dgm:resizeHandles val="exact"/>
        </dgm:presLayoutVars>
      </dgm:prSet>
      <dgm:spPr/>
      <dgm:t>
        <a:bodyPr/>
        <a:lstStyle/>
        <a:p>
          <a:endParaRPr lang="en-US"/>
        </a:p>
      </dgm:t>
    </dgm:pt>
    <dgm:pt modelId="{24CCA7B4-E465-444D-9F9C-32AC7AB10780}" type="pres">
      <dgm:prSet presAssocID="{E56909AD-B591-4919-8406-B5D0FB726BC1}" presName="parentText" presStyleLbl="node1" presStyleIdx="0" presStyleCnt="3" custLinFactNeighborY="11209">
        <dgm:presLayoutVars>
          <dgm:chMax val="0"/>
          <dgm:bulletEnabled val="1"/>
        </dgm:presLayoutVars>
      </dgm:prSet>
      <dgm:spPr/>
      <dgm:t>
        <a:bodyPr/>
        <a:lstStyle/>
        <a:p>
          <a:endParaRPr lang="en-US"/>
        </a:p>
      </dgm:t>
    </dgm:pt>
    <dgm:pt modelId="{A7BBEB10-6E96-4C72-8A1B-9BC13901A143}" type="pres">
      <dgm:prSet presAssocID="{E56909AD-B591-4919-8406-B5D0FB726BC1}" presName="childText" presStyleLbl="revTx" presStyleIdx="0" presStyleCnt="2" custLinFactNeighborY="48664">
        <dgm:presLayoutVars>
          <dgm:bulletEnabled val="1"/>
        </dgm:presLayoutVars>
      </dgm:prSet>
      <dgm:spPr/>
      <dgm:t>
        <a:bodyPr/>
        <a:lstStyle/>
        <a:p>
          <a:endParaRPr lang="en-US"/>
        </a:p>
      </dgm:t>
    </dgm:pt>
    <dgm:pt modelId="{04D8CF9C-AFC9-4946-ABBF-FE546E123C35}" type="pres">
      <dgm:prSet presAssocID="{EABDB4EB-98CE-4D43-9B0A-1AA480FC85DC}" presName="parentText" presStyleLbl="node1" presStyleIdx="1" presStyleCnt="3" custScaleY="61556" custLinFactNeighborY="71373">
        <dgm:presLayoutVars>
          <dgm:chMax val="0"/>
          <dgm:bulletEnabled val="1"/>
        </dgm:presLayoutVars>
      </dgm:prSet>
      <dgm:spPr/>
      <dgm:t>
        <a:bodyPr/>
        <a:lstStyle/>
        <a:p>
          <a:endParaRPr lang="en-US"/>
        </a:p>
      </dgm:t>
    </dgm:pt>
    <dgm:pt modelId="{8572BE11-5164-47B7-8BFF-84BF91699076}" type="pres">
      <dgm:prSet presAssocID="{EABDB4EB-98CE-4D43-9B0A-1AA480FC85DC}" presName="childText" presStyleLbl="revTx" presStyleIdx="1" presStyleCnt="2" custScaleY="164932" custLinFactNeighborY="65738">
        <dgm:presLayoutVars>
          <dgm:bulletEnabled val="1"/>
        </dgm:presLayoutVars>
      </dgm:prSet>
      <dgm:spPr/>
      <dgm:t>
        <a:bodyPr/>
        <a:lstStyle/>
        <a:p>
          <a:endParaRPr lang="en-US"/>
        </a:p>
      </dgm:t>
    </dgm:pt>
    <dgm:pt modelId="{AEC238C1-C60D-4C1E-8176-6AD91DEDE23C}" type="pres">
      <dgm:prSet presAssocID="{4C684D23-E90B-4678-BDC8-3F739AD220E1}" presName="parentText" presStyleLbl="node1" presStyleIdx="2" presStyleCnt="3" custLinFactNeighborY="64383">
        <dgm:presLayoutVars>
          <dgm:chMax val="0"/>
          <dgm:bulletEnabled val="1"/>
        </dgm:presLayoutVars>
      </dgm:prSet>
      <dgm:spPr/>
      <dgm:t>
        <a:bodyPr/>
        <a:lstStyle/>
        <a:p>
          <a:endParaRPr lang="en-US"/>
        </a:p>
      </dgm:t>
    </dgm:pt>
  </dgm:ptLst>
  <dgm:cxnLst>
    <dgm:cxn modelId="{EF8A7CBF-9E2F-4747-A194-6DE01119D49F}" type="presOf" srcId="{F309D9B9-1D27-4687-91E2-27D0192A8FE1}" destId="{A7BBEB10-6E96-4C72-8A1B-9BC13901A143}" srcOrd="0" destOrd="1" presId="urn:microsoft.com/office/officeart/2005/8/layout/vList2"/>
    <dgm:cxn modelId="{29CC490D-4669-4900-B335-743F2718DEA6}" srcId="{E56909AD-B591-4919-8406-B5D0FB726BC1}" destId="{AF304ED4-43C2-4120-A92A-9C57BF8268FC}" srcOrd="2" destOrd="0" parTransId="{7E218889-900B-477B-885C-8F7E06092BA8}" sibTransId="{7ED60F4C-6C82-43AF-AA5C-DA3F24E8B74E}"/>
    <dgm:cxn modelId="{76DBA3E7-3059-44E4-A4BC-C56D81D9947D}" srcId="{EABDB4EB-98CE-4D43-9B0A-1AA480FC85DC}" destId="{68410C52-6E68-4BCB-A8CB-A796275EB1FE}" srcOrd="0" destOrd="0" parTransId="{08869A36-2D56-4252-8031-83A78648E3CC}" sibTransId="{795E103E-2292-40A3-8480-D9E05462C28D}"/>
    <dgm:cxn modelId="{4C7A974E-E0C2-4D74-B03F-4BE1EC47A4C5}" type="presOf" srcId="{4C684D23-E90B-4678-BDC8-3F739AD220E1}" destId="{AEC238C1-C60D-4C1E-8176-6AD91DEDE23C}" srcOrd="0" destOrd="0" presId="urn:microsoft.com/office/officeart/2005/8/layout/vList2"/>
    <dgm:cxn modelId="{2D9666BC-C8A0-4F9C-BB03-A2BD946C9217}" type="presOf" srcId="{D7A1563B-6063-4824-91F8-76EDA27CFDA5}" destId="{A7BBEB10-6E96-4C72-8A1B-9BC13901A143}" srcOrd="0" destOrd="0" presId="urn:microsoft.com/office/officeart/2005/8/layout/vList2"/>
    <dgm:cxn modelId="{9B93DB2A-B9FE-4892-BC82-983CA2F4FE57}" srcId="{468F29D8-A998-464D-80E4-4B5D3AADA9A0}" destId="{EABDB4EB-98CE-4D43-9B0A-1AA480FC85DC}" srcOrd="1" destOrd="0" parTransId="{0E14B564-033C-46AD-BE62-3EC5F8C26319}" sibTransId="{B89EDF8C-876F-4CA5-ACE7-C26B2C5B81CB}"/>
    <dgm:cxn modelId="{F898AABF-EC38-4D71-A972-0181BF496673}" type="presOf" srcId="{68410C52-6E68-4BCB-A8CB-A796275EB1FE}" destId="{8572BE11-5164-47B7-8BFF-84BF91699076}" srcOrd="0" destOrd="0" presId="urn:microsoft.com/office/officeart/2005/8/layout/vList2"/>
    <dgm:cxn modelId="{190F9BAF-2A1D-403E-8220-DF32E747EF1C}" type="presOf" srcId="{319ACFCE-EC5E-40AB-A172-D5724EB13DE8}" destId="{A7BBEB10-6E96-4C72-8A1B-9BC13901A143}" srcOrd="0" destOrd="4" presId="urn:microsoft.com/office/officeart/2005/8/layout/vList2"/>
    <dgm:cxn modelId="{FBE785B3-F136-4985-979F-F123A0808572}" srcId="{E56909AD-B591-4919-8406-B5D0FB726BC1}" destId="{CB0437CA-2A4A-4070-889B-23B2909FF693}" srcOrd="3" destOrd="0" parTransId="{8AE9C19C-6D86-4AAB-A9BC-F70CC4B4E086}" sibTransId="{AFFB739B-7A84-40FC-BEDE-267EA31D17D6}"/>
    <dgm:cxn modelId="{34F16665-83E1-4520-B6EA-4B7600927430}" srcId="{468F29D8-A998-464D-80E4-4B5D3AADA9A0}" destId="{4C684D23-E90B-4678-BDC8-3F739AD220E1}" srcOrd="2" destOrd="0" parTransId="{1216A2A0-3633-45FA-A771-6C05FD48CF93}" sibTransId="{64071257-4BAA-44D3-BA42-9325207C098C}"/>
    <dgm:cxn modelId="{FC6F2A9A-0274-44AC-9C15-7D98B8956C4D}" type="presOf" srcId="{468F29D8-A998-464D-80E4-4B5D3AADA9A0}" destId="{30ECF96D-C983-41B3-B2C4-106CA669BA5D}" srcOrd="0" destOrd="0" presId="urn:microsoft.com/office/officeart/2005/8/layout/vList2"/>
    <dgm:cxn modelId="{2E185B35-0B88-4CC3-8F64-6E413A0BF06D}" type="presOf" srcId="{EABDB4EB-98CE-4D43-9B0A-1AA480FC85DC}" destId="{04D8CF9C-AFC9-4946-ABBF-FE546E123C35}" srcOrd="0" destOrd="0" presId="urn:microsoft.com/office/officeart/2005/8/layout/vList2"/>
    <dgm:cxn modelId="{65C879F3-4459-418B-B2BA-CC8CC0325736}" type="presOf" srcId="{CB0437CA-2A4A-4070-889B-23B2909FF693}" destId="{A7BBEB10-6E96-4C72-8A1B-9BC13901A143}" srcOrd="0" destOrd="3" presId="urn:microsoft.com/office/officeart/2005/8/layout/vList2"/>
    <dgm:cxn modelId="{982CC657-0196-41DC-B9BD-D021708AA0B2}" srcId="{E56909AD-B591-4919-8406-B5D0FB726BC1}" destId="{F309D9B9-1D27-4687-91E2-27D0192A8FE1}" srcOrd="1" destOrd="0" parTransId="{37099FB9-F9C2-4FF6-A90D-1105465E0661}" sibTransId="{ED0F8BE9-6AAF-42D7-AC9C-199BA18C16DC}"/>
    <dgm:cxn modelId="{58C948CD-5321-4067-A302-2D2DB59719F7}" type="presOf" srcId="{E56909AD-B591-4919-8406-B5D0FB726BC1}" destId="{24CCA7B4-E465-444D-9F9C-32AC7AB10780}" srcOrd="0" destOrd="0" presId="urn:microsoft.com/office/officeart/2005/8/layout/vList2"/>
    <dgm:cxn modelId="{7ADD647C-03FF-42F1-99A1-FF8F818D830A}" srcId="{E56909AD-B591-4919-8406-B5D0FB726BC1}" destId="{D7A1563B-6063-4824-91F8-76EDA27CFDA5}" srcOrd="0" destOrd="0" parTransId="{3435D5EE-FD6B-44C6-8EA4-89B21A81CC42}" sibTransId="{403CA9C8-DD0E-42AA-8C93-037AFE2C736B}"/>
    <dgm:cxn modelId="{4756CAA3-B44B-471D-BEEB-060D79C22132}" srcId="{E56909AD-B591-4919-8406-B5D0FB726BC1}" destId="{319ACFCE-EC5E-40AB-A172-D5724EB13DE8}" srcOrd="4" destOrd="0" parTransId="{C8211AF4-3E66-4E57-B3D8-6252E2304744}" sibTransId="{CF328BB2-07E0-40B1-B1AF-44F3D7712923}"/>
    <dgm:cxn modelId="{E9CE10D6-B1B3-48AF-80C6-3D535069DAA9}" srcId="{468F29D8-A998-464D-80E4-4B5D3AADA9A0}" destId="{E56909AD-B591-4919-8406-B5D0FB726BC1}" srcOrd="0" destOrd="0" parTransId="{A7AE8E2E-E5A8-44CF-8FC9-9B5286B3DF78}" sibTransId="{08539C55-232B-4D74-9B5A-5EF23352E0BC}"/>
    <dgm:cxn modelId="{FBD44D9B-506B-444A-B2B7-3394E2D835CB}" type="presOf" srcId="{AF304ED4-43C2-4120-A92A-9C57BF8268FC}" destId="{A7BBEB10-6E96-4C72-8A1B-9BC13901A143}" srcOrd="0" destOrd="2" presId="urn:microsoft.com/office/officeart/2005/8/layout/vList2"/>
    <dgm:cxn modelId="{3D959B11-551A-4E3B-B379-5B6B94DAB7AF}" type="presParOf" srcId="{30ECF96D-C983-41B3-B2C4-106CA669BA5D}" destId="{24CCA7B4-E465-444D-9F9C-32AC7AB10780}" srcOrd="0" destOrd="0" presId="urn:microsoft.com/office/officeart/2005/8/layout/vList2"/>
    <dgm:cxn modelId="{B1683A97-007C-40EF-B27F-10D370B32009}" type="presParOf" srcId="{30ECF96D-C983-41B3-B2C4-106CA669BA5D}" destId="{A7BBEB10-6E96-4C72-8A1B-9BC13901A143}" srcOrd="1" destOrd="0" presId="urn:microsoft.com/office/officeart/2005/8/layout/vList2"/>
    <dgm:cxn modelId="{C98CC600-4B1F-496A-884E-6A74E747375D}" type="presParOf" srcId="{30ECF96D-C983-41B3-B2C4-106CA669BA5D}" destId="{04D8CF9C-AFC9-4946-ABBF-FE546E123C35}" srcOrd="2" destOrd="0" presId="urn:microsoft.com/office/officeart/2005/8/layout/vList2"/>
    <dgm:cxn modelId="{C3AEBD05-42D8-46F0-93CA-4F7FBE4A2AF8}" type="presParOf" srcId="{30ECF96D-C983-41B3-B2C4-106CA669BA5D}" destId="{8572BE11-5164-47B7-8BFF-84BF91699076}" srcOrd="3" destOrd="0" presId="urn:microsoft.com/office/officeart/2005/8/layout/vList2"/>
    <dgm:cxn modelId="{E4BFBFBC-33B4-47E4-9737-563337CAB767}" type="presParOf" srcId="{30ECF96D-C983-41B3-B2C4-106CA669BA5D}" destId="{AEC238C1-C60D-4C1E-8176-6AD91DEDE23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9900FD-770F-4FC4-A33B-E1F36369316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3EA06B97-0ABC-40D1-BB2C-51D0B20E5CC0}">
      <dgm:prSet phldrT="[Text]"/>
      <dgm:spPr/>
      <dgm:t>
        <a:bodyPr/>
        <a:lstStyle/>
        <a:p>
          <a:r>
            <a:rPr lang="en-US" dirty="0" smtClean="0"/>
            <a:t>Implement education and training programs</a:t>
          </a:r>
          <a:endParaRPr lang="en-US" dirty="0"/>
        </a:p>
      </dgm:t>
    </dgm:pt>
    <dgm:pt modelId="{3B71F50C-A20B-4518-A577-3E4CFCB8D455}" type="parTrans" cxnId="{B9A2164E-DFD9-4CD9-AB1C-2D9704F7D106}">
      <dgm:prSet/>
      <dgm:spPr/>
      <dgm:t>
        <a:bodyPr/>
        <a:lstStyle/>
        <a:p>
          <a:endParaRPr lang="en-US"/>
        </a:p>
      </dgm:t>
    </dgm:pt>
    <dgm:pt modelId="{7D28FC4F-D4BD-4DF4-BFB0-D9F54F19E0D6}" type="sibTrans" cxnId="{B9A2164E-DFD9-4CD9-AB1C-2D9704F7D106}">
      <dgm:prSet/>
      <dgm:spPr/>
      <dgm:t>
        <a:bodyPr/>
        <a:lstStyle/>
        <a:p>
          <a:endParaRPr lang="en-US"/>
        </a:p>
      </dgm:t>
    </dgm:pt>
    <dgm:pt modelId="{4ACED7F1-2E77-49BE-9DCC-056C96B72D4F}">
      <dgm:prSet phldrT="[Text]" custT="1"/>
      <dgm:spPr/>
      <dgm:t>
        <a:bodyPr/>
        <a:lstStyle/>
        <a:p>
          <a:r>
            <a:rPr lang="en-US" sz="1400" dirty="0" smtClean="0"/>
            <a:t>ALL STUDENTS AND STAFF:</a:t>
          </a:r>
        </a:p>
        <a:p>
          <a:r>
            <a:rPr lang="en-US" sz="1400" dirty="0" smtClean="0"/>
            <a:t>* What constitutes sexual harassment and violence, warning signs, how to respond</a:t>
          </a:r>
        </a:p>
        <a:p>
          <a:r>
            <a:rPr lang="en-US" sz="1400" dirty="0" smtClean="0"/>
            <a:t>* Policies, disciplinary procedures and consequences. </a:t>
          </a:r>
          <a:endParaRPr lang="en-US" sz="1400" dirty="0"/>
        </a:p>
      </dgm:t>
    </dgm:pt>
    <dgm:pt modelId="{C73C2966-C3D6-49A4-8457-A999B9801B2F}" type="parTrans" cxnId="{7EAE90A4-44C6-49C8-A941-6C05FC431682}">
      <dgm:prSet/>
      <dgm:spPr/>
      <dgm:t>
        <a:bodyPr/>
        <a:lstStyle/>
        <a:p>
          <a:endParaRPr lang="en-US"/>
        </a:p>
      </dgm:t>
    </dgm:pt>
    <dgm:pt modelId="{B9DAB660-D370-43C6-B901-1C03AF056CE9}" type="sibTrans" cxnId="{7EAE90A4-44C6-49C8-A941-6C05FC431682}">
      <dgm:prSet/>
      <dgm:spPr/>
      <dgm:t>
        <a:bodyPr/>
        <a:lstStyle/>
        <a:p>
          <a:endParaRPr lang="en-US"/>
        </a:p>
      </dgm:t>
    </dgm:pt>
    <dgm:pt modelId="{E321FC01-7071-4806-BB77-D3FC48672F58}">
      <dgm:prSet phldrT="[Text]"/>
      <dgm:spPr/>
      <dgm:t>
        <a:bodyPr/>
        <a:lstStyle/>
        <a:p>
          <a:r>
            <a:rPr lang="en-US" dirty="0" smtClean="0"/>
            <a:t>Make victim resources available</a:t>
          </a:r>
          <a:endParaRPr lang="en-US" dirty="0"/>
        </a:p>
      </dgm:t>
    </dgm:pt>
    <dgm:pt modelId="{0E84B996-BA81-455C-BAB5-929B027A64A4}" type="parTrans" cxnId="{5E202987-4C3A-4EE9-947F-C49AD2E824AB}">
      <dgm:prSet/>
      <dgm:spPr/>
      <dgm:t>
        <a:bodyPr/>
        <a:lstStyle/>
        <a:p>
          <a:endParaRPr lang="en-US"/>
        </a:p>
      </dgm:t>
    </dgm:pt>
    <dgm:pt modelId="{A64647C5-74F4-4577-B3BC-BC98B90D80C1}" type="sibTrans" cxnId="{5E202987-4C3A-4EE9-947F-C49AD2E824AB}">
      <dgm:prSet/>
      <dgm:spPr/>
      <dgm:t>
        <a:bodyPr/>
        <a:lstStyle/>
        <a:p>
          <a:endParaRPr lang="en-US"/>
        </a:p>
      </dgm:t>
    </dgm:pt>
    <dgm:pt modelId="{8823D43A-69F6-4EB5-BFC3-043C8624F21F}">
      <dgm:prSet phldrT="[Text]" custT="1"/>
      <dgm:spPr/>
      <dgm:t>
        <a:bodyPr/>
        <a:lstStyle/>
        <a:p>
          <a:r>
            <a:rPr lang="en-US" sz="1400" dirty="0" smtClean="0"/>
            <a:t>Develop specific sexual violence materials that include schools’ policies, rules, and resources for students, faculties, coaches, and administrators. </a:t>
          </a:r>
          <a:endParaRPr lang="en-US" sz="1400" dirty="0"/>
        </a:p>
      </dgm:t>
    </dgm:pt>
    <dgm:pt modelId="{4051541C-F5EC-4E6D-ABC9-947F8C1F083C}" type="parTrans" cxnId="{D99771C8-8A1C-4E54-856C-420C8C499D0F}">
      <dgm:prSet/>
      <dgm:spPr/>
      <dgm:t>
        <a:bodyPr/>
        <a:lstStyle/>
        <a:p>
          <a:endParaRPr lang="en-US"/>
        </a:p>
      </dgm:t>
    </dgm:pt>
    <dgm:pt modelId="{0FF03352-0C07-4452-B12E-3BB047D7C69C}" type="sibTrans" cxnId="{D99771C8-8A1C-4E54-856C-420C8C499D0F}">
      <dgm:prSet/>
      <dgm:spPr/>
      <dgm:t>
        <a:bodyPr/>
        <a:lstStyle/>
        <a:p>
          <a:endParaRPr lang="en-US"/>
        </a:p>
      </dgm:t>
    </dgm:pt>
    <dgm:pt modelId="{89AF888B-E9A4-4B70-A498-02CE27A0149F}">
      <dgm:prSet phldrT="[Text]" custT="1"/>
      <dgm:spPr/>
      <dgm:t>
        <a:bodyPr/>
        <a:lstStyle/>
        <a:p>
          <a:r>
            <a:rPr lang="en-US" sz="1400" dirty="0" smtClean="0"/>
            <a:t>Inform students that primary concern is student safety so other rules violations will be addressed separately, </a:t>
          </a:r>
          <a:r>
            <a:rPr lang="en-US" sz="1400" i="1" dirty="0" smtClean="0"/>
            <a:t>e.g.,</a:t>
          </a:r>
          <a:r>
            <a:rPr lang="en-US" sz="1400" i="0" dirty="0" smtClean="0"/>
            <a:t> use of alcohol or drugs never makes victim at fault for sexual violence</a:t>
          </a:r>
          <a:r>
            <a:rPr lang="en-US" sz="1200" i="0" dirty="0" smtClean="0"/>
            <a:t>.  </a:t>
          </a:r>
          <a:endParaRPr lang="en-US" sz="1200" dirty="0"/>
        </a:p>
      </dgm:t>
    </dgm:pt>
    <dgm:pt modelId="{D4C494F0-C8CC-4CEF-BB3C-2B0B14A944D4}" type="parTrans" cxnId="{59E738C9-CE20-4EB2-A7C9-0D39AFBEAC95}">
      <dgm:prSet/>
      <dgm:spPr/>
      <dgm:t>
        <a:bodyPr/>
        <a:lstStyle/>
        <a:p>
          <a:endParaRPr lang="en-US"/>
        </a:p>
      </dgm:t>
    </dgm:pt>
    <dgm:pt modelId="{DD42BB38-2C87-4A25-94E8-365C5C419692}" type="sibTrans" cxnId="{59E738C9-CE20-4EB2-A7C9-0D39AFBEAC95}">
      <dgm:prSet/>
      <dgm:spPr/>
      <dgm:t>
        <a:bodyPr/>
        <a:lstStyle/>
        <a:p>
          <a:endParaRPr lang="en-US"/>
        </a:p>
      </dgm:t>
    </dgm:pt>
    <dgm:pt modelId="{DA110122-FEAC-4E45-8591-B4C6C48EC256}" type="pres">
      <dgm:prSet presAssocID="{E59900FD-770F-4FC4-A33B-E1F36369316E}" presName="diagram" presStyleCnt="0">
        <dgm:presLayoutVars>
          <dgm:chPref val="1"/>
          <dgm:dir/>
          <dgm:animOne val="branch"/>
          <dgm:animLvl val="lvl"/>
          <dgm:resizeHandles/>
        </dgm:presLayoutVars>
      </dgm:prSet>
      <dgm:spPr/>
      <dgm:t>
        <a:bodyPr/>
        <a:lstStyle/>
        <a:p>
          <a:endParaRPr lang="en-US"/>
        </a:p>
      </dgm:t>
    </dgm:pt>
    <dgm:pt modelId="{281B1331-63FA-48D1-90CE-F46A3E78DB07}" type="pres">
      <dgm:prSet presAssocID="{3EA06B97-0ABC-40D1-BB2C-51D0B20E5CC0}" presName="root" presStyleCnt="0"/>
      <dgm:spPr/>
      <dgm:t>
        <a:bodyPr/>
        <a:lstStyle/>
        <a:p>
          <a:endParaRPr lang="en-US"/>
        </a:p>
      </dgm:t>
    </dgm:pt>
    <dgm:pt modelId="{EDB67B7E-03A5-4376-A17E-C5C9678E7A8C}" type="pres">
      <dgm:prSet presAssocID="{3EA06B97-0ABC-40D1-BB2C-51D0B20E5CC0}" presName="rootComposite" presStyleCnt="0"/>
      <dgm:spPr/>
      <dgm:t>
        <a:bodyPr/>
        <a:lstStyle/>
        <a:p>
          <a:endParaRPr lang="en-US"/>
        </a:p>
      </dgm:t>
    </dgm:pt>
    <dgm:pt modelId="{653AC12E-4D09-4AAE-A1DD-2C3ACA005C38}" type="pres">
      <dgm:prSet presAssocID="{3EA06B97-0ABC-40D1-BB2C-51D0B20E5CC0}" presName="rootText" presStyleLbl="node1" presStyleIdx="0" presStyleCnt="2" custScaleX="127403" custLinFactNeighborX="6707" custLinFactNeighborY="15324"/>
      <dgm:spPr/>
      <dgm:t>
        <a:bodyPr/>
        <a:lstStyle/>
        <a:p>
          <a:endParaRPr lang="en-US"/>
        </a:p>
      </dgm:t>
    </dgm:pt>
    <dgm:pt modelId="{018FAE54-E395-4446-99FA-96028BB49023}" type="pres">
      <dgm:prSet presAssocID="{3EA06B97-0ABC-40D1-BB2C-51D0B20E5CC0}" presName="rootConnector" presStyleLbl="node1" presStyleIdx="0" presStyleCnt="2"/>
      <dgm:spPr/>
      <dgm:t>
        <a:bodyPr/>
        <a:lstStyle/>
        <a:p>
          <a:endParaRPr lang="en-US"/>
        </a:p>
      </dgm:t>
    </dgm:pt>
    <dgm:pt modelId="{465D4E96-9477-468D-8D47-B36CDD21095A}" type="pres">
      <dgm:prSet presAssocID="{3EA06B97-0ABC-40D1-BB2C-51D0B20E5CC0}" presName="childShape" presStyleCnt="0"/>
      <dgm:spPr/>
      <dgm:t>
        <a:bodyPr/>
        <a:lstStyle/>
        <a:p>
          <a:endParaRPr lang="en-US"/>
        </a:p>
      </dgm:t>
    </dgm:pt>
    <dgm:pt modelId="{A984013B-37C4-450D-B4DA-77C89CBC2C1D}" type="pres">
      <dgm:prSet presAssocID="{C73C2966-C3D6-49A4-8457-A999B9801B2F}" presName="Name13" presStyleLbl="parChTrans1D2" presStyleIdx="0" presStyleCnt="3"/>
      <dgm:spPr/>
      <dgm:t>
        <a:bodyPr/>
        <a:lstStyle/>
        <a:p>
          <a:endParaRPr lang="en-US"/>
        </a:p>
      </dgm:t>
    </dgm:pt>
    <dgm:pt modelId="{E4378FBC-AB80-4053-89A2-9BB2F1B28EF1}" type="pres">
      <dgm:prSet presAssocID="{4ACED7F1-2E77-49BE-9DCC-056C96B72D4F}" presName="childText" presStyleLbl="bgAcc1" presStyleIdx="0" presStyleCnt="3" custScaleX="186155" custScaleY="131971" custLinFactNeighborX="34080" custLinFactNeighborY="10730">
        <dgm:presLayoutVars>
          <dgm:bulletEnabled val="1"/>
        </dgm:presLayoutVars>
      </dgm:prSet>
      <dgm:spPr/>
      <dgm:t>
        <a:bodyPr/>
        <a:lstStyle/>
        <a:p>
          <a:endParaRPr lang="en-US"/>
        </a:p>
      </dgm:t>
    </dgm:pt>
    <dgm:pt modelId="{0B6FA1B5-39EB-4CBD-BB2E-11BF1B8BEBE2}" type="pres">
      <dgm:prSet presAssocID="{D4C494F0-C8CC-4CEF-BB3C-2B0B14A944D4}" presName="Name13" presStyleLbl="parChTrans1D2" presStyleIdx="1" presStyleCnt="3"/>
      <dgm:spPr/>
      <dgm:t>
        <a:bodyPr/>
        <a:lstStyle/>
        <a:p>
          <a:endParaRPr lang="en-US"/>
        </a:p>
      </dgm:t>
    </dgm:pt>
    <dgm:pt modelId="{2F10CE5A-E369-451F-BC4B-375194238D08}" type="pres">
      <dgm:prSet presAssocID="{89AF888B-E9A4-4B70-A498-02CE27A0149F}" presName="childText" presStyleLbl="bgAcc1" presStyleIdx="1" presStyleCnt="3" custScaleX="293954" custScaleY="95730" custLinFactNeighborX="7520" custLinFactNeighborY="9579">
        <dgm:presLayoutVars>
          <dgm:bulletEnabled val="1"/>
        </dgm:presLayoutVars>
      </dgm:prSet>
      <dgm:spPr/>
      <dgm:t>
        <a:bodyPr/>
        <a:lstStyle/>
        <a:p>
          <a:endParaRPr lang="en-US"/>
        </a:p>
      </dgm:t>
    </dgm:pt>
    <dgm:pt modelId="{987BB13E-38C2-4460-8345-070A83A623C7}" type="pres">
      <dgm:prSet presAssocID="{E321FC01-7071-4806-BB77-D3FC48672F58}" presName="root" presStyleCnt="0"/>
      <dgm:spPr/>
      <dgm:t>
        <a:bodyPr/>
        <a:lstStyle/>
        <a:p>
          <a:endParaRPr lang="en-US"/>
        </a:p>
      </dgm:t>
    </dgm:pt>
    <dgm:pt modelId="{54988FDD-4D3A-4B73-87F4-426F6A692F12}" type="pres">
      <dgm:prSet presAssocID="{E321FC01-7071-4806-BB77-D3FC48672F58}" presName="rootComposite" presStyleCnt="0"/>
      <dgm:spPr/>
      <dgm:t>
        <a:bodyPr/>
        <a:lstStyle/>
        <a:p>
          <a:endParaRPr lang="en-US"/>
        </a:p>
      </dgm:t>
    </dgm:pt>
    <dgm:pt modelId="{292EA9D6-8745-4061-A90B-31FD5C0DA954}" type="pres">
      <dgm:prSet presAssocID="{E321FC01-7071-4806-BB77-D3FC48672F58}" presName="rootText" presStyleLbl="node1" presStyleIdx="1" presStyleCnt="2" custLinFactNeighborX="-39373" custLinFactNeighborY="22407"/>
      <dgm:spPr/>
      <dgm:t>
        <a:bodyPr/>
        <a:lstStyle/>
        <a:p>
          <a:endParaRPr lang="en-US"/>
        </a:p>
      </dgm:t>
    </dgm:pt>
    <dgm:pt modelId="{5D007B47-50FA-4FEE-84A6-92533EB74E3B}" type="pres">
      <dgm:prSet presAssocID="{E321FC01-7071-4806-BB77-D3FC48672F58}" presName="rootConnector" presStyleLbl="node1" presStyleIdx="1" presStyleCnt="2"/>
      <dgm:spPr/>
      <dgm:t>
        <a:bodyPr/>
        <a:lstStyle/>
        <a:p>
          <a:endParaRPr lang="en-US"/>
        </a:p>
      </dgm:t>
    </dgm:pt>
    <dgm:pt modelId="{F5A514BA-DC82-4A5C-A9AF-9E195ACD8A92}" type="pres">
      <dgm:prSet presAssocID="{E321FC01-7071-4806-BB77-D3FC48672F58}" presName="childShape" presStyleCnt="0"/>
      <dgm:spPr/>
      <dgm:t>
        <a:bodyPr/>
        <a:lstStyle/>
        <a:p>
          <a:endParaRPr lang="en-US"/>
        </a:p>
      </dgm:t>
    </dgm:pt>
    <dgm:pt modelId="{BDDD7AE1-8DE8-415B-84DE-EC7B2ADA30F8}" type="pres">
      <dgm:prSet presAssocID="{4051541C-F5EC-4E6D-ABC9-947F8C1F083C}" presName="Name13" presStyleLbl="parChTrans1D2" presStyleIdx="2" presStyleCnt="3"/>
      <dgm:spPr/>
      <dgm:t>
        <a:bodyPr/>
        <a:lstStyle/>
        <a:p>
          <a:endParaRPr lang="en-US"/>
        </a:p>
      </dgm:t>
    </dgm:pt>
    <dgm:pt modelId="{D1C0C7D0-8F07-42F5-BA87-B1E41D74C801}" type="pres">
      <dgm:prSet presAssocID="{8823D43A-69F6-4EB5-BFC3-043C8624F21F}" presName="childText" presStyleLbl="bgAcc1" presStyleIdx="2" presStyleCnt="3" custScaleX="133369" custScaleY="167329" custLinFactNeighborX="-16669" custLinFactNeighborY="31978">
        <dgm:presLayoutVars>
          <dgm:bulletEnabled val="1"/>
        </dgm:presLayoutVars>
      </dgm:prSet>
      <dgm:spPr/>
      <dgm:t>
        <a:bodyPr/>
        <a:lstStyle/>
        <a:p>
          <a:endParaRPr lang="en-US"/>
        </a:p>
      </dgm:t>
    </dgm:pt>
  </dgm:ptLst>
  <dgm:cxnLst>
    <dgm:cxn modelId="{59E738C9-CE20-4EB2-A7C9-0D39AFBEAC95}" srcId="{3EA06B97-0ABC-40D1-BB2C-51D0B20E5CC0}" destId="{89AF888B-E9A4-4B70-A498-02CE27A0149F}" srcOrd="1" destOrd="0" parTransId="{D4C494F0-C8CC-4CEF-BB3C-2B0B14A944D4}" sibTransId="{DD42BB38-2C87-4A25-94E8-365C5C419692}"/>
    <dgm:cxn modelId="{6DDA6E31-241D-4E95-A5F2-7B398D8B1542}" type="presOf" srcId="{D4C494F0-C8CC-4CEF-BB3C-2B0B14A944D4}" destId="{0B6FA1B5-39EB-4CBD-BB2E-11BF1B8BEBE2}" srcOrd="0" destOrd="0" presId="urn:microsoft.com/office/officeart/2005/8/layout/hierarchy3"/>
    <dgm:cxn modelId="{D99771C8-8A1C-4E54-856C-420C8C499D0F}" srcId="{E321FC01-7071-4806-BB77-D3FC48672F58}" destId="{8823D43A-69F6-4EB5-BFC3-043C8624F21F}" srcOrd="0" destOrd="0" parTransId="{4051541C-F5EC-4E6D-ABC9-947F8C1F083C}" sibTransId="{0FF03352-0C07-4452-B12E-3BB047D7C69C}"/>
    <dgm:cxn modelId="{F4DD90A1-78F3-4BC4-AB1D-DE27A5A8C115}" type="presOf" srcId="{4051541C-F5EC-4E6D-ABC9-947F8C1F083C}" destId="{BDDD7AE1-8DE8-415B-84DE-EC7B2ADA30F8}" srcOrd="0" destOrd="0" presId="urn:microsoft.com/office/officeart/2005/8/layout/hierarchy3"/>
    <dgm:cxn modelId="{B3C61F18-BABD-4FBE-8794-CCA5B7F3F902}" type="presOf" srcId="{3EA06B97-0ABC-40D1-BB2C-51D0B20E5CC0}" destId="{653AC12E-4D09-4AAE-A1DD-2C3ACA005C38}" srcOrd="0" destOrd="0" presId="urn:microsoft.com/office/officeart/2005/8/layout/hierarchy3"/>
    <dgm:cxn modelId="{F5F27C35-9450-464A-8895-1CD52CA3C390}" type="presOf" srcId="{E321FC01-7071-4806-BB77-D3FC48672F58}" destId="{5D007B47-50FA-4FEE-84A6-92533EB74E3B}" srcOrd="1" destOrd="0" presId="urn:microsoft.com/office/officeart/2005/8/layout/hierarchy3"/>
    <dgm:cxn modelId="{B9A2164E-DFD9-4CD9-AB1C-2D9704F7D106}" srcId="{E59900FD-770F-4FC4-A33B-E1F36369316E}" destId="{3EA06B97-0ABC-40D1-BB2C-51D0B20E5CC0}" srcOrd="0" destOrd="0" parTransId="{3B71F50C-A20B-4518-A577-3E4CFCB8D455}" sibTransId="{7D28FC4F-D4BD-4DF4-BFB0-D9F54F19E0D6}"/>
    <dgm:cxn modelId="{EDA2EC95-9EEA-4669-8290-CB7D47A83AF7}" type="presOf" srcId="{4ACED7F1-2E77-49BE-9DCC-056C96B72D4F}" destId="{E4378FBC-AB80-4053-89A2-9BB2F1B28EF1}" srcOrd="0" destOrd="0" presId="urn:microsoft.com/office/officeart/2005/8/layout/hierarchy3"/>
    <dgm:cxn modelId="{3D39A9E8-32DB-4A06-8656-565D6A9976AE}" type="presOf" srcId="{E321FC01-7071-4806-BB77-D3FC48672F58}" destId="{292EA9D6-8745-4061-A90B-31FD5C0DA954}" srcOrd="0" destOrd="0" presId="urn:microsoft.com/office/officeart/2005/8/layout/hierarchy3"/>
    <dgm:cxn modelId="{7D2A91C5-9E5C-46C8-8DAB-394E1D802718}" type="presOf" srcId="{89AF888B-E9A4-4B70-A498-02CE27A0149F}" destId="{2F10CE5A-E369-451F-BC4B-375194238D08}" srcOrd="0" destOrd="0" presId="urn:microsoft.com/office/officeart/2005/8/layout/hierarchy3"/>
    <dgm:cxn modelId="{88372945-A7B0-4AC0-A3DE-3D2DA5CE3825}" type="presOf" srcId="{C73C2966-C3D6-49A4-8457-A999B9801B2F}" destId="{A984013B-37C4-450D-B4DA-77C89CBC2C1D}" srcOrd="0" destOrd="0" presId="urn:microsoft.com/office/officeart/2005/8/layout/hierarchy3"/>
    <dgm:cxn modelId="{C4302003-4146-48AF-92BE-ECF1519DC8F6}" type="presOf" srcId="{8823D43A-69F6-4EB5-BFC3-043C8624F21F}" destId="{D1C0C7D0-8F07-42F5-BA87-B1E41D74C801}" srcOrd="0" destOrd="0" presId="urn:microsoft.com/office/officeart/2005/8/layout/hierarchy3"/>
    <dgm:cxn modelId="{CDFAD087-85A0-4192-8FCC-FE18E57D4201}" type="presOf" srcId="{3EA06B97-0ABC-40D1-BB2C-51D0B20E5CC0}" destId="{018FAE54-E395-4446-99FA-96028BB49023}" srcOrd="1" destOrd="0" presId="urn:microsoft.com/office/officeart/2005/8/layout/hierarchy3"/>
    <dgm:cxn modelId="{5E202987-4C3A-4EE9-947F-C49AD2E824AB}" srcId="{E59900FD-770F-4FC4-A33B-E1F36369316E}" destId="{E321FC01-7071-4806-BB77-D3FC48672F58}" srcOrd="1" destOrd="0" parTransId="{0E84B996-BA81-455C-BAB5-929B027A64A4}" sibTransId="{A64647C5-74F4-4577-B3BC-BC98B90D80C1}"/>
    <dgm:cxn modelId="{41CE3CC2-C031-4D6F-80CF-B7016DDE5437}" type="presOf" srcId="{E59900FD-770F-4FC4-A33B-E1F36369316E}" destId="{DA110122-FEAC-4E45-8591-B4C6C48EC256}" srcOrd="0" destOrd="0" presId="urn:microsoft.com/office/officeart/2005/8/layout/hierarchy3"/>
    <dgm:cxn modelId="{7EAE90A4-44C6-49C8-A941-6C05FC431682}" srcId="{3EA06B97-0ABC-40D1-BB2C-51D0B20E5CC0}" destId="{4ACED7F1-2E77-49BE-9DCC-056C96B72D4F}" srcOrd="0" destOrd="0" parTransId="{C73C2966-C3D6-49A4-8457-A999B9801B2F}" sibTransId="{B9DAB660-D370-43C6-B901-1C03AF056CE9}"/>
    <dgm:cxn modelId="{1E6ADFDB-7EC6-4C4F-B284-7FD42A2C5839}" type="presParOf" srcId="{DA110122-FEAC-4E45-8591-B4C6C48EC256}" destId="{281B1331-63FA-48D1-90CE-F46A3E78DB07}" srcOrd="0" destOrd="0" presId="urn:microsoft.com/office/officeart/2005/8/layout/hierarchy3"/>
    <dgm:cxn modelId="{90FC902A-4D23-4C7C-B7EC-9F9E4555D545}" type="presParOf" srcId="{281B1331-63FA-48D1-90CE-F46A3E78DB07}" destId="{EDB67B7E-03A5-4376-A17E-C5C9678E7A8C}" srcOrd="0" destOrd="0" presId="urn:microsoft.com/office/officeart/2005/8/layout/hierarchy3"/>
    <dgm:cxn modelId="{27DE21E1-E119-4447-8C2F-912E6B674B88}" type="presParOf" srcId="{EDB67B7E-03A5-4376-A17E-C5C9678E7A8C}" destId="{653AC12E-4D09-4AAE-A1DD-2C3ACA005C38}" srcOrd="0" destOrd="0" presId="urn:microsoft.com/office/officeart/2005/8/layout/hierarchy3"/>
    <dgm:cxn modelId="{ACFEEA75-A665-481B-B887-B3B4CAB61C11}" type="presParOf" srcId="{EDB67B7E-03A5-4376-A17E-C5C9678E7A8C}" destId="{018FAE54-E395-4446-99FA-96028BB49023}" srcOrd="1" destOrd="0" presId="urn:microsoft.com/office/officeart/2005/8/layout/hierarchy3"/>
    <dgm:cxn modelId="{10B9BA29-38B2-4D07-983B-57D735A444BE}" type="presParOf" srcId="{281B1331-63FA-48D1-90CE-F46A3E78DB07}" destId="{465D4E96-9477-468D-8D47-B36CDD21095A}" srcOrd="1" destOrd="0" presId="urn:microsoft.com/office/officeart/2005/8/layout/hierarchy3"/>
    <dgm:cxn modelId="{D677DA71-F35A-44AC-939D-CF478C3FB336}" type="presParOf" srcId="{465D4E96-9477-468D-8D47-B36CDD21095A}" destId="{A984013B-37C4-450D-B4DA-77C89CBC2C1D}" srcOrd="0" destOrd="0" presId="urn:microsoft.com/office/officeart/2005/8/layout/hierarchy3"/>
    <dgm:cxn modelId="{3600FA7F-C428-4CD6-ACE3-40E40F8BD8F2}" type="presParOf" srcId="{465D4E96-9477-468D-8D47-B36CDD21095A}" destId="{E4378FBC-AB80-4053-89A2-9BB2F1B28EF1}" srcOrd="1" destOrd="0" presId="urn:microsoft.com/office/officeart/2005/8/layout/hierarchy3"/>
    <dgm:cxn modelId="{5B306238-0092-452D-BB79-A1F6F49CF295}" type="presParOf" srcId="{465D4E96-9477-468D-8D47-B36CDD21095A}" destId="{0B6FA1B5-39EB-4CBD-BB2E-11BF1B8BEBE2}" srcOrd="2" destOrd="0" presId="urn:microsoft.com/office/officeart/2005/8/layout/hierarchy3"/>
    <dgm:cxn modelId="{7C6B10D7-8185-4120-8B79-E782E0679000}" type="presParOf" srcId="{465D4E96-9477-468D-8D47-B36CDD21095A}" destId="{2F10CE5A-E369-451F-BC4B-375194238D08}" srcOrd="3" destOrd="0" presId="urn:microsoft.com/office/officeart/2005/8/layout/hierarchy3"/>
    <dgm:cxn modelId="{B79048FF-9409-44AE-9507-916A6EE38C2D}" type="presParOf" srcId="{DA110122-FEAC-4E45-8591-B4C6C48EC256}" destId="{987BB13E-38C2-4460-8345-070A83A623C7}" srcOrd="1" destOrd="0" presId="urn:microsoft.com/office/officeart/2005/8/layout/hierarchy3"/>
    <dgm:cxn modelId="{5960BF62-E2D2-4FDA-BB1E-92FD7933A253}" type="presParOf" srcId="{987BB13E-38C2-4460-8345-070A83A623C7}" destId="{54988FDD-4D3A-4B73-87F4-426F6A692F12}" srcOrd="0" destOrd="0" presId="urn:microsoft.com/office/officeart/2005/8/layout/hierarchy3"/>
    <dgm:cxn modelId="{520A95E5-93C7-4F8E-9A0F-C57789C2B4BD}" type="presParOf" srcId="{54988FDD-4D3A-4B73-87F4-426F6A692F12}" destId="{292EA9D6-8745-4061-A90B-31FD5C0DA954}" srcOrd="0" destOrd="0" presId="urn:microsoft.com/office/officeart/2005/8/layout/hierarchy3"/>
    <dgm:cxn modelId="{65F1AEFF-DFFD-4B89-98A2-CAA40252E389}" type="presParOf" srcId="{54988FDD-4D3A-4B73-87F4-426F6A692F12}" destId="{5D007B47-50FA-4FEE-84A6-92533EB74E3B}" srcOrd="1" destOrd="0" presId="urn:microsoft.com/office/officeart/2005/8/layout/hierarchy3"/>
    <dgm:cxn modelId="{083A768B-BBF0-4CB1-B551-F203B7E9CD48}" type="presParOf" srcId="{987BB13E-38C2-4460-8345-070A83A623C7}" destId="{F5A514BA-DC82-4A5C-A9AF-9E195ACD8A92}" srcOrd="1" destOrd="0" presId="urn:microsoft.com/office/officeart/2005/8/layout/hierarchy3"/>
    <dgm:cxn modelId="{54C63DC9-701B-4A9A-9B34-B4EFA793E26B}" type="presParOf" srcId="{F5A514BA-DC82-4A5C-A9AF-9E195ACD8A92}" destId="{BDDD7AE1-8DE8-415B-84DE-EC7B2ADA30F8}" srcOrd="0" destOrd="0" presId="urn:microsoft.com/office/officeart/2005/8/layout/hierarchy3"/>
    <dgm:cxn modelId="{967EC768-50C9-49E9-A56A-FAB955601094}" type="presParOf" srcId="{F5A514BA-DC82-4A5C-A9AF-9E195ACD8A92}" destId="{D1C0C7D0-8F07-42F5-BA87-B1E41D74C80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1" hangingPunct="1">
              <a:defRPr sz="1200" b="0" dirty="0">
                <a:latin typeface="Arial" charset="0"/>
              </a:defRPr>
            </a:lvl1pPr>
          </a:lstStyle>
          <a:p>
            <a:pPr>
              <a:defRPr/>
            </a:pPr>
            <a:endParaRPr lang="en-US"/>
          </a:p>
        </p:txBody>
      </p:sp>
      <p:sp>
        <p:nvSpPr>
          <p:cNvPr id="10752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1" hangingPunct="1">
              <a:defRPr sz="1200" b="0" dirty="0">
                <a:latin typeface="Arial" charset="0"/>
              </a:defRPr>
            </a:lvl1pPr>
          </a:lstStyle>
          <a:p>
            <a:pPr>
              <a:defRPr/>
            </a:pPr>
            <a:endParaRPr lang="en-US"/>
          </a:p>
        </p:txBody>
      </p:sp>
      <p:sp>
        <p:nvSpPr>
          <p:cNvPr id="10752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1" hangingPunct="1">
              <a:defRPr sz="1200" b="0" dirty="0">
                <a:latin typeface="Arial" charset="0"/>
              </a:defRPr>
            </a:lvl1pPr>
          </a:lstStyle>
          <a:p>
            <a:pPr>
              <a:defRPr/>
            </a:pPr>
            <a:endParaRPr lang="en-US"/>
          </a:p>
        </p:txBody>
      </p:sp>
      <p:sp>
        <p:nvSpPr>
          <p:cNvPr id="10752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1" hangingPunct="1">
              <a:defRPr sz="1200" b="0">
                <a:latin typeface="Arial" charset="0"/>
              </a:defRPr>
            </a:lvl1pPr>
          </a:lstStyle>
          <a:p>
            <a:pPr>
              <a:defRPr/>
            </a:pPr>
            <a:fld id="{3A41C789-0EEF-4619-8340-F2B7026D6B93}" type="slidenum">
              <a:rPr lang="en-US"/>
              <a:pPr>
                <a:defRPr/>
              </a:pPr>
              <a:t>‹#›</a:t>
            </a:fld>
            <a:endParaRPr lang="en-US" dirty="0"/>
          </a:p>
        </p:txBody>
      </p:sp>
    </p:spTree>
    <p:extLst>
      <p:ext uri="{BB962C8B-B14F-4D97-AF65-F5344CB8AC3E}">
        <p14:creationId xmlns:p14="http://schemas.microsoft.com/office/powerpoint/2010/main" val="3779488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1" hangingPunct="1">
              <a:defRPr sz="1200" b="0" dirty="0">
                <a:latin typeface="Arial" charset="0"/>
              </a:defRPr>
            </a:lvl1pPr>
          </a:lstStyle>
          <a:p>
            <a:pPr>
              <a:defRPr/>
            </a:pPr>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1" hangingPunct="1">
              <a:defRPr sz="1200" b="0" dirty="0">
                <a:latin typeface="Arial" charset="0"/>
              </a:defRPr>
            </a:lvl1pPr>
          </a:lstStyle>
          <a:p>
            <a:pPr>
              <a:defRPr/>
            </a:pPr>
            <a:endParaRPr lang="en-US"/>
          </a:p>
        </p:txBody>
      </p:sp>
      <p:sp>
        <p:nvSpPr>
          <p:cNvPr id="1904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1" hangingPunct="1">
              <a:defRPr sz="1200" b="0" dirty="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1" hangingPunct="1">
              <a:defRPr sz="1200" b="0">
                <a:latin typeface="Arial" charset="0"/>
              </a:defRPr>
            </a:lvl1pPr>
          </a:lstStyle>
          <a:p>
            <a:pPr>
              <a:defRPr/>
            </a:pPr>
            <a:fld id="{C7990223-F61E-49FF-BDFC-F7AE8AFDDE46}" type="slidenum">
              <a:rPr lang="en-US"/>
              <a:pPr>
                <a:defRPr/>
              </a:pPr>
              <a:t>‹#›</a:t>
            </a:fld>
            <a:endParaRPr lang="en-US" dirty="0"/>
          </a:p>
        </p:txBody>
      </p:sp>
    </p:spTree>
    <p:extLst>
      <p:ext uri="{BB962C8B-B14F-4D97-AF65-F5344CB8AC3E}">
        <p14:creationId xmlns:p14="http://schemas.microsoft.com/office/powerpoint/2010/main" val="3907552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justice.gov/crt/speeches/perez_eosconf_speech.php"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blogs.usdoj.gov/blog/archives/997"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C5E84B96-8663-4522-8BB1-DFBBDFD13494}" type="slidenum">
              <a:rPr lang="en-US" altLang="en-US" sz="1200" b="0" smtClean="0">
                <a:latin typeface="Arial" charset="0"/>
              </a:rPr>
              <a:pPr/>
              <a:t>1</a:t>
            </a:fld>
            <a:endParaRPr lang="en-US" altLang="en-US" sz="1200" b="0" smtClean="0">
              <a:latin typeface="Arial"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t>Intro – me, Center (major areas, types of work – administrative advocacy, litigation, legislative advocacy, research and reports, public education).</a:t>
            </a:r>
          </a:p>
          <a:p>
            <a:pPr eaLnBrk="1" hangingPunct="1">
              <a:buFontTx/>
              <a:buChar char="-"/>
            </a:pPr>
            <a:r>
              <a:rPr lang="en-US" altLang="en-US" dirty="0" smtClean="0"/>
              <a:t>Feel free to ask questions at any time or get up and stretch if you need to – I will have questions for you, as well as some games/activities to make it as participatory as possible.</a:t>
            </a:r>
          </a:p>
          <a:p>
            <a:pPr eaLnBrk="1" hangingPunct="1">
              <a:buFontTx/>
              <a:buChar char="•"/>
            </a:pPr>
            <a:r>
              <a:rPr lang="en-US" altLang="en-US" dirty="0" smtClean="0"/>
              <a:t>Icebreaker: form groups of 2 and go to flip charts to answer following questions: (1) When did you first hear about Title IX? (2) Apart from your jobs, what has Title IX meant to you?  How has it affected your life? (3) What do you hope to get out of this training?</a:t>
            </a:r>
          </a:p>
          <a:p>
            <a:pPr eaLnBrk="1" hangingPunct="1">
              <a:buFontTx/>
              <a:buChar char="-"/>
            </a:pPr>
            <a:r>
              <a:rPr lang="en-US" altLang="en-US" dirty="0" smtClean="0"/>
              <a:t>Show Deborah’s Title IX video. </a:t>
            </a:r>
          </a:p>
          <a:p>
            <a:pPr eaLnBrk="1" hangingPunct="1"/>
            <a:endParaRPr lang="en-US" altLang="en-US" dirty="0" smtClean="0"/>
          </a:p>
        </p:txBody>
      </p:sp>
    </p:spTree>
    <p:extLst>
      <p:ext uri="{BB962C8B-B14F-4D97-AF65-F5344CB8AC3E}">
        <p14:creationId xmlns:p14="http://schemas.microsoft.com/office/powerpoint/2010/main" val="82170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49C43D15-6EC2-4693-BE69-791CFDB56427}" type="slidenum">
              <a:rPr lang="en-US" altLang="en-US" sz="1200" b="0" smtClean="0">
                <a:latin typeface="Arial" charset="0"/>
              </a:rPr>
              <a:pPr/>
              <a:t>10</a:t>
            </a:fld>
            <a:endParaRPr lang="en-US" altLang="en-US" sz="1200" b="0" smtClean="0">
              <a:latin typeface="Arial"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950856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Held event on June 3, 2011:  Building Strong Futures:  The Essential Supports for Pregnant and Parenting Teens</a:t>
            </a:r>
          </a:p>
          <a:p>
            <a:r>
              <a:rPr lang="en-US" altLang="en-US" smtClean="0"/>
              <a:t>Was anyone there?  What was discussed?</a:t>
            </a: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FB8D154B-327E-451C-B198-FC44C836035D}" type="slidenum">
              <a:rPr lang="en-US" altLang="en-US" sz="1200" b="0" smtClean="0">
                <a:latin typeface="Arial" charset="0"/>
              </a:rPr>
              <a:pPr/>
              <a:t>123</a:t>
            </a:fld>
            <a:endParaRPr lang="en-US" altLang="en-US" sz="1200" b="0" smtClean="0">
              <a:latin typeface="Arial" charset="0"/>
            </a:endParaRPr>
          </a:p>
        </p:txBody>
      </p:sp>
    </p:spTree>
    <p:extLst>
      <p:ext uri="{BB962C8B-B14F-4D97-AF65-F5344CB8AC3E}">
        <p14:creationId xmlns:p14="http://schemas.microsoft.com/office/powerpoint/2010/main" val="39170066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Hope to get this into ESEA reauthorization</a:t>
            </a:r>
          </a:p>
          <a:p>
            <a:r>
              <a:rPr lang="en-US" altLang="en-US" smtClean="0"/>
              <a:t>Not yet introduced in Senate</a:t>
            </a:r>
          </a:p>
          <a:p>
            <a:r>
              <a:rPr lang="en-US" altLang="en-US" smtClean="0"/>
              <a:t>Grant program – formula funding to states, competitive grants to local school districts</a:t>
            </a:r>
          </a:p>
          <a:p>
            <a:r>
              <a:rPr lang="en-US" altLang="en-US" smtClean="0"/>
              <a:t>Modeled after McKinney-Vento</a:t>
            </a:r>
          </a:p>
          <a:p>
            <a:r>
              <a:rPr lang="en-US" altLang="en-US" smtClean="0"/>
              <a:t>Goals:</a:t>
            </a:r>
          </a:p>
          <a:p>
            <a:r>
              <a:rPr lang="en-US" altLang="en-US" smtClean="0">
                <a:latin typeface="Georgia" pitchFamily="18" charset="0"/>
              </a:rPr>
              <a:t>	Improve PPS grad rates, career-readiness, access to postsecondary ed opportunities, and outcomes for students and their children</a:t>
            </a:r>
          </a:p>
          <a:p>
            <a:pPr lvl="1" eaLnBrk="1" hangingPunct="1">
              <a:buFont typeface="Wingdings" pitchFamily="2" charset="2"/>
              <a:buNone/>
            </a:pPr>
            <a:r>
              <a:rPr lang="en-US" altLang="en-US" smtClean="0">
                <a:latin typeface="Georgia" pitchFamily="18" charset="0"/>
              </a:rPr>
              <a:t>	Assist states and school districts in improving grad rates and fulfilling Title IX responsibilities</a:t>
            </a:r>
          </a:p>
          <a:p>
            <a:pPr eaLnBrk="1" hangingPunct="1"/>
            <a:r>
              <a:rPr lang="en-US" altLang="en-US" smtClean="0">
                <a:latin typeface="Georgia" pitchFamily="18" charset="0"/>
              </a:rPr>
              <a:t>School districts can leverage existing resources</a:t>
            </a:r>
          </a:p>
          <a:p>
            <a:pPr lvl="1" eaLnBrk="1" hangingPunct="1"/>
            <a:r>
              <a:rPr lang="en-US" altLang="en-US" smtClean="0">
                <a:latin typeface="Georgia" pitchFamily="18" charset="0"/>
              </a:rPr>
              <a:t>Local needs assessment</a:t>
            </a:r>
          </a:p>
          <a:p>
            <a:pPr lvl="1" eaLnBrk="1" hangingPunct="1"/>
            <a:r>
              <a:rPr lang="en-US" altLang="en-US" smtClean="0">
                <a:latin typeface="Georgia" pitchFamily="18" charset="0"/>
              </a:rPr>
              <a:t>Coordinate with public agencies</a:t>
            </a:r>
          </a:p>
          <a:p>
            <a:pPr lvl="1" eaLnBrk="1" hangingPunct="1"/>
            <a:r>
              <a:rPr lang="en-US" altLang="en-US" smtClean="0">
                <a:latin typeface="Georgia" pitchFamily="18" charset="0"/>
              </a:rPr>
              <a:t>Subgrant, contract with CBOs</a:t>
            </a:r>
          </a:p>
          <a:p>
            <a:pPr lvl="1" eaLnBrk="1" hangingPunct="1"/>
            <a:r>
              <a:rPr lang="en-US" altLang="en-US" smtClean="0">
                <a:latin typeface="Georgia" pitchFamily="18" charset="0"/>
              </a:rPr>
              <a:t>No need to reinvent the wheel</a:t>
            </a:r>
          </a:p>
          <a:p>
            <a:endParaRPr lang="en-US" altLang="en-US" smtClean="0"/>
          </a:p>
        </p:txBody>
      </p:sp>
    </p:spTree>
    <p:extLst>
      <p:ext uri="{BB962C8B-B14F-4D97-AF65-F5344CB8AC3E}">
        <p14:creationId xmlns:p14="http://schemas.microsoft.com/office/powerpoint/2010/main" val="29568468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559CAC8E-2CE9-4821-A851-5BC9765790FE}" type="slidenum">
              <a:rPr lang="en-US" altLang="en-US" sz="1200" b="0" smtClean="0">
                <a:latin typeface="Arial" charset="0"/>
              </a:rPr>
              <a:pPr/>
              <a:t>125</a:t>
            </a:fld>
            <a:endParaRPr lang="en-US" altLang="en-US" sz="1200" b="0" smtClean="0">
              <a:latin typeface="Arial" charset="0"/>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707556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A56805D6-F638-4B09-8E03-663821F9CBD4}" type="slidenum">
              <a:rPr lang="en-US" altLang="en-US" sz="1200" b="0" smtClean="0">
                <a:latin typeface="Arial" charset="0"/>
              </a:rPr>
              <a:pPr/>
              <a:t>126</a:t>
            </a:fld>
            <a:endParaRPr lang="en-US" altLang="en-US" sz="1200" b="0" smtClean="0">
              <a:latin typeface="Arial"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554799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F3431C9B-2625-4700-94AF-2F1E830817A9}" type="slidenum">
              <a:rPr lang="en-US" altLang="en-US" sz="1200" b="0" smtClean="0">
                <a:latin typeface="Arial" charset="0"/>
              </a:rPr>
              <a:pPr/>
              <a:t>127</a:t>
            </a:fld>
            <a:endParaRPr lang="en-US" altLang="en-US" sz="1200" b="0" smtClean="0">
              <a:latin typeface="Arial" charset="0"/>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137760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812226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863012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095DD9F0-9215-417E-B988-CF2DF329187D}" type="slidenum">
              <a:rPr lang="en-US" altLang="en-US" sz="1200" b="0" smtClean="0">
                <a:latin typeface="Arial" charset="0"/>
              </a:rPr>
              <a:pPr/>
              <a:t>130</a:t>
            </a:fld>
            <a:endParaRPr lang="en-US" altLang="en-US" sz="1200" b="0" smtClean="0">
              <a:latin typeface="Arial" charset="0"/>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Heightened scrutiny given to gender-based classifications under the Constitution’s Equal Protection Clause</a:t>
            </a:r>
          </a:p>
          <a:p>
            <a:pPr eaLnBrk="1" hangingPunct="1"/>
            <a:endParaRPr lang="en-US" altLang="en-US" smtClean="0"/>
          </a:p>
          <a:p>
            <a:pPr eaLnBrk="1" hangingPunct="1"/>
            <a:r>
              <a:rPr lang="en-US" altLang="en-US" smtClean="0"/>
              <a:t>Court in VMI said must be genuine justification – not ad hoc, post-litigation rationalization; cannot be based on stereotypes about the different interests and abilities of males and females</a:t>
            </a:r>
          </a:p>
        </p:txBody>
      </p:sp>
    </p:spTree>
    <p:extLst>
      <p:ext uri="{BB962C8B-B14F-4D97-AF65-F5344CB8AC3E}">
        <p14:creationId xmlns:p14="http://schemas.microsoft.com/office/powerpoint/2010/main" val="40663518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D3F982A-7464-47DF-995F-FE59A880FCB7}" type="slidenum">
              <a:rPr lang="en-US" altLang="en-US" sz="1200" b="0" smtClean="0">
                <a:latin typeface="Arial" charset="0"/>
              </a:rPr>
              <a:pPr/>
              <a:t>131</a:t>
            </a:fld>
            <a:endParaRPr lang="en-US" altLang="en-US" sz="1200" b="0" smtClean="0">
              <a:latin typeface="Arial" charset="0"/>
            </a:endParaRPr>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VMI – S. Ct. held that school did not have exceedingly persuasive justification for excluding women.</a:t>
            </a:r>
          </a:p>
          <a:p>
            <a:pPr eaLnBrk="1" hangingPunct="1"/>
            <a:endParaRPr lang="en-US" altLang="en-US" smtClean="0"/>
          </a:p>
        </p:txBody>
      </p:sp>
    </p:spTree>
    <p:extLst>
      <p:ext uri="{BB962C8B-B14F-4D97-AF65-F5344CB8AC3E}">
        <p14:creationId xmlns:p14="http://schemas.microsoft.com/office/powerpoint/2010/main" val="27220095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8A9BE365-31B1-4E4F-8728-EC2E4AA14624}" type="slidenum">
              <a:rPr lang="en-US" altLang="en-US" sz="1200" b="0" smtClean="0">
                <a:latin typeface="Arial" charset="0"/>
              </a:rPr>
              <a:pPr/>
              <a:t>132</a:t>
            </a:fld>
            <a:endParaRPr lang="en-US" altLang="en-US" sz="1200" b="0" smtClean="0">
              <a:latin typeface="Arial" charset="0"/>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Question:  when a school starts a new single-sex program and experiences an increase in test scores, is it really the single sex nature of the school that led to the good results, or is it the engagement of the teachers and parents and students, the smaller classes, the added resources, etc.?</a:t>
            </a:r>
          </a:p>
        </p:txBody>
      </p:sp>
    </p:spTree>
    <p:extLst>
      <p:ext uri="{BB962C8B-B14F-4D97-AF65-F5344CB8AC3E}">
        <p14:creationId xmlns:p14="http://schemas.microsoft.com/office/powerpoint/2010/main" val="322991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23DFF5E8-A850-4557-BF66-AA565E914B0E}" type="slidenum">
              <a:rPr lang="en-US" altLang="en-US" sz="1200" b="0" smtClean="0">
                <a:latin typeface="Arial" charset="0"/>
              </a:rPr>
              <a:pPr/>
              <a:t>11</a:t>
            </a:fld>
            <a:endParaRPr lang="en-US" altLang="en-US" sz="1200" b="0" smtClean="0">
              <a:latin typeface="Arial"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263728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3A61C695-A634-49C9-8B7F-599478EE5A03}" type="slidenum">
              <a:rPr lang="en-US" altLang="en-US" sz="1200" b="0" smtClean="0">
                <a:latin typeface="Arial" charset="0"/>
              </a:rPr>
              <a:pPr/>
              <a:t>133</a:t>
            </a:fld>
            <a:endParaRPr lang="en-US" altLang="en-US" sz="1200" b="0" smtClean="0">
              <a:latin typeface="Arial" charset="0"/>
            </a:endParaRPr>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If adopted for AA purposes, don’t have to show this b/c then would be bringing one sex up to the level of the other, so not applicable.  </a:t>
            </a:r>
          </a:p>
          <a:p>
            <a:pPr eaLnBrk="1" hangingPunct="1"/>
            <a:endParaRPr lang="en-US" altLang="en-US" smtClean="0"/>
          </a:p>
          <a:p>
            <a:pPr eaLnBrk="1" hangingPunct="1"/>
            <a:r>
              <a:rPr lang="en-US" altLang="en-US" smtClean="0"/>
              <a:t>In VMI, the Court looked at a variety of factors, including reputation of school, networking potential, prestige, faculty qualifications and experience, etc.</a:t>
            </a:r>
          </a:p>
          <a:p>
            <a:pPr eaLnBrk="1" hangingPunct="1"/>
            <a:endParaRPr lang="en-US" altLang="en-US" smtClean="0"/>
          </a:p>
        </p:txBody>
      </p:sp>
    </p:spTree>
    <p:extLst>
      <p:ext uri="{BB962C8B-B14F-4D97-AF65-F5344CB8AC3E}">
        <p14:creationId xmlns:p14="http://schemas.microsoft.com/office/powerpoint/2010/main" val="126720464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83FC1B32-7B33-4310-AF00-A6FCFD0AA83D}" type="slidenum">
              <a:rPr lang="en-US" altLang="en-US" sz="1200" b="0" smtClean="0">
                <a:latin typeface="Arial" charset="0"/>
              </a:rPr>
              <a:pPr/>
              <a:t>134</a:t>
            </a:fld>
            <a:endParaRPr lang="en-US" altLang="en-US" sz="1200" b="0" smtClean="0">
              <a:latin typeface="Arial" charset="0"/>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Our advice is: Don’t believe that the regs give you a pass and proceed with extreme caution.  Some advocates think single-sex is never permissible, so you could be at legal risk.</a:t>
            </a:r>
          </a:p>
          <a:p>
            <a:pPr eaLnBrk="1" hangingPunct="1"/>
            <a:endParaRPr lang="en-US" altLang="en-US" smtClean="0"/>
          </a:p>
        </p:txBody>
      </p:sp>
    </p:spTree>
    <p:extLst>
      <p:ext uri="{BB962C8B-B14F-4D97-AF65-F5344CB8AC3E}">
        <p14:creationId xmlns:p14="http://schemas.microsoft.com/office/powerpoint/2010/main" val="407242670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2AB30439-83BD-4D05-97F6-D527C48B5108}" type="slidenum">
              <a:rPr lang="en-US" altLang="en-US" sz="1200" b="0" smtClean="0">
                <a:latin typeface="Arial" charset="0"/>
              </a:rPr>
              <a:pPr/>
              <a:t>135</a:t>
            </a:fld>
            <a:endParaRPr lang="en-US" altLang="en-US" sz="1200" b="0" smtClean="0">
              <a:latin typeface="Arial" charset="0"/>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4479340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Meanwhile . . .</a:t>
            </a:r>
          </a:p>
          <a:p>
            <a:endParaRPr lang="en-US" altLang="en-US" smtClean="0"/>
          </a:p>
          <a:p>
            <a:r>
              <a:rPr lang="en-US" altLang="en-US" smtClean="0"/>
              <a:t>Hundreds of single-sex programs have been started based on unfounded, pseudo “scientific” claims about differences between male and female brains translating into differences in their respective learning styles and abilities. </a:t>
            </a:r>
          </a:p>
          <a:p>
            <a:endParaRPr lang="en-US" altLang="en-US" smtClean="0"/>
          </a:p>
          <a:p>
            <a:r>
              <a:rPr lang="en-US" altLang="en-US" smtClean="0"/>
              <a:t>[i] Michael Gurian &amp; Arlette C. Ballew, The Boys and Girls Learn Differently Action</a:t>
            </a:r>
          </a:p>
          <a:p>
            <a:r>
              <a:rPr lang="en-US" altLang="en-US" smtClean="0"/>
              <a:t>Guide for Teachers 27, 100 (2003).</a:t>
            </a:r>
          </a:p>
          <a:p>
            <a:r>
              <a:rPr lang="en-US" altLang="en-US" smtClean="0"/>
              <a:t>[ii] Leonard Sax, Why Gender Matters 61-62 (2005) (drawing conclusion from primate studies).</a:t>
            </a:r>
          </a:p>
          <a:p>
            <a:endParaRPr lang="en-US" altLang="en-US" smtClean="0"/>
          </a:p>
          <a:p>
            <a:r>
              <a:rPr lang="en-US" altLang="en-US" smtClean="0"/>
              <a:t>Statistics can be interpreted in ways that reinforce common prejudices (Stefan Jay Gould on Craniometry)</a:t>
            </a:r>
          </a:p>
        </p:txBody>
      </p:sp>
    </p:spTree>
    <p:extLst>
      <p:ext uri="{BB962C8B-B14F-4D97-AF65-F5344CB8AC3E}">
        <p14:creationId xmlns:p14="http://schemas.microsoft.com/office/powerpoint/2010/main" val="31694846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Supreme Court has rejected government classifications based on assumptions about the roles and abilities of males and females, and with good reason.</a:t>
            </a:r>
          </a:p>
          <a:p>
            <a:endParaRPr lang="en-US" altLang="en-US" smtClean="0"/>
          </a:p>
          <a:p>
            <a:r>
              <a:rPr lang="en-US" altLang="en-US" smtClean="0"/>
              <a:t>Research has shown that stereotypes can negatively affect the educational aspirations and achievement of both boys and girls.  For example:</a:t>
            </a:r>
          </a:p>
          <a:p>
            <a:pPr lvl="1"/>
            <a:r>
              <a:rPr lang="en-US" altLang="en-US" smtClean="0"/>
              <a:t>- Stereotypes that men are inherently better at math and science may influence the aspirations and achievements of both sexes</a:t>
            </a:r>
          </a:p>
          <a:p>
            <a:pPr lvl="1"/>
            <a:r>
              <a:rPr lang="en-US" altLang="en-US" smtClean="0"/>
              <a:t>- From a very young age, children internalize ideas about “appropriate” careers for each gender, and these ideas influence them throughout their lives.</a:t>
            </a:r>
          </a:p>
          <a:p>
            <a:endParaRPr lang="en-US" altLang="en-US" smtClean="0"/>
          </a:p>
          <a:p>
            <a:r>
              <a:rPr lang="en-US" altLang="en-US" smtClean="0"/>
              <a:t>As a result, many women end up in careers that pay less and offer fewer benefits and less job security than traditionally “male” fields.  For example, women make up nearly half of the workforce, but occupy only 13.5 percent of architecture and engineering jobs, 3.9 percent of installation maintenance and repair jobs, and only 2.5 percent of construction jobs — all occupations that pay substantially more than fields that are traditionally “female,” such as cosmetology, child care, and nursing.</a:t>
            </a:r>
          </a:p>
          <a:p>
            <a:endParaRPr lang="en-US" altLang="en-US" smtClean="0"/>
          </a:p>
        </p:txBody>
      </p:sp>
    </p:spTree>
    <p:extLst>
      <p:ext uri="{BB962C8B-B14F-4D97-AF65-F5344CB8AC3E}">
        <p14:creationId xmlns:p14="http://schemas.microsoft.com/office/powerpoint/2010/main" val="232601158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endParaRPr lang="en-US" altLang="en-US" smtClean="0"/>
          </a:p>
        </p:txBody>
      </p:sp>
    </p:spTree>
    <p:extLst>
      <p:ext uri="{BB962C8B-B14F-4D97-AF65-F5344CB8AC3E}">
        <p14:creationId xmlns:p14="http://schemas.microsoft.com/office/powerpoint/2010/main" val="20002530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31BAC255-CE1A-445D-9C9F-FAD4AE81A67C}" type="slidenum">
              <a:rPr lang="en-US" altLang="en-US" sz="1200" b="0" smtClean="0">
                <a:latin typeface="Arial" charset="0"/>
              </a:rPr>
              <a:pPr/>
              <a:t>139</a:t>
            </a:fld>
            <a:endParaRPr lang="en-US" altLang="en-US" sz="1200" b="0" smtClean="0">
              <a:latin typeface="Arial" charset="0"/>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1. Weasley High School offers a remedial reading class for boys only b/c tests show that boys generally lag behind girls in this subject</a:t>
            </a:r>
          </a:p>
          <a:p>
            <a:r>
              <a:rPr lang="en-US" altLang="en-US" sz="1000" smtClean="0"/>
              <a:t>- is gender the reason they lag behind?  </a:t>
            </a:r>
          </a:p>
          <a:p>
            <a:pPr marL="742950" lvl="1" indent="-285750"/>
            <a:r>
              <a:rPr lang="en-US" altLang="en-US" sz="1000" smtClean="0"/>
              <a:t>- Remedying gender-based discrimination</a:t>
            </a:r>
          </a:p>
          <a:p>
            <a:r>
              <a:rPr lang="en-US" altLang="en-US" sz="1000" smtClean="0"/>
              <a:t>- can the school show that separating boys and girls will achieve the goal of raising boys reading scores</a:t>
            </a:r>
          </a:p>
          <a:p>
            <a:pPr marL="742950" lvl="1" indent="-285750"/>
            <a:r>
              <a:rPr lang="en-US" altLang="en-US" sz="1000" smtClean="0"/>
              <a:t>- substantial relationship between the means used and the educational goal?</a:t>
            </a:r>
          </a:p>
          <a:p>
            <a:endParaRPr lang="en-US" altLang="en-US" sz="1000" smtClean="0"/>
          </a:p>
          <a:p>
            <a:r>
              <a:rPr lang="en-US" altLang="en-US" sz="1000" smtClean="0"/>
              <a:t>2. Granger Regional School District wants to separate boys and girls for physical education based on the belief that girls will work out harder if there are no boys around</a:t>
            </a:r>
          </a:p>
          <a:p>
            <a:pPr marL="742950" lvl="1" indent="-285750"/>
            <a:r>
              <a:rPr lang="en-US" altLang="en-US" sz="1000" smtClean="0"/>
              <a:t>- Contact sports OK, but not all physical education classes or activities</a:t>
            </a:r>
          </a:p>
          <a:p>
            <a:pPr marL="742950" lvl="1" indent="-285750"/>
            <a:r>
              <a:rPr lang="en-US" altLang="en-US" sz="1000" smtClean="0"/>
              <a:t>- Question is whether this is really true</a:t>
            </a:r>
          </a:p>
          <a:p>
            <a:pPr marL="742950" lvl="1" indent="-285750"/>
            <a:r>
              <a:rPr lang="en-US" altLang="en-US" sz="1000" smtClean="0"/>
              <a:t>- On one hand, girls have more body image issues, eating disorders, etc.; on other hand, want to help girls learn to play, work out, and feel comfortable in a co-ed world.</a:t>
            </a:r>
          </a:p>
          <a:p>
            <a:endParaRPr lang="en-US" altLang="en-US" sz="1000" smtClean="0"/>
          </a:p>
          <a:p>
            <a:r>
              <a:rPr lang="en-US" altLang="en-US" sz="1000" smtClean="0"/>
              <a:t>3. Lupin School offers an all-girls’ technology club.  To ease the girls in, it focuses on practical applications of computers rather than programming skills.</a:t>
            </a:r>
          </a:p>
          <a:p>
            <a:pPr marL="742950" lvl="1" indent="-285750"/>
            <a:r>
              <a:rPr lang="en-US" altLang="en-US" sz="1000" smtClean="0"/>
              <a:t>- Bad if not equal opportunities</a:t>
            </a:r>
          </a:p>
          <a:p>
            <a:pPr marL="742950" lvl="1" indent="-285750"/>
            <a:r>
              <a:rPr lang="en-US" altLang="en-US" sz="1000" smtClean="0"/>
              <a:t>- Stereotypical assumptions about girls and technology</a:t>
            </a:r>
          </a:p>
          <a:p>
            <a:endParaRPr lang="en-US" altLang="en-US" sz="1000" smtClean="0"/>
          </a:p>
        </p:txBody>
      </p:sp>
    </p:spTree>
    <p:extLst>
      <p:ext uri="{BB962C8B-B14F-4D97-AF65-F5344CB8AC3E}">
        <p14:creationId xmlns:p14="http://schemas.microsoft.com/office/powerpoint/2010/main" val="8094047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ACLU case in Louisiana</a:t>
            </a:r>
          </a:p>
          <a:p>
            <a:r>
              <a:rPr lang="en-US" altLang="en-US" smtClean="0"/>
              <a:t>Middle School</a:t>
            </a:r>
          </a:p>
        </p:txBody>
      </p:sp>
    </p:spTree>
    <p:extLst>
      <p:ext uri="{BB962C8B-B14F-4D97-AF65-F5344CB8AC3E}">
        <p14:creationId xmlns:p14="http://schemas.microsoft.com/office/powerpoint/2010/main" val="38398762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02165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Lead author:  Diane F. Halpern, past president of the American Psychological Association who holds a named chair in psychology at Claremont McKenna College in California</a:t>
            </a:r>
          </a:p>
          <a:p>
            <a:endParaRPr lang="en-US" altLang="en-US" smtClean="0"/>
          </a:p>
          <a:p>
            <a:r>
              <a:rPr lang="en-US" altLang="en-US" smtClean="0"/>
              <a:t>Boys who spend more time with other boys become increasingly aggressive, while girls who spend more time with other girls become more sex-typed.</a:t>
            </a:r>
          </a:p>
          <a:p>
            <a:endParaRPr lang="en-US" altLang="en-US" smtClean="0"/>
          </a:p>
          <a:p>
            <a:r>
              <a:rPr lang="en-US" altLang="en-US" smtClean="0"/>
              <a:t>While some studies have found better outcomes from single-sex schools, the article said, the purported advantages disappear when outcomes are corrected for pre-existing differences. </a:t>
            </a: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4D02CC82-EA64-4D53-973B-B2430CE1B7A1}" type="slidenum">
              <a:rPr lang="en-US" altLang="en-US" sz="1200" b="0" smtClean="0">
                <a:latin typeface="Arial" charset="0"/>
              </a:rPr>
              <a:pPr/>
              <a:t>142</a:t>
            </a:fld>
            <a:endParaRPr lang="en-US" altLang="en-US" sz="1200" b="0" smtClean="0">
              <a:latin typeface="Arial" charset="0"/>
            </a:endParaRPr>
          </a:p>
        </p:txBody>
      </p:sp>
    </p:spTree>
    <p:extLst>
      <p:ext uri="{BB962C8B-B14F-4D97-AF65-F5344CB8AC3E}">
        <p14:creationId xmlns:p14="http://schemas.microsoft.com/office/powerpoint/2010/main" val="412925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6FFFF2D6-BA8B-4A3F-BAD3-3E1382EF8CBB}" type="slidenum">
              <a:rPr lang="en-US" altLang="en-US" sz="1200" b="0" smtClean="0">
                <a:latin typeface="Arial" charset="0"/>
              </a:rPr>
              <a:pPr/>
              <a:t>12</a:t>
            </a:fld>
            <a:endParaRPr lang="en-US" altLang="en-US" sz="1200" b="0" smtClean="0">
              <a:latin typeface="Arial"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697019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Quoted in NYT article a couple of weeks ago.  Said OCR is reviewing research in this area. </a:t>
            </a:r>
          </a:p>
          <a:p>
            <a:endParaRPr lang="en-US" altLang="en-US" smtClean="0"/>
          </a:p>
          <a:p>
            <a:r>
              <a:rPr lang="en-US" altLang="en-US" smtClean="0"/>
              <a:t>“There are case studies that have been done that show some benefit of single-sex, but like lots of other educational research, it’s mixed,” Ali said.  </a:t>
            </a:r>
          </a:p>
        </p:txBody>
      </p:sp>
      <p:sp>
        <p:nvSpPr>
          <p:cNvPr id="322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EED916BE-011D-4B74-8768-66BB08C741EA}" type="slidenum">
              <a:rPr lang="en-US" altLang="en-US" sz="1200" b="0" smtClean="0">
                <a:latin typeface="Arial" charset="0"/>
              </a:rPr>
              <a:pPr/>
              <a:t>143</a:t>
            </a:fld>
            <a:endParaRPr lang="en-US" altLang="en-US" sz="1200" b="0" smtClean="0">
              <a:latin typeface="Arial" charset="0"/>
            </a:endParaRPr>
          </a:p>
        </p:txBody>
      </p:sp>
    </p:spTree>
    <p:extLst>
      <p:ext uri="{BB962C8B-B14F-4D97-AF65-F5344CB8AC3E}">
        <p14:creationId xmlns:p14="http://schemas.microsoft.com/office/powerpoint/2010/main" val="39589756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44426CCD-5EC0-4887-A293-B4ABFABEEE57}" type="slidenum">
              <a:rPr lang="en-US" altLang="en-US" sz="1200" b="0" smtClean="0">
                <a:latin typeface="Arial" charset="0"/>
              </a:rPr>
              <a:pPr/>
              <a:t>159</a:t>
            </a:fld>
            <a:endParaRPr lang="en-US" altLang="en-US" sz="1200" b="0" smtClean="0">
              <a:latin typeface="Arial" charset="0"/>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0733027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93A27E75-DFA6-453D-BE47-234B36D68C60}" type="slidenum">
              <a:rPr lang="en-US" altLang="en-US" sz="1200" b="0" smtClean="0">
                <a:latin typeface="Arial" charset="0"/>
              </a:rPr>
              <a:pPr/>
              <a:t>160</a:t>
            </a:fld>
            <a:endParaRPr lang="en-US" altLang="en-US" sz="1200" b="0" smtClean="0">
              <a:latin typeface="Arial" charset="0"/>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1206383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CEB511DD-8ED2-406C-9691-E06A5E8348C6}" type="slidenum">
              <a:rPr lang="en-US" altLang="en-US" sz="1200" b="0" smtClean="0">
                <a:latin typeface="Arial" charset="0"/>
              </a:rPr>
              <a:pPr/>
              <a:t>161</a:t>
            </a:fld>
            <a:endParaRPr lang="en-US" altLang="en-US" sz="1200" b="0" smtClean="0">
              <a:latin typeface="Arial" charset="0"/>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1303812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9F0F0FF6-1536-44E9-9C55-9EDCDC803353}" type="slidenum">
              <a:rPr lang="en-US" altLang="en-US" sz="1200" b="0" smtClean="0">
                <a:latin typeface="Arial" charset="0"/>
              </a:rPr>
              <a:pPr/>
              <a:t>162</a:t>
            </a:fld>
            <a:endParaRPr lang="en-US" altLang="en-US" sz="1200" b="0" smtClean="0">
              <a:latin typeface="Arial" charset="0"/>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2847178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57BC0CA-DED4-41EA-9956-52E9FFC85ED9}" type="slidenum">
              <a:rPr lang="en-US" altLang="en-US" sz="1200" b="0" smtClean="0">
                <a:latin typeface="Arial" charset="0"/>
              </a:rPr>
              <a:pPr/>
              <a:t>163</a:t>
            </a:fld>
            <a:endParaRPr lang="en-US" altLang="en-US" sz="1200" b="0" smtClean="0">
              <a:latin typeface="Arial" charset="0"/>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1825306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5DC22CD7-2AD0-4FDA-93FB-DB0486DDA35D}" type="slidenum">
              <a:rPr lang="en-US" altLang="en-US" sz="1200" b="0" smtClean="0">
                <a:latin typeface="Arial" charset="0"/>
              </a:rPr>
              <a:pPr/>
              <a:t>164</a:t>
            </a:fld>
            <a:endParaRPr lang="en-US" altLang="en-US" sz="1200" b="0" smtClean="0">
              <a:latin typeface="Arial" charset="0"/>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9891284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779FE732-1C5E-4541-A2C9-858B19F0B35A}" type="slidenum">
              <a:rPr lang="en-US" altLang="en-US" sz="1200" b="0" smtClean="0">
                <a:latin typeface="Arial" charset="0"/>
              </a:rPr>
              <a:pPr/>
              <a:t>165</a:t>
            </a:fld>
            <a:endParaRPr lang="en-US" altLang="en-US" sz="1200" b="0" smtClean="0">
              <a:latin typeface="Arial" charset="0"/>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5450397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C7169358-588C-4445-B0E7-ED154542C36D}" type="slidenum">
              <a:rPr lang="en-US" altLang="en-US" sz="1200" b="0" smtClean="0">
                <a:latin typeface="Arial" charset="0"/>
              </a:rPr>
              <a:pPr/>
              <a:t>166</a:t>
            </a:fld>
            <a:endParaRPr lang="en-US" altLang="en-US" sz="1200" b="0" smtClean="0">
              <a:latin typeface="Arial" charset="0"/>
            </a:endParaRPr>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1257452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BFD5ADE0-1B75-4AF3-9F7B-B2950F739E46}" type="slidenum">
              <a:rPr lang="en-US" altLang="en-US" sz="1200" b="0" smtClean="0">
                <a:latin typeface="Arial" charset="0"/>
              </a:rPr>
              <a:pPr/>
              <a:t>167</a:t>
            </a:fld>
            <a:endParaRPr lang="en-US" altLang="en-US" sz="1200" b="0" smtClean="0">
              <a:latin typeface="Arial" charset="0"/>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76409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753691E4-7B2B-427F-A560-1CBA7D9E202A}" type="slidenum">
              <a:rPr lang="en-US" altLang="en-US" sz="1200" b="0" smtClean="0">
                <a:latin typeface="Arial" charset="0"/>
              </a:rPr>
              <a:pPr/>
              <a:t>13</a:t>
            </a:fld>
            <a:endParaRPr lang="en-US" altLang="en-US" sz="1200" b="0" smtClean="0">
              <a:latin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tabLst>
                <a:tab pos="231775" algn="l"/>
              </a:tabLst>
            </a:pPr>
            <a:r>
              <a:rPr lang="en-US" altLang="en-US" smtClean="0"/>
              <a:t>Recreational sports leagues – there is a good argument that they are offering an educational program.</a:t>
            </a:r>
          </a:p>
          <a:p>
            <a:pPr eaLnBrk="1" hangingPunct="1">
              <a:tabLst>
                <a:tab pos="231775" algn="l"/>
              </a:tabLst>
            </a:pPr>
            <a:r>
              <a:rPr lang="en-US" altLang="en-US" smtClean="0"/>
              <a:t>	- CA passed law prohibiting gender discrimination in community youth 	athletics programs or parks and recreational facilities</a:t>
            </a:r>
          </a:p>
        </p:txBody>
      </p:sp>
    </p:spTree>
    <p:extLst>
      <p:ext uri="{BB962C8B-B14F-4D97-AF65-F5344CB8AC3E}">
        <p14:creationId xmlns:p14="http://schemas.microsoft.com/office/powerpoint/2010/main" val="5693687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DDC2A71F-EFCF-468F-B4F3-AAF023137963}" type="slidenum">
              <a:rPr lang="en-US" altLang="en-US" sz="1200" b="0" smtClean="0">
                <a:latin typeface="Arial" charset="0"/>
              </a:rPr>
              <a:pPr/>
              <a:t>168</a:t>
            </a:fld>
            <a:endParaRPr lang="en-US" altLang="en-US" sz="1200" b="0" smtClean="0">
              <a:latin typeface="Arial" charset="0"/>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4084852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64FCD76-F9C5-469A-AFF6-67D0351E5914}" type="slidenum">
              <a:rPr lang="en-US" altLang="en-US" sz="1200" b="0" smtClean="0">
                <a:latin typeface="Arial" charset="0"/>
              </a:rPr>
              <a:pPr/>
              <a:t>169</a:t>
            </a:fld>
            <a:endParaRPr lang="en-US" altLang="en-US" sz="1200" b="0" smtClean="0">
              <a:latin typeface="Arial"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8407262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B348EB39-B6D0-4C59-9E6E-CD246EFC0E00}" type="slidenum">
              <a:rPr lang="en-US" altLang="en-US" sz="1200" b="0" smtClean="0">
                <a:latin typeface="Arial" charset="0"/>
              </a:rPr>
              <a:pPr/>
              <a:t>170</a:t>
            </a:fld>
            <a:endParaRPr lang="en-US" altLang="en-US" sz="1200" b="0" smtClean="0">
              <a:latin typeface="Arial" charset="0"/>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9958456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C4E6E7F1-E6D0-4861-80AC-ABAF9E37F19E}" type="slidenum">
              <a:rPr lang="en-US" altLang="en-US" sz="1200" b="0" smtClean="0">
                <a:latin typeface="Arial" charset="0"/>
              </a:rPr>
              <a:pPr/>
              <a:t>171</a:t>
            </a:fld>
            <a:endParaRPr lang="en-US" altLang="en-US" sz="1200" b="0" smtClean="0">
              <a:latin typeface="Arial" charset="0"/>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22156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3A0F5F63-26EC-4BB4-9146-8E146E9CC77C}" type="slidenum">
              <a:rPr lang="en-US" altLang="en-US" sz="1200" b="0" smtClean="0">
                <a:latin typeface="Arial" charset="0"/>
              </a:rPr>
              <a:pPr/>
              <a:t>172</a:t>
            </a:fld>
            <a:endParaRPr lang="en-US" altLang="en-US" sz="1200" b="0" smtClean="0">
              <a:latin typeface="Arial" charset="0"/>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0364782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F2624AB6-75F7-4A8F-9FA3-2387FAC0D58C}" type="slidenum">
              <a:rPr lang="en-US" altLang="en-US" sz="1200" b="0" smtClean="0">
                <a:latin typeface="Arial" charset="0"/>
              </a:rPr>
              <a:pPr/>
              <a:t>173</a:t>
            </a:fld>
            <a:endParaRPr lang="en-US" altLang="en-US" sz="1200" b="0" smtClean="0">
              <a:latin typeface="Arial"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6962289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3278AA0D-9F2A-4479-B368-AFCD5158C797}" type="slidenum">
              <a:rPr lang="en-US" altLang="en-US" sz="1200" b="0" smtClean="0">
                <a:latin typeface="Arial" charset="0"/>
              </a:rPr>
              <a:pPr/>
              <a:t>174</a:t>
            </a:fld>
            <a:endParaRPr lang="en-US" altLang="en-US" sz="1200" b="0" smtClean="0">
              <a:latin typeface="Arial" charset="0"/>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0966536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A4A80C11-61D0-4326-8D86-C6D3A8316F2E}" type="slidenum">
              <a:rPr lang="en-US" altLang="en-US" sz="1200" b="0" smtClean="0">
                <a:latin typeface="Arial" charset="0"/>
              </a:rPr>
              <a:pPr/>
              <a:t>175</a:t>
            </a:fld>
            <a:endParaRPr lang="en-US" altLang="en-US" sz="1200" b="0" smtClean="0">
              <a:latin typeface="Arial" charset="0"/>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2031370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CC16D6FC-C340-4E08-B688-44CA05A4F66C}" type="slidenum">
              <a:rPr lang="en-US" altLang="en-US" sz="1200" b="0" smtClean="0">
                <a:latin typeface="Arial" charset="0"/>
              </a:rPr>
              <a:pPr/>
              <a:t>176</a:t>
            </a:fld>
            <a:endParaRPr lang="en-US" altLang="en-US" sz="1200" b="0" smtClean="0">
              <a:latin typeface="Arial" charset="0"/>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434646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9DE39BF4-2B47-47FD-8B39-820B022B2822}" type="slidenum">
              <a:rPr lang="en-US" altLang="en-US" sz="1200" b="0" smtClean="0">
                <a:latin typeface="Arial" charset="0"/>
              </a:rPr>
              <a:pPr/>
              <a:t>177</a:t>
            </a:fld>
            <a:endParaRPr lang="en-US" altLang="en-US" sz="1200" b="0" smtClean="0">
              <a:latin typeface="Arial" charset="0"/>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54223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8B1B24CF-3F64-48D3-973D-3F5DECD147F3}" type="slidenum">
              <a:rPr lang="en-US" altLang="en-US" sz="1200" b="0" smtClean="0">
                <a:latin typeface="Arial" charset="0"/>
              </a:rPr>
              <a:pPr/>
              <a:t>14</a:t>
            </a:fld>
            <a:endParaRPr lang="en-US" altLang="en-US" sz="1200" b="0" smtClean="0">
              <a:latin typeface="Arial"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smtClean="0"/>
              <a:t>Write down what areas of education are covered by Title IX.  Group that gets the most right gets prizes.  </a:t>
            </a:r>
          </a:p>
          <a:p>
            <a:pPr eaLnBrk="1" hangingPunct="1"/>
            <a:r>
              <a:rPr lang="en-US" altLang="en-US" sz="1400" dirty="0" smtClean="0"/>
              <a:t>1. </a:t>
            </a:r>
            <a:r>
              <a:rPr lang="en-US" altLang="en-US" sz="1300" dirty="0" smtClean="0"/>
              <a:t>Recruitment </a:t>
            </a:r>
          </a:p>
          <a:p>
            <a:pPr eaLnBrk="1" hangingPunct="1"/>
            <a:r>
              <a:rPr lang="en-US" altLang="en-US" sz="1300" dirty="0" smtClean="0"/>
              <a:t>2. Admissions (to some schools) </a:t>
            </a:r>
          </a:p>
          <a:p>
            <a:pPr eaLnBrk="1" hangingPunct="1"/>
            <a:r>
              <a:rPr lang="en-US" altLang="en-US" sz="1300" dirty="0" smtClean="0"/>
              <a:t>3. Financial aid/scholarships </a:t>
            </a:r>
          </a:p>
          <a:p>
            <a:pPr eaLnBrk="1" hangingPunct="1"/>
            <a:r>
              <a:rPr lang="en-US" altLang="en-US" sz="1300" dirty="0" smtClean="0"/>
              <a:t>4. Facilities and housing </a:t>
            </a:r>
          </a:p>
          <a:p>
            <a:pPr eaLnBrk="1" hangingPunct="1"/>
            <a:r>
              <a:rPr lang="en-US" altLang="en-US" sz="1300" dirty="0" smtClean="0"/>
              <a:t>5. Course offerings and access </a:t>
            </a:r>
          </a:p>
          <a:p>
            <a:pPr eaLnBrk="1" hangingPunct="1"/>
            <a:r>
              <a:rPr lang="en-US" altLang="en-US" sz="1300" dirty="0" smtClean="0"/>
              <a:t>6. Counseling </a:t>
            </a:r>
          </a:p>
          <a:p>
            <a:pPr eaLnBrk="1" hangingPunct="1"/>
            <a:r>
              <a:rPr lang="en-US" altLang="en-US" sz="1300" dirty="0" smtClean="0"/>
              <a:t>7. Health insurance benefits and services (</a:t>
            </a:r>
            <a:r>
              <a:rPr lang="en-US" altLang="en-US" sz="1400" dirty="0" smtClean="0"/>
              <a:t>Any recipient that provides full coverage health services shall provide gynecological care.)</a:t>
            </a:r>
            <a:endParaRPr lang="en-US" altLang="en-US" sz="1300" dirty="0" smtClean="0"/>
          </a:p>
          <a:p>
            <a:pPr eaLnBrk="1" hangingPunct="1"/>
            <a:r>
              <a:rPr lang="en-US" altLang="en-US" sz="1300" dirty="0" smtClean="0"/>
              <a:t>8. Athletics and other extracurricular activities </a:t>
            </a:r>
          </a:p>
          <a:p>
            <a:pPr eaLnBrk="1" hangingPunct="1"/>
            <a:r>
              <a:rPr lang="en-US" altLang="en-US" sz="1300" dirty="0" smtClean="0"/>
              <a:t>9. Employment</a:t>
            </a:r>
            <a:r>
              <a:rPr lang="en-US" altLang="en-US" sz="1400" dirty="0" smtClean="0"/>
              <a:t> </a:t>
            </a:r>
          </a:p>
          <a:p>
            <a:pPr eaLnBrk="1" hangingPunct="1"/>
            <a:endParaRPr lang="en-US" altLang="en-US" sz="1400" dirty="0" smtClean="0"/>
          </a:p>
          <a:p>
            <a:pPr eaLnBrk="1" hangingPunct="1"/>
            <a:r>
              <a:rPr lang="en-US" altLang="en-US" dirty="0" smtClean="0"/>
              <a:t>(Sexual harassment/school climate could also be on this list)</a:t>
            </a:r>
          </a:p>
        </p:txBody>
      </p:sp>
    </p:spTree>
    <p:extLst>
      <p:ext uri="{BB962C8B-B14F-4D97-AF65-F5344CB8AC3E}">
        <p14:creationId xmlns:p14="http://schemas.microsoft.com/office/powerpoint/2010/main" val="182662467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49C4C2F3-E864-4E52-88D1-7C85647F43F7}" type="slidenum">
              <a:rPr lang="en-US" altLang="en-US" sz="1200" b="0" smtClean="0">
                <a:latin typeface="Arial" charset="0"/>
              </a:rPr>
              <a:pPr/>
              <a:t>178</a:t>
            </a:fld>
            <a:endParaRPr lang="en-US" altLang="en-US" sz="1200" b="0" smtClean="0">
              <a:latin typeface="Arial" charset="0"/>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9712730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E47D2EB-59E6-42C8-A7F8-E713C649B1FB}" type="slidenum">
              <a:rPr lang="en-US" altLang="en-US" sz="1200" b="0" smtClean="0">
                <a:latin typeface="Arial" charset="0"/>
              </a:rPr>
              <a:pPr/>
              <a:t>179</a:t>
            </a:fld>
            <a:endParaRPr lang="en-US" altLang="en-US" sz="1200" b="0" smtClean="0">
              <a:latin typeface="Arial" charset="0"/>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205650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9874F0E4-7E9F-4C55-9C4F-4288496DE394}" type="slidenum">
              <a:rPr lang="en-US" altLang="en-US" sz="1200" b="0" smtClean="0">
                <a:latin typeface="Arial" charset="0"/>
              </a:rPr>
              <a:pPr/>
              <a:t>180</a:t>
            </a:fld>
            <a:endParaRPr lang="en-US" altLang="en-US" sz="1200" b="0" smtClean="0">
              <a:latin typeface="Arial" charset="0"/>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057908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3A745864-94C6-4D58-B37B-871E89DB860C}" type="slidenum">
              <a:rPr lang="en-US" altLang="en-US" sz="1200" b="0" smtClean="0">
                <a:latin typeface="Arial" charset="0"/>
              </a:rPr>
              <a:pPr/>
              <a:t>181</a:t>
            </a:fld>
            <a:endParaRPr lang="en-US" altLang="en-US" sz="1200" b="0" smtClean="0">
              <a:latin typeface="Arial" charset="0"/>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i="1" smtClean="0"/>
              <a:t>The New England Equity Assistance Center staff recommends to districts the following strategies for combating bullying, teasing, and sexual harassment:</a:t>
            </a:r>
          </a:p>
          <a:p>
            <a:pPr eaLnBrk="1" hangingPunct="1"/>
            <a:r>
              <a:rPr lang="en-US" altLang="en-US" sz="1100" smtClean="0"/>
              <a:t> Review, update, and disseminate the district's Sexual Harassment Policy.</a:t>
            </a:r>
          </a:p>
          <a:p>
            <a:pPr eaLnBrk="1" hangingPunct="1"/>
            <a:r>
              <a:rPr lang="en-US" altLang="en-US" sz="1100" smtClean="0"/>
              <a:t> Widely publicize the name of the Title IX Coordinator.</a:t>
            </a:r>
          </a:p>
          <a:p>
            <a:pPr eaLnBrk="1" hangingPunct="1"/>
            <a:r>
              <a:rPr lang="en-US" altLang="en-US" sz="1100" smtClean="0"/>
              <a:t> Conduct administrative, faculty, staff, and student training forums.</a:t>
            </a:r>
          </a:p>
          <a:p>
            <a:pPr eaLnBrk="1" hangingPunct="1"/>
            <a:r>
              <a:rPr lang="en-US" altLang="en-US" sz="1100" smtClean="0"/>
              <a:t> Conduct assessments to ensure that all areas are reviewed for problems.</a:t>
            </a:r>
          </a:p>
          <a:p>
            <a:pPr eaLnBrk="1" hangingPunct="1"/>
            <a:r>
              <a:rPr lang="en-US" altLang="en-US" sz="1100" smtClean="0"/>
              <a:t> Develop a leadership group to review areas of concern.</a:t>
            </a:r>
          </a:p>
          <a:p>
            <a:pPr eaLnBrk="1" hangingPunct="1"/>
            <a:r>
              <a:rPr lang="en-US" altLang="en-US" sz="1100" smtClean="0"/>
              <a:t> Integrate respectful behavior into the curriculum whenever possible.</a:t>
            </a:r>
          </a:p>
          <a:p>
            <a:pPr eaLnBrk="1" hangingPunct="1"/>
            <a:r>
              <a:rPr lang="en-US" altLang="en-US" sz="1100" smtClean="0"/>
              <a:t> Conduct parent and community informational sessions.</a:t>
            </a:r>
          </a:p>
          <a:p>
            <a:pPr eaLnBrk="1" hangingPunct="1"/>
            <a:r>
              <a:rPr lang="en-US" altLang="en-US" sz="1100" smtClean="0"/>
              <a:t> Consistently apply policy.</a:t>
            </a:r>
          </a:p>
          <a:p>
            <a:pPr eaLnBrk="1" hangingPunct="1"/>
            <a:r>
              <a:rPr lang="en-US" altLang="en-US" sz="1100" smtClean="0"/>
              <a:t> Utilize student train-the-trainers model.</a:t>
            </a:r>
          </a:p>
          <a:p>
            <a:pPr eaLnBrk="1" hangingPunct="1"/>
            <a:r>
              <a:rPr lang="en-US" altLang="en-US" sz="1100" smtClean="0"/>
              <a:t> Encourage adult modeling behavior.</a:t>
            </a:r>
          </a:p>
          <a:p>
            <a:pPr eaLnBrk="1" hangingPunct="1"/>
            <a:r>
              <a:rPr lang="en-US" altLang="en-US" sz="1100" smtClean="0"/>
              <a:t> Monitor policy, and encourage students/employees to file complaints.</a:t>
            </a:r>
          </a:p>
          <a:p>
            <a:pPr eaLnBrk="1" hangingPunct="1"/>
            <a:r>
              <a:rPr lang="en-US" altLang="en-US" sz="1100" smtClean="0"/>
              <a:t> Look for patterns of problem situations, and take proactive steps.</a:t>
            </a:r>
          </a:p>
          <a:p>
            <a:pPr eaLnBrk="1" hangingPunct="1"/>
            <a:r>
              <a:rPr lang="en-US" altLang="en-US" sz="1100" smtClean="0"/>
              <a:t> Keep track of instances to see if problems repeatedly arise in particular programs or with particular individuals.</a:t>
            </a:r>
            <a:endParaRPr lang="en-US" altLang="en-US" smtClean="0"/>
          </a:p>
        </p:txBody>
      </p:sp>
    </p:spTree>
    <p:extLst>
      <p:ext uri="{BB962C8B-B14F-4D97-AF65-F5344CB8AC3E}">
        <p14:creationId xmlns:p14="http://schemas.microsoft.com/office/powerpoint/2010/main" val="226134136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A516AC9-5DAA-437B-9B44-A0B46C119097}" type="slidenum">
              <a:rPr lang="en-US" altLang="en-US" sz="1200" b="0" smtClean="0">
                <a:latin typeface="Arial" charset="0"/>
              </a:rPr>
              <a:pPr/>
              <a:t>182</a:t>
            </a:fld>
            <a:endParaRPr lang="en-US" altLang="en-US" sz="1200" b="0" smtClean="0">
              <a:latin typeface="Arial" charset="0"/>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1804825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5DDF50F7-3817-401B-9D9C-844985774D72}" type="slidenum">
              <a:rPr lang="en-US" altLang="en-US" sz="1200" b="0" smtClean="0">
                <a:latin typeface="Arial" charset="0"/>
              </a:rPr>
              <a:pPr/>
              <a:t>183</a:t>
            </a:fld>
            <a:endParaRPr lang="en-US" altLang="en-US" sz="1200" b="0" smtClean="0">
              <a:latin typeface="Arial" charset="0"/>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4392122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EFE010B4-266E-443E-8709-E686AB4A6DCE}" type="slidenum">
              <a:rPr lang="en-US" altLang="en-US" sz="1200" b="0" smtClean="0">
                <a:latin typeface="Arial" charset="0"/>
              </a:rPr>
              <a:pPr/>
              <a:t>184</a:t>
            </a:fld>
            <a:endParaRPr lang="en-US" altLang="en-US" sz="1200" b="0" smtClean="0">
              <a:latin typeface="Arial"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4631349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459EF826-701E-4296-96E8-B34C5EA5E9EB}" type="slidenum">
              <a:rPr lang="en-US" altLang="en-US" sz="1200" b="0" smtClean="0">
                <a:latin typeface="Arial" charset="0"/>
              </a:rPr>
              <a:pPr/>
              <a:t>185</a:t>
            </a:fld>
            <a:endParaRPr lang="en-US" altLang="en-US" sz="1200" b="0" smtClean="0">
              <a:latin typeface="Arial" charset="0"/>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0072394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CBFD3DEB-DA26-42BD-8FED-FB25AC33F563}" type="slidenum">
              <a:rPr lang="en-US" altLang="en-US" sz="1200" b="0" smtClean="0">
                <a:latin typeface="Arial" charset="0"/>
              </a:rPr>
              <a:pPr/>
              <a:t>186</a:t>
            </a:fld>
            <a:endParaRPr lang="en-US" altLang="en-US" sz="1200" b="0" smtClean="0">
              <a:latin typeface="Arial" charset="0"/>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31845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9F855142-4EF6-4009-A8A7-7408EA8E4532}" type="slidenum">
              <a:rPr lang="en-US" altLang="en-US" sz="1200" b="0" smtClean="0">
                <a:latin typeface="Arial" charset="0"/>
              </a:rPr>
              <a:pPr/>
              <a:t>15</a:t>
            </a:fld>
            <a:endParaRPr lang="en-US" altLang="en-US" sz="1200" b="0" smtClean="0">
              <a:latin typeface="Arial"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Gender stereotyping occurs when people are discriminated against for not conforming to traditional views of male or female behavior.  By focusing on gender nonconformity, courts have been able to hold that Title IX protects against some forms of discrimination against gay/lesbian students. </a:t>
            </a:r>
          </a:p>
          <a:p>
            <a:pPr eaLnBrk="1" hangingPunct="1">
              <a:buFontTx/>
              <a:buChar char="•"/>
            </a:pPr>
            <a:r>
              <a:rPr lang="en-US" altLang="en-US" dirty="0" smtClean="0"/>
              <a:t> District court in CT found that verbal taunting of female student, which included allegations of lesbianism, was discrimination on basis of sex.  </a:t>
            </a:r>
            <a:r>
              <a:rPr lang="en-US" altLang="en-US" dirty="0" err="1" smtClean="0"/>
              <a:t>Riccio</a:t>
            </a:r>
            <a:r>
              <a:rPr lang="en-US" altLang="en-US" dirty="0" smtClean="0"/>
              <a:t> v. New Haven Board of Education (2006).</a:t>
            </a:r>
          </a:p>
          <a:p>
            <a:pPr eaLnBrk="1" hangingPunct="1">
              <a:buFontTx/>
              <a:buChar char="•"/>
            </a:pPr>
            <a:r>
              <a:rPr lang="en-US" altLang="en-US" dirty="0" smtClean="0"/>
              <a:t> Federal district court in IN held that school can be liable for indifference to anti-gay bullying.</a:t>
            </a:r>
          </a:p>
          <a:p>
            <a:pPr eaLnBrk="1" hangingPunct="1">
              <a:buFontTx/>
              <a:buChar char="•"/>
            </a:pPr>
            <a:r>
              <a:rPr lang="en-US" altLang="en-US" dirty="0" smtClean="0"/>
              <a:t>Third Circuit case re gender stereotyping </a:t>
            </a:r>
            <a:r>
              <a:rPr lang="en-US" altLang="en-US" b="1" dirty="0" smtClean="0"/>
              <a:t>LOOK UP</a:t>
            </a:r>
            <a:endParaRPr lang="en-US" altLang="en-US" dirty="0" smtClean="0"/>
          </a:p>
          <a:p>
            <a:pPr eaLnBrk="1" hangingPunct="1"/>
            <a:endParaRPr lang="en-US" altLang="en-US" dirty="0" smtClean="0"/>
          </a:p>
          <a:p>
            <a:pPr eaLnBrk="1" hangingPunct="1"/>
            <a:r>
              <a:rPr lang="en-US" altLang="en-US" dirty="0" smtClean="0"/>
              <a:t>There were bills</a:t>
            </a:r>
            <a:r>
              <a:rPr lang="en-US" altLang="en-US" baseline="0" dirty="0" smtClean="0"/>
              <a:t> </a:t>
            </a:r>
            <a:r>
              <a:rPr lang="en-US" altLang="en-US" dirty="0" smtClean="0"/>
              <a:t>in this Congress to address bullying and harassment, one in particular specifically would’ve protected LGBT students.  </a:t>
            </a:r>
          </a:p>
          <a:p>
            <a:pPr eaLnBrk="1" hangingPunct="1"/>
            <a:endParaRPr lang="en-US" altLang="en-US" dirty="0" smtClean="0"/>
          </a:p>
          <a:p>
            <a:pPr eaLnBrk="1" hangingPunct="1"/>
            <a:endParaRPr lang="en-US" altLang="en-US" dirty="0" smtClean="0"/>
          </a:p>
          <a:p>
            <a:pPr eaLnBrk="1" hangingPunct="1"/>
            <a:r>
              <a:rPr lang="en-US" altLang="en-US" dirty="0" smtClean="0"/>
              <a:t>But see Harassment Guidance</a:t>
            </a:r>
            <a:r>
              <a:rPr lang="en-US" altLang="en-US" baseline="0" dirty="0" smtClean="0"/>
              <a:t> from</a:t>
            </a:r>
            <a:r>
              <a:rPr lang="en-US" altLang="en-US" dirty="0" smtClean="0"/>
              <a:t> October 2010 </a:t>
            </a:r>
          </a:p>
        </p:txBody>
      </p:sp>
    </p:spTree>
    <p:extLst>
      <p:ext uri="{BB962C8B-B14F-4D97-AF65-F5344CB8AC3E}">
        <p14:creationId xmlns:p14="http://schemas.microsoft.com/office/powerpoint/2010/main" val="217310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E4377944-205A-4D33-932E-F1D7394983B0}" type="slidenum">
              <a:rPr lang="en-US" altLang="en-US" sz="1200" b="0" smtClean="0">
                <a:latin typeface="Arial" charset="0"/>
              </a:rPr>
              <a:pPr/>
              <a:t>16</a:t>
            </a:fld>
            <a:endParaRPr lang="en-US" altLang="en-US" sz="1200" b="0" smtClean="0">
              <a:latin typeface="Arial"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Yes to all.  Ask different tables to take each one and answer question, then share with whole group.</a:t>
            </a:r>
          </a:p>
        </p:txBody>
      </p:sp>
    </p:spTree>
    <p:extLst>
      <p:ext uri="{BB962C8B-B14F-4D97-AF65-F5344CB8AC3E}">
        <p14:creationId xmlns:p14="http://schemas.microsoft.com/office/powerpoint/2010/main" val="229609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499F54B0-1B62-46A6-8BA4-C642D04955C9}" type="slidenum">
              <a:rPr lang="en-US" altLang="en-US" sz="1200" b="0" smtClean="0">
                <a:latin typeface="Arial" charset="0"/>
              </a:rPr>
              <a:pPr/>
              <a:t>17</a:t>
            </a:fld>
            <a:endParaRPr lang="en-US" altLang="en-US" sz="1200" b="0" smtClean="0">
              <a:latin typeface="Arial"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t>Ask participants to answer and then report back.</a:t>
            </a:r>
          </a:p>
          <a:p>
            <a:pPr marL="228600" indent="-228600" eaLnBrk="1" hangingPunct="1">
              <a:buFontTx/>
              <a:buAutoNum type="arabicPeriod"/>
            </a:pPr>
            <a:r>
              <a:rPr lang="en-US" altLang="en-US" dirty="0" smtClean="0"/>
              <a:t>Yes, b/c no relationship between ability to lift weight and computer skills (unless your job is to haul heavy equipment around).   </a:t>
            </a:r>
          </a:p>
          <a:p>
            <a:pPr marL="228600" indent="-228600" eaLnBrk="1" hangingPunct="1">
              <a:buFontTx/>
              <a:buAutoNum type="arabicPeriod"/>
            </a:pPr>
            <a:r>
              <a:rPr lang="en-US" altLang="en-US" dirty="0" smtClean="0"/>
              <a:t>Yes unless employer can show that </a:t>
            </a:r>
            <a:r>
              <a:rPr lang="en-US" altLang="en-US" dirty="0" err="1" smtClean="0"/>
              <a:t>hs</a:t>
            </a:r>
            <a:r>
              <a:rPr lang="en-US" altLang="en-US" dirty="0" smtClean="0"/>
              <a:t> diploma is necessary to work construction - unlikely. </a:t>
            </a:r>
          </a:p>
          <a:p>
            <a:pPr marL="228600" indent="-228600" eaLnBrk="1" hangingPunct="1">
              <a:buFontTx/>
              <a:buAutoNum type="arabicPeriod"/>
            </a:pPr>
            <a:r>
              <a:rPr lang="en-US" altLang="en-US" dirty="0" smtClean="0"/>
              <a:t>Totally suspect – something that we see in the employment context.  </a:t>
            </a:r>
          </a:p>
          <a:p>
            <a:pPr marL="228600" indent="-228600" eaLnBrk="1" hangingPunct="1"/>
            <a:endParaRPr lang="en-US" altLang="en-US" dirty="0" smtClean="0"/>
          </a:p>
          <a:p>
            <a:pPr marL="228600" indent="-228600" eaLnBrk="1" hangingPunct="1"/>
            <a:r>
              <a:rPr lang="en-US" altLang="en-US" dirty="0" smtClean="0"/>
              <a:t>See article from Ed Week:</a:t>
            </a:r>
          </a:p>
          <a:p>
            <a:pPr marL="228600" indent="-228600" eaLnBrk="1" hangingPunct="1"/>
            <a:r>
              <a:rPr lang="en-US" altLang="en-US" dirty="0" smtClean="0"/>
              <a:t>FEDERAL OFFICIALS ARE GETTING THE WORD OUT THAT ADDRESSING RACIAL DISPARITIES IN SCHOOL DISCIPLINE IS A HIGH PRIORITY, AND THEY PLAN TO USE “DISPARATE-IMPACT ANALYSIS” IN ENFORCING SCHOOL DISCIPLINE CASES—A LEGAL COURSE OF ACTION THAT SOME CIVIL RIGHTS LAWYERS CONTEND WAS NEGLECTED UNDER THE ADMINISTRATION OF PRESIDENT GEORGE W. BUSH.</a:t>
            </a:r>
          </a:p>
          <a:p>
            <a:pPr marL="228600" indent="-228600"/>
            <a:r>
              <a:rPr lang="en-US" altLang="en-US" dirty="0" smtClean="0"/>
              <a:t>“REGRETTABLY, STUDENTS OF COLOR ARE RECEIVING DIFFERENT AND HARSHER DISCIPLINARY PUNISHMENTS THAN WHITES FOR THE SAME OR SIMILAR INFRACTIONS, AND THEY ARE DISPROPORTIONATELY IMPACTED BY ZERO-TOLERANCE POLICIES—A FACT THAT ONLY SERVES TO EXACERBATE ALREADY DEEPLY ENTRENCHED DISPARITIES IN MANY COMMUNITIES,” THOMAS E. PEREZ, THE ASSISTANT ATTORNEY GENERAL FOR CIVIL RIGHTS AT THE U.S. DEPARTMENT OF JUSTICE, RECENTLY SAID AT A CONFERENCE ON SCHOOL DISCIPLINE AND CIVIL RIGHTS, ACCORDING TO </a:t>
            </a:r>
            <a:r>
              <a:rPr lang="en-US" altLang="en-US" dirty="0" smtClean="0">
                <a:hlinkClick r:id="rId3"/>
              </a:rPr>
              <a:t>A TRANSCRIPT OF HIS SPEECH</a:t>
            </a:r>
            <a:r>
              <a:rPr lang="en-US" altLang="en-US" dirty="0" smtClean="0"/>
              <a:t>. THE </a:t>
            </a:r>
            <a:r>
              <a:rPr lang="en-US" altLang="en-US" dirty="0" smtClean="0">
                <a:hlinkClick r:id="rId4"/>
              </a:rPr>
              <a:t>INVITATION-ONLY CONFERENCE</a:t>
            </a:r>
            <a:r>
              <a:rPr lang="en-US" altLang="en-US" dirty="0" smtClean="0"/>
              <a:t> WAS HOSTED BY THE U.S. DEPARTMENTS OF EDUCATION AND JUSTICE ON SEPT. 27 AND 28.</a:t>
            </a:r>
          </a:p>
          <a:p>
            <a:pPr marL="228600" indent="-228600"/>
            <a:r>
              <a:rPr lang="en-US" altLang="en-US" dirty="0" smtClean="0"/>
              <a:t>ALSO AT THE CONFERENCE, RICARDO SOTO, THE DEPUTY ASSISTANT SECRETARY FOR THE EDUCATION DEPARTMENT’S OFFICE FOR CIVIL RIGHTS, ANNOUNCED THAT HIS OFFICE WILL RELEASE GUIDANCE THIS WINTER ON SCHOOL DISCIPLINE THAT WILL INCLUDE AN ANALYSIS OF DISPARATE IMPACT.</a:t>
            </a:r>
          </a:p>
        </p:txBody>
      </p:sp>
    </p:spTree>
    <p:extLst>
      <p:ext uri="{BB962C8B-B14F-4D97-AF65-F5344CB8AC3E}">
        <p14:creationId xmlns:p14="http://schemas.microsoft.com/office/powerpoint/2010/main" val="1472042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248E93DF-DEC9-4246-842B-73BA77D7F389}" type="slidenum">
              <a:rPr lang="en-US" altLang="en-US" sz="1200" b="0" smtClean="0">
                <a:latin typeface="Arial" charset="0"/>
              </a:rPr>
              <a:pPr/>
              <a:t>18</a:t>
            </a:fld>
            <a:endParaRPr lang="en-US" altLang="en-US" sz="1200" b="0" smtClean="0">
              <a:latin typeface="Arial"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T-SHIRT</a:t>
            </a:r>
          </a:p>
          <a:p>
            <a:pPr eaLnBrk="1" hangingPunct="1"/>
            <a:endParaRPr lang="en-US" altLang="en-US" smtClean="0"/>
          </a:p>
          <a:p>
            <a:pPr eaLnBrk="1" hangingPunct="1"/>
            <a:r>
              <a:rPr lang="en-US" altLang="en-US" smtClean="0"/>
              <a:t>Retaliation</a:t>
            </a:r>
          </a:p>
        </p:txBody>
      </p:sp>
    </p:spTree>
    <p:extLst>
      <p:ext uri="{BB962C8B-B14F-4D97-AF65-F5344CB8AC3E}">
        <p14:creationId xmlns:p14="http://schemas.microsoft.com/office/powerpoint/2010/main" val="111063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791037CD-FA2F-4F9D-A104-61CDD0F52806}" type="slidenum">
              <a:rPr lang="en-US" altLang="en-US" sz="1200" b="0" smtClean="0">
                <a:latin typeface="Arial" charset="0"/>
              </a:rPr>
              <a:pPr/>
              <a:t>19</a:t>
            </a:fld>
            <a:endParaRPr lang="en-US" altLang="en-US" sz="1200" b="0" smtClean="0">
              <a:latin typeface="Arial"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t>
            </a:r>
          </a:p>
        </p:txBody>
      </p:sp>
    </p:spTree>
    <p:extLst>
      <p:ext uri="{BB962C8B-B14F-4D97-AF65-F5344CB8AC3E}">
        <p14:creationId xmlns:p14="http://schemas.microsoft.com/office/powerpoint/2010/main" val="15810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E45CDD00-E650-473C-88CD-3C307E4063BE}" type="slidenum">
              <a:rPr lang="en-US" altLang="en-US" sz="1200" b="0" smtClean="0">
                <a:latin typeface="Arial" charset="0"/>
              </a:rPr>
              <a:pPr/>
              <a:t>2</a:t>
            </a:fld>
            <a:endParaRPr lang="en-US" altLang="en-US" sz="1200" b="0" smtClean="0">
              <a:latin typeface="Arial"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80827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C74D811B-19BC-42A3-BFE9-B0648CC2651B}" type="slidenum">
              <a:rPr lang="en-US" altLang="en-US" sz="1200" b="0" smtClean="0">
                <a:latin typeface="Arial" charset="0"/>
              </a:rPr>
              <a:pPr/>
              <a:t>20</a:t>
            </a:fld>
            <a:endParaRPr lang="en-US" altLang="en-US" sz="1200" b="0" smtClean="0">
              <a:latin typeface="Arial"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79116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F20B130B-2CD9-41E0-922B-A707818EC64A}" type="slidenum">
              <a:rPr lang="en-US" altLang="en-US" sz="1200" b="0" smtClean="0">
                <a:latin typeface="Arial" charset="0"/>
              </a:rPr>
              <a:pPr/>
              <a:t>21</a:t>
            </a:fld>
            <a:endParaRPr lang="en-US" altLang="en-US" sz="1200" b="0" smtClean="0">
              <a:latin typeface="Arial"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MENTION sample policy in packet of materials</a:t>
            </a:r>
          </a:p>
        </p:txBody>
      </p:sp>
    </p:spTree>
    <p:extLst>
      <p:ext uri="{BB962C8B-B14F-4D97-AF65-F5344CB8AC3E}">
        <p14:creationId xmlns:p14="http://schemas.microsoft.com/office/powerpoint/2010/main" val="202889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FDC87448-A2FB-4457-9DFE-C8CB9FCCE303}" type="slidenum">
              <a:rPr lang="en-US" altLang="en-US" sz="1200" b="0" smtClean="0">
                <a:latin typeface="Arial" charset="0"/>
              </a:rPr>
              <a:pPr/>
              <a:t>22</a:t>
            </a:fld>
            <a:endParaRPr lang="en-US" altLang="en-US" sz="1200" b="0" smtClean="0">
              <a:latin typeface="Arial"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Can include bullying too – we’ll get to that in a minute.</a:t>
            </a:r>
          </a:p>
        </p:txBody>
      </p:sp>
    </p:spTree>
    <p:extLst>
      <p:ext uri="{BB962C8B-B14F-4D97-AF65-F5344CB8AC3E}">
        <p14:creationId xmlns:p14="http://schemas.microsoft.com/office/powerpoint/2010/main" val="1901079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459C81A7-3147-4990-B324-5B012A75DD22}" type="slidenum">
              <a:rPr lang="en-US" altLang="en-US" sz="1200" b="0" smtClean="0">
                <a:latin typeface="Arial" charset="0"/>
              </a:rPr>
              <a:pPr/>
              <a:t>23</a:t>
            </a:fld>
            <a:endParaRPr lang="en-US" altLang="en-US" sz="1200" b="0" smtClean="0">
              <a:latin typeface="Arial"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Does not have to include touching</a:t>
            </a:r>
          </a:p>
        </p:txBody>
      </p:sp>
    </p:spTree>
    <p:extLst>
      <p:ext uri="{BB962C8B-B14F-4D97-AF65-F5344CB8AC3E}">
        <p14:creationId xmlns:p14="http://schemas.microsoft.com/office/powerpoint/2010/main" val="2338209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66B221A2-C581-4B3A-97EE-CD75A9284940}" type="slidenum">
              <a:rPr lang="en-US" altLang="en-US" sz="1200" b="0" smtClean="0">
                <a:latin typeface="Arial" charset="0"/>
              </a:rPr>
              <a:pPr/>
              <a:t>24</a:t>
            </a:fld>
            <a:endParaRPr lang="en-US" altLang="en-US" sz="1200" b="0" smtClean="0">
              <a:latin typeface="Arial"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37189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A0FDC4BA-643F-41C1-BBD1-B052DD38BC63}" type="slidenum">
              <a:rPr lang="en-US" altLang="en-US" sz="1200" b="0" smtClean="0">
                <a:latin typeface="Arial" charset="0"/>
              </a:rPr>
              <a:pPr/>
              <a:t>25</a:t>
            </a:fld>
            <a:endParaRPr lang="en-US" altLang="en-US" sz="1200" b="0" smtClean="0">
              <a:latin typeface="Arial"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43452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8F04F506-5C90-4042-8499-7D98369F6E51}" type="slidenum">
              <a:rPr lang="en-US" altLang="en-US" sz="1200" b="0" smtClean="0">
                <a:latin typeface="Arial" charset="0"/>
              </a:rPr>
              <a:pPr/>
              <a:t>26</a:t>
            </a:fld>
            <a:endParaRPr lang="en-US" altLang="en-US" sz="1200" b="0" smtClean="0">
              <a:latin typeface="Arial"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81280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5A4B8220-C87E-46AE-BBB3-18D40E91B651}" type="slidenum">
              <a:rPr lang="en-US" altLang="en-US" sz="1200" b="0" smtClean="0">
                <a:latin typeface="Arial" charset="0"/>
              </a:rPr>
              <a:pPr/>
              <a:t>27</a:t>
            </a:fld>
            <a:endParaRPr lang="en-US" altLang="en-US" sz="1200" b="0" smtClean="0">
              <a:latin typeface="Arial"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47421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A7EC9EB8-7C8E-4022-9162-DCCD0F15211B}" type="slidenum">
              <a:rPr lang="en-US" altLang="en-US" sz="1200" b="0" smtClean="0">
                <a:latin typeface="Arial" charset="0"/>
              </a:rPr>
              <a:pPr/>
              <a:t>28</a:t>
            </a:fld>
            <a:endParaRPr lang="en-US" altLang="en-US" sz="1200" b="0" smtClean="0">
              <a:latin typeface="Arial"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40919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0BD3EFE2-E2A1-4A05-A08C-C1E7B06F30B4}" type="slidenum">
              <a:rPr lang="en-US" altLang="en-US" sz="1200" b="0" smtClean="0">
                <a:latin typeface="Arial" charset="0"/>
              </a:rPr>
              <a:pPr/>
              <a:t>29</a:t>
            </a:fld>
            <a:endParaRPr lang="en-US" altLang="en-US" sz="1200" b="0" smtClean="0">
              <a:latin typeface="Arial"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305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D556D18E-1829-4B3B-AA45-6F479EF94405}" type="slidenum">
              <a:rPr lang="en-US" altLang="en-US" sz="1200" b="0" smtClean="0">
                <a:latin typeface="Arial" charset="0"/>
              </a:rPr>
              <a:pPr/>
              <a:t>3</a:t>
            </a:fld>
            <a:endParaRPr lang="en-US" altLang="en-US" sz="1200" b="0" smtClean="0">
              <a:latin typeface="Arial"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0576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9D0CA474-C45A-4476-AFD6-900FDCABA205}" type="slidenum">
              <a:rPr lang="en-US" altLang="en-US" sz="1200" b="0" smtClean="0">
                <a:latin typeface="Arial" charset="0"/>
              </a:rPr>
              <a:pPr/>
              <a:t>30</a:t>
            </a:fld>
            <a:endParaRPr lang="en-US" altLang="en-US" sz="1200" b="0" smtClean="0">
              <a:latin typeface="Arial"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00156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7" tIns="46484" rIns="92967" bIns="46484" anchor="b"/>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pPr algn="r" eaLnBrk="1" hangingPunct="1"/>
            <a:fld id="{AA9ED316-4510-45D1-8A08-130370A70207}" type="slidenum">
              <a:rPr lang="en-US" altLang="en-US" sz="1200" b="0">
                <a:latin typeface="Arial" charset="0"/>
              </a:rPr>
              <a:pPr algn="r" eaLnBrk="1" hangingPunct="1"/>
              <a:t>31</a:t>
            </a:fld>
            <a:endParaRPr lang="en-US" altLang="en-US" sz="1200" b="0">
              <a:latin typeface="Arial"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1. Behavior is unwelcome and pervasive.  Does it interfere with girls’ ability to benefit from their education?  Is it connected to the school in some way?  And what does school know?  If it knew or should have known, then could be liable if it doesn’t do something.</a:t>
            </a:r>
          </a:p>
          <a:p>
            <a:pPr eaLnBrk="1" hangingPunct="1"/>
            <a:r>
              <a:rPr lang="en-US" altLang="en-US" dirty="0" smtClean="0"/>
              <a:t>2. Danger!  Sounds like behavior is unwelcome.  Is its severe or pervasive?  Interfering with her ability to benefit from her education?</a:t>
            </a:r>
          </a:p>
          <a:p>
            <a:pPr eaLnBrk="1" hangingPunct="1"/>
            <a:r>
              <a:rPr lang="en-US" altLang="en-US" dirty="0" smtClean="0"/>
              <a:t>3. Yes, even though not sexual in nature and even-handed, this is sex-based harassment.</a:t>
            </a:r>
          </a:p>
          <a:p>
            <a:pPr eaLnBrk="1" hangingPunct="1"/>
            <a:endParaRPr lang="en-US" altLang="en-US" dirty="0" smtClean="0"/>
          </a:p>
        </p:txBody>
      </p:sp>
    </p:spTree>
    <p:extLst>
      <p:ext uri="{BB962C8B-B14F-4D97-AF65-F5344CB8AC3E}">
        <p14:creationId xmlns:p14="http://schemas.microsoft.com/office/powerpoint/2010/main" val="1144892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Bullying is a form of harassment.</a:t>
            </a: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F935228B-E895-434E-8E43-F9E1429F8951}" type="slidenum">
              <a:rPr lang="en-US" altLang="en-US" sz="1200" b="0" smtClean="0">
                <a:latin typeface="Arial" charset="0"/>
              </a:rPr>
              <a:pPr/>
              <a:t>32</a:t>
            </a:fld>
            <a:endParaRPr lang="en-US" altLang="en-US" sz="1200" b="0" smtClean="0">
              <a:latin typeface="Arial" charset="0"/>
            </a:endParaRPr>
          </a:p>
        </p:txBody>
      </p:sp>
    </p:spTree>
    <p:extLst>
      <p:ext uri="{BB962C8B-B14F-4D97-AF65-F5344CB8AC3E}">
        <p14:creationId xmlns:p14="http://schemas.microsoft.com/office/powerpoint/2010/main" val="4140929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Go through examples based on sex and sex stereotyping from Guidance and ask if covered</a:t>
            </a: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D7FBFB4-57D5-4FF1-AAAF-71DEC163AFFB}" type="slidenum">
              <a:rPr lang="en-US" altLang="en-US" sz="1200" b="0" smtClean="0">
                <a:latin typeface="Arial" charset="0"/>
              </a:rPr>
              <a:pPr/>
              <a:t>33</a:t>
            </a:fld>
            <a:endParaRPr lang="en-US" altLang="en-US" sz="1200" b="0" smtClean="0">
              <a:latin typeface="Arial" charset="0"/>
            </a:endParaRPr>
          </a:p>
        </p:txBody>
      </p:sp>
    </p:spTree>
    <p:extLst>
      <p:ext uri="{BB962C8B-B14F-4D97-AF65-F5344CB8AC3E}">
        <p14:creationId xmlns:p14="http://schemas.microsoft.com/office/powerpoint/2010/main" val="399256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Wingdings" pitchFamily="2" charset="2"/>
              <a:buNone/>
            </a:pPr>
            <a:r>
              <a:rPr lang="en-US" altLang="en-US" i="1" smtClean="0"/>
              <a:t>Gebser v. Lago Vista Indep. Sch. Dist. (1998) </a:t>
            </a:r>
            <a:endParaRPr lang="en-US" altLang="en-US" sz="600" i="1" smtClean="0"/>
          </a:p>
          <a:p>
            <a:pPr marL="228600" indent="-228600">
              <a:buFont typeface="Wingdings" pitchFamily="2" charset="2"/>
              <a:buNone/>
            </a:pPr>
            <a:r>
              <a:rPr lang="en-US" altLang="en-US" i="1" smtClean="0"/>
              <a:t>Davis v. Monroe County Bd. of Educ. (1999)</a:t>
            </a:r>
          </a:p>
          <a:p>
            <a:pPr marL="228600" indent="-228600">
              <a:buFont typeface="Wingdings" pitchFamily="2" charset="2"/>
              <a:buNone/>
            </a:pPr>
            <a:endParaRPr lang="en-US" altLang="en-US" i="1" smtClean="0"/>
          </a:p>
        </p:txBody>
      </p:sp>
    </p:spTree>
    <p:extLst>
      <p:ext uri="{BB962C8B-B14F-4D97-AF65-F5344CB8AC3E}">
        <p14:creationId xmlns:p14="http://schemas.microsoft.com/office/powerpoint/2010/main" val="3377196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Standard is different for OCR investigations.  Severe OR pervasive, knew or should have known (not deliberate indifference).</a:t>
            </a:r>
          </a:p>
        </p:txBody>
      </p:sp>
    </p:spTree>
    <p:extLst>
      <p:ext uri="{BB962C8B-B14F-4D97-AF65-F5344CB8AC3E}">
        <p14:creationId xmlns:p14="http://schemas.microsoft.com/office/powerpoint/2010/main" val="1193461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Add description of Tenth Circuit decision and settlement</a:t>
            </a:r>
          </a:p>
        </p:txBody>
      </p:sp>
    </p:spTree>
    <p:extLst>
      <p:ext uri="{BB962C8B-B14F-4D97-AF65-F5344CB8AC3E}">
        <p14:creationId xmlns:p14="http://schemas.microsoft.com/office/powerpoint/2010/main" val="2397502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See sex harassment folder</a:t>
            </a:r>
          </a:p>
          <a:p>
            <a:r>
              <a:rPr lang="en-US" altLang="en-US" smtClean="0"/>
              <a:t>Letter to OCR</a:t>
            </a:r>
          </a:p>
        </p:txBody>
      </p:sp>
    </p:spTree>
    <p:extLst>
      <p:ext uri="{BB962C8B-B14F-4D97-AF65-F5344CB8AC3E}">
        <p14:creationId xmlns:p14="http://schemas.microsoft.com/office/powerpoint/2010/main" val="191004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Tangible employment action = hiring, firing, demotion, something concrete.</a:t>
            </a:r>
          </a:p>
        </p:txBody>
      </p:sp>
    </p:spTree>
    <p:extLst>
      <p:ext uri="{BB962C8B-B14F-4D97-AF65-F5344CB8AC3E}">
        <p14:creationId xmlns:p14="http://schemas.microsoft.com/office/powerpoint/2010/main" val="598937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E883A88B-5F4C-48C5-9178-C68C27E15D59}" type="slidenum">
              <a:rPr lang="en-US" altLang="en-US" sz="1200" b="0" smtClean="0">
                <a:latin typeface="Arial" charset="0"/>
              </a:rPr>
              <a:pPr/>
              <a:t>41</a:t>
            </a:fld>
            <a:endParaRPr lang="en-US" altLang="en-US" sz="1200" b="0" smtClean="0">
              <a:latin typeface="Arial"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dirty="0" smtClean="0">
                <a:solidFill>
                  <a:srgbClr val="000000"/>
                </a:solidFill>
              </a:rPr>
              <a:t>Conn. Pub. Act No. 92-85, CGS §46a-60(8), §46a-54(15)</a:t>
            </a:r>
            <a:endParaRPr lang="en-US" altLang="en-US" dirty="0" smtClean="0"/>
          </a:p>
          <a:p>
            <a:pPr eaLnBrk="1" hangingPunct="1"/>
            <a:endParaRPr lang="en-US" altLang="en-US" dirty="0" smtClean="0"/>
          </a:p>
          <a:p>
            <a:pPr eaLnBrk="1" hangingPunct="1"/>
            <a:r>
              <a:rPr lang="en-US" altLang="en-US" dirty="0" smtClean="0"/>
              <a:t>School policies should address harassment too.</a:t>
            </a:r>
          </a:p>
        </p:txBody>
      </p:sp>
    </p:spTree>
    <p:extLst>
      <p:ext uri="{BB962C8B-B14F-4D97-AF65-F5344CB8AC3E}">
        <p14:creationId xmlns:p14="http://schemas.microsoft.com/office/powerpoint/2010/main" val="7949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9AD421D8-2BB5-4410-9B20-6E33BF48DB24}" type="slidenum">
              <a:rPr lang="en-US" altLang="en-US" sz="1200" b="0" smtClean="0">
                <a:latin typeface="Arial" charset="0"/>
              </a:rPr>
              <a:pPr/>
              <a:t>4</a:t>
            </a:fld>
            <a:endParaRPr lang="en-US" altLang="en-US" sz="1200" b="0" smtClean="0">
              <a:latin typeface="Arial"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First do ice-breaker!  Pair off and talk with your partner to learn about each other, and then we’ll introduce each other to the group.  Questions to find out are (1) who the person is; (2) what position does he/she hold; (3) when did he/she first hear about Title IX; (4) what has Title IX meant to you; (5) what impact (if any) has Title IX had on your life? And (6) What do you want to get out of today?</a:t>
            </a:r>
          </a:p>
        </p:txBody>
      </p:sp>
    </p:spTree>
    <p:extLst>
      <p:ext uri="{BB962C8B-B14F-4D97-AF65-F5344CB8AC3E}">
        <p14:creationId xmlns:p14="http://schemas.microsoft.com/office/powerpoint/2010/main" val="26593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6F5BEDCC-B791-4125-80E7-09C21E7E0FB5}" type="slidenum">
              <a:rPr lang="en-US" altLang="en-US" sz="1200" b="0" smtClean="0">
                <a:latin typeface="Arial" charset="0"/>
              </a:rPr>
              <a:pPr/>
              <a:t>43</a:t>
            </a:fld>
            <a:endParaRPr lang="en-US" altLang="en-US" sz="1200" b="0" smtClean="0">
              <a:latin typeface="Arial"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Better for everyone to nip harassment in the bud b/c less likely to hurt kids and less likely that school w/b sued</a:t>
            </a:r>
          </a:p>
        </p:txBody>
      </p:sp>
    </p:spTree>
    <p:extLst>
      <p:ext uri="{BB962C8B-B14F-4D97-AF65-F5344CB8AC3E}">
        <p14:creationId xmlns:p14="http://schemas.microsoft.com/office/powerpoint/2010/main" val="42048997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90144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Although it is impossible to guarantee complete confidentiality (the name of the person complaining will often need to be disclosed to the accused or to witnesses in the course of investigation), a policy that promises to investigate sexual harassment claims with as much confidentiality as possible will protect those who challenge harassment, as well as prevent potential defamation lawsuits by accused harassers and minimize negative publicity.</a:t>
            </a:r>
          </a:p>
        </p:txBody>
      </p:sp>
    </p:spTree>
    <p:extLst>
      <p:ext uri="{BB962C8B-B14F-4D97-AF65-F5344CB8AC3E}">
        <p14:creationId xmlns:p14="http://schemas.microsoft.com/office/powerpoint/2010/main" val="1625686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Remember, however, that your obligation is to do what is necessary to stop the harassment, prevent its recurrence and effectively address its impact on the victim; if informal steps are insufficient to resolve the problem, you must take additional action.</a:t>
            </a:r>
          </a:p>
          <a:p>
            <a:endParaRPr lang="en-US" altLang="en-US" smtClean="0"/>
          </a:p>
        </p:txBody>
      </p:sp>
    </p:spTree>
    <p:extLst>
      <p:ext uri="{BB962C8B-B14F-4D97-AF65-F5344CB8AC3E}">
        <p14:creationId xmlns:p14="http://schemas.microsoft.com/office/powerpoint/2010/main" val="2823261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058F5F4B-156A-442F-9F96-D641BD53AB51}" type="slidenum">
              <a:rPr lang="en-US" altLang="en-US" sz="1200" b="0" smtClean="0">
                <a:latin typeface="Arial" charset="0"/>
              </a:rPr>
              <a:pPr/>
              <a:t>49</a:t>
            </a:fld>
            <a:endParaRPr lang="en-US" altLang="en-US" sz="1200" b="0" smtClean="0">
              <a:latin typeface="Arial"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New studies on bullying also astounding</a:t>
            </a:r>
          </a:p>
        </p:txBody>
      </p:sp>
    </p:spTree>
    <p:extLst>
      <p:ext uri="{BB962C8B-B14F-4D97-AF65-F5344CB8AC3E}">
        <p14:creationId xmlns:p14="http://schemas.microsoft.com/office/powerpoint/2010/main" val="2598226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3F6B5187-7BFB-4ECE-AC6A-B50465CE22C7}" type="slidenum">
              <a:rPr lang="en-US" altLang="en-US" sz="1200" b="0" smtClean="0">
                <a:latin typeface="Arial" charset="0"/>
              </a:rPr>
              <a:pPr/>
              <a:t>51</a:t>
            </a:fld>
            <a:endParaRPr lang="en-US" altLang="en-US" sz="1200" b="0" smtClean="0">
              <a:latin typeface="Arial"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82818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some cases, it may be appropriate to separate the harassed student and the accused harasser; if a student alleges that he or she has been sexually assaulted by another student, for example, you may decide to immediately place the students in separate classes or in different housing arrangements on a campus.  Similarly, if the alleged harasser is a teacher, allowing the student to transfer to a different class may be appropriate.  In certain cases, moreover, you may need to notify the police or your state’s department of child services.</a:t>
            </a:r>
          </a:p>
          <a:p>
            <a:endParaRPr lang="en-US" altLang="en-US" smtClean="0"/>
          </a:p>
        </p:txBody>
      </p:sp>
    </p:spTree>
    <p:extLst>
      <p:ext uri="{BB962C8B-B14F-4D97-AF65-F5344CB8AC3E}">
        <p14:creationId xmlns:p14="http://schemas.microsoft.com/office/powerpoint/2010/main" val="1998702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to conduct the investigation will vary depending upon the nature of the allegations, the source of the complaint, the age of the student(s) involved, the size and administrative structure of your school, and other factors.  </a:t>
            </a:r>
          </a:p>
          <a:p>
            <a:endParaRPr lang="en-US" altLang="en-US" dirty="0" smtClean="0"/>
          </a:p>
          <a:p>
            <a:r>
              <a:rPr lang="en-US" altLang="en-US" dirty="0" smtClean="0"/>
              <a:t>To ensure fairness, the person conducting the investigation should not be someone who works closely with or would be otherwise biased against any of the persons involved.</a:t>
            </a:r>
          </a:p>
          <a:p>
            <a:endParaRPr lang="en-US" altLang="en-US" dirty="0" smtClean="0"/>
          </a:p>
          <a:p>
            <a:r>
              <a:rPr lang="en-US" altLang="en-US" dirty="0" smtClean="0"/>
              <a:t>* If a complainant insists that his or her name or other identifiable information not be disclosed to the alleged perpetrator, the school should inform the complainant that its ability to respond may be limited. The school may weigh the request for confidentiality against the following factors: the seriousness of the alleged harassment; the complainant’s age; whether there have been other harassment complaints about the same individual</a:t>
            </a:r>
          </a:p>
          <a:p>
            <a:endParaRPr lang="en-US" altLang="en-US" dirty="0" smtClean="0"/>
          </a:p>
        </p:txBody>
      </p:sp>
    </p:spTree>
    <p:extLst>
      <p:ext uri="{BB962C8B-B14F-4D97-AF65-F5344CB8AC3E}">
        <p14:creationId xmlns:p14="http://schemas.microsoft.com/office/powerpoint/2010/main" val="2157776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F115FDEC-2084-4FC9-8311-8D7139EA7DDD}" type="slidenum">
              <a:rPr lang="en-US" altLang="en-US" sz="1200" b="0" smtClean="0">
                <a:latin typeface="Arial" charset="0"/>
              </a:rPr>
              <a:pPr/>
              <a:t>55</a:t>
            </a:fld>
            <a:endParaRPr lang="en-US" altLang="en-US" sz="1200" b="0" smtClean="0">
              <a:latin typeface="Arial"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881892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F63D5FA4-729D-4AA0-A9A9-B9E116D0CBE4}" type="slidenum">
              <a:rPr lang="en-US" altLang="en-US" sz="1200" b="0" smtClean="0">
                <a:latin typeface="Arial" charset="0"/>
              </a:rPr>
              <a:pPr/>
              <a:t>56</a:t>
            </a:fld>
            <a:endParaRPr lang="en-US" altLang="en-US" sz="1200" b="0" smtClean="0">
              <a:latin typeface="Arial"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8609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F479FD44-9A2E-46BE-9777-2CA836614C76}" type="slidenum">
              <a:rPr lang="en-US" altLang="en-US" sz="1200" b="0" smtClean="0">
                <a:latin typeface="Arial" charset="0"/>
              </a:rPr>
              <a:pPr/>
              <a:t>5</a:t>
            </a:fld>
            <a:endParaRPr lang="en-US" altLang="en-US" sz="1200" b="0" smtClean="0">
              <a:latin typeface="Arial"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Does tax-exempt status equal federal financial assistance?  No, but creative theory that has been tried in court.  66</a:t>
            </a:r>
          </a:p>
          <a:p>
            <a:pPr eaLnBrk="1" hangingPunct="1"/>
            <a:endParaRPr lang="en-US" altLang="en-US" smtClean="0"/>
          </a:p>
        </p:txBody>
      </p:sp>
    </p:spTree>
    <p:extLst>
      <p:ext uri="{BB962C8B-B14F-4D97-AF65-F5344CB8AC3E}">
        <p14:creationId xmlns:p14="http://schemas.microsoft.com/office/powerpoint/2010/main" val="33800111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81692378-D31C-4604-8E19-84EF1329A966}" type="slidenum">
              <a:rPr lang="en-US" altLang="en-US" sz="1200" b="0" smtClean="0">
                <a:latin typeface="Arial" charset="0"/>
              </a:rPr>
              <a:pPr/>
              <a:t>57</a:t>
            </a:fld>
            <a:endParaRPr lang="en-US" altLang="en-US" sz="1200" b="0" smtClean="0">
              <a:latin typeface="Arial"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59476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2E89E2A-49B0-4AFC-9E9C-644CD701DC0B}" type="slidenum">
              <a:rPr lang="en-US" altLang="en-US" sz="1200" b="0" smtClean="0">
                <a:latin typeface="Arial" charset="0"/>
              </a:rPr>
              <a:pPr/>
              <a:t>58</a:t>
            </a:fld>
            <a:endParaRPr lang="en-US" altLang="en-US" sz="1200" b="0" smtClean="0">
              <a:latin typeface="Arial"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42459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0415F11E-E83D-4F4A-822F-FDE31C0DD423}" type="slidenum">
              <a:rPr lang="en-US" altLang="en-US" sz="1200" b="0" smtClean="0">
                <a:latin typeface="Arial" charset="0"/>
              </a:rPr>
              <a:pPr/>
              <a:t>59</a:t>
            </a:fld>
            <a:endParaRPr lang="en-US" altLang="en-US" sz="1200" b="0" smtClean="0">
              <a:latin typeface="Arial"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762708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B61FC615-96AE-47DC-A4CF-9532706F9B6D}" type="slidenum">
              <a:rPr lang="en-US" altLang="en-US" sz="1200" b="0" smtClean="0">
                <a:latin typeface="Arial" charset="0"/>
              </a:rPr>
              <a:pPr/>
              <a:t>60</a:t>
            </a:fld>
            <a:endParaRPr lang="en-US" altLang="en-US" sz="1200" b="0" smtClean="0">
              <a:latin typeface="Arial"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316253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829BF0B2-2DBA-4B8F-861A-3EB34C5AE90B}" type="slidenum">
              <a:rPr lang="en-US" altLang="en-US" sz="1200" b="0" smtClean="0">
                <a:latin typeface="Arial" charset="0"/>
              </a:rPr>
              <a:pPr/>
              <a:t>61</a:t>
            </a:fld>
            <a:endParaRPr lang="en-US" altLang="en-US" sz="1200" b="0" smtClean="0">
              <a:latin typeface="Arial"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813140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BC4E8E22-520C-437E-AE7D-F6B76A576455}" type="slidenum">
              <a:rPr lang="en-US" altLang="en-US" sz="1200" b="0" smtClean="0">
                <a:latin typeface="Arial" charset="0"/>
              </a:rPr>
              <a:pPr/>
              <a:t>62</a:t>
            </a:fld>
            <a:endParaRPr lang="en-US" altLang="en-US" sz="1200" b="0" smtClean="0">
              <a:latin typeface="Arial"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431403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Videotapes are educational records under FERPA, but there are exceptions to general prohibition against releasing info without consent of student’s parent.  One exception is if the tape is made for law enforcement purposes.  So if a school designates a special law enforcement unit or personnel to review, have access to tapes, then not subject to FERPA.  But, still should treat them like educational records in terms of RELEASE, meaning that should only be provided to parents whose students are subject of a tape, not those whose kids are inadvertently caught on tape.  With respect to parents of students who are focal point of video, don’t need consent of parents of students involved to show tape to both sets of parents.  </a:t>
            </a:r>
          </a:p>
          <a:p>
            <a:endParaRPr lang="en-US" altLang="en-US" smtClean="0"/>
          </a:p>
          <a:p>
            <a:r>
              <a:rPr lang="en-US" altLang="en-US" b="1" smtClean="0"/>
              <a:t>* LINK TO MORE INFO?</a:t>
            </a:r>
          </a:p>
          <a:p>
            <a:endParaRPr lang="en-US" altLang="en-US" smtClean="0"/>
          </a:p>
        </p:txBody>
      </p:sp>
    </p:spTree>
    <p:extLst>
      <p:ext uri="{BB962C8B-B14F-4D97-AF65-F5344CB8AC3E}">
        <p14:creationId xmlns:p14="http://schemas.microsoft.com/office/powerpoint/2010/main" val="554384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An effective remedial strategy must include disciplinary actions tailored to fit the severity of the conduct.  Warnings and counseling may be appropriate to address less serious forms of harassment, but in more severe cases—such as sexual touching or sexual assault—oral reprimands typically are </a:t>
            </a:r>
            <a:r>
              <a:rPr lang="en-US" altLang="en-US" i="1" smtClean="0"/>
              <a:t>not</a:t>
            </a:r>
            <a:r>
              <a:rPr lang="en-US" altLang="en-US" smtClean="0"/>
              <a:t> sufficient; in such cases, suspending, expelling, or firing the harasser to protect the victim and other students may be the more appropriate action.  </a:t>
            </a:r>
          </a:p>
          <a:p>
            <a:pPr>
              <a:buFontTx/>
              <a:buChar char="•"/>
            </a:pPr>
            <a:r>
              <a:rPr lang="en-US" altLang="en-US" smtClean="0"/>
              <a:t>For example, a student who has been targeted by harassment should not have not to change his/her activities or move out of his/her classes in order to avoid further harassment.  </a:t>
            </a:r>
          </a:p>
          <a:p>
            <a:endParaRPr lang="en-US" altLang="en-US" smtClean="0"/>
          </a:p>
          <a:p>
            <a:endParaRPr lang="en-US" altLang="en-US" smtClean="0"/>
          </a:p>
        </p:txBody>
      </p:sp>
    </p:spTree>
    <p:extLst>
      <p:ext uri="{BB962C8B-B14F-4D97-AF65-F5344CB8AC3E}">
        <p14:creationId xmlns:p14="http://schemas.microsoft.com/office/powerpoint/2010/main" val="23150742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4355B6E4-BCBB-4AEB-B386-D1E40A0D5CC9}" type="slidenum">
              <a:rPr lang="en-US" altLang="en-US" sz="1200" b="0" smtClean="0">
                <a:latin typeface="Arial" charset="0"/>
              </a:rPr>
              <a:pPr/>
              <a:t>65</a:t>
            </a:fld>
            <a:endParaRPr lang="en-US" altLang="en-US" sz="1200" b="0" smtClean="0">
              <a:latin typeface="Arial"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117890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E610E8EC-146D-4200-8C1D-D86212075007}" type="slidenum">
              <a:rPr lang="en-US" altLang="en-US" sz="1200" b="0" smtClean="0">
                <a:latin typeface="Arial" charset="0"/>
              </a:rPr>
              <a:pPr/>
              <a:t>69</a:t>
            </a:fld>
            <a:endParaRPr lang="en-US" altLang="en-US" sz="1200" b="0" smtClean="0">
              <a:latin typeface="Arial" charset="0"/>
            </a:endParaRPr>
          </a:p>
        </p:txBody>
      </p:sp>
    </p:spTree>
    <p:extLst>
      <p:ext uri="{BB962C8B-B14F-4D97-AF65-F5344CB8AC3E}">
        <p14:creationId xmlns:p14="http://schemas.microsoft.com/office/powerpoint/2010/main" val="402274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7" tIns="46484" rIns="92967" bIns="46484" anchor="b"/>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pPr algn="r" eaLnBrk="1" hangingPunct="1"/>
            <a:fld id="{79F92FDB-FFC9-4F19-86C7-E169A8D476A4}" type="slidenum">
              <a:rPr lang="en-US" altLang="en-US" sz="1200" b="0">
                <a:latin typeface="Arial" charset="0"/>
              </a:rPr>
              <a:pPr algn="r" eaLnBrk="1" hangingPunct="1"/>
              <a:t>6</a:t>
            </a:fld>
            <a:endParaRPr lang="en-US" altLang="en-US" sz="1200" b="0">
              <a:latin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smtClean="0"/>
              <a:t>Let’s play a little Jeopardy</a:t>
            </a:r>
          </a:p>
          <a:p>
            <a:pPr eaLnBrk="1" hangingPunct="1">
              <a:lnSpc>
                <a:spcPct val="90000"/>
              </a:lnSpc>
              <a:buFontTx/>
              <a:buChar char="•"/>
            </a:pPr>
            <a:r>
              <a:rPr lang="en-US" altLang="en-US" sz="1000" smtClean="0"/>
              <a:t>Title VII of the 1964 Civil Rights Act</a:t>
            </a:r>
          </a:p>
          <a:p>
            <a:pPr eaLnBrk="1" hangingPunct="1">
              <a:lnSpc>
                <a:spcPct val="90000"/>
              </a:lnSpc>
              <a:buFontTx/>
              <a:buChar char="•"/>
            </a:pPr>
            <a:r>
              <a:rPr lang="en-US" altLang="en-US" sz="1000" smtClean="0"/>
              <a:t>Equal Pay Act of 1963– jobs need not be identical but substantially equal.  Job content, not titles, determines whether jobs are substantially equal – look at skill required to perform job, effort needed, responsibility required, working conditions (physical surroundings and hazards).  Establishment means district physical place of business rather than entire business consisting of several places (sometimes several places can be treated as one establishment).  </a:t>
            </a:r>
          </a:p>
          <a:p>
            <a:pPr eaLnBrk="1" hangingPunct="1">
              <a:lnSpc>
                <a:spcPct val="90000"/>
              </a:lnSpc>
              <a:buFontTx/>
              <a:buChar char="•"/>
            </a:pPr>
            <a:r>
              <a:rPr lang="en-US" altLang="en-US" sz="1000" smtClean="0"/>
              <a:t>Title VI of the 1964 Civil Rights Act</a:t>
            </a:r>
          </a:p>
          <a:p>
            <a:pPr eaLnBrk="1" hangingPunct="1">
              <a:lnSpc>
                <a:spcPct val="90000"/>
              </a:lnSpc>
              <a:buFontTx/>
              <a:buChar char="•"/>
            </a:pPr>
            <a:r>
              <a:rPr lang="en-US" altLang="en-US" sz="1000" smtClean="0"/>
              <a:t>Rehabilitation Act of 1973 </a:t>
            </a:r>
          </a:p>
          <a:p>
            <a:pPr eaLnBrk="1" hangingPunct="1">
              <a:lnSpc>
                <a:spcPct val="90000"/>
              </a:lnSpc>
            </a:pPr>
            <a:endParaRPr lang="en-US" altLang="en-US" sz="1000" smtClean="0"/>
          </a:p>
          <a:p>
            <a:pPr eaLnBrk="1" hangingPunct="1">
              <a:lnSpc>
                <a:spcPct val="90000"/>
              </a:lnSpc>
            </a:pPr>
            <a:r>
              <a:rPr lang="en-US" altLang="en-US" sz="1000" smtClean="0"/>
              <a:t>Ledbetter v. Goodyear Tire &amp; Rubber Co. (May 29, 2007): Title VII pay discrimination case – jury awarded $3.3M in damages, but S. Ct. held that employees cannot challenge pay discrimination if employer’s original discriminatory pay decision occurred outside of statute of limitations period, even if employee continues to receive paychecks that have discriminatorily reduced.  In response, Congress passed Lily Ledbetter Fair Pay Act f 2009 – first bill Pres. Obama signed. The Act reinstates prior law and makes clear that pay discrimination claims on the basis of sex, race, national origin, age, religion and disability “accrue” whenever an employee receives a discriminatory paycheck, as well as when a discriminatory pay decision or practice is adopted, when a person becomes subject to the decision or practice, or when a person is otherwise affected by the decision or practice. The law is retroactive to May 28, 2007, the day before the Court issued its ruling in </a:t>
            </a:r>
            <a:r>
              <a:rPr lang="en-US" altLang="en-US" sz="1000" i="1" smtClean="0"/>
              <a:t>Ledbetter.</a:t>
            </a:r>
          </a:p>
          <a:p>
            <a:pPr eaLnBrk="1" hangingPunct="1">
              <a:lnSpc>
                <a:spcPct val="90000"/>
              </a:lnSpc>
            </a:pPr>
            <a:endParaRPr lang="en-US" altLang="en-US" sz="1000" i="1" smtClean="0"/>
          </a:p>
          <a:p>
            <a:pPr eaLnBrk="1" hangingPunct="1">
              <a:lnSpc>
                <a:spcPct val="90000"/>
              </a:lnSpc>
            </a:pPr>
            <a:r>
              <a:rPr lang="en-US" altLang="en-US" sz="1000" i="1" smtClean="0"/>
              <a:t>NOTE:  Sometimes there may be a claim both under Title IX and the Constitution (e.g. Fitzgerald; Supreme Court held plaintiffs can sue under both Title IX and the Constitution) (Kindergarten girl claimed third grade boy regularly harassed her on school bus; parents were dissatisfied with school’s response, sued under Title IX and the EP Clause of Constit, as enforced through Section 1983)</a:t>
            </a:r>
          </a:p>
        </p:txBody>
      </p:sp>
    </p:spTree>
    <p:extLst>
      <p:ext uri="{BB962C8B-B14F-4D97-AF65-F5344CB8AC3E}">
        <p14:creationId xmlns:p14="http://schemas.microsoft.com/office/powerpoint/2010/main" val="41850746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Include information aimed at encouraging students to report incidents of sexual violence.</a:t>
            </a:r>
          </a:p>
          <a:p>
            <a:endParaRPr lang="en-US" altLang="en-US"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F427B667-E667-4D20-AE60-295666959391}" type="slidenum">
              <a:rPr lang="en-US" altLang="en-US" sz="1200" b="0" smtClean="0">
                <a:latin typeface="Arial" charset="0"/>
              </a:rPr>
              <a:pPr/>
              <a:t>72</a:t>
            </a:fld>
            <a:endParaRPr lang="en-US" altLang="en-US" sz="1200" b="0" smtClean="0">
              <a:latin typeface="Arial" charset="0"/>
            </a:endParaRPr>
          </a:p>
        </p:txBody>
      </p:sp>
    </p:spTree>
    <p:extLst>
      <p:ext uri="{BB962C8B-B14F-4D97-AF65-F5344CB8AC3E}">
        <p14:creationId xmlns:p14="http://schemas.microsoft.com/office/powerpoint/2010/main" val="4050881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3ECE8C6C-1F4C-4A7B-B9F4-525324C2FA37}" type="slidenum">
              <a:rPr lang="en-US" altLang="en-US" sz="1200" b="0" smtClean="0">
                <a:latin typeface="Arial" charset="0"/>
              </a:rPr>
              <a:pPr/>
              <a:t>73</a:t>
            </a:fld>
            <a:endParaRPr lang="en-US" altLang="en-US" sz="1200" b="0" smtClean="0">
              <a:latin typeface="Arial" charset="0"/>
            </a:endParaRPr>
          </a:p>
        </p:txBody>
      </p:sp>
    </p:spTree>
    <p:extLst>
      <p:ext uri="{BB962C8B-B14F-4D97-AF65-F5344CB8AC3E}">
        <p14:creationId xmlns:p14="http://schemas.microsoft.com/office/powerpoint/2010/main" val="35748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5E622DE6-DDC4-468C-B82E-D885EE18F2EB}" type="slidenum">
              <a:rPr lang="en-US" altLang="en-US" sz="1200" b="0" smtClean="0">
                <a:latin typeface="Arial" charset="0"/>
              </a:rPr>
              <a:pPr/>
              <a:t>74</a:t>
            </a:fld>
            <a:endParaRPr lang="en-US" altLang="en-US" sz="1200" b="0" smtClean="0">
              <a:latin typeface="Arial" charset="0"/>
            </a:endParaRPr>
          </a:p>
        </p:txBody>
      </p:sp>
    </p:spTree>
    <p:extLst>
      <p:ext uri="{BB962C8B-B14F-4D97-AF65-F5344CB8AC3E}">
        <p14:creationId xmlns:p14="http://schemas.microsoft.com/office/powerpoint/2010/main" val="3351010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EC345045-BF2A-4049-9FFC-E3A9141755D6}" type="slidenum">
              <a:rPr lang="en-US" altLang="en-US" sz="1200" b="0" smtClean="0">
                <a:latin typeface="Arial" charset="0"/>
              </a:rPr>
              <a:pPr/>
              <a:t>76</a:t>
            </a:fld>
            <a:endParaRPr lang="en-US" altLang="en-US" sz="1200" b="0" smtClean="0">
              <a:latin typeface="Arial"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No b/c transferred victim.</a:t>
            </a:r>
          </a:p>
          <a:p>
            <a:pPr marL="228600" indent="-228600" eaLnBrk="1" hangingPunct="1">
              <a:buFontTx/>
              <a:buAutoNum type="arabicPeriod"/>
            </a:pPr>
            <a:r>
              <a:rPr lang="en-US" altLang="en-US" smtClean="0"/>
              <a:t>Yes if harassment stops.  If not, then need to do more.  </a:t>
            </a:r>
          </a:p>
          <a:p>
            <a:pPr marL="228600" indent="-228600" eaLnBrk="1" hangingPunct="1"/>
            <a:endParaRPr lang="en-US" altLang="en-US" smtClean="0"/>
          </a:p>
        </p:txBody>
      </p:sp>
    </p:spTree>
    <p:extLst>
      <p:ext uri="{BB962C8B-B14F-4D97-AF65-F5344CB8AC3E}">
        <p14:creationId xmlns:p14="http://schemas.microsoft.com/office/powerpoint/2010/main" val="20987095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31C06C3A-CF49-47FC-9486-5E84492F7A48}" type="slidenum">
              <a:rPr lang="en-US" altLang="en-US" sz="1200" b="0" smtClean="0">
                <a:latin typeface="Arial" charset="0"/>
              </a:rPr>
              <a:pPr/>
              <a:t>77</a:t>
            </a:fld>
            <a:endParaRPr lang="en-US" altLang="en-US" sz="1200" b="0" smtClean="0">
              <a:latin typeface="Arial"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BREAK INTO GROUPS TO DISCUSS AND REPORT BACK</a:t>
            </a:r>
          </a:p>
        </p:txBody>
      </p:sp>
    </p:spTree>
    <p:extLst>
      <p:ext uri="{BB962C8B-B14F-4D97-AF65-F5344CB8AC3E}">
        <p14:creationId xmlns:p14="http://schemas.microsoft.com/office/powerpoint/2010/main" val="42082466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EB0E4C7-FA81-47AE-85E7-4E38153F4CB7}" type="slidenum">
              <a:rPr lang="en-US" altLang="en-US" sz="1200" b="0" smtClean="0">
                <a:latin typeface="Arial" charset="0"/>
              </a:rPr>
              <a:pPr/>
              <a:t>78</a:t>
            </a:fld>
            <a:endParaRPr lang="en-US" altLang="en-US" sz="1200" b="0" smtClean="0">
              <a:latin typeface="Arial"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335501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93208F29-C365-49B0-BABF-D12DA3BFAB2C}" type="slidenum">
              <a:rPr lang="en-US" altLang="en-US" sz="1200" b="0" smtClean="0">
                <a:latin typeface="Arial" charset="0"/>
              </a:rPr>
              <a:pPr/>
              <a:t>79</a:t>
            </a:fld>
            <a:endParaRPr lang="en-US" altLang="en-US" sz="1200" b="0" smtClean="0">
              <a:latin typeface="Arial" charset="0"/>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111171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57DA469D-BC2B-4A40-9A2E-92C7EA51A8DA}" type="slidenum">
              <a:rPr lang="en-US" altLang="en-US" sz="1200" b="0" smtClean="0">
                <a:latin typeface="Arial" charset="0"/>
              </a:rPr>
              <a:pPr/>
              <a:t>81</a:t>
            </a:fld>
            <a:endParaRPr lang="en-US" altLang="en-US" sz="1200" b="0" smtClean="0">
              <a:latin typeface="Arial"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Play or participate</a:t>
            </a:r>
          </a:p>
          <a:p>
            <a:pPr marL="228600" indent="-228600" eaLnBrk="1" hangingPunct="1">
              <a:buFontTx/>
              <a:buAutoNum type="arabicPeriod"/>
            </a:pPr>
            <a:r>
              <a:rPr lang="en-US" altLang="en-US" smtClean="0"/>
              <a:t>Athletic scholarship</a:t>
            </a:r>
          </a:p>
          <a:p>
            <a:pPr marL="228600" indent="-228600" eaLnBrk="1" hangingPunct="1">
              <a:buFontTx/>
              <a:buAutoNum type="arabicPeriod"/>
            </a:pPr>
            <a:r>
              <a:rPr lang="en-US" altLang="en-US" smtClean="0"/>
              <a:t>Benefits/services</a:t>
            </a:r>
          </a:p>
        </p:txBody>
      </p:sp>
    </p:spTree>
    <p:extLst>
      <p:ext uri="{BB962C8B-B14F-4D97-AF65-F5344CB8AC3E}">
        <p14:creationId xmlns:p14="http://schemas.microsoft.com/office/powerpoint/2010/main" val="20811380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DF78436F-00FB-4A88-BAC0-934CEF5B2280}" type="slidenum">
              <a:rPr lang="en-US" altLang="en-US" sz="1200" b="0" smtClean="0">
                <a:latin typeface="Arial" charset="0"/>
              </a:rPr>
              <a:pPr/>
              <a:t>83</a:t>
            </a:fld>
            <a:endParaRPr lang="en-US" altLang="en-US" sz="1200" b="0" smtClean="0">
              <a:latin typeface="Arial" charset="0"/>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altLang="en-US" smtClean="0"/>
          </a:p>
        </p:txBody>
      </p:sp>
    </p:spTree>
    <p:extLst>
      <p:ext uri="{BB962C8B-B14F-4D97-AF65-F5344CB8AC3E}">
        <p14:creationId xmlns:p14="http://schemas.microsoft.com/office/powerpoint/2010/main" val="705048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4FC8E80D-E0AA-405B-ADB9-128275FE6944}" type="slidenum">
              <a:rPr lang="en-US" altLang="en-US" sz="1200" b="0" smtClean="0">
                <a:latin typeface="Arial" charset="0"/>
              </a:rPr>
              <a:pPr/>
              <a:t>84</a:t>
            </a:fld>
            <a:endParaRPr lang="en-US" altLang="en-US" sz="1200" b="0" smtClean="0">
              <a:latin typeface="Arial" charset="0"/>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832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C3D667E9-1940-4984-9F46-DA3CA1BFC8A1}" type="slidenum">
              <a:rPr lang="en-US" altLang="en-US" sz="1200" b="0" smtClean="0">
                <a:latin typeface="Arial" charset="0"/>
              </a:rPr>
              <a:pPr/>
              <a:t>7</a:t>
            </a:fld>
            <a:endParaRPr lang="en-US" altLang="en-US" sz="1200" b="0" smtClean="0">
              <a:latin typeface="Arial"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Requires equal opportunities in public schools without discrimination on basis race, sex, religion, national origin or sexual orientation.</a:t>
            </a:r>
          </a:p>
          <a:p>
            <a:pPr eaLnBrk="1" hangingPunct="1"/>
            <a:endParaRPr lang="en-US" altLang="en-US" dirty="0" smtClean="0"/>
          </a:p>
          <a:p>
            <a:pPr eaLnBrk="1" hangingPunct="1">
              <a:buFontTx/>
              <a:buChar char="•"/>
            </a:pPr>
            <a:r>
              <a:rPr lang="en-US" altLang="en-US" dirty="0" smtClean="0"/>
              <a:t>covers sexual orientation and religion in education whereas federal law does not.</a:t>
            </a:r>
          </a:p>
        </p:txBody>
      </p:sp>
    </p:spTree>
    <p:extLst>
      <p:ext uri="{BB962C8B-B14F-4D97-AF65-F5344CB8AC3E}">
        <p14:creationId xmlns:p14="http://schemas.microsoft.com/office/powerpoint/2010/main" val="29923976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15702A9-C244-4400-B86A-06B07946DF5D}" type="slidenum">
              <a:rPr lang="en-US" altLang="en-US" sz="1200" b="0" smtClean="0">
                <a:latin typeface="Arial" charset="0"/>
              </a:rPr>
              <a:pPr/>
              <a:t>85</a:t>
            </a:fld>
            <a:endParaRPr lang="en-US" altLang="en-US" sz="1200" b="0" smtClean="0">
              <a:latin typeface="Arial" charset="0"/>
            </a:endParaRPr>
          </a:p>
        </p:txBody>
      </p:sp>
      <p:sp>
        <p:nvSpPr>
          <p:cNvPr id="27136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2" tIns="46482" rIns="92962" bIns="46482" anchor="b"/>
          <a:lstStyle>
            <a:lvl1pPr defTabSz="912813">
              <a:defRPr sz="4000" b="1">
                <a:solidFill>
                  <a:schemeClr val="tx1"/>
                </a:solidFill>
                <a:latin typeface="Verdana" pitchFamily="34" charset="0"/>
              </a:defRPr>
            </a:lvl1pPr>
            <a:lvl2pPr marL="742950" indent="-285750" defTabSz="912813">
              <a:defRPr sz="4000" b="1">
                <a:solidFill>
                  <a:schemeClr val="tx1"/>
                </a:solidFill>
                <a:latin typeface="Verdana" pitchFamily="34" charset="0"/>
              </a:defRPr>
            </a:lvl2pPr>
            <a:lvl3pPr marL="1143000" indent="-228600" defTabSz="912813">
              <a:defRPr sz="4000" b="1">
                <a:solidFill>
                  <a:schemeClr val="tx1"/>
                </a:solidFill>
                <a:latin typeface="Verdana" pitchFamily="34" charset="0"/>
              </a:defRPr>
            </a:lvl3pPr>
            <a:lvl4pPr marL="1600200" indent="-228600" defTabSz="912813">
              <a:defRPr sz="4000" b="1">
                <a:solidFill>
                  <a:schemeClr val="tx1"/>
                </a:solidFill>
                <a:latin typeface="Verdana" pitchFamily="34" charset="0"/>
              </a:defRPr>
            </a:lvl4pPr>
            <a:lvl5pPr marL="2057400" indent="-228600" defTabSz="912813">
              <a:defRPr sz="4000" b="1">
                <a:solidFill>
                  <a:schemeClr val="tx1"/>
                </a:solidFill>
                <a:latin typeface="Verdana" pitchFamily="34" charset="0"/>
              </a:defRPr>
            </a:lvl5pPr>
            <a:lvl6pPr marL="2514600" indent="-228600" algn="ctr" defTabSz="912813" eaLnBrk="0" fontAlgn="base" hangingPunct="0">
              <a:spcBef>
                <a:spcPct val="0"/>
              </a:spcBef>
              <a:spcAft>
                <a:spcPct val="0"/>
              </a:spcAft>
              <a:defRPr sz="4000" b="1">
                <a:solidFill>
                  <a:schemeClr val="tx1"/>
                </a:solidFill>
                <a:latin typeface="Verdana" pitchFamily="34" charset="0"/>
              </a:defRPr>
            </a:lvl6pPr>
            <a:lvl7pPr marL="2971800" indent="-228600" algn="ctr" defTabSz="912813" eaLnBrk="0" fontAlgn="base" hangingPunct="0">
              <a:spcBef>
                <a:spcPct val="0"/>
              </a:spcBef>
              <a:spcAft>
                <a:spcPct val="0"/>
              </a:spcAft>
              <a:defRPr sz="4000" b="1">
                <a:solidFill>
                  <a:schemeClr val="tx1"/>
                </a:solidFill>
                <a:latin typeface="Verdana" pitchFamily="34" charset="0"/>
              </a:defRPr>
            </a:lvl7pPr>
            <a:lvl8pPr marL="3429000" indent="-228600" algn="ctr" defTabSz="912813" eaLnBrk="0" fontAlgn="base" hangingPunct="0">
              <a:spcBef>
                <a:spcPct val="0"/>
              </a:spcBef>
              <a:spcAft>
                <a:spcPct val="0"/>
              </a:spcAft>
              <a:defRPr sz="4000" b="1">
                <a:solidFill>
                  <a:schemeClr val="tx1"/>
                </a:solidFill>
                <a:latin typeface="Verdana" pitchFamily="34" charset="0"/>
              </a:defRPr>
            </a:lvl8pPr>
            <a:lvl9pPr marL="3886200" indent="-228600" algn="ctr" defTabSz="912813" eaLnBrk="0" fontAlgn="base" hangingPunct="0">
              <a:spcBef>
                <a:spcPct val="0"/>
              </a:spcBef>
              <a:spcAft>
                <a:spcPct val="0"/>
              </a:spcAft>
              <a:defRPr sz="4000" b="1">
                <a:solidFill>
                  <a:schemeClr val="tx1"/>
                </a:solidFill>
                <a:latin typeface="Verdana" pitchFamily="34" charset="0"/>
              </a:defRPr>
            </a:lvl9pPr>
          </a:lstStyle>
          <a:p>
            <a:pPr algn="r" eaLnBrk="1" hangingPunct="1"/>
            <a:fld id="{5E5F3698-4324-4E3D-B286-86BB216E54F7}" type="slidenum">
              <a:rPr lang="en-US" altLang="en-US" sz="1200">
                <a:latin typeface="Arial" charset="0"/>
              </a:rPr>
              <a:pPr algn="r" eaLnBrk="1" hangingPunct="1"/>
              <a:t>85</a:t>
            </a:fld>
            <a:endParaRPr lang="en-US" altLang="en-US" sz="1200">
              <a:latin typeface="Arial" charset="0"/>
            </a:endParaRPr>
          </a:p>
        </p:txBody>
      </p:sp>
      <p:sp>
        <p:nvSpPr>
          <p:cNvPr id="271364" name="Rectangle 2"/>
          <p:cNvSpPr>
            <a:spLocks noGrp="1" noRot="1" noChangeAspect="1" noChangeArrowheads="1" noTextEdit="1"/>
          </p:cNvSpPr>
          <p:nvPr>
            <p:ph type="sldImg"/>
          </p:nvPr>
        </p:nvSpPr>
        <p:spPr>
          <a:ln/>
        </p:spPr>
      </p:sp>
      <p:sp>
        <p:nvSpPr>
          <p:cNvPr id="271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2" tIns="46482" rIns="92962" bIns="46482"/>
          <a:lstStyle/>
          <a:p>
            <a:pPr marL="231775" indent="-231775" eaLnBrk="1" hangingPunct="1"/>
            <a:r>
              <a:rPr lang="en-US" altLang="en-US" smtClean="0"/>
              <a:t>                                                                                                                                                                       T-SHIRT</a:t>
            </a:r>
          </a:p>
          <a:p>
            <a:pPr marL="231775" indent="-231775" eaLnBrk="1" hangingPunct="1"/>
            <a:endParaRPr lang="en-US" altLang="en-US" smtClean="0"/>
          </a:p>
          <a:p>
            <a:pPr marL="231775" indent="-231775" eaLnBrk="1" hangingPunct="1"/>
            <a:endParaRPr lang="en-US" altLang="en-US" smtClean="0"/>
          </a:p>
        </p:txBody>
      </p:sp>
    </p:spTree>
    <p:extLst>
      <p:ext uri="{BB962C8B-B14F-4D97-AF65-F5344CB8AC3E}">
        <p14:creationId xmlns:p14="http://schemas.microsoft.com/office/powerpoint/2010/main" val="31531631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52%M/48%W enrollment, need to be at same for athletes.  Except normal yearly fluctuations.  How close you have to be depends on size of school and what percentage gap translates into in terms of numbers of students.  If 2% gap equals 60 students, then enough students to add one or more teams, so not ok.  If 2% gap equals 6 students, then not enough to add team and ok.  </a:t>
            </a:r>
          </a:p>
          <a:p>
            <a:endParaRPr lang="en-US" altLang="en-US" smtClean="0"/>
          </a:p>
          <a:p>
            <a:r>
              <a:rPr lang="en-US" altLang="en-US" smtClean="0"/>
              <a:t>Re: JV, freshman, etc teams, can count participants but if athlete competes in both JV and V for same sport, make sure really playing on both teams and probably only count once b/c association rules generally allow athlete to compete in max number of games</a:t>
            </a:r>
          </a:p>
          <a:p>
            <a:endParaRPr lang="en-US" altLang="en-US" smtClean="0"/>
          </a:p>
          <a:p>
            <a:endParaRPr lang="en-US" altLang="en-US" smtClean="0"/>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BD4E5C4C-DC1D-4AB8-BB42-5A2D89C3FD51}" type="slidenum">
              <a:rPr lang="en-US" altLang="en-US" sz="1200" b="0" smtClean="0">
                <a:latin typeface="Arial" charset="0"/>
              </a:rPr>
              <a:pPr/>
              <a:t>86</a:t>
            </a:fld>
            <a:endParaRPr lang="en-US" altLang="en-US" sz="1200" b="0" smtClean="0">
              <a:latin typeface="Arial" charset="0"/>
            </a:endParaRPr>
          </a:p>
        </p:txBody>
      </p:sp>
    </p:spTree>
    <p:extLst>
      <p:ext uri="{BB962C8B-B14F-4D97-AF65-F5344CB8AC3E}">
        <p14:creationId xmlns:p14="http://schemas.microsoft.com/office/powerpoint/2010/main" val="17736529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C7A1DFA8-553E-4BA6-AA57-E5E35FA6765F}" type="slidenum">
              <a:rPr lang="en-US" altLang="en-US" sz="1200" b="0" smtClean="0">
                <a:latin typeface="Arial" charset="0"/>
              </a:rPr>
              <a:pPr/>
              <a:t>87</a:t>
            </a:fld>
            <a:endParaRPr lang="en-US" altLang="en-US" sz="1200" b="0" smtClean="0">
              <a:latin typeface="Arial"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2" tIns="46482" rIns="92962" bIns="46482"/>
          <a:lstStyle/>
          <a:p>
            <a:pPr eaLnBrk="1" hangingPunct="1"/>
            <a:r>
              <a:rPr lang="en-US" altLang="en-US" smtClean="0"/>
              <a:t>Basic rule: Must add every few years and cannot cut teams for underrepresented sex.</a:t>
            </a:r>
          </a:p>
          <a:p>
            <a:pPr eaLnBrk="1" hangingPunct="1"/>
            <a:endParaRPr lang="en-US" altLang="en-US" smtClean="0"/>
          </a:p>
          <a:p>
            <a:pPr eaLnBrk="1" hangingPunct="1"/>
            <a:r>
              <a:rPr lang="en-US" altLang="en-US" smtClean="0"/>
              <a:t>Court focused on differences between cheer and other varsity sports.  For example, cheer squad did not recruit, played non-collegiate squads, and didn’t have a championship based on how schools fared during regular season.   </a:t>
            </a:r>
          </a:p>
          <a:p>
            <a:pPr eaLnBrk="1" hangingPunct="1"/>
            <a:r>
              <a:rPr lang="en-US" altLang="en-US" smtClean="0"/>
              <a:t>Bottom line:  we look forward to learning more.  Schools must meet the standards for what constitutes a sport set forth by the Dept of Ed and should not use this as an opportunity to provide women and girls with anything less than true competitive opportunities.</a:t>
            </a:r>
          </a:p>
        </p:txBody>
      </p:sp>
    </p:spTree>
    <p:extLst>
      <p:ext uri="{BB962C8B-B14F-4D97-AF65-F5344CB8AC3E}">
        <p14:creationId xmlns:p14="http://schemas.microsoft.com/office/powerpoint/2010/main" val="5812622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AB2804C1-FD8D-4848-9ADB-A53094BD7BDC}" type="slidenum">
              <a:rPr lang="en-US" altLang="en-US" sz="1200" b="0" smtClean="0">
                <a:latin typeface="Arial" charset="0"/>
              </a:rPr>
              <a:pPr/>
              <a:t>88</a:t>
            </a:fld>
            <a:endParaRPr lang="en-US" altLang="en-US" sz="1200" b="0" smtClean="0">
              <a:latin typeface="Arial" charset="0"/>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2" tIns="46482" rIns="92962" bIns="46482"/>
          <a:lstStyle/>
          <a:p>
            <a:r>
              <a:rPr lang="en-US" altLang="en-US" dirty="0" smtClean="0"/>
              <a:t>From </a:t>
            </a:r>
            <a:r>
              <a:rPr lang="en-US" altLang="en-US" dirty="0" err="1" smtClean="0"/>
              <a:t>Mansourian</a:t>
            </a:r>
            <a:r>
              <a:rPr lang="en-US" altLang="en-US" dirty="0" smtClean="0"/>
              <a:t> case, federal district court in CA, issue of whether UC Davis was complying with prong two</a:t>
            </a:r>
          </a:p>
          <a:p>
            <a:endParaRPr lang="en-US" altLang="en-US" dirty="0" smtClean="0"/>
          </a:p>
          <a:p>
            <a:r>
              <a:rPr lang="en-US" altLang="en-US" dirty="0" smtClean="0"/>
              <a:t>In analyzing Prong Two compliance, the court looks at “the entire history of the athletic program, focusing on the</a:t>
            </a:r>
          </a:p>
          <a:p>
            <a:r>
              <a:rPr lang="en-US" altLang="en-US" dirty="0" smtClean="0"/>
              <a:t>participation opportunities provided for the underrepresented sex.” (Id.) “There are no fixed intervals of time within which</a:t>
            </a:r>
          </a:p>
          <a:p>
            <a:r>
              <a:rPr lang="en-US" altLang="en-US" dirty="0" smtClean="0"/>
              <a:t>an institution must have added participation opportunities,” nor “is a particular number of sports dispositive.” (Id.) “Rather,</a:t>
            </a:r>
          </a:p>
          <a:p>
            <a:r>
              <a:rPr lang="en-US" altLang="en-US" dirty="0" smtClean="0"/>
              <a:t>the focus is on whether the program expansion was responsive to developing interests and abilities of the underrepresented sex.”</a:t>
            </a:r>
          </a:p>
          <a:p>
            <a:r>
              <a:rPr lang="en-US" altLang="en-US" dirty="0" smtClean="0"/>
              <a:t>(Id.) Evidence of a history of program expansion may include (1) “an institution’s record of adding intercollegiate teams, or</a:t>
            </a:r>
          </a:p>
          <a:p>
            <a:r>
              <a:rPr lang="en-US" altLang="en-US" dirty="0" smtClean="0"/>
              <a:t>upgrading teams to intercollegiate status, for the underrepresented sex.  The court previously held that even if a “shorter, more</a:t>
            </a:r>
          </a:p>
          <a:p>
            <a:r>
              <a:rPr lang="en-US" altLang="en-US" dirty="0" smtClean="0"/>
              <a:t>current period of aggressive remedial efforts may be highly relevant to establishing compliance with Prong Two, the court</a:t>
            </a:r>
          </a:p>
          <a:p>
            <a:r>
              <a:rPr lang="en-US" altLang="en-US" dirty="0" smtClean="0"/>
              <a:t>“must review the entire history of the athletic program in determining whether UC Davis was compliant with Title IX when</a:t>
            </a:r>
          </a:p>
          <a:p>
            <a:r>
              <a:rPr lang="en-US" altLang="en-US" dirty="0" smtClean="0"/>
              <a:t>plaintiffs were students.” (Mem. &amp; Order [Docket #545], filed Apr. 29, 2011, at 5.) (2) “an institution’s record of increasing</a:t>
            </a:r>
          </a:p>
          <a:p>
            <a:r>
              <a:rPr lang="en-US" altLang="en-US" dirty="0" smtClean="0"/>
              <a:t>the numbers of participants in intercollegiate athletics who are members of the underrepresented sex”; and (3) “an institution’s</a:t>
            </a:r>
          </a:p>
          <a:p>
            <a:r>
              <a:rPr lang="en-US" altLang="en-US" dirty="0" smtClean="0"/>
              <a:t>affirmative response to requests by students or others for addition or elevation of sports.”</a:t>
            </a:r>
          </a:p>
          <a:p>
            <a:endParaRPr lang="en-US" altLang="en-US" dirty="0" smtClean="0"/>
          </a:p>
          <a:p>
            <a:r>
              <a:rPr lang="en-US" altLang="en-US" dirty="0" smtClean="0"/>
              <a:t>Prong Two thus “focuses primarily, but not exclusively, on increasing the number of women’s athletic opportunities rather than increasing the number</a:t>
            </a:r>
          </a:p>
          <a:p>
            <a:r>
              <a:rPr lang="en-US" altLang="en-US" dirty="0" smtClean="0"/>
              <a:t>of women’s teams.”</a:t>
            </a:r>
          </a:p>
        </p:txBody>
      </p:sp>
    </p:spTree>
    <p:extLst>
      <p:ext uri="{BB962C8B-B14F-4D97-AF65-F5344CB8AC3E}">
        <p14:creationId xmlns:p14="http://schemas.microsoft.com/office/powerpoint/2010/main" val="2269653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918A3DAD-9C75-4B7C-A9FA-69EFC6EB8921}" type="slidenum">
              <a:rPr lang="en-US" altLang="en-US" sz="1200" b="0" smtClean="0">
                <a:latin typeface="Arial" charset="0"/>
              </a:rPr>
              <a:pPr/>
              <a:t>89</a:t>
            </a:fld>
            <a:endParaRPr lang="en-US" altLang="en-US" sz="1200" b="0" smtClean="0">
              <a:latin typeface="Arial" charset="0"/>
            </a:endParaRPr>
          </a:p>
        </p:txBody>
      </p:sp>
      <p:sp>
        <p:nvSpPr>
          <p:cNvPr id="275459"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2" tIns="46482" rIns="92962" bIns="46482"/>
          <a:lstStyle/>
          <a:p>
            <a:pPr marL="232943" indent="-232943" eaLnBrk="1" hangingPunct="1">
              <a:defRPr/>
            </a:pPr>
            <a:r>
              <a:rPr lang="en-US" dirty="0" smtClean="0"/>
              <a:t>Basic Rule: Must evaluate multiple factors to show that you are fully and effectively accommodating interests of underrepresented sex.</a:t>
            </a:r>
          </a:p>
          <a:p>
            <a:pPr eaLnBrk="1" hangingPunct="1">
              <a:defRPr/>
            </a:pPr>
            <a:endParaRPr lang="en-US" dirty="0" smtClean="0"/>
          </a:p>
          <a:p>
            <a:pPr eaLnBrk="1" hangingPunct="1">
              <a:defRPr/>
            </a:pPr>
            <a:r>
              <a:rPr lang="en-US" dirty="0" smtClean="0"/>
              <a:t>Under 2005 Clarification, schools could distrib model survey by email, count non-response as lack of interest.  If Model Survey finds insufficient interest to support additional opportunities, OCR will presume compliance unless female students show “direct and very persuasive evidence” to rebut that presumption.</a:t>
            </a:r>
          </a:p>
          <a:p>
            <a:pPr eaLnBrk="1" hangingPunct="1">
              <a:defRPr/>
            </a:pPr>
            <a:endParaRPr lang="en-US" dirty="0" smtClean="0"/>
          </a:p>
          <a:p>
            <a:pPr eaLnBrk="1" hangingPunct="1">
              <a:defRPr/>
            </a:pPr>
            <a:r>
              <a:rPr lang="en-US" dirty="0" smtClean="0"/>
              <a:t>Now, under new clarification:  </a:t>
            </a:r>
          </a:p>
        </p:txBody>
      </p:sp>
    </p:spTree>
    <p:extLst>
      <p:ext uri="{BB962C8B-B14F-4D97-AF65-F5344CB8AC3E}">
        <p14:creationId xmlns:p14="http://schemas.microsoft.com/office/powerpoint/2010/main" val="13581152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7E36B279-3C6F-44ED-B117-891DC9428E90}" type="slidenum">
              <a:rPr lang="en-US" altLang="en-US" sz="1200" b="0" smtClean="0">
                <a:latin typeface="Arial" charset="0"/>
              </a:rPr>
              <a:pPr/>
              <a:t>90</a:t>
            </a:fld>
            <a:endParaRPr lang="en-US" altLang="en-US" sz="1200" b="0" smtClean="0">
              <a:latin typeface="Arial" charset="0"/>
            </a:endParaRPr>
          </a:p>
        </p:txBody>
      </p:sp>
      <p:sp>
        <p:nvSpPr>
          <p:cNvPr id="27648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2" tIns="46482" rIns="92962" bIns="46482" anchor="b"/>
          <a:lstStyle>
            <a:lvl1pPr defTabSz="912813">
              <a:defRPr sz="4000" b="1">
                <a:solidFill>
                  <a:schemeClr val="tx1"/>
                </a:solidFill>
                <a:latin typeface="Verdana" pitchFamily="34" charset="0"/>
              </a:defRPr>
            </a:lvl1pPr>
            <a:lvl2pPr marL="742950" indent="-285750" defTabSz="912813">
              <a:defRPr sz="4000" b="1">
                <a:solidFill>
                  <a:schemeClr val="tx1"/>
                </a:solidFill>
                <a:latin typeface="Verdana" pitchFamily="34" charset="0"/>
              </a:defRPr>
            </a:lvl2pPr>
            <a:lvl3pPr marL="1143000" indent="-228600" defTabSz="912813">
              <a:defRPr sz="4000" b="1">
                <a:solidFill>
                  <a:schemeClr val="tx1"/>
                </a:solidFill>
                <a:latin typeface="Verdana" pitchFamily="34" charset="0"/>
              </a:defRPr>
            </a:lvl3pPr>
            <a:lvl4pPr marL="1600200" indent="-228600" defTabSz="912813">
              <a:defRPr sz="4000" b="1">
                <a:solidFill>
                  <a:schemeClr val="tx1"/>
                </a:solidFill>
                <a:latin typeface="Verdana" pitchFamily="34" charset="0"/>
              </a:defRPr>
            </a:lvl4pPr>
            <a:lvl5pPr marL="2057400" indent="-228600" defTabSz="912813">
              <a:defRPr sz="4000" b="1">
                <a:solidFill>
                  <a:schemeClr val="tx1"/>
                </a:solidFill>
                <a:latin typeface="Verdana" pitchFamily="34" charset="0"/>
              </a:defRPr>
            </a:lvl5pPr>
            <a:lvl6pPr marL="2514600" indent="-228600" algn="ctr" defTabSz="912813" eaLnBrk="0" fontAlgn="base" hangingPunct="0">
              <a:spcBef>
                <a:spcPct val="0"/>
              </a:spcBef>
              <a:spcAft>
                <a:spcPct val="0"/>
              </a:spcAft>
              <a:defRPr sz="4000" b="1">
                <a:solidFill>
                  <a:schemeClr val="tx1"/>
                </a:solidFill>
                <a:latin typeface="Verdana" pitchFamily="34" charset="0"/>
              </a:defRPr>
            </a:lvl6pPr>
            <a:lvl7pPr marL="2971800" indent="-228600" algn="ctr" defTabSz="912813" eaLnBrk="0" fontAlgn="base" hangingPunct="0">
              <a:spcBef>
                <a:spcPct val="0"/>
              </a:spcBef>
              <a:spcAft>
                <a:spcPct val="0"/>
              </a:spcAft>
              <a:defRPr sz="4000" b="1">
                <a:solidFill>
                  <a:schemeClr val="tx1"/>
                </a:solidFill>
                <a:latin typeface="Verdana" pitchFamily="34" charset="0"/>
              </a:defRPr>
            </a:lvl7pPr>
            <a:lvl8pPr marL="3429000" indent="-228600" algn="ctr" defTabSz="912813" eaLnBrk="0" fontAlgn="base" hangingPunct="0">
              <a:spcBef>
                <a:spcPct val="0"/>
              </a:spcBef>
              <a:spcAft>
                <a:spcPct val="0"/>
              </a:spcAft>
              <a:defRPr sz="4000" b="1">
                <a:solidFill>
                  <a:schemeClr val="tx1"/>
                </a:solidFill>
                <a:latin typeface="Verdana" pitchFamily="34" charset="0"/>
              </a:defRPr>
            </a:lvl8pPr>
            <a:lvl9pPr marL="3886200" indent="-228600" algn="ctr" defTabSz="912813" eaLnBrk="0" fontAlgn="base" hangingPunct="0">
              <a:spcBef>
                <a:spcPct val="0"/>
              </a:spcBef>
              <a:spcAft>
                <a:spcPct val="0"/>
              </a:spcAft>
              <a:defRPr sz="4000" b="1">
                <a:solidFill>
                  <a:schemeClr val="tx1"/>
                </a:solidFill>
                <a:latin typeface="Verdana" pitchFamily="34" charset="0"/>
              </a:defRPr>
            </a:lvl9pPr>
          </a:lstStyle>
          <a:p>
            <a:pPr algn="r" eaLnBrk="1" hangingPunct="1"/>
            <a:fld id="{E554A9BD-8F23-403A-9BE2-E10F32749A5E}" type="slidenum">
              <a:rPr lang="en-US" altLang="en-US" sz="1200">
                <a:latin typeface="Arial" charset="0"/>
              </a:rPr>
              <a:pPr algn="r" eaLnBrk="1" hangingPunct="1"/>
              <a:t>90</a:t>
            </a:fld>
            <a:endParaRPr lang="en-US" altLang="en-US" sz="1200">
              <a:latin typeface="Arial" charset="0"/>
            </a:endParaRPr>
          </a:p>
        </p:txBody>
      </p:sp>
      <p:sp>
        <p:nvSpPr>
          <p:cNvPr id="276484" name="Rectangle 2"/>
          <p:cNvSpPr>
            <a:spLocks noGrp="1" noRot="1" noChangeAspect="1" noChangeArrowheads="1" noTextEdit="1"/>
          </p:cNvSpPr>
          <p:nvPr>
            <p:ph type="sldImg"/>
          </p:nvPr>
        </p:nvSpPr>
        <p:spPr>
          <a:ln/>
        </p:spPr>
      </p:sp>
      <p:sp>
        <p:nvSpPr>
          <p:cNvPr id="276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2" tIns="46482" rIns="92962" bIns="46482"/>
          <a:lstStyle/>
          <a:p>
            <a:pPr eaLnBrk="1" hangingPunct="1"/>
            <a:r>
              <a:rPr lang="en-US" altLang="en-US" smtClean="0"/>
              <a:t>2010 Clarification restores Title IX protections by making it clear that a school cannot rely solely on the response, or lack thereof, to an email interest survey to claim compliance under part three of the participation test.</a:t>
            </a:r>
          </a:p>
          <a:p>
            <a:pPr eaLnBrk="1" hangingPunct="1"/>
            <a:endParaRPr lang="en-US" altLang="en-US" smtClean="0"/>
          </a:p>
          <a:p>
            <a:pPr eaLnBrk="1" hangingPunct="1"/>
            <a:r>
              <a:rPr lang="en-US" altLang="en-US" smtClean="0"/>
              <a:t>No longer female students’ burden to overcome stereotypes about women in sports.</a:t>
            </a:r>
          </a:p>
          <a:p>
            <a:pPr eaLnBrk="1" hangingPunct="1"/>
            <a:endParaRPr lang="en-US" altLang="en-US" smtClean="0"/>
          </a:p>
          <a:p>
            <a:pPr eaLnBrk="1" hangingPunct="1"/>
            <a:r>
              <a:rPr lang="en-US" altLang="en-US" smtClean="0"/>
              <a:t>Instead, school must evaluate multiple factors if it seeks to demonstrate that its athletic program is fully and effectively accommodating the interests of the underrepresented sex.</a:t>
            </a:r>
          </a:p>
          <a:p>
            <a:pPr eaLnBrk="1" hangingPunct="1"/>
            <a:endParaRPr lang="en-US" altLang="en-US" smtClean="0"/>
          </a:p>
          <a:p>
            <a:pPr eaLnBrk="1" hangingPunct="1"/>
            <a:r>
              <a:rPr lang="en-US" altLang="en-US" smtClean="0"/>
              <a:t>OCR recommended that schools develop procedures for and maintain documentation from its assessment of interests and abilities, providing examples of the type of documentation that may be needed to demonstrate compliance under part three.</a:t>
            </a:r>
          </a:p>
          <a:p>
            <a:pPr eaLnBrk="1" hangingPunct="1"/>
            <a:endParaRPr lang="en-US" altLang="en-US" smtClean="0"/>
          </a:p>
        </p:txBody>
      </p:sp>
    </p:spTree>
    <p:extLst>
      <p:ext uri="{BB962C8B-B14F-4D97-AF65-F5344CB8AC3E}">
        <p14:creationId xmlns:p14="http://schemas.microsoft.com/office/powerpoint/2010/main" val="19154044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86EE753A-5ED6-48CE-8F41-24B9B232A37E}" type="slidenum">
              <a:rPr lang="en-US" altLang="en-US" sz="1200" b="0" smtClean="0">
                <a:latin typeface="Arial" charset="0"/>
              </a:rPr>
              <a:pPr/>
              <a:t>91</a:t>
            </a:fld>
            <a:endParaRPr lang="en-US" altLang="en-US" sz="1200" b="0" smtClean="0">
              <a:latin typeface="Arial" charset="0"/>
            </a:endParaRPr>
          </a:p>
        </p:txBody>
      </p:sp>
      <p:sp>
        <p:nvSpPr>
          <p:cNvPr id="27750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2" tIns="46482" rIns="92962" bIns="46482" anchor="b"/>
          <a:lstStyle>
            <a:lvl1pPr defTabSz="912813">
              <a:defRPr sz="4000" b="1">
                <a:solidFill>
                  <a:schemeClr val="tx1"/>
                </a:solidFill>
                <a:latin typeface="Verdana" pitchFamily="34" charset="0"/>
              </a:defRPr>
            </a:lvl1pPr>
            <a:lvl2pPr marL="742950" indent="-285750" defTabSz="912813">
              <a:defRPr sz="4000" b="1">
                <a:solidFill>
                  <a:schemeClr val="tx1"/>
                </a:solidFill>
                <a:latin typeface="Verdana" pitchFamily="34" charset="0"/>
              </a:defRPr>
            </a:lvl2pPr>
            <a:lvl3pPr marL="1143000" indent="-228600" defTabSz="912813">
              <a:defRPr sz="4000" b="1">
                <a:solidFill>
                  <a:schemeClr val="tx1"/>
                </a:solidFill>
                <a:latin typeface="Verdana" pitchFamily="34" charset="0"/>
              </a:defRPr>
            </a:lvl3pPr>
            <a:lvl4pPr marL="1600200" indent="-228600" defTabSz="912813">
              <a:defRPr sz="4000" b="1">
                <a:solidFill>
                  <a:schemeClr val="tx1"/>
                </a:solidFill>
                <a:latin typeface="Verdana" pitchFamily="34" charset="0"/>
              </a:defRPr>
            </a:lvl4pPr>
            <a:lvl5pPr marL="2057400" indent="-228600" defTabSz="912813">
              <a:defRPr sz="4000" b="1">
                <a:solidFill>
                  <a:schemeClr val="tx1"/>
                </a:solidFill>
                <a:latin typeface="Verdana" pitchFamily="34" charset="0"/>
              </a:defRPr>
            </a:lvl5pPr>
            <a:lvl6pPr marL="2514600" indent="-228600" algn="ctr" defTabSz="912813" eaLnBrk="0" fontAlgn="base" hangingPunct="0">
              <a:spcBef>
                <a:spcPct val="0"/>
              </a:spcBef>
              <a:spcAft>
                <a:spcPct val="0"/>
              </a:spcAft>
              <a:defRPr sz="4000" b="1">
                <a:solidFill>
                  <a:schemeClr val="tx1"/>
                </a:solidFill>
                <a:latin typeface="Verdana" pitchFamily="34" charset="0"/>
              </a:defRPr>
            </a:lvl6pPr>
            <a:lvl7pPr marL="2971800" indent="-228600" algn="ctr" defTabSz="912813" eaLnBrk="0" fontAlgn="base" hangingPunct="0">
              <a:spcBef>
                <a:spcPct val="0"/>
              </a:spcBef>
              <a:spcAft>
                <a:spcPct val="0"/>
              </a:spcAft>
              <a:defRPr sz="4000" b="1">
                <a:solidFill>
                  <a:schemeClr val="tx1"/>
                </a:solidFill>
                <a:latin typeface="Verdana" pitchFamily="34" charset="0"/>
              </a:defRPr>
            </a:lvl7pPr>
            <a:lvl8pPr marL="3429000" indent="-228600" algn="ctr" defTabSz="912813" eaLnBrk="0" fontAlgn="base" hangingPunct="0">
              <a:spcBef>
                <a:spcPct val="0"/>
              </a:spcBef>
              <a:spcAft>
                <a:spcPct val="0"/>
              </a:spcAft>
              <a:defRPr sz="4000" b="1">
                <a:solidFill>
                  <a:schemeClr val="tx1"/>
                </a:solidFill>
                <a:latin typeface="Verdana" pitchFamily="34" charset="0"/>
              </a:defRPr>
            </a:lvl8pPr>
            <a:lvl9pPr marL="3886200" indent="-228600" algn="ctr" defTabSz="912813" eaLnBrk="0" fontAlgn="base" hangingPunct="0">
              <a:spcBef>
                <a:spcPct val="0"/>
              </a:spcBef>
              <a:spcAft>
                <a:spcPct val="0"/>
              </a:spcAft>
              <a:defRPr sz="4000" b="1">
                <a:solidFill>
                  <a:schemeClr val="tx1"/>
                </a:solidFill>
                <a:latin typeface="Verdana" pitchFamily="34" charset="0"/>
              </a:defRPr>
            </a:lvl9pPr>
          </a:lstStyle>
          <a:p>
            <a:pPr algn="r" eaLnBrk="1" hangingPunct="1"/>
            <a:fld id="{F32061E8-AD5B-4137-8709-00C36AA11091}" type="slidenum">
              <a:rPr lang="en-US" altLang="en-US" sz="1200">
                <a:latin typeface="Arial" charset="0"/>
              </a:rPr>
              <a:pPr algn="r" eaLnBrk="1" hangingPunct="1"/>
              <a:t>91</a:t>
            </a:fld>
            <a:endParaRPr lang="en-US" altLang="en-US" sz="1200">
              <a:latin typeface="Arial" charset="0"/>
            </a:endParaRPr>
          </a:p>
        </p:txBody>
      </p:sp>
      <p:sp>
        <p:nvSpPr>
          <p:cNvPr id="277508" name="Rectangle 2"/>
          <p:cNvSpPr>
            <a:spLocks noGrp="1" noRot="1" noChangeAspect="1" noChangeArrowheads="1" noTextEdit="1"/>
          </p:cNvSpPr>
          <p:nvPr>
            <p:ph type="sldImg"/>
          </p:nvPr>
        </p:nvSpPr>
        <p:spPr>
          <a:ln/>
        </p:spPr>
      </p:sp>
      <p:sp>
        <p:nvSpPr>
          <p:cNvPr id="277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2" tIns="46482" rIns="92962" bIns="46482"/>
          <a:lstStyle/>
          <a:p>
            <a:pPr marL="231775" indent="-231775" eaLnBrk="1" hangingPunct="1"/>
            <a:r>
              <a:rPr lang="en-US" altLang="en-US" smtClean="0"/>
              <a:t>Ask tables to write down answers and additional questions we might need answers to on flip charts and then present.</a:t>
            </a:r>
          </a:p>
          <a:p>
            <a:pPr marL="231775" indent="-231775" eaLnBrk="1" hangingPunct="1">
              <a:buFontTx/>
              <a:buAutoNum type="arabicPeriod"/>
            </a:pPr>
            <a:r>
              <a:rPr lang="en-US" altLang="en-US" smtClean="0"/>
              <a:t>Depends on whether 2% translates into enough opportunities to sustain an additional team.  </a:t>
            </a:r>
            <a:r>
              <a:rPr lang="en-US" altLang="en-US" b="1" smtClean="0"/>
              <a:t>See Quinnipiac.</a:t>
            </a:r>
          </a:p>
          <a:p>
            <a:pPr marL="231775" indent="-231775" eaLnBrk="1" hangingPunct="1">
              <a:buFontTx/>
              <a:buAutoNum type="arabicPeriod"/>
            </a:pPr>
            <a:r>
              <a:rPr lang="en-US" altLang="en-US" smtClean="0"/>
              <a:t>Probably not, but would need to know whether overall opportunities for girls has increased since then, perhaps through addition of participants on existing teams or other levels of teams. </a:t>
            </a:r>
            <a:r>
              <a:rPr lang="en-US" altLang="en-US" b="1" smtClean="0"/>
              <a:t>See Mansourian.</a:t>
            </a:r>
            <a:endParaRPr lang="en-US" altLang="en-US" smtClean="0"/>
          </a:p>
          <a:p>
            <a:pPr marL="231775" indent="-231775" eaLnBrk="1" hangingPunct="1">
              <a:buFontTx/>
              <a:buAutoNum type="arabicPeriod"/>
            </a:pPr>
            <a:r>
              <a:rPr lang="en-US" altLang="en-US" smtClean="0"/>
              <a:t>No, must do more.  </a:t>
            </a:r>
            <a:r>
              <a:rPr lang="en-US" altLang="en-US" b="1" smtClean="0"/>
              <a:t>See New Clarification.</a:t>
            </a:r>
          </a:p>
          <a:p>
            <a:pPr marL="231775" indent="-231775" eaLnBrk="1" hangingPunct="1"/>
            <a:endParaRPr lang="en-US" altLang="en-US" smtClean="0"/>
          </a:p>
        </p:txBody>
      </p:sp>
    </p:spTree>
    <p:extLst>
      <p:ext uri="{BB962C8B-B14F-4D97-AF65-F5344CB8AC3E}">
        <p14:creationId xmlns:p14="http://schemas.microsoft.com/office/powerpoint/2010/main" val="25517847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B9E26C8D-6412-4F80-8374-C854F558ECF2}" type="slidenum">
              <a:rPr lang="en-US" altLang="en-US" sz="1200" b="0" smtClean="0">
                <a:latin typeface="Arial" charset="0"/>
              </a:rPr>
              <a:pPr/>
              <a:t>92</a:t>
            </a:fld>
            <a:endParaRPr lang="en-US" altLang="en-US" sz="1200" b="0" smtClean="0">
              <a:latin typeface="Arial" charset="0"/>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NO</a:t>
            </a:r>
          </a:p>
        </p:txBody>
      </p:sp>
    </p:spTree>
    <p:extLst>
      <p:ext uri="{BB962C8B-B14F-4D97-AF65-F5344CB8AC3E}">
        <p14:creationId xmlns:p14="http://schemas.microsoft.com/office/powerpoint/2010/main" val="3911092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Book Antiqua" pitchFamily="18" charset="0"/>
              </a:rPr>
              <a:t>For example, if 40 percent of athletes are female, athletic scholarships for females should be between 39 and 41 percent of the total dollar amount of scholarships awarded to athletes at the school.</a:t>
            </a:r>
          </a:p>
          <a:p>
            <a:r>
              <a:rPr lang="en-US" altLang="en-US" sz="1000" dirty="0" smtClean="0">
                <a:latin typeface="Book Antiqua" pitchFamily="18" charset="0"/>
              </a:rPr>
              <a:t>What are Legitimate Nondiscriminatory Reasons??</a:t>
            </a:r>
          </a:p>
          <a:p>
            <a:r>
              <a:rPr lang="en-US" altLang="en-US" dirty="0" smtClean="0">
                <a:latin typeface="Book Antiqua" pitchFamily="18" charset="0"/>
              </a:rPr>
              <a:t>Differences in athletic aid attributable to the difference between in-state and out-of-state tuition will be permissible as long as its not part of an overall practice designed to limit out of state scholarships for females. </a:t>
            </a:r>
          </a:p>
          <a:p>
            <a:r>
              <a:rPr lang="en-US" altLang="en-US" dirty="0" smtClean="0">
                <a:latin typeface="Book Antiqua" pitchFamily="18" charset="0"/>
              </a:rPr>
              <a:t>The burden is on the college to provide legally sufficient reasons for any disproportionate allocation.</a:t>
            </a:r>
            <a:r>
              <a:rPr lang="en-US" altLang="en-US" sz="1400" dirty="0" smtClean="0">
                <a:latin typeface="Book Antiqua" pitchFamily="18" charset="0"/>
              </a:rPr>
              <a:t>  </a:t>
            </a:r>
          </a:p>
          <a:p>
            <a:endParaRPr lang="en-US" altLang="en-US" sz="1000" dirty="0" smtClean="0">
              <a:latin typeface="Book Antiqua" pitchFamily="18" charset="0"/>
            </a:endParaRPr>
          </a:p>
        </p:txBody>
      </p:sp>
    </p:spTree>
    <p:extLst>
      <p:ext uri="{BB962C8B-B14F-4D97-AF65-F5344CB8AC3E}">
        <p14:creationId xmlns:p14="http://schemas.microsoft.com/office/powerpoint/2010/main" val="5332166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See examples from Gender Equity in Difficult Econ Times fact sheet:</a:t>
            </a:r>
          </a:p>
          <a:p>
            <a:endParaRPr lang="en-US" altLang="en-US" smtClean="0"/>
          </a:p>
          <a:p>
            <a:r>
              <a:rPr lang="en-US" altLang="en-US" smtClean="0"/>
              <a:t>Florida:  </a:t>
            </a:r>
          </a:p>
        </p:txBody>
      </p:sp>
    </p:spTree>
    <p:extLst>
      <p:ext uri="{BB962C8B-B14F-4D97-AF65-F5344CB8AC3E}">
        <p14:creationId xmlns:p14="http://schemas.microsoft.com/office/powerpoint/2010/main" val="197905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750DCA74-4D77-4C11-B6D6-484D4C2280F7}" type="slidenum">
              <a:rPr lang="en-US" altLang="en-US" sz="1200" b="0" smtClean="0">
                <a:latin typeface="Arial" charset="0"/>
              </a:rPr>
              <a:pPr/>
              <a:t>8</a:t>
            </a:fld>
            <a:endParaRPr lang="en-US" altLang="en-US" sz="1200" b="0" smtClean="0">
              <a:latin typeface="Arial"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Does anyone see</a:t>
            </a:r>
            <a:r>
              <a:rPr lang="en-US" altLang="en-US" baseline="0" dirty="0" smtClean="0"/>
              <a:t> an identity missing from this list? -- </a:t>
            </a:r>
            <a:r>
              <a:rPr lang="en-US" altLang="en-US" dirty="0" smtClean="0"/>
              <a:t>Gender identity.</a:t>
            </a:r>
            <a:r>
              <a:rPr lang="en-US" altLang="en-US" baseline="0" dirty="0" smtClean="0"/>
              <a:t> </a:t>
            </a:r>
            <a:endParaRPr lang="en-US" altLang="en-US" dirty="0" smtClean="0"/>
          </a:p>
        </p:txBody>
      </p:sp>
    </p:spTree>
    <p:extLst>
      <p:ext uri="{BB962C8B-B14F-4D97-AF65-F5344CB8AC3E}">
        <p14:creationId xmlns:p14="http://schemas.microsoft.com/office/powerpoint/2010/main" val="13097880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7CC6C5DC-914E-4802-ABD2-616C7931A585}" type="slidenum">
              <a:rPr lang="en-US" altLang="en-US" sz="1200" b="0" smtClean="0">
                <a:latin typeface="Arial" charset="0"/>
              </a:rPr>
              <a:pPr/>
              <a:t>99</a:t>
            </a:fld>
            <a:endParaRPr lang="en-US" altLang="en-US" sz="1200" b="0" smtClean="0">
              <a:latin typeface="Arial" charset="0"/>
            </a:endParaRPr>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391949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3B4FB262-338D-401A-8A83-2E77C7F5B6C2}" type="slidenum">
              <a:rPr lang="en-US" altLang="en-US" sz="1200" b="0" smtClean="0">
                <a:latin typeface="Arial" charset="0"/>
              </a:rPr>
              <a:pPr/>
              <a:t>100</a:t>
            </a:fld>
            <a:endParaRPr lang="en-US" altLang="en-US" sz="1200" b="0" smtClean="0">
              <a:latin typeface="Arial"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 evaluating compliance, technically look at whole program and if boys get better facilities in one sports and girls get better facilities in another sport, may not be a problem.  But in reality, when see disparities between similar sports, usually sign that there’s a larger problem, esp. b/c so few schools are in compliance.</a:t>
            </a:r>
          </a:p>
          <a:p>
            <a:pPr eaLnBrk="1" hangingPunct="1"/>
            <a:endParaRPr lang="en-US" altLang="en-US" smtClean="0"/>
          </a:p>
        </p:txBody>
      </p:sp>
    </p:spTree>
    <p:extLst>
      <p:ext uri="{BB962C8B-B14F-4D97-AF65-F5344CB8AC3E}">
        <p14:creationId xmlns:p14="http://schemas.microsoft.com/office/powerpoint/2010/main" val="14642178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799F848A-066E-4793-98EA-694C1D3E4D49}" type="slidenum">
              <a:rPr lang="en-US" altLang="en-US" sz="1200" b="0" smtClean="0">
                <a:latin typeface="Arial" charset="0"/>
              </a:rPr>
              <a:pPr/>
              <a:t>101</a:t>
            </a:fld>
            <a:endParaRPr lang="en-US" altLang="en-US" sz="1200" b="0" smtClean="0">
              <a:latin typeface="Arial" charset="0"/>
            </a:endParaRP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No, balance burdens.</a:t>
            </a:r>
          </a:p>
          <a:p>
            <a:pPr marL="228600" indent="-228600" eaLnBrk="1" hangingPunct="1">
              <a:buFontTx/>
              <a:buAutoNum type="arabicPeriod"/>
            </a:pPr>
            <a:r>
              <a:rPr lang="en-US" altLang="en-US" smtClean="0"/>
              <a:t>Maybe, but have to look at whole program, be wary.</a:t>
            </a:r>
          </a:p>
          <a:p>
            <a:pPr marL="228600" indent="-228600" eaLnBrk="1" hangingPunct="1">
              <a:buFontTx/>
              <a:buAutoNum type="arabicPeriod"/>
            </a:pPr>
            <a:r>
              <a:rPr lang="en-US" altLang="en-US" smtClean="0"/>
              <a:t>Maybe, it’s quality of equipment that matters, not $ amount.</a:t>
            </a:r>
          </a:p>
          <a:p>
            <a:pPr marL="228600" indent="-228600" eaLnBrk="1" hangingPunct="1">
              <a:buFontTx/>
              <a:buAutoNum type="arabicPeriod"/>
            </a:pPr>
            <a:r>
              <a:rPr lang="en-US" altLang="en-US" smtClean="0"/>
              <a:t>No b/c must schedule equally and publicize equally. Chicken/egg problem.  If girls are always playing in non-prime time, then never develop fan base.  Also need to evaluate whether publicity for girls’ teams is equal to that for boys.</a:t>
            </a:r>
          </a:p>
          <a:p>
            <a:pPr marL="228600" indent="-228600" eaLnBrk="1" hangingPunct="1"/>
            <a:endParaRPr lang="en-US" altLang="en-US" smtClean="0"/>
          </a:p>
          <a:p>
            <a:pPr marL="228600" indent="-228600" eaLnBrk="1" hangingPunct="1"/>
            <a:endParaRPr lang="en-US" altLang="en-US" smtClean="0"/>
          </a:p>
        </p:txBody>
      </p:sp>
    </p:spTree>
    <p:extLst>
      <p:ext uri="{BB962C8B-B14F-4D97-AF65-F5344CB8AC3E}">
        <p14:creationId xmlns:p14="http://schemas.microsoft.com/office/powerpoint/2010/main" val="29287009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8AA29201-7EB7-426D-B4F4-18D255645F73}" type="slidenum">
              <a:rPr lang="en-US" altLang="en-US" sz="1200" b="0" smtClean="0">
                <a:latin typeface="Arial" charset="0"/>
              </a:rPr>
              <a:pPr/>
              <a:t>102</a:t>
            </a:fld>
            <a:endParaRPr lang="en-US" altLang="en-US" sz="1200" b="0" smtClean="0">
              <a:latin typeface="Arial"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For example, a high school booster club raises money for a new pitching machine for the boys’ baseball team.  This will violate Title IX unless the school ensures that the girls softball team receives the same benefit.  </a:t>
            </a:r>
          </a:p>
        </p:txBody>
      </p:sp>
    </p:spTree>
    <p:extLst>
      <p:ext uri="{BB962C8B-B14F-4D97-AF65-F5344CB8AC3E}">
        <p14:creationId xmlns:p14="http://schemas.microsoft.com/office/powerpoint/2010/main" val="34672453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WA state has implemented policy at high school level and it has been successful, according to NCLR</a:t>
            </a:r>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7FFCAA6-A6B5-4029-9EEB-59F91E2817CD}" type="slidenum">
              <a:rPr lang="en-US" altLang="en-US" sz="1200" b="0" smtClean="0">
                <a:latin typeface="Arial" charset="0"/>
              </a:rPr>
              <a:pPr/>
              <a:t>103</a:t>
            </a:fld>
            <a:endParaRPr lang="en-US" altLang="en-US" sz="1200" b="0" smtClean="0">
              <a:latin typeface="Arial" charset="0"/>
            </a:endParaRPr>
          </a:p>
        </p:txBody>
      </p:sp>
    </p:spTree>
    <p:extLst>
      <p:ext uri="{BB962C8B-B14F-4D97-AF65-F5344CB8AC3E}">
        <p14:creationId xmlns:p14="http://schemas.microsoft.com/office/powerpoint/2010/main" val="31467830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3FE5B0E2-E353-4979-8DBC-53E80DDCF07E}" type="slidenum">
              <a:rPr lang="en-US" altLang="en-US" sz="1200" b="0" smtClean="0">
                <a:latin typeface="Arial" charset="0"/>
              </a:rPr>
              <a:pPr/>
              <a:t>105</a:t>
            </a:fld>
            <a:endParaRPr lang="en-US" altLang="en-US" sz="1200" b="0" smtClean="0">
              <a:latin typeface="Arial" charset="0"/>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Schools may offer </a:t>
            </a:r>
            <a:r>
              <a:rPr lang="en-US" altLang="en-US" smtClean="0">
                <a:solidFill>
                  <a:schemeClr val="accent2"/>
                </a:solidFill>
              </a:rPr>
              <a:t>separate programs</a:t>
            </a:r>
            <a:r>
              <a:rPr lang="en-US" altLang="en-US" smtClean="0"/>
              <a:t> for pregnant students, but programs must be (a) voluntary and (b) comparable to programs for other students.</a:t>
            </a:r>
          </a:p>
          <a:p>
            <a:pPr eaLnBrk="1" hangingPunct="1"/>
            <a:endParaRPr lang="en-US" altLang="en-US" smtClean="0"/>
          </a:p>
        </p:txBody>
      </p:sp>
    </p:spTree>
    <p:extLst>
      <p:ext uri="{BB962C8B-B14F-4D97-AF65-F5344CB8AC3E}">
        <p14:creationId xmlns:p14="http://schemas.microsoft.com/office/powerpoint/2010/main" val="38435191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t>Consequences steep</a:t>
            </a:r>
          </a:p>
          <a:p>
            <a:pPr marL="228600" indent="-228600"/>
            <a:endParaRPr lang="en-US" altLang="en-US" smtClean="0"/>
          </a:p>
        </p:txBody>
      </p:sp>
    </p:spTree>
    <p:extLst>
      <p:ext uri="{BB962C8B-B14F-4D97-AF65-F5344CB8AC3E}">
        <p14:creationId xmlns:p14="http://schemas.microsoft.com/office/powerpoint/2010/main" val="8548682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defTabSz="928688">
              <a:defRPr sz="4000" b="1">
                <a:solidFill>
                  <a:schemeClr val="tx1"/>
                </a:solidFill>
                <a:latin typeface="Verdana" pitchFamily="34" charset="0"/>
              </a:defRPr>
            </a:lvl1pPr>
            <a:lvl2pPr marL="742950" indent="-285750" defTabSz="928688">
              <a:defRPr sz="4000" b="1">
                <a:solidFill>
                  <a:schemeClr val="tx1"/>
                </a:solidFill>
                <a:latin typeface="Verdana" pitchFamily="34" charset="0"/>
              </a:defRPr>
            </a:lvl2pPr>
            <a:lvl3pPr marL="1143000" indent="-228600" defTabSz="928688">
              <a:defRPr sz="4000" b="1">
                <a:solidFill>
                  <a:schemeClr val="tx1"/>
                </a:solidFill>
                <a:latin typeface="Verdana" pitchFamily="34" charset="0"/>
              </a:defRPr>
            </a:lvl3pPr>
            <a:lvl4pPr marL="1600200" indent="-228600" defTabSz="928688">
              <a:defRPr sz="4000" b="1">
                <a:solidFill>
                  <a:schemeClr val="tx1"/>
                </a:solidFill>
                <a:latin typeface="Verdana" pitchFamily="34" charset="0"/>
              </a:defRPr>
            </a:lvl4pPr>
            <a:lvl5pPr marL="2057400" indent="-228600" defTabSz="928688">
              <a:defRPr sz="4000" b="1">
                <a:solidFill>
                  <a:schemeClr val="tx1"/>
                </a:solidFill>
                <a:latin typeface="Verdana" pitchFamily="34" charset="0"/>
              </a:defRPr>
            </a:lvl5pPr>
            <a:lvl6pPr marL="2514600" indent="-228600" algn="ctr" defTabSz="928688" eaLnBrk="0" fontAlgn="base" hangingPunct="0">
              <a:spcBef>
                <a:spcPct val="0"/>
              </a:spcBef>
              <a:spcAft>
                <a:spcPct val="0"/>
              </a:spcAft>
              <a:defRPr sz="4000" b="1">
                <a:solidFill>
                  <a:schemeClr val="tx1"/>
                </a:solidFill>
                <a:latin typeface="Verdana" pitchFamily="34" charset="0"/>
              </a:defRPr>
            </a:lvl6pPr>
            <a:lvl7pPr marL="2971800" indent="-228600" algn="ctr" defTabSz="928688" eaLnBrk="0" fontAlgn="base" hangingPunct="0">
              <a:spcBef>
                <a:spcPct val="0"/>
              </a:spcBef>
              <a:spcAft>
                <a:spcPct val="0"/>
              </a:spcAft>
              <a:defRPr sz="4000" b="1">
                <a:solidFill>
                  <a:schemeClr val="tx1"/>
                </a:solidFill>
                <a:latin typeface="Verdana" pitchFamily="34" charset="0"/>
              </a:defRPr>
            </a:lvl7pPr>
            <a:lvl8pPr marL="3429000" indent="-228600" algn="ctr" defTabSz="928688" eaLnBrk="0" fontAlgn="base" hangingPunct="0">
              <a:spcBef>
                <a:spcPct val="0"/>
              </a:spcBef>
              <a:spcAft>
                <a:spcPct val="0"/>
              </a:spcAft>
              <a:defRPr sz="4000" b="1">
                <a:solidFill>
                  <a:schemeClr val="tx1"/>
                </a:solidFill>
                <a:latin typeface="Verdana" pitchFamily="34" charset="0"/>
              </a:defRPr>
            </a:lvl8pPr>
            <a:lvl9pPr marL="3886200" indent="-228600" algn="ctr" defTabSz="928688" eaLnBrk="0" fontAlgn="base" hangingPunct="0">
              <a:spcBef>
                <a:spcPct val="0"/>
              </a:spcBef>
              <a:spcAft>
                <a:spcPct val="0"/>
              </a:spcAft>
              <a:defRPr sz="4000" b="1">
                <a:solidFill>
                  <a:schemeClr val="tx1"/>
                </a:solidFill>
                <a:latin typeface="Verdana" pitchFamily="34" charset="0"/>
              </a:defRPr>
            </a:lvl9pPr>
          </a:lstStyle>
          <a:p>
            <a:pPr algn="r" eaLnBrk="1" hangingPunct="1"/>
            <a:fld id="{D0ED74FC-DF89-4C2C-AF6E-C3017FE08FD7}" type="slidenum">
              <a:rPr lang="en-US" altLang="en-US" sz="1200" b="0">
                <a:latin typeface="Arial" charset="0"/>
              </a:rPr>
              <a:pPr algn="r" eaLnBrk="1" hangingPunct="1"/>
              <a:t>107</a:t>
            </a:fld>
            <a:endParaRPr lang="en-US" altLang="en-US" sz="1200" b="0">
              <a:latin typeface="Arial"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lstStyle/>
          <a:p>
            <a:pPr eaLnBrk="1" hangingPunct="1"/>
            <a:r>
              <a:rPr lang="en-US" altLang="en-US" dirty="0" smtClean="0"/>
              <a:t>Dropout rates for girls are dangerously high.</a:t>
            </a:r>
          </a:p>
          <a:p>
            <a:pPr eaLnBrk="1" hangingPunct="1"/>
            <a:endParaRPr lang="en-US" altLang="en-US" dirty="0" smtClean="0"/>
          </a:p>
          <a:p>
            <a:pPr eaLnBrk="1" hangingPunct="1"/>
            <a:r>
              <a:rPr lang="en-US" altLang="en-US" dirty="0" smtClean="0"/>
              <a:t>Recent statistics show that overall, an estimated one in four female students fails to complete high school with a regular diploma in the standard, 4-year time period.</a:t>
            </a:r>
          </a:p>
          <a:p>
            <a:pPr eaLnBrk="1" hangingPunct="1"/>
            <a:endParaRPr lang="en-US" altLang="en-US" dirty="0" smtClean="0"/>
          </a:p>
          <a:p>
            <a:pPr eaLnBrk="1" hangingPunct="1"/>
            <a:r>
              <a:rPr lang="en-US" altLang="en-US" dirty="0" smtClean="0"/>
              <a:t>Over 520,000 of the estimated dropouts from the Class of 2007 were female students.</a:t>
            </a:r>
          </a:p>
          <a:p>
            <a:pPr eaLnBrk="1" hangingPunct="1"/>
            <a:endParaRPr lang="en-US" altLang="en-US" dirty="0" smtClean="0"/>
          </a:p>
          <a:p>
            <a:pPr eaLnBrk="1" hangingPunct="1"/>
            <a:r>
              <a:rPr lang="en-US" altLang="en-US" dirty="0" smtClean="0"/>
              <a:t>Rates are even worse for girls of color.  AA and Latina – 41% not on time, if at all – same for 49% of Native </a:t>
            </a:r>
            <a:r>
              <a:rPr lang="en-US" altLang="en-US" dirty="0" err="1" smtClean="0"/>
              <a:t>Amer</a:t>
            </a:r>
            <a:r>
              <a:rPr lang="en-US" altLang="en-US" dirty="0" smtClean="0"/>
              <a:t> girls.</a:t>
            </a:r>
          </a:p>
          <a:p>
            <a:pPr eaLnBrk="1" hangingPunct="1"/>
            <a:endParaRPr lang="en-US" altLang="en-US" dirty="0" smtClean="0"/>
          </a:p>
        </p:txBody>
      </p:sp>
    </p:spTree>
    <p:extLst>
      <p:ext uri="{BB962C8B-B14F-4D97-AF65-F5344CB8AC3E}">
        <p14:creationId xmlns:p14="http://schemas.microsoft.com/office/powerpoint/2010/main" val="32051102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Study conducted by Child Trends and available on their website as a “fact sheet” on diploma attainment.</a:t>
            </a:r>
          </a:p>
        </p:txBody>
      </p:sp>
    </p:spTree>
    <p:extLst>
      <p:ext uri="{BB962C8B-B14F-4D97-AF65-F5344CB8AC3E}">
        <p14:creationId xmlns:p14="http://schemas.microsoft.com/office/powerpoint/2010/main" val="32186330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4000" b="1">
                <a:solidFill>
                  <a:schemeClr val="tx1"/>
                </a:solidFill>
                <a:latin typeface="Verdana" pitchFamily="34" charset="0"/>
              </a:defRPr>
            </a:lvl1pPr>
            <a:lvl2pPr marL="742950" indent="-285750" defTabSz="931863">
              <a:defRPr sz="4000" b="1">
                <a:solidFill>
                  <a:schemeClr val="tx1"/>
                </a:solidFill>
                <a:latin typeface="Verdana" pitchFamily="34" charset="0"/>
              </a:defRPr>
            </a:lvl2pPr>
            <a:lvl3pPr marL="1143000" indent="-228600" defTabSz="931863">
              <a:defRPr sz="4000" b="1">
                <a:solidFill>
                  <a:schemeClr val="tx1"/>
                </a:solidFill>
                <a:latin typeface="Verdana" pitchFamily="34" charset="0"/>
              </a:defRPr>
            </a:lvl3pPr>
            <a:lvl4pPr marL="1600200" indent="-228600" defTabSz="931863">
              <a:defRPr sz="4000" b="1">
                <a:solidFill>
                  <a:schemeClr val="tx1"/>
                </a:solidFill>
                <a:latin typeface="Verdana" pitchFamily="34" charset="0"/>
              </a:defRPr>
            </a:lvl4pPr>
            <a:lvl5pPr marL="2057400" indent="-228600" defTabSz="931863">
              <a:defRPr sz="4000" b="1">
                <a:solidFill>
                  <a:schemeClr val="tx1"/>
                </a:solidFill>
                <a:latin typeface="Verdana" pitchFamily="34" charset="0"/>
              </a:defRPr>
            </a:lvl5pPr>
            <a:lvl6pPr marL="2514600" indent="-228600" algn="ctr" defTabSz="931863" eaLnBrk="0" fontAlgn="base" hangingPunct="0">
              <a:spcBef>
                <a:spcPct val="0"/>
              </a:spcBef>
              <a:spcAft>
                <a:spcPct val="0"/>
              </a:spcAft>
              <a:defRPr sz="4000" b="1">
                <a:solidFill>
                  <a:schemeClr val="tx1"/>
                </a:solidFill>
                <a:latin typeface="Verdana" pitchFamily="34" charset="0"/>
              </a:defRPr>
            </a:lvl6pPr>
            <a:lvl7pPr marL="2971800" indent="-228600" algn="ctr" defTabSz="931863" eaLnBrk="0" fontAlgn="base" hangingPunct="0">
              <a:spcBef>
                <a:spcPct val="0"/>
              </a:spcBef>
              <a:spcAft>
                <a:spcPct val="0"/>
              </a:spcAft>
              <a:defRPr sz="4000" b="1">
                <a:solidFill>
                  <a:schemeClr val="tx1"/>
                </a:solidFill>
                <a:latin typeface="Verdana" pitchFamily="34" charset="0"/>
              </a:defRPr>
            </a:lvl7pPr>
            <a:lvl8pPr marL="3429000" indent="-228600" algn="ctr" defTabSz="931863" eaLnBrk="0" fontAlgn="base" hangingPunct="0">
              <a:spcBef>
                <a:spcPct val="0"/>
              </a:spcBef>
              <a:spcAft>
                <a:spcPct val="0"/>
              </a:spcAft>
              <a:defRPr sz="4000" b="1">
                <a:solidFill>
                  <a:schemeClr val="tx1"/>
                </a:solidFill>
                <a:latin typeface="Verdana" pitchFamily="34" charset="0"/>
              </a:defRPr>
            </a:lvl8pPr>
            <a:lvl9pPr marL="3886200" indent="-228600" algn="ctr" defTabSz="931863" eaLnBrk="0" fontAlgn="base" hangingPunct="0">
              <a:spcBef>
                <a:spcPct val="0"/>
              </a:spcBef>
              <a:spcAft>
                <a:spcPct val="0"/>
              </a:spcAft>
              <a:defRPr sz="4000" b="1">
                <a:solidFill>
                  <a:schemeClr val="tx1"/>
                </a:solidFill>
                <a:latin typeface="Verdana" pitchFamily="34" charset="0"/>
              </a:defRPr>
            </a:lvl9pPr>
          </a:lstStyle>
          <a:p>
            <a:pPr algn="r" eaLnBrk="1" hangingPunct="1"/>
            <a:fld id="{411F84E5-D0B7-490D-A600-263502A1C6A0}" type="slidenum">
              <a:rPr lang="en-US" altLang="en-US" sz="1200" b="0">
                <a:latin typeface="Arial" charset="0"/>
                <a:cs typeface="Arial" charset="0"/>
              </a:rPr>
              <a:pPr algn="r" eaLnBrk="1" hangingPunct="1"/>
              <a:t>109</a:t>
            </a:fld>
            <a:endParaRPr lang="en-US" altLang="en-US" sz="1200" b="0">
              <a:latin typeface="Arial" charset="0"/>
              <a:cs typeface="Arial"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r>
              <a:rPr lang="en-US" altLang="en-US" smtClean="0"/>
              <a:t>This last stat is from a different study:  Hoffman, S.D., </a:t>
            </a:r>
            <a:r>
              <a:rPr lang="en-US" altLang="en-US" i="1" smtClean="0"/>
              <a:t>By the Numbers: The Public Costs of Adolescent Childbearing</a:t>
            </a:r>
            <a:r>
              <a:rPr lang="en-US" altLang="en-US" smtClean="0"/>
              <a:t>. 2006, The National Campaign to Prevent Teen Pregnancy Washington, DC. </a:t>
            </a:r>
          </a:p>
        </p:txBody>
      </p:sp>
    </p:spTree>
    <p:extLst>
      <p:ext uri="{BB962C8B-B14F-4D97-AF65-F5344CB8AC3E}">
        <p14:creationId xmlns:p14="http://schemas.microsoft.com/office/powerpoint/2010/main" val="279484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DE8E18E2-84D3-412B-A325-42B8E885DB06}" type="slidenum">
              <a:rPr lang="en-US" altLang="en-US" sz="1200" b="0" smtClean="0">
                <a:latin typeface="Arial" charset="0"/>
              </a:rPr>
              <a:pPr/>
              <a:t>9</a:t>
            </a:fld>
            <a:endParaRPr lang="en-US" altLang="en-US" sz="1200" b="0" smtClean="0">
              <a:latin typeface="Arial"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5443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4000" b="1">
                <a:solidFill>
                  <a:schemeClr val="tx1"/>
                </a:solidFill>
                <a:latin typeface="Verdana" pitchFamily="34" charset="0"/>
              </a:defRPr>
            </a:lvl1pPr>
            <a:lvl2pPr marL="742950" indent="-285750" defTabSz="931863">
              <a:defRPr sz="4000" b="1">
                <a:solidFill>
                  <a:schemeClr val="tx1"/>
                </a:solidFill>
                <a:latin typeface="Verdana" pitchFamily="34" charset="0"/>
              </a:defRPr>
            </a:lvl2pPr>
            <a:lvl3pPr marL="1143000" indent="-228600" defTabSz="931863">
              <a:defRPr sz="4000" b="1">
                <a:solidFill>
                  <a:schemeClr val="tx1"/>
                </a:solidFill>
                <a:latin typeface="Verdana" pitchFamily="34" charset="0"/>
              </a:defRPr>
            </a:lvl3pPr>
            <a:lvl4pPr marL="1600200" indent="-228600" defTabSz="931863">
              <a:defRPr sz="4000" b="1">
                <a:solidFill>
                  <a:schemeClr val="tx1"/>
                </a:solidFill>
                <a:latin typeface="Verdana" pitchFamily="34" charset="0"/>
              </a:defRPr>
            </a:lvl4pPr>
            <a:lvl5pPr marL="2057400" indent="-228600" defTabSz="931863">
              <a:defRPr sz="4000" b="1">
                <a:solidFill>
                  <a:schemeClr val="tx1"/>
                </a:solidFill>
                <a:latin typeface="Verdana" pitchFamily="34" charset="0"/>
              </a:defRPr>
            </a:lvl5pPr>
            <a:lvl6pPr marL="2514600" indent="-228600" algn="ctr" defTabSz="931863" eaLnBrk="0" fontAlgn="base" hangingPunct="0">
              <a:spcBef>
                <a:spcPct val="0"/>
              </a:spcBef>
              <a:spcAft>
                <a:spcPct val="0"/>
              </a:spcAft>
              <a:defRPr sz="4000" b="1">
                <a:solidFill>
                  <a:schemeClr val="tx1"/>
                </a:solidFill>
                <a:latin typeface="Verdana" pitchFamily="34" charset="0"/>
              </a:defRPr>
            </a:lvl6pPr>
            <a:lvl7pPr marL="2971800" indent="-228600" algn="ctr" defTabSz="931863" eaLnBrk="0" fontAlgn="base" hangingPunct="0">
              <a:spcBef>
                <a:spcPct val="0"/>
              </a:spcBef>
              <a:spcAft>
                <a:spcPct val="0"/>
              </a:spcAft>
              <a:defRPr sz="4000" b="1">
                <a:solidFill>
                  <a:schemeClr val="tx1"/>
                </a:solidFill>
                <a:latin typeface="Verdana" pitchFamily="34" charset="0"/>
              </a:defRPr>
            </a:lvl7pPr>
            <a:lvl8pPr marL="3429000" indent="-228600" algn="ctr" defTabSz="931863" eaLnBrk="0" fontAlgn="base" hangingPunct="0">
              <a:spcBef>
                <a:spcPct val="0"/>
              </a:spcBef>
              <a:spcAft>
                <a:spcPct val="0"/>
              </a:spcAft>
              <a:defRPr sz="4000" b="1">
                <a:solidFill>
                  <a:schemeClr val="tx1"/>
                </a:solidFill>
                <a:latin typeface="Verdana" pitchFamily="34" charset="0"/>
              </a:defRPr>
            </a:lvl8pPr>
            <a:lvl9pPr marL="3886200" indent="-228600" algn="ctr" defTabSz="931863" eaLnBrk="0" fontAlgn="base" hangingPunct="0">
              <a:spcBef>
                <a:spcPct val="0"/>
              </a:spcBef>
              <a:spcAft>
                <a:spcPct val="0"/>
              </a:spcAft>
              <a:defRPr sz="4000" b="1">
                <a:solidFill>
                  <a:schemeClr val="tx1"/>
                </a:solidFill>
                <a:latin typeface="Verdana" pitchFamily="34" charset="0"/>
              </a:defRPr>
            </a:lvl9pPr>
          </a:lstStyle>
          <a:p>
            <a:pPr algn="r" eaLnBrk="1" hangingPunct="1"/>
            <a:fld id="{410057FF-B779-4A16-99FB-BCC264565EB0}" type="slidenum">
              <a:rPr lang="en-US" altLang="en-US" sz="1200" b="0">
                <a:latin typeface="Arial" charset="0"/>
                <a:cs typeface="Arial" charset="0"/>
              </a:rPr>
              <a:pPr algn="r" eaLnBrk="1" hangingPunct="1"/>
              <a:t>110</a:t>
            </a:fld>
            <a:endParaRPr lang="en-US" altLang="en-US" sz="1200" b="0">
              <a:latin typeface="Arial" charset="0"/>
              <a:cs typeface="Arial" charset="0"/>
            </a:endParaRPr>
          </a:p>
        </p:txBody>
      </p:sp>
      <p:sp>
        <p:nvSpPr>
          <p:cNvPr id="291843" name="Slide Image Placeholder 1"/>
          <p:cNvSpPr>
            <a:spLocks noGrp="1" noRot="1" noChangeAspect="1" noTextEdit="1"/>
          </p:cNvSpPr>
          <p:nvPr>
            <p:ph type="sldImg"/>
          </p:nvPr>
        </p:nvSpPr>
        <p:spPr>
          <a:ln/>
        </p:spPr>
      </p:sp>
      <p:sp>
        <p:nvSpPr>
          <p:cNvPr id="2918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lstStyle/>
          <a:p>
            <a:pPr eaLnBrk="1" hangingPunct="1"/>
            <a:endParaRPr lang="en-US" altLang="en-US" smtClean="0"/>
          </a:p>
        </p:txBody>
      </p:sp>
      <p:sp>
        <p:nvSpPr>
          <p:cNvPr id="291845" name="Slide Number Placeholder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nchor="b"/>
          <a:lstStyle>
            <a:lvl1pPr defTabSz="928688">
              <a:defRPr sz="4000" b="1">
                <a:solidFill>
                  <a:schemeClr val="tx1"/>
                </a:solidFill>
                <a:latin typeface="Verdana" pitchFamily="34" charset="0"/>
              </a:defRPr>
            </a:lvl1pPr>
            <a:lvl2pPr marL="742950" indent="-285750" defTabSz="928688">
              <a:defRPr sz="4000" b="1">
                <a:solidFill>
                  <a:schemeClr val="tx1"/>
                </a:solidFill>
                <a:latin typeface="Verdana" pitchFamily="34" charset="0"/>
              </a:defRPr>
            </a:lvl2pPr>
            <a:lvl3pPr marL="1143000" indent="-228600" defTabSz="928688">
              <a:defRPr sz="4000" b="1">
                <a:solidFill>
                  <a:schemeClr val="tx1"/>
                </a:solidFill>
                <a:latin typeface="Verdana" pitchFamily="34" charset="0"/>
              </a:defRPr>
            </a:lvl3pPr>
            <a:lvl4pPr marL="1600200" indent="-228600" defTabSz="928688">
              <a:defRPr sz="4000" b="1">
                <a:solidFill>
                  <a:schemeClr val="tx1"/>
                </a:solidFill>
                <a:latin typeface="Verdana" pitchFamily="34" charset="0"/>
              </a:defRPr>
            </a:lvl4pPr>
            <a:lvl5pPr marL="2057400" indent="-228600" defTabSz="928688">
              <a:defRPr sz="4000" b="1">
                <a:solidFill>
                  <a:schemeClr val="tx1"/>
                </a:solidFill>
                <a:latin typeface="Verdana" pitchFamily="34" charset="0"/>
              </a:defRPr>
            </a:lvl5pPr>
            <a:lvl6pPr marL="2514600" indent="-228600" algn="ctr" defTabSz="928688" eaLnBrk="0" fontAlgn="base" hangingPunct="0">
              <a:spcBef>
                <a:spcPct val="0"/>
              </a:spcBef>
              <a:spcAft>
                <a:spcPct val="0"/>
              </a:spcAft>
              <a:defRPr sz="4000" b="1">
                <a:solidFill>
                  <a:schemeClr val="tx1"/>
                </a:solidFill>
                <a:latin typeface="Verdana" pitchFamily="34" charset="0"/>
              </a:defRPr>
            </a:lvl6pPr>
            <a:lvl7pPr marL="2971800" indent="-228600" algn="ctr" defTabSz="928688" eaLnBrk="0" fontAlgn="base" hangingPunct="0">
              <a:spcBef>
                <a:spcPct val="0"/>
              </a:spcBef>
              <a:spcAft>
                <a:spcPct val="0"/>
              </a:spcAft>
              <a:defRPr sz="4000" b="1">
                <a:solidFill>
                  <a:schemeClr val="tx1"/>
                </a:solidFill>
                <a:latin typeface="Verdana" pitchFamily="34" charset="0"/>
              </a:defRPr>
            </a:lvl7pPr>
            <a:lvl8pPr marL="3429000" indent="-228600" algn="ctr" defTabSz="928688" eaLnBrk="0" fontAlgn="base" hangingPunct="0">
              <a:spcBef>
                <a:spcPct val="0"/>
              </a:spcBef>
              <a:spcAft>
                <a:spcPct val="0"/>
              </a:spcAft>
              <a:defRPr sz="4000" b="1">
                <a:solidFill>
                  <a:schemeClr val="tx1"/>
                </a:solidFill>
                <a:latin typeface="Verdana" pitchFamily="34" charset="0"/>
              </a:defRPr>
            </a:lvl8pPr>
            <a:lvl9pPr marL="3886200" indent="-228600" algn="ctr" defTabSz="928688" eaLnBrk="0" fontAlgn="base" hangingPunct="0">
              <a:spcBef>
                <a:spcPct val="0"/>
              </a:spcBef>
              <a:spcAft>
                <a:spcPct val="0"/>
              </a:spcAft>
              <a:defRPr sz="4000" b="1">
                <a:solidFill>
                  <a:schemeClr val="tx1"/>
                </a:solidFill>
                <a:latin typeface="Verdana" pitchFamily="34" charset="0"/>
              </a:defRPr>
            </a:lvl9pPr>
          </a:lstStyle>
          <a:p>
            <a:pPr algn="r" eaLnBrk="1" hangingPunct="1"/>
            <a:fld id="{C068B54F-3A26-4629-9C1B-2315A5596495}" type="slidenum">
              <a:rPr lang="en-US" altLang="en-US" sz="1200" b="0">
                <a:latin typeface="Arial" charset="0"/>
                <a:ea typeface="MS PGothic" pitchFamily="34" charset="-128"/>
                <a:cs typeface="Arial" charset="0"/>
              </a:rPr>
              <a:pPr algn="r" eaLnBrk="1" hangingPunct="1"/>
              <a:t>110</a:t>
            </a:fld>
            <a:endParaRPr lang="en-US" altLang="en-US" sz="1200" b="0">
              <a:latin typeface="Arial" charset="0"/>
              <a:ea typeface="MS PGothic" pitchFamily="34" charset="-128"/>
              <a:cs typeface="Arial" charset="0"/>
            </a:endParaRPr>
          </a:p>
        </p:txBody>
      </p:sp>
    </p:spTree>
    <p:extLst>
      <p:ext uri="{BB962C8B-B14F-4D97-AF65-F5344CB8AC3E}">
        <p14:creationId xmlns:p14="http://schemas.microsoft.com/office/powerpoint/2010/main" val="8197926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4000" b="1">
                <a:solidFill>
                  <a:schemeClr val="tx1"/>
                </a:solidFill>
                <a:latin typeface="Verdana" pitchFamily="34" charset="0"/>
              </a:defRPr>
            </a:lvl1pPr>
            <a:lvl2pPr marL="742950" indent="-285750" defTabSz="931863">
              <a:defRPr sz="4000" b="1">
                <a:solidFill>
                  <a:schemeClr val="tx1"/>
                </a:solidFill>
                <a:latin typeface="Verdana" pitchFamily="34" charset="0"/>
              </a:defRPr>
            </a:lvl2pPr>
            <a:lvl3pPr marL="1143000" indent="-228600" defTabSz="931863">
              <a:defRPr sz="4000" b="1">
                <a:solidFill>
                  <a:schemeClr val="tx1"/>
                </a:solidFill>
                <a:latin typeface="Verdana" pitchFamily="34" charset="0"/>
              </a:defRPr>
            </a:lvl3pPr>
            <a:lvl4pPr marL="1600200" indent="-228600" defTabSz="931863">
              <a:defRPr sz="4000" b="1">
                <a:solidFill>
                  <a:schemeClr val="tx1"/>
                </a:solidFill>
                <a:latin typeface="Verdana" pitchFamily="34" charset="0"/>
              </a:defRPr>
            </a:lvl4pPr>
            <a:lvl5pPr marL="2057400" indent="-228600" defTabSz="931863">
              <a:defRPr sz="4000" b="1">
                <a:solidFill>
                  <a:schemeClr val="tx1"/>
                </a:solidFill>
                <a:latin typeface="Verdana" pitchFamily="34" charset="0"/>
              </a:defRPr>
            </a:lvl5pPr>
            <a:lvl6pPr marL="2514600" indent="-228600" algn="ctr" defTabSz="931863" eaLnBrk="0" fontAlgn="base" hangingPunct="0">
              <a:spcBef>
                <a:spcPct val="0"/>
              </a:spcBef>
              <a:spcAft>
                <a:spcPct val="0"/>
              </a:spcAft>
              <a:defRPr sz="4000" b="1">
                <a:solidFill>
                  <a:schemeClr val="tx1"/>
                </a:solidFill>
                <a:latin typeface="Verdana" pitchFamily="34" charset="0"/>
              </a:defRPr>
            </a:lvl6pPr>
            <a:lvl7pPr marL="2971800" indent="-228600" algn="ctr" defTabSz="931863" eaLnBrk="0" fontAlgn="base" hangingPunct="0">
              <a:spcBef>
                <a:spcPct val="0"/>
              </a:spcBef>
              <a:spcAft>
                <a:spcPct val="0"/>
              </a:spcAft>
              <a:defRPr sz="4000" b="1">
                <a:solidFill>
                  <a:schemeClr val="tx1"/>
                </a:solidFill>
                <a:latin typeface="Verdana" pitchFamily="34" charset="0"/>
              </a:defRPr>
            </a:lvl7pPr>
            <a:lvl8pPr marL="3429000" indent="-228600" algn="ctr" defTabSz="931863" eaLnBrk="0" fontAlgn="base" hangingPunct="0">
              <a:spcBef>
                <a:spcPct val="0"/>
              </a:spcBef>
              <a:spcAft>
                <a:spcPct val="0"/>
              </a:spcAft>
              <a:defRPr sz="4000" b="1">
                <a:solidFill>
                  <a:schemeClr val="tx1"/>
                </a:solidFill>
                <a:latin typeface="Verdana" pitchFamily="34" charset="0"/>
              </a:defRPr>
            </a:lvl8pPr>
            <a:lvl9pPr marL="3886200" indent="-228600" algn="ctr" defTabSz="931863" eaLnBrk="0" fontAlgn="base" hangingPunct="0">
              <a:spcBef>
                <a:spcPct val="0"/>
              </a:spcBef>
              <a:spcAft>
                <a:spcPct val="0"/>
              </a:spcAft>
              <a:defRPr sz="4000" b="1">
                <a:solidFill>
                  <a:schemeClr val="tx1"/>
                </a:solidFill>
                <a:latin typeface="Verdana" pitchFamily="34" charset="0"/>
              </a:defRPr>
            </a:lvl9pPr>
          </a:lstStyle>
          <a:p>
            <a:pPr algn="r" eaLnBrk="1" hangingPunct="1"/>
            <a:fld id="{86325F98-0339-48ED-8E3C-9D56D379955E}" type="slidenum">
              <a:rPr lang="en-US" altLang="en-US" sz="1200" b="0">
                <a:latin typeface="Arial" charset="0"/>
                <a:cs typeface="Arial" charset="0"/>
              </a:rPr>
              <a:pPr algn="r" eaLnBrk="1" hangingPunct="1"/>
              <a:t>112</a:t>
            </a:fld>
            <a:endParaRPr lang="en-US" altLang="en-US" sz="1200" b="0">
              <a:latin typeface="Arial" charset="0"/>
              <a:cs typeface="Arial" charset="0"/>
            </a:endParaRPr>
          </a:p>
        </p:txBody>
      </p:sp>
      <p:sp>
        <p:nvSpPr>
          <p:cNvPr id="292867"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nchor="b"/>
          <a:lstStyle>
            <a:lvl1pPr defTabSz="928688">
              <a:defRPr sz="4000" b="1">
                <a:solidFill>
                  <a:schemeClr val="tx1"/>
                </a:solidFill>
                <a:latin typeface="Verdana" pitchFamily="34" charset="0"/>
              </a:defRPr>
            </a:lvl1pPr>
            <a:lvl2pPr marL="742950" indent="-285750" defTabSz="928688">
              <a:defRPr sz="4000" b="1">
                <a:solidFill>
                  <a:schemeClr val="tx1"/>
                </a:solidFill>
                <a:latin typeface="Verdana" pitchFamily="34" charset="0"/>
              </a:defRPr>
            </a:lvl2pPr>
            <a:lvl3pPr marL="1143000" indent="-228600" defTabSz="928688">
              <a:defRPr sz="4000" b="1">
                <a:solidFill>
                  <a:schemeClr val="tx1"/>
                </a:solidFill>
                <a:latin typeface="Verdana" pitchFamily="34" charset="0"/>
              </a:defRPr>
            </a:lvl3pPr>
            <a:lvl4pPr marL="1600200" indent="-228600" defTabSz="928688">
              <a:defRPr sz="4000" b="1">
                <a:solidFill>
                  <a:schemeClr val="tx1"/>
                </a:solidFill>
                <a:latin typeface="Verdana" pitchFamily="34" charset="0"/>
              </a:defRPr>
            </a:lvl4pPr>
            <a:lvl5pPr marL="2057400" indent="-228600" defTabSz="928688">
              <a:defRPr sz="4000" b="1">
                <a:solidFill>
                  <a:schemeClr val="tx1"/>
                </a:solidFill>
                <a:latin typeface="Verdana" pitchFamily="34" charset="0"/>
              </a:defRPr>
            </a:lvl5pPr>
            <a:lvl6pPr marL="2514600" indent="-228600" algn="ctr" defTabSz="928688" eaLnBrk="0" fontAlgn="base" hangingPunct="0">
              <a:spcBef>
                <a:spcPct val="0"/>
              </a:spcBef>
              <a:spcAft>
                <a:spcPct val="0"/>
              </a:spcAft>
              <a:defRPr sz="4000" b="1">
                <a:solidFill>
                  <a:schemeClr val="tx1"/>
                </a:solidFill>
                <a:latin typeface="Verdana" pitchFamily="34" charset="0"/>
              </a:defRPr>
            </a:lvl6pPr>
            <a:lvl7pPr marL="2971800" indent="-228600" algn="ctr" defTabSz="928688" eaLnBrk="0" fontAlgn="base" hangingPunct="0">
              <a:spcBef>
                <a:spcPct val="0"/>
              </a:spcBef>
              <a:spcAft>
                <a:spcPct val="0"/>
              </a:spcAft>
              <a:defRPr sz="4000" b="1">
                <a:solidFill>
                  <a:schemeClr val="tx1"/>
                </a:solidFill>
                <a:latin typeface="Verdana" pitchFamily="34" charset="0"/>
              </a:defRPr>
            </a:lvl7pPr>
            <a:lvl8pPr marL="3429000" indent="-228600" algn="ctr" defTabSz="928688" eaLnBrk="0" fontAlgn="base" hangingPunct="0">
              <a:spcBef>
                <a:spcPct val="0"/>
              </a:spcBef>
              <a:spcAft>
                <a:spcPct val="0"/>
              </a:spcAft>
              <a:defRPr sz="4000" b="1">
                <a:solidFill>
                  <a:schemeClr val="tx1"/>
                </a:solidFill>
                <a:latin typeface="Verdana" pitchFamily="34" charset="0"/>
              </a:defRPr>
            </a:lvl8pPr>
            <a:lvl9pPr marL="3886200" indent="-228600" algn="ctr" defTabSz="928688" eaLnBrk="0" fontAlgn="base" hangingPunct="0">
              <a:spcBef>
                <a:spcPct val="0"/>
              </a:spcBef>
              <a:spcAft>
                <a:spcPct val="0"/>
              </a:spcAft>
              <a:defRPr sz="4000" b="1">
                <a:solidFill>
                  <a:schemeClr val="tx1"/>
                </a:solidFill>
                <a:latin typeface="Verdana" pitchFamily="34" charset="0"/>
              </a:defRPr>
            </a:lvl9pPr>
          </a:lstStyle>
          <a:p>
            <a:pPr algn="r" eaLnBrk="1" hangingPunct="1"/>
            <a:fld id="{268B5730-34AA-4D27-9A9D-14B74942B126}" type="slidenum">
              <a:rPr lang="en-US" altLang="en-US" sz="1200" b="0">
                <a:latin typeface="Arial" charset="0"/>
                <a:ea typeface="MS PGothic" pitchFamily="34" charset="-128"/>
                <a:cs typeface="Arial" charset="0"/>
              </a:rPr>
              <a:pPr algn="r" eaLnBrk="1" hangingPunct="1"/>
              <a:t>112</a:t>
            </a:fld>
            <a:endParaRPr lang="en-US" altLang="en-US" sz="1200" b="0">
              <a:latin typeface="Arial" charset="0"/>
              <a:ea typeface="MS PGothic" pitchFamily="34" charset="-128"/>
              <a:cs typeface="Arial" charset="0"/>
            </a:endParaRPr>
          </a:p>
        </p:txBody>
      </p:sp>
      <p:sp>
        <p:nvSpPr>
          <p:cNvPr id="292868" name="Rectangle 2"/>
          <p:cNvSpPr>
            <a:spLocks noGrp="1" noRot="1" noChangeAspect="1" noChangeArrowheads="1" noTextEdit="1"/>
          </p:cNvSpPr>
          <p:nvPr>
            <p:ph type="sldImg"/>
          </p:nvPr>
        </p:nvSpPr>
        <p:spPr>
          <a:ln/>
        </p:spPr>
      </p:sp>
      <p:sp>
        <p:nvSpPr>
          <p:cNvPr id="292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lstStyle/>
          <a:p>
            <a:pPr marL="228600" indent="-228600" eaLnBrk="1" hangingPunct="1"/>
            <a:endParaRPr lang="en-US" altLang="en-US" smtClean="0"/>
          </a:p>
        </p:txBody>
      </p:sp>
    </p:spTree>
    <p:extLst>
      <p:ext uri="{BB962C8B-B14F-4D97-AF65-F5344CB8AC3E}">
        <p14:creationId xmlns:p14="http://schemas.microsoft.com/office/powerpoint/2010/main" val="9439261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t>BRACELETS</a:t>
            </a:r>
          </a:p>
          <a:p>
            <a:pPr marL="228600" indent="-228600">
              <a:buFontTx/>
              <a:buChar char="•"/>
            </a:pPr>
            <a:endParaRPr lang="en-US" altLang="en-US" smtClean="0"/>
          </a:p>
          <a:p>
            <a:pPr marL="228600" indent="-228600">
              <a:buFontTx/>
              <a:buChar char="•"/>
            </a:pPr>
            <a:r>
              <a:rPr lang="en-US" altLang="en-US" smtClean="0"/>
              <a:t>False – can offer but not push or suggest would be better</a:t>
            </a:r>
          </a:p>
          <a:p>
            <a:pPr marL="228600" indent="-228600">
              <a:buFontTx/>
              <a:buChar char="•"/>
            </a:pPr>
            <a:r>
              <a:rPr lang="en-US" altLang="en-US" smtClean="0"/>
              <a:t>False – mention OCR Dear Colleague Letter and NCAA model policy</a:t>
            </a:r>
          </a:p>
          <a:p>
            <a:pPr marL="228600" indent="-228600">
              <a:buFontTx/>
              <a:buChar char="•"/>
            </a:pPr>
            <a:r>
              <a:rPr lang="en-US" altLang="en-US" smtClean="0"/>
              <a:t>False – don’t have to but if do for others with temporary disabilities, must extend equally to PPS.</a:t>
            </a:r>
          </a:p>
        </p:txBody>
      </p:sp>
    </p:spTree>
    <p:extLst>
      <p:ext uri="{BB962C8B-B14F-4D97-AF65-F5344CB8AC3E}">
        <p14:creationId xmlns:p14="http://schemas.microsoft.com/office/powerpoint/2010/main" val="22644700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itchFamily="18" charset="0"/>
            </a:endParaRPr>
          </a:p>
        </p:txBody>
      </p:sp>
    </p:spTree>
    <p:extLst>
      <p:ext uri="{BB962C8B-B14F-4D97-AF65-F5344CB8AC3E}">
        <p14:creationId xmlns:p14="http://schemas.microsoft.com/office/powerpoint/2010/main" val="42763880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Georgia" pitchFamily="18" charset="0"/>
            </a:endParaRPr>
          </a:p>
        </p:txBody>
      </p:sp>
    </p:spTree>
    <p:extLst>
      <p:ext uri="{BB962C8B-B14F-4D97-AF65-F5344CB8AC3E}">
        <p14:creationId xmlns:p14="http://schemas.microsoft.com/office/powerpoint/2010/main" val="24120562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4000" b="1">
                <a:solidFill>
                  <a:schemeClr val="tx1"/>
                </a:solidFill>
                <a:latin typeface="Verdana" pitchFamily="34" charset="0"/>
              </a:defRPr>
            </a:lvl1pPr>
            <a:lvl2pPr marL="742950" indent="-285750" defTabSz="931863">
              <a:defRPr sz="4000" b="1">
                <a:solidFill>
                  <a:schemeClr val="tx1"/>
                </a:solidFill>
                <a:latin typeface="Verdana" pitchFamily="34" charset="0"/>
              </a:defRPr>
            </a:lvl2pPr>
            <a:lvl3pPr marL="1143000" indent="-228600" defTabSz="931863">
              <a:defRPr sz="4000" b="1">
                <a:solidFill>
                  <a:schemeClr val="tx1"/>
                </a:solidFill>
                <a:latin typeface="Verdana" pitchFamily="34" charset="0"/>
              </a:defRPr>
            </a:lvl3pPr>
            <a:lvl4pPr marL="1600200" indent="-228600" defTabSz="931863">
              <a:defRPr sz="4000" b="1">
                <a:solidFill>
                  <a:schemeClr val="tx1"/>
                </a:solidFill>
                <a:latin typeface="Verdana" pitchFamily="34" charset="0"/>
              </a:defRPr>
            </a:lvl4pPr>
            <a:lvl5pPr marL="2057400" indent="-228600" defTabSz="931863">
              <a:defRPr sz="4000" b="1">
                <a:solidFill>
                  <a:schemeClr val="tx1"/>
                </a:solidFill>
                <a:latin typeface="Verdana" pitchFamily="34" charset="0"/>
              </a:defRPr>
            </a:lvl5pPr>
            <a:lvl6pPr marL="2514600" indent="-228600" algn="ctr" defTabSz="931863" eaLnBrk="0" fontAlgn="base" hangingPunct="0">
              <a:spcBef>
                <a:spcPct val="0"/>
              </a:spcBef>
              <a:spcAft>
                <a:spcPct val="0"/>
              </a:spcAft>
              <a:defRPr sz="4000" b="1">
                <a:solidFill>
                  <a:schemeClr val="tx1"/>
                </a:solidFill>
                <a:latin typeface="Verdana" pitchFamily="34" charset="0"/>
              </a:defRPr>
            </a:lvl6pPr>
            <a:lvl7pPr marL="2971800" indent="-228600" algn="ctr" defTabSz="931863" eaLnBrk="0" fontAlgn="base" hangingPunct="0">
              <a:spcBef>
                <a:spcPct val="0"/>
              </a:spcBef>
              <a:spcAft>
                <a:spcPct val="0"/>
              </a:spcAft>
              <a:defRPr sz="4000" b="1">
                <a:solidFill>
                  <a:schemeClr val="tx1"/>
                </a:solidFill>
                <a:latin typeface="Verdana" pitchFamily="34" charset="0"/>
              </a:defRPr>
            </a:lvl7pPr>
            <a:lvl8pPr marL="3429000" indent="-228600" algn="ctr" defTabSz="931863" eaLnBrk="0" fontAlgn="base" hangingPunct="0">
              <a:spcBef>
                <a:spcPct val="0"/>
              </a:spcBef>
              <a:spcAft>
                <a:spcPct val="0"/>
              </a:spcAft>
              <a:defRPr sz="4000" b="1">
                <a:solidFill>
                  <a:schemeClr val="tx1"/>
                </a:solidFill>
                <a:latin typeface="Verdana" pitchFamily="34" charset="0"/>
              </a:defRPr>
            </a:lvl8pPr>
            <a:lvl9pPr marL="3886200" indent="-228600" algn="ctr" defTabSz="931863" eaLnBrk="0" fontAlgn="base" hangingPunct="0">
              <a:spcBef>
                <a:spcPct val="0"/>
              </a:spcBef>
              <a:spcAft>
                <a:spcPct val="0"/>
              </a:spcAft>
              <a:defRPr sz="4000" b="1">
                <a:solidFill>
                  <a:schemeClr val="tx1"/>
                </a:solidFill>
                <a:latin typeface="Verdana" pitchFamily="34" charset="0"/>
              </a:defRPr>
            </a:lvl9pPr>
          </a:lstStyle>
          <a:p>
            <a:pPr algn="r" eaLnBrk="1" hangingPunct="1"/>
            <a:fld id="{452436A6-739F-4F75-9B37-B29E9D2050FD}" type="slidenum">
              <a:rPr lang="en-US" altLang="en-US" sz="1200" b="0">
                <a:latin typeface="Arial" charset="0"/>
                <a:cs typeface="Arial" charset="0"/>
              </a:rPr>
              <a:pPr algn="r" eaLnBrk="1" hangingPunct="1"/>
              <a:t>116</a:t>
            </a:fld>
            <a:endParaRPr lang="en-US" altLang="en-US" sz="1200" b="0">
              <a:latin typeface="Arial" charset="0"/>
              <a:cs typeface="Arial" charset="0"/>
            </a:endParaRPr>
          </a:p>
        </p:txBody>
      </p:sp>
      <p:sp>
        <p:nvSpPr>
          <p:cNvPr id="296963" name="Slide Image Placeholder 1"/>
          <p:cNvSpPr>
            <a:spLocks noGrp="1" noRot="1" noChangeAspect="1" noTextEdit="1"/>
          </p:cNvSpPr>
          <p:nvPr>
            <p:ph type="sldImg"/>
          </p:nvPr>
        </p:nvSpPr>
        <p:spPr>
          <a:ln/>
        </p:spPr>
      </p:sp>
      <p:sp>
        <p:nvSpPr>
          <p:cNvPr id="2969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lstStyle/>
          <a:p>
            <a:pPr eaLnBrk="1" hangingPunct="1"/>
            <a:endParaRPr lang="en-US" altLang="en-US" smtClean="0"/>
          </a:p>
        </p:txBody>
      </p:sp>
      <p:sp>
        <p:nvSpPr>
          <p:cNvPr id="296965" name="Slide Number Placeholder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nchor="b"/>
          <a:lstStyle>
            <a:lvl1pPr defTabSz="928688">
              <a:defRPr sz="4000" b="1">
                <a:solidFill>
                  <a:schemeClr val="tx1"/>
                </a:solidFill>
                <a:latin typeface="Verdana" pitchFamily="34" charset="0"/>
              </a:defRPr>
            </a:lvl1pPr>
            <a:lvl2pPr marL="742950" indent="-285750" defTabSz="928688">
              <a:defRPr sz="4000" b="1">
                <a:solidFill>
                  <a:schemeClr val="tx1"/>
                </a:solidFill>
                <a:latin typeface="Verdana" pitchFamily="34" charset="0"/>
              </a:defRPr>
            </a:lvl2pPr>
            <a:lvl3pPr marL="1143000" indent="-228600" defTabSz="928688">
              <a:defRPr sz="4000" b="1">
                <a:solidFill>
                  <a:schemeClr val="tx1"/>
                </a:solidFill>
                <a:latin typeface="Verdana" pitchFamily="34" charset="0"/>
              </a:defRPr>
            </a:lvl3pPr>
            <a:lvl4pPr marL="1600200" indent="-228600" defTabSz="928688">
              <a:defRPr sz="4000" b="1">
                <a:solidFill>
                  <a:schemeClr val="tx1"/>
                </a:solidFill>
                <a:latin typeface="Verdana" pitchFamily="34" charset="0"/>
              </a:defRPr>
            </a:lvl4pPr>
            <a:lvl5pPr marL="2057400" indent="-228600" defTabSz="928688">
              <a:defRPr sz="4000" b="1">
                <a:solidFill>
                  <a:schemeClr val="tx1"/>
                </a:solidFill>
                <a:latin typeface="Verdana" pitchFamily="34" charset="0"/>
              </a:defRPr>
            </a:lvl5pPr>
            <a:lvl6pPr marL="2514600" indent="-228600" algn="ctr" defTabSz="928688" eaLnBrk="0" fontAlgn="base" hangingPunct="0">
              <a:spcBef>
                <a:spcPct val="0"/>
              </a:spcBef>
              <a:spcAft>
                <a:spcPct val="0"/>
              </a:spcAft>
              <a:defRPr sz="4000" b="1">
                <a:solidFill>
                  <a:schemeClr val="tx1"/>
                </a:solidFill>
                <a:latin typeface="Verdana" pitchFamily="34" charset="0"/>
              </a:defRPr>
            </a:lvl6pPr>
            <a:lvl7pPr marL="2971800" indent="-228600" algn="ctr" defTabSz="928688" eaLnBrk="0" fontAlgn="base" hangingPunct="0">
              <a:spcBef>
                <a:spcPct val="0"/>
              </a:spcBef>
              <a:spcAft>
                <a:spcPct val="0"/>
              </a:spcAft>
              <a:defRPr sz="4000" b="1">
                <a:solidFill>
                  <a:schemeClr val="tx1"/>
                </a:solidFill>
                <a:latin typeface="Verdana" pitchFamily="34" charset="0"/>
              </a:defRPr>
            </a:lvl7pPr>
            <a:lvl8pPr marL="3429000" indent="-228600" algn="ctr" defTabSz="928688" eaLnBrk="0" fontAlgn="base" hangingPunct="0">
              <a:spcBef>
                <a:spcPct val="0"/>
              </a:spcBef>
              <a:spcAft>
                <a:spcPct val="0"/>
              </a:spcAft>
              <a:defRPr sz="4000" b="1">
                <a:solidFill>
                  <a:schemeClr val="tx1"/>
                </a:solidFill>
                <a:latin typeface="Verdana" pitchFamily="34" charset="0"/>
              </a:defRPr>
            </a:lvl8pPr>
            <a:lvl9pPr marL="3886200" indent="-228600" algn="ctr" defTabSz="928688" eaLnBrk="0" fontAlgn="base" hangingPunct="0">
              <a:spcBef>
                <a:spcPct val="0"/>
              </a:spcBef>
              <a:spcAft>
                <a:spcPct val="0"/>
              </a:spcAft>
              <a:defRPr sz="4000" b="1">
                <a:solidFill>
                  <a:schemeClr val="tx1"/>
                </a:solidFill>
                <a:latin typeface="Verdana" pitchFamily="34" charset="0"/>
              </a:defRPr>
            </a:lvl9pPr>
          </a:lstStyle>
          <a:p>
            <a:pPr algn="r" eaLnBrk="1" hangingPunct="1"/>
            <a:fld id="{6D400F84-E2A9-4012-8AEC-DAEEF39B6BE5}" type="slidenum">
              <a:rPr lang="en-US" altLang="en-US" sz="1200" b="0">
                <a:latin typeface="Arial" charset="0"/>
                <a:ea typeface="MS PGothic" pitchFamily="34" charset="-128"/>
                <a:cs typeface="Arial" charset="0"/>
              </a:rPr>
              <a:pPr algn="r" eaLnBrk="1" hangingPunct="1"/>
              <a:t>116</a:t>
            </a:fld>
            <a:endParaRPr lang="en-US" altLang="en-US" sz="1200" b="0">
              <a:latin typeface="Arial" charset="0"/>
              <a:ea typeface="MS PGothic" pitchFamily="34" charset="-128"/>
              <a:cs typeface="Arial" charset="0"/>
            </a:endParaRPr>
          </a:p>
        </p:txBody>
      </p:sp>
    </p:spTree>
    <p:extLst>
      <p:ext uri="{BB962C8B-B14F-4D97-AF65-F5344CB8AC3E}">
        <p14:creationId xmlns:p14="http://schemas.microsoft.com/office/powerpoint/2010/main" val="8629488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defTabSz="928688">
              <a:defRPr sz="4000" b="1">
                <a:solidFill>
                  <a:schemeClr val="tx1"/>
                </a:solidFill>
                <a:latin typeface="Verdana" pitchFamily="34" charset="0"/>
              </a:defRPr>
            </a:lvl1pPr>
            <a:lvl2pPr marL="742950" indent="-285750" defTabSz="928688">
              <a:defRPr sz="4000" b="1">
                <a:solidFill>
                  <a:schemeClr val="tx1"/>
                </a:solidFill>
                <a:latin typeface="Verdana" pitchFamily="34" charset="0"/>
              </a:defRPr>
            </a:lvl2pPr>
            <a:lvl3pPr marL="1143000" indent="-228600" defTabSz="928688">
              <a:defRPr sz="4000" b="1">
                <a:solidFill>
                  <a:schemeClr val="tx1"/>
                </a:solidFill>
                <a:latin typeface="Verdana" pitchFamily="34" charset="0"/>
              </a:defRPr>
            </a:lvl3pPr>
            <a:lvl4pPr marL="1600200" indent="-228600" defTabSz="928688">
              <a:defRPr sz="4000" b="1">
                <a:solidFill>
                  <a:schemeClr val="tx1"/>
                </a:solidFill>
                <a:latin typeface="Verdana" pitchFamily="34" charset="0"/>
              </a:defRPr>
            </a:lvl4pPr>
            <a:lvl5pPr marL="2057400" indent="-228600" defTabSz="928688">
              <a:defRPr sz="4000" b="1">
                <a:solidFill>
                  <a:schemeClr val="tx1"/>
                </a:solidFill>
                <a:latin typeface="Verdana" pitchFamily="34" charset="0"/>
              </a:defRPr>
            </a:lvl5pPr>
            <a:lvl6pPr marL="2514600" indent="-228600" algn="ctr" defTabSz="928688" eaLnBrk="0" fontAlgn="base" hangingPunct="0">
              <a:spcBef>
                <a:spcPct val="0"/>
              </a:spcBef>
              <a:spcAft>
                <a:spcPct val="0"/>
              </a:spcAft>
              <a:defRPr sz="4000" b="1">
                <a:solidFill>
                  <a:schemeClr val="tx1"/>
                </a:solidFill>
                <a:latin typeface="Verdana" pitchFamily="34" charset="0"/>
              </a:defRPr>
            </a:lvl6pPr>
            <a:lvl7pPr marL="2971800" indent="-228600" algn="ctr" defTabSz="928688" eaLnBrk="0" fontAlgn="base" hangingPunct="0">
              <a:spcBef>
                <a:spcPct val="0"/>
              </a:spcBef>
              <a:spcAft>
                <a:spcPct val="0"/>
              </a:spcAft>
              <a:defRPr sz="4000" b="1">
                <a:solidFill>
                  <a:schemeClr val="tx1"/>
                </a:solidFill>
                <a:latin typeface="Verdana" pitchFamily="34" charset="0"/>
              </a:defRPr>
            </a:lvl7pPr>
            <a:lvl8pPr marL="3429000" indent="-228600" algn="ctr" defTabSz="928688" eaLnBrk="0" fontAlgn="base" hangingPunct="0">
              <a:spcBef>
                <a:spcPct val="0"/>
              </a:spcBef>
              <a:spcAft>
                <a:spcPct val="0"/>
              </a:spcAft>
              <a:defRPr sz="4000" b="1">
                <a:solidFill>
                  <a:schemeClr val="tx1"/>
                </a:solidFill>
                <a:latin typeface="Verdana" pitchFamily="34" charset="0"/>
              </a:defRPr>
            </a:lvl8pPr>
            <a:lvl9pPr marL="3886200" indent="-228600" algn="ctr" defTabSz="928688" eaLnBrk="0" fontAlgn="base" hangingPunct="0">
              <a:spcBef>
                <a:spcPct val="0"/>
              </a:spcBef>
              <a:spcAft>
                <a:spcPct val="0"/>
              </a:spcAft>
              <a:defRPr sz="4000" b="1">
                <a:solidFill>
                  <a:schemeClr val="tx1"/>
                </a:solidFill>
                <a:latin typeface="Verdana" pitchFamily="34" charset="0"/>
              </a:defRPr>
            </a:lvl9pPr>
          </a:lstStyle>
          <a:p>
            <a:pPr algn="r" eaLnBrk="1" hangingPunct="1"/>
            <a:fld id="{21EC723F-C73D-4C58-B049-A2A5184C4D5A}" type="slidenum">
              <a:rPr lang="en-US" altLang="en-US" sz="1200" b="0">
                <a:latin typeface="Arial" charset="0"/>
              </a:rPr>
              <a:pPr algn="r" eaLnBrk="1" hangingPunct="1"/>
              <a:t>118</a:t>
            </a:fld>
            <a:endParaRPr lang="en-US" altLang="en-US" sz="1200" b="0">
              <a:latin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lstStyle/>
          <a:p>
            <a:pPr eaLnBrk="1" hangingPunct="1"/>
            <a:r>
              <a:rPr lang="en-US" altLang="en-US" sz="800" smtClean="0"/>
              <a:t>Need to think not only “what is required by civil rights law” but also w</a:t>
            </a:r>
            <a:r>
              <a:rPr lang="en-US" altLang="en-US" sz="1000" smtClean="0">
                <a:latin typeface="Georgia" pitchFamily="18" charset="0"/>
              </a:rPr>
              <a:t>hat </a:t>
            </a:r>
            <a:r>
              <a:rPr lang="en-US" altLang="en-US" sz="1000" i="1" smtClean="0">
                <a:latin typeface="Georgia" pitchFamily="18" charset="0"/>
              </a:rPr>
              <a:t>can</a:t>
            </a:r>
            <a:r>
              <a:rPr lang="en-US" altLang="en-US" sz="1000" smtClean="0">
                <a:latin typeface="Georgia" pitchFamily="18" charset="0"/>
              </a:rPr>
              <a:t> be done to improve the graduation rates and success of pregnant and parenting students?  These students are particularly at risk, and the barriers they face are many:</a:t>
            </a:r>
          </a:p>
          <a:p>
            <a:pPr eaLnBrk="1" hangingPunct="1"/>
            <a:endParaRPr lang="en-US" altLang="en-US" sz="1000" smtClean="0">
              <a:latin typeface="Georgia" pitchFamily="18" charset="0"/>
            </a:endParaRPr>
          </a:p>
          <a:p>
            <a:pPr eaLnBrk="1" hangingPunct="1"/>
            <a:r>
              <a:rPr lang="en-US" altLang="en-US" sz="800" smtClean="0">
                <a:latin typeface="Georgia" pitchFamily="18" charset="0"/>
              </a:rPr>
              <a:t>Child care</a:t>
            </a:r>
          </a:p>
          <a:p>
            <a:pPr eaLnBrk="1" hangingPunct="1"/>
            <a:r>
              <a:rPr lang="en-US" altLang="en-US" sz="800" smtClean="0">
                <a:latin typeface="Georgia" pitchFamily="18" charset="0"/>
              </a:rPr>
              <a:t>Transportation</a:t>
            </a:r>
          </a:p>
          <a:p>
            <a:pPr eaLnBrk="1" hangingPunct="1"/>
            <a:r>
              <a:rPr lang="en-US" altLang="en-US" sz="800" smtClean="0">
                <a:latin typeface="Georgia" pitchFamily="18" charset="0"/>
              </a:rPr>
              <a:t>Juggling challenge</a:t>
            </a:r>
          </a:p>
          <a:p>
            <a:pPr eaLnBrk="1" hangingPunct="1"/>
            <a:r>
              <a:rPr lang="en-US" altLang="en-US" sz="800" smtClean="0">
                <a:latin typeface="Georgia" pitchFamily="18" charset="0"/>
              </a:rPr>
              <a:t>Lack of guidance, support, encouragement</a:t>
            </a:r>
          </a:p>
          <a:p>
            <a:pPr eaLnBrk="1" hangingPunct="1"/>
            <a:r>
              <a:rPr lang="en-US" altLang="en-US" sz="800" smtClean="0">
                <a:latin typeface="Georgia" pitchFamily="18" charset="0"/>
              </a:rPr>
              <a:t>Stereotypes internalized, affects engagement</a:t>
            </a:r>
          </a:p>
        </p:txBody>
      </p:sp>
    </p:spTree>
    <p:extLst>
      <p:ext uri="{BB962C8B-B14F-4D97-AF65-F5344CB8AC3E}">
        <p14:creationId xmlns:p14="http://schemas.microsoft.com/office/powerpoint/2010/main" val="16976332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42F806A6-1B94-4B28-BA4A-F5510E20FC5E}" type="slidenum">
              <a:rPr lang="en-US" altLang="en-US" sz="1200" b="0" smtClean="0">
                <a:latin typeface="Arial" charset="0"/>
              </a:rPr>
              <a:pPr/>
              <a:t>120</a:t>
            </a:fld>
            <a:endParaRPr lang="en-US" altLang="en-US" sz="1200" b="0" smtClean="0">
              <a:latin typeface="Arial"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p>
          <a:p>
            <a:pPr marL="228600" indent="-228600" eaLnBrk="1" hangingPunct="1"/>
            <a:r>
              <a:rPr lang="en-US" altLang="en-US" smtClean="0"/>
              <a:t>Presumption needs to be that she can attend school regularly, which will be the case most of the time.</a:t>
            </a:r>
          </a:p>
        </p:txBody>
      </p:sp>
    </p:spTree>
    <p:extLst>
      <p:ext uri="{BB962C8B-B14F-4D97-AF65-F5344CB8AC3E}">
        <p14:creationId xmlns:p14="http://schemas.microsoft.com/office/powerpoint/2010/main" val="34717864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DDBAD1F9-40C3-405F-8B4C-79CB2306F2CB}" type="slidenum">
              <a:rPr lang="en-US" altLang="en-US" sz="1200" b="0" smtClean="0">
                <a:latin typeface="Arial" charset="0"/>
              </a:rPr>
              <a:pPr/>
              <a:t>121</a:t>
            </a:fld>
            <a:endParaRPr lang="en-US" altLang="en-US" sz="1200" b="0" smtClean="0">
              <a:latin typeface="Arial"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mtClean="0"/>
          </a:p>
          <a:p>
            <a:pPr marL="228600" indent="-228600" eaLnBrk="1" hangingPunct="1"/>
            <a:endParaRPr lang="en-US" altLang="en-US" smtClean="0"/>
          </a:p>
        </p:txBody>
      </p:sp>
    </p:spTree>
    <p:extLst>
      <p:ext uri="{BB962C8B-B14F-4D97-AF65-F5344CB8AC3E}">
        <p14:creationId xmlns:p14="http://schemas.microsoft.com/office/powerpoint/2010/main" val="39723648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Title IX does not directly address, not tested in the courts yet</a:t>
            </a:r>
          </a:p>
          <a:p>
            <a:endParaRPr lang="en-US" altLang="en-US" smtClean="0"/>
          </a:p>
          <a:p>
            <a:r>
              <a:rPr lang="en-US" altLang="en-US" smtClean="0"/>
              <a:t>As a matter of policy, schools should do whatever possible to accommodate students who want to express milk – health benefits to student and her baby, recommended by AAPeds; do not want to create additional barriers to her attendance and engagement in school.</a:t>
            </a:r>
          </a:p>
          <a:p>
            <a:endParaRPr lang="en-US" altLang="en-US" smtClean="0"/>
          </a:p>
          <a:p>
            <a:r>
              <a:rPr lang="en-US" altLang="en-US" smtClean="0"/>
              <a:t>Workplace law:</a:t>
            </a:r>
          </a:p>
          <a:p>
            <a:endParaRPr lang="en-US" altLang="en-US" smtClean="0"/>
          </a:p>
          <a:p>
            <a:r>
              <a:rPr lang="en-US" altLang="en-US" smtClean="0"/>
              <a:t>(a) Any employee may, at her discretion, express breast milk or breastfeed on site at her workplace during her meal or break period.</a:t>
            </a:r>
          </a:p>
          <a:p>
            <a:r>
              <a:rPr lang="en-US" altLang="en-US" smtClean="0"/>
              <a:t>(b) An employer shall make reasonable efforts to provide a room or other location, in close proximity to the work area, other than a toilet stall, where the employee can express her milk in private.</a:t>
            </a:r>
          </a:p>
          <a:p>
            <a:r>
              <a:rPr lang="en-US" altLang="en-US" smtClean="0"/>
              <a:t>(c) An employer shall not discriminate against, discipline or take any adverse employment action against any employee because such employee has elected to exercise her rights under subsection (a) of this section.</a:t>
            </a:r>
          </a:p>
          <a:p>
            <a:r>
              <a:rPr lang="en-US" altLang="en-US" smtClean="0"/>
              <a:t>(d) As used in this section, “employer” means a person engaged in business who has one or more employees, including the state and any political subdivision of the state; “employee” means any person engaged in service to an employer in the business of the employer; “reasonable efforts” means any effort that would not impose an undue hardship on the operation of the employer's business; and “undue hardship” means any action that requires significant difficulty or expense when considered in relation to factors such as the size of the business, its financial resources and the nature and structure of its operation.</a:t>
            </a:r>
          </a:p>
          <a:p>
            <a:endParaRPr lang="en-US" altLang="en-US" smtClean="0"/>
          </a:p>
          <a:p>
            <a:r>
              <a:rPr lang="en-US" altLang="en-US" smtClean="0"/>
              <a:t>Plus ACA amended FLSA in same way.</a:t>
            </a: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4000" b="1">
                <a:solidFill>
                  <a:schemeClr val="tx1"/>
                </a:solidFill>
                <a:latin typeface="Verdana" pitchFamily="34" charset="0"/>
              </a:defRPr>
            </a:lvl1pPr>
            <a:lvl2pPr marL="742950" indent="-285750" defTabSz="930275">
              <a:defRPr sz="4000" b="1">
                <a:solidFill>
                  <a:schemeClr val="tx1"/>
                </a:solidFill>
                <a:latin typeface="Verdana" pitchFamily="34" charset="0"/>
              </a:defRPr>
            </a:lvl2pPr>
            <a:lvl3pPr marL="1143000" indent="-228600" defTabSz="930275">
              <a:defRPr sz="4000" b="1">
                <a:solidFill>
                  <a:schemeClr val="tx1"/>
                </a:solidFill>
                <a:latin typeface="Verdana" pitchFamily="34" charset="0"/>
              </a:defRPr>
            </a:lvl3pPr>
            <a:lvl4pPr marL="1600200" indent="-228600" defTabSz="930275">
              <a:defRPr sz="4000" b="1">
                <a:solidFill>
                  <a:schemeClr val="tx1"/>
                </a:solidFill>
                <a:latin typeface="Verdana" pitchFamily="34" charset="0"/>
              </a:defRPr>
            </a:lvl4pPr>
            <a:lvl5pPr marL="2057400" indent="-228600" defTabSz="930275">
              <a:defRPr sz="4000" b="1">
                <a:solidFill>
                  <a:schemeClr val="tx1"/>
                </a:solidFill>
                <a:latin typeface="Verdana" pitchFamily="34" charset="0"/>
              </a:defRPr>
            </a:lvl5pPr>
            <a:lvl6pPr marL="2514600" indent="-228600" algn="ctr" defTabSz="930275" eaLnBrk="0" fontAlgn="base" hangingPunct="0">
              <a:spcBef>
                <a:spcPct val="0"/>
              </a:spcBef>
              <a:spcAft>
                <a:spcPct val="0"/>
              </a:spcAft>
              <a:defRPr sz="4000" b="1">
                <a:solidFill>
                  <a:schemeClr val="tx1"/>
                </a:solidFill>
                <a:latin typeface="Verdana" pitchFamily="34" charset="0"/>
              </a:defRPr>
            </a:lvl6pPr>
            <a:lvl7pPr marL="2971800" indent="-228600" algn="ctr" defTabSz="930275" eaLnBrk="0" fontAlgn="base" hangingPunct="0">
              <a:spcBef>
                <a:spcPct val="0"/>
              </a:spcBef>
              <a:spcAft>
                <a:spcPct val="0"/>
              </a:spcAft>
              <a:defRPr sz="4000" b="1">
                <a:solidFill>
                  <a:schemeClr val="tx1"/>
                </a:solidFill>
                <a:latin typeface="Verdana" pitchFamily="34" charset="0"/>
              </a:defRPr>
            </a:lvl7pPr>
            <a:lvl8pPr marL="3429000" indent="-228600" algn="ctr" defTabSz="930275" eaLnBrk="0" fontAlgn="base" hangingPunct="0">
              <a:spcBef>
                <a:spcPct val="0"/>
              </a:spcBef>
              <a:spcAft>
                <a:spcPct val="0"/>
              </a:spcAft>
              <a:defRPr sz="4000" b="1">
                <a:solidFill>
                  <a:schemeClr val="tx1"/>
                </a:solidFill>
                <a:latin typeface="Verdana" pitchFamily="34" charset="0"/>
              </a:defRPr>
            </a:lvl8pPr>
            <a:lvl9pPr marL="3886200" indent="-228600" algn="ctr" defTabSz="930275" eaLnBrk="0" fontAlgn="base" hangingPunct="0">
              <a:spcBef>
                <a:spcPct val="0"/>
              </a:spcBef>
              <a:spcAft>
                <a:spcPct val="0"/>
              </a:spcAft>
              <a:defRPr sz="4000" b="1">
                <a:solidFill>
                  <a:schemeClr val="tx1"/>
                </a:solidFill>
                <a:latin typeface="Verdana" pitchFamily="34" charset="0"/>
              </a:defRPr>
            </a:lvl9pPr>
          </a:lstStyle>
          <a:p>
            <a:fld id="{167F219A-9F46-41FA-BE2E-4AFACA9042E9}" type="slidenum">
              <a:rPr lang="en-US" altLang="en-US" sz="1200" b="0" smtClean="0">
                <a:latin typeface="Arial" charset="0"/>
              </a:rPr>
              <a:pPr/>
              <a:t>122</a:t>
            </a:fld>
            <a:endParaRPr lang="en-US" altLang="en-US" sz="1200" b="0" smtClean="0">
              <a:latin typeface="Arial" charset="0"/>
            </a:endParaRPr>
          </a:p>
        </p:txBody>
      </p:sp>
    </p:spTree>
    <p:extLst>
      <p:ext uri="{BB962C8B-B14F-4D97-AF65-F5344CB8AC3E}">
        <p14:creationId xmlns:p14="http://schemas.microsoft.com/office/powerpoint/2010/main" val="188415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6" name="Rectangle 6"/>
          <p:cNvSpPr>
            <a:spLocks noGrp="1" noChangeArrowheads="1"/>
          </p:cNvSpPr>
          <p:nvPr>
            <p:ph type="sldNum" sz="quarter" idx="12"/>
          </p:nvPr>
        </p:nvSpPr>
        <p:spPr>
          <a:ln/>
        </p:spPr>
        <p:txBody>
          <a:bodyPr/>
          <a:lstStyle>
            <a:lvl1pPr>
              <a:defRPr/>
            </a:lvl1pPr>
          </a:lstStyle>
          <a:p>
            <a:pPr>
              <a:defRPr/>
            </a:pPr>
            <a:fld id="{2951D4CE-43F5-4701-86A9-E5D7295B9B24}" type="slidenum">
              <a:rPr lang="en-US"/>
              <a:pPr>
                <a:defRPr/>
              </a:pPr>
              <a:t>‹#›</a:t>
            </a:fld>
            <a:endParaRPr lang="en-US" dirty="0"/>
          </a:p>
        </p:txBody>
      </p:sp>
    </p:spTree>
    <p:extLst>
      <p:ext uri="{BB962C8B-B14F-4D97-AF65-F5344CB8AC3E}">
        <p14:creationId xmlns:p14="http://schemas.microsoft.com/office/powerpoint/2010/main" val="41762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6" name="Rectangle 6"/>
          <p:cNvSpPr>
            <a:spLocks noGrp="1" noChangeArrowheads="1"/>
          </p:cNvSpPr>
          <p:nvPr>
            <p:ph type="sldNum" sz="quarter" idx="12"/>
          </p:nvPr>
        </p:nvSpPr>
        <p:spPr>
          <a:ln/>
        </p:spPr>
        <p:txBody>
          <a:bodyPr/>
          <a:lstStyle>
            <a:lvl1pPr>
              <a:defRPr/>
            </a:lvl1pPr>
          </a:lstStyle>
          <a:p>
            <a:pPr>
              <a:defRPr/>
            </a:pPr>
            <a:fld id="{D69DB963-1DD5-4154-9279-CAF6E0DBD9A5}" type="slidenum">
              <a:rPr lang="en-US"/>
              <a:pPr>
                <a:defRPr/>
              </a:pPr>
              <a:t>‹#›</a:t>
            </a:fld>
            <a:endParaRPr lang="en-US" dirty="0"/>
          </a:p>
        </p:txBody>
      </p:sp>
    </p:spTree>
    <p:extLst>
      <p:ext uri="{BB962C8B-B14F-4D97-AF65-F5344CB8AC3E}">
        <p14:creationId xmlns:p14="http://schemas.microsoft.com/office/powerpoint/2010/main" val="344863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6" name="Rectangle 6"/>
          <p:cNvSpPr>
            <a:spLocks noGrp="1" noChangeArrowheads="1"/>
          </p:cNvSpPr>
          <p:nvPr>
            <p:ph type="sldNum" sz="quarter" idx="12"/>
          </p:nvPr>
        </p:nvSpPr>
        <p:spPr>
          <a:ln/>
        </p:spPr>
        <p:txBody>
          <a:bodyPr/>
          <a:lstStyle>
            <a:lvl1pPr>
              <a:defRPr/>
            </a:lvl1pPr>
          </a:lstStyle>
          <a:p>
            <a:pPr>
              <a:defRPr/>
            </a:pPr>
            <a:fld id="{130F62DE-4195-4557-8473-BE7A1871AD51}" type="slidenum">
              <a:rPr lang="en-US"/>
              <a:pPr>
                <a:defRPr/>
              </a:pPr>
              <a:t>‹#›</a:t>
            </a:fld>
            <a:endParaRPr lang="en-US" dirty="0"/>
          </a:p>
        </p:txBody>
      </p:sp>
    </p:spTree>
    <p:extLst>
      <p:ext uri="{BB962C8B-B14F-4D97-AF65-F5344CB8AC3E}">
        <p14:creationId xmlns:p14="http://schemas.microsoft.com/office/powerpoint/2010/main" val="3142925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r>
              <a:rPr lang="en-US" smtClean="0"/>
              <a:t>© 2010 National Women’s Law Center 41</a:t>
            </a:r>
            <a:endParaRPr lang="en-US"/>
          </a:p>
        </p:txBody>
      </p:sp>
      <p:sp>
        <p:nvSpPr>
          <p:cNvPr id="27" name="Slide Number Placeholder 26"/>
          <p:cNvSpPr>
            <a:spLocks noGrp="1"/>
          </p:cNvSpPr>
          <p:nvPr>
            <p:ph type="sldNum" sz="quarter" idx="12"/>
          </p:nvPr>
        </p:nvSpPr>
        <p:spPr/>
        <p:txBody>
          <a:bodyPr/>
          <a:lstStyle/>
          <a:p>
            <a:pPr>
              <a:defRPr/>
            </a:pPr>
            <a:fld id="{6FDF6E26-8EDB-48C8-B079-58C274592A0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 2010 National Women’s Law Center 41</a:t>
            </a:r>
            <a:endParaRPr lang="en-US"/>
          </a:p>
        </p:txBody>
      </p:sp>
      <p:sp>
        <p:nvSpPr>
          <p:cNvPr id="6" name="Slide Number Placeholder 5"/>
          <p:cNvSpPr>
            <a:spLocks noGrp="1"/>
          </p:cNvSpPr>
          <p:nvPr>
            <p:ph type="sldNum" sz="quarter" idx="12"/>
          </p:nvPr>
        </p:nvSpPr>
        <p:spPr/>
        <p:txBody>
          <a:bodyPr/>
          <a:lstStyle/>
          <a:p>
            <a:pPr>
              <a:defRPr/>
            </a:pPr>
            <a:fld id="{43B88442-A711-44B3-B5F1-CC4A9512BB36}"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 2010 National Women’s Law Center 41</a:t>
            </a:r>
            <a:endParaRPr lang="en-US"/>
          </a:p>
        </p:txBody>
      </p:sp>
      <p:sp>
        <p:nvSpPr>
          <p:cNvPr id="6" name="Slide Number Placeholder 5"/>
          <p:cNvSpPr>
            <a:spLocks noGrp="1"/>
          </p:cNvSpPr>
          <p:nvPr>
            <p:ph type="sldNum" sz="quarter" idx="12"/>
          </p:nvPr>
        </p:nvSpPr>
        <p:spPr/>
        <p:txBody>
          <a:bodyPr/>
          <a:lstStyle/>
          <a:p>
            <a:pPr>
              <a:defRPr/>
            </a:pPr>
            <a:fld id="{948800D8-EF61-41D8-AB99-C77EF1F4602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 2010 National Women’s Law Center 41</a:t>
            </a:r>
            <a:endParaRPr lang="en-US"/>
          </a:p>
        </p:txBody>
      </p:sp>
      <p:sp>
        <p:nvSpPr>
          <p:cNvPr id="7" name="Slide Number Placeholder 6"/>
          <p:cNvSpPr>
            <a:spLocks noGrp="1"/>
          </p:cNvSpPr>
          <p:nvPr>
            <p:ph type="sldNum" sz="quarter" idx="12"/>
          </p:nvPr>
        </p:nvSpPr>
        <p:spPr/>
        <p:txBody>
          <a:bodyPr/>
          <a:lstStyle/>
          <a:p>
            <a:pPr>
              <a:defRPr/>
            </a:pPr>
            <a:fld id="{39D2DC95-6FDF-4C0E-BCE0-E5BA6DD28D61}"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 2010 National Women’s Law Center 41</a:t>
            </a:r>
            <a:endParaRPr lang="en-US"/>
          </a:p>
        </p:txBody>
      </p:sp>
      <p:sp>
        <p:nvSpPr>
          <p:cNvPr id="9" name="Slide Number Placeholder 8"/>
          <p:cNvSpPr>
            <a:spLocks noGrp="1"/>
          </p:cNvSpPr>
          <p:nvPr>
            <p:ph type="sldNum" sz="quarter" idx="12"/>
          </p:nvPr>
        </p:nvSpPr>
        <p:spPr/>
        <p:txBody>
          <a:bodyPr/>
          <a:lstStyle/>
          <a:p>
            <a:pPr>
              <a:defRPr/>
            </a:pPr>
            <a:fld id="{065BCC9D-CA4E-4CEA-A08B-91D531019F6F}"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A53712D6-CD42-4151-9676-6151245E9141}"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smtClean="0"/>
              <a:t>© 2010 National Women’s Law Center 41</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 2010 National Women’s Law Center 41</a:t>
            </a:r>
            <a:endParaRPr lang="en-US"/>
          </a:p>
        </p:txBody>
      </p:sp>
      <p:sp>
        <p:nvSpPr>
          <p:cNvPr id="4" name="Slide Number Placeholder 3"/>
          <p:cNvSpPr>
            <a:spLocks noGrp="1"/>
          </p:cNvSpPr>
          <p:nvPr>
            <p:ph type="sldNum" sz="quarter" idx="12"/>
          </p:nvPr>
        </p:nvSpPr>
        <p:spPr/>
        <p:txBody>
          <a:bodyPr/>
          <a:lstStyle/>
          <a:p>
            <a:pPr>
              <a:defRPr/>
            </a:pPr>
            <a:fld id="{5FFA9A74-F24A-4BEF-B34C-85B4607F19E4}"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 2010 National Women’s Law Center 41</a:t>
            </a:r>
            <a:endParaRPr lang="en-US"/>
          </a:p>
        </p:txBody>
      </p:sp>
      <p:sp>
        <p:nvSpPr>
          <p:cNvPr id="7" name="Slide Number Placeholder 6"/>
          <p:cNvSpPr>
            <a:spLocks noGrp="1"/>
          </p:cNvSpPr>
          <p:nvPr>
            <p:ph type="sldNum" sz="quarter" idx="12"/>
          </p:nvPr>
        </p:nvSpPr>
        <p:spPr>
          <a:xfrm>
            <a:off x="8156448" y="6422064"/>
            <a:ext cx="762000" cy="365125"/>
          </a:xfrm>
        </p:spPr>
        <p:txBody>
          <a:bodyPr/>
          <a:lstStyle/>
          <a:p>
            <a:pPr>
              <a:defRPr/>
            </a:pPr>
            <a:fld id="{73002F5F-086B-4D8E-8CE5-3BC12773ADC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6" name="Rectangle 6"/>
          <p:cNvSpPr>
            <a:spLocks noGrp="1" noChangeArrowheads="1"/>
          </p:cNvSpPr>
          <p:nvPr>
            <p:ph type="sldNum" sz="quarter" idx="12"/>
          </p:nvPr>
        </p:nvSpPr>
        <p:spPr>
          <a:ln/>
        </p:spPr>
        <p:txBody>
          <a:bodyPr/>
          <a:lstStyle>
            <a:lvl1pPr>
              <a:defRPr/>
            </a:lvl1pPr>
          </a:lstStyle>
          <a:p>
            <a:pPr>
              <a:defRPr/>
            </a:pPr>
            <a:fld id="{97292AE4-FC48-4599-AFCA-B59EE7F2399D}" type="slidenum">
              <a:rPr lang="en-US"/>
              <a:pPr>
                <a:defRPr/>
              </a:pPr>
              <a:t>‹#›</a:t>
            </a:fld>
            <a:endParaRPr lang="en-US" dirty="0"/>
          </a:p>
        </p:txBody>
      </p:sp>
    </p:spTree>
    <p:extLst>
      <p:ext uri="{BB962C8B-B14F-4D97-AF65-F5344CB8AC3E}">
        <p14:creationId xmlns:p14="http://schemas.microsoft.com/office/powerpoint/2010/main" val="2493492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 2010 National Women’s Law Center 41</a:t>
            </a:r>
            <a:endParaRPr lang="en-US"/>
          </a:p>
        </p:txBody>
      </p:sp>
      <p:sp>
        <p:nvSpPr>
          <p:cNvPr id="7" name="Slide Number Placeholder 6"/>
          <p:cNvSpPr>
            <a:spLocks noGrp="1"/>
          </p:cNvSpPr>
          <p:nvPr>
            <p:ph type="sldNum" sz="quarter" idx="12"/>
          </p:nvPr>
        </p:nvSpPr>
        <p:spPr/>
        <p:txBody>
          <a:bodyPr/>
          <a:lstStyle/>
          <a:p>
            <a:pPr>
              <a:defRPr/>
            </a:pPr>
            <a:fld id="{DA9C51A4-FDE5-4B18-8D1D-DEBD66F5C8AE}"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 2010 National Women’s Law Center 41</a:t>
            </a:r>
            <a:endParaRPr lang="en-US"/>
          </a:p>
        </p:txBody>
      </p:sp>
      <p:sp>
        <p:nvSpPr>
          <p:cNvPr id="6" name="Slide Number Placeholder 5"/>
          <p:cNvSpPr>
            <a:spLocks noGrp="1"/>
          </p:cNvSpPr>
          <p:nvPr>
            <p:ph type="sldNum" sz="quarter" idx="12"/>
          </p:nvPr>
        </p:nvSpPr>
        <p:spPr/>
        <p:txBody>
          <a:bodyPr/>
          <a:lstStyle/>
          <a:p>
            <a:pPr>
              <a:defRPr/>
            </a:pPr>
            <a:fld id="{9C4606BD-CC1E-4040-8674-FF4BFB9C93A2}"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 2010 National Women’s Law Center 41</a:t>
            </a:r>
            <a:endParaRPr lang="en-US"/>
          </a:p>
        </p:txBody>
      </p:sp>
      <p:sp>
        <p:nvSpPr>
          <p:cNvPr id="6" name="Slide Number Placeholder 5"/>
          <p:cNvSpPr>
            <a:spLocks noGrp="1"/>
          </p:cNvSpPr>
          <p:nvPr>
            <p:ph type="sldNum" sz="quarter" idx="12"/>
          </p:nvPr>
        </p:nvSpPr>
        <p:spPr/>
        <p:txBody>
          <a:bodyPr/>
          <a:lstStyle/>
          <a:p>
            <a:pPr>
              <a:defRPr/>
            </a:pPr>
            <a:fld id="{D467A326-5127-4B4A-8539-BC8A43F59693}"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457200"/>
            <a:ext cx="35814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05400" y="457200"/>
            <a:ext cx="3581400" cy="5668963"/>
          </a:xfrm>
        </p:spPr>
        <p:txBody>
          <a:bodyPr/>
          <a:lstStyle/>
          <a:p>
            <a:pPr lvl="0"/>
            <a:endParaRPr lang="en-US" noProof="0" dirty="0" smtClean="0"/>
          </a:p>
        </p:txBody>
      </p:sp>
      <p:sp>
        <p:nvSpPr>
          <p:cNvPr id="5" name="Rectangle 5"/>
          <p:cNvSpPr>
            <a:spLocks noGrp="1" noChangeArrowheads="1"/>
          </p:cNvSpPr>
          <p:nvPr>
            <p:ph type="ftr" sz="quarter" idx="10"/>
          </p:nvPr>
        </p:nvSpPr>
        <p:spPr/>
        <p:txBody>
          <a:bodyPr/>
          <a:lstStyle>
            <a:lvl1pPr>
              <a:defRPr dirty="0"/>
            </a:lvl1pPr>
          </a:lstStyle>
          <a:p>
            <a:pPr>
              <a:defRPr/>
            </a:pPr>
            <a:r>
              <a:rPr lang="en-US"/>
              <a:t>© 2010 National Women’s Law Center 41</a:t>
            </a:r>
          </a:p>
        </p:txBody>
      </p:sp>
    </p:spTree>
    <p:extLst>
      <p:ext uri="{BB962C8B-B14F-4D97-AF65-F5344CB8AC3E}">
        <p14:creationId xmlns:p14="http://schemas.microsoft.com/office/powerpoint/2010/main" val="374348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457200"/>
            <a:ext cx="35814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5400" y="457200"/>
            <a:ext cx="3581400" cy="5668963"/>
          </a:xfrm>
        </p:spPr>
        <p:txBody>
          <a:bodyPr/>
          <a:lstStyle/>
          <a:p>
            <a:pPr lvl="0"/>
            <a:endParaRPr lang="en-US" noProof="0" dirty="0" smtClean="0"/>
          </a:p>
        </p:txBody>
      </p:sp>
      <p:sp>
        <p:nvSpPr>
          <p:cNvPr id="5" name="Rectangle 5"/>
          <p:cNvSpPr>
            <a:spLocks noGrp="1" noChangeArrowheads="1"/>
          </p:cNvSpPr>
          <p:nvPr>
            <p:ph type="ftr" sz="quarter" idx="10"/>
          </p:nvPr>
        </p:nvSpPr>
        <p:spPr/>
        <p:txBody>
          <a:bodyPr/>
          <a:lstStyle>
            <a:lvl1pPr>
              <a:defRPr dirty="0"/>
            </a:lvl1pPr>
          </a:lstStyle>
          <a:p>
            <a:pPr>
              <a:defRPr/>
            </a:pPr>
            <a:r>
              <a:rPr lang="en-US"/>
              <a:t>© 2010 National Women’s Law Center 41</a:t>
            </a:r>
          </a:p>
        </p:txBody>
      </p:sp>
    </p:spTree>
    <p:extLst>
      <p:ext uri="{BB962C8B-B14F-4D97-AF65-F5344CB8AC3E}">
        <p14:creationId xmlns:p14="http://schemas.microsoft.com/office/powerpoint/2010/main" val="383615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6" name="Rectangle 6"/>
          <p:cNvSpPr>
            <a:spLocks noGrp="1" noChangeArrowheads="1"/>
          </p:cNvSpPr>
          <p:nvPr>
            <p:ph type="sldNum" sz="quarter" idx="12"/>
          </p:nvPr>
        </p:nvSpPr>
        <p:spPr>
          <a:ln/>
        </p:spPr>
        <p:txBody>
          <a:bodyPr/>
          <a:lstStyle>
            <a:lvl1pPr>
              <a:defRPr/>
            </a:lvl1pPr>
          </a:lstStyle>
          <a:p>
            <a:pPr>
              <a:defRPr/>
            </a:pPr>
            <a:fld id="{C6AD82B2-2A24-4EBA-A78C-343C0F6DD173}" type="slidenum">
              <a:rPr lang="en-US"/>
              <a:pPr>
                <a:defRPr/>
              </a:pPr>
              <a:t>‹#›</a:t>
            </a:fld>
            <a:endParaRPr lang="en-US" dirty="0"/>
          </a:p>
        </p:txBody>
      </p:sp>
    </p:spTree>
    <p:extLst>
      <p:ext uri="{BB962C8B-B14F-4D97-AF65-F5344CB8AC3E}">
        <p14:creationId xmlns:p14="http://schemas.microsoft.com/office/powerpoint/2010/main" val="356402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7" name="Rectangle 6"/>
          <p:cNvSpPr>
            <a:spLocks noGrp="1" noChangeArrowheads="1"/>
          </p:cNvSpPr>
          <p:nvPr>
            <p:ph type="sldNum" sz="quarter" idx="12"/>
          </p:nvPr>
        </p:nvSpPr>
        <p:spPr>
          <a:ln/>
        </p:spPr>
        <p:txBody>
          <a:bodyPr/>
          <a:lstStyle>
            <a:lvl1pPr>
              <a:defRPr/>
            </a:lvl1pPr>
          </a:lstStyle>
          <a:p>
            <a:pPr>
              <a:defRPr/>
            </a:pPr>
            <a:fld id="{7D1A5A8D-A89E-4B1F-90F5-A492D4D05FE8}" type="slidenum">
              <a:rPr lang="en-US"/>
              <a:pPr>
                <a:defRPr/>
              </a:pPr>
              <a:t>‹#›</a:t>
            </a:fld>
            <a:endParaRPr lang="en-US" dirty="0"/>
          </a:p>
        </p:txBody>
      </p:sp>
    </p:spTree>
    <p:extLst>
      <p:ext uri="{BB962C8B-B14F-4D97-AF65-F5344CB8AC3E}">
        <p14:creationId xmlns:p14="http://schemas.microsoft.com/office/powerpoint/2010/main" val="82191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9" name="Rectangle 6"/>
          <p:cNvSpPr>
            <a:spLocks noGrp="1" noChangeArrowheads="1"/>
          </p:cNvSpPr>
          <p:nvPr>
            <p:ph type="sldNum" sz="quarter" idx="12"/>
          </p:nvPr>
        </p:nvSpPr>
        <p:spPr>
          <a:ln/>
        </p:spPr>
        <p:txBody>
          <a:bodyPr/>
          <a:lstStyle>
            <a:lvl1pPr>
              <a:defRPr/>
            </a:lvl1pPr>
          </a:lstStyle>
          <a:p>
            <a:pPr>
              <a:defRPr/>
            </a:pPr>
            <a:fld id="{4BAA6965-460D-4044-A7BD-237BCAC7208C}" type="slidenum">
              <a:rPr lang="en-US"/>
              <a:pPr>
                <a:defRPr/>
              </a:pPr>
              <a:t>‹#›</a:t>
            </a:fld>
            <a:endParaRPr lang="en-US" dirty="0"/>
          </a:p>
        </p:txBody>
      </p:sp>
    </p:spTree>
    <p:extLst>
      <p:ext uri="{BB962C8B-B14F-4D97-AF65-F5344CB8AC3E}">
        <p14:creationId xmlns:p14="http://schemas.microsoft.com/office/powerpoint/2010/main" val="322875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5" name="Rectangle 6"/>
          <p:cNvSpPr>
            <a:spLocks noGrp="1" noChangeArrowheads="1"/>
          </p:cNvSpPr>
          <p:nvPr>
            <p:ph type="sldNum" sz="quarter" idx="12"/>
          </p:nvPr>
        </p:nvSpPr>
        <p:spPr>
          <a:ln/>
        </p:spPr>
        <p:txBody>
          <a:bodyPr/>
          <a:lstStyle>
            <a:lvl1pPr>
              <a:defRPr/>
            </a:lvl1pPr>
          </a:lstStyle>
          <a:p>
            <a:pPr>
              <a:defRPr/>
            </a:pPr>
            <a:fld id="{69BCC202-95E5-4141-A74F-2348CFE7BFB5}" type="slidenum">
              <a:rPr lang="en-US"/>
              <a:pPr>
                <a:defRPr/>
              </a:pPr>
              <a:t>‹#›</a:t>
            </a:fld>
            <a:endParaRPr lang="en-US" dirty="0"/>
          </a:p>
        </p:txBody>
      </p:sp>
    </p:spTree>
    <p:extLst>
      <p:ext uri="{BB962C8B-B14F-4D97-AF65-F5344CB8AC3E}">
        <p14:creationId xmlns:p14="http://schemas.microsoft.com/office/powerpoint/2010/main" val="425347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4" name="Rectangle 6"/>
          <p:cNvSpPr>
            <a:spLocks noGrp="1" noChangeArrowheads="1"/>
          </p:cNvSpPr>
          <p:nvPr>
            <p:ph type="sldNum" sz="quarter" idx="12"/>
          </p:nvPr>
        </p:nvSpPr>
        <p:spPr>
          <a:ln/>
        </p:spPr>
        <p:txBody>
          <a:bodyPr/>
          <a:lstStyle>
            <a:lvl1pPr>
              <a:defRPr/>
            </a:lvl1pPr>
          </a:lstStyle>
          <a:p>
            <a:pPr>
              <a:defRPr/>
            </a:pPr>
            <a:fld id="{3473B6CB-6A55-4647-9B66-1EB5F4448B6B}" type="slidenum">
              <a:rPr lang="en-US"/>
              <a:pPr>
                <a:defRPr/>
              </a:pPr>
              <a:t>‹#›</a:t>
            </a:fld>
            <a:endParaRPr lang="en-US" dirty="0"/>
          </a:p>
        </p:txBody>
      </p:sp>
    </p:spTree>
    <p:extLst>
      <p:ext uri="{BB962C8B-B14F-4D97-AF65-F5344CB8AC3E}">
        <p14:creationId xmlns:p14="http://schemas.microsoft.com/office/powerpoint/2010/main" val="23650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7" name="Rectangle 6"/>
          <p:cNvSpPr>
            <a:spLocks noGrp="1" noChangeArrowheads="1"/>
          </p:cNvSpPr>
          <p:nvPr>
            <p:ph type="sldNum" sz="quarter" idx="12"/>
          </p:nvPr>
        </p:nvSpPr>
        <p:spPr>
          <a:ln/>
        </p:spPr>
        <p:txBody>
          <a:bodyPr/>
          <a:lstStyle>
            <a:lvl1pPr>
              <a:defRPr/>
            </a:lvl1pPr>
          </a:lstStyle>
          <a:p>
            <a:pPr>
              <a:defRPr/>
            </a:pPr>
            <a:fld id="{D2584619-8078-4CD8-A9F1-AC6D123230C1}" type="slidenum">
              <a:rPr lang="en-US"/>
              <a:pPr>
                <a:defRPr/>
              </a:pPr>
              <a:t>‹#›</a:t>
            </a:fld>
            <a:endParaRPr lang="en-US" dirty="0"/>
          </a:p>
        </p:txBody>
      </p:sp>
    </p:spTree>
    <p:extLst>
      <p:ext uri="{BB962C8B-B14F-4D97-AF65-F5344CB8AC3E}">
        <p14:creationId xmlns:p14="http://schemas.microsoft.com/office/powerpoint/2010/main" val="116606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2010 National Women’s Law Center 41</a:t>
            </a:r>
          </a:p>
        </p:txBody>
      </p:sp>
      <p:sp>
        <p:nvSpPr>
          <p:cNvPr id="7" name="Rectangle 6"/>
          <p:cNvSpPr>
            <a:spLocks noGrp="1" noChangeArrowheads="1"/>
          </p:cNvSpPr>
          <p:nvPr>
            <p:ph type="sldNum" sz="quarter" idx="12"/>
          </p:nvPr>
        </p:nvSpPr>
        <p:spPr>
          <a:ln/>
        </p:spPr>
        <p:txBody>
          <a:bodyPr/>
          <a:lstStyle>
            <a:lvl1pPr>
              <a:defRPr/>
            </a:lvl1pPr>
          </a:lstStyle>
          <a:p>
            <a:pPr>
              <a:defRPr/>
            </a:pPr>
            <a:fld id="{9C9836E6-A931-4824-AA1B-F0F97EEB0AB3}" type="slidenum">
              <a:rPr lang="en-US"/>
              <a:pPr>
                <a:defRPr/>
              </a:pPr>
              <a:t>‹#›</a:t>
            </a:fld>
            <a:endParaRPr lang="en-US" dirty="0"/>
          </a:p>
        </p:txBody>
      </p:sp>
    </p:spTree>
    <p:extLst>
      <p:ext uri="{BB962C8B-B14F-4D97-AF65-F5344CB8AC3E}">
        <p14:creationId xmlns:p14="http://schemas.microsoft.com/office/powerpoint/2010/main" val="317693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81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dirty="0">
                <a:latin typeface="+mn-lt"/>
              </a:defRPr>
            </a:lvl1pPr>
          </a:lstStyle>
          <a:p>
            <a:pPr>
              <a:defRPr/>
            </a:pPr>
            <a:endParaRPr lang="en-US"/>
          </a:p>
        </p:txBody>
      </p:sp>
      <p:sp>
        <p:nvSpPr>
          <p:cNvPr id="581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dirty="0">
                <a:latin typeface="+mn-lt"/>
              </a:defRPr>
            </a:lvl1pPr>
          </a:lstStyle>
          <a:p>
            <a:pPr>
              <a:defRPr/>
            </a:pPr>
            <a:r>
              <a:rPr lang="en-US"/>
              <a:t>© 2010 National Women’s Law Center 41</a:t>
            </a:r>
          </a:p>
        </p:txBody>
      </p:sp>
      <p:sp>
        <p:nvSpPr>
          <p:cNvPr id="581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a:defRPr/>
            </a:pPr>
            <a:fld id="{D335F7FD-513B-4750-A564-2D7961CDD0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smtClean="0"/>
              <a:t>© 2010 National Women’s Law Center 41</a:t>
            </a: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D335F7FD-513B-4750-A564-2D7961CDD02C}"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Lst>
  <p:hf sldNum="0"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1.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hyperlink" Target="mailto:shelby.pons@ct.gov" TargetMode="External"/><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hyperlink" Target="http://www.sciencemag.org/content/333/6050/1706.full" TargetMode="External"/><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hyperlink" Target="mailto:OCR.Boston@ed.gov" TargetMode="External"/><Relationship Id="rId2" Type="http://schemas.openxmlformats.org/officeDocument/2006/relationships/notesSlide" Target="../notesSlides/notesSlide139.xml"/><Relationship Id="rId1" Type="http://schemas.openxmlformats.org/officeDocument/2006/relationships/slideLayout" Target="../slideLayouts/slideLayout13.xml"/><Relationship Id="rId5" Type="http://schemas.openxmlformats.org/officeDocument/2006/relationships/hyperlink" Target="http://www.ed.gov/about/offices/list/ocr/complaintintro.html" TargetMode="External"/><Relationship Id="rId4" Type="http://schemas.openxmlformats.org/officeDocument/2006/relationships/hyperlink" Target="http://www.ed.gov/about/offices/list/ocr/know.html" TargetMode="External"/></Relationships>
</file>

<file path=ppt/slides/_rels/slide178.xml.rels><?xml version="1.0" encoding="UTF-8" standalone="yes"?>
<Relationships xmlns="http://schemas.openxmlformats.org/package/2006/relationships"><Relationship Id="rId3" Type="http://schemas.openxmlformats.org/officeDocument/2006/relationships/hyperlink" Target="http://www.state.ct.us/chro/" TargetMode="External"/><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3" Type="http://schemas.openxmlformats.org/officeDocument/2006/relationships/hyperlink" Target="http://www.state.ct.us/sde/" TargetMode="External"/><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3" Type="http://schemas.openxmlformats.org/officeDocument/2006/relationships/hyperlink" Target="http://www.alliance.brown.edu/eac/" TargetMode="External"/><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3" Type="http://schemas.openxmlformats.org/officeDocument/2006/relationships/hyperlink" Target="mailto:info@nwlc.org" TargetMode="External"/><Relationship Id="rId2" Type="http://schemas.openxmlformats.org/officeDocument/2006/relationships/notesSlide" Target="../notesSlides/notesSlide144.xml"/><Relationship Id="rId1" Type="http://schemas.openxmlformats.org/officeDocument/2006/relationships/slideLayout" Target="../slideLayouts/slideLayout13.xml"/><Relationship Id="rId5" Type="http://schemas.openxmlformats.org/officeDocument/2006/relationships/hyperlink" Target="http://www.titleix.info/" TargetMode="External"/><Relationship Id="rId4" Type="http://schemas.openxmlformats.org/officeDocument/2006/relationships/hyperlink" Target="http://www.nwlc.org/" TargetMode="External"/></Relationships>
</file>

<file path=ppt/slides/_rels/slide183.xml.rels><?xml version="1.0" encoding="UTF-8" standalone="yes"?>
<Relationships xmlns="http://schemas.openxmlformats.org/package/2006/relationships"><Relationship Id="rId3" Type="http://schemas.openxmlformats.org/officeDocument/2006/relationships/hyperlink" Target="mailto:cwealf@cwealf.org" TargetMode="External"/><Relationship Id="rId2" Type="http://schemas.openxmlformats.org/officeDocument/2006/relationships/notesSlide" Target="../notesSlides/notesSlide145.xml"/><Relationship Id="rId1" Type="http://schemas.openxmlformats.org/officeDocument/2006/relationships/slideLayout" Target="../slideLayouts/slideLayout13.xml"/><Relationship Id="rId4" Type="http://schemas.openxmlformats.org/officeDocument/2006/relationships/hyperlink" Target="http://www.cwealf.org/" TargetMode="External"/></Relationships>
</file>

<file path=ppt/slides/_rels/slide184.xml.rels><?xml version="1.0" encoding="UTF-8" standalone="yes"?>
<Relationships xmlns="http://schemas.openxmlformats.org/package/2006/relationships"><Relationship Id="rId3" Type="http://schemas.openxmlformats.org/officeDocument/2006/relationships/hyperlink" Target="mailto:PCSW@po.state.ct.us" TargetMode="External"/><Relationship Id="rId2" Type="http://schemas.openxmlformats.org/officeDocument/2006/relationships/notesSlide" Target="../notesSlides/notesSlide146.xml"/><Relationship Id="rId1" Type="http://schemas.openxmlformats.org/officeDocument/2006/relationships/slideLayout" Target="../slideLayouts/slideLayout13.xml"/><Relationship Id="rId4" Type="http://schemas.openxmlformats.org/officeDocument/2006/relationships/hyperlink" Target="http://www.cga.state.ct.us/pcsw/" TargetMode="External"/></Relationships>
</file>

<file path=ppt/slides/_rels/slide185.xml.rels><?xml version="1.0" encoding="UTF-8" standalone="yes"?>
<Relationships xmlns="http://schemas.openxmlformats.org/package/2006/relationships"><Relationship Id="rId3" Type="http://schemas.openxmlformats.org/officeDocument/2006/relationships/hyperlink" Target="http://www.pflag.org/" TargetMode="External"/><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3" Type="http://schemas.openxmlformats.org/officeDocument/2006/relationships/hyperlink" Target="mailto:glsen@glsen.org" TargetMode="External"/><Relationship Id="rId2" Type="http://schemas.openxmlformats.org/officeDocument/2006/relationships/notesSlide" Target="../notesSlides/notesSlide148.xml"/><Relationship Id="rId1" Type="http://schemas.openxmlformats.org/officeDocument/2006/relationships/slideLayout" Target="../slideLayouts/slideLayout13.xml"/><Relationship Id="rId4" Type="http://schemas.openxmlformats.org/officeDocument/2006/relationships/hyperlink" Target="http://www.glsen.org/" TargetMode="External"/></Relationships>
</file>

<file path=ppt/slides/_rels/slide187.xml.rels><?xml version="1.0" encoding="UTF-8" standalone="yes"?>
<Relationships xmlns="http://schemas.openxmlformats.org/package/2006/relationships"><Relationship Id="rId3" Type="http://schemas.openxmlformats.org/officeDocument/2006/relationships/hyperlink" Target="http://www.nclrights.org/" TargetMode="External"/><Relationship Id="rId2" Type="http://schemas.openxmlformats.org/officeDocument/2006/relationships/hyperlink" Target="mailto:info@nclrights.org" TargetMode="External"/><Relationship Id="rId1" Type="http://schemas.openxmlformats.org/officeDocument/2006/relationships/slideLayout" Target="../slideLayouts/slideLayout13.xml"/><Relationship Id="rId4" Type="http://schemas.openxmlformats.org/officeDocument/2006/relationships/hyperlink" Target="http://www.nclrights.org/site/DocServer/TransgenderStudentAthleteReport.pdf?docID=790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9.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0.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hyperlink" Target="http://www2.ed.gov/print/about/offices/list/ocr/docs/clarific.html" TargetMode="External"/><Relationship Id="rId2" Type="http://schemas.openxmlformats.org/officeDocument/2006/relationships/notesSlide" Target="../notesSlides/notesSlide75.xml"/><Relationship Id="rId1" Type="http://schemas.openxmlformats.org/officeDocument/2006/relationships/slideLayout" Target="../slideLayouts/slideLayout18.xml"/><Relationship Id="rId4" Type="http://schemas.openxmlformats.org/officeDocument/2006/relationships/image" Target="../media/image32.wmf"/></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ctrTitle"/>
          </p:nvPr>
        </p:nvSpPr>
        <p:spPr>
          <a:xfrm>
            <a:off x="685800" y="457200"/>
            <a:ext cx="7772400" cy="1905000"/>
          </a:xfrm>
        </p:spPr>
        <p:txBody>
          <a:bodyPr/>
          <a:lstStyle/>
          <a:p>
            <a:pPr eaLnBrk="1" hangingPunct="1">
              <a:tabLst>
                <a:tab pos="6343650" algn="l"/>
              </a:tabLst>
            </a:pPr>
            <a:r>
              <a:rPr lang="en-US" altLang="en-US" b="1" smtClean="0">
                <a:solidFill>
                  <a:schemeClr val="tx1"/>
                </a:solidFill>
              </a:rPr>
              <a:t>Title IX Coordinator Training</a:t>
            </a:r>
          </a:p>
        </p:txBody>
      </p:sp>
      <p:sp>
        <p:nvSpPr>
          <p:cNvPr id="6147" name="Rectangle 3"/>
          <p:cNvSpPr>
            <a:spLocks noGrp="1" noChangeArrowheads="1"/>
          </p:cNvSpPr>
          <p:nvPr>
            <p:ph type="subTitle" idx="1"/>
          </p:nvPr>
        </p:nvSpPr>
        <p:spPr>
          <a:xfrm>
            <a:off x="304800" y="2819400"/>
            <a:ext cx="8534400" cy="3810000"/>
          </a:xfrm>
        </p:spPr>
        <p:txBody>
          <a:bodyPr/>
          <a:lstStyle/>
          <a:p>
            <a:pPr algn="ctr" eaLnBrk="1" hangingPunct="1"/>
            <a:endParaRPr lang="en-US" altLang="en-US" b="1" dirty="0" smtClean="0">
              <a:solidFill>
                <a:schemeClr val="accent2"/>
              </a:solidFill>
            </a:endParaRPr>
          </a:p>
          <a:p>
            <a:pPr algn="ctr" eaLnBrk="1" hangingPunct="1"/>
            <a:r>
              <a:rPr lang="en-US" altLang="en-US" sz="3200" b="1" dirty="0" smtClean="0">
                <a:solidFill>
                  <a:schemeClr val="accent2"/>
                </a:solidFill>
              </a:rPr>
              <a:t>National Women’s Law Center</a:t>
            </a:r>
            <a:r>
              <a:rPr lang="en-US" altLang="en-US" b="1" dirty="0" smtClean="0">
                <a:solidFill>
                  <a:schemeClr val="accent2"/>
                </a:solidFill>
              </a:rPr>
              <a:t> </a:t>
            </a:r>
          </a:p>
          <a:p>
            <a:pPr algn="ctr" eaLnBrk="1" hangingPunct="1"/>
            <a:endParaRPr lang="en-US" altLang="en-US" b="1" dirty="0" smtClean="0">
              <a:solidFill>
                <a:schemeClr val="accent2"/>
              </a:solidFill>
            </a:endParaRPr>
          </a:p>
          <a:p>
            <a:pPr algn="ctr"/>
            <a:r>
              <a:rPr lang="en-US" altLang="en-US" b="1" dirty="0" smtClean="0">
                <a:solidFill>
                  <a:schemeClr val="accent2"/>
                </a:solidFill>
              </a:rPr>
              <a:t>  </a:t>
            </a:r>
            <a:endParaRPr lang="en-US" altLang="en-US" sz="32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406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762000"/>
            <a:ext cx="3657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3666" name="Picture 2" descr="DSCN0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013" y="-3175"/>
            <a:ext cx="4471987"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3" descr="DSCN0158"/>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1942407" y="2177776"/>
            <a:ext cx="4497185" cy="3370811"/>
          </a:xfrm>
          <a:noFill/>
        </p:spPr>
      </p:pic>
      <p:sp>
        <p:nvSpPr>
          <p:cNvPr id="113668" name="Text Box 4"/>
          <p:cNvSpPr txBox="1">
            <a:spLocks noChangeArrowheads="1"/>
          </p:cNvSpPr>
          <p:nvPr/>
        </p:nvSpPr>
        <p:spPr bwMode="auto">
          <a:xfrm>
            <a:off x="609600" y="763588"/>
            <a:ext cx="304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eaLnBrk="1" hangingPunct="1">
              <a:lnSpc>
                <a:spcPct val="80000"/>
              </a:lnSpc>
              <a:spcBef>
                <a:spcPct val="20000"/>
              </a:spcBef>
            </a:pPr>
            <a:endParaRPr lang="en-US" altLang="en-US" sz="8000" b="0">
              <a:solidFill>
                <a:srgbClr val="FF9900"/>
              </a:solidFill>
              <a:latin typeface="Arial" charset="0"/>
            </a:endParaRPr>
          </a:p>
        </p:txBody>
      </p:sp>
      <p:sp>
        <p:nvSpPr>
          <p:cNvPr id="113669" name="Text Box 5"/>
          <p:cNvSpPr txBox="1">
            <a:spLocks noChangeArrowheads="1"/>
          </p:cNvSpPr>
          <p:nvPr/>
        </p:nvSpPr>
        <p:spPr bwMode="auto">
          <a:xfrm>
            <a:off x="76200" y="1524000"/>
            <a:ext cx="43449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lgn="l" eaLnBrk="1" hangingPunct="1">
              <a:lnSpc>
                <a:spcPct val="80000"/>
              </a:lnSpc>
              <a:spcBef>
                <a:spcPct val="20000"/>
              </a:spcBef>
            </a:pPr>
            <a:r>
              <a:rPr lang="en-US" altLang="en-US" sz="2400">
                <a:solidFill>
                  <a:srgbClr val="FF9900"/>
                </a:solidFill>
                <a:latin typeface="Arial" charset="0"/>
              </a:rPr>
              <a:t>Girls’ softball field at Bowie High School in Prince George’s County, Maryland</a:t>
            </a:r>
          </a:p>
        </p:txBody>
      </p:sp>
      <p:sp>
        <p:nvSpPr>
          <p:cNvPr id="113670" name="Text Box 6"/>
          <p:cNvSpPr txBox="1">
            <a:spLocks noChangeArrowheads="1"/>
          </p:cNvSpPr>
          <p:nvPr/>
        </p:nvSpPr>
        <p:spPr bwMode="auto">
          <a:xfrm>
            <a:off x="150813" y="5105400"/>
            <a:ext cx="442118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lgn="l" eaLnBrk="1" hangingPunct="1">
              <a:lnSpc>
                <a:spcPct val="80000"/>
              </a:lnSpc>
              <a:spcBef>
                <a:spcPct val="20000"/>
              </a:spcBef>
            </a:pPr>
            <a:r>
              <a:rPr lang="en-US" altLang="en-US" sz="2400">
                <a:solidFill>
                  <a:srgbClr val="FF9900"/>
                </a:solidFill>
                <a:latin typeface="Arial" charset="0"/>
              </a:rPr>
              <a:t>Boys’ baseball field at Bowie High School in Prince George’s County, Maryland</a:t>
            </a:r>
          </a:p>
        </p:txBody>
      </p:sp>
      <p:sp>
        <p:nvSpPr>
          <p:cNvPr id="113671" name="Rectangle 8"/>
          <p:cNvSpPr>
            <a:spLocks noChangeArrowheads="1"/>
          </p:cNvSpPr>
          <p:nvPr/>
        </p:nvSpPr>
        <p:spPr bwMode="auto">
          <a:xfrm>
            <a:off x="6350" y="52388"/>
            <a:ext cx="46847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r>
              <a:rPr lang="en-US" altLang="en-US" sz="3200">
                <a:solidFill>
                  <a:schemeClr val="tx2"/>
                </a:solidFill>
              </a:rPr>
              <a:t>A Common Problem</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pPr eaLnBrk="1" hangingPunct="1"/>
            <a:r>
              <a:rPr lang="en-US" altLang="en-US" sz="4000" b="1" smtClean="0"/>
              <a:t>Adequate Defenses to Unequal Treatment</a:t>
            </a:r>
            <a:r>
              <a:rPr lang="en-US" altLang="en-US" sz="3400" b="1" smtClean="0"/>
              <a:t>?</a:t>
            </a:r>
          </a:p>
        </p:txBody>
      </p:sp>
      <p:sp>
        <p:nvSpPr>
          <p:cNvPr id="49156" name="Rectangle 3"/>
          <p:cNvSpPr>
            <a:spLocks noGrp="1" noChangeArrowheads="1"/>
          </p:cNvSpPr>
          <p:nvPr>
            <p:ph idx="1"/>
          </p:nvPr>
        </p:nvSpPr>
        <p:spPr>
          <a:xfrm>
            <a:off x="609600" y="1752600"/>
            <a:ext cx="7924800" cy="4495800"/>
          </a:xfrm>
        </p:spPr>
        <p:txBody>
          <a:bodyPr/>
          <a:lstStyle/>
          <a:p>
            <a:pPr eaLnBrk="1" hangingPunct="1">
              <a:lnSpc>
                <a:spcPct val="80000"/>
              </a:lnSpc>
              <a:buFont typeface="Wingdings" pitchFamily="2" charset="2"/>
              <a:buNone/>
            </a:pPr>
            <a:r>
              <a:rPr lang="en-US" altLang="en-US" sz="2600" smtClean="0"/>
              <a:t>1. “There aren’t enough fields or facilities to allow girls and boys to play in the same season.”</a:t>
            </a:r>
          </a:p>
          <a:p>
            <a:pPr eaLnBrk="1" hangingPunct="1">
              <a:lnSpc>
                <a:spcPct val="80000"/>
              </a:lnSpc>
            </a:pPr>
            <a:endParaRPr lang="en-US" altLang="en-US" sz="1200" smtClean="0"/>
          </a:p>
          <a:p>
            <a:pPr eaLnBrk="1" hangingPunct="1">
              <a:lnSpc>
                <a:spcPct val="80000"/>
              </a:lnSpc>
              <a:buFont typeface="Wingdings" pitchFamily="2" charset="2"/>
              <a:buNone/>
            </a:pPr>
            <a:r>
              <a:rPr lang="en-US" altLang="en-US" sz="2600" smtClean="0"/>
              <a:t>2. “Even if the girls’ soccer team is treated worse than the boys’ soccer team, the girls’ basketball team is treated better than the boys’ basketball team.”</a:t>
            </a:r>
          </a:p>
          <a:p>
            <a:pPr eaLnBrk="1" hangingPunct="1">
              <a:lnSpc>
                <a:spcPct val="80000"/>
              </a:lnSpc>
            </a:pPr>
            <a:endParaRPr lang="en-US" altLang="en-US" sz="1200" smtClean="0"/>
          </a:p>
          <a:p>
            <a:pPr eaLnBrk="1" hangingPunct="1">
              <a:lnSpc>
                <a:spcPct val="80000"/>
              </a:lnSpc>
              <a:buFont typeface="Wingdings" pitchFamily="2" charset="2"/>
              <a:buNone/>
            </a:pPr>
            <a:r>
              <a:rPr lang="en-US" altLang="en-US" sz="2600" smtClean="0"/>
              <a:t>3. “The boys’ equipment costs more than the girls’ equipment.”</a:t>
            </a:r>
          </a:p>
          <a:p>
            <a:pPr eaLnBrk="1" hangingPunct="1">
              <a:lnSpc>
                <a:spcPct val="80000"/>
              </a:lnSpc>
            </a:pPr>
            <a:endParaRPr lang="en-US" altLang="en-US" sz="1200" smtClean="0"/>
          </a:p>
          <a:p>
            <a:pPr eaLnBrk="1" hangingPunct="1">
              <a:lnSpc>
                <a:spcPct val="80000"/>
              </a:lnSpc>
              <a:buFont typeface="Wingdings" pitchFamily="2" charset="2"/>
              <a:buNone/>
            </a:pPr>
            <a:r>
              <a:rPr lang="en-US" altLang="en-US" sz="2600" smtClean="0"/>
              <a:t>4. “More people come to the boys’ games so they deserve the better schedule.”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blinds(horizontal)">
                                      <p:cBhvr>
                                        <p:cTn id="7" dur="500"/>
                                        <p:tgtEl>
                                          <p:spTgt spid="49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156">
                                            <p:txEl>
                                              <p:pRg st="2" end="2"/>
                                            </p:txEl>
                                          </p:spTgt>
                                        </p:tgtEl>
                                        <p:attrNameLst>
                                          <p:attrName>style.visibility</p:attrName>
                                        </p:attrNameLst>
                                      </p:cBhvr>
                                      <p:to>
                                        <p:strVal val="visible"/>
                                      </p:to>
                                    </p:set>
                                    <p:animEffect transition="in" filter="blinds(horizontal)">
                                      <p:cBhvr>
                                        <p:cTn id="12" dur="500"/>
                                        <p:tgtEl>
                                          <p:spTgt spid="4915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9156">
                                            <p:txEl>
                                              <p:pRg st="4" end="4"/>
                                            </p:txEl>
                                          </p:spTgt>
                                        </p:tgtEl>
                                        <p:attrNameLst>
                                          <p:attrName>style.visibility</p:attrName>
                                        </p:attrNameLst>
                                      </p:cBhvr>
                                      <p:to>
                                        <p:strVal val="visible"/>
                                      </p:to>
                                    </p:set>
                                    <p:animEffect transition="in" filter="blinds(horizontal)">
                                      <p:cBhvr>
                                        <p:cTn id="17" dur="500"/>
                                        <p:tgtEl>
                                          <p:spTgt spid="4915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9156">
                                            <p:txEl>
                                              <p:pRg st="6" end="6"/>
                                            </p:txEl>
                                          </p:spTgt>
                                        </p:tgtEl>
                                        <p:attrNameLst>
                                          <p:attrName>style.visibility</p:attrName>
                                        </p:attrNameLst>
                                      </p:cBhvr>
                                      <p:to>
                                        <p:strVal val="visible"/>
                                      </p:to>
                                    </p:set>
                                    <p:animEffect transition="in" filter="blinds(horizontal)">
                                      <p:cBhvr>
                                        <p:cTn id="22" dur="500"/>
                                        <p:tgtEl>
                                          <p:spTgt spid="491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title"/>
          </p:nvPr>
        </p:nvSpPr>
        <p:spPr>
          <a:xfrm>
            <a:off x="533400" y="685800"/>
            <a:ext cx="8382000" cy="838200"/>
          </a:xfrm>
        </p:spPr>
        <p:txBody>
          <a:bodyPr anchor="t"/>
          <a:lstStyle/>
          <a:p>
            <a:pPr eaLnBrk="1" hangingPunct="1"/>
            <a:r>
              <a:rPr lang="en-US" altLang="en-US" sz="4000" b="1" smtClean="0"/>
              <a:t>Additional Points</a:t>
            </a:r>
          </a:p>
        </p:txBody>
      </p:sp>
      <p:sp>
        <p:nvSpPr>
          <p:cNvPr id="115715" name="Rectangle 2"/>
          <p:cNvSpPr>
            <a:spLocks noGrp="1" noChangeArrowheads="1"/>
          </p:cNvSpPr>
          <p:nvPr>
            <p:ph idx="1"/>
          </p:nvPr>
        </p:nvSpPr>
        <p:spPr>
          <a:xfrm>
            <a:off x="533400" y="1828800"/>
            <a:ext cx="8305800" cy="5181600"/>
          </a:xfrm>
        </p:spPr>
        <p:txBody>
          <a:bodyPr/>
          <a:lstStyle/>
          <a:p>
            <a:pPr eaLnBrk="1" hangingPunct="1">
              <a:lnSpc>
                <a:spcPct val="80000"/>
              </a:lnSpc>
            </a:pPr>
            <a:r>
              <a:rPr lang="en-US" altLang="en-US" sz="2000" dirty="0" smtClean="0"/>
              <a:t>There is no requirement that schools spend the same amount of money on male and female athletes, but differences in spending can raise red flags about second-class treatment.</a:t>
            </a:r>
          </a:p>
          <a:p>
            <a:pPr eaLnBrk="1" hangingPunct="1">
              <a:lnSpc>
                <a:spcPct val="80000"/>
              </a:lnSpc>
              <a:buFontTx/>
              <a:buNone/>
            </a:pPr>
            <a:endParaRPr lang="en-US" altLang="en-US" sz="2000" dirty="0" smtClean="0"/>
          </a:p>
          <a:p>
            <a:pPr eaLnBrk="1" hangingPunct="1">
              <a:lnSpc>
                <a:spcPct val="80000"/>
              </a:lnSpc>
            </a:pPr>
            <a:r>
              <a:rPr lang="en-US" altLang="en-US" sz="2000" dirty="0" smtClean="0"/>
              <a:t>That money is provided by a booster club or other outside funding to support a team is not a defense to disparities in benefits or services.  </a:t>
            </a:r>
          </a:p>
          <a:p>
            <a:pPr eaLnBrk="1" hangingPunct="1">
              <a:lnSpc>
                <a:spcPct val="80000"/>
              </a:lnSpc>
              <a:buFontTx/>
              <a:buNone/>
            </a:pPr>
            <a:endParaRPr lang="en-US" altLang="en-US" sz="2000" dirty="0" smtClean="0"/>
          </a:p>
          <a:p>
            <a:pPr eaLnBrk="1" hangingPunct="1">
              <a:lnSpc>
                <a:spcPct val="80000"/>
              </a:lnSpc>
            </a:pPr>
            <a:r>
              <a:rPr lang="en-US" altLang="en-US" sz="2000" dirty="0" smtClean="0"/>
              <a:t>Provisions addressing coaching and tutoring create two sets of rights: those of the coaches/tutors not to be discriminated against and those of the student-athletes to receive equal quality coaching and tutoring. </a:t>
            </a:r>
          </a:p>
          <a:p>
            <a:pPr eaLnBrk="1" hangingPunct="1">
              <a:lnSpc>
                <a:spcPct val="80000"/>
              </a:lnSpc>
            </a:pPr>
            <a:endParaRPr lang="en-US" altLang="en-US" sz="2000" dirty="0" smtClean="0"/>
          </a:p>
          <a:p>
            <a:pPr eaLnBrk="1" hangingPunct="1">
              <a:lnSpc>
                <a:spcPct val="80000"/>
              </a:lnSpc>
            </a:pPr>
            <a:r>
              <a:rPr lang="en-US" altLang="en-US" sz="2000" dirty="0" smtClean="0"/>
              <a:t>Schools must treat males and females equally with respect to recruitment.</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r>
              <a:rPr lang="en-US" altLang="en-US" sz="4000" b="1" smtClean="0"/>
              <a:t>Eligibility/Inclusion of Transgender Athletes</a:t>
            </a:r>
          </a:p>
        </p:txBody>
      </p:sp>
      <p:sp>
        <p:nvSpPr>
          <p:cNvPr id="116739" name="Rectangle 3"/>
          <p:cNvSpPr>
            <a:spLocks noGrp="1" noChangeArrowheads="1"/>
          </p:cNvSpPr>
          <p:nvPr>
            <p:ph idx="1"/>
          </p:nvPr>
        </p:nvSpPr>
        <p:spPr>
          <a:xfrm>
            <a:off x="566738" y="1981200"/>
            <a:ext cx="8001000" cy="4267200"/>
          </a:xfrm>
        </p:spPr>
        <p:txBody>
          <a:bodyPr/>
          <a:lstStyle/>
          <a:p>
            <a:r>
              <a:rPr lang="en-US" altLang="en-US" sz="2200" dirty="0" smtClean="0"/>
              <a:t>2010 report by NCLR: </a:t>
            </a:r>
            <a:r>
              <a:rPr lang="en-US" altLang="en-US" sz="2200" i="1" dirty="0" smtClean="0"/>
              <a:t>On the Team.  </a:t>
            </a:r>
            <a:r>
              <a:rPr lang="en-US" altLang="en-US" sz="2200" dirty="0" smtClean="0"/>
              <a:t>Includes policy recs, best practices.</a:t>
            </a:r>
            <a:endParaRPr lang="en-US" altLang="en-US" sz="2200" i="1" dirty="0" smtClean="0"/>
          </a:p>
          <a:p>
            <a:r>
              <a:rPr lang="en-US" altLang="en-US" sz="2200" dirty="0" smtClean="0"/>
              <a:t>High school:  All students are eligible to compete on teams consistent with their gender identity, regardless of whether has undertaken any medical treatment.</a:t>
            </a:r>
          </a:p>
          <a:p>
            <a:r>
              <a:rPr lang="en-US" altLang="en-US" sz="2200" dirty="0" smtClean="0"/>
              <a:t>Encourages school community to use appropriate pronouns regarding transgender students, regardless of what team the student competes for.</a:t>
            </a:r>
          </a:p>
          <a:p>
            <a:pPr lvl="1"/>
            <a:r>
              <a:rPr lang="en-US" altLang="en-US" sz="2200" dirty="0" smtClean="0"/>
              <a:t>Press notes that NFHS members were included in discussions</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n-US" altLang="en-US" sz="4000" b="1" smtClean="0"/>
              <a:t>Transgender Athletes at Post-Secondary Level</a:t>
            </a:r>
          </a:p>
        </p:txBody>
      </p:sp>
      <p:sp>
        <p:nvSpPr>
          <p:cNvPr id="117763" name="Rectangle 3"/>
          <p:cNvSpPr>
            <a:spLocks noGrp="1" noChangeArrowheads="1"/>
          </p:cNvSpPr>
          <p:nvPr>
            <p:ph idx="1"/>
          </p:nvPr>
        </p:nvSpPr>
        <p:spPr>
          <a:xfrm>
            <a:off x="566738" y="1981200"/>
            <a:ext cx="8001000" cy="4267200"/>
          </a:xfrm>
        </p:spPr>
        <p:txBody>
          <a:bodyPr/>
          <a:lstStyle/>
          <a:p>
            <a:r>
              <a:rPr lang="en-US" altLang="en-US" sz="1800" smtClean="0"/>
              <a:t>NCAA:  New policy released, intended to increase inclusion and to be make NCAA policies consistent with school diversity/anti-discrimination policies.</a:t>
            </a:r>
          </a:p>
          <a:p>
            <a:r>
              <a:rPr lang="en-US" altLang="en-US" sz="1800" smtClean="0"/>
              <a:t>Any transgender student-athlete who is not taking hormone therapy related to gender transition may participate on the team consistent with their assigned birth gender.</a:t>
            </a:r>
          </a:p>
          <a:p>
            <a:r>
              <a:rPr lang="en-US" altLang="en-US" sz="1800" smtClean="0"/>
              <a:t>Female transgender students, (male-to-female transition) may participate on a female team after undergoing one year of testosterone-suppression therapy. </a:t>
            </a:r>
          </a:p>
          <a:p>
            <a:r>
              <a:rPr lang="en-US" altLang="en-US" sz="1800" smtClean="0"/>
              <a:t>Male transgender students (female-to-male transition) who have received testosterone therapy, (after obtaining a “medical exception” waiver for the use of a banned substance), may compete on a men’s team, but may no longer compete on a women’s team.</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sz="4000" b="1" dirty="0" smtClean="0">
                <a:solidFill>
                  <a:schemeClr val="tx1"/>
                </a:solidFill>
              </a:rPr>
              <a:t>Title IX: Pregnancy</a:t>
            </a:r>
          </a:p>
        </p:txBody>
      </p:sp>
      <p:sp>
        <p:nvSpPr>
          <p:cNvPr id="60420" name="Rectangle 3"/>
          <p:cNvSpPr>
            <a:spLocks noGrp="1" noChangeArrowheads="1"/>
          </p:cNvSpPr>
          <p:nvPr>
            <p:ph idx="1"/>
          </p:nvPr>
        </p:nvSpPr>
        <p:spPr>
          <a:xfrm>
            <a:off x="609600" y="1905000"/>
            <a:ext cx="7696200" cy="4267200"/>
          </a:xfrm>
        </p:spPr>
        <p:txBody>
          <a:bodyPr/>
          <a:lstStyle/>
          <a:p>
            <a:pPr algn="ctr" eaLnBrk="1" hangingPunct="1">
              <a:lnSpc>
                <a:spcPct val="80000"/>
              </a:lnSpc>
              <a:buFont typeface="Wingdings" pitchFamily="2" charset="2"/>
              <a:buNone/>
            </a:pPr>
            <a:r>
              <a:rPr lang="en-US" altLang="en-US" b="1" smtClean="0">
                <a:solidFill>
                  <a:schemeClr val="accent2"/>
                </a:solidFill>
              </a:rPr>
              <a:t>BASIC RULES</a:t>
            </a:r>
          </a:p>
          <a:p>
            <a:pPr algn="ctr" eaLnBrk="1" hangingPunct="1">
              <a:lnSpc>
                <a:spcPct val="80000"/>
              </a:lnSpc>
              <a:buFont typeface="Wingdings" pitchFamily="2" charset="2"/>
              <a:buNone/>
            </a:pPr>
            <a:endParaRPr lang="en-US" altLang="en-US" sz="1400" b="1" smtClean="0">
              <a:solidFill>
                <a:schemeClr val="accent2"/>
              </a:solidFill>
            </a:endParaRPr>
          </a:p>
          <a:p>
            <a:pPr eaLnBrk="1" hangingPunct="1">
              <a:lnSpc>
                <a:spcPct val="80000"/>
              </a:lnSpc>
            </a:pPr>
            <a:r>
              <a:rPr lang="en-US" altLang="en-US" sz="2600" smtClean="0"/>
              <a:t>Schools may not discriminate (in academic or extracurricular activities) based on pregnancy, childbirth, false pregnancy, termination of pregnancy, or recovery from any of these conditions.</a:t>
            </a:r>
            <a:endParaRPr lang="en-US" altLang="en-US" sz="1400" smtClean="0"/>
          </a:p>
          <a:p>
            <a:pPr eaLnBrk="1" hangingPunct="1">
              <a:lnSpc>
                <a:spcPct val="80000"/>
              </a:lnSpc>
            </a:pPr>
            <a:endParaRPr lang="en-US" altLang="en-US" sz="1400" smtClean="0"/>
          </a:p>
          <a:p>
            <a:pPr eaLnBrk="1" hangingPunct="1">
              <a:lnSpc>
                <a:spcPct val="80000"/>
              </a:lnSpc>
            </a:pPr>
            <a:endParaRPr lang="en-US" altLang="en-US" sz="1400" smtClean="0"/>
          </a:p>
          <a:p>
            <a:pPr eaLnBrk="1" hangingPunct="1">
              <a:lnSpc>
                <a:spcPct val="80000"/>
              </a:lnSpc>
            </a:pPr>
            <a:r>
              <a:rPr lang="en-US" altLang="en-US" sz="2600" smtClean="0"/>
              <a:t>Schools must treat students affected by pregnancy and related medical conditions the same as students similarly affected    by temporary disabilities. </a:t>
            </a:r>
          </a:p>
        </p:txBody>
      </p:sp>
      <p:pic>
        <p:nvPicPr>
          <p:cNvPr id="118788" name="Picture 7" descr="j04025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
            <a:ext cx="14033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20">
                                            <p:txEl>
                                              <p:pRg st="2" end="2"/>
                                            </p:txEl>
                                          </p:spTgt>
                                        </p:tgtEl>
                                        <p:attrNameLst>
                                          <p:attrName>style.visibility</p:attrName>
                                        </p:attrNameLst>
                                      </p:cBhvr>
                                      <p:to>
                                        <p:strVal val="visible"/>
                                      </p:to>
                                    </p:set>
                                    <p:animEffect transition="in" filter="blinds(horizontal)">
                                      <p:cBhvr>
                                        <p:cTn id="7" dur="500"/>
                                        <p:tgtEl>
                                          <p:spTgt spid="6042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0420">
                                            <p:txEl>
                                              <p:pRg st="5" end="5"/>
                                            </p:txEl>
                                          </p:spTgt>
                                        </p:tgtEl>
                                        <p:attrNameLst>
                                          <p:attrName>style.visibility</p:attrName>
                                        </p:attrNameLst>
                                      </p:cBhvr>
                                      <p:to>
                                        <p:strVal val="visible"/>
                                      </p:to>
                                    </p:set>
                                    <p:animEffect transition="in" filter="blinds(horizontal)">
                                      <p:cBhvr>
                                        <p:cTn id="12" dur="500"/>
                                        <p:tgtEl>
                                          <p:spTgt spid="604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sz="4000" b="1" smtClean="0"/>
              <a:t>Why so critical?</a:t>
            </a:r>
          </a:p>
        </p:txBody>
      </p:sp>
      <p:sp>
        <p:nvSpPr>
          <p:cNvPr id="425987" name="Rectangle 3"/>
          <p:cNvSpPr>
            <a:spLocks noGrp="1" noChangeArrowheads="1"/>
          </p:cNvSpPr>
          <p:nvPr>
            <p:ph idx="1"/>
          </p:nvPr>
        </p:nvSpPr>
        <p:spPr>
          <a:xfrm>
            <a:off x="566738" y="1828800"/>
            <a:ext cx="8001000" cy="4267200"/>
          </a:xfrm>
        </p:spPr>
        <p:txBody>
          <a:bodyPr/>
          <a:lstStyle/>
          <a:p>
            <a:pPr marL="514350" indent="-514350">
              <a:lnSpc>
                <a:spcPct val="90000"/>
              </a:lnSpc>
              <a:buFont typeface="Wingdings" pitchFamily="2" charset="2"/>
              <a:buAutoNum type="arabicPeriod"/>
              <a:defRPr/>
            </a:pPr>
            <a:endParaRPr lang="en-US" sz="2600" dirty="0" smtClean="0"/>
          </a:p>
          <a:p>
            <a:pPr>
              <a:lnSpc>
                <a:spcPct val="90000"/>
              </a:lnSpc>
              <a:defRPr/>
            </a:pPr>
            <a:r>
              <a:rPr lang="en-US" sz="2600" dirty="0" smtClean="0"/>
              <a:t>Fairness and equality</a:t>
            </a:r>
          </a:p>
          <a:p>
            <a:pPr>
              <a:lnSpc>
                <a:spcPct val="90000"/>
              </a:lnSpc>
              <a:defRPr/>
            </a:pPr>
            <a:r>
              <a:rPr lang="en-US" sz="2600" dirty="0" smtClean="0"/>
              <a:t>Short and long-term impact on life outcomes </a:t>
            </a:r>
          </a:p>
          <a:p>
            <a:pPr lvl="1">
              <a:lnSpc>
                <a:spcPct val="90000"/>
              </a:lnSpc>
              <a:defRPr/>
            </a:pPr>
            <a:r>
              <a:rPr lang="en-US" sz="2200" dirty="0" smtClean="0"/>
              <a:t>for students </a:t>
            </a:r>
          </a:p>
          <a:p>
            <a:pPr lvl="1">
              <a:lnSpc>
                <a:spcPct val="90000"/>
              </a:lnSpc>
              <a:defRPr/>
            </a:pPr>
            <a:r>
              <a:rPr lang="en-US" sz="2200" dirty="0" smtClean="0"/>
              <a:t>for their children</a:t>
            </a:r>
          </a:p>
        </p:txBody>
      </p:sp>
      <p:pic>
        <p:nvPicPr>
          <p:cNvPr id="119812" name="Picture 4" descr="MCj044190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52400"/>
            <a:ext cx="1225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5987">
                                            <p:txEl>
                                              <p:pRg st="1" end="1"/>
                                            </p:txEl>
                                          </p:spTgt>
                                        </p:tgtEl>
                                        <p:attrNameLst>
                                          <p:attrName>style.visibility</p:attrName>
                                        </p:attrNameLst>
                                      </p:cBhvr>
                                      <p:to>
                                        <p:strVal val="visible"/>
                                      </p:to>
                                    </p:set>
                                    <p:animEffect transition="in" filter="blinds(horizontal)">
                                      <p:cBhvr>
                                        <p:cTn id="7" dur="500"/>
                                        <p:tgtEl>
                                          <p:spTgt spid="4259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5987">
                                            <p:txEl>
                                              <p:pRg st="2" end="2"/>
                                            </p:txEl>
                                          </p:spTgt>
                                        </p:tgtEl>
                                        <p:attrNameLst>
                                          <p:attrName>style.visibility</p:attrName>
                                        </p:attrNameLst>
                                      </p:cBhvr>
                                      <p:to>
                                        <p:strVal val="visible"/>
                                      </p:to>
                                    </p:set>
                                    <p:animEffect transition="in" filter="blinds(horizontal)">
                                      <p:cBhvr>
                                        <p:cTn id="12" dur="500"/>
                                        <p:tgtEl>
                                          <p:spTgt spid="425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25987">
                                            <p:txEl>
                                              <p:pRg st="3" end="3"/>
                                            </p:txEl>
                                          </p:spTgt>
                                        </p:tgtEl>
                                        <p:attrNameLst>
                                          <p:attrName>style.visibility</p:attrName>
                                        </p:attrNameLst>
                                      </p:cBhvr>
                                      <p:to>
                                        <p:strVal val="visible"/>
                                      </p:to>
                                    </p:set>
                                    <p:animEffect transition="in" filter="blinds(horizontal)">
                                      <p:cBhvr>
                                        <p:cTn id="17" dur="500"/>
                                        <p:tgtEl>
                                          <p:spTgt spid="4259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25987">
                                            <p:txEl>
                                              <p:pRg st="4" end="4"/>
                                            </p:txEl>
                                          </p:spTgt>
                                        </p:tgtEl>
                                        <p:attrNameLst>
                                          <p:attrName>style.visibility</p:attrName>
                                        </p:attrNameLst>
                                      </p:cBhvr>
                                      <p:to>
                                        <p:strVal val="visible"/>
                                      </p:to>
                                    </p:set>
                                    <p:animEffect transition="in" filter="blinds(horizontal)">
                                      <p:cBhvr>
                                        <p:cTn id="22" dur="500"/>
                                        <p:tgtEl>
                                          <p:spTgt spid="425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609600" y="457200"/>
            <a:ext cx="8534400" cy="990600"/>
          </a:xfrm>
        </p:spPr>
        <p:txBody>
          <a:bodyPr lIns="91418" tIns="45709" rIns="91418" bIns="45709" anchor="ctr">
            <a:normAutofit fontScale="90000"/>
          </a:bodyPr>
          <a:lstStyle/>
          <a:p>
            <a:pPr eaLnBrk="1" hangingPunct="1"/>
            <a:r>
              <a:rPr lang="en-US" altLang="en-US" sz="4000" b="1" smtClean="0">
                <a:solidFill>
                  <a:schemeClr val="tx1"/>
                </a:solidFill>
              </a:rPr>
              <a:t>Effect of Pregnancy on HS Graduation Rates</a:t>
            </a:r>
          </a:p>
        </p:txBody>
      </p:sp>
      <p:sp>
        <p:nvSpPr>
          <p:cNvPr id="120835" name="Rectangle 3"/>
          <p:cNvSpPr>
            <a:spLocks noGrp="1" noChangeArrowheads="1"/>
          </p:cNvSpPr>
          <p:nvPr>
            <p:ph type="body" idx="4294967295"/>
          </p:nvPr>
        </p:nvSpPr>
        <p:spPr>
          <a:xfrm>
            <a:off x="1190625" y="1828800"/>
            <a:ext cx="7953375" cy="4648200"/>
          </a:xfrm>
        </p:spPr>
        <p:txBody>
          <a:bodyPr lIns="91418" tIns="45709" rIns="91418" bIns="45709">
            <a:normAutofit lnSpcReduction="10000"/>
          </a:bodyPr>
          <a:lstStyle/>
          <a:p>
            <a:pPr eaLnBrk="1" hangingPunct="1"/>
            <a:r>
              <a:rPr lang="en-US" altLang="en-US" sz="2800" smtClean="0"/>
              <a:t>One-half of female dropouts say that becoming a parent was a factor in their decision to leave school; one-third said it was a </a:t>
            </a:r>
            <a:r>
              <a:rPr lang="en-US" altLang="en-US" sz="2800" i="1" smtClean="0"/>
              <a:t>major</a:t>
            </a:r>
            <a:r>
              <a:rPr lang="en-US" altLang="en-US" sz="2800" smtClean="0"/>
              <a:t> factor.</a:t>
            </a:r>
          </a:p>
          <a:p>
            <a:pPr eaLnBrk="1" hangingPunct="1"/>
            <a:endParaRPr lang="en-US" altLang="en-US" sz="1000" smtClean="0"/>
          </a:p>
          <a:p>
            <a:pPr eaLnBrk="1" hangingPunct="1"/>
            <a:r>
              <a:rPr lang="en-US" altLang="en-US" sz="2800" smtClean="0"/>
              <a:t>Factor for boys too, to a lesser extent</a:t>
            </a:r>
          </a:p>
          <a:p>
            <a:pPr eaLnBrk="1" hangingPunct="1"/>
            <a:endParaRPr lang="en-US" altLang="en-US" sz="1000" smtClean="0"/>
          </a:p>
          <a:p>
            <a:pPr eaLnBrk="1" hangingPunct="1"/>
            <a:r>
              <a:rPr lang="en-US" altLang="en-US" sz="2800" smtClean="0"/>
              <a:t>Most likely to say would have worked harder if their schools had demanded more of them and provided support.</a:t>
            </a:r>
          </a:p>
          <a:p>
            <a:pPr eaLnBrk="1" hangingPunct="1"/>
            <a:endParaRPr lang="en-US" altLang="en-US" sz="2000" smtClean="0"/>
          </a:p>
          <a:p>
            <a:pPr eaLnBrk="1" hangingPunct="1">
              <a:buFont typeface="Wingdings" pitchFamily="2" charset="2"/>
              <a:buNone/>
            </a:pPr>
            <a:r>
              <a:rPr lang="en-US" altLang="en-US" sz="1500" smtClean="0"/>
              <a:t>Source:  Gates Foundation Dropouts Survey, September/October 2005 </a:t>
            </a:r>
          </a:p>
          <a:p>
            <a:pPr eaLnBrk="1" hangingPunct="1"/>
            <a:endParaRPr lang="en-US" altLang="en-US" b="1"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sz="4000" b="1" smtClean="0"/>
              <a:t>Educational Outcomes</a:t>
            </a:r>
          </a:p>
        </p:txBody>
      </p:sp>
      <p:sp>
        <p:nvSpPr>
          <p:cNvPr id="121859" name="Rectangle 3"/>
          <p:cNvSpPr>
            <a:spLocks noGrp="1" noChangeArrowheads="1"/>
          </p:cNvSpPr>
          <p:nvPr>
            <p:ph idx="1"/>
          </p:nvPr>
        </p:nvSpPr>
        <p:spPr>
          <a:xfrm>
            <a:off x="566738" y="1828800"/>
            <a:ext cx="8001000" cy="4267200"/>
          </a:xfrm>
        </p:spPr>
        <p:txBody>
          <a:bodyPr/>
          <a:lstStyle/>
          <a:p>
            <a:pPr eaLnBrk="1" hangingPunct="1"/>
            <a:r>
              <a:rPr lang="en-US" altLang="en-US" sz="2600" smtClean="0"/>
              <a:t>From National Longitudinal Survey of Youth (2007 cohort):</a:t>
            </a:r>
          </a:p>
          <a:p>
            <a:pPr eaLnBrk="1" hangingPunct="1">
              <a:buFont typeface="Wingdings" pitchFamily="2" charset="2"/>
              <a:buNone/>
            </a:pPr>
            <a:endParaRPr lang="en-US" altLang="en-US" sz="1000" smtClean="0"/>
          </a:p>
          <a:p>
            <a:pPr lvl="1" eaLnBrk="1" hangingPunct="1"/>
            <a:r>
              <a:rPr lang="en-US" altLang="en-US" sz="2400" b="1" smtClean="0"/>
              <a:t>Only 51%</a:t>
            </a:r>
            <a:r>
              <a:rPr lang="en-US" altLang="en-US" sz="2400" smtClean="0"/>
              <a:t> of women who were teen mothers earned their high school diplomas by age 22</a:t>
            </a:r>
          </a:p>
          <a:p>
            <a:pPr lvl="1" eaLnBrk="1" hangingPunct="1"/>
            <a:endParaRPr lang="en-US" altLang="en-US" sz="1000" b="1" smtClean="0"/>
          </a:p>
          <a:p>
            <a:pPr lvl="2" eaLnBrk="1" hangingPunct="1"/>
            <a:r>
              <a:rPr lang="en-US" altLang="en-US" sz="2100" b="1" smtClean="0"/>
              <a:t>Compared to 89%</a:t>
            </a:r>
            <a:r>
              <a:rPr lang="en-US" altLang="en-US" sz="2100" smtClean="0"/>
              <a:t> of their peers who did not have children as teenagers</a:t>
            </a:r>
          </a:p>
          <a:p>
            <a:pPr lvl="1" eaLnBrk="1" hangingPunct="1"/>
            <a:endParaRPr lang="en-US" altLang="en-US" sz="1000" b="1" smtClean="0"/>
          </a:p>
          <a:p>
            <a:pPr lvl="1" eaLnBrk="1" hangingPunct="1"/>
            <a:r>
              <a:rPr lang="en-US" altLang="en-US" sz="2400" b="1" smtClean="0"/>
              <a:t>Only 38%</a:t>
            </a:r>
            <a:r>
              <a:rPr lang="en-US" altLang="en-US" sz="2400" smtClean="0"/>
              <a:t> of women who had a child </a:t>
            </a:r>
            <a:r>
              <a:rPr lang="en-US" altLang="en-US" sz="2400" i="1" u="sng" smtClean="0"/>
              <a:t>before age 18</a:t>
            </a:r>
            <a:r>
              <a:rPr lang="en-US" altLang="en-US" sz="2400" smtClean="0"/>
              <a:t> got their HS diplomas by 22.</a:t>
            </a:r>
          </a:p>
          <a:p>
            <a:endParaRPr lang="en-US" altLang="en-US" sz="2400" smtClean="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Grp="1" noChangeArrowheads="1"/>
          </p:cNvSpPr>
          <p:nvPr>
            <p:ph type="title" idx="4294967295"/>
          </p:nvPr>
        </p:nvSpPr>
        <p:spPr>
          <a:xfrm>
            <a:off x="574675" y="304800"/>
            <a:ext cx="8569325" cy="1216025"/>
          </a:xfrm>
        </p:spPr>
        <p:txBody>
          <a:bodyPr/>
          <a:lstStyle/>
          <a:p>
            <a:pPr eaLnBrk="1" hangingPunct="1"/>
            <a:r>
              <a:rPr lang="en-US" altLang="en-US" sz="4000" b="1" smtClean="0">
                <a:solidFill>
                  <a:schemeClr val="tx1"/>
                </a:solidFill>
              </a:rPr>
              <a:t>Educational Outcomes (cont.)</a:t>
            </a:r>
          </a:p>
        </p:txBody>
      </p:sp>
      <p:sp>
        <p:nvSpPr>
          <p:cNvPr id="66563" name="Rectangle 3"/>
          <p:cNvSpPr>
            <a:spLocks noGrp="1" noChangeArrowheads="1"/>
          </p:cNvSpPr>
          <p:nvPr>
            <p:ph type="body" idx="4294967295"/>
          </p:nvPr>
        </p:nvSpPr>
        <p:spPr>
          <a:xfrm>
            <a:off x="1143000" y="2057400"/>
            <a:ext cx="8001000" cy="4267200"/>
          </a:xfrm>
        </p:spPr>
        <p:txBody>
          <a:bodyPr/>
          <a:lstStyle/>
          <a:p>
            <a:pPr marL="690563" indent="-457200" eaLnBrk="1" hangingPunct="1">
              <a:defRPr/>
            </a:pPr>
            <a:r>
              <a:rPr lang="en-US" dirty="0" smtClean="0"/>
              <a:t>One in three (34%) earned </a:t>
            </a:r>
            <a:r>
              <a:rPr lang="en-US" i="1" dirty="0" smtClean="0"/>
              <a:t>neither </a:t>
            </a:r>
            <a:r>
              <a:rPr lang="en-US" dirty="0" smtClean="0"/>
              <a:t>a diploma nor a GED by age 22. </a:t>
            </a:r>
          </a:p>
          <a:p>
            <a:pPr marL="1031875" lvl="1" indent="-287338" eaLnBrk="1" hangingPunct="1">
              <a:defRPr/>
            </a:pPr>
            <a:r>
              <a:rPr lang="en-US" sz="2400" dirty="0" smtClean="0"/>
              <a:t>Compared to only 6% of women who had not had a teen birth</a:t>
            </a:r>
            <a:r>
              <a:rPr lang="en-US" dirty="0" smtClean="0"/>
              <a:t>.</a:t>
            </a:r>
          </a:p>
          <a:p>
            <a:pPr marL="744538" indent="-511175" eaLnBrk="1" hangingPunct="1">
              <a:defRPr/>
            </a:pPr>
            <a:r>
              <a:rPr lang="en-US" dirty="0" smtClean="0"/>
              <a:t>Less than 2% of young teen mothers (those who have a baby before age 18) attain a college degree by age 30.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blinds(horizontal)">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66563">
                                            <p:txEl>
                                              <p:pRg st="2" end="2"/>
                                            </p:txEl>
                                          </p:spTgt>
                                        </p:tgtEl>
                                        <p:attrNameLst>
                                          <p:attrName>style.visibility</p:attrName>
                                        </p:attrNameLst>
                                      </p:cBhvr>
                                      <p:to>
                                        <p:strVal val="visible"/>
                                      </p:to>
                                    </p:set>
                                    <p:animEffect transition="in" filter="blinds(horizontal)">
                                      <p:cBhvr>
                                        <p:cTn id="16"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388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85800"/>
            <a:ext cx="3746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143000" y="228600"/>
            <a:ext cx="8001000" cy="1216025"/>
          </a:xfrm>
        </p:spPr>
        <p:txBody>
          <a:bodyPr anchor="ctr">
            <a:normAutofit fontScale="90000"/>
          </a:bodyPr>
          <a:lstStyle/>
          <a:p>
            <a:pPr eaLnBrk="1" hangingPunct="1"/>
            <a:r>
              <a:rPr lang="en-US" altLang="en-US" sz="4000" b="1" smtClean="0">
                <a:solidFill>
                  <a:schemeClr val="tx1"/>
                </a:solidFill>
              </a:rPr>
              <a:t>Barriers faced by pregnant </a:t>
            </a:r>
            <a:br>
              <a:rPr lang="en-US" altLang="en-US" sz="4000" b="1" smtClean="0">
                <a:solidFill>
                  <a:schemeClr val="tx1"/>
                </a:solidFill>
              </a:rPr>
            </a:br>
            <a:r>
              <a:rPr lang="en-US" altLang="en-US" sz="4000" b="1" smtClean="0">
                <a:solidFill>
                  <a:schemeClr val="tx1"/>
                </a:solidFill>
              </a:rPr>
              <a:t>and parenting students</a:t>
            </a:r>
          </a:p>
        </p:txBody>
      </p:sp>
      <p:sp>
        <p:nvSpPr>
          <p:cNvPr id="67587" name="Rectangle 3"/>
          <p:cNvSpPr>
            <a:spLocks noGrp="1" noChangeArrowheads="1"/>
          </p:cNvSpPr>
          <p:nvPr>
            <p:ph type="body" idx="4294967295"/>
          </p:nvPr>
        </p:nvSpPr>
        <p:spPr>
          <a:xfrm>
            <a:off x="1143000" y="1905000"/>
            <a:ext cx="8001000" cy="4267200"/>
          </a:xfrm>
        </p:spPr>
        <p:txBody>
          <a:bodyPr/>
          <a:lstStyle/>
          <a:p>
            <a:pPr marL="461963" indent="-461963" eaLnBrk="1" hangingPunct="1"/>
            <a:r>
              <a:rPr lang="en-US" altLang="en-US" smtClean="0"/>
              <a:t>Discrimination:</a:t>
            </a:r>
          </a:p>
          <a:p>
            <a:pPr marL="862013" lvl="1" indent="-285750" eaLnBrk="1" hangingPunct="1"/>
            <a:r>
              <a:rPr lang="en-US" altLang="en-US" smtClean="0"/>
              <a:t>Insufficient time to recover post-partum </a:t>
            </a:r>
          </a:p>
          <a:p>
            <a:pPr marL="862013" lvl="1" indent="-285750" eaLnBrk="1" hangingPunct="1"/>
            <a:r>
              <a:rPr lang="en-US" altLang="en-US" smtClean="0"/>
              <a:t>Not allowed to make up work missed</a:t>
            </a:r>
          </a:p>
          <a:p>
            <a:pPr marL="862013" lvl="1" indent="-285750" eaLnBrk="1" hangingPunct="1"/>
            <a:r>
              <a:rPr lang="en-US" altLang="en-US" smtClean="0"/>
              <a:t>Not allowed to receive student recognition</a:t>
            </a:r>
          </a:p>
          <a:p>
            <a:pPr marL="862013" lvl="1" indent="-285750" eaLnBrk="1" hangingPunct="1"/>
            <a:r>
              <a:rPr lang="en-US" altLang="en-US" smtClean="0"/>
              <a:t>Stigmatized, harassed</a:t>
            </a:r>
          </a:p>
          <a:p>
            <a:pPr marL="862013" lvl="1" indent="-285750" eaLnBrk="1" hangingPunct="1"/>
            <a:r>
              <a:rPr lang="en-US" altLang="en-US" smtClean="0"/>
              <a:t>Steered into alternative programs that are not rigorous and do not keep them on track for graduation</a:t>
            </a:r>
          </a:p>
          <a:p>
            <a:pPr marL="461963" indent="-461963"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linds(horizontal)">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p:cNvSpPr>
            <a:spLocks noGrp="1" noChangeArrowheads="1"/>
          </p:cNvSpPr>
          <p:nvPr>
            <p:ph type="title" idx="4294967295"/>
          </p:nvPr>
        </p:nvSpPr>
        <p:spPr>
          <a:xfrm>
            <a:off x="1143000" y="304800"/>
            <a:ext cx="8001000" cy="1216025"/>
          </a:xfrm>
        </p:spPr>
        <p:txBody>
          <a:bodyPr/>
          <a:lstStyle/>
          <a:p>
            <a:pPr eaLnBrk="1" hangingPunct="1"/>
            <a:r>
              <a:rPr lang="en-US" altLang="en-US" sz="4000" b="1" smtClean="0">
                <a:solidFill>
                  <a:schemeClr val="tx1"/>
                </a:solidFill>
              </a:rPr>
              <a:t>More barriers</a:t>
            </a:r>
          </a:p>
        </p:txBody>
      </p:sp>
      <p:sp>
        <p:nvSpPr>
          <p:cNvPr id="164867" name="Rectangle 3"/>
          <p:cNvSpPr>
            <a:spLocks noGrp="1" noChangeArrowheads="1"/>
          </p:cNvSpPr>
          <p:nvPr>
            <p:ph type="body" idx="4294967295"/>
          </p:nvPr>
        </p:nvSpPr>
        <p:spPr>
          <a:xfrm>
            <a:off x="1143000" y="2209800"/>
            <a:ext cx="8001000" cy="4267200"/>
          </a:xfrm>
        </p:spPr>
        <p:txBody>
          <a:bodyPr/>
          <a:lstStyle/>
          <a:p>
            <a:pPr marL="461963" indent="-461963" eaLnBrk="1" hangingPunct="1"/>
            <a:r>
              <a:rPr lang="en-US" altLang="en-US" smtClean="0"/>
              <a:t>Child care</a:t>
            </a:r>
          </a:p>
          <a:p>
            <a:pPr marL="461963" indent="-461963" eaLnBrk="1" hangingPunct="1"/>
            <a:r>
              <a:rPr lang="en-US" altLang="en-US" smtClean="0"/>
              <a:t>Transportation</a:t>
            </a:r>
          </a:p>
          <a:p>
            <a:pPr marL="461963" indent="-461963" eaLnBrk="1" hangingPunct="1"/>
            <a:r>
              <a:rPr lang="en-US" altLang="en-US" smtClean="0"/>
              <a:t>Juggling challenge</a:t>
            </a:r>
          </a:p>
          <a:p>
            <a:pPr marL="461963" indent="-461963" eaLnBrk="1" hangingPunct="1"/>
            <a:r>
              <a:rPr lang="en-US" altLang="en-US" smtClean="0"/>
              <a:t>Lack of guidance, support, encouragement</a:t>
            </a:r>
          </a:p>
          <a:p>
            <a:pPr marL="461963" indent="-461963" eaLnBrk="1" hangingPunct="1"/>
            <a:r>
              <a:rPr lang="en-US" altLang="en-US" smtClean="0"/>
              <a:t>Stereotypes internalized, affects engagement in school</a:t>
            </a:r>
          </a:p>
          <a:p>
            <a:pPr marL="461963" indent="-461963"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1143000" y="381000"/>
            <a:ext cx="8001000" cy="1216025"/>
          </a:xfrm>
        </p:spPr>
        <p:txBody>
          <a:bodyPr lIns="91418" tIns="45709" rIns="91418" bIns="45709" anchor="ctr"/>
          <a:lstStyle/>
          <a:p>
            <a:pPr eaLnBrk="1" hangingPunct="1"/>
            <a:r>
              <a:rPr lang="en-US" altLang="en-US" sz="3400" b="1" smtClean="0">
                <a:solidFill>
                  <a:schemeClr val="tx1"/>
                </a:solidFill>
                <a:cs typeface="Tahoma" pitchFamily="34" charset="0"/>
              </a:rPr>
              <a:t>Title IX Regulations on</a:t>
            </a:r>
            <a:br>
              <a:rPr lang="en-US" altLang="en-US" sz="3400" b="1" smtClean="0">
                <a:solidFill>
                  <a:schemeClr val="tx1"/>
                </a:solidFill>
                <a:cs typeface="Tahoma" pitchFamily="34" charset="0"/>
              </a:rPr>
            </a:br>
            <a:r>
              <a:rPr lang="en-US" altLang="en-US" sz="3400" b="1" smtClean="0">
                <a:solidFill>
                  <a:schemeClr val="tx1"/>
                </a:solidFill>
                <a:cs typeface="Tahoma" pitchFamily="34" charset="0"/>
              </a:rPr>
              <a:t>Treatment of P/P Students</a:t>
            </a:r>
          </a:p>
        </p:txBody>
      </p:sp>
      <p:sp>
        <p:nvSpPr>
          <p:cNvPr id="76803" name="Rectangle 3"/>
          <p:cNvSpPr>
            <a:spLocks noGrp="1" noChangeArrowheads="1"/>
          </p:cNvSpPr>
          <p:nvPr>
            <p:ph type="body" idx="4294967295"/>
          </p:nvPr>
        </p:nvSpPr>
        <p:spPr>
          <a:xfrm>
            <a:off x="1143000" y="1905000"/>
            <a:ext cx="8001000" cy="4267200"/>
          </a:xfrm>
        </p:spPr>
        <p:txBody>
          <a:bodyPr lIns="91418" tIns="45709" rIns="91418" bIns="45709"/>
          <a:lstStyle/>
          <a:p>
            <a:pPr marL="461963" indent="-461963" eaLnBrk="1" hangingPunct="1">
              <a:lnSpc>
                <a:spcPct val="80000"/>
              </a:lnSpc>
              <a:spcAft>
                <a:spcPct val="20000"/>
              </a:spcAft>
            </a:pPr>
            <a:r>
              <a:rPr lang="en-US" altLang="en-US" sz="2600" smtClean="0"/>
              <a:t>Equal access to school and activities. </a:t>
            </a:r>
          </a:p>
          <a:p>
            <a:pPr marL="461963" indent="-461963" eaLnBrk="1" hangingPunct="1">
              <a:lnSpc>
                <a:spcPct val="80000"/>
              </a:lnSpc>
              <a:spcAft>
                <a:spcPct val="20000"/>
              </a:spcAft>
            </a:pPr>
            <a:r>
              <a:rPr lang="en-US" altLang="en-US" sz="2600" smtClean="0"/>
              <a:t>Special programs or schools must be </a:t>
            </a:r>
            <a:r>
              <a:rPr lang="en-US" altLang="en-US" sz="2600" i="1" smtClean="0"/>
              <a:t>voluntary</a:t>
            </a:r>
            <a:r>
              <a:rPr lang="en-US" altLang="en-US" sz="2600" smtClean="0"/>
              <a:t>.</a:t>
            </a:r>
          </a:p>
          <a:p>
            <a:pPr marL="461963" indent="-461963" eaLnBrk="1" hangingPunct="1">
              <a:lnSpc>
                <a:spcPct val="80000"/>
              </a:lnSpc>
              <a:spcAft>
                <a:spcPct val="20000"/>
              </a:spcAft>
            </a:pPr>
            <a:r>
              <a:rPr lang="en-US" altLang="en-US" sz="2600" smtClean="0"/>
              <a:t>Doctor’s note can be requested only if done for all students with conditions requiring medical care.</a:t>
            </a:r>
          </a:p>
          <a:p>
            <a:pPr marL="461963" indent="-461963" eaLnBrk="1" hangingPunct="1">
              <a:lnSpc>
                <a:spcPct val="80000"/>
              </a:lnSpc>
              <a:spcAft>
                <a:spcPct val="20000"/>
              </a:spcAft>
            </a:pPr>
            <a:r>
              <a:rPr lang="en-US" altLang="en-US" sz="2600" smtClean="0"/>
              <a:t>Absences must be excused for as long as student’s doctor deems medically necessary.  </a:t>
            </a:r>
          </a:p>
          <a:p>
            <a:pPr marL="461963" indent="-461963" eaLnBrk="1" hangingPunct="1">
              <a:lnSpc>
                <a:spcPct val="80000"/>
              </a:lnSpc>
              <a:spcAft>
                <a:spcPct val="20000"/>
              </a:spcAft>
            </a:pPr>
            <a:r>
              <a:rPr lang="en-US" altLang="en-US" sz="2600" smtClean="0"/>
              <a:t>Special services for temporarily disabled must be offered to pregnant students too.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blinds(horizontal)">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blinds(horizontal)">
                                      <p:cBhvr>
                                        <p:cTn id="12" dur="500"/>
                                        <p:tgtEl>
                                          <p:spTgt spid="76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blinds(horizontal)">
                                      <p:cBhvr>
                                        <p:cTn id="17" dur="500"/>
                                        <p:tgtEl>
                                          <p:spTgt spid="76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blinds(horizontal)">
                                      <p:cBhvr>
                                        <p:cTn id="22" dur="500"/>
                                        <p:tgtEl>
                                          <p:spTgt spid="768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6803">
                                            <p:txEl>
                                              <p:pRg st="4" end="4"/>
                                            </p:txEl>
                                          </p:spTgt>
                                        </p:tgtEl>
                                        <p:attrNameLst>
                                          <p:attrName>style.visibility</p:attrName>
                                        </p:attrNameLst>
                                      </p:cBhvr>
                                      <p:to>
                                        <p:strVal val="visible"/>
                                      </p:to>
                                    </p:set>
                                    <p:animEffect transition="in" filter="blinds(horizontal)">
                                      <p:cBhvr>
                                        <p:cTn id="27" dur="500"/>
                                        <p:tgtEl>
                                          <p:spTgt spid="76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sz="4000" b="1" smtClean="0"/>
              <a:t>True or False ?</a:t>
            </a:r>
          </a:p>
        </p:txBody>
      </p:sp>
      <p:sp>
        <p:nvSpPr>
          <p:cNvPr id="424963" name="Rectangle 3"/>
          <p:cNvSpPr>
            <a:spLocks noGrp="1" noChangeArrowheads="1"/>
          </p:cNvSpPr>
          <p:nvPr>
            <p:ph idx="1"/>
          </p:nvPr>
        </p:nvSpPr>
        <p:spPr>
          <a:xfrm>
            <a:off x="566738" y="2133600"/>
            <a:ext cx="8001000" cy="4267200"/>
          </a:xfrm>
        </p:spPr>
        <p:txBody>
          <a:bodyPr/>
          <a:lstStyle/>
          <a:p>
            <a:pPr>
              <a:lnSpc>
                <a:spcPct val="90000"/>
              </a:lnSpc>
              <a:buFont typeface="Wingdings" pitchFamily="2" charset="2"/>
              <a:buNone/>
            </a:pPr>
            <a:r>
              <a:rPr lang="en-US" altLang="en-US" sz="2600" smtClean="0"/>
              <a:t>1. 	Your school can recommend that pregnant and parenting students attend special programs/schools that target their needs.</a:t>
            </a:r>
          </a:p>
          <a:p>
            <a:pPr>
              <a:lnSpc>
                <a:spcPct val="90000"/>
              </a:lnSpc>
            </a:pPr>
            <a:endParaRPr lang="en-US" altLang="en-US" sz="1200" smtClean="0"/>
          </a:p>
          <a:p>
            <a:pPr>
              <a:lnSpc>
                <a:spcPct val="90000"/>
              </a:lnSpc>
              <a:buFont typeface="Wingdings" pitchFamily="2" charset="2"/>
              <a:buNone/>
            </a:pPr>
            <a:r>
              <a:rPr lang="en-US" altLang="en-US" sz="2600" smtClean="0"/>
              <a:t>2. Colleges can terminate or reduce an athletic scholarship due to pregnancy. </a:t>
            </a:r>
          </a:p>
          <a:p>
            <a:pPr>
              <a:lnSpc>
                <a:spcPct val="90000"/>
              </a:lnSpc>
              <a:buFont typeface="Wingdings" pitchFamily="2" charset="2"/>
              <a:buNone/>
            </a:pPr>
            <a:endParaRPr lang="en-US" altLang="en-US" sz="1400" smtClean="0"/>
          </a:p>
          <a:p>
            <a:pPr>
              <a:lnSpc>
                <a:spcPct val="90000"/>
              </a:lnSpc>
              <a:buFont typeface="Wingdings" pitchFamily="2" charset="2"/>
              <a:buNone/>
            </a:pPr>
            <a:r>
              <a:rPr lang="en-US" altLang="en-US" sz="2600" smtClean="0"/>
              <a:t>3. 	Your school has to provide pregnant and parenting students with accommodations such as at-home tutoring.</a:t>
            </a:r>
          </a:p>
          <a:p>
            <a:pPr>
              <a:lnSpc>
                <a:spcPct val="90000"/>
              </a:lnSpc>
              <a:buFont typeface="Wingdings" pitchFamily="2" charset="2"/>
              <a:buNone/>
            </a:pPr>
            <a:endParaRPr lang="en-US" altLang="en-US" sz="2600" smtClean="0"/>
          </a:p>
          <a:p>
            <a:pPr>
              <a:lnSpc>
                <a:spcPct val="90000"/>
              </a:lnSpc>
            </a:pPr>
            <a:endParaRPr lang="en-US" altLang="en-US" sz="2600" smtClean="0"/>
          </a:p>
        </p:txBody>
      </p:sp>
      <p:pic>
        <p:nvPicPr>
          <p:cNvPr id="126980" name="Picture 4" descr="MCj044190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52400"/>
            <a:ext cx="1225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animEffect transition="in" filter="blinds(horizontal)">
                                      <p:cBhvr>
                                        <p:cTn id="7" dur="500"/>
                                        <p:tgtEl>
                                          <p:spTgt spid="424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4963">
                                            <p:txEl>
                                              <p:pRg st="2" end="2"/>
                                            </p:txEl>
                                          </p:spTgt>
                                        </p:tgtEl>
                                        <p:attrNameLst>
                                          <p:attrName>style.visibility</p:attrName>
                                        </p:attrNameLst>
                                      </p:cBhvr>
                                      <p:to>
                                        <p:strVal val="visible"/>
                                      </p:to>
                                    </p:set>
                                    <p:animEffect transition="in" filter="blinds(horizontal)">
                                      <p:cBhvr>
                                        <p:cTn id="12" dur="500"/>
                                        <p:tgtEl>
                                          <p:spTgt spid="4249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24963">
                                            <p:txEl>
                                              <p:pRg st="4" end="4"/>
                                            </p:txEl>
                                          </p:spTgt>
                                        </p:tgtEl>
                                        <p:attrNameLst>
                                          <p:attrName>style.visibility</p:attrName>
                                        </p:attrNameLst>
                                      </p:cBhvr>
                                      <p:to>
                                        <p:strVal val="visible"/>
                                      </p:to>
                                    </p:set>
                                    <p:animEffect transition="in" filter="blinds(horizontal)">
                                      <p:cBhvr>
                                        <p:cTn id="17" dur="500"/>
                                        <p:tgtEl>
                                          <p:spTgt spid="424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r>
              <a:rPr lang="en-US" altLang="en-US" sz="4000" b="1" smtClean="0">
                <a:solidFill>
                  <a:schemeClr val="tx1"/>
                </a:solidFill>
              </a:rPr>
              <a:t>Examples of </a:t>
            </a:r>
            <a:br>
              <a:rPr lang="en-US" altLang="en-US" sz="4000" b="1" smtClean="0">
                <a:solidFill>
                  <a:schemeClr val="tx1"/>
                </a:solidFill>
              </a:rPr>
            </a:br>
            <a:r>
              <a:rPr lang="en-US" altLang="en-US" sz="4000" b="1" smtClean="0">
                <a:solidFill>
                  <a:schemeClr val="tx1"/>
                </a:solidFill>
              </a:rPr>
              <a:t>Title IX Violations</a:t>
            </a:r>
          </a:p>
        </p:txBody>
      </p:sp>
      <p:sp>
        <p:nvSpPr>
          <p:cNvPr id="143363" name="Rectangle 3"/>
          <p:cNvSpPr>
            <a:spLocks noGrp="1" noChangeArrowheads="1"/>
          </p:cNvSpPr>
          <p:nvPr>
            <p:ph idx="1"/>
          </p:nvPr>
        </p:nvSpPr>
        <p:spPr/>
        <p:txBody>
          <a:bodyPr/>
          <a:lstStyle/>
          <a:p>
            <a:pPr marL="0" indent="0" eaLnBrk="1" hangingPunct="1">
              <a:buFont typeface="Wingdings" pitchFamily="2" charset="2"/>
              <a:buNone/>
            </a:pPr>
            <a:r>
              <a:rPr lang="en-US" altLang="en-US" b="1" smtClean="0"/>
              <a:t>School District in Georgia</a:t>
            </a:r>
          </a:p>
          <a:p>
            <a:pPr marL="742950" lvl="1" indent="-285750" eaLnBrk="1" hangingPunct="1"/>
            <a:r>
              <a:rPr lang="en-US" altLang="en-US" smtClean="0"/>
              <a:t>Students who have been pregnant  cannot participate in certain extracurricular activities </a:t>
            </a:r>
          </a:p>
          <a:p>
            <a:pPr marL="742950" lvl="1" indent="-285750" eaLnBrk="1" hangingPunct="1"/>
            <a:r>
              <a:rPr lang="en-US" altLang="en-US" smtClean="0"/>
              <a:t>Students must return to school within one week (or one day) of giving birth</a:t>
            </a:r>
          </a:p>
          <a:p>
            <a:pPr marL="742950" lvl="1" indent="-285750" eaLnBrk="1" hangingPunct="1"/>
            <a:r>
              <a:rPr lang="en-US" altLang="en-US" smtClean="0"/>
              <a:t>Absences following childbirth are not excused</a:t>
            </a:r>
          </a:p>
          <a:p>
            <a:pPr marL="742950" lvl="1" indent="-285750" eaLnBrk="1" hangingPunct="1"/>
            <a:r>
              <a:rPr lang="en-US" altLang="en-US" smtClean="0"/>
              <a:t>Pregnant or postpartum students not eligible for homebound instruction</a:t>
            </a:r>
          </a:p>
          <a:p>
            <a:pPr marL="0" indent="0" eaLnBrk="1" hangingPunct="1"/>
            <a:endParaRPr lang="en-US" altLang="en-US" sz="2600" smtClean="0">
              <a:latin typeface="Georgia" pitchFamily="18" charset="0"/>
            </a:endParaRPr>
          </a:p>
          <a:p>
            <a:pPr marL="0" indent="0"/>
            <a:endParaRPr lang="en-US" altLang="en-US" sz="2600" smtClean="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 calcmode="lin" valueType="num">
                                      <p:cBhvr additive="base">
                                        <p:cTn id="7" dur="5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63">
                                            <p:txEl>
                                              <p:pRg st="0" end="0"/>
                                            </p:txEl>
                                          </p:spTgt>
                                        </p:tgtEl>
                                        <p:attrNameLst>
                                          <p:attrName>style.visibility</p:attrName>
                                        </p:attrNameLst>
                                      </p:cBhvr>
                                      <p:to>
                                        <p:strVal val="visible"/>
                                      </p:to>
                                    </p:set>
                                    <p:anim calcmode="lin" valueType="num">
                                      <p:cBhvr additive="base">
                                        <p:cTn id="13"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 calcmode="lin" valueType="num">
                                      <p:cBhvr additive="base">
                                        <p:cTn id="19"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63">
                                            <p:txEl>
                                              <p:pRg st="3" end="3"/>
                                            </p:txEl>
                                          </p:spTgt>
                                        </p:tgtEl>
                                        <p:attrNameLst>
                                          <p:attrName>style.visibility</p:attrName>
                                        </p:attrNameLst>
                                      </p:cBhvr>
                                      <p:to>
                                        <p:strVal val="visible"/>
                                      </p:to>
                                    </p:set>
                                    <p:anim calcmode="lin" valueType="num">
                                      <p:cBhvr additive="base">
                                        <p:cTn id="25" dur="5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63">
                                            <p:txEl>
                                              <p:pRg st="4" end="4"/>
                                            </p:txEl>
                                          </p:spTgt>
                                        </p:tgtEl>
                                        <p:attrNameLst>
                                          <p:attrName>style.visibility</p:attrName>
                                        </p:attrNameLst>
                                      </p:cBhvr>
                                      <p:to>
                                        <p:strVal val="visible"/>
                                      </p:to>
                                    </p:set>
                                    <p:anim calcmode="lin" valueType="num">
                                      <p:cBhvr additive="base">
                                        <p:cTn id="31" dur="500" fill="hold"/>
                                        <p:tgtEl>
                                          <p:spTgt spid="143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r>
              <a:rPr lang="en-US" altLang="en-US" sz="4000" b="1" smtClean="0">
                <a:solidFill>
                  <a:schemeClr val="tx1"/>
                </a:solidFill>
              </a:rPr>
              <a:t>Examples of </a:t>
            </a:r>
            <a:br>
              <a:rPr lang="en-US" altLang="en-US" sz="4000" b="1" smtClean="0">
                <a:solidFill>
                  <a:schemeClr val="tx1"/>
                </a:solidFill>
              </a:rPr>
            </a:br>
            <a:r>
              <a:rPr lang="en-US" altLang="en-US" sz="4000" b="1" smtClean="0">
                <a:solidFill>
                  <a:schemeClr val="tx1"/>
                </a:solidFill>
              </a:rPr>
              <a:t>Title IX Violations</a:t>
            </a:r>
          </a:p>
        </p:txBody>
      </p:sp>
      <p:sp>
        <p:nvSpPr>
          <p:cNvPr id="158723" name="Rectangle 3"/>
          <p:cNvSpPr>
            <a:spLocks noGrp="1" noChangeArrowheads="1"/>
          </p:cNvSpPr>
          <p:nvPr>
            <p:ph idx="1"/>
          </p:nvPr>
        </p:nvSpPr>
        <p:spPr/>
        <p:txBody>
          <a:bodyPr/>
          <a:lstStyle/>
          <a:p>
            <a:pPr marL="0" indent="0" eaLnBrk="1" hangingPunct="1">
              <a:buFont typeface="Wingdings" pitchFamily="2" charset="2"/>
              <a:buNone/>
            </a:pPr>
            <a:r>
              <a:rPr lang="en-US" altLang="en-US" b="1" smtClean="0"/>
              <a:t>School District in Michigan</a:t>
            </a:r>
            <a:endParaRPr lang="en-US" altLang="en-US" smtClean="0"/>
          </a:p>
          <a:p>
            <a:pPr marL="742950" lvl="1" indent="-285750" eaLnBrk="1" hangingPunct="1"/>
            <a:r>
              <a:rPr lang="en-US" altLang="en-US" smtClean="0"/>
              <a:t>Encouraged student to get GED instead of high school diploma</a:t>
            </a:r>
          </a:p>
          <a:p>
            <a:pPr marL="742950" lvl="1" indent="-285750" eaLnBrk="1" hangingPunct="1"/>
            <a:r>
              <a:rPr lang="en-US" altLang="en-US" smtClean="0"/>
              <a:t>Prevented student from making up work missed while recovering from childbirth</a:t>
            </a:r>
          </a:p>
          <a:p>
            <a:pPr marL="742950" lvl="1" indent="-285750" eaLnBrk="1" hangingPunct="1"/>
            <a:r>
              <a:rPr lang="en-US" altLang="en-US" smtClean="0"/>
              <a:t>Pregnant or postpartum students not eligible for homebound instruction</a:t>
            </a:r>
            <a:endParaRPr lang="en-US" altLang="en-US" smtClean="0">
              <a:latin typeface="Georgia" pitchFamily="18" charset="0"/>
            </a:endParaRPr>
          </a:p>
          <a:p>
            <a:pPr marL="0" indent="0"/>
            <a:endParaRPr lang="en-US" altLang="en-US" smtClean="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additive="base">
                                        <p:cTn id="13"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8723">
                                            <p:txEl>
                                              <p:pRg st="2" end="2"/>
                                            </p:txEl>
                                          </p:spTgt>
                                        </p:tgtEl>
                                        <p:attrNameLst>
                                          <p:attrName>style.visibility</p:attrName>
                                        </p:attrNameLst>
                                      </p:cBhvr>
                                      <p:to>
                                        <p:strVal val="visible"/>
                                      </p:to>
                                    </p:set>
                                    <p:anim calcmode="lin" valueType="num">
                                      <p:cBhvr additive="base">
                                        <p:cTn id="19" dur="500" fill="hold"/>
                                        <p:tgtEl>
                                          <p:spTgt spid="158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8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8723">
                                            <p:txEl>
                                              <p:pRg st="3" end="3"/>
                                            </p:txEl>
                                          </p:spTgt>
                                        </p:tgtEl>
                                        <p:attrNameLst>
                                          <p:attrName>style.visibility</p:attrName>
                                        </p:attrNameLst>
                                      </p:cBhvr>
                                      <p:to>
                                        <p:strVal val="visible"/>
                                      </p:to>
                                    </p:set>
                                    <p:anim calcmode="lin" valueType="num">
                                      <p:cBhvr additive="base">
                                        <p:cTn id="25" dur="500" fill="hold"/>
                                        <p:tgtEl>
                                          <p:spTgt spid="158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8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0" y="304800"/>
            <a:ext cx="8001000" cy="1216025"/>
          </a:xfrm>
        </p:spPr>
        <p:txBody>
          <a:bodyPr anchor="ctr"/>
          <a:lstStyle/>
          <a:p>
            <a:pPr eaLnBrk="1" hangingPunct="1"/>
            <a:r>
              <a:rPr lang="en-US" altLang="en-US" sz="3400" b="1" smtClean="0">
                <a:solidFill>
                  <a:schemeClr val="tx1"/>
                </a:solidFill>
              </a:rPr>
              <a:t>State and local laws can </a:t>
            </a:r>
            <a:br>
              <a:rPr lang="en-US" altLang="en-US" sz="3400" b="1" smtClean="0">
                <a:solidFill>
                  <a:schemeClr val="tx1"/>
                </a:solidFill>
              </a:rPr>
            </a:br>
            <a:r>
              <a:rPr lang="en-US" altLang="en-US" sz="3400" b="1" smtClean="0">
                <a:solidFill>
                  <a:schemeClr val="tx1"/>
                </a:solidFill>
              </a:rPr>
              <a:t>provide additional protections.</a:t>
            </a:r>
          </a:p>
        </p:txBody>
      </p:sp>
      <p:sp>
        <p:nvSpPr>
          <p:cNvPr id="78851" name="Rectangle 3"/>
          <p:cNvSpPr>
            <a:spLocks noGrp="1" noChangeArrowheads="1"/>
          </p:cNvSpPr>
          <p:nvPr>
            <p:ph type="body" idx="4294967295"/>
          </p:nvPr>
        </p:nvSpPr>
        <p:spPr>
          <a:xfrm>
            <a:off x="1143000" y="1828800"/>
            <a:ext cx="8001000" cy="4267200"/>
          </a:xfrm>
        </p:spPr>
        <p:txBody>
          <a:bodyPr/>
          <a:lstStyle/>
          <a:p>
            <a:pPr marL="461963" indent="-461963" eaLnBrk="1" hangingPunct="1">
              <a:buFont typeface="Wingdings" pitchFamily="2" charset="2"/>
              <a:buNone/>
            </a:pPr>
            <a:r>
              <a:rPr lang="en-US" altLang="en-US" sz="2600" b="1" smtClean="0"/>
              <a:t>E.g., North Carolina, New York City:</a:t>
            </a:r>
          </a:p>
          <a:p>
            <a:pPr marL="461963" indent="-461963" eaLnBrk="1" hangingPunct="1">
              <a:buFont typeface="Wingdings" pitchFamily="2" charset="2"/>
              <a:buNone/>
            </a:pPr>
            <a:endParaRPr lang="en-US" altLang="en-US" sz="1200" b="1" smtClean="0"/>
          </a:p>
          <a:p>
            <a:pPr marL="862013" lvl="1" indent="-285750" eaLnBrk="1" hangingPunct="1"/>
            <a:r>
              <a:rPr lang="en-US" altLang="en-US" smtClean="0"/>
              <a:t> Absences due to the illness or medical  	appointment of student’s child must be 	excused if he or she is custodial parent.</a:t>
            </a:r>
          </a:p>
          <a:p>
            <a:pPr marL="862013" lvl="1" indent="-285750" eaLnBrk="1" hangingPunct="1"/>
            <a:endParaRPr lang="en-US" altLang="en-US" sz="1200" smtClean="0"/>
          </a:p>
          <a:p>
            <a:pPr marL="862013" lvl="1" indent="-285750" eaLnBrk="1" hangingPunct="1"/>
            <a:r>
              <a:rPr lang="en-US" altLang="en-US" smtClean="0"/>
              <a:t> Homework and make-up work shall be 	made available to PPS during absences.</a:t>
            </a:r>
          </a:p>
          <a:p>
            <a:pPr marL="862013" lvl="1" indent="-285750" eaLnBrk="1" hangingPunct="1"/>
            <a:endParaRPr lang="en-US" altLang="en-US" sz="1200" smtClean="0"/>
          </a:p>
          <a:p>
            <a:pPr marL="862013" lvl="1" indent="-285750" eaLnBrk="1" hangingPunct="1"/>
            <a:r>
              <a:rPr lang="en-US" altLang="en-US" smtClean="0"/>
              <a:t> To extent necessary, homebound 		teacher shall be assigned.</a:t>
            </a:r>
          </a:p>
          <a:p>
            <a:pPr marL="461963" indent="-461963" eaLnBrk="1" hangingPunct="1">
              <a:buFont typeface="Wingdings" pitchFamily="2" charset="2"/>
              <a:buNone/>
            </a:pPr>
            <a:endParaRPr lang="en-US" altLang="en-US" smtClean="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animEffect transition="in" filter="blinds(horizontal)">
                                      <p:cBhvr>
                                        <p:cTn id="7" dur="500"/>
                                        <p:tgtEl>
                                          <p:spTgt spid="788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851">
                                            <p:txEl>
                                              <p:pRg st="4" end="4"/>
                                            </p:txEl>
                                          </p:spTgt>
                                        </p:tgtEl>
                                        <p:attrNameLst>
                                          <p:attrName>style.visibility</p:attrName>
                                        </p:attrNameLst>
                                      </p:cBhvr>
                                      <p:to>
                                        <p:strVal val="visible"/>
                                      </p:to>
                                    </p:set>
                                    <p:animEffect transition="in" filter="blinds(horizontal)">
                                      <p:cBhvr>
                                        <p:cTn id="12" dur="500"/>
                                        <p:tgtEl>
                                          <p:spTgt spid="7885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8851">
                                            <p:txEl>
                                              <p:pRg st="6" end="6"/>
                                            </p:txEl>
                                          </p:spTgt>
                                        </p:tgtEl>
                                        <p:attrNameLst>
                                          <p:attrName>style.visibility</p:attrName>
                                        </p:attrNameLst>
                                      </p:cBhvr>
                                      <p:to>
                                        <p:strVal val="visible"/>
                                      </p:to>
                                    </p:set>
                                    <p:animEffect transition="in" filter="blinds(horizontal)">
                                      <p:cBhvr>
                                        <p:cTn id="17" dur="500"/>
                                        <p:tgtEl>
                                          <p:spTgt spid="78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idx="4294967295"/>
          </p:nvPr>
        </p:nvSpPr>
        <p:spPr>
          <a:xfrm>
            <a:off x="1143000" y="304800"/>
            <a:ext cx="8001000" cy="1216025"/>
          </a:xfrm>
        </p:spPr>
        <p:txBody>
          <a:bodyPr anchor="ctr">
            <a:normAutofit fontScale="90000"/>
          </a:bodyPr>
          <a:lstStyle/>
          <a:p>
            <a:pPr eaLnBrk="1" hangingPunct="1"/>
            <a:r>
              <a:rPr lang="en-US" altLang="en-US" b="1" smtClean="0">
                <a:solidFill>
                  <a:schemeClr val="tx1"/>
                </a:solidFill>
              </a:rPr>
              <a:t>From civil rights law to good educational policy</a:t>
            </a:r>
          </a:p>
        </p:txBody>
      </p:sp>
      <p:sp>
        <p:nvSpPr>
          <p:cNvPr id="80902" name="Rectangle 6"/>
          <p:cNvSpPr>
            <a:spLocks noGrp="1" noChangeArrowheads="1"/>
          </p:cNvSpPr>
          <p:nvPr>
            <p:ph type="body" idx="4294967295"/>
          </p:nvPr>
        </p:nvSpPr>
        <p:spPr>
          <a:xfrm>
            <a:off x="0" y="1752600"/>
            <a:ext cx="8001000" cy="4267200"/>
          </a:xfrm>
        </p:spPr>
        <p:txBody>
          <a:bodyPr/>
          <a:lstStyle/>
          <a:p>
            <a:pPr marL="576263" indent="-576263" eaLnBrk="1" hangingPunct="1">
              <a:buFont typeface="Wingdings" pitchFamily="2" charset="2"/>
              <a:buNone/>
            </a:pPr>
            <a:r>
              <a:rPr lang="en-US" altLang="en-US" sz="3900" smtClean="0"/>
              <a:t>	</a:t>
            </a:r>
            <a:r>
              <a:rPr lang="en-US" altLang="en-US" smtClean="0"/>
              <a:t>What </a:t>
            </a:r>
            <a:r>
              <a:rPr lang="en-US" altLang="en-US" i="1" smtClean="0"/>
              <a:t>can and should</a:t>
            </a:r>
            <a:r>
              <a:rPr lang="en-US" altLang="en-US" smtClean="0"/>
              <a:t> schools do to improve the graduation rates and success of pregnant and parenting students?</a:t>
            </a:r>
          </a:p>
          <a:p>
            <a:pPr marL="576263" indent="-576263" eaLnBrk="1" hangingPunct="1">
              <a:buFont typeface="Wingdings" pitchFamily="2" charset="2"/>
              <a:buNone/>
            </a:pPr>
            <a:endParaRPr lang="en-US" altLang="en-US" sz="3900" smtClean="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902">
                                            <p:txEl>
                                              <p:pRg st="0" end="0"/>
                                            </p:txEl>
                                          </p:spTgt>
                                        </p:tgtEl>
                                        <p:attrNameLst>
                                          <p:attrName>style.visibility</p:attrName>
                                        </p:attrNameLst>
                                      </p:cBhvr>
                                      <p:to>
                                        <p:strVal val="visible"/>
                                      </p:to>
                                    </p:set>
                                    <p:anim calcmode="lin" valueType="num">
                                      <p:cBhvr additive="base">
                                        <p:cTn id="7" dur="500" fill="hold"/>
                                        <p:tgtEl>
                                          <p:spTgt spid="809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9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609600" y="533400"/>
            <a:ext cx="8534400" cy="990600"/>
          </a:xfrm>
        </p:spPr>
        <p:txBody>
          <a:bodyPr lIns="91418" tIns="45709" rIns="91418" bIns="45709" anchor="ctr"/>
          <a:lstStyle/>
          <a:p>
            <a:pPr eaLnBrk="1" hangingPunct="1"/>
            <a:r>
              <a:rPr lang="en-US" altLang="en-US" sz="4000" b="1" smtClean="0">
                <a:solidFill>
                  <a:schemeClr val="tx1"/>
                </a:solidFill>
              </a:rPr>
              <a:t>Recommendations  </a:t>
            </a:r>
          </a:p>
        </p:txBody>
      </p:sp>
      <p:sp>
        <p:nvSpPr>
          <p:cNvPr id="132099" name="Rectangle 3"/>
          <p:cNvSpPr>
            <a:spLocks noGrp="1" noChangeArrowheads="1"/>
          </p:cNvSpPr>
          <p:nvPr>
            <p:ph type="body" idx="4294967295"/>
          </p:nvPr>
        </p:nvSpPr>
        <p:spPr>
          <a:xfrm>
            <a:off x="990600" y="1295400"/>
            <a:ext cx="8153400" cy="7086600"/>
          </a:xfrm>
        </p:spPr>
        <p:txBody>
          <a:bodyPr lIns="91418" tIns="45709" rIns="91418" bIns="45709"/>
          <a:lstStyle/>
          <a:p>
            <a:pPr marL="342900" indent="-342900" eaLnBrk="1" hangingPunct="1">
              <a:buFont typeface="Wingdings" pitchFamily="2" charset="2"/>
              <a:buNone/>
            </a:pPr>
            <a:endParaRPr lang="en-US" altLang="en-US" sz="2000" b="1" smtClean="0"/>
          </a:p>
          <a:p>
            <a:pPr marL="342900" indent="-342900" eaLnBrk="1" hangingPunct="1">
              <a:spcAft>
                <a:spcPct val="15000"/>
              </a:spcAft>
            </a:pPr>
            <a:r>
              <a:rPr lang="en-US" altLang="en-US" sz="1900" smtClean="0"/>
              <a:t>Ensure compliance with Title IX (school climate)</a:t>
            </a:r>
          </a:p>
          <a:p>
            <a:pPr marL="342900" indent="-342900" eaLnBrk="1" hangingPunct="1">
              <a:spcAft>
                <a:spcPct val="15000"/>
              </a:spcAft>
            </a:pPr>
            <a:r>
              <a:rPr lang="en-US" altLang="en-US" sz="1900" smtClean="0"/>
              <a:t>Excused absences for illness or medical appt. of student’s child </a:t>
            </a:r>
          </a:p>
          <a:p>
            <a:pPr marL="342900" indent="-342900" eaLnBrk="1" hangingPunct="1">
              <a:spcAft>
                <a:spcPct val="15000"/>
              </a:spcAft>
            </a:pPr>
            <a:r>
              <a:rPr lang="en-US" altLang="en-US" sz="1900" smtClean="0"/>
              <a:t>Flexibility in scheduling </a:t>
            </a:r>
          </a:p>
          <a:p>
            <a:pPr marL="342900" indent="-342900" eaLnBrk="1" hangingPunct="1">
              <a:spcAft>
                <a:spcPct val="15000"/>
              </a:spcAft>
            </a:pPr>
            <a:r>
              <a:rPr lang="en-US" altLang="en-US" sz="1900" smtClean="0"/>
              <a:t>Goal-setting and guidance, encouragement</a:t>
            </a:r>
          </a:p>
          <a:p>
            <a:pPr marL="342900" indent="-342900" eaLnBrk="1" hangingPunct="1">
              <a:spcAft>
                <a:spcPct val="15000"/>
              </a:spcAft>
            </a:pPr>
            <a:r>
              <a:rPr lang="en-US" altLang="en-US" sz="1900" smtClean="0"/>
              <a:t>Individualized graduation plans</a:t>
            </a:r>
          </a:p>
          <a:p>
            <a:pPr marL="342900" indent="-342900" eaLnBrk="1" hangingPunct="1">
              <a:spcAft>
                <a:spcPct val="15000"/>
              </a:spcAft>
            </a:pPr>
            <a:r>
              <a:rPr lang="en-US" altLang="en-US" sz="1900" smtClean="0"/>
              <a:t>Home instruction during maternity leave</a:t>
            </a:r>
          </a:p>
          <a:p>
            <a:pPr marL="342900" indent="-342900" eaLnBrk="1" hangingPunct="1">
              <a:spcAft>
                <a:spcPct val="15000"/>
              </a:spcAft>
            </a:pPr>
            <a:r>
              <a:rPr lang="en-US" altLang="en-US" sz="1900" smtClean="0"/>
              <a:t>Child care, transportation assistance</a:t>
            </a:r>
          </a:p>
          <a:p>
            <a:pPr marL="342900" indent="-342900" eaLnBrk="1" hangingPunct="1">
              <a:spcAft>
                <a:spcPct val="15000"/>
              </a:spcAft>
            </a:pPr>
            <a:r>
              <a:rPr lang="en-US" altLang="en-US" sz="1900" smtClean="0"/>
              <a:t>Secondary pregnancy prevention </a:t>
            </a:r>
          </a:p>
          <a:p>
            <a:pPr marL="342900" indent="-342900" eaLnBrk="1" hangingPunct="1">
              <a:spcAft>
                <a:spcPct val="15000"/>
              </a:spcAft>
            </a:pPr>
            <a:r>
              <a:rPr lang="en-US" altLang="en-US" sz="1900" smtClean="0"/>
              <a:t>Access to social services and health care</a:t>
            </a:r>
          </a:p>
          <a:p>
            <a:pPr marL="342900" indent="-342900" eaLnBrk="1" hangingPunct="1">
              <a:spcAft>
                <a:spcPct val="15000"/>
              </a:spcAft>
            </a:pPr>
            <a:r>
              <a:rPr lang="en-US" altLang="en-US" sz="1900" smtClean="0"/>
              <a:t>“Parenting” classes teaching range of life skills</a:t>
            </a:r>
          </a:p>
          <a:p>
            <a:pPr marL="342900" indent="-342900" eaLnBrk="1" hangingPunct="1">
              <a:spcAft>
                <a:spcPct val="15000"/>
              </a:spcAft>
            </a:pPr>
            <a:r>
              <a:rPr lang="en-US" altLang="en-US" sz="1900" smtClean="0"/>
              <a:t>Outreach to dropouts</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idx="4294967295"/>
          </p:nvPr>
        </p:nvSpPr>
        <p:spPr>
          <a:xfrm>
            <a:off x="1143000" y="304800"/>
            <a:ext cx="8001000" cy="1216025"/>
          </a:xfrm>
        </p:spPr>
        <p:txBody>
          <a:bodyPr anchor="ctr"/>
          <a:lstStyle/>
          <a:p>
            <a:pPr eaLnBrk="1" hangingPunct="1"/>
            <a:r>
              <a:rPr lang="en-US" altLang="en-US" sz="3600" b="1" smtClean="0">
                <a:solidFill>
                  <a:schemeClr val="tx1"/>
                </a:solidFill>
              </a:rPr>
              <a:t>Pregnancy is not contagious!</a:t>
            </a:r>
          </a:p>
        </p:txBody>
      </p:sp>
      <p:sp>
        <p:nvSpPr>
          <p:cNvPr id="83971" name="Content Placeholder 2"/>
          <p:cNvSpPr>
            <a:spLocks noGrp="1"/>
          </p:cNvSpPr>
          <p:nvPr>
            <p:ph type="body" idx="4294967295"/>
          </p:nvPr>
        </p:nvSpPr>
        <p:spPr>
          <a:xfrm>
            <a:off x="1143000" y="1828800"/>
            <a:ext cx="8001000" cy="4267200"/>
          </a:xfrm>
        </p:spPr>
        <p:txBody>
          <a:bodyPr/>
          <a:lstStyle/>
          <a:p>
            <a:pPr marL="0" indent="0" eaLnBrk="1" hangingPunct="1">
              <a:buFont typeface="Wingdings" pitchFamily="2" charset="2"/>
              <a:buNone/>
            </a:pPr>
            <a:r>
              <a:rPr lang="en-US" altLang="en-US" smtClean="0"/>
              <a:t>“I want  . . . To dispel the myth that [providing these services in the same school setting] will make other girls want to get pregnant.  It hasn’t.  And it’s very cost effective.”</a:t>
            </a:r>
          </a:p>
          <a:p>
            <a:pPr marL="1143000" lvl="2" indent="-228600" eaLnBrk="1" hangingPunct="1"/>
            <a:endParaRPr lang="en-US" altLang="en-US" sz="1200" smtClean="0">
              <a:latin typeface="Georgia" pitchFamily="18" charset="0"/>
            </a:endParaRPr>
          </a:p>
          <a:p>
            <a:pPr marL="1143000" lvl="2" indent="-228600" eaLnBrk="1" hangingPunct="1">
              <a:buFont typeface="Wingdings" pitchFamily="2" charset="2"/>
              <a:buNone/>
            </a:pPr>
            <a:r>
              <a:rPr lang="en-US" altLang="en-US" smtClean="0">
                <a:latin typeface="Georgia" pitchFamily="18" charset="0"/>
              </a:rPr>
              <a:t> </a:t>
            </a:r>
            <a:r>
              <a:rPr lang="en-US" altLang="en-US" smtClean="0"/>
              <a:t>- Asst. Superintendent in Texas who started program providing supports to pregnant and parenting students in mainstream high school.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ox(in)">
                                      <p:cBhvr>
                                        <p:cTn id="7" dur="500"/>
                                        <p:tgtEl>
                                          <p:spTgt spid="8397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3971">
                                            <p:txEl>
                                              <p:pRg st="2" end="2"/>
                                            </p:txEl>
                                          </p:spTgt>
                                        </p:tgtEl>
                                        <p:attrNameLst>
                                          <p:attrName>style.visibility</p:attrName>
                                        </p:attrNameLst>
                                      </p:cBhvr>
                                      <p:to>
                                        <p:strVal val="visible"/>
                                      </p:to>
                                    </p:set>
                                    <p:animEffect transition="in" filter="box(in)">
                                      <p:cBhvr>
                                        <p:cTn id="10" dur="5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04800"/>
            <a:ext cx="9144000" cy="1216025"/>
          </a:xfrm>
        </p:spPr>
        <p:txBody>
          <a:bodyPr/>
          <a:lstStyle/>
          <a:p>
            <a:pPr algn="ctr" eaLnBrk="1" hangingPunct="1"/>
            <a:r>
              <a:rPr lang="en-US" altLang="en-US" sz="4000" b="1" smtClean="0">
                <a:solidFill>
                  <a:schemeClr val="tx1"/>
                </a:solidFill>
              </a:rPr>
              <a:t>Who Is Protected by Title IX?</a:t>
            </a:r>
          </a:p>
        </p:txBody>
      </p:sp>
      <p:sp>
        <p:nvSpPr>
          <p:cNvPr id="25603" name="Rectangle 3"/>
          <p:cNvSpPr>
            <a:spLocks noGrp="1" noChangeArrowheads="1"/>
          </p:cNvSpPr>
          <p:nvPr>
            <p:ph idx="1"/>
          </p:nvPr>
        </p:nvSpPr>
        <p:spPr/>
        <p:txBody>
          <a:bodyPr/>
          <a:lstStyle/>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a:p>
            <a:pPr eaLnBrk="1" hangingPunct="1"/>
            <a:r>
              <a:rPr lang="en-US" altLang="en-US" sz="3600" dirty="0" smtClean="0"/>
              <a:t>Students of </a:t>
            </a:r>
            <a:r>
              <a:rPr lang="en-US" altLang="en-US" sz="3600" dirty="0" smtClean="0">
                <a:solidFill>
                  <a:srgbClr val="FFC000"/>
                </a:solidFill>
              </a:rPr>
              <a:t>all genders</a:t>
            </a:r>
          </a:p>
          <a:p>
            <a:pPr eaLnBrk="1" hangingPunct="1">
              <a:buFont typeface="Wingdings" pitchFamily="2" charset="2"/>
              <a:buNone/>
            </a:pPr>
            <a:endParaRPr lang="en-US" altLang="en-US" sz="3600" dirty="0" smtClean="0">
              <a:solidFill>
                <a:schemeClr val="accent2"/>
              </a:solidFill>
            </a:endParaRPr>
          </a:p>
          <a:p>
            <a:pPr eaLnBrk="1" hangingPunct="1"/>
            <a:r>
              <a:rPr lang="en-US" altLang="en-US" sz="3600" dirty="0" smtClean="0"/>
              <a:t>Both </a:t>
            </a:r>
            <a:r>
              <a:rPr lang="en-US" altLang="en-US" sz="3600" dirty="0" smtClean="0">
                <a:solidFill>
                  <a:schemeClr val="accent2"/>
                </a:solidFill>
              </a:rPr>
              <a:t>staff and students</a:t>
            </a:r>
            <a:r>
              <a:rPr lang="en-US" altLang="en-US" dirty="0" smtClean="0">
                <a:solidFill>
                  <a:schemeClr val="accent2"/>
                </a:solidFill>
              </a:rPr>
              <a:t> </a:t>
            </a:r>
          </a:p>
        </p:txBody>
      </p:sp>
      <p:pic>
        <p:nvPicPr>
          <p:cNvPr id="25604" name="Picture 6" descr="j0439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743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z="4000" b="1" smtClean="0"/>
              <a:t>FAQs</a:t>
            </a:r>
          </a:p>
        </p:txBody>
      </p:sp>
      <p:sp>
        <p:nvSpPr>
          <p:cNvPr id="75780" name="Rectangle 3"/>
          <p:cNvSpPr>
            <a:spLocks noGrp="1" noChangeArrowheads="1"/>
          </p:cNvSpPr>
          <p:nvPr>
            <p:ph idx="1"/>
          </p:nvPr>
        </p:nvSpPr>
        <p:spPr>
          <a:xfrm>
            <a:off x="609600" y="2209800"/>
            <a:ext cx="8001000" cy="4267200"/>
          </a:xfrm>
        </p:spPr>
        <p:txBody>
          <a:bodyPr/>
          <a:lstStyle/>
          <a:p>
            <a:r>
              <a:rPr lang="en-US" altLang="en-US" sz="2400" smtClean="0"/>
              <a:t>“</a:t>
            </a:r>
            <a:r>
              <a:rPr lang="en-US" altLang="en-US" sz="2400" b="1" i="1" smtClean="0"/>
              <a:t>How do we know if a student can continue going to school or doing sports or other activities once she is pregnant?” </a:t>
            </a:r>
          </a:p>
          <a:p>
            <a:r>
              <a:rPr lang="en-US" altLang="en-US" sz="2400" b="1" smtClean="0"/>
              <a:t>“</a:t>
            </a:r>
            <a:r>
              <a:rPr lang="en-US" altLang="en-US" sz="2400" b="1" i="1" smtClean="0"/>
              <a:t>Isn’t it dangerous for a pregnant student to attend school late in her pregnancy? Our school does not want to be responsible for her health and safety at that point.”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Effect transition="in" filter="blinds(horizontal)">
                                      <p:cBhvr>
                                        <p:cTn id="7" dur="500"/>
                                        <p:tgtEl>
                                          <p:spTgt spid="757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5780">
                                            <p:txEl>
                                              <p:pRg st="1" end="1"/>
                                            </p:txEl>
                                          </p:spTgt>
                                        </p:tgtEl>
                                        <p:attrNameLst>
                                          <p:attrName>style.visibility</p:attrName>
                                        </p:attrNameLst>
                                      </p:cBhvr>
                                      <p:to>
                                        <p:strVal val="visible"/>
                                      </p:to>
                                    </p:set>
                                    <p:animEffect transition="in" filter="blinds(horizontal)">
                                      <p:cBhvr>
                                        <p:cTn id="12" dur="500"/>
                                        <p:tgtEl>
                                          <p:spTgt spid="757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tLang="en-US" sz="4000" b="1" smtClean="0"/>
              <a:t>FAQs</a:t>
            </a:r>
          </a:p>
        </p:txBody>
      </p:sp>
      <p:sp>
        <p:nvSpPr>
          <p:cNvPr id="75780" name="Rectangle 3"/>
          <p:cNvSpPr>
            <a:spLocks noGrp="1" noChangeArrowheads="1"/>
          </p:cNvSpPr>
          <p:nvPr>
            <p:ph idx="1"/>
          </p:nvPr>
        </p:nvSpPr>
        <p:spPr>
          <a:xfrm>
            <a:off x="533400" y="1828800"/>
            <a:ext cx="8001000" cy="4267200"/>
          </a:xfrm>
        </p:spPr>
        <p:txBody>
          <a:bodyPr/>
          <a:lstStyle/>
          <a:p>
            <a:r>
              <a:rPr lang="en-US" altLang="en-US" sz="2400" b="1" smtClean="0"/>
              <a:t>“</a:t>
            </a:r>
            <a:r>
              <a:rPr lang="en-US" altLang="en-US" sz="2400" b="1" i="1" smtClean="0"/>
              <a:t>I’m a school administrator and it is fine with me if pregnant girls keep coming to school but one of my teachers does not want them in his class. That means I’m not violating Title IX myself, right?”</a:t>
            </a:r>
          </a:p>
          <a:p>
            <a:r>
              <a:rPr lang="en-US" altLang="en-US" sz="2400" smtClean="0"/>
              <a:t>“</a:t>
            </a:r>
            <a:r>
              <a:rPr lang="en-US" altLang="en-US" sz="2400" b="1" i="1" smtClean="0"/>
              <a:t>If we give special treatment to pregnant and parenting students, other students will want to get pregnant too. Shouldn’t we instead “make an example” out of the students who get pregnant?”</a:t>
            </a:r>
            <a:endParaRPr lang="en-US" altLang="en-US"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Effect transition="in" filter="blinds(horizontal)">
                                      <p:cBhvr>
                                        <p:cTn id="7" dur="500"/>
                                        <p:tgtEl>
                                          <p:spTgt spid="757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5780">
                                            <p:txEl>
                                              <p:pRg st="1" end="1"/>
                                            </p:txEl>
                                          </p:spTgt>
                                        </p:tgtEl>
                                        <p:attrNameLst>
                                          <p:attrName>style.visibility</p:attrName>
                                        </p:attrNameLst>
                                      </p:cBhvr>
                                      <p:to>
                                        <p:strVal val="visible"/>
                                      </p:to>
                                    </p:set>
                                    <p:animEffect transition="in" filter="blinds(horizontal)">
                                      <p:cBhvr>
                                        <p:cTn id="12" dur="500"/>
                                        <p:tgtEl>
                                          <p:spTgt spid="757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b="1" smtClean="0"/>
              <a:t>Another FAQ:  Breastfeeding</a:t>
            </a:r>
          </a:p>
        </p:txBody>
      </p:sp>
      <p:sp>
        <p:nvSpPr>
          <p:cNvPr id="3" name="Content Placeholder 2"/>
          <p:cNvSpPr>
            <a:spLocks noGrp="1"/>
          </p:cNvSpPr>
          <p:nvPr>
            <p:ph idx="1"/>
          </p:nvPr>
        </p:nvSpPr>
        <p:spPr>
          <a:xfrm>
            <a:off x="566738" y="1905000"/>
            <a:ext cx="8001000" cy="4267200"/>
          </a:xfrm>
        </p:spPr>
        <p:txBody>
          <a:bodyPr/>
          <a:lstStyle/>
          <a:p>
            <a:pPr>
              <a:defRPr/>
            </a:pPr>
            <a:r>
              <a:rPr lang="en-US" sz="2400" b="1" dirty="0" smtClean="0"/>
              <a:t>Title IX does not directly address</a:t>
            </a:r>
          </a:p>
          <a:p>
            <a:pPr>
              <a:defRPr/>
            </a:pPr>
            <a:r>
              <a:rPr lang="en-US" sz="2400" b="1" dirty="0" smtClean="0"/>
              <a:t>Good educational policy</a:t>
            </a:r>
          </a:p>
          <a:p>
            <a:pPr>
              <a:defRPr/>
            </a:pPr>
            <a:r>
              <a:rPr lang="en-US" sz="2400" b="1" dirty="0" smtClean="0"/>
              <a:t>CT </a:t>
            </a:r>
            <a:r>
              <a:rPr lang="en-US" sz="2400" b="1" dirty="0"/>
              <a:t>ST § 53-34b. </a:t>
            </a:r>
            <a:r>
              <a:rPr lang="en-US" sz="2400" dirty="0" smtClean="0"/>
              <a:t>No </a:t>
            </a:r>
            <a:r>
              <a:rPr lang="en-US" sz="2400" dirty="0"/>
              <a:t>person may restrict or limit the right of a mother to breast-feed her child.</a:t>
            </a:r>
          </a:p>
          <a:p>
            <a:pPr>
              <a:defRPr/>
            </a:pPr>
            <a:r>
              <a:rPr lang="en-US" sz="2400" b="1" dirty="0" smtClean="0"/>
              <a:t>CT </a:t>
            </a:r>
            <a:r>
              <a:rPr lang="en-US" sz="2400" b="1" dirty="0"/>
              <a:t>ST</a:t>
            </a:r>
            <a:r>
              <a:rPr lang="en-US" sz="2400" dirty="0"/>
              <a:t> </a:t>
            </a:r>
            <a:r>
              <a:rPr lang="en-US" sz="2400" b="1" dirty="0"/>
              <a:t>§ 46a-64. Discriminatory public accommodations practices prohibited. Penalty.</a:t>
            </a:r>
            <a:r>
              <a:rPr lang="en-US" sz="2400" dirty="0"/>
              <a:t> </a:t>
            </a:r>
          </a:p>
          <a:p>
            <a:pPr>
              <a:defRPr/>
            </a:pPr>
            <a:r>
              <a:rPr lang="en-US" sz="2400" b="1" dirty="0" smtClean="0"/>
              <a:t>CT </a:t>
            </a:r>
            <a:r>
              <a:rPr lang="en-US" sz="2400" b="1" dirty="0"/>
              <a:t>ST</a:t>
            </a:r>
            <a:r>
              <a:rPr lang="en-US" sz="2400" dirty="0"/>
              <a:t> </a:t>
            </a:r>
            <a:r>
              <a:rPr lang="en-US" sz="2400" b="1" dirty="0"/>
              <a:t>§ 31-40w. Breastfeeding in the workplace.</a:t>
            </a:r>
            <a:endParaRPr lang="en-US" sz="2400" dirty="0"/>
          </a:p>
          <a:p>
            <a:pPr marL="0" indent="0">
              <a:buFont typeface="Wingdings" pitchFamily="2" charset="2"/>
              <a:buNone/>
              <a:defRPr/>
            </a:pPr>
            <a:endParaRPr lang="en-US"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ltLang="en-US" b="1" smtClean="0"/>
              <a:t>CT State Dept of Education</a:t>
            </a:r>
          </a:p>
        </p:txBody>
      </p:sp>
      <p:sp>
        <p:nvSpPr>
          <p:cNvPr id="137219" name="Content Placeholder 2"/>
          <p:cNvSpPr>
            <a:spLocks noGrp="1"/>
          </p:cNvSpPr>
          <p:nvPr>
            <p:ph idx="1"/>
          </p:nvPr>
        </p:nvSpPr>
        <p:spPr>
          <a:xfrm>
            <a:off x="533400" y="1676400"/>
            <a:ext cx="8001000" cy="4267200"/>
          </a:xfrm>
        </p:spPr>
        <p:txBody>
          <a:bodyPr/>
          <a:lstStyle/>
          <a:p>
            <a:r>
              <a:rPr lang="en-US" altLang="en-US" sz="2800" smtClean="0"/>
              <a:t>Teen Parent Program Manager:</a:t>
            </a:r>
          </a:p>
          <a:p>
            <a:pPr lvl="1"/>
            <a:r>
              <a:rPr lang="en-US" altLang="en-US" sz="2400" smtClean="0"/>
              <a:t>Shelby Pons, </a:t>
            </a:r>
            <a:r>
              <a:rPr lang="en-US" altLang="en-US" sz="2400" smtClean="0">
                <a:hlinkClick r:id="rId3"/>
              </a:rPr>
              <a:t>shelby.pons@ct.gov</a:t>
            </a:r>
            <a:r>
              <a:rPr lang="en-US" altLang="en-US" sz="2400" smtClean="0"/>
              <a:t> or </a:t>
            </a:r>
          </a:p>
          <a:p>
            <a:pPr lvl="1"/>
            <a:r>
              <a:rPr lang="en-US" altLang="en-US" sz="2400" smtClean="0"/>
              <a:t>860-807-2103</a:t>
            </a:r>
          </a:p>
          <a:p>
            <a:r>
              <a:rPr lang="en-US" altLang="en-US" sz="2800" smtClean="0"/>
              <a:t>Pregnancy Assistance Fund grant</a:t>
            </a:r>
          </a:p>
          <a:p>
            <a:pPr lvl="1"/>
            <a:r>
              <a:rPr lang="en-US" altLang="en-US" smtClean="0"/>
              <a:t>$2 million/year for 3 years</a:t>
            </a:r>
          </a:p>
          <a:p>
            <a:pPr lvl="1"/>
            <a:r>
              <a:rPr lang="en-US" altLang="en-US" smtClean="0"/>
              <a:t>Support to: Hartford, New Haven, Bridgeport, New Britain &amp; Waterbury  </a:t>
            </a:r>
          </a:p>
          <a:p>
            <a:pPr lvl="1"/>
            <a:r>
              <a:rPr lang="en-US" altLang="en-US" smtClean="0"/>
              <a:t>Each district will provide services to 50 pregnant and parenting teens via a coordinated model.</a:t>
            </a:r>
          </a:p>
          <a:p>
            <a:endParaRPr lang="en-US" altLang="en-US" smtClean="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r>
              <a:rPr lang="en-US" altLang="en-US" sz="4000" b="1" smtClean="0"/>
              <a:t>P/P Students Access to Education Act of 2011</a:t>
            </a:r>
            <a:endParaRPr lang="en-US" altLang="en-US" sz="4000" smtClean="0"/>
          </a:p>
        </p:txBody>
      </p:sp>
      <p:sp>
        <p:nvSpPr>
          <p:cNvPr id="138243" name="Rectangle 3"/>
          <p:cNvSpPr>
            <a:spLocks noGrp="1" noChangeArrowheads="1"/>
          </p:cNvSpPr>
          <p:nvPr>
            <p:ph idx="1"/>
          </p:nvPr>
        </p:nvSpPr>
        <p:spPr>
          <a:xfrm>
            <a:off x="566738" y="1828800"/>
            <a:ext cx="8001000" cy="4267200"/>
          </a:xfrm>
        </p:spPr>
        <p:txBody>
          <a:bodyPr/>
          <a:lstStyle/>
          <a:p>
            <a:r>
              <a:rPr lang="en-US" altLang="en-US" smtClean="0"/>
              <a:t>H.R. 2167 (Reps. Polis and Chu)</a:t>
            </a:r>
          </a:p>
          <a:p>
            <a:pPr eaLnBrk="1" hangingPunct="1"/>
            <a:r>
              <a:rPr lang="en-US" altLang="en-US" smtClean="0"/>
              <a:t>Focus on policy review and changes</a:t>
            </a:r>
          </a:p>
          <a:p>
            <a:pPr eaLnBrk="1" hangingPunct="1"/>
            <a:r>
              <a:rPr lang="en-US" altLang="en-US" smtClean="0"/>
              <a:t>Coordination and planning</a:t>
            </a:r>
          </a:p>
          <a:p>
            <a:pPr eaLnBrk="1" hangingPunct="1"/>
            <a:r>
              <a:rPr lang="en-US" altLang="en-US" smtClean="0"/>
              <a:t>Funding for educational and related services</a:t>
            </a:r>
          </a:p>
          <a:p>
            <a:pPr eaLnBrk="1" hangingPunct="1"/>
            <a:r>
              <a:rPr lang="en-US" altLang="en-US" smtClean="0"/>
              <a:t>Improving school climate for pregnant and parenting students, to help them stay in school and succeed</a:t>
            </a:r>
          </a:p>
          <a:p>
            <a:endParaRPr lang="en-US" altLang="en-US" smtClean="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pPr eaLnBrk="1" hangingPunct="1"/>
            <a:r>
              <a:rPr lang="en-US" altLang="en-US" sz="4000" b="1" smtClean="0">
                <a:solidFill>
                  <a:schemeClr val="tx1"/>
                </a:solidFill>
              </a:rPr>
              <a:t>Title IX:</a:t>
            </a:r>
            <a:r>
              <a:rPr lang="en-US" altLang="en-US" sz="4000" smtClean="0">
                <a:solidFill>
                  <a:schemeClr val="tx1"/>
                </a:solidFill>
              </a:rPr>
              <a:t> </a:t>
            </a:r>
            <a:br>
              <a:rPr lang="en-US" altLang="en-US" sz="4000" smtClean="0">
                <a:solidFill>
                  <a:schemeClr val="tx1"/>
                </a:solidFill>
              </a:rPr>
            </a:br>
            <a:r>
              <a:rPr lang="en-US" altLang="en-US" sz="4000" b="1" smtClean="0">
                <a:solidFill>
                  <a:schemeClr val="tx1"/>
                </a:solidFill>
              </a:rPr>
              <a:t>Single Sex Programs</a:t>
            </a:r>
          </a:p>
        </p:txBody>
      </p:sp>
      <p:sp>
        <p:nvSpPr>
          <p:cNvPr id="139267" name="Rectangle 3"/>
          <p:cNvSpPr>
            <a:spLocks noGrp="1" noChangeArrowheads="1"/>
          </p:cNvSpPr>
          <p:nvPr>
            <p:ph idx="1"/>
          </p:nvPr>
        </p:nvSpPr>
        <p:spPr>
          <a:xfrm>
            <a:off x="533400" y="1676400"/>
            <a:ext cx="8001000" cy="4267200"/>
          </a:xfrm>
        </p:spPr>
        <p:txBody>
          <a:bodyPr/>
          <a:lstStyle/>
          <a:p>
            <a:pPr marL="12700" indent="-12700" eaLnBrk="1" hangingPunct="1">
              <a:buFont typeface="Wingdings" pitchFamily="2" charset="2"/>
              <a:buNone/>
            </a:pPr>
            <a:endParaRPr lang="en-US" altLang="en-US" smtClean="0"/>
          </a:p>
          <a:p>
            <a:pPr marL="12700" indent="-12700" eaLnBrk="1" hangingPunct="1">
              <a:buFont typeface="Wingdings" pitchFamily="2" charset="2"/>
              <a:buNone/>
            </a:pPr>
            <a:r>
              <a:rPr lang="en-US" altLang="en-US" sz="3600" b="1" smtClean="0"/>
              <a:t>Both Title IX and the U.S. Constitution set </a:t>
            </a:r>
            <a:r>
              <a:rPr lang="en-US" altLang="en-US" sz="3600" b="1" smtClean="0">
                <a:solidFill>
                  <a:schemeClr val="accent2"/>
                </a:solidFill>
              </a:rPr>
              <a:t>limits</a:t>
            </a:r>
            <a:r>
              <a:rPr lang="en-US" altLang="en-US" sz="3600" b="1" smtClean="0"/>
              <a:t> on when single sex programs  are permissible.</a:t>
            </a:r>
          </a:p>
        </p:txBody>
      </p:sp>
      <p:pic>
        <p:nvPicPr>
          <p:cNvPr id="139268" name="Picture 6" descr="j03058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025" y="1600200"/>
            <a:ext cx="1577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3400" y="304800"/>
            <a:ext cx="8001000" cy="1216025"/>
          </a:xfrm>
        </p:spPr>
        <p:txBody>
          <a:bodyPr/>
          <a:lstStyle/>
          <a:p>
            <a:pPr eaLnBrk="1" hangingPunct="1"/>
            <a:r>
              <a:rPr lang="en-US" altLang="en-US" sz="4000" b="1" smtClean="0">
                <a:solidFill>
                  <a:schemeClr val="tx1"/>
                </a:solidFill>
              </a:rPr>
              <a:t>Why? 						</a:t>
            </a:r>
            <a:endParaRPr lang="en-US" altLang="en-US" sz="6000" smtClean="0"/>
          </a:p>
        </p:txBody>
      </p:sp>
      <p:sp>
        <p:nvSpPr>
          <p:cNvPr id="140291" name="Rectangle 3"/>
          <p:cNvSpPr>
            <a:spLocks noGrp="1" noChangeArrowheads="1"/>
          </p:cNvSpPr>
          <p:nvPr>
            <p:ph idx="1"/>
          </p:nvPr>
        </p:nvSpPr>
        <p:spPr/>
        <p:txBody>
          <a:bodyPr/>
          <a:lstStyle/>
          <a:p>
            <a:pPr eaLnBrk="1" hangingPunct="1"/>
            <a:r>
              <a:rPr lang="en-US" altLang="en-US" sz="2600" smtClean="0">
                <a:solidFill>
                  <a:schemeClr val="accent2"/>
                </a:solidFill>
              </a:rPr>
              <a:t>Students are excluded</a:t>
            </a:r>
            <a:r>
              <a:rPr lang="en-US" altLang="en-US" sz="2600" smtClean="0"/>
              <a:t> from programs from which they may benefit based solely on their gender. </a:t>
            </a:r>
          </a:p>
          <a:p>
            <a:pPr eaLnBrk="1" hangingPunct="1"/>
            <a:r>
              <a:rPr lang="en-US" altLang="en-US" sz="2600" smtClean="0"/>
              <a:t>Single sex programs can reinforce </a:t>
            </a:r>
            <a:r>
              <a:rPr lang="en-US" altLang="en-US" sz="2600" smtClean="0">
                <a:solidFill>
                  <a:schemeClr val="accent2"/>
                </a:solidFill>
              </a:rPr>
              <a:t>gender stereotypes</a:t>
            </a:r>
            <a:r>
              <a:rPr lang="en-US" altLang="en-US" sz="2600" smtClean="0"/>
              <a:t> that are harmful to </a:t>
            </a:r>
            <a:r>
              <a:rPr lang="en-US" altLang="en-US" sz="2600" i="1" smtClean="0"/>
              <a:t>both </a:t>
            </a:r>
            <a:r>
              <a:rPr lang="en-US" altLang="en-US" sz="2600" smtClean="0"/>
              <a:t>boys and girls</a:t>
            </a:r>
          </a:p>
          <a:p>
            <a:pPr eaLnBrk="1" hangingPunct="1"/>
            <a:r>
              <a:rPr lang="en-US" altLang="en-US" sz="2600" smtClean="0"/>
              <a:t>Girls have historically received, and will likely continue to receive, </a:t>
            </a:r>
            <a:r>
              <a:rPr lang="en-US" altLang="en-US" sz="2600" smtClean="0">
                <a:solidFill>
                  <a:schemeClr val="accent2"/>
                </a:solidFill>
              </a:rPr>
              <a:t>fewer resources and opportunities</a:t>
            </a:r>
            <a:r>
              <a:rPr lang="en-US" altLang="en-US" sz="2600" smtClean="0"/>
              <a:t> in all-female environments. </a:t>
            </a:r>
            <a:endParaRPr lang="en-US" altLang="en-US" sz="4500" smtClean="0"/>
          </a:p>
        </p:txBody>
      </p:sp>
      <p:pic>
        <p:nvPicPr>
          <p:cNvPr id="140292" name="Picture 6" descr="j02411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863" y="304800"/>
            <a:ext cx="11414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pPr eaLnBrk="1" hangingPunct="1"/>
            <a:r>
              <a:rPr lang="en-US" altLang="en-US" sz="4000" b="1" smtClean="0">
                <a:solidFill>
                  <a:schemeClr val="tx1"/>
                </a:solidFill>
              </a:rPr>
              <a:t>Title IX and </a:t>
            </a:r>
            <a:br>
              <a:rPr lang="en-US" altLang="en-US" sz="4000" b="1" smtClean="0">
                <a:solidFill>
                  <a:schemeClr val="tx1"/>
                </a:solidFill>
              </a:rPr>
            </a:br>
            <a:r>
              <a:rPr lang="en-US" altLang="en-US" sz="4000" b="1" smtClean="0">
                <a:solidFill>
                  <a:schemeClr val="tx1"/>
                </a:solidFill>
              </a:rPr>
              <a:t>Single-Sex Schools</a:t>
            </a:r>
          </a:p>
        </p:txBody>
      </p:sp>
      <p:sp>
        <p:nvSpPr>
          <p:cNvPr id="52231" name="Rectangle 7"/>
          <p:cNvSpPr>
            <a:spLocks noGrp="1" noChangeArrowheads="1"/>
          </p:cNvSpPr>
          <p:nvPr>
            <p:ph idx="1"/>
          </p:nvPr>
        </p:nvSpPr>
        <p:spPr>
          <a:xfrm>
            <a:off x="566738" y="2057400"/>
            <a:ext cx="8001000" cy="4267200"/>
          </a:xfrm>
        </p:spPr>
        <p:txBody>
          <a:bodyPr/>
          <a:lstStyle/>
          <a:p>
            <a:pPr>
              <a:lnSpc>
                <a:spcPct val="90000"/>
              </a:lnSpc>
              <a:buFont typeface="Wingdings" pitchFamily="2" charset="2"/>
              <a:buNone/>
            </a:pPr>
            <a:r>
              <a:rPr lang="en-US" altLang="en-US" sz="2100" b="1" i="1" smtClean="0"/>
              <a:t>Title IX statute specifically exempts:</a:t>
            </a:r>
          </a:p>
          <a:p>
            <a:pPr>
              <a:lnSpc>
                <a:spcPct val="90000"/>
              </a:lnSpc>
              <a:buFont typeface="Wingdings" pitchFamily="2" charset="2"/>
              <a:buNone/>
            </a:pPr>
            <a:endParaRPr lang="en-US" altLang="en-US" sz="1200" b="1" i="1" smtClean="0"/>
          </a:p>
          <a:p>
            <a:pPr>
              <a:lnSpc>
                <a:spcPct val="90000"/>
              </a:lnSpc>
            </a:pPr>
            <a:r>
              <a:rPr lang="en-US" altLang="en-US" sz="2100" smtClean="0"/>
              <a:t>non-vocational elementary and secondary institutions</a:t>
            </a:r>
            <a:endParaRPr lang="en-US" altLang="en-US" sz="1200" smtClean="0"/>
          </a:p>
          <a:p>
            <a:pPr>
              <a:lnSpc>
                <a:spcPct val="90000"/>
              </a:lnSpc>
            </a:pPr>
            <a:endParaRPr lang="en-US" altLang="en-US" sz="1200" smtClean="0"/>
          </a:p>
          <a:p>
            <a:pPr>
              <a:lnSpc>
                <a:spcPct val="90000"/>
              </a:lnSpc>
            </a:pPr>
            <a:r>
              <a:rPr lang="en-US" altLang="en-US" sz="2100" smtClean="0"/>
              <a:t>private undergraduate institutions</a:t>
            </a:r>
          </a:p>
          <a:p>
            <a:pPr>
              <a:lnSpc>
                <a:spcPct val="90000"/>
              </a:lnSpc>
            </a:pPr>
            <a:endParaRPr lang="en-US" altLang="en-US" sz="1200" smtClean="0"/>
          </a:p>
          <a:p>
            <a:pPr>
              <a:lnSpc>
                <a:spcPct val="90000"/>
              </a:lnSpc>
            </a:pPr>
            <a:r>
              <a:rPr lang="en-US" altLang="en-US" sz="2100" smtClean="0"/>
              <a:t>public undergraduate institutions that traditionally and continually from their establishment have had a policy of admitting only students of one sex</a:t>
            </a:r>
          </a:p>
          <a:p>
            <a:pPr>
              <a:lnSpc>
                <a:spcPct val="90000"/>
              </a:lnSpc>
            </a:pPr>
            <a:endParaRPr lang="en-US" altLang="en-US" sz="1200" smtClean="0"/>
          </a:p>
          <a:p>
            <a:pPr>
              <a:lnSpc>
                <a:spcPct val="90000"/>
              </a:lnSpc>
            </a:pPr>
            <a:r>
              <a:rPr lang="en-US" altLang="en-US" sz="2100" smtClean="0"/>
              <a:t>institutions whose primary purpose is the training of individuals for the military services or the merchant marine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231">
                                            <p:txEl>
                                              <p:pRg st="2" end="2"/>
                                            </p:txEl>
                                          </p:spTgt>
                                        </p:tgtEl>
                                        <p:attrNameLst>
                                          <p:attrName>style.visibility</p:attrName>
                                        </p:attrNameLst>
                                      </p:cBhvr>
                                      <p:to>
                                        <p:strVal val="visible"/>
                                      </p:to>
                                    </p:set>
                                    <p:animEffect transition="in" filter="blinds(horizontal)">
                                      <p:cBhvr>
                                        <p:cTn id="7" dur="500"/>
                                        <p:tgtEl>
                                          <p:spTgt spid="5223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2231">
                                            <p:txEl>
                                              <p:pRg st="4" end="4"/>
                                            </p:txEl>
                                          </p:spTgt>
                                        </p:tgtEl>
                                        <p:attrNameLst>
                                          <p:attrName>style.visibility</p:attrName>
                                        </p:attrNameLst>
                                      </p:cBhvr>
                                      <p:to>
                                        <p:strVal val="visible"/>
                                      </p:to>
                                    </p:set>
                                    <p:animEffect transition="in" filter="blinds(horizontal)">
                                      <p:cBhvr>
                                        <p:cTn id="12" dur="500"/>
                                        <p:tgtEl>
                                          <p:spTgt spid="5223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2231">
                                            <p:txEl>
                                              <p:pRg st="6" end="6"/>
                                            </p:txEl>
                                          </p:spTgt>
                                        </p:tgtEl>
                                        <p:attrNameLst>
                                          <p:attrName>style.visibility</p:attrName>
                                        </p:attrNameLst>
                                      </p:cBhvr>
                                      <p:to>
                                        <p:strVal val="visible"/>
                                      </p:to>
                                    </p:set>
                                    <p:animEffect transition="in" filter="blinds(horizontal)">
                                      <p:cBhvr>
                                        <p:cTn id="17" dur="500"/>
                                        <p:tgtEl>
                                          <p:spTgt spid="52231">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2231">
                                            <p:txEl>
                                              <p:pRg st="8" end="8"/>
                                            </p:txEl>
                                          </p:spTgt>
                                        </p:tgtEl>
                                        <p:attrNameLst>
                                          <p:attrName>style.visibility</p:attrName>
                                        </p:attrNameLst>
                                      </p:cBhvr>
                                      <p:to>
                                        <p:strVal val="visible"/>
                                      </p:to>
                                    </p:set>
                                    <p:animEffect transition="in" filter="blinds(horizontal)">
                                      <p:cBhvr>
                                        <p:cTn id="22" dur="500"/>
                                        <p:tgtEl>
                                          <p:spTgt spid="522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fontScale="90000"/>
          </a:bodyPr>
          <a:lstStyle/>
          <a:p>
            <a:r>
              <a:rPr lang="en-US" altLang="en-US" sz="4000" b="1" smtClean="0">
                <a:solidFill>
                  <a:schemeClr val="tx1"/>
                </a:solidFill>
              </a:rPr>
              <a:t>Title IX and </a:t>
            </a:r>
            <a:br>
              <a:rPr lang="en-US" altLang="en-US" sz="4000" b="1" smtClean="0">
                <a:solidFill>
                  <a:schemeClr val="tx1"/>
                </a:solidFill>
              </a:rPr>
            </a:br>
            <a:r>
              <a:rPr lang="en-US" altLang="en-US" sz="4000" b="1" smtClean="0">
                <a:solidFill>
                  <a:schemeClr val="tx1"/>
                </a:solidFill>
              </a:rPr>
              <a:t>Single-Sex Classes</a:t>
            </a:r>
          </a:p>
        </p:txBody>
      </p:sp>
      <p:sp>
        <p:nvSpPr>
          <p:cNvPr id="442372" name="Rectangle 3"/>
          <p:cNvSpPr>
            <a:spLocks noGrp="1" noChangeArrowheads="1"/>
          </p:cNvSpPr>
          <p:nvPr>
            <p:ph idx="1"/>
          </p:nvPr>
        </p:nvSpPr>
        <p:spPr>
          <a:xfrm>
            <a:off x="566738" y="1981200"/>
            <a:ext cx="8001000" cy="4267200"/>
          </a:xfrm>
        </p:spPr>
        <p:txBody>
          <a:bodyPr/>
          <a:lstStyle/>
          <a:p>
            <a:pPr marL="0" indent="0">
              <a:lnSpc>
                <a:spcPct val="90000"/>
              </a:lnSpc>
              <a:buFont typeface="Wingdings" pitchFamily="2" charset="2"/>
              <a:buNone/>
            </a:pPr>
            <a:r>
              <a:rPr lang="en-US" altLang="en-US" sz="2100" b="1" i="1" smtClean="0"/>
              <a:t>Since its enactment, Title IX regulations have permitted single-sex classes: </a:t>
            </a:r>
          </a:p>
          <a:p>
            <a:pPr marL="0" indent="0">
              <a:lnSpc>
                <a:spcPct val="90000"/>
              </a:lnSpc>
              <a:buFont typeface="Wingdings" pitchFamily="2" charset="2"/>
              <a:buNone/>
            </a:pPr>
            <a:endParaRPr lang="en-US" altLang="en-US" sz="2100" b="1" i="1" smtClean="0"/>
          </a:p>
          <a:p>
            <a:pPr marL="0" indent="0">
              <a:lnSpc>
                <a:spcPct val="90000"/>
              </a:lnSpc>
              <a:buFont typeface="Wingdings" pitchFamily="2" charset="2"/>
              <a:buNone/>
            </a:pPr>
            <a:r>
              <a:rPr lang="en-US" altLang="en-US" sz="2100" b="1" i="1" smtClean="0"/>
              <a:t>1. Under common-sense circumstances:</a:t>
            </a:r>
          </a:p>
          <a:p>
            <a:pPr marL="628650" lvl="1" indent="0">
              <a:lnSpc>
                <a:spcPct val="90000"/>
              </a:lnSpc>
            </a:pPr>
            <a:endParaRPr lang="en-US" altLang="en-US" sz="1300" smtClean="0"/>
          </a:p>
          <a:p>
            <a:pPr marL="0" indent="0">
              <a:lnSpc>
                <a:spcPct val="90000"/>
              </a:lnSpc>
            </a:pPr>
            <a:r>
              <a:rPr lang="en-US" altLang="en-US" sz="2100" smtClean="0"/>
              <a:t> Human sexuality classes</a:t>
            </a:r>
          </a:p>
          <a:p>
            <a:pPr marL="0" indent="0">
              <a:lnSpc>
                <a:spcPct val="90000"/>
              </a:lnSpc>
            </a:pPr>
            <a:r>
              <a:rPr lang="en-US" altLang="en-US" sz="2100" smtClean="0"/>
              <a:t> Physical education classes in contact sports</a:t>
            </a:r>
          </a:p>
          <a:p>
            <a:pPr marL="0" indent="0">
              <a:lnSpc>
                <a:spcPct val="90000"/>
              </a:lnSpc>
            </a:pPr>
            <a:r>
              <a:rPr lang="en-US" altLang="en-US" sz="2100" smtClean="0"/>
              <a:t> Choirs for a specific vocal range</a:t>
            </a:r>
          </a:p>
          <a:p>
            <a:pPr marL="0" indent="0">
              <a:lnSpc>
                <a:spcPct val="90000"/>
              </a:lnSpc>
            </a:pPr>
            <a:endParaRPr lang="en-US" altLang="en-US" sz="2100" smtClean="0"/>
          </a:p>
          <a:p>
            <a:pPr marL="0" indent="0" eaLnBrk="1" hangingPunct="1">
              <a:lnSpc>
                <a:spcPct val="90000"/>
              </a:lnSpc>
              <a:buFont typeface="Wingdings" pitchFamily="2" charset="2"/>
              <a:buNone/>
            </a:pPr>
            <a:r>
              <a:rPr lang="en-US" altLang="en-US" sz="2100" b="1" i="1" smtClean="0"/>
              <a:t>2. To compensate for historical discrimination that has denied students of one gender access to equal educational opportunities.</a:t>
            </a:r>
          </a:p>
        </p:txBody>
      </p:sp>
      <p:pic>
        <p:nvPicPr>
          <p:cNvPr id="142340" name="Picture 5" descr="j0397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28600"/>
            <a:ext cx="112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2372">
                                            <p:txEl>
                                              <p:pRg st="4" end="4"/>
                                            </p:txEl>
                                          </p:spTgt>
                                        </p:tgtEl>
                                        <p:attrNameLst>
                                          <p:attrName>style.visibility</p:attrName>
                                        </p:attrNameLst>
                                      </p:cBhvr>
                                      <p:to>
                                        <p:strVal val="visible"/>
                                      </p:to>
                                    </p:set>
                                    <p:animEffect transition="in" filter="blinds(horizontal)">
                                      <p:cBhvr>
                                        <p:cTn id="7" dur="500"/>
                                        <p:tgtEl>
                                          <p:spTgt spid="442372">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2372">
                                            <p:txEl>
                                              <p:pRg st="5" end="5"/>
                                            </p:txEl>
                                          </p:spTgt>
                                        </p:tgtEl>
                                        <p:attrNameLst>
                                          <p:attrName>style.visibility</p:attrName>
                                        </p:attrNameLst>
                                      </p:cBhvr>
                                      <p:to>
                                        <p:strVal val="visible"/>
                                      </p:to>
                                    </p:set>
                                    <p:animEffect transition="in" filter="blinds(horizontal)">
                                      <p:cBhvr>
                                        <p:cTn id="12" dur="500"/>
                                        <p:tgtEl>
                                          <p:spTgt spid="442372">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2372">
                                            <p:txEl>
                                              <p:pRg st="6" end="6"/>
                                            </p:txEl>
                                          </p:spTgt>
                                        </p:tgtEl>
                                        <p:attrNameLst>
                                          <p:attrName>style.visibility</p:attrName>
                                        </p:attrNameLst>
                                      </p:cBhvr>
                                      <p:to>
                                        <p:strVal val="visible"/>
                                      </p:to>
                                    </p:set>
                                    <p:animEffect transition="in" filter="blinds(horizontal)">
                                      <p:cBhvr>
                                        <p:cTn id="17" dur="500"/>
                                        <p:tgtEl>
                                          <p:spTgt spid="44237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42372">
                                            <p:txEl>
                                              <p:pRg st="8" end="8"/>
                                            </p:txEl>
                                          </p:spTgt>
                                        </p:tgtEl>
                                        <p:attrNameLst>
                                          <p:attrName>style.visibility</p:attrName>
                                        </p:attrNameLst>
                                      </p:cBhvr>
                                      <p:to>
                                        <p:strVal val="visible"/>
                                      </p:to>
                                    </p:set>
                                    <p:animEffect transition="in" filter="blinds(horizontal)">
                                      <p:cBhvr>
                                        <p:cTn id="22" dur="500"/>
                                        <p:tgtEl>
                                          <p:spTgt spid="4423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574675" y="841375"/>
            <a:ext cx="8001000" cy="1216025"/>
          </a:xfrm>
        </p:spPr>
        <p:txBody>
          <a:bodyPr/>
          <a:lstStyle/>
          <a:p>
            <a:r>
              <a:rPr lang="en-US" altLang="en-US" sz="4000" b="1" smtClean="0">
                <a:solidFill>
                  <a:schemeClr val="tx1"/>
                </a:solidFill>
              </a:rPr>
              <a:t>Title IX: 2006 Regulations</a:t>
            </a:r>
            <a:r>
              <a:rPr lang="en-US" altLang="en-US" sz="3600" b="1" smtClean="0">
                <a:solidFill>
                  <a:schemeClr val="tx1"/>
                </a:solidFill>
              </a:rPr>
              <a:t>	</a:t>
            </a:r>
          </a:p>
        </p:txBody>
      </p:sp>
      <p:sp>
        <p:nvSpPr>
          <p:cNvPr id="143363" name="Rectangle 3"/>
          <p:cNvSpPr>
            <a:spLocks noGrp="1" noChangeArrowheads="1"/>
          </p:cNvSpPr>
          <p:nvPr>
            <p:ph idx="1"/>
          </p:nvPr>
        </p:nvSpPr>
        <p:spPr>
          <a:xfrm>
            <a:off x="566738" y="2057400"/>
            <a:ext cx="8001000" cy="4267200"/>
          </a:xfrm>
        </p:spPr>
        <p:txBody>
          <a:bodyPr/>
          <a:lstStyle/>
          <a:p>
            <a:pPr>
              <a:lnSpc>
                <a:spcPct val="80000"/>
              </a:lnSpc>
            </a:pPr>
            <a:r>
              <a:rPr lang="en-US" altLang="en-US" sz="2600" smtClean="0"/>
              <a:t>Allow schools to make decisions to adopt single-sex programs based on their own assessments of the needs of students, simple assertions of educational benefit, or a desire to provide a variety of choices. </a:t>
            </a:r>
          </a:p>
          <a:p>
            <a:pPr>
              <a:lnSpc>
                <a:spcPct val="80000"/>
              </a:lnSpc>
            </a:pPr>
            <a:endParaRPr lang="en-US" altLang="en-US" sz="2600" smtClean="0"/>
          </a:p>
          <a:p>
            <a:pPr>
              <a:lnSpc>
                <a:spcPct val="80000"/>
              </a:lnSpc>
            </a:pPr>
            <a:r>
              <a:rPr lang="en-US" altLang="en-US" sz="2600" smtClean="0"/>
              <a:t>Don’t comport with Title IX or constitutional standards. </a:t>
            </a:r>
          </a:p>
          <a:p>
            <a:pPr>
              <a:lnSpc>
                <a:spcPct val="80000"/>
              </a:lnSpc>
            </a:pPr>
            <a:endParaRPr lang="en-US" altLang="en-US" sz="2600" smtClean="0"/>
          </a:p>
          <a:p>
            <a:pPr>
              <a:lnSpc>
                <a:spcPct val="80000"/>
              </a:lnSpc>
            </a:pPr>
            <a:r>
              <a:rPr lang="en-US" altLang="en-US" sz="2600" smtClean="0"/>
              <a:t>Do not require equality of opportunity for the excluded gender.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en-US" sz="4000" b="1" smtClean="0"/>
              <a:t>What Institutions Are Covered by Title IX?</a:t>
            </a:r>
          </a:p>
        </p:txBody>
      </p:sp>
      <p:sp>
        <p:nvSpPr>
          <p:cNvPr id="26627" name="Rectangle 3"/>
          <p:cNvSpPr>
            <a:spLocks noGrp="1" noChangeArrowheads="1"/>
          </p:cNvSpPr>
          <p:nvPr>
            <p:ph idx="1"/>
          </p:nvPr>
        </p:nvSpPr>
        <p:spPr>
          <a:xfrm>
            <a:off x="533400" y="1905000"/>
            <a:ext cx="8001000" cy="4267200"/>
          </a:xfrm>
        </p:spPr>
        <p:txBody>
          <a:bodyPr/>
          <a:lstStyle/>
          <a:p>
            <a:pPr eaLnBrk="1" hangingPunct="1">
              <a:lnSpc>
                <a:spcPct val="80000"/>
              </a:lnSpc>
            </a:pPr>
            <a:r>
              <a:rPr lang="en-US" altLang="en-US" sz="2600" smtClean="0"/>
              <a:t>Follow the federal funding</a:t>
            </a:r>
          </a:p>
          <a:p>
            <a:pPr eaLnBrk="1" hangingPunct="1">
              <a:lnSpc>
                <a:spcPct val="80000"/>
              </a:lnSpc>
              <a:buFont typeface="Wingdings" pitchFamily="2" charset="2"/>
              <a:buNone/>
            </a:pPr>
            <a:endParaRPr lang="en-US" altLang="en-US" sz="2600" smtClean="0"/>
          </a:p>
          <a:p>
            <a:pPr eaLnBrk="1" hangingPunct="1">
              <a:lnSpc>
                <a:spcPct val="80000"/>
              </a:lnSpc>
            </a:pPr>
            <a:r>
              <a:rPr lang="en-US" altLang="en-US" sz="2600" smtClean="0"/>
              <a:t>Covered institutions include local school districts, colleges and universities, charter and for-profit schools, as well as athletic associations.</a:t>
            </a:r>
          </a:p>
          <a:p>
            <a:pPr eaLnBrk="1" hangingPunct="1">
              <a:lnSpc>
                <a:spcPct val="80000"/>
              </a:lnSpc>
              <a:buFont typeface="Wingdings" pitchFamily="2" charset="2"/>
              <a:buNone/>
            </a:pPr>
            <a:endParaRPr lang="en-US" altLang="en-US" sz="2600" smtClean="0"/>
          </a:p>
          <a:p>
            <a:pPr eaLnBrk="1" hangingPunct="1">
              <a:lnSpc>
                <a:spcPct val="80000"/>
              </a:lnSpc>
            </a:pPr>
            <a:r>
              <a:rPr lang="en-US" altLang="en-US" sz="2600" smtClean="0"/>
              <a:t>Educational programs offered by non-educational institutions that receive federal funds, such as libraries, prisons, and museums, are also covered.</a:t>
            </a:r>
          </a:p>
          <a:p>
            <a:pPr eaLnBrk="1" hangingPunct="1">
              <a:lnSpc>
                <a:spcPct val="80000"/>
              </a:lnSpc>
            </a:pPr>
            <a:endParaRPr lang="en-US" altLang="en-US" sz="2600" smtClean="0"/>
          </a:p>
        </p:txBody>
      </p:sp>
      <p:pic>
        <p:nvPicPr>
          <p:cNvPr id="26628" name="Picture 6" descr="j04309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467" y="990600"/>
            <a:ext cx="16764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fontScale="90000"/>
          </a:bodyPr>
          <a:lstStyle/>
          <a:p>
            <a:pPr eaLnBrk="1" hangingPunct="1"/>
            <a:r>
              <a:rPr lang="en-US" altLang="en-US" sz="4000" b="1" smtClean="0"/>
              <a:t>U.S. Constitution and </a:t>
            </a:r>
            <a:r>
              <a:rPr lang="en-US" altLang="en-US" sz="4000" b="1" smtClean="0">
                <a:solidFill>
                  <a:schemeClr val="tx1"/>
                </a:solidFill>
              </a:rPr>
              <a:t> Single-Sex Programs</a:t>
            </a:r>
          </a:p>
        </p:txBody>
      </p:sp>
      <p:sp>
        <p:nvSpPr>
          <p:cNvPr id="144387" name="Rectangle 3"/>
          <p:cNvSpPr>
            <a:spLocks noGrp="1" noChangeArrowheads="1"/>
          </p:cNvSpPr>
          <p:nvPr>
            <p:ph idx="1"/>
          </p:nvPr>
        </p:nvSpPr>
        <p:spPr/>
        <p:txBody>
          <a:bodyPr/>
          <a:lstStyle/>
          <a:p>
            <a:pPr marL="0" indent="0" eaLnBrk="1" hangingPunct="1">
              <a:buFont typeface="Wingdings" pitchFamily="2" charset="2"/>
              <a:buNone/>
            </a:pPr>
            <a:endParaRPr lang="en-US" altLang="en-US" sz="1900" smtClean="0"/>
          </a:p>
          <a:p>
            <a:pPr marL="0" indent="0" eaLnBrk="1" hangingPunct="1">
              <a:buFont typeface="Wingdings" pitchFamily="2" charset="2"/>
              <a:buNone/>
            </a:pPr>
            <a:r>
              <a:rPr lang="en-US" altLang="en-US" sz="2700" b="1" i="1" smtClean="0"/>
              <a:t>Single-sex programs will survive constitutional scrutiny only if they:</a:t>
            </a:r>
          </a:p>
          <a:p>
            <a:pPr marL="0" indent="0" eaLnBrk="1" hangingPunct="1">
              <a:buFont typeface="Wingdings" pitchFamily="2" charset="2"/>
              <a:buNone/>
            </a:pPr>
            <a:endParaRPr lang="en-US" altLang="en-US" sz="1500" b="1" i="1" smtClean="0"/>
          </a:p>
          <a:p>
            <a:pPr marL="0" indent="0" eaLnBrk="1" hangingPunct="1"/>
            <a:r>
              <a:rPr lang="en-US" altLang="en-US" sz="2500" smtClean="0"/>
              <a:t> Are </a:t>
            </a:r>
            <a:r>
              <a:rPr lang="en-US" altLang="en-US" sz="2400" smtClean="0">
                <a:solidFill>
                  <a:schemeClr val="accent2"/>
                </a:solidFill>
              </a:rPr>
              <a:t>substantially related</a:t>
            </a:r>
            <a:r>
              <a:rPr lang="en-US" altLang="en-US" sz="2400" smtClean="0"/>
              <a:t> to</a:t>
            </a:r>
          </a:p>
          <a:p>
            <a:pPr marL="0" indent="0" eaLnBrk="1" hangingPunct="1"/>
            <a:endParaRPr lang="en-US" altLang="en-US" sz="1500" smtClean="0"/>
          </a:p>
          <a:p>
            <a:pPr marL="0" indent="0" eaLnBrk="1" hangingPunct="1"/>
            <a:r>
              <a:rPr lang="en-US" altLang="en-US" sz="2400" smtClean="0"/>
              <a:t> An </a:t>
            </a:r>
            <a:r>
              <a:rPr lang="en-US" altLang="en-US" sz="2400" smtClean="0">
                <a:solidFill>
                  <a:schemeClr val="accent2"/>
                </a:solidFill>
              </a:rPr>
              <a:t>exceedingly persuasive justification</a:t>
            </a:r>
            <a:r>
              <a:rPr lang="en-US" altLang="en-US" sz="2400" smtClean="0"/>
              <a:t>; </a:t>
            </a:r>
          </a:p>
          <a:p>
            <a:pPr marL="0" indent="0" eaLnBrk="1" hangingPunct="1">
              <a:buFont typeface="Wingdings" pitchFamily="2" charset="2"/>
              <a:buNone/>
            </a:pPr>
            <a:r>
              <a:rPr lang="en-US" altLang="en-US" sz="2400" i="1" smtClean="0"/>
              <a:t>and</a:t>
            </a:r>
            <a:endParaRPr lang="en-US" altLang="en-US" sz="1200" smtClean="0"/>
          </a:p>
          <a:p>
            <a:pPr marL="0" indent="0" eaLnBrk="1" hangingPunct="1"/>
            <a:endParaRPr lang="en-US" altLang="en-US" sz="1200" smtClean="0"/>
          </a:p>
          <a:p>
            <a:pPr marL="0" indent="0" eaLnBrk="1" hangingPunct="1"/>
            <a:r>
              <a:rPr lang="en-US" altLang="en-US" sz="2400" smtClean="0"/>
              <a:t> They provide </a:t>
            </a:r>
            <a:r>
              <a:rPr lang="en-US" altLang="en-US" sz="2400" smtClean="0">
                <a:solidFill>
                  <a:schemeClr val="accent2"/>
                </a:solidFill>
              </a:rPr>
              <a:t>equal opportunity to the excluded gender</a:t>
            </a:r>
            <a:r>
              <a:rPr lang="en-US" altLang="en-US" sz="2400" smtClean="0"/>
              <a:t>.</a:t>
            </a:r>
            <a:endParaRPr lang="en-US" altLang="en-US" sz="2400" smtClean="0">
              <a:solidFill>
                <a:schemeClr val="accent2"/>
              </a:solidFill>
            </a:endParaRP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pPr eaLnBrk="1" hangingPunct="1"/>
            <a:r>
              <a:rPr lang="en-US" altLang="en-US" sz="4000" b="1" smtClean="0">
                <a:solidFill>
                  <a:schemeClr val="tx1"/>
                </a:solidFill>
              </a:rPr>
              <a:t>What Is An “Exceedingly Persuasive Justification”?</a:t>
            </a:r>
          </a:p>
        </p:txBody>
      </p:sp>
      <p:sp>
        <p:nvSpPr>
          <p:cNvPr id="145411" name="Rectangle 3"/>
          <p:cNvSpPr>
            <a:spLocks noGrp="1" noChangeArrowheads="1"/>
          </p:cNvSpPr>
          <p:nvPr>
            <p:ph idx="1"/>
          </p:nvPr>
        </p:nvSpPr>
        <p:spPr/>
        <p:txBody>
          <a:bodyPr/>
          <a:lstStyle/>
          <a:p>
            <a:pPr marL="0" indent="0" eaLnBrk="1" hangingPunct="1">
              <a:buFont typeface="Wingdings" pitchFamily="2" charset="2"/>
              <a:buNone/>
            </a:pPr>
            <a:endParaRPr lang="en-US" altLang="en-US" sz="3600" b="1" smtClean="0">
              <a:solidFill>
                <a:schemeClr val="accent2"/>
              </a:solidFill>
            </a:endParaRPr>
          </a:p>
          <a:p>
            <a:pPr marL="0" indent="0" eaLnBrk="1" hangingPunct="1">
              <a:buFont typeface="Wingdings" pitchFamily="2" charset="2"/>
              <a:buNone/>
            </a:pPr>
            <a:r>
              <a:rPr lang="en-US" altLang="en-US" sz="3600" b="1" smtClean="0">
                <a:solidFill>
                  <a:schemeClr val="accent2"/>
                </a:solidFill>
              </a:rPr>
              <a:t>Compensatory</a:t>
            </a:r>
            <a:r>
              <a:rPr lang="en-US" altLang="en-US" sz="3600" b="1" smtClean="0"/>
              <a:t> purposes – i.e., to overcome barriers that have limited opportunities for          students of one gender</a:t>
            </a:r>
          </a:p>
          <a:p>
            <a:pPr marL="0" indent="0" eaLnBrk="1" hangingPunct="1">
              <a:buFont typeface="Wingdings" pitchFamily="2" charset="2"/>
              <a:buNone/>
            </a:pPr>
            <a:endParaRPr lang="en-US" altLang="en-US" sz="3600" smtClean="0"/>
          </a:p>
        </p:txBody>
      </p:sp>
      <p:pic>
        <p:nvPicPr>
          <p:cNvPr id="145412" name="Picture 6" descr="j03143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733800"/>
            <a:ext cx="15509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altLang="en-US" sz="4000" b="1" smtClean="0">
                <a:solidFill>
                  <a:schemeClr val="tx1"/>
                </a:solidFill>
              </a:rPr>
              <a:t>What Is “Substantially Related”?</a:t>
            </a:r>
            <a:r>
              <a:rPr lang="en-US" altLang="en-US" sz="4000" smtClean="0">
                <a:solidFill>
                  <a:schemeClr val="tx1"/>
                </a:solidFill>
              </a:rPr>
              <a:t> </a:t>
            </a:r>
          </a:p>
        </p:txBody>
      </p:sp>
      <p:sp>
        <p:nvSpPr>
          <p:cNvPr id="146435" name="Rectangle 3"/>
          <p:cNvSpPr>
            <a:spLocks noGrp="1" noChangeArrowheads="1"/>
          </p:cNvSpPr>
          <p:nvPr>
            <p:ph idx="1"/>
          </p:nvPr>
        </p:nvSpPr>
        <p:spPr/>
        <p:txBody>
          <a:bodyPr/>
          <a:lstStyle/>
          <a:p>
            <a:pPr marL="0" indent="0" eaLnBrk="1" hangingPunct="1">
              <a:buFont typeface="Wingdings" pitchFamily="2" charset="2"/>
              <a:buNone/>
            </a:pPr>
            <a:endParaRPr lang="en-US" altLang="en-US" smtClean="0"/>
          </a:p>
          <a:p>
            <a:pPr marL="0" indent="0" eaLnBrk="1" hangingPunct="1">
              <a:buFont typeface="Wingdings" pitchFamily="2" charset="2"/>
              <a:buNone/>
            </a:pPr>
            <a:r>
              <a:rPr lang="en-US" altLang="en-US" sz="3600" b="1" smtClean="0"/>
              <a:t>Evaluate fit between </a:t>
            </a:r>
            <a:r>
              <a:rPr lang="en-US" altLang="en-US" sz="3600" b="1" smtClean="0">
                <a:solidFill>
                  <a:schemeClr val="accent2"/>
                </a:solidFill>
              </a:rPr>
              <a:t>means</a:t>
            </a:r>
            <a:r>
              <a:rPr lang="en-US" altLang="en-US" sz="3600" b="1" smtClean="0"/>
              <a:t> and justifiable </a:t>
            </a:r>
            <a:r>
              <a:rPr lang="en-US" altLang="en-US" sz="3600" b="1" smtClean="0">
                <a:solidFill>
                  <a:schemeClr val="accent2"/>
                </a:solidFill>
              </a:rPr>
              <a:t>ends</a:t>
            </a:r>
          </a:p>
        </p:txBody>
      </p:sp>
      <p:pic>
        <p:nvPicPr>
          <p:cNvPr id="146436" name="Picture 6" descr="j00905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505200"/>
            <a:ext cx="3124200"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74675" y="304800"/>
            <a:ext cx="8416925" cy="1216025"/>
          </a:xfrm>
        </p:spPr>
        <p:txBody>
          <a:bodyPr>
            <a:normAutofit fontScale="90000"/>
          </a:bodyPr>
          <a:lstStyle/>
          <a:p>
            <a:pPr eaLnBrk="1" hangingPunct="1"/>
            <a:r>
              <a:rPr lang="en-US" altLang="en-US" sz="4000" b="1" smtClean="0">
                <a:solidFill>
                  <a:schemeClr val="tx1"/>
                </a:solidFill>
              </a:rPr>
              <a:t>What Is “Equal Opportunity for the Excluded Gender”?</a:t>
            </a:r>
          </a:p>
        </p:txBody>
      </p:sp>
      <p:sp>
        <p:nvSpPr>
          <p:cNvPr id="147459" name="Rectangle 3"/>
          <p:cNvSpPr>
            <a:spLocks noGrp="1" noChangeArrowheads="1"/>
          </p:cNvSpPr>
          <p:nvPr>
            <p:ph idx="1"/>
          </p:nvPr>
        </p:nvSpPr>
        <p:spPr/>
        <p:txBody>
          <a:bodyPr/>
          <a:lstStyle/>
          <a:p>
            <a:pPr marL="0" indent="0" eaLnBrk="1" hangingPunct="1">
              <a:buFont typeface="Wingdings" pitchFamily="2" charset="2"/>
              <a:buNone/>
            </a:pPr>
            <a:endParaRPr lang="en-US" altLang="en-US" smtClean="0"/>
          </a:p>
          <a:p>
            <a:pPr marL="0" indent="0" eaLnBrk="1" hangingPunct="1">
              <a:buFont typeface="Wingdings" pitchFamily="2" charset="2"/>
              <a:buNone/>
            </a:pPr>
            <a:r>
              <a:rPr lang="en-US" altLang="en-US" b="1" smtClean="0"/>
              <a:t>Unless the single sex program is adopted for affirmative action purposes, a school must show     that each gender is treated     equally in all </a:t>
            </a:r>
            <a:r>
              <a:rPr lang="en-US" altLang="en-US" b="1" smtClean="0">
                <a:solidFill>
                  <a:schemeClr val="accent2"/>
                </a:solidFill>
              </a:rPr>
              <a:t>tangible</a:t>
            </a:r>
            <a:r>
              <a:rPr lang="en-US" altLang="en-US" b="1" smtClean="0"/>
              <a:t>                   and </a:t>
            </a:r>
            <a:r>
              <a:rPr lang="en-US" altLang="en-US" b="1" smtClean="0">
                <a:solidFill>
                  <a:schemeClr val="accent2"/>
                </a:solidFill>
              </a:rPr>
              <a:t>intangible</a:t>
            </a:r>
            <a:r>
              <a:rPr lang="en-US" altLang="en-US" b="1" smtClean="0"/>
              <a:t> ways.</a:t>
            </a:r>
          </a:p>
        </p:txBody>
      </p:sp>
      <p:pic>
        <p:nvPicPr>
          <p:cNvPr id="147460" name="Picture 6" descr="j01286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4088" y="2667000"/>
            <a:ext cx="18399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574675" y="304800"/>
            <a:ext cx="8569325" cy="1216025"/>
          </a:xfrm>
        </p:spPr>
        <p:txBody>
          <a:bodyPr>
            <a:normAutofit fontScale="90000"/>
          </a:bodyPr>
          <a:lstStyle/>
          <a:p>
            <a:pPr eaLnBrk="1" hangingPunct="1"/>
            <a:r>
              <a:rPr lang="en-US" altLang="en-US" sz="4000" b="1" smtClean="0"/>
              <a:t>Do Current </a:t>
            </a:r>
            <a:r>
              <a:rPr lang="en-US" altLang="en-US" sz="4000" b="1" smtClean="0">
                <a:solidFill>
                  <a:schemeClr val="tx1"/>
                </a:solidFill>
              </a:rPr>
              <a:t>Title IX Regs Meet These Legal Standards?</a:t>
            </a:r>
          </a:p>
        </p:txBody>
      </p:sp>
      <p:sp>
        <p:nvSpPr>
          <p:cNvPr id="57348" name="Rectangle 3"/>
          <p:cNvSpPr>
            <a:spLocks noGrp="1" noChangeArrowheads="1"/>
          </p:cNvSpPr>
          <p:nvPr>
            <p:ph idx="1"/>
          </p:nvPr>
        </p:nvSpPr>
        <p:spPr/>
        <p:txBody>
          <a:bodyPr/>
          <a:lstStyle/>
          <a:p>
            <a:pPr algn="ctr" eaLnBrk="1" hangingPunct="1">
              <a:lnSpc>
                <a:spcPct val="90000"/>
              </a:lnSpc>
              <a:buFont typeface="Wingdings" pitchFamily="2" charset="2"/>
              <a:buNone/>
            </a:pPr>
            <a:r>
              <a:rPr lang="en-US" altLang="en-US" sz="3600" b="1" smtClean="0">
                <a:solidFill>
                  <a:schemeClr val="accent2"/>
                </a:solidFill>
              </a:rPr>
              <a:t>NO!</a:t>
            </a:r>
          </a:p>
          <a:p>
            <a:pPr eaLnBrk="1" hangingPunct="1">
              <a:lnSpc>
                <a:spcPct val="90000"/>
              </a:lnSpc>
            </a:pPr>
            <a:r>
              <a:rPr lang="en-US" altLang="en-US" smtClean="0"/>
              <a:t>Permit single-sex programs based on vague objectives that can </a:t>
            </a:r>
            <a:r>
              <a:rPr lang="en-US" altLang="en-US" smtClean="0">
                <a:solidFill>
                  <a:schemeClr val="accent2"/>
                </a:solidFill>
              </a:rPr>
              <a:t>rely on stereotypes and parental preferences</a:t>
            </a:r>
          </a:p>
          <a:p>
            <a:pPr eaLnBrk="1" hangingPunct="1">
              <a:lnSpc>
                <a:spcPct val="90000"/>
              </a:lnSpc>
            </a:pPr>
            <a:endParaRPr lang="en-US" altLang="en-US" sz="1400" smtClean="0">
              <a:solidFill>
                <a:schemeClr val="accent2"/>
              </a:solidFill>
            </a:endParaRPr>
          </a:p>
          <a:p>
            <a:pPr eaLnBrk="1" hangingPunct="1">
              <a:lnSpc>
                <a:spcPct val="90000"/>
              </a:lnSpc>
            </a:pPr>
            <a:r>
              <a:rPr lang="en-US" altLang="en-US" smtClean="0"/>
              <a:t>Assume “substantial relationship” based on </a:t>
            </a:r>
            <a:r>
              <a:rPr lang="en-US" altLang="en-US" smtClean="0">
                <a:solidFill>
                  <a:schemeClr val="accent2"/>
                </a:solidFill>
              </a:rPr>
              <a:t>equivocal evidence</a:t>
            </a:r>
          </a:p>
          <a:p>
            <a:pPr eaLnBrk="1" hangingPunct="1">
              <a:lnSpc>
                <a:spcPct val="90000"/>
              </a:lnSpc>
            </a:pPr>
            <a:endParaRPr lang="en-US" altLang="en-US" sz="1400" smtClean="0">
              <a:solidFill>
                <a:schemeClr val="accent2"/>
              </a:solidFill>
            </a:endParaRPr>
          </a:p>
          <a:p>
            <a:pPr eaLnBrk="1" hangingPunct="1">
              <a:lnSpc>
                <a:spcPct val="90000"/>
              </a:lnSpc>
            </a:pPr>
            <a:r>
              <a:rPr lang="en-US" altLang="en-US" smtClean="0"/>
              <a:t>Do not require </a:t>
            </a:r>
            <a:r>
              <a:rPr lang="en-US" altLang="en-US" smtClean="0">
                <a:solidFill>
                  <a:schemeClr val="accent2"/>
                </a:solidFill>
              </a:rPr>
              <a:t>equal opportunity for the excluded gender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7348">
                                            <p:txEl>
                                              <p:pRg st="1" end="1"/>
                                            </p:txEl>
                                          </p:spTgt>
                                        </p:tgtEl>
                                        <p:attrNameLst>
                                          <p:attrName>style.visibility</p:attrName>
                                        </p:attrNameLst>
                                      </p:cBhvr>
                                      <p:to>
                                        <p:strVal val="visible"/>
                                      </p:to>
                                    </p:set>
                                    <p:animEffect transition="in" filter="blinds(horizontal)">
                                      <p:cBhvr>
                                        <p:cTn id="7" dur="500"/>
                                        <p:tgtEl>
                                          <p:spTgt spid="5734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7348">
                                            <p:txEl>
                                              <p:pRg st="3" end="3"/>
                                            </p:txEl>
                                          </p:spTgt>
                                        </p:tgtEl>
                                        <p:attrNameLst>
                                          <p:attrName>style.visibility</p:attrName>
                                        </p:attrNameLst>
                                      </p:cBhvr>
                                      <p:to>
                                        <p:strVal val="visible"/>
                                      </p:to>
                                    </p:set>
                                    <p:animEffect transition="in" filter="blinds(horizontal)">
                                      <p:cBhvr>
                                        <p:cTn id="12" dur="500"/>
                                        <p:tgtEl>
                                          <p:spTgt spid="5734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7348">
                                            <p:txEl>
                                              <p:pRg st="5" end="5"/>
                                            </p:txEl>
                                          </p:spTgt>
                                        </p:tgtEl>
                                        <p:attrNameLst>
                                          <p:attrName>style.visibility</p:attrName>
                                        </p:attrNameLst>
                                      </p:cBhvr>
                                      <p:to>
                                        <p:strVal val="visible"/>
                                      </p:to>
                                    </p:set>
                                    <p:animEffect transition="in" filter="blinds(horizontal)">
                                      <p:cBhvr>
                                        <p:cTn id="17" dur="500"/>
                                        <p:tgtEl>
                                          <p:spTgt spid="573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09600" y="304800"/>
            <a:ext cx="8534400" cy="1216025"/>
          </a:xfrm>
        </p:spPr>
        <p:txBody>
          <a:bodyPr>
            <a:normAutofit fontScale="90000"/>
          </a:bodyPr>
          <a:lstStyle/>
          <a:p>
            <a:pPr eaLnBrk="1" hangingPunct="1"/>
            <a:r>
              <a:rPr lang="en-US" altLang="en-US" sz="4000" b="1" smtClean="0"/>
              <a:t>Do Current Title IX</a:t>
            </a:r>
            <a:r>
              <a:rPr lang="en-US" altLang="en-US" sz="4000" b="1" smtClean="0">
                <a:solidFill>
                  <a:schemeClr val="tx1"/>
                </a:solidFill>
              </a:rPr>
              <a:t> Regs Meet Good Policy Standards?</a:t>
            </a:r>
            <a:r>
              <a:rPr lang="en-US" altLang="en-US" sz="2800" b="1" smtClean="0"/>
              <a:t> </a:t>
            </a:r>
            <a:endParaRPr lang="en-US" altLang="en-US" sz="2800" b="1" smtClean="0">
              <a:solidFill>
                <a:schemeClr val="tx1"/>
              </a:solidFill>
            </a:endParaRPr>
          </a:p>
        </p:txBody>
      </p:sp>
      <p:sp>
        <p:nvSpPr>
          <p:cNvPr id="58372" name="Rectangle 3"/>
          <p:cNvSpPr>
            <a:spLocks noGrp="1" noChangeArrowheads="1"/>
          </p:cNvSpPr>
          <p:nvPr>
            <p:ph idx="1"/>
          </p:nvPr>
        </p:nvSpPr>
        <p:spPr>
          <a:xfrm>
            <a:off x="566738" y="1981200"/>
            <a:ext cx="8001000" cy="4267200"/>
          </a:xfrm>
        </p:spPr>
        <p:txBody>
          <a:bodyPr/>
          <a:lstStyle/>
          <a:p>
            <a:pPr algn="ctr" eaLnBrk="1" hangingPunct="1">
              <a:buFont typeface="Wingdings" pitchFamily="2" charset="2"/>
              <a:buNone/>
            </a:pPr>
            <a:r>
              <a:rPr lang="en-US" altLang="en-US" sz="3600" b="1" smtClean="0">
                <a:solidFill>
                  <a:schemeClr val="accent2"/>
                </a:solidFill>
              </a:rPr>
              <a:t>NO!</a:t>
            </a:r>
          </a:p>
          <a:p>
            <a:pPr algn="ctr" eaLnBrk="1" hangingPunct="1">
              <a:buFont typeface="Wingdings" pitchFamily="2" charset="2"/>
              <a:buNone/>
            </a:pPr>
            <a:endParaRPr lang="en-US" altLang="en-US" sz="1800" b="1" smtClean="0">
              <a:solidFill>
                <a:schemeClr val="accent2"/>
              </a:solidFill>
            </a:endParaRPr>
          </a:p>
          <a:p>
            <a:pPr eaLnBrk="1" hangingPunct="1"/>
            <a:r>
              <a:rPr lang="en-US" altLang="en-US" smtClean="0"/>
              <a:t>Encourage schools to </a:t>
            </a:r>
            <a:r>
              <a:rPr lang="en-US" altLang="en-US" smtClean="0">
                <a:solidFill>
                  <a:schemeClr val="accent2"/>
                </a:solidFill>
              </a:rPr>
              <a:t>divert resources from proven educational reforms</a:t>
            </a:r>
          </a:p>
          <a:p>
            <a:pPr eaLnBrk="1" hangingPunct="1"/>
            <a:endParaRPr lang="en-US" altLang="en-US" sz="1800" smtClean="0"/>
          </a:p>
          <a:p>
            <a:pPr eaLnBrk="1" hangingPunct="1"/>
            <a:r>
              <a:rPr lang="en-US" altLang="en-US" smtClean="0"/>
              <a:t>Provide </a:t>
            </a:r>
            <a:r>
              <a:rPr lang="en-US" altLang="en-US" smtClean="0">
                <a:solidFill>
                  <a:schemeClr val="accent2"/>
                </a:solidFill>
              </a:rPr>
              <a:t>no effective accountability for experimentation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xEl>
                                              <p:pRg st="2" end="2"/>
                                            </p:txEl>
                                          </p:spTgt>
                                        </p:tgtEl>
                                        <p:attrNameLst>
                                          <p:attrName>style.visibility</p:attrName>
                                        </p:attrNameLst>
                                      </p:cBhvr>
                                      <p:to>
                                        <p:strVal val="visible"/>
                                      </p:to>
                                    </p:set>
                                    <p:animEffect transition="in" filter="blinds(horizontal)">
                                      <p:cBhvr>
                                        <p:cTn id="7" dur="500"/>
                                        <p:tgtEl>
                                          <p:spTgt spid="5837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8372">
                                            <p:txEl>
                                              <p:pRg st="4" end="4"/>
                                            </p:txEl>
                                          </p:spTgt>
                                        </p:tgtEl>
                                        <p:attrNameLst>
                                          <p:attrName>style.visibility</p:attrName>
                                        </p:attrNameLst>
                                      </p:cBhvr>
                                      <p:to>
                                        <p:strVal val="visible"/>
                                      </p:to>
                                    </p:set>
                                    <p:animEffect transition="in" filter="blinds(horizontal)">
                                      <p:cBhvr>
                                        <p:cTn id="12" dur="500"/>
                                        <p:tgtEl>
                                          <p:spTgt spid="58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sz="4000" b="1" smtClean="0"/>
              <a:t>Gender Stereotypes persist</a:t>
            </a:r>
          </a:p>
        </p:txBody>
      </p:sp>
      <p:sp>
        <p:nvSpPr>
          <p:cNvPr id="150531" name="Rectangle 3"/>
          <p:cNvSpPr>
            <a:spLocks noGrp="1" noChangeArrowheads="1"/>
          </p:cNvSpPr>
          <p:nvPr>
            <p:ph idx="1"/>
          </p:nvPr>
        </p:nvSpPr>
        <p:spPr/>
        <p:txBody>
          <a:bodyPr/>
          <a:lstStyle/>
          <a:p>
            <a:pPr>
              <a:lnSpc>
                <a:spcPct val="90000"/>
              </a:lnSpc>
            </a:pPr>
            <a:r>
              <a:rPr lang="en-US" altLang="en-US" sz="2600" smtClean="0"/>
              <a:t>“Girls have difficulty learning some math . . . for biological reasons. Adolescent males receive surges of the hormone testosterone five to seven times a day; this can increase spatial skills, such as higher math.”  Girls may perform well on math tests only “a few days per month” due to their “menstrual cycle.”</a:t>
            </a:r>
          </a:p>
          <a:p>
            <a:pPr>
              <a:lnSpc>
                <a:spcPct val="90000"/>
              </a:lnSpc>
              <a:buFont typeface="Wingdings" pitchFamily="2" charset="2"/>
              <a:buNone/>
            </a:pPr>
            <a:endParaRPr lang="en-US" altLang="en-US" sz="1200" smtClean="0"/>
          </a:p>
          <a:p>
            <a:pPr>
              <a:lnSpc>
                <a:spcPct val="90000"/>
              </a:lnSpc>
            </a:pPr>
            <a:r>
              <a:rPr lang="en-US" altLang="en-US" sz="2600" smtClean="0"/>
              <a:t>“[I]t’s useful for young males to engage in play-fighting,” while for females, it’s useful to practice “taking care of a little baby.” </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fontScale="90000"/>
          </a:bodyPr>
          <a:lstStyle/>
          <a:p>
            <a:r>
              <a:rPr lang="en-US" altLang="en-US" sz="4000" b="1" smtClean="0"/>
              <a:t>Why are gender stereotypes so harmful?</a:t>
            </a:r>
          </a:p>
        </p:txBody>
      </p:sp>
      <p:sp>
        <p:nvSpPr>
          <p:cNvPr id="151555" name="Rectangle 3"/>
          <p:cNvSpPr>
            <a:spLocks noGrp="1" noChangeArrowheads="1"/>
          </p:cNvSpPr>
          <p:nvPr>
            <p:ph idx="1"/>
          </p:nvPr>
        </p:nvSpPr>
        <p:spPr/>
        <p:txBody>
          <a:bodyPr/>
          <a:lstStyle/>
          <a:p>
            <a:r>
              <a:rPr lang="en-US" altLang="en-US" sz="2600" smtClean="0"/>
              <a:t>Our Constitution’s guarantee of Equal Protection of the laws</a:t>
            </a:r>
          </a:p>
          <a:p>
            <a:r>
              <a:rPr lang="en-US" altLang="en-US" sz="2600" smtClean="0"/>
              <a:t>Real harm:</a:t>
            </a:r>
          </a:p>
          <a:p>
            <a:pPr lvl="1"/>
            <a:r>
              <a:rPr lang="en-US" altLang="en-US" sz="2200" smtClean="0"/>
              <a:t> Reinforcing sex stereotypes in the minds of boys and girls themselves, thus further limiting students’ opportunities.</a:t>
            </a:r>
          </a:p>
          <a:p>
            <a:pPr lvl="1"/>
            <a:r>
              <a:rPr lang="en-US" altLang="en-US" sz="2200" smtClean="0"/>
              <a:t>“By teaching to perceived differences, in many cases, educators unwittingly ignored the power of schooling in shaping gender ideologies.” (Diane Halpern)</a:t>
            </a:r>
          </a:p>
          <a:p>
            <a:pPr lvl="1"/>
            <a:r>
              <a:rPr lang="en-US" altLang="en-US" sz="2200" smtClean="0"/>
              <a:t>Career patterns, occupational segregation</a:t>
            </a:r>
          </a:p>
          <a:p>
            <a:endParaRPr lang="en-US" altLang="en-US" sz="2600" smtClean="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sz="4000" b="1" smtClean="0"/>
              <a:t>Debunking Myths</a:t>
            </a:r>
          </a:p>
        </p:txBody>
      </p:sp>
      <p:sp>
        <p:nvSpPr>
          <p:cNvPr id="152579" name="Rectangle 3"/>
          <p:cNvSpPr>
            <a:spLocks noGrp="1" noChangeArrowheads="1"/>
          </p:cNvSpPr>
          <p:nvPr>
            <p:ph idx="1"/>
          </p:nvPr>
        </p:nvSpPr>
        <p:spPr>
          <a:xfrm>
            <a:off x="566738" y="1905000"/>
            <a:ext cx="8001000" cy="4267200"/>
          </a:xfrm>
        </p:spPr>
        <p:txBody>
          <a:bodyPr/>
          <a:lstStyle/>
          <a:p>
            <a:r>
              <a:rPr lang="en-US" altLang="en-US" smtClean="0"/>
              <a:t>“Overall, boys’ and girls’ brains are remarkably alike.” (Dr. Lise Eliot: </a:t>
            </a:r>
            <a:r>
              <a:rPr lang="en-US" altLang="en-US" i="1" smtClean="0"/>
              <a:t>Pink Brain, Blue Brain</a:t>
            </a:r>
            <a:r>
              <a:rPr lang="en-US" altLang="en-US" smtClean="0"/>
              <a:t>)</a:t>
            </a:r>
          </a:p>
          <a:p>
            <a:r>
              <a:rPr lang="en-US" altLang="en-US" smtClean="0"/>
              <a:t>In reality, the differences </a:t>
            </a:r>
            <a:r>
              <a:rPr lang="en-US" altLang="en-US" i="1" smtClean="0"/>
              <a:t>among </a:t>
            </a:r>
            <a:r>
              <a:rPr lang="en-US" altLang="en-US" smtClean="0"/>
              <a:t>boys and </a:t>
            </a:r>
            <a:r>
              <a:rPr lang="en-US" altLang="en-US" i="1" smtClean="0"/>
              <a:t>among </a:t>
            </a:r>
            <a:r>
              <a:rPr lang="en-US" altLang="en-US" smtClean="0"/>
              <a:t>girls are far greater than average differences between boys and girls as groups (Janet Shibley Hyde, Univ. of Wisconsin)</a:t>
            </a:r>
          </a:p>
          <a:p>
            <a:endParaRPr lang="en-US" altLang="en-US" smtClean="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pPr eaLnBrk="1" hangingPunct="1"/>
            <a:r>
              <a:rPr lang="en-US" altLang="en-US" sz="4000" b="1" smtClean="0"/>
              <a:t>Are These Single Sex Programs Permissible?</a:t>
            </a:r>
          </a:p>
        </p:txBody>
      </p:sp>
      <p:sp>
        <p:nvSpPr>
          <p:cNvPr id="59396" name="Rectangle 3"/>
          <p:cNvSpPr>
            <a:spLocks noGrp="1" noChangeArrowheads="1"/>
          </p:cNvSpPr>
          <p:nvPr>
            <p:ph idx="1"/>
          </p:nvPr>
        </p:nvSpPr>
        <p:spPr>
          <a:xfrm>
            <a:off x="533400" y="1828800"/>
            <a:ext cx="8305800" cy="4267200"/>
          </a:xfrm>
        </p:spPr>
        <p:txBody>
          <a:bodyPr/>
          <a:lstStyle/>
          <a:p>
            <a:pPr eaLnBrk="1" hangingPunct="1">
              <a:lnSpc>
                <a:spcPct val="90000"/>
              </a:lnSpc>
              <a:buFont typeface="Wingdings" pitchFamily="2" charset="2"/>
              <a:buNone/>
            </a:pPr>
            <a:r>
              <a:rPr lang="en-US" altLang="en-US" sz="2400" smtClean="0"/>
              <a:t>1. 	Weasley High School offers a remedial reading class for boys only because tests show that boys generally lag behind girls in this subject.</a:t>
            </a:r>
          </a:p>
          <a:p>
            <a:pPr eaLnBrk="1" hangingPunct="1">
              <a:lnSpc>
                <a:spcPct val="90000"/>
              </a:lnSpc>
            </a:pPr>
            <a:endParaRPr lang="en-US" altLang="en-US" sz="2400" smtClean="0"/>
          </a:p>
          <a:p>
            <a:pPr eaLnBrk="1" hangingPunct="1">
              <a:lnSpc>
                <a:spcPct val="90000"/>
              </a:lnSpc>
              <a:buFont typeface="Wingdings" pitchFamily="2" charset="2"/>
              <a:buNone/>
            </a:pPr>
            <a:r>
              <a:rPr lang="en-US" altLang="en-US" sz="2400" smtClean="0"/>
              <a:t>2. 	Granger Regional School District wants to separate boys and girls for physical education based on the belief that girls will work out harder if there are no boys around.</a:t>
            </a:r>
          </a:p>
          <a:p>
            <a:pPr eaLnBrk="1" hangingPunct="1">
              <a:lnSpc>
                <a:spcPct val="90000"/>
              </a:lnSpc>
            </a:pPr>
            <a:endParaRPr lang="en-US" altLang="en-US" sz="2400" smtClean="0"/>
          </a:p>
          <a:p>
            <a:pPr eaLnBrk="1" hangingPunct="1">
              <a:lnSpc>
                <a:spcPct val="90000"/>
              </a:lnSpc>
              <a:buFont typeface="Wingdings" pitchFamily="2" charset="2"/>
              <a:buNone/>
            </a:pPr>
            <a:r>
              <a:rPr lang="en-US" altLang="en-US" sz="2400" smtClean="0"/>
              <a:t>3. 	Lupin School offers an all-girls’ technology club.  To ease girls in, it focuses on practical computer applications rather than programming.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Effect transition="in" filter="blinds(horizontal)">
                                      <p:cBhvr>
                                        <p:cTn id="7" dur="500"/>
                                        <p:tgtEl>
                                          <p:spTgt spid="593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9396">
                                            <p:txEl>
                                              <p:pRg st="2" end="2"/>
                                            </p:txEl>
                                          </p:spTgt>
                                        </p:tgtEl>
                                        <p:attrNameLst>
                                          <p:attrName>style.visibility</p:attrName>
                                        </p:attrNameLst>
                                      </p:cBhvr>
                                      <p:to>
                                        <p:strVal val="visible"/>
                                      </p:to>
                                    </p:set>
                                    <p:animEffect transition="in" filter="blinds(horizontal)">
                                      <p:cBhvr>
                                        <p:cTn id="12" dur="500"/>
                                        <p:tgtEl>
                                          <p:spTgt spid="5939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9396">
                                            <p:txEl>
                                              <p:pRg st="4" end="4"/>
                                            </p:txEl>
                                          </p:spTgt>
                                        </p:tgtEl>
                                        <p:attrNameLst>
                                          <p:attrName>style.visibility</p:attrName>
                                        </p:attrNameLst>
                                      </p:cBhvr>
                                      <p:to>
                                        <p:strVal val="visible"/>
                                      </p:to>
                                    </p:set>
                                    <p:animEffect transition="in" filter="blinds(horizontal)">
                                      <p:cBhvr>
                                        <p:cTn id="17" dur="500"/>
                                        <p:tgtEl>
                                          <p:spTgt spid="59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04800"/>
            <a:ext cx="8305800" cy="1216025"/>
          </a:xfrm>
        </p:spPr>
        <p:txBody>
          <a:bodyPr>
            <a:normAutofit fontScale="90000"/>
          </a:bodyPr>
          <a:lstStyle/>
          <a:p>
            <a:pPr eaLnBrk="1" hangingPunct="1"/>
            <a:r>
              <a:rPr lang="en-US" altLang="en-US" sz="4000" b="1" smtClean="0">
                <a:solidFill>
                  <a:schemeClr val="tx1"/>
                </a:solidFill>
              </a:rPr>
              <a:t>What Educational Activities Are Covered By Title IX?</a:t>
            </a:r>
          </a:p>
        </p:txBody>
      </p:sp>
      <p:sp>
        <p:nvSpPr>
          <p:cNvPr id="27651" name="Rectangle 3"/>
          <p:cNvSpPr>
            <a:spLocks noGrp="1" noChangeArrowheads="1"/>
          </p:cNvSpPr>
          <p:nvPr>
            <p:ph idx="1"/>
          </p:nvPr>
        </p:nvSpPr>
        <p:spPr/>
        <p:txBody>
          <a:bodyPr>
            <a:normAutofit/>
          </a:bodyPr>
          <a:lstStyle/>
          <a:p>
            <a:pPr eaLnBrk="1" hangingPunct="1">
              <a:buFont typeface="Wingdings" pitchFamily="2" charset="2"/>
              <a:buNone/>
            </a:pPr>
            <a:r>
              <a:rPr lang="en-US" altLang="en-US" sz="2500" smtClean="0"/>
              <a:t>1.  </a:t>
            </a:r>
          </a:p>
          <a:p>
            <a:pPr eaLnBrk="1" hangingPunct="1">
              <a:buFont typeface="Wingdings" pitchFamily="2" charset="2"/>
              <a:buNone/>
            </a:pPr>
            <a:r>
              <a:rPr lang="en-US" altLang="en-US" sz="2500" smtClean="0"/>
              <a:t>2. </a:t>
            </a:r>
          </a:p>
          <a:p>
            <a:pPr eaLnBrk="1" hangingPunct="1">
              <a:buFont typeface="Wingdings" pitchFamily="2" charset="2"/>
              <a:buNone/>
            </a:pPr>
            <a:r>
              <a:rPr lang="en-US" altLang="en-US" sz="2500" smtClean="0"/>
              <a:t>3. </a:t>
            </a:r>
          </a:p>
          <a:p>
            <a:pPr eaLnBrk="1" hangingPunct="1">
              <a:buFont typeface="Wingdings" pitchFamily="2" charset="2"/>
              <a:buNone/>
            </a:pPr>
            <a:r>
              <a:rPr lang="en-US" altLang="en-US" sz="2500" smtClean="0"/>
              <a:t>4. </a:t>
            </a:r>
          </a:p>
          <a:p>
            <a:pPr eaLnBrk="1" hangingPunct="1">
              <a:buFont typeface="Wingdings" pitchFamily="2" charset="2"/>
              <a:buNone/>
            </a:pPr>
            <a:r>
              <a:rPr lang="en-US" altLang="en-US" sz="2500" smtClean="0"/>
              <a:t>5. </a:t>
            </a:r>
          </a:p>
          <a:p>
            <a:pPr eaLnBrk="1" hangingPunct="1">
              <a:buFont typeface="Wingdings" pitchFamily="2" charset="2"/>
              <a:buNone/>
            </a:pPr>
            <a:r>
              <a:rPr lang="en-US" altLang="en-US" sz="2500" smtClean="0"/>
              <a:t>6. </a:t>
            </a:r>
          </a:p>
          <a:p>
            <a:pPr eaLnBrk="1" hangingPunct="1">
              <a:buFont typeface="Wingdings" pitchFamily="2" charset="2"/>
              <a:buNone/>
            </a:pPr>
            <a:r>
              <a:rPr lang="en-US" altLang="en-US" sz="2500" smtClean="0"/>
              <a:t>7. </a:t>
            </a:r>
          </a:p>
          <a:p>
            <a:pPr eaLnBrk="1" hangingPunct="1">
              <a:buFont typeface="Wingdings" pitchFamily="2" charset="2"/>
              <a:buNone/>
            </a:pPr>
            <a:r>
              <a:rPr lang="en-US" altLang="en-US" sz="2500" smtClean="0"/>
              <a:t>8. </a:t>
            </a:r>
          </a:p>
          <a:p>
            <a:pPr eaLnBrk="1" hangingPunct="1">
              <a:buFont typeface="Wingdings" pitchFamily="2" charset="2"/>
              <a:buNone/>
            </a:pPr>
            <a:r>
              <a:rPr lang="en-US" altLang="en-US" sz="2500" smtClean="0"/>
              <a:t>9. </a:t>
            </a:r>
          </a:p>
          <a:p>
            <a:pPr eaLnBrk="1" hangingPunct="1">
              <a:buFont typeface="Wingdings" pitchFamily="2" charset="2"/>
              <a:buNone/>
            </a:pPr>
            <a:endParaRPr lang="en-US" altLang="en-US" sz="2800" smtClean="0"/>
          </a:p>
          <a:p>
            <a:pPr eaLnBrk="1" hangingPunct="1"/>
            <a:endParaRPr lang="en-US" altLang="en-US" sz="2800" smtClean="0"/>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sz="4000" b="1" smtClean="0"/>
              <a:t>Doe v. Vermilion Parish</a:t>
            </a:r>
          </a:p>
        </p:txBody>
      </p:sp>
      <p:sp>
        <p:nvSpPr>
          <p:cNvPr id="154627" name="Rectangle 3"/>
          <p:cNvSpPr>
            <a:spLocks noGrp="1" noChangeArrowheads="1"/>
          </p:cNvSpPr>
          <p:nvPr>
            <p:ph idx="1"/>
          </p:nvPr>
        </p:nvSpPr>
        <p:spPr/>
        <p:txBody>
          <a:bodyPr/>
          <a:lstStyle/>
          <a:p>
            <a:pPr>
              <a:lnSpc>
                <a:spcPct val="90000"/>
              </a:lnSpc>
            </a:pPr>
            <a:r>
              <a:rPr lang="en-US" altLang="en-US" sz="2600" smtClean="0"/>
              <a:t>Program flawed; principal falsified dissertation on which program was based</a:t>
            </a:r>
          </a:p>
          <a:p>
            <a:pPr>
              <a:lnSpc>
                <a:spcPct val="90000"/>
              </a:lnSpc>
              <a:buFont typeface="Wingdings" pitchFamily="2" charset="2"/>
              <a:buNone/>
            </a:pPr>
            <a:endParaRPr lang="en-US" altLang="en-US" sz="1000" smtClean="0"/>
          </a:p>
          <a:p>
            <a:pPr>
              <a:lnSpc>
                <a:spcPct val="90000"/>
              </a:lnSpc>
            </a:pPr>
            <a:r>
              <a:rPr lang="en-US" altLang="en-US" sz="2600" smtClean="0"/>
              <a:t>Harmful stereotypes</a:t>
            </a:r>
          </a:p>
          <a:p>
            <a:pPr lvl="2">
              <a:lnSpc>
                <a:spcPct val="90000"/>
              </a:lnSpc>
            </a:pPr>
            <a:r>
              <a:rPr lang="en-US" altLang="en-US" sz="2100" smtClean="0"/>
              <a:t>Boys’ quiz about bikes, girls’ quiz about bracelets</a:t>
            </a:r>
          </a:p>
          <a:p>
            <a:pPr lvl="2">
              <a:lnSpc>
                <a:spcPct val="90000"/>
              </a:lnSpc>
            </a:pPr>
            <a:r>
              <a:rPr lang="en-US" altLang="en-US" sz="2100" smtClean="0"/>
              <a:t>Boys read </a:t>
            </a:r>
            <a:r>
              <a:rPr lang="en-US" altLang="en-US" sz="2100" i="1" smtClean="0"/>
              <a:t>Where the Red Fern Grows</a:t>
            </a:r>
            <a:r>
              <a:rPr lang="en-US" altLang="en-US" sz="2100" smtClean="0"/>
              <a:t>, girls read </a:t>
            </a:r>
            <a:r>
              <a:rPr lang="en-US" altLang="en-US" sz="2100" i="1" smtClean="0"/>
              <a:t>The Witch of Blackbird Pond</a:t>
            </a:r>
          </a:p>
          <a:p>
            <a:pPr lvl="2">
              <a:lnSpc>
                <a:spcPct val="90000"/>
              </a:lnSpc>
            </a:pPr>
            <a:r>
              <a:rPr lang="en-US" altLang="en-US" sz="2100" smtClean="0"/>
              <a:t>Teacher: “boys are more interested in sports and fishing and hunting and . . . girls were interested in princesses and magic and fairy tales.” </a:t>
            </a:r>
          </a:p>
          <a:p>
            <a:pPr lvl="2">
              <a:lnSpc>
                <a:spcPct val="90000"/>
              </a:lnSpc>
            </a:pPr>
            <a:endParaRPr lang="en-US" altLang="en-US" sz="1000" smtClean="0"/>
          </a:p>
          <a:p>
            <a:pPr>
              <a:lnSpc>
                <a:spcPct val="90000"/>
              </a:lnSpc>
            </a:pPr>
            <a:r>
              <a:rPr lang="en-US" altLang="en-US" sz="2600" smtClean="0"/>
              <a:t>No coeducational option (special ed only)</a:t>
            </a:r>
          </a:p>
          <a:p>
            <a:pPr>
              <a:lnSpc>
                <a:spcPct val="90000"/>
              </a:lnSpc>
            </a:pPr>
            <a:endParaRPr lang="en-US" altLang="en-US" sz="2600" smtClean="0"/>
          </a:p>
          <a:p>
            <a:pPr>
              <a:lnSpc>
                <a:spcPct val="90000"/>
              </a:lnSpc>
            </a:pPr>
            <a:endParaRPr lang="en-US" altLang="en-US" sz="2600" smtClean="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sz="4000" b="1" smtClean="0"/>
              <a:t>Doe v. Vermilion Parish (cont.)</a:t>
            </a:r>
          </a:p>
        </p:txBody>
      </p:sp>
      <p:sp>
        <p:nvSpPr>
          <p:cNvPr id="155651" name="Rectangle 3"/>
          <p:cNvSpPr>
            <a:spLocks noGrp="1" noChangeArrowheads="1"/>
          </p:cNvSpPr>
          <p:nvPr>
            <p:ph idx="1"/>
          </p:nvPr>
        </p:nvSpPr>
        <p:spPr>
          <a:xfrm>
            <a:off x="566738" y="1905000"/>
            <a:ext cx="8001000" cy="4267200"/>
          </a:xfrm>
        </p:spPr>
        <p:txBody>
          <a:bodyPr/>
          <a:lstStyle/>
          <a:p>
            <a:r>
              <a:rPr lang="en-US" altLang="en-US" smtClean="0"/>
              <a:t>District Court judge failed to apply heightened scrutiny</a:t>
            </a:r>
          </a:p>
          <a:p>
            <a:r>
              <a:rPr lang="en-US" altLang="en-US" smtClean="0"/>
              <a:t>Said no liability b/c no “intent to harm” and single-sex education is in “best interests of the child”</a:t>
            </a:r>
          </a:p>
          <a:p>
            <a:r>
              <a:rPr lang="en-US" altLang="en-US" smtClean="0"/>
              <a:t>NWLC filed amicus brief</a:t>
            </a:r>
          </a:p>
          <a:p>
            <a:r>
              <a:rPr lang="en-US" altLang="en-US" smtClean="0"/>
              <a:t>Court of Appeals reversed and sent case back to District Court</a:t>
            </a:r>
          </a:p>
          <a:p>
            <a:endParaRPr lang="en-US" altLang="en-US" smtClean="0"/>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533400" y="152400"/>
            <a:ext cx="8001000" cy="1749425"/>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b="1" dirty="0" smtClean="0"/>
              <a:t>“The Pseudoscience of Single Sex Schooling”</a:t>
            </a:r>
            <a:r>
              <a:rPr lang="en-US" altLang="en-US" dirty="0" smtClean="0"/>
              <a:t/>
            </a:r>
            <a:br>
              <a:rPr lang="en-US" altLang="en-US" dirty="0" smtClean="0"/>
            </a:br>
            <a:endParaRPr lang="en-US" altLang="en-US" dirty="0" smtClean="0"/>
          </a:p>
        </p:txBody>
      </p:sp>
      <p:sp>
        <p:nvSpPr>
          <p:cNvPr id="156675" name="Content Placeholder 2"/>
          <p:cNvSpPr>
            <a:spLocks noGrp="1"/>
          </p:cNvSpPr>
          <p:nvPr>
            <p:ph idx="1"/>
          </p:nvPr>
        </p:nvSpPr>
        <p:spPr>
          <a:xfrm>
            <a:off x="533400" y="1828800"/>
            <a:ext cx="8001000" cy="4267200"/>
          </a:xfrm>
        </p:spPr>
        <p:txBody>
          <a:bodyPr/>
          <a:lstStyle/>
          <a:p>
            <a:r>
              <a:rPr lang="en-US" altLang="en-US" sz="2800" smtClean="0"/>
              <a:t>Science magazine, September 2011, </a:t>
            </a:r>
            <a:r>
              <a:rPr lang="en-US" altLang="en-US" sz="2800" smtClean="0">
                <a:hlinkClick r:id="rId3"/>
              </a:rPr>
              <a:t>http://www.sciencemag.org/content/333/6050/1706.full</a:t>
            </a:r>
            <a:endParaRPr lang="en-US" altLang="en-US" sz="2800" smtClean="0"/>
          </a:p>
          <a:p>
            <a:r>
              <a:rPr lang="en-US" altLang="en-US" sz="2800" smtClean="0"/>
              <a:t>By social scientists who founded American Council for CoEducational Schooling</a:t>
            </a:r>
          </a:p>
          <a:p>
            <a:r>
              <a:rPr lang="en-US" altLang="en-US" sz="2800" smtClean="0"/>
              <a:t>No scientific evid. supports idea that single-sex leads to better outcomes.</a:t>
            </a:r>
          </a:p>
          <a:p>
            <a:r>
              <a:rPr lang="en-US" altLang="en-US" sz="2800" smtClean="0"/>
              <a:t>Leads to stereotyping</a:t>
            </a:r>
          </a:p>
          <a:p>
            <a:endParaRPr lang="en-US" altLang="en-US" smtClean="0"/>
          </a:p>
          <a:p>
            <a:endParaRPr lang="en-US" altLang="en-US" smtClean="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US" altLang="en-US" b="1" smtClean="0"/>
              <a:t>Recent Statement by OCR:</a:t>
            </a:r>
          </a:p>
        </p:txBody>
      </p:sp>
      <p:sp>
        <p:nvSpPr>
          <p:cNvPr id="157699" name="Content Placeholder 2"/>
          <p:cNvSpPr>
            <a:spLocks noGrp="1"/>
          </p:cNvSpPr>
          <p:nvPr>
            <p:ph idx="1"/>
          </p:nvPr>
        </p:nvSpPr>
        <p:spPr/>
        <p:txBody>
          <a:bodyPr/>
          <a:lstStyle/>
          <a:p>
            <a:r>
              <a:rPr lang="en-US" altLang="en-US" smtClean="0"/>
              <a:t>“When you’re talking about separating students, treating them differently, you want to do it in a way that’s constitutional, and you want to make sure that there is adequate justification. We certainly want to safeguard against stereotyping.”</a:t>
            </a:r>
          </a:p>
          <a:p>
            <a:pPr lvl="3"/>
            <a:endParaRPr lang="en-US" altLang="en-US" smtClean="0"/>
          </a:p>
          <a:p>
            <a:pPr lvl="3"/>
            <a:r>
              <a:rPr lang="en-US" altLang="en-US" smtClean="0"/>
              <a:t>Russlynn Ali, Assistant Secretary of Education for Civil Rights</a:t>
            </a:r>
          </a:p>
          <a:p>
            <a:endParaRPr lang="en-US" altLang="en-US" smtClean="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chemeClr val="tx1"/>
                </a:solidFill>
              </a:rPr>
              <a:t>Title IX: </a:t>
            </a:r>
            <a:r>
              <a:rPr lang="en-US" altLang="en-US" sz="3600" b="1" dirty="0" smtClean="0">
                <a:solidFill>
                  <a:schemeClr val="tx1"/>
                </a:solidFill>
              </a:rPr>
              <a:t>LGBTQ students</a:t>
            </a:r>
            <a:endParaRPr lang="en-US" dirty="0"/>
          </a:p>
        </p:txBody>
      </p:sp>
      <p:sp>
        <p:nvSpPr>
          <p:cNvPr id="3" name="Content Placeholder 2"/>
          <p:cNvSpPr>
            <a:spLocks noGrp="1"/>
          </p:cNvSpPr>
          <p:nvPr>
            <p:ph idx="1"/>
          </p:nvPr>
        </p:nvSpPr>
        <p:spPr/>
        <p:txBody>
          <a:bodyPr/>
          <a:lstStyle/>
          <a:p>
            <a:r>
              <a:rPr lang="en-US" dirty="0" smtClean="0"/>
              <a:t>Developing area of the law </a:t>
            </a:r>
          </a:p>
          <a:p>
            <a:r>
              <a:rPr lang="en-US" dirty="0"/>
              <a:t>Many LGBTQ </a:t>
            </a:r>
            <a:r>
              <a:rPr lang="en-US" dirty="0" smtClean="0"/>
              <a:t>students, families, and schools </a:t>
            </a:r>
            <a:r>
              <a:rPr lang="en-US" dirty="0"/>
              <a:t>have used law effectively to protect their educations</a:t>
            </a:r>
          </a:p>
          <a:p>
            <a:r>
              <a:rPr lang="en-US" dirty="0"/>
              <a:t>Sometimes the law lets us down</a:t>
            </a:r>
          </a:p>
          <a:p>
            <a:r>
              <a:rPr lang="en-US" dirty="0"/>
              <a:t>Legal losses don’t change </a:t>
            </a:r>
            <a:r>
              <a:rPr lang="en-US" dirty="0" smtClean="0"/>
              <a:t>their fundamental</a:t>
            </a:r>
            <a:r>
              <a:rPr lang="en-US" dirty="0"/>
              <a:t>, human right to be safe and thrive</a:t>
            </a:r>
          </a:p>
          <a:p>
            <a:endParaRPr lang="en-US" dirty="0"/>
          </a:p>
        </p:txBody>
      </p:sp>
    </p:spTree>
    <p:extLst>
      <p:ext uri="{BB962C8B-B14F-4D97-AF65-F5344CB8AC3E}">
        <p14:creationId xmlns:p14="http://schemas.microsoft.com/office/powerpoint/2010/main" val="3549847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theories</a:t>
            </a:r>
            <a:endParaRPr lang="en-US" dirty="0"/>
          </a:p>
        </p:txBody>
      </p:sp>
      <p:sp>
        <p:nvSpPr>
          <p:cNvPr id="3" name="Content Placeholder 2"/>
          <p:cNvSpPr>
            <a:spLocks noGrp="1"/>
          </p:cNvSpPr>
          <p:nvPr>
            <p:ph idx="1"/>
          </p:nvPr>
        </p:nvSpPr>
        <p:spPr/>
        <p:txBody>
          <a:bodyPr/>
          <a:lstStyle/>
          <a:p>
            <a:r>
              <a:rPr lang="en-US" dirty="0" smtClean="0"/>
              <a:t>Remember: </a:t>
            </a:r>
            <a:r>
              <a:rPr lang="en-US" dirty="0"/>
              <a:t>sex discrimination includes </a:t>
            </a:r>
            <a:r>
              <a:rPr lang="en-US" i="1" dirty="0"/>
              <a:t>sex </a:t>
            </a:r>
            <a:r>
              <a:rPr lang="en-US" i="1" dirty="0" smtClean="0"/>
              <a:t>stereotyping</a:t>
            </a:r>
          </a:p>
          <a:p>
            <a:r>
              <a:rPr lang="en-US" dirty="0"/>
              <a:t>Anti-LGBTQ discrimination as sex stereotyping</a:t>
            </a:r>
          </a:p>
          <a:p>
            <a:r>
              <a:rPr lang="en-US" dirty="0"/>
              <a:t>For trans students: “straight-forward” sex discrimination</a:t>
            </a:r>
          </a:p>
          <a:p>
            <a:pPr lvl="1"/>
            <a:r>
              <a:rPr lang="en-US" dirty="0"/>
              <a:t>Religious conversion analogy</a:t>
            </a:r>
          </a:p>
          <a:p>
            <a:pPr marL="0" indent="0">
              <a:buNone/>
            </a:pPr>
            <a:endParaRPr lang="en-US" i="1" dirty="0"/>
          </a:p>
          <a:p>
            <a:endParaRPr lang="en-US" dirty="0"/>
          </a:p>
        </p:txBody>
      </p:sp>
    </p:spTree>
    <p:extLst>
      <p:ext uri="{BB962C8B-B14F-4D97-AF65-F5344CB8AC3E}">
        <p14:creationId xmlns:p14="http://schemas.microsoft.com/office/powerpoint/2010/main" val="15050597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remember…</a:t>
            </a:r>
            <a:endParaRPr lang="en-US" dirty="0"/>
          </a:p>
        </p:txBody>
      </p:sp>
      <p:sp>
        <p:nvSpPr>
          <p:cNvPr id="3" name="Content Placeholder 2"/>
          <p:cNvSpPr>
            <a:spLocks noGrp="1"/>
          </p:cNvSpPr>
          <p:nvPr>
            <p:ph idx="1"/>
          </p:nvPr>
        </p:nvSpPr>
        <p:spPr/>
        <p:txBody>
          <a:bodyPr/>
          <a:lstStyle/>
          <a:p>
            <a:r>
              <a:rPr lang="en-US" dirty="0"/>
              <a:t>Protections for sexual harassment survivors apply to all students</a:t>
            </a:r>
          </a:p>
          <a:p>
            <a:endParaRPr lang="en-US" dirty="0"/>
          </a:p>
        </p:txBody>
      </p:sp>
    </p:spTree>
    <p:extLst>
      <p:ext uri="{BB962C8B-B14F-4D97-AF65-F5344CB8AC3E}">
        <p14:creationId xmlns:p14="http://schemas.microsoft.com/office/powerpoint/2010/main" val="37869561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courts say?</a:t>
            </a:r>
            <a:endParaRPr lang="en-US" dirty="0"/>
          </a:p>
        </p:txBody>
      </p:sp>
      <p:sp>
        <p:nvSpPr>
          <p:cNvPr id="3" name="Content Placeholder 2"/>
          <p:cNvSpPr>
            <a:spLocks noGrp="1"/>
          </p:cNvSpPr>
          <p:nvPr>
            <p:ph idx="1"/>
          </p:nvPr>
        </p:nvSpPr>
        <p:spPr/>
        <p:txBody>
          <a:bodyPr/>
          <a:lstStyle/>
          <a:p>
            <a:r>
              <a:rPr lang="en-US" dirty="0"/>
              <a:t>Growing consensus in courts that sex discrimination includes anti-LGBTQ discrimination</a:t>
            </a:r>
          </a:p>
          <a:p>
            <a:r>
              <a:rPr lang="en-US" dirty="0"/>
              <a:t>But Supreme Court hasn’t weighed in yet</a:t>
            </a:r>
          </a:p>
          <a:p>
            <a:pPr marL="0" indent="0">
              <a:buNone/>
            </a:pPr>
            <a:endParaRPr lang="en-US" dirty="0"/>
          </a:p>
        </p:txBody>
      </p:sp>
    </p:spTree>
    <p:extLst>
      <p:ext uri="{BB962C8B-B14F-4D97-AF65-F5344CB8AC3E}">
        <p14:creationId xmlns:p14="http://schemas.microsoft.com/office/powerpoint/2010/main" val="13638839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Department of Education</a:t>
            </a:r>
          </a:p>
        </p:txBody>
      </p:sp>
      <p:sp>
        <p:nvSpPr>
          <p:cNvPr id="3" name="Content Placeholder 2"/>
          <p:cNvSpPr>
            <a:spLocks noGrp="1"/>
          </p:cNvSpPr>
          <p:nvPr>
            <p:ph idx="1"/>
          </p:nvPr>
        </p:nvSpPr>
        <p:spPr/>
        <p:txBody>
          <a:bodyPr/>
          <a:lstStyle/>
          <a:p>
            <a:r>
              <a:rPr lang="en-US" dirty="0"/>
              <a:t>For many years during Obama Administration, Office for Civil Rights (OCR) said Title IX protects trans students</a:t>
            </a:r>
          </a:p>
          <a:p>
            <a:r>
              <a:rPr lang="en-US" dirty="0"/>
              <a:t>Spring 2016: OCR releases guidance on Title IX protections for trans students</a:t>
            </a:r>
          </a:p>
          <a:p>
            <a:r>
              <a:rPr lang="en-US" dirty="0"/>
              <a:t>Winter 2017: OCR rescinds guidance</a:t>
            </a:r>
          </a:p>
          <a:p>
            <a:r>
              <a:rPr lang="en-US" dirty="0"/>
              <a:t>The law is the law!</a:t>
            </a:r>
          </a:p>
          <a:p>
            <a:endParaRPr lang="en-US" dirty="0"/>
          </a:p>
        </p:txBody>
      </p:sp>
    </p:spTree>
    <p:extLst>
      <p:ext uri="{BB962C8B-B14F-4D97-AF65-F5344CB8AC3E}">
        <p14:creationId xmlns:p14="http://schemas.microsoft.com/office/powerpoint/2010/main" val="11711228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Connecticut leads the way!</a:t>
            </a:r>
            <a:endParaRPr lang="en-US" dirty="0"/>
          </a:p>
        </p:txBody>
      </p:sp>
      <p:sp>
        <p:nvSpPr>
          <p:cNvPr id="3" name="Content Placeholder 2"/>
          <p:cNvSpPr>
            <a:spLocks noGrp="1"/>
          </p:cNvSpPr>
          <p:nvPr>
            <p:ph idx="1"/>
          </p:nvPr>
        </p:nvSpPr>
        <p:spPr/>
        <p:txBody>
          <a:bodyPr/>
          <a:lstStyle/>
          <a:p>
            <a:r>
              <a:rPr lang="en-US" dirty="0"/>
              <a:t>Conn. Gen. Stat. 10-15c was amended in 1997 to add “sexual orientation</a:t>
            </a:r>
            <a:r>
              <a:rPr lang="en-US" dirty="0" smtClean="0"/>
              <a:t>” </a:t>
            </a:r>
            <a:r>
              <a:rPr lang="en-US" dirty="0"/>
              <a:t>to the list of characteristics upon which discrimination is forbidden in public schools</a:t>
            </a:r>
          </a:p>
          <a:p>
            <a:r>
              <a:rPr lang="en-US" dirty="0" smtClean="0"/>
              <a:t>In 2011, added </a:t>
            </a:r>
            <a:r>
              <a:rPr lang="en-US" dirty="0"/>
              <a:t>“gender </a:t>
            </a:r>
            <a:r>
              <a:rPr lang="en-US" dirty="0" smtClean="0"/>
              <a:t>identity” to the list</a:t>
            </a:r>
          </a:p>
        </p:txBody>
      </p:sp>
    </p:spTree>
    <p:extLst>
      <p:ext uri="{BB962C8B-B14F-4D97-AF65-F5344CB8AC3E}">
        <p14:creationId xmlns:p14="http://schemas.microsoft.com/office/powerpoint/2010/main" val="336802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altLang="en-US" sz="4000" b="1" smtClean="0"/>
              <a:t>What Is Discrimination “On The Basis Of Sex”?</a:t>
            </a:r>
          </a:p>
        </p:txBody>
      </p:sp>
      <p:sp>
        <p:nvSpPr>
          <p:cNvPr id="28676" name="Rectangle 3"/>
          <p:cNvSpPr>
            <a:spLocks noGrp="1" noChangeArrowheads="1"/>
          </p:cNvSpPr>
          <p:nvPr>
            <p:ph idx="1"/>
          </p:nvPr>
        </p:nvSpPr>
        <p:spPr/>
        <p:txBody>
          <a:bodyPr/>
          <a:lstStyle/>
          <a:p>
            <a:pPr eaLnBrk="1" hangingPunct="1"/>
            <a:endParaRPr lang="en-US" altLang="en-US" dirty="0" smtClean="0"/>
          </a:p>
          <a:p>
            <a:pPr eaLnBrk="1" hangingPunct="1"/>
            <a:r>
              <a:rPr lang="en-US" altLang="en-US" sz="3200" dirty="0" smtClean="0"/>
              <a:t>Includes </a:t>
            </a:r>
            <a:r>
              <a:rPr lang="en-US" altLang="en-US" sz="3200" dirty="0" smtClean="0">
                <a:solidFill>
                  <a:schemeClr val="accent2"/>
                </a:solidFill>
              </a:rPr>
              <a:t>pregnancy</a:t>
            </a:r>
            <a:r>
              <a:rPr lang="en-US" altLang="en-US" sz="3200" dirty="0" smtClean="0"/>
              <a:t> and related medical conditions</a:t>
            </a:r>
          </a:p>
          <a:p>
            <a:pPr eaLnBrk="1" hangingPunct="1">
              <a:buFont typeface="Wingdings" pitchFamily="2" charset="2"/>
              <a:buNone/>
            </a:pPr>
            <a:endParaRPr lang="en-US" altLang="en-US" sz="1400" dirty="0" smtClean="0"/>
          </a:p>
          <a:p>
            <a:pPr eaLnBrk="1" hangingPunct="1"/>
            <a:r>
              <a:rPr lang="en-US" altLang="en-US" sz="3200" dirty="0" smtClean="0"/>
              <a:t>Includes </a:t>
            </a:r>
            <a:r>
              <a:rPr lang="en-US" altLang="en-US" sz="3200" dirty="0" smtClean="0">
                <a:solidFill>
                  <a:schemeClr val="accent2"/>
                </a:solidFill>
              </a:rPr>
              <a:t>gender stereotyping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xEl>
                                              <p:pRg st="1" end="1"/>
                                            </p:txEl>
                                          </p:spTgt>
                                        </p:tgtEl>
                                        <p:attrNameLst>
                                          <p:attrName>style.visibility</p:attrName>
                                        </p:attrNameLst>
                                      </p:cBhvr>
                                      <p:to>
                                        <p:strVal val="visible"/>
                                      </p:to>
                                    </p:set>
                                    <p:animEffect transition="in" filter="blinds(horizontal)">
                                      <p:cBhvr>
                                        <p:cTn id="7" dur="500"/>
                                        <p:tgtEl>
                                          <p:spTgt spid="2867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6">
                                            <p:txEl>
                                              <p:pRg st="3" end="3"/>
                                            </p:txEl>
                                          </p:spTgt>
                                        </p:tgtEl>
                                        <p:attrNameLst>
                                          <p:attrName>style.visibility</p:attrName>
                                        </p:attrNameLst>
                                      </p:cBhvr>
                                      <p:to>
                                        <p:strVal val="visible"/>
                                      </p:to>
                                    </p:set>
                                    <p:animEffect transition="in" filter="blinds(horizontal)">
                                      <p:cBhvr>
                                        <p:cTn id="12" dur="500"/>
                                        <p:tgtEl>
                                          <p:spTgt spid="286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Connecticut guidance</a:t>
            </a:r>
            <a:endParaRPr lang="en-US" dirty="0"/>
          </a:p>
        </p:txBody>
      </p:sp>
      <p:sp>
        <p:nvSpPr>
          <p:cNvPr id="3" name="Content Placeholder 2"/>
          <p:cNvSpPr>
            <a:spLocks noGrp="1"/>
          </p:cNvSpPr>
          <p:nvPr>
            <p:ph idx="1"/>
          </p:nvPr>
        </p:nvSpPr>
        <p:spPr/>
        <p:txBody>
          <a:bodyPr/>
          <a:lstStyle/>
          <a:p>
            <a:r>
              <a:rPr lang="en-US" dirty="0" smtClean="0"/>
              <a:t>On Governor Malloy’s order, State </a:t>
            </a:r>
            <a:r>
              <a:rPr lang="en-US" dirty="0" err="1" smtClean="0"/>
              <a:t>Dept</a:t>
            </a:r>
            <a:r>
              <a:rPr lang="en-US" dirty="0" smtClean="0"/>
              <a:t> of Ed released guidance about protecting trans students</a:t>
            </a:r>
          </a:p>
          <a:p>
            <a:r>
              <a:rPr lang="en-US" dirty="0" smtClean="0"/>
              <a:t>“</a:t>
            </a:r>
            <a:r>
              <a:rPr lang="en-US" dirty="0"/>
              <a:t>P</a:t>
            </a:r>
            <a:r>
              <a:rPr lang="en-US" dirty="0" smtClean="0"/>
              <a:t>ublic </a:t>
            </a:r>
            <a:r>
              <a:rPr lang="en-US" dirty="0"/>
              <a:t>schools must provide students with an equal opportunity to participate in school activities, programs, and courses of study without discrimination on account of gender identity or </a:t>
            </a:r>
            <a:r>
              <a:rPr lang="en-US" dirty="0" smtClean="0"/>
              <a:t>expression”</a:t>
            </a:r>
            <a:endParaRPr lang="en-US" dirty="0"/>
          </a:p>
        </p:txBody>
      </p:sp>
    </p:spTree>
    <p:extLst>
      <p:ext uri="{BB962C8B-B14F-4D97-AF65-F5344CB8AC3E}">
        <p14:creationId xmlns:p14="http://schemas.microsoft.com/office/powerpoint/2010/main" val="281326095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Conn. guidance (cont’d)</a:t>
            </a:r>
            <a:endParaRPr lang="en-US" dirty="0"/>
          </a:p>
        </p:txBody>
      </p:sp>
      <p:sp>
        <p:nvSpPr>
          <p:cNvPr id="3" name="Content Placeholder 2"/>
          <p:cNvSpPr>
            <a:spLocks noGrp="1"/>
          </p:cNvSpPr>
          <p:nvPr>
            <p:ph idx="1"/>
          </p:nvPr>
        </p:nvSpPr>
        <p:spPr/>
        <p:txBody>
          <a:bodyPr/>
          <a:lstStyle/>
          <a:p>
            <a:r>
              <a:rPr lang="en-US" dirty="0" smtClean="0"/>
              <a:t>Gender identity need not be consistent or recorded in ID</a:t>
            </a:r>
          </a:p>
          <a:p>
            <a:r>
              <a:rPr lang="en-US" dirty="0" smtClean="0"/>
              <a:t>Schools must use pronouns, names, and gender markers consistent with gender identity</a:t>
            </a:r>
          </a:p>
          <a:p>
            <a:r>
              <a:rPr lang="en-US" dirty="0" smtClean="0"/>
              <a:t>Schools must allow students to access sex-specific programs and spaces consistent with gender identity</a:t>
            </a:r>
            <a:endParaRPr lang="en-US" dirty="0"/>
          </a:p>
        </p:txBody>
      </p:sp>
    </p:spTree>
    <p:extLst>
      <p:ext uri="{BB962C8B-B14F-4D97-AF65-F5344CB8AC3E}">
        <p14:creationId xmlns:p14="http://schemas.microsoft.com/office/powerpoint/2010/main" val="34286288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Discipline</a:t>
            </a:r>
            <a:endParaRPr lang="en-US" dirty="0"/>
          </a:p>
        </p:txBody>
      </p:sp>
      <p:sp>
        <p:nvSpPr>
          <p:cNvPr id="3" name="Content Placeholder 2"/>
          <p:cNvSpPr>
            <a:spLocks noGrp="1"/>
          </p:cNvSpPr>
          <p:nvPr>
            <p:ph idx="1"/>
          </p:nvPr>
        </p:nvSpPr>
        <p:spPr/>
        <p:txBody>
          <a:bodyPr/>
          <a:lstStyle/>
          <a:p>
            <a:r>
              <a:rPr lang="en-US" dirty="0" smtClean="0"/>
              <a:t>Student discipline is a problem for girls, too!</a:t>
            </a:r>
          </a:p>
          <a:p>
            <a:r>
              <a:rPr lang="en-US" dirty="0" smtClean="0"/>
              <a:t>Girls are disciplined for deviating from gender norms</a:t>
            </a:r>
          </a:p>
          <a:p>
            <a:r>
              <a:rPr lang="en-US" dirty="0" smtClean="0"/>
              <a:t>But law is clear: cannot punish students because of sex or sex </a:t>
            </a:r>
            <a:r>
              <a:rPr lang="en-US" dirty="0" err="1" smtClean="0"/>
              <a:t>stereoltypes</a:t>
            </a:r>
            <a:endParaRPr lang="en-US" dirty="0" smtClean="0"/>
          </a:p>
          <a:p>
            <a:pPr marL="0" indent="0">
              <a:buNone/>
            </a:pPr>
            <a:endParaRPr lang="en-US" dirty="0"/>
          </a:p>
        </p:txBody>
      </p:sp>
    </p:spTree>
    <p:extLst>
      <p:ext uri="{BB962C8B-B14F-4D97-AF65-F5344CB8AC3E}">
        <p14:creationId xmlns:p14="http://schemas.microsoft.com/office/powerpoint/2010/main" val="17167122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p:txBody>
          <a:bodyPr/>
          <a:lstStyle/>
          <a:p>
            <a:r>
              <a:rPr lang="en-US" sz="1800" dirty="0"/>
              <a:t>Lost class time that leads to lower grades and achievement.</a:t>
            </a:r>
          </a:p>
          <a:p>
            <a:endParaRPr lang="en-US" sz="1800" dirty="0"/>
          </a:p>
          <a:p>
            <a:r>
              <a:rPr lang="en-US" sz="1800" dirty="0"/>
              <a:t>Higher drop out rates (suspension increases rate of dropping out by at least 12%), leading to fewer economic opportunities in adulthood</a:t>
            </a:r>
          </a:p>
          <a:p>
            <a:endParaRPr lang="en-US" sz="1800" dirty="0"/>
          </a:p>
          <a:p>
            <a:r>
              <a:rPr lang="en-US" sz="1800" dirty="0"/>
              <a:t>Increased behavior problems</a:t>
            </a:r>
          </a:p>
          <a:p>
            <a:endParaRPr lang="en-US" sz="1800" dirty="0"/>
          </a:p>
          <a:p>
            <a:r>
              <a:rPr lang="en-US" sz="1800" dirty="0"/>
              <a:t>Mistrust or resentment of adults or educational systems</a:t>
            </a:r>
          </a:p>
          <a:p>
            <a:endParaRPr lang="en-US" sz="1800" dirty="0"/>
          </a:p>
          <a:p>
            <a:r>
              <a:rPr lang="en-US" sz="1800" dirty="0"/>
              <a:t>Increased risk of involvement with juvenile justice systems, where girls are fastest growing population.</a:t>
            </a:r>
          </a:p>
          <a:p>
            <a:endParaRPr lang="en-US" dirty="0"/>
          </a:p>
        </p:txBody>
      </p:sp>
    </p:spTree>
    <p:extLst>
      <p:ext uri="{BB962C8B-B14F-4D97-AF65-F5344CB8AC3E}">
        <p14:creationId xmlns:p14="http://schemas.microsoft.com/office/powerpoint/2010/main" val="75165558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Black girls</a:t>
            </a:r>
            <a:endParaRPr lang="en-US" dirty="0"/>
          </a:p>
        </p:txBody>
      </p:sp>
      <p:sp>
        <p:nvSpPr>
          <p:cNvPr id="3" name="Content Placeholder 2"/>
          <p:cNvSpPr>
            <a:spLocks noGrp="1"/>
          </p:cNvSpPr>
          <p:nvPr>
            <p:ph idx="1"/>
          </p:nvPr>
        </p:nvSpPr>
        <p:spPr/>
        <p:txBody>
          <a:bodyPr/>
          <a:lstStyle/>
          <a:p>
            <a:r>
              <a:rPr lang="en-US" sz="1800" dirty="0"/>
              <a:t>After Black boys, Black girls are more likely to be suspended than all other races of boys and girls </a:t>
            </a:r>
          </a:p>
          <a:p>
            <a:endParaRPr lang="en-US" sz="1800" dirty="0"/>
          </a:p>
          <a:p>
            <a:r>
              <a:rPr lang="en-US" sz="1800" dirty="0"/>
              <a:t>Black girls are more likely to receive multiple suspensions than any other race and gender </a:t>
            </a:r>
          </a:p>
          <a:p>
            <a:endParaRPr lang="en-US" dirty="0"/>
          </a:p>
        </p:txBody>
      </p:sp>
      <p:graphicFrame>
        <p:nvGraphicFramePr>
          <p:cNvPr id="4" name="Chart 3"/>
          <p:cNvGraphicFramePr/>
          <p:nvPr>
            <p:extLst>
              <p:ext uri="{D42A27DB-BD31-4B8C-83A1-F6EECF244321}">
                <p14:modId xmlns:p14="http://schemas.microsoft.com/office/powerpoint/2010/main" val="3916553041"/>
              </p:ext>
            </p:extLst>
          </p:nvPr>
        </p:nvGraphicFramePr>
        <p:xfrm>
          <a:off x="2438400" y="34290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514600" y="6363807"/>
            <a:ext cx="4033412" cy="276999"/>
          </a:xfrm>
          <a:prstGeom prst="rect">
            <a:avLst/>
          </a:prstGeom>
        </p:spPr>
        <p:txBody>
          <a:bodyPr wrap="none">
            <a:spAutoFit/>
          </a:bodyPr>
          <a:lstStyle/>
          <a:p>
            <a:r>
              <a:rPr lang="en-US" sz="1200" dirty="0"/>
              <a:t>Percent of boys and girls suspended by </a:t>
            </a:r>
            <a:r>
              <a:rPr lang="en-US" sz="1200" dirty="0" smtClean="0"/>
              <a:t>race. CRDC 2013-2014</a:t>
            </a:r>
            <a:endParaRPr lang="en-US" sz="1200" dirty="0"/>
          </a:p>
        </p:txBody>
      </p:sp>
    </p:spTree>
    <p:extLst>
      <p:ext uri="{BB962C8B-B14F-4D97-AF65-F5344CB8AC3E}">
        <p14:creationId xmlns:p14="http://schemas.microsoft.com/office/powerpoint/2010/main" val="1161944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Black girls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sz="2000" dirty="0"/>
              <a:t>In preschools, Black girls are 20% of girls enrolled but 54% of the girls receiving out-of-school suspensions.</a:t>
            </a:r>
          </a:p>
          <a:p>
            <a:pPr marL="0" indent="0">
              <a:buNone/>
            </a:pPr>
            <a:endParaRPr lang="en-US" sz="2000" dirty="0"/>
          </a:p>
          <a:p>
            <a:r>
              <a:rPr lang="en-US" sz="2000" dirty="0"/>
              <a:t>Preschool Black girls are twice as likely to be suspended as white girls.</a:t>
            </a:r>
          </a:p>
          <a:p>
            <a:endParaRPr lang="en-US" sz="2000" dirty="0"/>
          </a:p>
          <a:p>
            <a:r>
              <a:rPr lang="en-US" sz="2000" dirty="0"/>
              <a:t>K-12 Black girls are 16% of girls’ total school enrollment but 45% of suspensions.</a:t>
            </a:r>
          </a:p>
          <a:p>
            <a:endParaRPr lang="en-US" sz="2000" dirty="0"/>
          </a:p>
          <a:p>
            <a:r>
              <a:rPr lang="en-US" sz="2000" dirty="0"/>
              <a:t>K-12 Black girls are 5.5 times more likely to be suspended from school than white girls. </a:t>
            </a:r>
          </a:p>
          <a:p>
            <a:endParaRPr lang="en-US" dirty="0"/>
          </a:p>
        </p:txBody>
      </p:sp>
    </p:spTree>
    <p:extLst>
      <p:ext uri="{BB962C8B-B14F-4D97-AF65-F5344CB8AC3E}">
        <p14:creationId xmlns:p14="http://schemas.microsoft.com/office/powerpoint/2010/main" val="22263070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racial disparities</a:t>
            </a:r>
            <a:endParaRPr lang="en-US" dirty="0"/>
          </a:p>
        </p:txBody>
      </p:sp>
      <p:sp>
        <p:nvSpPr>
          <p:cNvPr id="3" name="Content Placeholder 2"/>
          <p:cNvSpPr>
            <a:spLocks noGrp="1"/>
          </p:cNvSpPr>
          <p:nvPr>
            <p:ph idx="1"/>
          </p:nvPr>
        </p:nvSpPr>
        <p:spPr/>
        <p:txBody>
          <a:bodyPr/>
          <a:lstStyle/>
          <a:p>
            <a:r>
              <a:rPr lang="en-US" sz="2400" dirty="0"/>
              <a:t>American Indian/ Native Alaskan girls are twice as likely to be suspended from school as white girls.</a:t>
            </a:r>
          </a:p>
          <a:p>
            <a:endParaRPr lang="en-US" sz="2400" dirty="0"/>
          </a:p>
          <a:p>
            <a:r>
              <a:rPr lang="en-US" sz="2400" dirty="0"/>
              <a:t>Multiple race girls are nearly 2.5 times as likely as white girls to receive one or more suspensions.</a:t>
            </a:r>
          </a:p>
          <a:p>
            <a:endParaRPr lang="en-US" sz="2400" dirty="0"/>
          </a:p>
          <a:p>
            <a:r>
              <a:rPr lang="en-US" sz="2400" dirty="0"/>
              <a:t>There is no evidence that girls of color break the rules more frequently or more seriously.</a:t>
            </a:r>
          </a:p>
          <a:p>
            <a:endParaRPr lang="en-US" dirty="0"/>
          </a:p>
        </p:txBody>
      </p:sp>
    </p:spTree>
    <p:extLst>
      <p:ext uri="{BB962C8B-B14F-4D97-AF65-F5344CB8AC3E}">
        <p14:creationId xmlns:p14="http://schemas.microsoft.com/office/powerpoint/2010/main" val="188695361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and gender stereotypes</a:t>
            </a:r>
            <a:endParaRPr lang="en-US" dirty="0"/>
          </a:p>
        </p:txBody>
      </p:sp>
      <p:sp>
        <p:nvSpPr>
          <p:cNvPr id="3" name="Content Placeholder 2"/>
          <p:cNvSpPr>
            <a:spLocks noGrp="1"/>
          </p:cNvSpPr>
          <p:nvPr>
            <p:ph idx="1"/>
          </p:nvPr>
        </p:nvSpPr>
        <p:spPr/>
        <p:txBody>
          <a:bodyPr/>
          <a:lstStyle/>
          <a:p>
            <a:r>
              <a:rPr lang="en-US" sz="2400" dirty="0" smtClean="0"/>
              <a:t>Intersection of </a:t>
            </a:r>
            <a:r>
              <a:rPr lang="en-US" sz="2400" dirty="0"/>
              <a:t>race and gender stereotypes affect how girls of color are perceived.</a:t>
            </a:r>
          </a:p>
          <a:p>
            <a:pPr lvl="1"/>
            <a:endParaRPr lang="en-US" sz="1100" dirty="0"/>
          </a:p>
          <a:p>
            <a:pPr lvl="1"/>
            <a:r>
              <a:rPr lang="en-US" sz="2000" dirty="0"/>
              <a:t>Stereotypical images of Black women and girls as loud, confrontational, assertive, and provocative contrast with white, middle class notions of femininity, which require girls to be passive and modest</a:t>
            </a:r>
            <a:r>
              <a:rPr lang="en-US" sz="2000" dirty="0" smtClean="0"/>
              <a:t>.</a:t>
            </a:r>
            <a:endParaRPr lang="en-US" sz="2000" dirty="0"/>
          </a:p>
          <a:p>
            <a:pPr lvl="1"/>
            <a:r>
              <a:rPr lang="en-US" sz="2000" dirty="0"/>
              <a:t>Adults also often read girls of color as more sexually mature and experienced than their white </a:t>
            </a:r>
            <a:r>
              <a:rPr lang="en-US" sz="2000" dirty="0" smtClean="0"/>
              <a:t>peers</a:t>
            </a:r>
            <a:endParaRPr lang="en-US" sz="2000" dirty="0"/>
          </a:p>
          <a:p>
            <a:pPr lvl="1"/>
            <a:r>
              <a:rPr lang="en-US" sz="2000" dirty="0"/>
              <a:t>This can lead to harsh punishments for behavior tolerated in white girls, including dress code violations or subjective offenses like “disobedience.”</a:t>
            </a:r>
          </a:p>
          <a:p>
            <a:endParaRPr lang="en-US" dirty="0"/>
          </a:p>
        </p:txBody>
      </p:sp>
    </p:spTree>
    <p:extLst>
      <p:ext uri="{BB962C8B-B14F-4D97-AF65-F5344CB8AC3E}">
        <p14:creationId xmlns:p14="http://schemas.microsoft.com/office/powerpoint/2010/main" val="423114101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Punishing trauma</a:t>
            </a:r>
            <a:endParaRPr lang="en-US" dirty="0"/>
          </a:p>
        </p:txBody>
      </p:sp>
      <p:sp>
        <p:nvSpPr>
          <p:cNvPr id="3" name="Content Placeholder 2"/>
          <p:cNvSpPr>
            <a:spLocks noGrp="1"/>
          </p:cNvSpPr>
          <p:nvPr>
            <p:ph idx="1"/>
          </p:nvPr>
        </p:nvSpPr>
        <p:spPr/>
        <p:txBody>
          <a:bodyPr/>
          <a:lstStyle/>
          <a:p>
            <a:r>
              <a:rPr lang="en-US" sz="1800" dirty="0"/>
              <a:t>Girls are often punished for acting out in response to trauma.</a:t>
            </a:r>
          </a:p>
          <a:p>
            <a:pPr marL="0" indent="0">
              <a:buNone/>
            </a:pPr>
            <a:endParaRPr lang="en-US" sz="1800" dirty="0"/>
          </a:p>
          <a:p>
            <a:r>
              <a:rPr lang="en-US" sz="1800" dirty="0"/>
              <a:t>Girls may be punished for behavior incident to reported trauma.</a:t>
            </a:r>
          </a:p>
          <a:p>
            <a:pPr lvl="1"/>
            <a:r>
              <a:rPr lang="en-US" sz="1800" dirty="0"/>
              <a:t>Ex: A girl reports that she was raped in the bathroom. The school punished her for consensual sexual conduct before the rape.</a:t>
            </a:r>
          </a:p>
          <a:p>
            <a:endParaRPr lang="en-US" sz="1800" dirty="0"/>
          </a:p>
          <a:p>
            <a:r>
              <a:rPr lang="en-US" sz="1800" dirty="0"/>
              <a:t>Many schools have police officers in classrooms but no counselors.</a:t>
            </a:r>
          </a:p>
          <a:p>
            <a:pPr lvl="1"/>
            <a:r>
              <a:rPr lang="en-US" sz="1800" dirty="0"/>
              <a:t>New York City, Chicago, Miami-Dade County, and Houston schools all have more security officers than counselors.</a:t>
            </a:r>
          </a:p>
          <a:p>
            <a:endParaRPr lang="en-US" sz="1800" dirty="0"/>
          </a:p>
        </p:txBody>
      </p:sp>
    </p:spTree>
    <p:extLst>
      <p:ext uri="{BB962C8B-B14F-4D97-AF65-F5344CB8AC3E}">
        <p14:creationId xmlns:p14="http://schemas.microsoft.com/office/powerpoint/2010/main" val="1460932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p:txBody>
          <a:bodyPr/>
          <a:lstStyle/>
          <a:p>
            <a:pPr algn="ctr" eaLnBrk="1" hangingPunct="1"/>
            <a:r>
              <a:rPr lang="en-US" altLang="en-US" sz="3600" b="1" smtClean="0"/>
              <a:t>Unit 3: Formal Responsibilities of Title IX Coordinators</a:t>
            </a:r>
          </a:p>
        </p:txBody>
      </p:sp>
      <p:sp>
        <p:nvSpPr>
          <p:cNvPr id="158723" name="Rectangle 3"/>
          <p:cNvSpPr>
            <a:spLocks noGrp="1" noChangeArrowheads="1"/>
          </p:cNvSpPr>
          <p:nvPr>
            <p:ph type="subTitle" idx="1"/>
          </p:nvPr>
        </p:nvSpPr>
        <p:spPr>
          <a:xfrm flipH="1">
            <a:off x="1371600" y="3429000"/>
            <a:ext cx="76200" cy="76200"/>
          </a:xfrm>
        </p:spPr>
        <p:txBody>
          <a:bodyPr>
            <a:normAutofit fontScale="92500" lnSpcReduction="10000"/>
          </a:bodyPr>
          <a:lstStyle/>
          <a:p>
            <a:pPr eaLnBrk="1" hangingPunct="1">
              <a:lnSpc>
                <a:spcPct val="80000"/>
              </a:lnSpc>
            </a:pPr>
            <a:endParaRPr lang="en-US" altLang="en-US" sz="8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8534400" cy="1216025"/>
          </a:xfrm>
        </p:spPr>
        <p:txBody>
          <a:bodyPr>
            <a:normAutofit/>
          </a:bodyPr>
          <a:lstStyle/>
          <a:p>
            <a:pPr eaLnBrk="1" hangingPunct="1"/>
            <a:r>
              <a:rPr lang="en-US" altLang="en-US" sz="4000" b="1" smtClean="0"/>
              <a:t>Examples Of Discrimination?</a:t>
            </a:r>
          </a:p>
        </p:txBody>
      </p:sp>
      <p:sp>
        <p:nvSpPr>
          <p:cNvPr id="30724" name="Rectangle 3"/>
          <p:cNvSpPr>
            <a:spLocks noGrp="1" noChangeArrowheads="1"/>
          </p:cNvSpPr>
          <p:nvPr>
            <p:ph idx="1"/>
          </p:nvPr>
        </p:nvSpPr>
        <p:spPr>
          <a:xfrm>
            <a:off x="566738" y="1752600"/>
            <a:ext cx="7967662" cy="5105400"/>
          </a:xfrm>
        </p:spPr>
        <p:txBody>
          <a:bodyPr/>
          <a:lstStyle/>
          <a:p>
            <a:pPr eaLnBrk="1" hangingPunct="1">
              <a:lnSpc>
                <a:spcPct val="90000"/>
              </a:lnSpc>
              <a:buFont typeface="Wingdings" pitchFamily="2" charset="2"/>
              <a:buNone/>
            </a:pPr>
            <a:r>
              <a:rPr lang="en-US" altLang="en-US" sz="2400" smtClean="0"/>
              <a:t>1. 	Guidance counselors consistently tell male students about opportunities to take engineering classes, but fail to mention those opportunities to female students.</a:t>
            </a:r>
          </a:p>
          <a:p>
            <a:pPr eaLnBrk="1" hangingPunct="1">
              <a:lnSpc>
                <a:spcPct val="90000"/>
              </a:lnSpc>
            </a:pPr>
            <a:endParaRPr lang="en-US" altLang="en-US" sz="1000" smtClean="0"/>
          </a:p>
          <a:p>
            <a:pPr eaLnBrk="1" hangingPunct="1">
              <a:lnSpc>
                <a:spcPct val="90000"/>
              </a:lnSpc>
              <a:buFont typeface="Wingdings" pitchFamily="2" charset="2"/>
              <a:buNone/>
            </a:pPr>
            <a:r>
              <a:rPr lang="en-US" altLang="en-US" sz="2400" smtClean="0"/>
              <a:t>2. 	Teachers consistently call on boys more than girls.</a:t>
            </a:r>
          </a:p>
          <a:p>
            <a:pPr eaLnBrk="1" hangingPunct="1">
              <a:lnSpc>
                <a:spcPct val="90000"/>
              </a:lnSpc>
            </a:pPr>
            <a:endParaRPr lang="en-US" altLang="en-US" sz="1000" smtClean="0"/>
          </a:p>
          <a:p>
            <a:pPr eaLnBrk="1" hangingPunct="1">
              <a:lnSpc>
                <a:spcPct val="90000"/>
              </a:lnSpc>
              <a:buFont typeface="Wingdings" pitchFamily="2" charset="2"/>
              <a:buNone/>
            </a:pPr>
            <a:r>
              <a:rPr lang="en-US" altLang="en-US" sz="2400" smtClean="0"/>
              <a:t>3. 	Recruitment materials feature only girls in child care classes.</a:t>
            </a:r>
          </a:p>
          <a:p>
            <a:pPr eaLnBrk="1" hangingPunct="1">
              <a:lnSpc>
                <a:spcPct val="90000"/>
              </a:lnSpc>
            </a:pPr>
            <a:endParaRPr lang="en-US" altLang="en-US" sz="1000" smtClean="0"/>
          </a:p>
          <a:p>
            <a:pPr eaLnBrk="1" hangingPunct="1">
              <a:lnSpc>
                <a:spcPct val="90000"/>
              </a:lnSpc>
              <a:buFont typeface="Wingdings" pitchFamily="2" charset="2"/>
              <a:buNone/>
            </a:pPr>
            <a:r>
              <a:rPr lang="en-US" altLang="en-US" sz="2400" smtClean="0"/>
              <a:t>4. 	A principal refuses to promote a woman to assistant principal because he believes it will be better for her after she haves a child.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blinds(horizontal)">
                                      <p:cBhvr>
                                        <p:cTn id="7" dur="500"/>
                                        <p:tgtEl>
                                          <p:spTgt spid="307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24">
                                            <p:txEl>
                                              <p:pRg st="2" end="2"/>
                                            </p:txEl>
                                          </p:spTgt>
                                        </p:tgtEl>
                                        <p:attrNameLst>
                                          <p:attrName>style.visibility</p:attrName>
                                        </p:attrNameLst>
                                      </p:cBhvr>
                                      <p:to>
                                        <p:strVal val="visible"/>
                                      </p:to>
                                    </p:set>
                                    <p:animEffect transition="in" filter="blinds(horizontal)">
                                      <p:cBhvr>
                                        <p:cTn id="12" dur="500"/>
                                        <p:tgtEl>
                                          <p:spTgt spid="3072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24">
                                            <p:txEl>
                                              <p:pRg st="4" end="4"/>
                                            </p:txEl>
                                          </p:spTgt>
                                        </p:tgtEl>
                                        <p:attrNameLst>
                                          <p:attrName>style.visibility</p:attrName>
                                        </p:attrNameLst>
                                      </p:cBhvr>
                                      <p:to>
                                        <p:strVal val="visible"/>
                                      </p:to>
                                    </p:set>
                                    <p:animEffect transition="in" filter="blinds(horizontal)">
                                      <p:cBhvr>
                                        <p:cTn id="17" dur="500"/>
                                        <p:tgtEl>
                                          <p:spTgt spid="3072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24">
                                            <p:txEl>
                                              <p:pRg st="6" end="6"/>
                                            </p:txEl>
                                          </p:spTgt>
                                        </p:tgtEl>
                                        <p:attrNameLst>
                                          <p:attrName>style.visibility</p:attrName>
                                        </p:attrNameLst>
                                      </p:cBhvr>
                                      <p:to>
                                        <p:strVal val="visible"/>
                                      </p:to>
                                    </p:set>
                                    <p:animEffect transition="in" filter="blinds(horizontal)">
                                      <p:cBhvr>
                                        <p:cTn id="22" dur="500"/>
                                        <p:tgtEl>
                                          <p:spTgt spid="307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tLang="en-US" b="1" smtClean="0">
                <a:solidFill>
                  <a:schemeClr val="tx1"/>
                </a:solidFill>
              </a:rPr>
              <a:t>Stipulations</a:t>
            </a:r>
          </a:p>
        </p:txBody>
      </p:sp>
      <p:sp>
        <p:nvSpPr>
          <p:cNvPr id="159747" name="Rectangle 3"/>
          <p:cNvSpPr>
            <a:spLocks noGrp="1" noChangeArrowheads="1"/>
          </p:cNvSpPr>
          <p:nvPr>
            <p:ph idx="1"/>
          </p:nvPr>
        </p:nvSpPr>
        <p:spPr/>
        <p:txBody>
          <a:bodyPr/>
          <a:lstStyle/>
          <a:p>
            <a:pPr marL="571500" indent="-571500" eaLnBrk="1" hangingPunct="1">
              <a:buFont typeface="Wingdings" pitchFamily="2" charset="2"/>
              <a:buNone/>
            </a:pPr>
            <a:r>
              <a:rPr lang="en-US" altLang="en-US" smtClean="0"/>
              <a:t>1. School systems or other recipients of </a:t>
            </a:r>
          </a:p>
          <a:p>
            <a:pPr marL="571500" indent="-571500" eaLnBrk="1" hangingPunct="1">
              <a:buFont typeface="Wingdings" pitchFamily="2" charset="2"/>
              <a:buNone/>
            </a:pPr>
            <a:r>
              <a:rPr lang="en-US" altLang="en-US" smtClean="0"/>
              <a:t>    federal funds must designate at least </a:t>
            </a:r>
          </a:p>
          <a:p>
            <a:pPr marL="571500" indent="-571500" eaLnBrk="1" hangingPunct="1">
              <a:buFont typeface="Wingdings" pitchFamily="2" charset="2"/>
              <a:buNone/>
            </a:pPr>
            <a:r>
              <a:rPr lang="en-US" altLang="en-US" smtClean="0"/>
              <a:t>    one employee as the Title IX coordinator to oversee compliance efforts and investigate any complaints of sex discrimination.</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normAutofit fontScale="90000"/>
          </a:bodyPr>
          <a:lstStyle/>
          <a:p>
            <a:pPr eaLnBrk="1" hangingPunct="1"/>
            <a:r>
              <a:rPr lang="en-US" altLang="en-US" smtClean="0"/>
              <a:t>Although at least one employee</a:t>
            </a:r>
          </a:p>
        </p:txBody>
      </p:sp>
      <p:sp>
        <p:nvSpPr>
          <p:cNvPr id="160771" name="Rectangle 3"/>
          <p:cNvSpPr>
            <a:spLocks noGrp="1" noChangeArrowheads="1"/>
          </p:cNvSpPr>
          <p:nvPr>
            <p:ph idx="1"/>
          </p:nvPr>
        </p:nvSpPr>
        <p:spPr/>
        <p:txBody>
          <a:bodyPr/>
          <a:lstStyle/>
          <a:p>
            <a:pPr eaLnBrk="1" hangingPunct="1">
              <a:buFont typeface="Wingdings" pitchFamily="2" charset="2"/>
              <a:buNone/>
            </a:pPr>
            <a:r>
              <a:rPr lang="en-US" altLang="en-US" smtClean="0"/>
              <a:t>   </a:t>
            </a:r>
            <a:br>
              <a:rPr lang="en-US" altLang="en-US" smtClean="0"/>
            </a:br>
            <a:r>
              <a:rPr lang="en-US" altLang="en-US" smtClean="0"/>
              <a:t>is required to be designated to coordinate compliance with Title IX, </a:t>
            </a:r>
          </a:p>
          <a:p>
            <a:pPr eaLnBrk="1" hangingPunct="1">
              <a:buFont typeface="Wingdings" pitchFamily="2" charset="2"/>
              <a:buNone/>
            </a:pPr>
            <a:r>
              <a:rPr lang="en-US" altLang="en-US" smtClean="0"/>
              <a:t>   it is the shared responsibility of an entire school district, from top-level administration to individual staff, to foster compliance.</a:t>
            </a: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b="1" smtClean="0">
                <a:solidFill>
                  <a:schemeClr val="tx1"/>
                </a:solidFill>
              </a:rPr>
              <a:t>Stipulations</a:t>
            </a:r>
          </a:p>
        </p:txBody>
      </p:sp>
      <p:sp>
        <p:nvSpPr>
          <p:cNvPr id="161795" name="Rectangle 3"/>
          <p:cNvSpPr>
            <a:spLocks noGrp="1" noChangeArrowheads="1"/>
          </p:cNvSpPr>
          <p:nvPr>
            <p:ph idx="1"/>
          </p:nvPr>
        </p:nvSpPr>
        <p:spPr/>
        <p:txBody>
          <a:bodyPr/>
          <a:lstStyle/>
          <a:p>
            <a:pPr eaLnBrk="1" hangingPunct="1">
              <a:buFont typeface="Wingdings" pitchFamily="2" charset="2"/>
              <a:buNone/>
            </a:pPr>
            <a:r>
              <a:rPr lang="en-US" altLang="en-US" smtClean="0"/>
              <a:t>   2. All students and employees </a:t>
            </a:r>
          </a:p>
          <a:p>
            <a:pPr eaLnBrk="1" hangingPunct="1">
              <a:buFont typeface="Wingdings" pitchFamily="2" charset="2"/>
              <a:buNone/>
            </a:pPr>
            <a:r>
              <a:rPr lang="en-US" altLang="en-US" smtClean="0"/>
              <a:t>   must be notified of the names, </a:t>
            </a:r>
          </a:p>
          <a:p>
            <a:pPr eaLnBrk="1" hangingPunct="1">
              <a:buFont typeface="Wingdings" pitchFamily="2" charset="2"/>
              <a:buNone/>
            </a:pPr>
            <a:r>
              <a:rPr lang="en-US" altLang="en-US" smtClean="0"/>
              <a:t>   office address(es), and telephone number(s) of the designated coordinator(s) of Title IX. </a:t>
            </a:r>
          </a:p>
          <a:p>
            <a:pPr eaLnBrk="1" hangingPunct="1"/>
            <a:endParaRPr lang="en-US" altLang="en-US" smtClean="0"/>
          </a:p>
          <a:p>
            <a:pPr eaLnBrk="1" hangingPunct="1">
              <a:buFont typeface="Wingdings" pitchFamily="2" charset="2"/>
              <a:buNone/>
            </a:pPr>
            <a:r>
              <a:rPr lang="en-US" altLang="en-US" smtClean="0">
                <a:solidFill>
                  <a:schemeClr val="accent2"/>
                </a:solidFill>
              </a:rPr>
              <a:t>   Who is YOUR Title IX Coordinator?</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en-US" b="1" smtClean="0">
                <a:solidFill>
                  <a:schemeClr val="tx1"/>
                </a:solidFill>
              </a:rPr>
              <a:t>Stipulations</a:t>
            </a:r>
          </a:p>
        </p:txBody>
      </p:sp>
      <p:sp>
        <p:nvSpPr>
          <p:cNvPr id="162819" name="Rectangle 3"/>
          <p:cNvSpPr>
            <a:spLocks noGrp="1" noChangeArrowheads="1"/>
          </p:cNvSpPr>
          <p:nvPr>
            <p:ph idx="1"/>
          </p:nvPr>
        </p:nvSpPr>
        <p:spPr/>
        <p:txBody>
          <a:bodyPr/>
          <a:lstStyle/>
          <a:p>
            <a:pPr eaLnBrk="1" hangingPunct="1">
              <a:buFont typeface="Wingdings" pitchFamily="2" charset="2"/>
              <a:buNone/>
            </a:pPr>
            <a:r>
              <a:rPr lang="en-US" altLang="en-US" smtClean="0"/>
              <a:t>   </a:t>
            </a:r>
            <a:br>
              <a:rPr lang="en-US" altLang="en-US" smtClean="0"/>
            </a:br>
            <a:r>
              <a:rPr lang="en-US" altLang="en-US" smtClean="0"/>
              <a:t>3. Grievance procedures and nondiscrimination policies must be made public. </a:t>
            </a:r>
          </a:p>
          <a:p>
            <a:pPr eaLnBrk="1" hangingPunct="1">
              <a:buFont typeface="Wingdings" pitchFamily="2" charset="2"/>
              <a:buNone/>
            </a:pPr>
            <a:endParaRPr lang="en-US" altLang="en-US" smtClean="0"/>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en-US" smtClean="0"/>
              <a:t>Title IX - at 34 C.F.R. § 106.9</a:t>
            </a:r>
          </a:p>
        </p:txBody>
      </p:sp>
      <p:sp>
        <p:nvSpPr>
          <p:cNvPr id="163843" name="Rectangle 3"/>
          <p:cNvSpPr>
            <a:spLocks noGrp="1" noChangeArrowheads="1"/>
          </p:cNvSpPr>
          <p:nvPr>
            <p:ph idx="1"/>
          </p:nvPr>
        </p:nvSpPr>
        <p:spPr/>
        <p:txBody>
          <a:bodyPr/>
          <a:lstStyle/>
          <a:p>
            <a:pPr eaLnBrk="1" hangingPunct="1">
              <a:lnSpc>
                <a:spcPct val="80000"/>
              </a:lnSpc>
              <a:buFont typeface="Wingdings" pitchFamily="2" charset="2"/>
              <a:buNone/>
            </a:pPr>
            <a:r>
              <a:rPr lang="en-US" altLang="en-US" sz="1700" smtClean="0"/>
              <a:t/>
            </a:r>
            <a:br>
              <a:rPr lang="en-US" altLang="en-US" sz="1700" smtClean="0"/>
            </a:br>
            <a:r>
              <a:rPr lang="en-US" altLang="en-US" sz="2400" smtClean="0"/>
              <a:t>Require that each recipient publish a statement (notice) that it does not discriminate on the basis of sex in the education programs or activities it operates. The notice must state, at a minimum, that the recipient does not discriminate on the basis of sex in admission to or employment in its education programs or activities. The notice must further state that inquiries to recipients concerning the application of Title IX and its implementing regulations may be referred to the Title IX coordinator or to OCR. </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en-US" smtClean="0"/>
              <a:t>Title IX - Notice</a:t>
            </a:r>
          </a:p>
        </p:txBody>
      </p:sp>
      <p:sp>
        <p:nvSpPr>
          <p:cNvPr id="164867" name="Rectangle 3"/>
          <p:cNvSpPr>
            <a:spLocks noGrp="1" noChangeArrowheads="1"/>
          </p:cNvSpPr>
          <p:nvPr>
            <p:ph idx="1"/>
          </p:nvPr>
        </p:nvSpPr>
        <p:spPr/>
        <p:txBody>
          <a:bodyPr/>
          <a:lstStyle/>
          <a:p>
            <a:pPr eaLnBrk="1" hangingPunct="1">
              <a:lnSpc>
                <a:spcPct val="90000"/>
              </a:lnSpc>
              <a:buFont typeface="Wingdings" pitchFamily="2" charset="2"/>
              <a:buNone/>
            </a:pPr>
            <a:r>
              <a:rPr lang="en-US" altLang="en-US" smtClean="0"/>
              <a:t>   Section 106.9(b) requires that the notice of nondiscrimination be displayed prominently in each announcement, bulletin, catalog, or application form used in connection with recruitment of students or employees. The notice should also include the name, office address, and telephone number for the designated Title IX coordinator. </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b="1" smtClean="0">
                <a:solidFill>
                  <a:schemeClr val="tx1"/>
                </a:solidFill>
              </a:rPr>
              <a:t>Stipulations</a:t>
            </a:r>
          </a:p>
        </p:txBody>
      </p:sp>
      <p:sp>
        <p:nvSpPr>
          <p:cNvPr id="165891" name="Rectangle 3"/>
          <p:cNvSpPr>
            <a:spLocks noGrp="1" noChangeArrowheads="1"/>
          </p:cNvSpPr>
          <p:nvPr>
            <p:ph idx="1"/>
          </p:nvPr>
        </p:nvSpPr>
        <p:spPr/>
        <p:txBody>
          <a:bodyPr/>
          <a:lstStyle/>
          <a:p>
            <a:pPr eaLnBrk="1" hangingPunct="1">
              <a:buFont typeface="Wingdings" pitchFamily="2" charset="2"/>
              <a:buNone/>
            </a:pPr>
            <a:r>
              <a:rPr lang="en-US" altLang="en-US" smtClean="0"/>
              <a:t>   </a:t>
            </a:r>
            <a:br>
              <a:rPr lang="en-US" altLang="en-US" smtClean="0"/>
            </a:br>
            <a:r>
              <a:rPr lang="en-US" altLang="en-US" smtClean="0"/>
              <a:t>4. Recipient school systems had to perform a one-time self-evaluation, with obligations to modify practices that did not comply with Title IX. </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altLang="en-US" b="1" smtClean="0">
                <a:solidFill>
                  <a:schemeClr val="tx1"/>
                </a:solidFill>
              </a:rPr>
              <a:t>Stipulations</a:t>
            </a:r>
          </a:p>
        </p:txBody>
      </p:sp>
      <p:sp>
        <p:nvSpPr>
          <p:cNvPr id="166915" name="Rectangle 3"/>
          <p:cNvSpPr>
            <a:spLocks noGrp="1" noChangeArrowheads="1"/>
          </p:cNvSpPr>
          <p:nvPr>
            <p:ph idx="1"/>
          </p:nvPr>
        </p:nvSpPr>
        <p:spPr/>
        <p:txBody>
          <a:bodyPr/>
          <a:lstStyle/>
          <a:p>
            <a:pPr eaLnBrk="1" hangingPunct="1">
              <a:buFont typeface="Wingdings" pitchFamily="2" charset="2"/>
              <a:buNone/>
            </a:pPr>
            <a:r>
              <a:rPr lang="en-US" altLang="en-US" smtClean="0"/>
              <a:t>   </a:t>
            </a:r>
            <a:br>
              <a:rPr lang="en-US" altLang="en-US" smtClean="0"/>
            </a:br>
            <a:r>
              <a:rPr lang="en-US" altLang="en-US" smtClean="0"/>
              <a:t>5. School systems may take remedial and affirmative steps to increase </a:t>
            </a:r>
          </a:p>
          <a:p>
            <a:pPr eaLnBrk="1" hangingPunct="1">
              <a:buFont typeface="Wingdings" pitchFamily="2" charset="2"/>
              <a:buNone/>
            </a:pPr>
            <a:r>
              <a:rPr lang="en-US" altLang="en-US" smtClean="0"/>
              <a:t>    the participation of students in programs or activities where </a:t>
            </a:r>
          </a:p>
          <a:p>
            <a:pPr eaLnBrk="1" hangingPunct="1">
              <a:buFont typeface="Wingdings" pitchFamily="2" charset="2"/>
              <a:buNone/>
            </a:pPr>
            <a:r>
              <a:rPr lang="en-US" altLang="en-US" smtClean="0"/>
              <a:t>   bias has occurred. </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gn="ctr" eaLnBrk="1" hangingPunct="1"/>
            <a:r>
              <a:rPr lang="en-US" altLang="en-US" sz="3400" b="1" smtClean="0">
                <a:solidFill>
                  <a:schemeClr val="accent2"/>
                </a:solidFill>
              </a:rPr>
              <a:t>Core Responsibilities</a:t>
            </a:r>
            <a:r>
              <a:rPr lang="en-US" altLang="en-US" sz="3400" b="1" smtClean="0"/>
              <a:t> of Title IX Coordinators</a:t>
            </a:r>
          </a:p>
        </p:txBody>
      </p:sp>
      <p:sp>
        <p:nvSpPr>
          <p:cNvPr id="167939" name="Rectangle 3"/>
          <p:cNvSpPr>
            <a:spLocks noGrp="1" noChangeArrowheads="1"/>
          </p:cNvSpPr>
          <p:nvPr>
            <p:ph idx="1"/>
          </p:nvPr>
        </p:nvSpPr>
        <p:spPr/>
        <p:txBody>
          <a:bodyPr/>
          <a:lstStyle/>
          <a:p>
            <a:pPr eaLnBrk="1" hangingPunct="1">
              <a:lnSpc>
                <a:spcPct val="80000"/>
              </a:lnSpc>
            </a:pPr>
            <a:r>
              <a:rPr lang="en-US" altLang="en-US" sz="2600" smtClean="0"/>
              <a:t>Develop and maintain a working knowledge of Title IX and relevant state laws.</a:t>
            </a:r>
          </a:p>
          <a:p>
            <a:pPr eaLnBrk="1" hangingPunct="1">
              <a:lnSpc>
                <a:spcPct val="80000"/>
              </a:lnSpc>
              <a:buFont typeface="Wingdings" pitchFamily="2" charset="2"/>
              <a:buNone/>
            </a:pPr>
            <a:endParaRPr lang="en-US" altLang="en-US" sz="2600" smtClean="0"/>
          </a:p>
          <a:p>
            <a:pPr eaLnBrk="1" hangingPunct="1">
              <a:lnSpc>
                <a:spcPct val="80000"/>
              </a:lnSpc>
            </a:pPr>
            <a:r>
              <a:rPr lang="en-US" altLang="en-US" sz="2600" smtClean="0"/>
              <a:t>Monitor school district’s compliance with legal requirements.</a:t>
            </a:r>
          </a:p>
          <a:p>
            <a:pPr lvl="1" eaLnBrk="1" hangingPunct="1">
              <a:lnSpc>
                <a:spcPct val="80000"/>
              </a:lnSpc>
            </a:pPr>
            <a:r>
              <a:rPr lang="en-US" altLang="en-US" sz="2200" smtClean="0"/>
              <a:t>Ensure school district has required policies and procedures in place.</a:t>
            </a:r>
          </a:p>
          <a:p>
            <a:pPr lvl="1" eaLnBrk="1" hangingPunct="1">
              <a:lnSpc>
                <a:spcPct val="80000"/>
              </a:lnSpc>
            </a:pPr>
            <a:r>
              <a:rPr lang="en-US" altLang="en-US" sz="2200" smtClean="0"/>
              <a:t>Conduct evaluations of school compliance.</a:t>
            </a:r>
          </a:p>
          <a:p>
            <a:pPr lvl="1" eaLnBrk="1" hangingPunct="1">
              <a:lnSpc>
                <a:spcPct val="80000"/>
              </a:lnSpc>
            </a:pPr>
            <a:r>
              <a:rPr lang="en-US" altLang="en-US" sz="2200" smtClean="0"/>
              <a:t>Arrange for training for staff and students.</a:t>
            </a:r>
          </a:p>
          <a:p>
            <a:pPr lvl="1" eaLnBrk="1" hangingPunct="1">
              <a:lnSpc>
                <a:spcPct val="80000"/>
              </a:lnSpc>
            </a:pPr>
            <a:r>
              <a:rPr lang="en-US" altLang="en-US" sz="2200" smtClean="0"/>
              <a:t>Provide and update resources.</a:t>
            </a:r>
          </a:p>
          <a:p>
            <a:pPr lvl="1" eaLnBrk="1" hangingPunct="1">
              <a:lnSpc>
                <a:spcPct val="80000"/>
              </a:lnSpc>
            </a:pPr>
            <a:r>
              <a:rPr lang="en-US" altLang="en-US" sz="2200" smtClean="0"/>
              <a:t>Ensure prompt and effective processing of complaints.</a:t>
            </a:r>
          </a:p>
          <a:p>
            <a:pPr lvl="1" eaLnBrk="1" hangingPunct="1">
              <a:lnSpc>
                <a:spcPct val="80000"/>
              </a:lnSpc>
              <a:buFont typeface="Wingdings" pitchFamily="2" charset="2"/>
              <a:buNone/>
            </a:pPr>
            <a:endParaRPr lang="en-US" altLang="en-US" sz="2200" smtClean="0"/>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04800" y="0"/>
            <a:ext cx="8077200" cy="1143000"/>
          </a:xfrm>
        </p:spPr>
        <p:txBody>
          <a:bodyPr/>
          <a:lstStyle/>
          <a:p>
            <a:pPr eaLnBrk="1" hangingPunct="1"/>
            <a:r>
              <a:rPr lang="en-US" altLang="en-US" smtClean="0"/>
              <a:t>Informational File Trays</a:t>
            </a:r>
          </a:p>
        </p:txBody>
      </p:sp>
      <p:sp>
        <p:nvSpPr>
          <p:cNvPr id="168963" name="Rectangle 3"/>
          <p:cNvSpPr>
            <a:spLocks noGrp="1" noChangeArrowheads="1"/>
          </p:cNvSpPr>
          <p:nvPr>
            <p:ph idx="1"/>
          </p:nvPr>
        </p:nvSpPr>
        <p:spPr>
          <a:xfrm>
            <a:off x="838200" y="1905000"/>
            <a:ext cx="5105400" cy="4495800"/>
          </a:xfrm>
        </p:spPr>
        <p:txBody>
          <a:bodyPr/>
          <a:lstStyle/>
          <a:p>
            <a:pPr marL="609600" indent="-609600" eaLnBrk="1" hangingPunct="1">
              <a:lnSpc>
                <a:spcPct val="105000"/>
              </a:lnSpc>
            </a:pPr>
            <a:r>
              <a:rPr lang="en-US" altLang="en-US" sz="2200" smtClean="0"/>
              <a:t>Non-Discrimination Statement including name, title, address, email address and phone number of the </a:t>
            </a:r>
            <a:br>
              <a:rPr lang="en-US" altLang="en-US" sz="2200" smtClean="0"/>
            </a:br>
            <a:r>
              <a:rPr lang="en-US" altLang="en-US" sz="2200" smtClean="0"/>
              <a:t>Title IX/504/ADA Coordinator</a:t>
            </a:r>
            <a:br>
              <a:rPr lang="en-US" altLang="en-US" sz="2200" smtClean="0"/>
            </a:br>
            <a:endParaRPr lang="en-US" altLang="en-US" sz="2200" smtClean="0"/>
          </a:p>
          <a:p>
            <a:pPr marL="609600" indent="-609600" eaLnBrk="1" hangingPunct="1">
              <a:lnSpc>
                <a:spcPct val="105000"/>
              </a:lnSpc>
            </a:pPr>
            <a:r>
              <a:rPr lang="en-US" altLang="en-US" sz="2200" smtClean="0"/>
              <a:t>Copies of the school’s policies on non-discrimination and the procedures for both staff and students/parents to file complaints.</a:t>
            </a:r>
          </a:p>
        </p:txBody>
      </p:sp>
      <p:pic>
        <p:nvPicPr>
          <p:cNvPr id="168964" name="Picture 4" descr="filet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8534400" cy="1216025"/>
          </a:xfrm>
        </p:spPr>
        <p:txBody>
          <a:bodyPr>
            <a:normAutofit/>
          </a:bodyPr>
          <a:lstStyle/>
          <a:p>
            <a:pPr eaLnBrk="1" hangingPunct="1"/>
            <a:r>
              <a:rPr lang="en-US" altLang="en-US" sz="4000" b="1" smtClean="0"/>
              <a:t>Examples Of Discrimination?</a:t>
            </a:r>
          </a:p>
        </p:txBody>
      </p:sp>
      <p:sp>
        <p:nvSpPr>
          <p:cNvPr id="32772" name="Rectangle 3"/>
          <p:cNvSpPr>
            <a:spLocks noGrp="1" noChangeArrowheads="1"/>
          </p:cNvSpPr>
          <p:nvPr>
            <p:ph idx="1"/>
          </p:nvPr>
        </p:nvSpPr>
        <p:spPr/>
        <p:txBody>
          <a:bodyPr>
            <a:normAutofit/>
          </a:bodyPr>
          <a:lstStyle/>
          <a:p>
            <a:pPr eaLnBrk="1" hangingPunct="1">
              <a:lnSpc>
                <a:spcPct val="90000"/>
              </a:lnSpc>
              <a:buFont typeface="Wingdings" pitchFamily="2" charset="2"/>
              <a:buNone/>
            </a:pPr>
            <a:r>
              <a:rPr lang="en-US" altLang="en-US" sz="2400" smtClean="0"/>
              <a:t>1. A school requires students to pass a weight lifting test before allowing them to enroll in an computer course, and more girls than boys fail the test.</a:t>
            </a:r>
          </a:p>
          <a:p>
            <a:pPr eaLnBrk="1" hangingPunct="1">
              <a:lnSpc>
                <a:spcPct val="90000"/>
              </a:lnSpc>
            </a:pPr>
            <a:endParaRPr lang="en-US" altLang="en-US" sz="800" smtClean="0"/>
          </a:p>
          <a:p>
            <a:pPr eaLnBrk="1" hangingPunct="1">
              <a:lnSpc>
                <a:spcPct val="90000"/>
              </a:lnSpc>
              <a:buFont typeface="Wingdings" pitchFamily="2" charset="2"/>
              <a:buNone/>
            </a:pPr>
            <a:r>
              <a:rPr lang="en-US" altLang="en-US" sz="2400" smtClean="0"/>
              <a:t>2. An employer that is hiring construction laborers requires applicants to have a high school diploma, and boys tend to have somewhat higher dropout rates than girls. </a:t>
            </a:r>
            <a:endParaRPr lang="en-US" altLang="en-US" sz="1200" smtClean="0"/>
          </a:p>
          <a:p>
            <a:pPr eaLnBrk="1" hangingPunct="1">
              <a:lnSpc>
                <a:spcPct val="90000"/>
              </a:lnSpc>
            </a:pPr>
            <a:endParaRPr lang="en-US" altLang="en-US" sz="800" smtClean="0"/>
          </a:p>
          <a:p>
            <a:pPr eaLnBrk="1" hangingPunct="1">
              <a:lnSpc>
                <a:spcPct val="90000"/>
              </a:lnSpc>
              <a:buFont typeface="Wingdings" pitchFamily="2" charset="2"/>
              <a:buNone/>
            </a:pPr>
            <a:r>
              <a:rPr lang="en-US" altLang="en-US" sz="2400" smtClean="0"/>
              <a:t>3. A school refers students for internships based on psychological tests that measure “ambition” and “drive,” and girls have lower scores than boys on these criteria.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blinds(horizontal)">
                                      <p:cBhvr>
                                        <p:cTn id="7" dur="500"/>
                                        <p:tgtEl>
                                          <p:spTgt spid="327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772">
                                            <p:txEl>
                                              <p:pRg st="2" end="2"/>
                                            </p:txEl>
                                          </p:spTgt>
                                        </p:tgtEl>
                                        <p:attrNameLst>
                                          <p:attrName>style.visibility</p:attrName>
                                        </p:attrNameLst>
                                      </p:cBhvr>
                                      <p:to>
                                        <p:strVal val="visible"/>
                                      </p:to>
                                    </p:set>
                                    <p:animEffect transition="in" filter="blinds(horizontal)">
                                      <p:cBhvr>
                                        <p:cTn id="12" dur="500"/>
                                        <p:tgtEl>
                                          <p:spTgt spid="3277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772">
                                            <p:txEl>
                                              <p:pRg st="4" end="4"/>
                                            </p:txEl>
                                          </p:spTgt>
                                        </p:tgtEl>
                                        <p:attrNameLst>
                                          <p:attrName>style.visibility</p:attrName>
                                        </p:attrNameLst>
                                      </p:cBhvr>
                                      <p:to>
                                        <p:strVal val="visible"/>
                                      </p:to>
                                    </p:set>
                                    <p:animEffect transition="in" filter="blinds(horizontal)">
                                      <p:cBhvr>
                                        <p:cTn id="17" dur="500"/>
                                        <p:tgtEl>
                                          <p:spTgt spid="327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457200"/>
            <a:ext cx="8077200" cy="1143000"/>
          </a:xfrm>
        </p:spPr>
        <p:txBody>
          <a:bodyPr/>
          <a:lstStyle/>
          <a:p>
            <a:pPr eaLnBrk="1" hangingPunct="1"/>
            <a:r>
              <a:rPr lang="en-US" altLang="en-US" b="1" smtClean="0"/>
              <a:t>Informational File Trays</a:t>
            </a:r>
          </a:p>
        </p:txBody>
      </p:sp>
      <p:sp>
        <p:nvSpPr>
          <p:cNvPr id="169987" name="Rectangle 3"/>
          <p:cNvSpPr>
            <a:spLocks noGrp="1" noChangeArrowheads="1"/>
          </p:cNvSpPr>
          <p:nvPr>
            <p:ph idx="1"/>
          </p:nvPr>
        </p:nvSpPr>
        <p:spPr>
          <a:xfrm>
            <a:off x="762000" y="2057400"/>
            <a:ext cx="4267200" cy="4495800"/>
          </a:xfrm>
        </p:spPr>
        <p:txBody>
          <a:bodyPr/>
          <a:lstStyle/>
          <a:p>
            <a:pPr marL="609600" indent="-609600" eaLnBrk="1" hangingPunct="1"/>
            <a:r>
              <a:rPr lang="en-US" altLang="en-US" smtClean="0"/>
              <a:t>Copies of any forms that are required or at least a guide to what needs to be in a written complaint.</a:t>
            </a:r>
          </a:p>
          <a:p>
            <a:pPr marL="609600" indent="-609600" eaLnBrk="1" hangingPunct="1">
              <a:buFontTx/>
              <a:buAutoNum type="arabicPeriod"/>
            </a:pPr>
            <a:endParaRPr lang="en-US" altLang="en-US" smtClean="0"/>
          </a:p>
          <a:p>
            <a:pPr marL="609600" indent="-609600" eaLnBrk="1" hangingPunct="1">
              <a:buFontTx/>
              <a:buAutoNum type="arabicPeriod"/>
            </a:pPr>
            <a:endParaRPr lang="en-US" altLang="en-US" smtClean="0"/>
          </a:p>
        </p:txBody>
      </p:sp>
      <p:pic>
        <p:nvPicPr>
          <p:cNvPr id="169988" name="Picture 4" descr="filet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457200"/>
            <a:ext cx="8077200" cy="1143000"/>
          </a:xfrm>
        </p:spPr>
        <p:txBody>
          <a:bodyPr/>
          <a:lstStyle/>
          <a:p>
            <a:pPr eaLnBrk="1" hangingPunct="1"/>
            <a:r>
              <a:rPr lang="en-US" altLang="en-US" b="1" smtClean="0"/>
              <a:t>Informational File Trays</a:t>
            </a:r>
          </a:p>
        </p:txBody>
      </p:sp>
      <p:sp>
        <p:nvSpPr>
          <p:cNvPr id="171011" name="Rectangle 3"/>
          <p:cNvSpPr>
            <a:spLocks noGrp="1" noChangeArrowheads="1"/>
          </p:cNvSpPr>
          <p:nvPr>
            <p:ph idx="1"/>
          </p:nvPr>
        </p:nvSpPr>
        <p:spPr>
          <a:xfrm>
            <a:off x="762000" y="1676400"/>
            <a:ext cx="5715000" cy="4876800"/>
          </a:xfrm>
        </p:spPr>
        <p:txBody>
          <a:bodyPr/>
          <a:lstStyle/>
          <a:p>
            <a:pPr marL="609600" indent="-609600" eaLnBrk="1" hangingPunct="1">
              <a:lnSpc>
                <a:spcPct val="105000"/>
              </a:lnSpc>
            </a:pPr>
            <a:r>
              <a:rPr lang="en-US" altLang="en-US" sz="2200" smtClean="0"/>
              <a:t>List of Contacts – school staff responsible for handling complaints, the Regional Office of the USDOE Office for Civil Rights, the State Human Rights Commission, any state commissions or agencies that deal with equity - Permanent Commission on the Status of Women, and the State Dept. of Ed. Equity Contact, and any other appropriate advocacy agency. </a:t>
            </a:r>
          </a:p>
        </p:txBody>
      </p:sp>
      <p:pic>
        <p:nvPicPr>
          <p:cNvPr id="171012" name="Picture 4" descr="filet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457200"/>
            <a:ext cx="8077200" cy="1143000"/>
          </a:xfrm>
        </p:spPr>
        <p:txBody>
          <a:bodyPr/>
          <a:lstStyle/>
          <a:p>
            <a:pPr eaLnBrk="1" hangingPunct="1"/>
            <a:r>
              <a:rPr lang="en-US" altLang="en-US" b="1" smtClean="0"/>
              <a:t>Informational File Trays</a:t>
            </a:r>
          </a:p>
        </p:txBody>
      </p:sp>
      <p:sp>
        <p:nvSpPr>
          <p:cNvPr id="172035" name="Rectangle 3"/>
          <p:cNvSpPr>
            <a:spLocks noGrp="1" noChangeArrowheads="1"/>
          </p:cNvSpPr>
          <p:nvPr>
            <p:ph idx="1"/>
          </p:nvPr>
        </p:nvSpPr>
        <p:spPr>
          <a:xfrm>
            <a:off x="762000" y="2057400"/>
            <a:ext cx="4267200" cy="4495800"/>
          </a:xfrm>
        </p:spPr>
        <p:txBody>
          <a:bodyPr/>
          <a:lstStyle/>
          <a:p>
            <a:pPr marL="609600" indent="-609600" eaLnBrk="1" hangingPunct="1"/>
            <a:r>
              <a:rPr lang="en-US" altLang="en-US" smtClean="0"/>
              <a:t>Pertinent state and school Bullying and Harassment Policies.</a:t>
            </a:r>
          </a:p>
          <a:p>
            <a:pPr marL="609600" indent="-609600" eaLnBrk="1" hangingPunct="1">
              <a:buFont typeface="Wingdings" pitchFamily="2" charset="2"/>
              <a:buNone/>
            </a:pPr>
            <a:endParaRPr lang="en-US" altLang="en-US" smtClean="0"/>
          </a:p>
        </p:txBody>
      </p:sp>
      <p:pic>
        <p:nvPicPr>
          <p:cNvPr id="172036" name="Picture 4" descr="filet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altLang="en-US" sz="3400" b="1" smtClean="0"/>
              <a:t>Where do I put these File Trays?</a:t>
            </a:r>
          </a:p>
        </p:txBody>
      </p:sp>
      <p:sp>
        <p:nvSpPr>
          <p:cNvPr id="173059" name="Rectangle 3"/>
          <p:cNvSpPr>
            <a:spLocks noGrp="1" noChangeArrowheads="1"/>
          </p:cNvSpPr>
          <p:nvPr>
            <p:ph idx="1"/>
          </p:nvPr>
        </p:nvSpPr>
        <p:spPr/>
        <p:txBody>
          <a:bodyPr/>
          <a:lstStyle/>
          <a:p>
            <a:pPr eaLnBrk="1" hangingPunct="1"/>
            <a:r>
              <a:rPr lang="en-US" altLang="en-US" smtClean="0"/>
              <a:t>School Office</a:t>
            </a:r>
          </a:p>
          <a:p>
            <a:pPr eaLnBrk="1" hangingPunct="1"/>
            <a:r>
              <a:rPr lang="en-US" altLang="en-US" smtClean="0"/>
              <a:t>Hallways</a:t>
            </a:r>
          </a:p>
          <a:p>
            <a:pPr eaLnBrk="1" hangingPunct="1"/>
            <a:r>
              <a:rPr lang="en-US" altLang="en-US" smtClean="0"/>
              <a:t>Cafeteria</a:t>
            </a:r>
          </a:p>
          <a:p>
            <a:pPr eaLnBrk="1" hangingPunct="1"/>
            <a:r>
              <a:rPr lang="en-US" altLang="en-US" smtClean="0"/>
              <a:t>Library</a:t>
            </a:r>
          </a:p>
          <a:p>
            <a:pPr eaLnBrk="1" hangingPunct="1"/>
            <a:r>
              <a:rPr lang="en-US" altLang="en-US" smtClean="0"/>
              <a:t>Nurses Office </a:t>
            </a:r>
          </a:p>
          <a:p>
            <a:pPr eaLnBrk="1" hangingPunct="1"/>
            <a:r>
              <a:rPr lang="en-US" altLang="en-US" smtClean="0"/>
              <a:t>Guidance Office</a:t>
            </a: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ltLang="en-US" sz="3400" b="1" smtClean="0"/>
              <a:t>Where do I put these File Trays?</a:t>
            </a:r>
          </a:p>
        </p:txBody>
      </p:sp>
      <p:sp>
        <p:nvSpPr>
          <p:cNvPr id="174083" name="Rectangle 3"/>
          <p:cNvSpPr>
            <a:spLocks noGrp="1" noChangeArrowheads="1"/>
          </p:cNvSpPr>
          <p:nvPr>
            <p:ph idx="1"/>
          </p:nvPr>
        </p:nvSpPr>
        <p:spPr/>
        <p:txBody>
          <a:bodyPr/>
          <a:lstStyle/>
          <a:p>
            <a:pPr eaLnBrk="1" hangingPunct="1"/>
            <a:r>
              <a:rPr lang="en-US" altLang="en-US" smtClean="0"/>
              <a:t>Social Worker Office</a:t>
            </a:r>
          </a:p>
          <a:p>
            <a:pPr eaLnBrk="1" hangingPunct="1"/>
            <a:r>
              <a:rPr lang="en-US" altLang="en-US" smtClean="0"/>
              <a:t>Psychologist Office</a:t>
            </a:r>
          </a:p>
          <a:p>
            <a:pPr eaLnBrk="1" hangingPunct="1"/>
            <a:r>
              <a:rPr lang="en-US" altLang="en-US" smtClean="0"/>
              <a:t>Counselor’s Office</a:t>
            </a:r>
          </a:p>
          <a:p>
            <a:pPr eaLnBrk="1" hangingPunct="1"/>
            <a:r>
              <a:rPr lang="en-US" altLang="en-US" smtClean="0"/>
              <a:t>Gym Teacher &amp; Athletic Director Office</a:t>
            </a:r>
          </a:p>
          <a:p>
            <a:pPr eaLnBrk="1" hangingPunct="1"/>
            <a:r>
              <a:rPr lang="en-US" altLang="en-US" smtClean="0"/>
              <a:t>School Board Meetings</a:t>
            </a:r>
          </a:p>
          <a:p>
            <a:pPr eaLnBrk="1" hangingPunct="1"/>
            <a:r>
              <a:rPr lang="en-US" altLang="en-US" smtClean="0"/>
              <a:t>Website</a:t>
            </a:r>
          </a:p>
          <a:p>
            <a:pPr eaLnBrk="1" hangingPunct="1"/>
            <a:endParaRPr lang="en-US" altLang="en-US" smtClean="0"/>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altLang="en-US" b="1" smtClean="0"/>
              <a:t>“Help Me” HOT Line</a:t>
            </a:r>
            <a:r>
              <a:rPr lang="en-US" altLang="en-US" smtClean="0"/>
              <a:t> </a:t>
            </a:r>
          </a:p>
        </p:txBody>
      </p:sp>
      <p:sp>
        <p:nvSpPr>
          <p:cNvPr id="175107" name="Rectangle 3"/>
          <p:cNvSpPr>
            <a:spLocks noGrp="1" noChangeArrowheads="1"/>
          </p:cNvSpPr>
          <p:nvPr>
            <p:ph idx="1"/>
          </p:nvPr>
        </p:nvSpPr>
        <p:spPr>
          <a:xfrm>
            <a:off x="457200" y="1752600"/>
            <a:ext cx="6553200" cy="4495800"/>
          </a:xfrm>
        </p:spPr>
        <p:txBody>
          <a:bodyPr/>
          <a:lstStyle/>
          <a:p>
            <a:pPr eaLnBrk="1" hangingPunct="1"/>
            <a:r>
              <a:rPr lang="en-US" altLang="en-US" sz="2600" smtClean="0"/>
              <a:t>Create a dedicated phone number to handle complaints and inquiries – </a:t>
            </a:r>
            <a:br>
              <a:rPr lang="en-US" altLang="en-US" sz="2600" smtClean="0"/>
            </a:br>
            <a:r>
              <a:rPr lang="en-US" altLang="en-US" sz="2600" smtClean="0"/>
              <a:t>1-800-FOR-HELP</a:t>
            </a:r>
          </a:p>
          <a:p>
            <a:pPr eaLnBrk="1" hangingPunct="1"/>
            <a:r>
              <a:rPr lang="en-US" altLang="en-US" sz="2600" smtClean="0"/>
              <a:t>Create a dedicated email address to handle complaints and inquiries – HELPME@myschool.com</a:t>
            </a:r>
          </a:p>
          <a:p>
            <a:pPr eaLnBrk="1" hangingPunct="1"/>
            <a:r>
              <a:rPr lang="en-US" altLang="en-US" sz="2600" smtClean="0"/>
              <a:t>Create online complaint forms</a:t>
            </a:r>
          </a:p>
          <a:p>
            <a:pPr eaLnBrk="1" hangingPunct="1"/>
            <a:endParaRPr lang="en-US" altLang="en-US" sz="2600" smtClean="0"/>
          </a:p>
          <a:p>
            <a:pPr eaLnBrk="1" hangingPunct="1"/>
            <a:endParaRPr lang="en-US" altLang="en-US" sz="2600" smtClean="0"/>
          </a:p>
        </p:txBody>
      </p:sp>
      <p:pic>
        <p:nvPicPr>
          <p:cNvPr id="175108" name="Picture 4" descr="MCj041141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28600"/>
            <a:ext cx="18700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p:txBody>
          <a:bodyPr/>
          <a:lstStyle/>
          <a:p>
            <a:pPr algn="ctr" eaLnBrk="1" hangingPunct="1"/>
            <a:r>
              <a:rPr lang="en-US" altLang="en-US" b="1" smtClean="0">
                <a:solidFill>
                  <a:schemeClr val="tx1"/>
                </a:solidFill>
              </a:rPr>
              <a:t>Where Can You Get Help?</a:t>
            </a:r>
          </a:p>
        </p:txBody>
      </p:sp>
      <p:sp>
        <p:nvSpPr>
          <p:cNvPr id="176131" name="Rectangle 3"/>
          <p:cNvSpPr>
            <a:spLocks noGrp="1" noChangeArrowheads="1"/>
          </p:cNvSpPr>
          <p:nvPr>
            <p:ph type="subTitle" idx="1"/>
          </p:nvPr>
        </p:nvSpPr>
        <p:spPr>
          <a:xfrm>
            <a:off x="1143000" y="3429000"/>
            <a:ext cx="7010400" cy="1600200"/>
          </a:xfrm>
        </p:spPr>
        <p:txBody>
          <a:bodyPr/>
          <a:lstStyle/>
          <a:p>
            <a:pPr algn="ctr" eaLnBrk="1" hangingPunct="1"/>
            <a:r>
              <a:rPr lang="en-US" altLang="en-US" b="1" smtClean="0"/>
              <a:t>Available Resources</a:t>
            </a:r>
          </a:p>
          <a:p>
            <a:pPr algn="ctr" eaLnBrk="1" hangingPunct="1"/>
            <a:endParaRPr lang="en-US" altLang="en-US" b="1" smtClean="0"/>
          </a:p>
        </p:txBody>
      </p:sp>
      <p:pic>
        <p:nvPicPr>
          <p:cNvPr id="176132" name="Picture 6" descr="j01052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495800"/>
            <a:ext cx="18542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09600" y="304800"/>
            <a:ext cx="8686800" cy="1216025"/>
          </a:xfrm>
        </p:spPr>
        <p:txBody>
          <a:bodyPr>
            <a:normAutofit fontScale="90000"/>
          </a:bodyPr>
          <a:lstStyle/>
          <a:p>
            <a:pPr eaLnBrk="1" hangingPunct="1"/>
            <a:r>
              <a:rPr lang="en-US" altLang="en-US" sz="4000" b="1" smtClean="0"/>
              <a:t>To File a Complaint or Get Technical Assistance . . . </a:t>
            </a:r>
          </a:p>
        </p:txBody>
      </p:sp>
      <p:sp>
        <p:nvSpPr>
          <p:cNvPr id="157700" name="Rectangle 3"/>
          <p:cNvSpPr>
            <a:spLocks noGrp="1" noChangeArrowheads="1"/>
          </p:cNvSpPr>
          <p:nvPr>
            <p:ph idx="1"/>
          </p:nvPr>
        </p:nvSpPr>
        <p:spPr>
          <a:xfrm>
            <a:off x="566738" y="1600200"/>
            <a:ext cx="8001000" cy="4800600"/>
          </a:xfrm>
        </p:spPr>
        <p:txBody>
          <a:bodyPr/>
          <a:lstStyle/>
          <a:p>
            <a:pPr>
              <a:buFont typeface="Wingdings" pitchFamily="2" charset="2"/>
              <a:buNone/>
              <a:defRPr/>
            </a:pPr>
            <a:r>
              <a:rPr lang="en-US" sz="1100" b="1" dirty="0" smtClean="0"/>
              <a:t>     </a:t>
            </a:r>
            <a:r>
              <a:rPr lang="en-US" sz="2000" b="1" dirty="0" smtClean="0"/>
              <a:t/>
            </a:r>
            <a:br>
              <a:rPr lang="en-US" sz="2000" b="1" dirty="0" smtClean="0"/>
            </a:br>
            <a:r>
              <a:rPr lang="en-US" sz="2000" dirty="0" smtClean="0"/>
              <a:t>Boston Office Office for Civil Rights</a:t>
            </a:r>
          </a:p>
          <a:p>
            <a:pPr lvl="1">
              <a:buFont typeface="Wingdings" pitchFamily="2" charset="2"/>
              <a:buNone/>
              <a:defRPr/>
            </a:pPr>
            <a:r>
              <a:rPr lang="en-US" sz="2000" dirty="0" smtClean="0">
                <a:ea typeface="+mn-ea"/>
                <a:cs typeface="+mn-cs"/>
              </a:rPr>
              <a:t>US Department of Education, 8</a:t>
            </a:r>
            <a:r>
              <a:rPr lang="en-US" sz="2000" baseline="30000" dirty="0" smtClean="0">
                <a:ea typeface="+mn-ea"/>
                <a:cs typeface="+mn-cs"/>
              </a:rPr>
              <a:t>th</a:t>
            </a:r>
            <a:r>
              <a:rPr lang="en-US" sz="2000" dirty="0" smtClean="0">
                <a:ea typeface="+mn-ea"/>
                <a:cs typeface="+mn-cs"/>
              </a:rPr>
              <a:t> Floor</a:t>
            </a:r>
          </a:p>
          <a:p>
            <a:pPr lvl="1">
              <a:buFont typeface="Wingdings" pitchFamily="2" charset="2"/>
              <a:buNone/>
              <a:defRPr/>
            </a:pPr>
            <a:r>
              <a:rPr lang="en-US" sz="2000" dirty="0" smtClean="0">
                <a:ea typeface="+mn-ea"/>
                <a:cs typeface="+mn-cs"/>
              </a:rPr>
              <a:t>5 Post Office Square</a:t>
            </a:r>
          </a:p>
          <a:p>
            <a:pPr lvl="1">
              <a:buFont typeface="Wingdings" pitchFamily="2" charset="2"/>
              <a:buNone/>
              <a:defRPr/>
            </a:pPr>
            <a:r>
              <a:rPr lang="en-US" sz="2000" dirty="0" smtClean="0">
                <a:ea typeface="+mn-ea"/>
                <a:cs typeface="+mn-cs"/>
              </a:rPr>
              <a:t>Boston, MA 02109-3921</a:t>
            </a:r>
          </a:p>
          <a:p>
            <a:pPr lvl="1">
              <a:buFont typeface="Wingdings" pitchFamily="2" charset="2"/>
              <a:buNone/>
              <a:defRPr/>
            </a:pPr>
            <a:r>
              <a:rPr lang="en-US" sz="2000" dirty="0" smtClean="0">
                <a:ea typeface="+mn-ea"/>
                <a:cs typeface="+mn-cs"/>
              </a:rPr>
              <a:t>Telephone: 617-289-0111</a:t>
            </a:r>
          </a:p>
          <a:p>
            <a:pPr lvl="1">
              <a:buFont typeface="Wingdings" pitchFamily="2" charset="2"/>
              <a:buNone/>
              <a:defRPr/>
            </a:pPr>
            <a:r>
              <a:rPr lang="en-US" sz="2000" dirty="0" smtClean="0">
                <a:ea typeface="+mn-ea"/>
                <a:cs typeface="+mn-cs"/>
              </a:rPr>
              <a:t>FAX: 617-289-0150; TDD: 877-521-2172</a:t>
            </a:r>
          </a:p>
          <a:p>
            <a:pPr lvl="1">
              <a:buFont typeface="Wingdings" pitchFamily="2" charset="2"/>
              <a:buNone/>
              <a:defRPr/>
            </a:pPr>
            <a:r>
              <a:rPr lang="en-US" sz="2000" dirty="0" smtClean="0">
                <a:ea typeface="+mn-ea"/>
                <a:cs typeface="+mn-cs"/>
              </a:rPr>
              <a:t>Email:  </a:t>
            </a:r>
            <a:r>
              <a:rPr lang="en-US" sz="2000" u="sng" dirty="0" smtClean="0">
                <a:ea typeface="+mn-ea"/>
                <a:cs typeface="+mn-cs"/>
                <a:hlinkClick r:id="rId3"/>
              </a:rPr>
              <a:t>OCR.Boston@ed.gov</a:t>
            </a:r>
            <a:endParaRPr lang="en-US" sz="2000" dirty="0" smtClean="0">
              <a:ea typeface="+mn-ea"/>
              <a:cs typeface="+mn-cs"/>
            </a:endParaRPr>
          </a:p>
          <a:p>
            <a:pPr eaLnBrk="1" hangingPunct="1">
              <a:lnSpc>
                <a:spcPct val="90000"/>
              </a:lnSpc>
              <a:buFont typeface="Wingdings" pitchFamily="2" charset="2"/>
              <a:buNone/>
              <a:defRPr/>
            </a:pPr>
            <a:endParaRPr lang="en-US" sz="2000" dirty="0" smtClean="0"/>
          </a:p>
          <a:p>
            <a:pPr eaLnBrk="1" hangingPunct="1">
              <a:lnSpc>
                <a:spcPct val="90000"/>
              </a:lnSpc>
              <a:buFont typeface="Wingdings" pitchFamily="2" charset="2"/>
              <a:buNone/>
              <a:defRPr/>
            </a:pPr>
            <a:r>
              <a:rPr lang="en-US" sz="2000" dirty="0" smtClean="0"/>
              <a:t>     </a:t>
            </a:r>
            <a:r>
              <a:rPr lang="en-US" sz="2000" b="1" dirty="0" smtClean="0"/>
              <a:t>	OCR on the web: </a:t>
            </a:r>
            <a:r>
              <a:rPr lang="en-US" sz="2000" dirty="0" smtClean="0">
                <a:hlinkClick r:id="rId4"/>
              </a:rPr>
              <a:t>http://www.ed.gov/about/offices/list/ocr/know.html</a:t>
            </a:r>
            <a:r>
              <a:rPr lang="en-US" sz="2000" dirty="0" smtClean="0"/>
              <a:t> </a:t>
            </a:r>
          </a:p>
          <a:p>
            <a:pPr eaLnBrk="1" hangingPunct="1">
              <a:lnSpc>
                <a:spcPct val="90000"/>
              </a:lnSpc>
              <a:spcBef>
                <a:spcPts val="500"/>
              </a:spcBef>
              <a:spcAft>
                <a:spcPts val="500"/>
              </a:spcAft>
              <a:buFont typeface="Wingdings" pitchFamily="2" charset="2"/>
              <a:buNone/>
              <a:defRPr/>
            </a:pPr>
            <a:r>
              <a:rPr lang="en-US" sz="2000" dirty="0" smtClean="0"/>
              <a:t>    </a:t>
            </a:r>
            <a:br>
              <a:rPr lang="en-US" sz="2000" dirty="0" smtClean="0"/>
            </a:br>
            <a:r>
              <a:rPr lang="en-US" sz="2000" b="1" dirty="0" smtClean="0"/>
              <a:t>OCR Electronic Complaint Form</a:t>
            </a:r>
            <a:r>
              <a:rPr lang="en-US" sz="2000" dirty="0" smtClean="0"/>
              <a:t>: </a:t>
            </a:r>
            <a:r>
              <a:rPr lang="en-US" sz="2000" dirty="0" smtClean="0">
                <a:hlinkClick r:id="rId5"/>
              </a:rPr>
              <a:t>http://www.ed.gov/about/offices/list/ocr/complaintintro.html</a:t>
            </a:r>
            <a:r>
              <a:rPr lang="en-US" sz="2000" dirty="0" smtClean="0"/>
              <a:t>  </a:t>
            </a: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09600" y="304800"/>
            <a:ext cx="8001000" cy="1216025"/>
          </a:xfrm>
        </p:spPr>
        <p:txBody>
          <a:bodyPr>
            <a:normAutofit fontScale="90000"/>
          </a:bodyPr>
          <a:lstStyle/>
          <a:p>
            <a:pPr eaLnBrk="1" hangingPunct="1"/>
            <a:r>
              <a:rPr lang="en-US" altLang="en-US" sz="4000" b="1" smtClean="0"/>
              <a:t>To File a Complaint or Get Technical Assistance . . .</a:t>
            </a:r>
          </a:p>
        </p:txBody>
      </p:sp>
      <p:sp>
        <p:nvSpPr>
          <p:cNvPr id="178179" name="Rectangle 3"/>
          <p:cNvSpPr>
            <a:spLocks noGrp="1" noChangeArrowheads="1"/>
          </p:cNvSpPr>
          <p:nvPr>
            <p:ph idx="1"/>
          </p:nvPr>
        </p:nvSpPr>
        <p:spPr/>
        <p:txBody>
          <a:bodyPr/>
          <a:lstStyle/>
          <a:p>
            <a:pPr eaLnBrk="1" hangingPunct="1">
              <a:buFont typeface="Wingdings" pitchFamily="2" charset="2"/>
              <a:buNone/>
            </a:pPr>
            <a:r>
              <a:rPr lang="en-US" altLang="en-US" dirty="0" smtClean="0"/>
              <a:t/>
            </a:r>
            <a:br>
              <a:rPr lang="en-US" altLang="en-US" dirty="0" smtClean="0"/>
            </a:br>
            <a:r>
              <a:rPr lang="en-US" altLang="en-US" b="1" dirty="0" smtClean="0"/>
              <a:t>The Commission on Human Rights and Opportunities (CHRO)</a:t>
            </a:r>
            <a:r>
              <a:rPr lang="en-US" altLang="en-US" dirty="0" smtClean="0"/>
              <a:t> </a:t>
            </a:r>
            <a:br>
              <a:rPr lang="en-US" altLang="en-US" dirty="0" smtClean="0"/>
            </a:br>
            <a:r>
              <a:rPr lang="en-US" altLang="en-US" dirty="0" smtClean="0"/>
              <a:t>450 Columbus Blvd, Hartford, CT 06106 Tel: 860-541-3400 or </a:t>
            </a:r>
            <a:br>
              <a:rPr lang="en-US" altLang="en-US" dirty="0" smtClean="0"/>
            </a:br>
            <a:r>
              <a:rPr lang="en-US" altLang="en-US" dirty="0" smtClean="0"/>
              <a:t>800-477-5737</a:t>
            </a:r>
            <a:br>
              <a:rPr lang="en-US" altLang="en-US" dirty="0" smtClean="0"/>
            </a:br>
            <a:r>
              <a:rPr lang="en-US" altLang="en-US" dirty="0" smtClean="0"/>
              <a:t>Web site: </a:t>
            </a:r>
            <a:r>
              <a:rPr lang="en-US" altLang="en-US" dirty="0" smtClean="0">
                <a:hlinkClick r:id="rId3"/>
              </a:rPr>
              <a:t>http://www.state.ct.us/chro/</a:t>
            </a:r>
            <a:r>
              <a:rPr lang="en-US" altLang="en-US" dirty="0" smtClean="0"/>
              <a:t> </a:t>
            </a: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fontScale="90000"/>
          </a:bodyPr>
          <a:lstStyle/>
          <a:p>
            <a:pPr eaLnBrk="1" hangingPunct="1"/>
            <a:r>
              <a:rPr lang="en-US" altLang="en-US" sz="4000" b="1" smtClean="0">
                <a:solidFill>
                  <a:schemeClr val="tx1"/>
                </a:solidFill>
              </a:rPr>
              <a:t>State Department of Education Website</a:t>
            </a:r>
          </a:p>
        </p:txBody>
      </p:sp>
      <p:sp>
        <p:nvSpPr>
          <p:cNvPr id="179203" name="Rectangle 3"/>
          <p:cNvSpPr>
            <a:spLocks noGrp="1" noChangeArrowheads="1"/>
          </p:cNvSpPr>
          <p:nvPr>
            <p:ph idx="1"/>
          </p:nvPr>
        </p:nvSpPr>
        <p:spPr/>
        <p:txBody>
          <a:bodyPr/>
          <a:lstStyle/>
          <a:p>
            <a:pPr marL="914400" indent="-914400" algn="ctr" eaLnBrk="1" hangingPunct="1">
              <a:buFont typeface="Wingdings" pitchFamily="2" charset="2"/>
              <a:buNone/>
              <a:tabLst>
                <a:tab pos="1143000" algn="l"/>
              </a:tabLst>
            </a:pPr>
            <a:endParaRPr lang="en-US" altLang="en-US" smtClean="0"/>
          </a:p>
          <a:p>
            <a:pPr marL="914400" indent="-914400" algn="ctr" eaLnBrk="1" hangingPunct="1">
              <a:buFont typeface="Wingdings" pitchFamily="2" charset="2"/>
              <a:buNone/>
              <a:tabLst>
                <a:tab pos="1143000" algn="l"/>
              </a:tabLst>
            </a:pPr>
            <a:endParaRPr lang="en-US" altLang="en-US" smtClean="0"/>
          </a:p>
          <a:p>
            <a:pPr marL="914400" indent="-914400" algn="ctr" eaLnBrk="1" hangingPunct="1">
              <a:buFont typeface="Wingdings" pitchFamily="2" charset="2"/>
              <a:buNone/>
              <a:tabLst>
                <a:tab pos="1143000" algn="l"/>
              </a:tabLst>
            </a:pPr>
            <a:r>
              <a:rPr lang="en-US" altLang="en-US" smtClean="0">
                <a:hlinkClick r:id="rId3"/>
              </a:rPr>
              <a:t>http://www.state.ct.us/sde/</a:t>
            </a:r>
            <a:r>
              <a:rPr lang="en-US" altLang="en-US" smtClean="0"/>
              <a:t> </a:t>
            </a:r>
          </a:p>
          <a:p>
            <a:pPr marL="914400" indent="-914400" eaLnBrk="1" hangingPunct="1">
              <a:buFont typeface="Wingdings" pitchFamily="2" charset="2"/>
              <a:buNone/>
              <a:tabLst>
                <a:tab pos="1143000" algn="l"/>
              </a:tabLst>
            </a:pPr>
            <a:endParaRPr lang="en-US" altLang="en-US" smtClean="0">
              <a:solidFill>
                <a:srgbClr val="010000"/>
              </a:solidFill>
            </a:endParaRPr>
          </a:p>
          <a:p>
            <a:pPr marL="914400" indent="-914400" eaLnBrk="1" hangingPunct="1">
              <a:buFont typeface="Wingdings" pitchFamily="2" charset="2"/>
              <a:buNone/>
              <a:tabLst>
                <a:tab pos="1143000" algn="l"/>
              </a:tabLst>
            </a:pPr>
            <a:r>
              <a:rPr lang="en-US" altLang="en-US" smtClean="0">
                <a:solidFill>
                  <a:srgbClr val="010000"/>
                </a:solidFill>
              </a:rPr>
              <a:t>	Click on </a:t>
            </a:r>
            <a:br>
              <a:rPr lang="en-US" altLang="en-US" smtClean="0">
                <a:solidFill>
                  <a:srgbClr val="010000"/>
                </a:solidFill>
              </a:rPr>
            </a:br>
            <a:r>
              <a:rPr lang="en-US" altLang="en-US" smtClean="0">
                <a:solidFill>
                  <a:srgbClr val="010000"/>
                </a:solidFill>
              </a:rPr>
              <a:t>“Bureau of Accountability &amp; Improvement”</a:t>
            </a:r>
            <a:endParaRPr lang="en-US" alt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74675" y="307975"/>
            <a:ext cx="8264525" cy="1216025"/>
          </a:xfrm>
        </p:spPr>
        <p:txBody>
          <a:bodyPr>
            <a:normAutofit/>
          </a:bodyPr>
          <a:lstStyle/>
          <a:p>
            <a:pPr eaLnBrk="1" hangingPunct="1"/>
            <a:r>
              <a:rPr lang="en-US" altLang="en-US" sz="4000" b="1" smtClean="0"/>
              <a:t>Name That “Discrimination”</a:t>
            </a:r>
          </a:p>
        </p:txBody>
      </p:sp>
      <p:sp>
        <p:nvSpPr>
          <p:cNvPr id="31747" name="Rectangle 3"/>
          <p:cNvSpPr>
            <a:spLocks noGrp="1" noChangeArrowheads="1"/>
          </p:cNvSpPr>
          <p:nvPr>
            <p:ph idx="1"/>
          </p:nvPr>
        </p:nvSpPr>
        <p:spPr/>
        <p:txBody>
          <a:bodyPr/>
          <a:lstStyle/>
          <a:p>
            <a:pPr marL="0" indent="0" eaLnBrk="1" hangingPunct="1">
              <a:buFont typeface="Wingdings" pitchFamily="2" charset="2"/>
              <a:buNone/>
            </a:pPr>
            <a:r>
              <a:rPr lang="en-US" altLang="en-US" b="1" i="1" smtClean="0"/>
              <a:t>Adverse action taken against an individual because s/he protested discrimination.</a:t>
            </a:r>
          </a:p>
          <a:p>
            <a:pPr marL="0" indent="0" eaLnBrk="1" hangingPunct="1">
              <a:buFont typeface="Wingdings" pitchFamily="2" charset="2"/>
              <a:buNone/>
            </a:pPr>
            <a:endParaRPr lang="en-US" altLang="en-US" b="1" i="1" smtClean="0"/>
          </a:p>
          <a:p>
            <a:pPr marL="1065213" lvl="1" eaLnBrk="1" hangingPunct="1"/>
            <a:r>
              <a:rPr lang="en-US" altLang="en-US" smtClean="0"/>
              <a:t>Supreme Court held in 2005 that individuals – including </a:t>
            </a:r>
            <a:r>
              <a:rPr lang="en-US" altLang="en-US" smtClean="0">
                <a:solidFill>
                  <a:schemeClr val="accent2"/>
                </a:solidFill>
              </a:rPr>
              <a:t>teachers and coaches</a:t>
            </a:r>
            <a:r>
              <a:rPr lang="en-US" altLang="en-US" smtClean="0"/>
              <a:t> protesting discrimination against their students -- </a:t>
            </a:r>
            <a:r>
              <a:rPr lang="en-US" altLang="en-US" smtClean="0">
                <a:solidFill>
                  <a:schemeClr val="accent2"/>
                </a:solidFill>
              </a:rPr>
              <a:t>can sue</a:t>
            </a:r>
            <a:r>
              <a:rPr lang="en-US" altLang="en-US" smtClean="0"/>
              <a:t> under Title IX to challenge this.  </a:t>
            </a:r>
          </a:p>
          <a:p>
            <a:pPr marL="0" indent="0" eaLnBrk="1" hangingPunct="1">
              <a:buFont typeface="Wingdings" pitchFamily="2" charset="2"/>
              <a:buNone/>
            </a:pPr>
            <a:endParaRPr lang="en-US" altLang="en-US" smtClean="0">
              <a:solidFill>
                <a:schemeClr val="accent2"/>
              </a:solidFill>
            </a:endParaRPr>
          </a:p>
          <a:p>
            <a:pPr marL="0" indent="0" eaLnBrk="1" hangingPunct="1">
              <a:buFont typeface="Wingdings" pitchFamily="2" charset="2"/>
              <a:buNone/>
            </a:pPr>
            <a:endParaRPr lang="en-US" altLang="en-US" smtClean="0">
              <a:solidFill>
                <a:schemeClr val="accent2"/>
              </a:solidFill>
            </a:endParaRP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fontScale="90000"/>
          </a:bodyPr>
          <a:lstStyle/>
          <a:p>
            <a:pPr eaLnBrk="1" hangingPunct="1"/>
            <a:r>
              <a:rPr lang="en-US" altLang="en-US" sz="4000" b="1" smtClean="0"/>
              <a:t>You May Also Consider   And Advise</a:t>
            </a:r>
          </a:p>
        </p:txBody>
      </p:sp>
      <p:sp>
        <p:nvSpPr>
          <p:cNvPr id="182275" name="Rectangle 3"/>
          <p:cNvSpPr>
            <a:spLocks noGrp="1" noChangeArrowheads="1"/>
          </p:cNvSpPr>
          <p:nvPr>
            <p:ph idx="1"/>
          </p:nvPr>
        </p:nvSpPr>
        <p:spPr>
          <a:xfrm>
            <a:off x="566738" y="1752600"/>
            <a:ext cx="8001000" cy="4343400"/>
          </a:xfrm>
        </p:spPr>
        <p:txBody>
          <a:bodyPr/>
          <a:lstStyle/>
          <a:p>
            <a:pPr eaLnBrk="1" hangingPunct="1"/>
            <a:r>
              <a:rPr lang="en-US" altLang="en-US" sz="2600" smtClean="0"/>
              <a:t>Calling the Police</a:t>
            </a:r>
          </a:p>
          <a:p>
            <a:pPr eaLnBrk="1" hangingPunct="1"/>
            <a:endParaRPr lang="en-US" altLang="en-US" sz="2600" smtClean="0"/>
          </a:p>
          <a:p>
            <a:pPr eaLnBrk="1" hangingPunct="1"/>
            <a:r>
              <a:rPr lang="en-US" altLang="en-US" sz="2600" smtClean="0"/>
              <a:t>Calling DCF</a:t>
            </a:r>
          </a:p>
          <a:p>
            <a:pPr eaLnBrk="1" hangingPunct="1"/>
            <a:endParaRPr lang="en-US" altLang="en-US" sz="2600" smtClean="0"/>
          </a:p>
          <a:p>
            <a:pPr eaLnBrk="1" hangingPunct="1"/>
            <a:r>
              <a:rPr lang="en-US" altLang="en-US" sz="2600" smtClean="0"/>
              <a:t>Obtaining a Lawyer</a:t>
            </a:r>
          </a:p>
          <a:p>
            <a:pPr eaLnBrk="1" hangingPunct="1"/>
            <a:endParaRPr lang="en-US" altLang="en-US" sz="2600" smtClean="0"/>
          </a:p>
          <a:p>
            <a:pPr eaLnBrk="1" hangingPunct="1"/>
            <a:r>
              <a:rPr lang="en-US" altLang="en-US" sz="2600" smtClean="0"/>
              <a:t>Seek Revocation of Teaching Certification</a:t>
            </a:r>
          </a:p>
          <a:p>
            <a:pPr eaLnBrk="1" hangingPunct="1"/>
            <a:endParaRPr lang="en-US" altLang="en-US" sz="2600" smtClean="0"/>
          </a:p>
          <a:p>
            <a:pPr eaLnBrk="1" hangingPunct="1"/>
            <a:r>
              <a:rPr lang="en-US" altLang="en-US" sz="2600" smtClean="0"/>
              <a:t>Combination of the above</a:t>
            </a:r>
          </a:p>
        </p:txBody>
      </p:sp>
      <p:pic>
        <p:nvPicPr>
          <p:cNvPr id="182276" name="Picture 6" descr="j04394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057400"/>
            <a:ext cx="19827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28600" y="304800"/>
            <a:ext cx="8763000" cy="1216025"/>
          </a:xfrm>
        </p:spPr>
        <p:txBody>
          <a:bodyPr>
            <a:normAutofit fontScale="90000"/>
          </a:bodyPr>
          <a:lstStyle/>
          <a:p>
            <a:pPr eaLnBrk="1" hangingPunct="1"/>
            <a:r>
              <a:rPr lang="en-US" altLang="en-US" sz="4000" b="1" smtClean="0"/>
              <a:t>The New England Equity Assistance Ctr @ Brown Univ.</a:t>
            </a:r>
            <a:r>
              <a:rPr lang="en-US" altLang="en-US" smtClean="0"/>
              <a:t> </a:t>
            </a:r>
          </a:p>
        </p:txBody>
      </p:sp>
      <p:sp>
        <p:nvSpPr>
          <p:cNvPr id="183299" name="Rectangle 3"/>
          <p:cNvSpPr>
            <a:spLocks noGrp="1" noChangeArrowheads="1"/>
          </p:cNvSpPr>
          <p:nvPr>
            <p:ph idx="1"/>
          </p:nvPr>
        </p:nvSpPr>
        <p:spPr>
          <a:xfrm>
            <a:off x="566738" y="1752600"/>
            <a:ext cx="8001000" cy="4800600"/>
          </a:xfrm>
        </p:spPr>
        <p:txBody>
          <a:bodyPr/>
          <a:lstStyle/>
          <a:p>
            <a:pPr marL="0" indent="0" eaLnBrk="1" hangingPunct="1">
              <a:lnSpc>
                <a:spcPct val="80000"/>
              </a:lnSpc>
              <a:buFont typeface="Wingdings" pitchFamily="2" charset="2"/>
              <a:buNone/>
            </a:pPr>
            <a:endParaRPr lang="en-US" altLang="en-US" sz="2600" smtClean="0"/>
          </a:p>
          <a:p>
            <a:pPr marL="0" indent="0" eaLnBrk="1" hangingPunct="1">
              <a:lnSpc>
                <a:spcPct val="80000"/>
              </a:lnSpc>
              <a:buFont typeface="Wingdings" pitchFamily="2" charset="2"/>
              <a:buNone/>
            </a:pPr>
            <a:r>
              <a:rPr lang="en-US" altLang="en-US" sz="2600" smtClean="0"/>
              <a:t>Randy Ross</a:t>
            </a:r>
          </a:p>
          <a:p>
            <a:pPr marL="0" indent="0" eaLnBrk="1" hangingPunct="1">
              <a:lnSpc>
                <a:spcPct val="80000"/>
              </a:lnSpc>
              <a:buFont typeface="Wingdings" pitchFamily="2" charset="2"/>
              <a:buNone/>
            </a:pPr>
            <a:r>
              <a:rPr lang="en-US" altLang="en-US" sz="2600" smtClean="0"/>
              <a:t>Program Specialist/Gender Equity</a:t>
            </a:r>
          </a:p>
          <a:p>
            <a:pPr marL="0" indent="0" eaLnBrk="1" hangingPunct="1">
              <a:lnSpc>
                <a:spcPct val="80000"/>
              </a:lnSpc>
              <a:buFont typeface="Wingdings" pitchFamily="2" charset="2"/>
              <a:buNone/>
            </a:pPr>
            <a:r>
              <a:rPr lang="en-US" altLang="en-US" sz="2600" smtClean="0"/>
              <a:t>New England Equity Assistance Center</a:t>
            </a:r>
          </a:p>
          <a:p>
            <a:pPr marL="0" indent="0" eaLnBrk="1" hangingPunct="1">
              <a:lnSpc>
                <a:spcPct val="80000"/>
              </a:lnSpc>
              <a:buFont typeface="Wingdings" pitchFamily="2" charset="2"/>
              <a:buNone/>
            </a:pPr>
            <a:r>
              <a:rPr lang="en-US" altLang="en-US" sz="2600" smtClean="0"/>
              <a:t>Education Alliance at Brown University</a:t>
            </a:r>
          </a:p>
          <a:p>
            <a:pPr marL="0" indent="0" eaLnBrk="1" hangingPunct="1">
              <a:lnSpc>
                <a:spcPct val="80000"/>
              </a:lnSpc>
              <a:buFont typeface="Wingdings" pitchFamily="2" charset="2"/>
              <a:buNone/>
            </a:pPr>
            <a:r>
              <a:rPr lang="en-US" altLang="en-US" sz="2600" smtClean="0"/>
              <a:t>4 Richmond Square, 4th Floor</a:t>
            </a:r>
          </a:p>
          <a:p>
            <a:pPr marL="0" indent="0" eaLnBrk="1" hangingPunct="1">
              <a:lnSpc>
                <a:spcPct val="80000"/>
              </a:lnSpc>
              <a:buFont typeface="Wingdings" pitchFamily="2" charset="2"/>
              <a:buNone/>
            </a:pPr>
            <a:r>
              <a:rPr lang="en-US" altLang="en-US" sz="2600" smtClean="0"/>
              <a:t>Providence, RI 02906</a:t>
            </a:r>
          </a:p>
          <a:p>
            <a:pPr marL="0" indent="0" eaLnBrk="1" hangingPunct="1">
              <a:lnSpc>
                <a:spcPct val="80000"/>
              </a:lnSpc>
              <a:buFont typeface="Wingdings" pitchFamily="2" charset="2"/>
              <a:buNone/>
            </a:pPr>
            <a:r>
              <a:rPr lang="en-US" altLang="en-US" sz="2600" smtClean="0"/>
              <a:t>Telephone: (401) 867-8943</a:t>
            </a:r>
          </a:p>
          <a:p>
            <a:pPr marL="0" indent="0" eaLnBrk="1" hangingPunct="1">
              <a:lnSpc>
                <a:spcPct val="80000"/>
              </a:lnSpc>
              <a:buFont typeface="Wingdings" pitchFamily="2" charset="2"/>
              <a:buNone/>
            </a:pPr>
            <a:r>
              <a:rPr lang="en-US" altLang="en-US" sz="2600" smtClean="0"/>
              <a:t>Fax: (401) 421-7650</a:t>
            </a:r>
          </a:p>
          <a:p>
            <a:pPr marL="0" indent="0" eaLnBrk="1" hangingPunct="1">
              <a:lnSpc>
                <a:spcPct val="80000"/>
              </a:lnSpc>
              <a:buFont typeface="Wingdings" pitchFamily="2" charset="2"/>
              <a:buNone/>
            </a:pPr>
            <a:r>
              <a:rPr lang="en-US" altLang="en-US" sz="2600" smtClean="0"/>
              <a:t>Randy_Ross@brown.edu</a:t>
            </a:r>
          </a:p>
          <a:p>
            <a:pPr marL="0" indent="0" eaLnBrk="1" hangingPunct="1">
              <a:lnSpc>
                <a:spcPct val="80000"/>
              </a:lnSpc>
              <a:buFont typeface="Wingdings" pitchFamily="2" charset="2"/>
              <a:buNone/>
            </a:pPr>
            <a:r>
              <a:rPr lang="en-US" altLang="en-US" sz="2600" smtClean="0">
                <a:hlinkClick r:id="rId3"/>
              </a:rPr>
              <a:t/>
            </a:r>
            <a:br>
              <a:rPr lang="en-US" altLang="en-US" sz="2600" smtClean="0">
                <a:hlinkClick r:id="rId3"/>
              </a:rPr>
            </a:br>
            <a:endParaRPr lang="en-US" altLang="en-US" sz="2600" smtClean="0"/>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304800"/>
            <a:ext cx="8305800" cy="1216025"/>
          </a:xfrm>
        </p:spPr>
        <p:txBody>
          <a:bodyPr/>
          <a:lstStyle/>
          <a:p>
            <a:pPr eaLnBrk="1" hangingPunct="1"/>
            <a:r>
              <a:rPr lang="en-US" altLang="en-US" sz="4000" b="1" smtClean="0"/>
              <a:t>National Women's Law Center</a:t>
            </a:r>
            <a:r>
              <a:rPr lang="en-US" altLang="en-US" sz="4000" smtClean="0"/>
              <a:t> </a:t>
            </a:r>
          </a:p>
        </p:txBody>
      </p:sp>
      <p:sp>
        <p:nvSpPr>
          <p:cNvPr id="184323" name="Rectangle 3"/>
          <p:cNvSpPr>
            <a:spLocks noGrp="1" noChangeArrowheads="1"/>
          </p:cNvSpPr>
          <p:nvPr>
            <p:ph idx="1"/>
          </p:nvPr>
        </p:nvSpPr>
        <p:spPr>
          <a:xfrm>
            <a:off x="566738" y="2286000"/>
            <a:ext cx="8001000" cy="4267200"/>
          </a:xfrm>
        </p:spPr>
        <p:txBody>
          <a:bodyPr/>
          <a:lstStyle/>
          <a:p>
            <a:pPr marL="0" indent="0" eaLnBrk="1" hangingPunct="1">
              <a:lnSpc>
                <a:spcPct val="80000"/>
              </a:lnSpc>
              <a:buFont typeface="Wingdings" pitchFamily="2" charset="2"/>
              <a:buNone/>
            </a:pPr>
            <a:r>
              <a:rPr lang="en-US" altLang="en-US" smtClean="0"/>
              <a:t>National Women's Law Center </a:t>
            </a:r>
          </a:p>
          <a:p>
            <a:pPr marL="0" indent="0" eaLnBrk="1" hangingPunct="1">
              <a:lnSpc>
                <a:spcPct val="80000"/>
              </a:lnSpc>
              <a:buFont typeface="Wingdings" pitchFamily="2" charset="2"/>
              <a:buNone/>
            </a:pPr>
            <a:r>
              <a:rPr lang="en-US" altLang="en-US" smtClean="0"/>
              <a:t>11 Dupont Circle, Suite 800 Washington, DC 20036 </a:t>
            </a:r>
          </a:p>
          <a:p>
            <a:pPr marL="0" indent="0" eaLnBrk="1" hangingPunct="1">
              <a:lnSpc>
                <a:spcPct val="80000"/>
              </a:lnSpc>
              <a:buFont typeface="Wingdings" pitchFamily="2" charset="2"/>
              <a:buNone/>
            </a:pPr>
            <a:r>
              <a:rPr lang="en-US" altLang="en-US" smtClean="0"/>
              <a:t/>
            </a:r>
            <a:br>
              <a:rPr lang="en-US" altLang="en-US" smtClean="0"/>
            </a:br>
            <a:r>
              <a:rPr lang="en-US" altLang="en-US" smtClean="0"/>
              <a:t>Tel: (202) 588-5180 </a:t>
            </a:r>
            <a:br>
              <a:rPr lang="en-US" altLang="en-US" smtClean="0"/>
            </a:br>
            <a:r>
              <a:rPr lang="en-US" altLang="en-US" smtClean="0"/>
              <a:t>Email:</a:t>
            </a:r>
            <a:r>
              <a:rPr lang="en-US" altLang="en-US" smtClean="0">
                <a:hlinkClick r:id="rId3"/>
              </a:rPr>
              <a:t> info@nwlc.org</a:t>
            </a:r>
            <a:endParaRPr lang="en-US" altLang="en-US" smtClean="0"/>
          </a:p>
          <a:p>
            <a:pPr marL="0" indent="0" eaLnBrk="1" hangingPunct="1">
              <a:lnSpc>
                <a:spcPct val="80000"/>
              </a:lnSpc>
              <a:buFont typeface="Wingdings" pitchFamily="2" charset="2"/>
              <a:buNone/>
            </a:pPr>
            <a:r>
              <a:rPr lang="en-US" altLang="en-US" smtClean="0"/>
              <a:t>Websites: </a:t>
            </a:r>
            <a:r>
              <a:rPr lang="en-US" altLang="en-US" smtClean="0">
                <a:hlinkClick r:id="rId4"/>
              </a:rPr>
              <a:t>http://www.nwlc.org </a:t>
            </a:r>
            <a:endParaRPr lang="en-US" altLang="en-US" smtClean="0"/>
          </a:p>
          <a:p>
            <a:pPr marL="0" indent="0" eaLnBrk="1" hangingPunct="1">
              <a:lnSpc>
                <a:spcPct val="80000"/>
              </a:lnSpc>
              <a:buFont typeface="Wingdings" pitchFamily="2" charset="2"/>
              <a:buNone/>
            </a:pPr>
            <a:r>
              <a:rPr lang="en-US" altLang="en-US" smtClean="0"/>
              <a:t>and </a:t>
            </a:r>
            <a:r>
              <a:rPr lang="en-US" altLang="en-US" smtClean="0">
                <a:hlinkClick r:id="rId5"/>
              </a:rPr>
              <a:t>www.titleix.info</a:t>
            </a:r>
            <a:r>
              <a:rPr lang="en-US" altLang="en-US" smtClean="0"/>
              <a:t> </a:t>
            </a:r>
            <a:endParaRPr lang="en-US" altLang="en-US" smtClean="0">
              <a:hlinkClick r:id="rId4"/>
            </a:endParaRPr>
          </a:p>
          <a:p>
            <a:pPr marL="0" indent="0" eaLnBrk="1" hangingPunct="1">
              <a:lnSpc>
                <a:spcPct val="80000"/>
              </a:lnSpc>
              <a:buFont typeface="Wingdings" pitchFamily="2" charset="2"/>
              <a:buNone/>
            </a:pPr>
            <a:endParaRPr lang="en-US" altLang="en-US" smtClean="0"/>
          </a:p>
          <a:p>
            <a:pPr marL="0" indent="0" eaLnBrk="1" hangingPunct="1">
              <a:lnSpc>
                <a:spcPct val="80000"/>
              </a:lnSpc>
              <a:buFont typeface="Wingdings" pitchFamily="2" charset="2"/>
              <a:buNone/>
            </a:pPr>
            <a:r>
              <a:rPr lang="en-US" altLang="en-US" sz="1700" smtClean="0"/>
              <a:t>				</a:t>
            </a: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533400" y="304800"/>
            <a:ext cx="8458200" cy="1216025"/>
          </a:xfrm>
        </p:spPr>
        <p:txBody>
          <a:bodyPr>
            <a:normAutofit fontScale="90000"/>
          </a:bodyPr>
          <a:lstStyle/>
          <a:p>
            <a:pPr eaLnBrk="1" hangingPunct="1"/>
            <a:r>
              <a:rPr lang="en-US" altLang="en-US" sz="4000" b="1" smtClean="0"/>
              <a:t>Connecticut Women's Education &amp; Legal Fund </a:t>
            </a:r>
            <a:endParaRPr lang="en-US" altLang="en-US" sz="3400" smtClean="0"/>
          </a:p>
        </p:txBody>
      </p:sp>
      <p:sp>
        <p:nvSpPr>
          <p:cNvPr id="185347" name="Rectangle 3"/>
          <p:cNvSpPr>
            <a:spLocks noGrp="1" noChangeArrowheads="1"/>
          </p:cNvSpPr>
          <p:nvPr>
            <p:ph idx="1"/>
          </p:nvPr>
        </p:nvSpPr>
        <p:spPr/>
        <p:txBody>
          <a:bodyPr/>
          <a:lstStyle/>
          <a:p>
            <a:pPr marL="0" indent="0" eaLnBrk="1" hangingPunct="1">
              <a:buFont typeface="Wingdings" pitchFamily="2" charset="2"/>
              <a:buNone/>
            </a:pPr>
            <a:r>
              <a:rPr lang="en-US" altLang="en-US" smtClean="0"/>
              <a:t>75 Charter Oak Ave. Suite 1300</a:t>
            </a:r>
          </a:p>
          <a:p>
            <a:pPr marL="0" indent="0" eaLnBrk="1" hangingPunct="1">
              <a:buFont typeface="Wingdings" pitchFamily="2" charset="2"/>
              <a:buNone/>
            </a:pPr>
            <a:r>
              <a:rPr lang="en-US" altLang="en-US" smtClean="0"/>
              <a:t>Hartford, CT 06106</a:t>
            </a:r>
            <a:br>
              <a:rPr lang="en-US" altLang="en-US" smtClean="0"/>
            </a:br>
            <a:r>
              <a:rPr lang="en-US" altLang="en-US" smtClean="0"/>
              <a:t>Tel: 860-247-6090</a:t>
            </a:r>
            <a:br>
              <a:rPr lang="en-US" altLang="en-US" smtClean="0"/>
            </a:br>
            <a:r>
              <a:rPr lang="en-US" altLang="en-US" smtClean="0"/>
              <a:t>Fax: 860-524-0705</a:t>
            </a:r>
            <a:br>
              <a:rPr lang="en-US" altLang="en-US" smtClean="0"/>
            </a:br>
            <a:r>
              <a:rPr lang="en-US" altLang="en-US" b="1" smtClean="0"/>
              <a:t>Info &amp; referral-</a:t>
            </a:r>
            <a:r>
              <a:rPr lang="en-US" altLang="en-US" smtClean="0"/>
              <a:t> </a:t>
            </a:r>
          </a:p>
          <a:p>
            <a:pPr marL="0" indent="0" eaLnBrk="1" hangingPunct="1">
              <a:buFont typeface="Wingdings" pitchFamily="2" charset="2"/>
              <a:buNone/>
            </a:pPr>
            <a:r>
              <a:rPr lang="en-US" altLang="en-US" smtClean="0"/>
              <a:t>	860-524-0601 or 800-479-2949</a:t>
            </a:r>
            <a:br>
              <a:rPr lang="en-US" altLang="en-US" smtClean="0"/>
            </a:br>
            <a:r>
              <a:rPr lang="en-US" altLang="en-US" smtClean="0"/>
              <a:t>Email: </a:t>
            </a:r>
            <a:r>
              <a:rPr lang="en-US" altLang="en-US" smtClean="0">
                <a:hlinkClick r:id="rId3"/>
              </a:rPr>
              <a:t>cwealf@cwealf.org</a:t>
            </a:r>
            <a:r>
              <a:rPr lang="en-US" altLang="en-US" smtClean="0"/>
              <a:t/>
            </a:r>
            <a:br>
              <a:rPr lang="en-US" altLang="en-US" smtClean="0"/>
            </a:br>
            <a:r>
              <a:rPr lang="en-US" altLang="en-US" smtClean="0"/>
              <a:t>Website: </a:t>
            </a:r>
            <a:r>
              <a:rPr lang="en-US" altLang="en-US" smtClean="0">
                <a:hlinkClick r:id="rId4"/>
              </a:rPr>
              <a:t>http://www.cwealf.org</a:t>
            </a:r>
            <a:r>
              <a:rPr lang="en-US" altLang="en-US" smtClean="0"/>
              <a:t> </a:t>
            </a:r>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fontScale="90000"/>
          </a:bodyPr>
          <a:lstStyle/>
          <a:p>
            <a:pPr eaLnBrk="1" hangingPunct="1"/>
            <a:r>
              <a:rPr lang="en-US" altLang="en-US" sz="4000" b="1" smtClean="0"/>
              <a:t>Permanent Commission on the Status of Women</a:t>
            </a:r>
            <a:endParaRPr lang="en-US" altLang="en-US" sz="4000" smtClean="0"/>
          </a:p>
        </p:txBody>
      </p:sp>
      <p:sp>
        <p:nvSpPr>
          <p:cNvPr id="186371" name="Rectangle 3"/>
          <p:cNvSpPr>
            <a:spLocks noGrp="1" noChangeArrowheads="1"/>
          </p:cNvSpPr>
          <p:nvPr>
            <p:ph idx="1"/>
          </p:nvPr>
        </p:nvSpPr>
        <p:spPr>
          <a:xfrm>
            <a:off x="566738" y="1981200"/>
            <a:ext cx="8001000" cy="4267200"/>
          </a:xfrm>
        </p:spPr>
        <p:txBody>
          <a:bodyPr/>
          <a:lstStyle/>
          <a:p>
            <a:pPr marL="0" indent="0" eaLnBrk="1" hangingPunct="1">
              <a:buFont typeface="Wingdings" pitchFamily="2" charset="2"/>
              <a:buNone/>
            </a:pPr>
            <a:r>
              <a:rPr lang="en-US" altLang="en-US" smtClean="0"/>
              <a:t>18-20 Trinity Street</a:t>
            </a:r>
            <a:br>
              <a:rPr lang="en-US" altLang="en-US" smtClean="0"/>
            </a:br>
            <a:r>
              <a:rPr lang="en-US" altLang="en-US" smtClean="0"/>
              <a:t>Hartford, Ct 06106</a:t>
            </a:r>
            <a:br>
              <a:rPr lang="en-US" altLang="en-US" smtClean="0"/>
            </a:br>
            <a:r>
              <a:rPr lang="en-US" altLang="en-US" smtClean="0"/>
              <a:t>Tel: 860-240-8300</a:t>
            </a:r>
            <a:br>
              <a:rPr lang="en-US" altLang="en-US" smtClean="0"/>
            </a:br>
            <a:r>
              <a:rPr lang="en-US" altLang="en-US" smtClean="0"/>
              <a:t>Fax: 860-240-8314</a:t>
            </a:r>
            <a:br>
              <a:rPr lang="en-US" altLang="en-US" smtClean="0"/>
            </a:br>
            <a:r>
              <a:rPr lang="en-US" altLang="en-US" smtClean="0"/>
              <a:t>Email: </a:t>
            </a:r>
            <a:r>
              <a:rPr lang="en-US" altLang="en-US" smtClean="0">
                <a:hlinkClick r:id="rId3"/>
              </a:rPr>
              <a:t>PCSW@po.state.ct.us</a:t>
            </a:r>
            <a:br>
              <a:rPr lang="en-US" altLang="en-US" smtClean="0">
                <a:hlinkClick r:id="rId3"/>
              </a:rPr>
            </a:br>
            <a:r>
              <a:rPr lang="en-US" altLang="en-US" smtClean="0"/>
              <a:t>Website:</a:t>
            </a:r>
            <a:r>
              <a:rPr lang="en-US" altLang="en-US" smtClean="0">
                <a:hlinkClick r:id="rId4"/>
              </a:rPr>
              <a:t> http://www.cga.state.ct.us/pcsw/</a:t>
            </a:r>
            <a:r>
              <a:rPr lang="en-US" altLang="en-US" smtClean="0"/>
              <a:t> </a:t>
            </a: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81000" y="304800"/>
            <a:ext cx="8839200" cy="1216025"/>
          </a:xfrm>
        </p:spPr>
        <p:txBody>
          <a:bodyPr>
            <a:normAutofit fontScale="90000"/>
          </a:bodyPr>
          <a:lstStyle/>
          <a:p>
            <a:pPr eaLnBrk="1" hangingPunct="1"/>
            <a:r>
              <a:rPr lang="en-US" altLang="en-US" sz="4000" b="1" smtClean="0"/>
              <a:t>PFLAG - Parents, Families &amp; Friends of Lesbians &amp; Gays</a:t>
            </a:r>
            <a:r>
              <a:rPr lang="en-US" altLang="en-US" sz="3400" smtClean="0"/>
              <a:t> </a:t>
            </a:r>
          </a:p>
        </p:txBody>
      </p:sp>
      <p:sp>
        <p:nvSpPr>
          <p:cNvPr id="187395" name="Rectangle 3"/>
          <p:cNvSpPr>
            <a:spLocks noGrp="1" noChangeArrowheads="1"/>
          </p:cNvSpPr>
          <p:nvPr>
            <p:ph idx="1"/>
          </p:nvPr>
        </p:nvSpPr>
        <p:spPr/>
        <p:txBody>
          <a:bodyPr/>
          <a:lstStyle/>
          <a:p>
            <a:pPr marL="0" indent="0" eaLnBrk="1" hangingPunct="1">
              <a:buFont typeface="Wingdings" pitchFamily="2" charset="2"/>
              <a:buNone/>
            </a:pPr>
            <a:r>
              <a:rPr lang="en-US" altLang="en-US" b="1" smtClean="0"/>
              <a:t>    </a:t>
            </a:r>
            <a:br>
              <a:rPr lang="en-US" altLang="en-US" b="1" smtClean="0"/>
            </a:br>
            <a:r>
              <a:rPr lang="en-US" altLang="en-US" b="1" smtClean="0"/>
              <a:t>PFLAG National Office</a:t>
            </a:r>
            <a:r>
              <a:rPr lang="en-US" altLang="en-US" smtClean="0"/>
              <a:t/>
            </a:r>
            <a:br>
              <a:rPr lang="en-US" altLang="en-US" smtClean="0"/>
            </a:br>
            <a:r>
              <a:rPr lang="en-US" altLang="en-US" smtClean="0"/>
              <a:t>1726 M Street, NW Suite</a:t>
            </a:r>
            <a:br>
              <a:rPr lang="en-US" altLang="en-US" smtClean="0"/>
            </a:br>
            <a:r>
              <a:rPr lang="en-US" altLang="en-US" smtClean="0"/>
              <a:t>400 Washington, DC 20036</a:t>
            </a:r>
            <a:br>
              <a:rPr lang="en-US" altLang="en-US" smtClean="0"/>
            </a:br>
            <a:r>
              <a:rPr lang="en-US" altLang="en-US" smtClean="0"/>
              <a:t>Tel: (202) 467-8180</a:t>
            </a:r>
            <a:br>
              <a:rPr lang="en-US" altLang="en-US" smtClean="0"/>
            </a:br>
            <a:r>
              <a:rPr lang="en-US" altLang="en-US" smtClean="0"/>
              <a:t>Fax: (202) 467-8194</a:t>
            </a:r>
            <a:br>
              <a:rPr lang="en-US" altLang="en-US" smtClean="0"/>
            </a:br>
            <a:r>
              <a:rPr lang="en-US" altLang="en-US" smtClean="0"/>
              <a:t>Website: </a:t>
            </a:r>
            <a:r>
              <a:rPr lang="en-US" altLang="en-US" smtClean="0">
                <a:hlinkClick r:id="rId3"/>
              </a:rPr>
              <a:t>http://www.pflag.org/</a:t>
            </a:r>
            <a:r>
              <a:rPr lang="en-US" altLang="en-US" smtClean="0"/>
              <a:t> </a:t>
            </a: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228600" y="304800"/>
            <a:ext cx="8763000" cy="1216025"/>
          </a:xfrm>
        </p:spPr>
        <p:txBody>
          <a:bodyPr>
            <a:normAutofit fontScale="90000"/>
          </a:bodyPr>
          <a:lstStyle/>
          <a:p>
            <a:pPr eaLnBrk="1" hangingPunct="1"/>
            <a:r>
              <a:rPr lang="en-US" altLang="en-US" sz="4000" b="1" smtClean="0"/>
              <a:t>GLSEN- The Gay, Lesbian and Straight Education Network</a:t>
            </a:r>
            <a:endParaRPr lang="en-US" altLang="en-US" sz="4000" smtClean="0"/>
          </a:p>
        </p:txBody>
      </p:sp>
      <p:sp>
        <p:nvSpPr>
          <p:cNvPr id="188419" name="Rectangle 3"/>
          <p:cNvSpPr>
            <a:spLocks noGrp="1" noChangeArrowheads="1"/>
          </p:cNvSpPr>
          <p:nvPr>
            <p:ph idx="1"/>
          </p:nvPr>
        </p:nvSpPr>
        <p:spPr/>
        <p:txBody>
          <a:bodyPr/>
          <a:lstStyle/>
          <a:p>
            <a:pPr marL="0" indent="0" eaLnBrk="1" hangingPunct="1">
              <a:buFont typeface="Wingdings" pitchFamily="2" charset="2"/>
              <a:buNone/>
            </a:pPr>
            <a:r>
              <a:rPr lang="en-US" altLang="en-US" b="1" smtClean="0"/>
              <a:t>    </a:t>
            </a:r>
            <a:br>
              <a:rPr lang="en-US" altLang="en-US" b="1" smtClean="0"/>
            </a:br>
            <a:r>
              <a:rPr lang="en-US" altLang="en-US" b="1" smtClean="0"/>
              <a:t>GLSEN National Office</a:t>
            </a:r>
            <a:r>
              <a:rPr lang="en-US" altLang="en-US" smtClean="0"/>
              <a:t/>
            </a:r>
            <a:br>
              <a:rPr lang="en-US" altLang="en-US" smtClean="0"/>
            </a:br>
            <a:r>
              <a:rPr lang="en-US" altLang="en-US" smtClean="0"/>
              <a:t>121 West 27th Street, Ste 804</a:t>
            </a:r>
            <a:br>
              <a:rPr lang="en-US" altLang="en-US" smtClean="0"/>
            </a:br>
            <a:r>
              <a:rPr lang="en-US" altLang="en-US" smtClean="0"/>
              <a:t>New York, NY 10001</a:t>
            </a:r>
            <a:br>
              <a:rPr lang="en-US" altLang="en-US" smtClean="0"/>
            </a:br>
            <a:r>
              <a:rPr lang="en-US" altLang="en-US" smtClean="0"/>
              <a:t>Tel: 212-727-0135.</a:t>
            </a:r>
            <a:br>
              <a:rPr lang="en-US" altLang="en-US" smtClean="0"/>
            </a:br>
            <a:r>
              <a:rPr lang="en-US" altLang="en-US" smtClean="0"/>
              <a:t>Fax: 212-727-0254</a:t>
            </a:r>
            <a:br>
              <a:rPr lang="en-US" altLang="en-US" smtClean="0"/>
            </a:br>
            <a:r>
              <a:rPr lang="en-US" altLang="en-US" smtClean="0"/>
              <a:t>E-mail: </a:t>
            </a:r>
            <a:r>
              <a:rPr lang="en-US" altLang="en-US" smtClean="0">
                <a:hlinkClick r:id="rId3"/>
              </a:rPr>
              <a:t>glsen@glsen.org</a:t>
            </a:r>
            <a:r>
              <a:rPr lang="en-US" altLang="en-US" smtClean="0"/>
              <a:t/>
            </a:r>
            <a:br>
              <a:rPr lang="en-US" altLang="en-US" smtClean="0"/>
            </a:br>
            <a:r>
              <a:rPr lang="en-US" altLang="en-US" smtClean="0"/>
              <a:t>Website: </a:t>
            </a:r>
            <a:r>
              <a:rPr lang="en-US" altLang="en-US" smtClean="0">
                <a:hlinkClick r:id="rId4"/>
              </a:rPr>
              <a:t>http://www.glsen.org/</a:t>
            </a:r>
            <a:r>
              <a:rPr lang="en-US" altLang="en-US" smtClean="0"/>
              <a:t> </a:t>
            </a: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sz="4000" b="1" smtClean="0"/>
              <a:t>National Center for Lesbian Rights</a:t>
            </a:r>
          </a:p>
        </p:txBody>
      </p:sp>
      <p:sp>
        <p:nvSpPr>
          <p:cNvPr id="189443" name="Rectangle 3"/>
          <p:cNvSpPr>
            <a:spLocks noGrp="1" noChangeArrowheads="1"/>
          </p:cNvSpPr>
          <p:nvPr>
            <p:ph idx="1"/>
          </p:nvPr>
        </p:nvSpPr>
        <p:spPr/>
        <p:txBody>
          <a:bodyPr/>
          <a:lstStyle/>
          <a:p>
            <a:pPr>
              <a:lnSpc>
                <a:spcPct val="90000"/>
              </a:lnSpc>
              <a:buFont typeface="Wingdings" pitchFamily="2" charset="2"/>
              <a:buNone/>
            </a:pPr>
            <a:r>
              <a:rPr lang="en-US" altLang="en-US" sz="2600" smtClean="0"/>
              <a:t>870 Market Street Suite 370</a:t>
            </a:r>
          </a:p>
          <a:p>
            <a:pPr>
              <a:lnSpc>
                <a:spcPct val="90000"/>
              </a:lnSpc>
              <a:buFont typeface="Wingdings" pitchFamily="2" charset="2"/>
              <a:buNone/>
            </a:pPr>
            <a:r>
              <a:rPr lang="en-US" altLang="en-US" sz="2600" smtClean="0"/>
              <a:t>San Francisco CA 94102</a:t>
            </a:r>
          </a:p>
          <a:p>
            <a:pPr>
              <a:lnSpc>
                <a:spcPct val="90000"/>
              </a:lnSpc>
              <a:buFont typeface="Wingdings" pitchFamily="2" charset="2"/>
              <a:buNone/>
            </a:pPr>
            <a:r>
              <a:rPr lang="en-US" altLang="en-US" sz="2600" smtClean="0"/>
              <a:t>tel   415.392.6257</a:t>
            </a:r>
          </a:p>
          <a:p>
            <a:pPr>
              <a:lnSpc>
                <a:spcPct val="90000"/>
              </a:lnSpc>
              <a:buFont typeface="Wingdings" pitchFamily="2" charset="2"/>
              <a:buNone/>
            </a:pPr>
            <a:r>
              <a:rPr lang="en-US" altLang="en-US" sz="2600" smtClean="0">
                <a:hlinkClick r:id="rId2"/>
              </a:rPr>
              <a:t>info@nclrights.org</a:t>
            </a:r>
            <a:r>
              <a:rPr lang="en-US" altLang="en-US" sz="2600" smtClean="0"/>
              <a:t> </a:t>
            </a:r>
          </a:p>
          <a:p>
            <a:pPr>
              <a:lnSpc>
                <a:spcPct val="90000"/>
              </a:lnSpc>
              <a:buFont typeface="Wingdings" pitchFamily="2" charset="2"/>
              <a:buNone/>
            </a:pPr>
            <a:r>
              <a:rPr lang="en-US" altLang="en-US" sz="2600" smtClean="0">
                <a:hlinkClick r:id="rId3"/>
              </a:rPr>
              <a:t>www.nclrights.org</a:t>
            </a:r>
            <a:endParaRPr lang="en-US" altLang="en-US" sz="2600" smtClean="0"/>
          </a:p>
          <a:p>
            <a:pPr>
              <a:lnSpc>
                <a:spcPct val="90000"/>
              </a:lnSpc>
            </a:pPr>
            <a:r>
              <a:rPr lang="en-US" altLang="en-US" sz="2600" smtClean="0"/>
              <a:t>PDF of report on Equal Opportunity for Transgender Student Athletes: </a:t>
            </a:r>
            <a:r>
              <a:rPr lang="en-US" altLang="en-US" sz="2600" smtClean="0">
                <a:hlinkClick r:id="rId4"/>
              </a:rPr>
              <a:t>http://www.nclrights.org/site/DocServer/TransgenderStudentAthleteReport.pdf?docID=7901</a:t>
            </a:r>
            <a:endParaRPr lang="en-US" altLang="en-US" sz="2600" smtClean="0"/>
          </a:p>
          <a:p>
            <a:pPr>
              <a:lnSpc>
                <a:spcPct val="90000"/>
              </a:lnSpc>
            </a:pPr>
            <a:endParaRPr lang="en-US" altLang="en-US" sz="2600" smtClean="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b="1" smtClean="0"/>
              <a:t>What Is </a:t>
            </a:r>
            <a:r>
              <a:rPr lang="en-US" altLang="en-US" sz="4000" b="1" smtClean="0">
                <a:solidFill>
                  <a:schemeClr val="tx1"/>
                </a:solidFill>
              </a:rPr>
              <a:t>Retaliation?</a:t>
            </a:r>
          </a:p>
        </p:txBody>
      </p:sp>
      <p:sp>
        <p:nvSpPr>
          <p:cNvPr id="32771" name="Rectangle 3"/>
          <p:cNvSpPr>
            <a:spLocks noGrp="1" noChangeArrowheads="1"/>
          </p:cNvSpPr>
          <p:nvPr>
            <p:ph idx="1"/>
          </p:nvPr>
        </p:nvSpPr>
        <p:spPr>
          <a:xfrm>
            <a:off x="566738" y="1981200"/>
            <a:ext cx="8577262" cy="4267200"/>
          </a:xfrm>
        </p:spPr>
        <p:txBody>
          <a:bodyPr/>
          <a:lstStyle/>
          <a:p>
            <a:pPr marL="0" indent="0" eaLnBrk="1" hangingPunct="1">
              <a:buFont typeface="Wingdings" pitchFamily="2" charset="2"/>
              <a:buNone/>
            </a:pPr>
            <a:r>
              <a:rPr lang="en-US" altLang="en-US" b="1" i="1" smtClean="0"/>
              <a:t>Any form of adverse treatment, which for </a:t>
            </a:r>
            <a:r>
              <a:rPr lang="en-US" altLang="en-US" b="1" i="1" smtClean="0">
                <a:solidFill>
                  <a:schemeClr val="accent2"/>
                </a:solidFill>
              </a:rPr>
              <a:t>employees</a:t>
            </a:r>
            <a:r>
              <a:rPr lang="en-US" altLang="en-US" b="1" i="1" smtClean="0"/>
              <a:t> can include:</a:t>
            </a:r>
          </a:p>
          <a:p>
            <a:pPr marL="0" indent="0" eaLnBrk="1" hangingPunct="1">
              <a:buFont typeface="Wingdings" pitchFamily="2" charset="2"/>
              <a:buNone/>
            </a:pPr>
            <a:endParaRPr lang="en-US" altLang="en-US" sz="1200" b="1" i="1" smtClean="0"/>
          </a:p>
          <a:p>
            <a:pPr marL="1084263" lvl="1" indent="-112713" eaLnBrk="1" hangingPunct="1"/>
            <a:r>
              <a:rPr lang="en-US" altLang="en-US" sz="2800" smtClean="0"/>
              <a:t> Demotion or termination</a:t>
            </a:r>
          </a:p>
          <a:p>
            <a:pPr marL="1084263" lvl="1" indent="-112713" eaLnBrk="1" hangingPunct="1"/>
            <a:r>
              <a:rPr lang="en-US" altLang="en-US" sz="2800" smtClean="0"/>
              <a:t> Reduction in pay</a:t>
            </a:r>
          </a:p>
          <a:p>
            <a:pPr marL="1084263" lvl="1" indent="-112713" eaLnBrk="1" hangingPunct="1"/>
            <a:r>
              <a:rPr lang="en-US" altLang="en-US" sz="2800" smtClean="0"/>
              <a:t> Material change in job duties</a:t>
            </a:r>
          </a:p>
          <a:p>
            <a:pPr marL="1084263" lvl="1" indent="-112713" eaLnBrk="1" hangingPunct="1"/>
            <a:r>
              <a:rPr lang="en-US" altLang="en-US" sz="2800" smtClean="0"/>
              <a:t> Harassment on the job</a:t>
            </a:r>
          </a:p>
          <a:p>
            <a:pPr marL="1084263" lvl="1" indent="-112713" eaLnBrk="1" hangingPunct="1"/>
            <a:r>
              <a:rPr lang="en-US" altLang="en-US" sz="2800" smtClean="0"/>
              <a:t> Refusal to give positive job references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b="1" dirty="0" smtClean="0"/>
              <a:t>Presenter</a:t>
            </a:r>
          </a:p>
        </p:txBody>
      </p:sp>
      <p:sp>
        <p:nvSpPr>
          <p:cNvPr id="7171" name="Rectangle 3"/>
          <p:cNvSpPr>
            <a:spLocks noGrp="1" noChangeArrowheads="1"/>
          </p:cNvSpPr>
          <p:nvPr>
            <p:ph idx="1"/>
          </p:nvPr>
        </p:nvSpPr>
        <p:spPr>
          <a:xfrm>
            <a:off x="566738" y="2133600"/>
            <a:ext cx="8001000" cy="4267200"/>
          </a:xfrm>
        </p:spPr>
        <p:txBody>
          <a:bodyPr/>
          <a:lstStyle/>
          <a:p>
            <a:pPr eaLnBrk="1" hangingPunct="1">
              <a:lnSpc>
                <a:spcPct val="90000"/>
              </a:lnSpc>
              <a:buFont typeface="Wingdings" pitchFamily="2" charset="2"/>
              <a:buNone/>
            </a:pPr>
            <a:r>
              <a:rPr lang="en-US" altLang="en-US" sz="2600" dirty="0" smtClean="0"/>
              <a:t>Alexandra Brodsky</a:t>
            </a:r>
          </a:p>
          <a:p>
            <a:pPr eaLnBrk="1" hangingPunct="1">
              <a:lnSpc>
                <a:spcPct val="90000"/>
              </a:lnSpc>
              <a:buFont typeface="Wingdings" pitchFamily="2" charset="2"/>
              <a:buNone/>
            </a:pPr>
            <a:r>
              <a:rPr lang="en-US" altLang="en-US" sz="2600" dirty="0" smtClean="0"/>
              <a:t>Skadden Fellow</a:t>
            </a:r>
          </a:p>
          <a:p>
            <a:pPr eaLnBrk="1" hangingPunct="1">
              <a:lnSpc>
                <a:spcPct val="90000"/>
              </a:lnSpc>
              <a:buFont typeface="Wingdings" pitchFamily="2" charset="2"/>
              <a:buNone/>
            </a:pPr>
            <a:r>
              <a:rPr lang="en-US" altLang="en-US" sz="2600" dirty="0" smtClean="0"/>
              <a:t>National Women's Law Center</a:t>
            </a:r>
          </a:p>
          <a:p>
            <a:pPr eaLnBrk="1" hangingPunct="1">
              <a:lnSpc>
                <a:spcPct val="90000"/>
              </a:lnSpc>
              <a:buFont typeface="Wingdings" pitchFamily="2" charset="2"/>
              <a:buNone/>
            </a:pPr>
            <a:r>
              <a:rPr lang="en-US" altLang="en-US" sz="2600" dirty="0" smtClean="0"/>
              <a:t>11 </a:t>
            </a:r>
            <a:r>
              <a:rPr lang="en-US" altLang="en-US" sz="2600" dirty="0" err="1" smtClean="0"/>
              <a:t>Dupont</a:t>
            </a:r>
            <a:r>
              <a:rPr lang="en-US" altLang="en-US" sz="2600" dirty="0" smtClean="0"/>
              <a:t> Circle, Suite 800</a:t>
            </a:r>
          </a:p>
          <a:p>
            <a:pPr eaLnBrk="1" hangingPunct="1">
              <a:lnSpc>
                <a:spcPct val="90000"/>
              </a:lnSpc>
              <a:buFont typeface="Wingdings" pitchFamily="2" charset="2"/>
              <a:buNone/>
            </a:pPr>
            <a:r>
              <a:rPr lang="en-US" altLang="en-US" sz="2600" dirty="0" smtClean="0"/>
              <a:t>Washington, DC 20036</a:t>
            </a:r>
          </a:p>
          <a:p>
            <a:pPr eaLnBrk="1" hangingPunct="1">
              <a:lnSpc>
                <a:spcPct val="90000"/>
              </a:lnSpc>
              <a:buFont typeface="Wingdings" pitchFamily="2" charset="2"/>
              <a:buNone/>
            </a:pPr>
            <a:r>
              <a:rPr lang="en-US" altLang="en-US" sz="2600" dirty="0" smtClean="0"/>
              <a:t>Tel: (202) 588-5180</a:t>
            </a:r>
          </a:p>
          <a:p>
            <a:pPr eaLnBrk="1" hangingPunct="1">
              <a:lnSpc>
                <a:spcPct val="90000"/>
              </a:lnSpc>
              <a:buFont typeface="Wingdings" pitchFamily="2" charset="2"/>
              <a:buNone/>
            </a:pPr>
            <a:r>
              <a:rPr lang="en-US" altLang="en-US" sz="2600" dirty="0" smtClean="0"/>
              <a:t>Fax: (202) 588-5185</a:t>
            </a:r>
          </a:p>
          <a:p>
            <a:pPr eaLnBrk="1" hangingPunct="1">
              <a:lnSpc>
                <a:spcPct val="90000"/>
              </a:lnSpc>
              <a:buFont typeface="Wingdings" pitchFamily="2" charset="2"/>
              <a:buNone/>
            </a:pPr>
            <a:r>
              <a:rPr lang="en-US" altLang="en-US" sz="2600" dirty="0" smtClean="0"/>
              <a:t>Email: abrodsky@nwlc.org</a:t>
            </a:r>
          </a:p>
          <a:p>
            <a:pPr eaLnBrk="1" hangingPunct="1">
              <a:lnSpc>
                <a:spcPct val="90000"/>
              </a:lnSpc>
              <a:buFont typeface="Wingdings" pitchFamily="2" charset="2"/>
              <a:buNone/>
            </a:pPr>
            <a:endParaRPr lang="en-US" altLang="en-US" sz="26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4000" b="1" smtClean="0"/>
              <a:t>What Is </a:t>
            </a:r>
            <a:r>
              <a:rPr lang="en-US" altLang="en-US" sz="4000" b="1" smtClean="0">
                <a:solidFill>
                  <a:schemeClr val="tx1"/>
                </a:solidFill>
              </a:rPr>
              <a:t>Retaliation?</a:t>
            </a:r>
          </a:p>
        </p:txBody>
      </p:sp>
      <p:sp>
        <p:nvSpPr>
          <p:cNvPr id="33795" name="Rectangle 3"/>
          <p:cNvSpPr>
            <a:spLocks noGrp="1" noChangeArrowheads="1"/>
          </p:cNvSpPr>
          <p:nvPr>
            <p:ph idx="1"/>
          </p:nvPr>
        </p:nvSpPr>
        <p:spPr/>
        <p:txBody>
          <a:bodyPr>
            <a:normAutofit/>
          </a:bodyPr>
          <a:lstStyle/>
          <a:p>
            <a:pPr marL="0" indent="0" eaLnBrk="1" hangingPunct="1">
              <a:buFont typeface="Wingdings" pitchFamily="2" charset="2"/>
              <a:buNone/>
            </a:pPr>
            <a:r>
              <a:rPr lang="en-US" altLang="en-US" b="1" i="1" smtClean="0"/>
              <a:t>Any form of adverse treatment, which for </a:t>
            </a:r>
            <a:r>
              <a:rPr lang="en-US" altLang="en-US" b="1" i="1" smtClean="0">
                <a:solidFill>
                  <a:schemeClr val="accent2"/>
                </a:solidFill>
              </a:rPr>
              <a:t>students</a:t>
            </a:r>
            <a:r>
              <a:rPr lang="en-US" altLang="en-US" b="1" i="1" smtClean="0"/>
              <a:t> can include:</a:t>
            </a:r>
          </a:p>
          <a:p>
            <a:pPr marL="898525" lvl="1" indent="-327025" eaLnBrk="1" hangingPunct="1">
              <a:buFont typeface="Wingdings" pitchFamily="2" charset="2"/>
              <a:buNone/>
            </a:pPr>
            <a:endParaRPr lang="en-US" altLang="en-US" sz="1400" smtClean="0">
              <a:solidFill>
                <a:schemeClr val="hlink"/>
              </a:solidFill>
            </a:endParaRPr>
          </a:p>
          <a:p>
            <a:pPr marL="898525" lvl="1" indent="-327025" eaLnBrk="1" hangingPunct="1"/>
            <a:r>
              <a:rPr lang="en-US" altLang="en-US" sz="2800" smtClean="0"/>
              <a:t>Suspension or expulsion</a:t>
            </a:r>
          </a:p>
          <a:p>
            <a:pPr marL="898525" lvl="1" indent="-327025" eaLnBrk="1" hangingPunct="1"/>
            <a:r>
              <a:rPr lang="en-US" altLang="en-US" sz="2800" smtClean="0"/>
              <a:t>Reduction in grades</a:t>
            </a:r>
          </a:p>
          <a:p>
            <a:pPr marL="898525" lvl="1" indent="-327025" eaLnBrk="1" hangingPunct="1"/>
            <a:r>
              <a:rPr lang="en-US" altLang="en-US" sz="2800" smtClean="0"/>
              <a:t>Denial of permission to participate on teams, or change in position on team, amount of playing time, etc.</a:t>
            </a:r>
          </a:p>
          <a:p>
            <a:pPr marL="898525" lvl="1" indent="-327025" eaLnBrk="1" hangingPunct="1"/>
            <a:r>
              <a:rPr lang="en-US" altLang="en-US" sz="2800" smtClean="0"/>
              <a:t>Harassment in class or on field</a:t>
            </a:r>
          </a:p>
          <a:p>
            <a:pPr marL="0" indent="0" eaLnBrk="1" hangingPunct="1"/>
            <a:endParaRPr lang="en-US" altLang="en-US" sz="280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ctrTitle"/>
          </p:nvPr>
        </p:nvSpPr>
        <p:spPr>
          <a:xfrm>
            <a:off x="-25400" y="0"/>
            <a:ext cx="9144000" cy="2362200"/>
          </a:xfrm>
        </p:spPr>
        <p:txBody>
          <a:bodyPr>
            <a:normAutofit/>
          </a:bodyPr>
          <a:lstStyle/>
          <a:p>
            <a:pPr eaLnBrk="1" hangingPunct="1"/>
            <a:r>
              <a:rPr lang="en-US" altLang="en-US" b="1" dirty="0" smtClean="0">
                <a:solidFill>
                  <a:schemeClr val="tx1"/>
                </a:solidFill>
              </a:rPr>
              <a:t>UNIT 1: </a:t>
            </a:r>
            <a:br>
              <a:rPr lang="en-US" altLang="en-US" b="1" dirty="0" smtClean="0">
                <a:solidFill>
                  <a:schemeClr val="tx1"/>
                </a:solidFill>
              </a:rPr>
            </a:br>
            <a:r>
              <a:rPr lang="en-US" altLang="en-US" b="1" dirty="0" smtClean="0">
                <a:solidFill>
                  <a:schemeClr val="tx1"/>
                </a:solidFill>
              </a:rPr>
              <a:t>Defining and Addressing </a:t>
            </a:r>
            <a:br>
              <a:rPr lang="en-US" altLang="en-US" b="1" dirty="0" smtClean="0">
                <a:solidFill>
                  <a:schemeClr val="tx1"/>
                </a:solidFill>
              </a:rPr>
            </a:br>
            <a:r>
              <a:rPr lang="en-US" altLang="en-US" b="1" dirty="0" smtClean="0">
                <a:solidFill>
                  <a:schemeClr val="tx1"/>
                </a:solidFill>
              </a:rPr>
              <a:t>Sexual Harassment &amp; Bullying</a:t>
            </a:r>
          </a:p>
        </p:txBody>
      </p:sp>
      <p:pic>
        <p:nvPicPr>
          <p:cNvPr id="35843" name="Picture 6" descr="j04277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19400"/>
            <a:ext cx="48768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04800"/>
            <a:ext cx="9144000" cy="1216025"/>
          </a:xfrm>
        </p:spPr>
        <p:txBody>
          <a:bodyPr>
            <a:normAutofit/>
          </a:bodyPr>
          <a:lstStyle/>
          <a:p>
            <a:pPr algn="ctr" eaLnBrk="1" hangingPunct="1"/>
            <a:r>
              <a:rPr lang="en-US" altLang="en-US" sz="4000" b="1" smtClean="0">
                <a:solidFill>
                  <a:schemeClr val="tx1"/>
                </a:solidFill>
              </a:rPr>
              <a:t>Harassment </a:t>
            </a:r>
            <a:r>
              <a:rPr lang="en-US" altLang="en-US" sz="4000" b="1" i="1" smtClean="0">
                <a:solidFill>
                  <a:schemeClr val="tx1"/>
                </a:solidFill>
              </a:rPr>
              <a:t>Is </a:t>
            </a:r>
            <a:r>
              <a:rPr lang="en-US" altLang="en-US" sz="4000" b="1" smtClean="0">
                <a:solidFill>
                  <a:schemeClr val="tx1"/>
                </a:solidFill>
              </a:rPr>
              <a:t>Discrimination</a:t>
            </a:r>
          </a:p>
        </p:txBody>
      </p:sp>
      <p:sp>
        <p:nvSpPr>
          <p:cNvPr id="36867" name="Rectangle 3"/>
          <p:cNvSpPr>
            <a:spLocks noGrp="1" noChangeArrowheads="1"/>
          </p:cNvSpPr>
          <p:nvPr>
            <p:ph idx="1"/>
          </p:nvPr>
        </p:nvSpPr>
        <p:spPr>
          <a:xfrm>
            <a:off x="533400" y="2057400"/>
            <a:ext cx="8001000" cy="4267200"/>
          </a:xfrm>
        </p:spPr>
        <p:txBody>
          <a:bodyPr/>
          <a:lstStyle/>
          <a:p>
            <a:pPr eaLnBrk="1" hangingPunct="1">
              <a:buFont typeface="Wingdings" pitchFamily="2" charset="2"/>
              <a:buNone/>
            </a:pPr>
            <a:r>
              <a:rPr lang="en-US" altLang="en-US" sz="3600" b="1" i="1" smtClean="0"/>
              <a:t>Harassment includes:</a:t>
            </a:r>
          </a:p>
          <a:p>
            <a:pPr eaLnBrk="1" hangingPunct="1">
              <a:buFont typeface="Wingdings" pitchFamily="2" charset="2"/>
              <a:buNone/>
            </a:pPr>
            <a:endParaRPr lang="en-US" altLang="en-US" sz="1800" b="1" i="1" smtClean="0"/>
          </a:p>
          <a:p>
            <a:pPr eaLnBrk="1" hangingPunct="1"/>
            <a:r>
              <a:rPr lang="en-US" altLang="en-US" sz="3600" smtClean="0">
                <a:solidFill>
                  <a:schemeClr val="accent2"/>
                </a:solidFill>
              </a:rPr>
              <a:t>Sexual</a:t>
            </a:r>
            <a:r>
              <a:rPr lang="en-US" altLang="en-US" sz="3600" smtClean="0"/>
              <a:t> harassment</a:t>
            </a:r>
            <a:endParaRPr lang="en-US" altLang="en-US" sz="1800" smtClean="0"/>
          </a:p>
          <a:p>
            <a:pPr eaLnBrk="1" hangingPunct="1">
              <a:buFont typeface="Wingdings" pitchFamily="2" charset="2"/>
              <a:buNone/>
            </a:pPr>
            <a:endParaRPr lang="en-US" altLang="en-US" sz="1800" smtClean="0"/>
          </a:p>
          <a:p>
            <a:pPr eaLnBrk="1" hangingPunct="1"/>
            <a:r>
              <a:rPr lang="en-US" altLang="en-US" sz="3600" smtClean="0">
                <a:solidFill>
                  <a:schemeClr val="accent2"/>
                </a:solidFill>
              </a:rPr>
              <a:t>Gender-based </a:t>
            </a:r>
            <a:r>
              <a:rPr lang="en-US" altLang="en-US" sz="3600" smtClean="0"/>
              <a:t>harassment (name calling, stereotyped remarks)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4000" b="1" smtClean="0"/>
              <a:t>Sexual Harassment Is:</a:t>
            </a:r>
          </a:p>
        </p:txBody>
      </p:sp>
      <p:sp>
        <p:nvSpPr>
          <p:cNvPr id="37891" name="Rectangle 3"/>
          <p:cNvSpPr>
            <a:spLocks noGrp="1" noChangeArrowheads="1"/>
          </p:cNvSpPr>
          <p:nvPr>
            <p:ph idx="1"/>
          </p:nvPr>
        </p:nvSpPr>
        <p:spPr>
          <a:xfrm>
            <a:off x="533400" y="2057400"/>
            <a:ext cx="8001000" cy="4267200"/>
          </a:xfrm>
        </p:spPr>
        <p:txBody>
          <a:bodyPr>
            <a:normAutofit/>
          </a:bodyPr>
          <a:lstStyle/>
          <a:p>
            <a:pPr eaLnBrk="1" hangingPunct="1">
              <a:lnSpc>
                <a:spcPct val="90000"/>
              </a:lnSpc>
            </a:pPr>
            <a:r>
              <a:rPr lang="en-US" altLang="en-US" sz="2800" smtClean="0"/>
              <a:t>Conduct of a </a:t>
            </a:r>
            <a:r>
              <a:rPr lang="en-US" altLang="en-US" sz="2800" smtClean="0">
                <a:solidFill>
                  <a:schemeClr val="accent2"/>
                </a:solidFill>
              </a:rPr>
              <a:t>sexual nature</a:t>
            </a:r>
            <a:r>
              <a:rPr lang="en-US" altLang="en-US" sz="2800" smtClean="0"/>
              <a:t>;</a:t>
            </a:r>
          </a:p>
          <a:p>
            <a:pPr eaLnBrk="1" hangingPunct="1">
              <a:lnSpc>
                <a:spcPct val="90000"/>
              </a:lnSpc>
            </a:pPr>
            <a:endParaRPr lang="en-US" altLang="en-US" sz="2800" smtClean="0"/>
          </a:p>
          <a:p>
            <a:pPr eaLnBrk="1" hangingPunct="1">
              <a:lnSpc>
                <a:spcPct val="90000"/>
              </a:lnSpc>
            </a:pPr>
            <a:r>
              <a:rPr lang="en-US" altLang="en-US" sz="2800" smtClean="0"/>
              <a:t>That is </a:t>
            </a:r>
            <a:r>
              <a:rPr lang="en-US" altLang="en-US" sz="2800" smtClean="0">
                <a:solidFill>
                  <a:schemeClr val="accent2"/>
                </a:solidFill>
              </a:rPr>
              <a:t>unwanted and unwelcome</a:t>
            </a:r>
            <a:r>
              <a:rPr lang="en-US" altLang="en-US" sz="2800" smtClean="0"/>
              <a:t>; and</a:t>
            </a:r>
          </a:p>
          <a:p>
            <a:pPr eaLnBrk="1" hangingPunct="1">
              <a:lnSpc>
                <a:spcPct val="90000"/>
              </a:lnSpc>
            </a:pPr>
            <a:endParaRPr lang="en-US" altLang="en-US" sz="2800" smtClean="0"/>
          </a:p>
          <a:p>
            <a:pPr eaLnBrk="1" hangingPunct="1">
              <a:lnSpc>
                <a:spcPct val="90000"/>
              </a:lnSpc>
            </a:pPr>
            <a:r>
              <a:rPr lang="en-US" altLang="en-US" sz="2800" smtClean="0"/>
              <a:t>That </a:t>
            </a:r>
            <a:r>
              <a:rPr lang="en-US" altLang="en-US" sz="2800" smtClean="0">
                <a:solidFill>
                  <a:schemeClr val="accent2"/>
                </a:solidFill>
              </a:rPr>
              <a:t>interferes with a student’s right</a:t>
            </a:r>
            <a:r>
              <a:rPr lang="en-US" altLang="en-US" sz="2800" smtClean="0"/>
              <a:t> to learn, study, work, achieve, or participate in school activities in a comfortable and supportive atmosphere.  </a:t>
            </a:r>
            <a:br>
              <a:rPr lang="en-US" altLang="en-US" sz="2800" smtClean="0"/>
            </a:br>
            <a:r>
              <a:rPr lang="en-US" altLang="en-US" sz="2600" smtClean="0"/>
              <a:t/>
            </a:r>
            <a:br>
              <a:rPr lang="en-US" altLang="en-US" sz="2600" smtClean="0"/>
            </a:br>
            <a:endParaRPr lang="en-US" altLang="en-US" sz="2600" smtClean="0"/>
          </a:p>
        </p:txBody>
      </p:sp>
      <p:pic>
        <p:nvPicPr>
          <p:cNvPr id="37892" name="Picture 6" descr="j04393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76400"/>
            <a:ext cx="1905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altLang="en-US" sz="4000" b="1" dirty="0" smtClean="0"/>
              <a:t>Two Types of  Sexual Harassment:</a:t>
            </a:r>
            <a:endParaRPr lang="en-US" altLang="en-US" sz="4000" dirty="0" smtClean="0"/>
          </a:p>
        </p:txBody>
      </p:sp>
      <p:sp>
        <p:nvSpPr>
          <p:cNvPr id="104452" name="Rectangle 3"/>
          <p:cNvSpPr>
            <a:spLocks noGrp="1" noChangeArrowheads="1"/>
          </p:cNvSpPr>
          <p:nvPr>
            <p:ph idx="1"/>
          </p:nvPr>
        </p:nvSpPr>
        <p:spPr/>
        <p:txBody>
          <a:bodyPr>
            <a:normAutofit/>
          </a:bodyPr>
          <a:lstStyle/>
          <a:p>
            <a:pPr marL="571500" indent="-571500" eaLnBrk="1" hangingPunct="1">
              <a:lnSpc>
                <a:spcPct val="80000"/>
              </a:lnSpc>
              <a:buFont typeface="Wingdings" pitchFamily="2" charset="2"/>
              <a:buNone/>
            </a:pPr>
            <a:endParaRPr lang="en-US" altLang="en-US" sz="2500" smtClean="0"/>
          </a:p>
          <a:p>
            <a:pPr marL="571500" indent="-571500" eaLnBrk="1" hangingPunct="1">
              <a:lnSpc>
                <a:spcPct val="80000"/>
              </a:lnSpc>
            </a:pPr>
            <a:r>
              <a:rPr lang="en-US" altLang="en-US" sz="2500" b="1" smtClean="0">
                <a:solidFill>
                  <a:schemeClr val="accent2"/>
                </a:solidFill>
              </a:rPr>
              <a:t>Quid Pro Quo</a:t>
            </a:r>
            <a:r>
              <a:rPr lang="en-US" altLang="en-US" sz="2500" smtClean="0"/>
              <a:t>: Benefits (or penalties) are conditioned on an individual’s submission to (or failure to submit to) requests for sexual favors</a:t>
            </a:r>
          </a:p>
          <a:p>
            <a:pPr marL="571500" indent="-571500" eaLnBrk="1" hangingPunct="1">
              <a:lnSpc>
                <a:spcPct val="80000"/>
              </a:lnSpc>
            </a:pPr>
            <a:endParaRPr lang="en-US" altLang="en-US" sz="2500" smtClean="0"/>
          </a:p>
          <a:p>
            <a:pPr marL="571500" indent="-571500" eaLnBrk="1" hangingPunct="1">
              <a:lnSpc>
                <a:spcPct val="80000"/>
              </a:lnSpc>
            </a:pPr>
            <a:r>
              <a:rPr lang="en-US" altLang="en-US" sz="2500" b="1" smtClean="0">
                <a:solidFill>
                  <a:schemeClr val="accent2"/>
                </a:solidFill>
              </a:rPr>
              <a:t>Hostile Environment</a:t>
            </a:r>
            <a:r>
              <a:rPr lang="en-US" altLang="en-US" sz="2500" smtClean="0"/>
              <a:t>: Harassment that does not result in a tangible benefit or penalty, but that is sufficiently severe or pervasive to limit the victim’s ability to participate in classes, activities, or other aspects of the educational program.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452">
                                            <p:txEl>
                                              <p:pRg st="1" end="1"/>
                                            </p:txEl>
                                          </p:spTgt>
                                        </p:tgtEl>
                                        <p:attrNameLst>
                                          <p:attrName>style.visibility</p:attrName>
                                        </p:attrNameLst>
                                      </p:cBhvr>
                                      <p:to>
                                        <p:strVal val="visible"/>
                                      </p:to>
                                    </p:set>
                                    <p:animEffect transition="in" filter="blinds(horizontal)">
                                      <p:cBhvr>
                                        <p:cTn id="7" dur="500"/>
                                        <p:tgtEl>
                                          <p:spTgt spid="10445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4452">
                                            <p:txEl>
                                              <p:pRg st="3" end="3"/>
                                            </p:txEl>
                                          </p:spTgt>
                                        </p:tgtEl>
                                        <p:attrNameLst>
                                          <p:attrName>style.visibility</p:attrName>
                                        </p:attrNameLst>
                                      </p:cBhvr>
                                      <p:to>
                                        <p:strVal val="visible"/>
                                      </p:to>
                                    </p:set>
                                    <p:animEffect transition="in" filter="blinds(horizontal)">
                                      <p:cBhvr>
                                        <p:cTn id="12" dur="500"/>
                                        <p:tgtEl>
                                          <p:spTgt spid="1044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74675" y="304800"/>
            <a:ext cx="8188325" cy="1216025"/>
          </a:xfrm>
        </p:spPr>
        <p:txBody>
          <a:bodyPr/>
          <a:lstStyle/>
          <a:p>
            <a:pPr eaLnBrk="1" hangingPunct="1"/>
            <a:r>
              <a:rPr lang="en-US" altLang="en-US" sz="4000" b="1" smtClean="0"/>
              <a:t>Harassment Can Be:</a:t>
            </a:r>
          </a:p>
        </p:txBody>
      </p:sp>
      <p:sp>
        <p:nvSpPr>
          <p:cNvPr id="39939" name="Rectangle 3"/>
          <p:cNvSpPr>
            <a:spLocks noGrp="1" noChangeArrowheads="1"/>
          </p:cNvSpPr>
          <p:nvPr>
            <p:ph idx="1"/>
          </p:nvPr>
        </p:nvSpPr>
        <p:spPr>
          <a:xfrm>
            <a:off x="533400" y="1981200"/>
            <a:ext cx="8001000" cy="4267200"/>
          </a:xfrm>
        </p:spPr>
        <p:txBody>
          <a:bodyPr/>
          <a:lstStyle/>
          <a:p>
            <a:pPr eaLnBrk="1" hangingPunct="1"/>
            <a:r>
              <a:rPr lang="en-US" altLang="en-US" dirty="0" smtClean="0"/>
              <a:t>Perpetrated by a </a:t>
            </a:r>
            <a:r>
              <a:rPr lang="en-US" altLang="en-US" dirty="0" smtClean="0">
                <a:solidFill>
                  <a:schemeClr val="accent2"/>
                </a:solidFill>
              </a:rPr>
              <a:t>teacher, student, or third party</a:t>
            </a:r>
          </a:p>
          <a:p>
            <a:pPr eaLnBrk="1" hangingPunct="1"/>
            <a:endParaRPr lang="en-US" altLang="en-US" sz="1400" dirty="0" smtClean="0">
              <a:solidFill>
                <a:schemeClr val="accent2"/>
              </a:solidFill>
            </a:endParaRPr>
          </a:p>
          <a:p>
            <a:pPr eaLnBrk="1" hangingPunct="1"/>
            <a:r>
              <a:rPr lang="en-US" altLang="en-US" dirty="0" smtClean="0"/>
              <a:t>Directed by </a:t>
            </a:r>
            <a:r>
              <a:rPr lang="en-US" altLang="en-US" dirty="0" smtClean="0">
                <a:solidFill>
                  <a:schemeClr val="accent2"/>
                </a:solidFill>
              </a:rPr>
              <a:t>any gender</a:t>
            </a:r>
            <a:r>
              <a:rPr lang="en-US" altLang="en-US" dirty="0" smtClean="0"/>
              <a:t> at any other</a:t>
            </a:r>
            <a:endParaRPr lang="en-US" altLang="en-US" sz="1400" dirty="0" smtClean="0"/>
          </a:p>
          <a:p>
            <a:pPr eaLnBrk="1" hangingPunct="1"/>
            <a:endParaRPr lang="en-US" altLang="en-US" sz="1400" dirty="0" smtClean="0"/>
          </a:p>
          <a:p>
            <a:pPr eaLnBrk="1" hangingPunct="1"/>
            <a:r>
              <a:rPr lang="en-US" altLang="en-US" dirty="0" smtClean="0"/>
              <a:t>Directed at a </a:t>
            </a:r>
            <a:r>
              <a:rPr lang="en-US" altLang="en-US" dirty="0" smtClean="0">
                <a:solidFill>
                  <a:schemeClr val="accent2"/>
                </a:solidFill>
              </a:rPr>
              <a:t>victim of the same gender as the harasser</a:t>
            </a:r>
            <a:endParaRPr lang="en-US" alt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74675" y="304800"/>
            <a:ext cx="8340725" cy="1216025"/>
          </a:xfrm>
        </p:spPr>
        <p:txBody>
          <a:bodyPr>
            <a:normAutofit/>
          </a:bodyPr>
          <a:lstStyle/>
          <a:p>
            <a:pPr eaLnBrk="1" hangingPunct="1"/>
            <a:r>
              <a:rPr lang="en-US" altLang="en-US" sz="4000" b="1" smtClean="0"/>
              <a:t>Harassment Can Take Place:</a:t>
            </a:r>
          </a:p>
        </p:txBody>
      </p:sp>
      <p:sp>
        <p:nvSpPr>
          <p:cNvPr id="40963" name="Rectangle 3"/>
          <p:cNvSpPr>
            <a:spLocks noGrp="1" noChangeArrowheads="1"/>
          </p:cNvSpPr>
          <p:nvPr>
            <p:ph idx="1"/>
          </p:nvPr>
        </p:nvSpPr>
        <p:spPr>
          <a:xfrm>
            <a:off x="533400" y="2057400"/>
            <a:ext cx="8001000" cy="4267200"/>
          </a:xfrm>
        </p:spPr>
        <p:txBody>
          <a:bodyPr>
            <a:normAutofit/>
          </a:bodyPr>
          <a:lstStyle/>
          <a:p>
            <a:pPr eaLnBrk="1" hangingPunct="1">
              <a:lnSpc>
                <a:spcPct val="90000"/>
              </a:lnSpc>
            </a:pPr>
            <a:r>
              <a:rPr lang="en-US" altLang="en-US" smtClean="0"/>
              <a:t>In classrooms</a:t>
            </a:r>
          </a:p>
          <a:p>
            <a:pPr eaLnBrk="1" hangingPunct="1">
              <a:lnSpc>
                <a:spcPct val="90000"/>
              </a:lnSpc>
            </a:pPr>
            <a:r>
              <a:rPr lang="en-US" altLang="en-US" smtClean="0"/>
              <a:t>In hallways </a:t>
            </a:r>
          </a:p>
          <a:p>
            <a:pPr eaLnBrk="1" hangingPunct="1">
              <a:lnSpc>
                <a:spcPct val="90000"/>
              </a:lnSpc>
            </a:pPr>
            <a:r>
              <a:rPr lang="en-US" altLang="en-US" smtClean="0"/>
              <a:t>On school grounds</a:t>
            </a:r>
          </a:p>
          <a:p>
            <a:pPr eaLnBrk="1" hangingPunct="1">
              <a:lnSpc>
                <a:spcPct val="90000"/>
              </a:lnSpc>
            </a:pPr>
            <a:r>
              <a:rPr lang="en-US" altLang="en-US" smtClean="0"/>
              <a:t>On school buses</a:t>
            </a:r>
          </a:p>
          <a:p>
            <a:pPr eaLnBrk="1" hangingPunct="1">
              <a:lnSpc>
                <a:spcPct val="90000"/>
              </a:lnSpc>
            </a:pPr>
            <a:r>
              <a:rPr lang="en-US" altLang="en-US" smtClean="0"/>
              <a:t>On field trips</a:t>
            </a:r>
          </a:p>
          <a:p>
            <a:pPr eaLnBrk="1" hangingPunct="1">
              <a:lnSpc>
                <a:spcPct val="90000"/>
              </a:lnSpc>
            </a:pPr>
            <a:r>
              <a:rPr lang="en-US" altLang="en-US" smtClean="0"/>
              <a:t>At sporting events</a:t>
            </a:r>
          </a:p>
          <a:p>
            <a:pPr eaLnBrk="1" hangingPunct="1">
              <a:lnSpc>
                <a:spcPct val="90000"/>
              </a:lnSpc>
            </a:pPr>
            <a:r>
              <a:rPr lang="en-US" altLang="en-US" smtClean="0"/>
              <a:t>At teachers’ offices or homes</a:t>
            </a:r>
          </a:p>
          <a:p>
            <a:pPr eaLnBrk="1" hangingPunct="1">
              <a:lnSpc>
                <a:spcPct val="90000"/>
              </a:lnSpc>
            </a:pPr>
            <a:r>
              <a:rPr lang="en-US" altLang="en-US" smtClean="0"/>
              <a:t>Off campus; elsewhere</a:t>
            </a:r>
          </a:p>
        </p:txBody>
      </p:sp>
      <p:pic>
        <p:nvPicPr>
          <p:cNvPr id="40964" name="Picture 6" descr="tr000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590800"/>
            <a:ext cx="2590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4000" b="1" smtClean="0">
                <a:solidFill>
                  <a:schemeClr val="tx1"/>
                </a:solidFill>
              </a:rPr>
              <a:t>Harassment Can Cause:</a:t>
            </a:r>
          </a:p>
        </p:txBody>
      </p:sp>
      <p:sp>
        <p:nvSpPr>
          <p:cNvPr id="41987" name="Rectangle 3"/>
          <p:cNvSpPr>
            <a:spLocks noGrp="1" noChangeArrowheads="1"/>
          </p:cNvSpPr>
          <p:nvPr>
            <p:ph idx="1"/>
          </p:nvPr>
        </p:nvSpPr>
        <p:spPr/>
        <p:txBody>
          <a:bodyPr/>
          <a:lstStyle/>
          <a:p>
            <a:pPr eaLnBrk="1" hangingPunct="1">
              <a:lnSpc>
                <a:spcPct val="90000"/>
              </a:lnSpc>
            </a:pPr>
            <a:endParaRPr lang="en-US" altLang="en-US" smtClean="0"/>
          </a:p>
          <a:p>
            <a:pPr eaLnBrk="1" hangingPunct="1">
              <a:lnSpc>
                <a:spcPct val="90000"/>
              </a:lnSpc>
            </a:pPr>
            <a:r>
              <a:rPr lang="en-US" altLang="en-US" smtClean="0"/>
              <a:t>Physical or emotional injury to victims</a:t>
            </a:r>
          </a:p>
          <a:p>
            <a:pPr eaLnBrk="1" hangingPunct="1">
              <a:lnSpc>
                <a:spcPct val="90000"/>
              </a:lnSpc>
            </a:pPr>
            <a:endParaRPr lang="en-US" altLang="en-US" smtClean="0"/>
          </a:p>
          <a:p>
            <a:pPr eaLnBrk="1" hangingPunct="1">
              <a:lnSpc>
                <a:spcPct val="90000"/>
              </a:lnSpc>
            </a:pPr>
            <a:r>
              <a:rPr lang="en-US" altLang="en-US" smtClean="0"/>
              <a:t>Disruption of education</a:t>
            </a:r>
          </a:p>
          <a:p>
            <a:pPr eaLnBrk="1" hangingPunct="1">
              <a:lnSpc>
                <a:spcPct val="90000"/>
              </a:lnSpc>
            </a:pPr>
            <a:endParaRPr lang="en-US" altLang="en-US" smtClean="0"/>
          </a:p>
          <a:p>
            <a:pPr eaLnBrk="1" hangingPunct="1">
              <a:lnSpc>
                <a:spcPct val="90000"/>
              </a:lnSpc>
            </a:pPr>
            <a:r>
              <a:rPr lang="en-US" altLang="en-US" smtClean="0"/>
              <a:t>Damage to a school’s reputation</a:t>
            </a:r>
          </a:p>
          <a:p>
            <a:pPr eaLnBrk="1" hangingPunct="1">
              <a:lnSpc>
                <a:spcPct val="90000"/>
              </a:lnSpc>
            </a:pPr>
            <a:endParaRPr lang="en-US" altLang="en-US" smtClean="0"/>
          </a:p>
          <a:p>
            <a:pPr eaLnBrk="1" hangingPunct="1">
              <a:lnSpc>
                <a:spcPct val="90000"/>
              </a:lnSpc>
            </a:pPr>
            <a:r>
              <a:rPr lang="en-US" altLang="en-US" smtClean="0"/>
              <a:t>Legal liability for a school</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altLang="en-US" sz="4000" b="1" smtClean="0">
                <a:solidFill>
                  <a:schemeClr val="tx1"/>
                </a:solidFill>
              </a:rPr>
              <a:t>Examples of Hostile Environment Harassment</a:t>
            </a:r>
          </a:p>
        </p:txBody>
      </p:sp>
      <p:sp>
        <p:nvSpPr>
          <p:cNvPr id="43011" name="Rectangle 3"/>
          <p:cNvSpPr>
            <a:spLocks noGrp="1" noChangeArrowheads="1"/>
          </p:cNvSpPr>
          <p:nvPr>
            <p:ph idx="1"/>
          </p:nvPr>
        </p:nvSpPr>
        <p:spPr>
          <a:xfrm>
            <a:off x="533400" y="1905000"/>
            <a:ext cx="8001000" cy="4267200"/>
          </a:xfrm>
        </p:spPr>
        <p:txBody>
          <a:bodyPr/>
          <a:lstStyle/>
          <a:p>
            <a:pPr algn="ctr" eaLnBrk="1" hangingPunct="1">
              <a:lnSpc>
                <a:spcPct val="90000"/>
              </a:lnSpc>
              <a:buFont typeface="Wingdings" pitchFamily="2" charset="2"/>
              <a:buNone/>
            </a:pPr>
            <a:r>
              <a:rPr lang="en-US" altLang="en-US" b="1" smtClean="0">
                <a:solidFill>
                  <a:schemeClr val="accent2"/>
                </a:solidFill>
              </a:rPr>
              <a:t>Physical Conduct</a:t>
            </a:r>
          </a:p>
          <a:p>
            <a:pPr eaLnBrk="1" hangingPunct="1">
              <a:lnSpc>
                <a:spcPct val="90000"/>
              </a:lnSpc>
            </a:pPr>
            <a:r>
              <a:rPr lang="en-US" altLang="en-US" smtClean="0"/>
              <a:t>Unwelcome sexual advances</a:t>
            </a:r>
          </a:p>
          <a:p>
            <a:pPr eaLnBrk="1" hangingPunct="1">
              <a:lnSpc>
                <a:spcPct val="90000"/>
              </a:lnSpc>
            </a:pPr>
            <a:r>
              <a:rPr lang="en-US" altLang="en-US" smtClean="0"/>
              <a:t>Unwanted hugs, touches or kisses</a:t>
            </a:r>
          </a:p>
          <a:p>
            <a:pPr eaLnBrk="1" hangingPunct="1">
              <a:lnSpc>
                <a:spcPct val="90000"/>
              </a:lnSpc>
              <a:buFont typeface="Wingdings" pitchFamily="2" charset="2"/>
              <a:buNone/>
            </a:pPr>
            <a:endParaRPr lang="en-US" altLang="en-US" smtClean="0"/>
          </a:p>
          <a:p>
            <a:pPr algn="ctr" eaLnBrk="1" hangingPunct="1">
              <a:lnSpc>
                <a:spcPct val="90000"/>
              </a:lnSpc>
              <a:buFont typeface="Wingdings" pitchFamily="2" charset="2"/>
              <a:buNone/>
            </a:pPr>
            <a:r>
              <a:rPr lang="en-US" altLang="en-US" b="1" smtClean="0">
                <a:solidFill>
                  <a:schemeClr val="accent2"/>
                </a:solidFill>
              </a:rPr>
              <a:t>Non-Physical Conduct</a:t>
            </a:r>
          </a:p>
          <a:p>
            <a:pPr eaLnBrk="1" hangingPunct="1">
              <a:lnSpc>
                <a:spcPct val="90000"/>
              </a:lnSpc>
            </a:pPr>
            <a:r>
              <a:rPr lang="en-US" altLang="en-US" smtClean="0"/>
              <a:t>Suggestive or lewd remarks or jokes</a:t>
            </a:r>
          </a:p>
          <a:p>
            <a:pPr eaLnBrk="1" hangingPunct="1">
              <a:lnSpc>
                <a:spcPct val="90000"/>
              </a:lnSpc>
            </a:pPr>
            <a:r>
              <a:rPr lang="en-US" altLang="en-US" smtClean="0"/>
              <a:t>Derogatory or pornographic posters, cartoons, screen savers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74675" y="304800"/>
            <a:ext cx="8569325" cy="1216025"/>
          </a:xfrm>
        </p:spPr>
        <p:txBody>
          <a:bodyPr>
            <a:normAutofit fontScale="90000"/>
          </a:bodyPr>
          <a:lstStyle/>
          <a:p>
            <a:pPr eaLnBrk="1" hangingPunct="1"/>
            <a:r>
              <a:rPr lang="en-US" altLang="en-US" sz="4000" b="1" smtClean="0"/>
              <a:t>How Can You Tell If Advances Are “Unwelcome”?</a:t>
            </a:r>
          </a:p>
        </p:txBody>
      </p:sp>
      <p:sp>
        <p:nvSpPr>
          <p:cNvPr id="103428" name="Rectangle 3"/>
          <p:cNvSpPr>
            <a:spLocks noGrp="1" noChangeArrowheads="1"/>
          </p:cNvSpPr>
          <p:nvPr>
            <p:ph idx="1"/>
          </p:nvPr>
        </p:nvSpPr>
        <p:spPr>
          <a:xfrm>
            <a:off x="533400" y="1905000"/>
            <a:ext cx="8001000" cy="4267200"/>
          </a:xfrm>
        </p:spPr>
        <p:txBody>
          <a:bodyPr/>
          <a:lstStyle/>
          <a:p>
            <a:pPr marL="0" indent="0" eaLnBrk="1" hangingPunct="1">
              <a:lnSpc>
                <a:spcPct val="90000"/>
              </a:lnSpc>
              <a:buFont typeface="Wingdings" pitchFamily="2" charset="2"/>
              <a:buNone/>
              <a:defRPr/>
            </a:pPr>
            <a:r>
              <a:rPr lang="en-US" sz="2400" b="1" i="1" dirty="0" smtClean="0"/>
              <a:t>Put yourself in the position of the alleged harasser and ask:</a:t>
            </a:r>
          </a:p>
          <a:p>
            <a:pPr marL="457200" indent="-457200" eaLnBrk="1" hangingPunct="1">
              <a:lnSpc>
                <a:spcPct val="90000"/>
              </a:lnSpc>
              <a:buFont typeface="Wingdings" pitchFamily="2" charset="2"/>
              <a:buChar char="q"/>
              <a:defRPr/>
            </a:pPr>
            <a:r>
              <a:rPr lang="en-US" sz="2400" dirty="0" smtClean="0"/>
              <a:t>Would you want your behavior to </a:t>
            </a:r>
            <a:r>
              <a:rPr lang="en-US" sz="2400" dirty="0" smtClean="0">
                <a:solidFill>
                  <a:schemeClr val="accent2"/>
                </a:solidFill>
              </a:rPr>
              <a:t>appear on the evening news</a:t>
            </a:r>
            <a:r>
              <a:rPr lang="en-US" sz="2400" dirty="0" smtClean="0"/>
              <a:t>?</a:t>
            </a:r>
          </a:p>
          <a:p>
            <a:pPr marL="457200" indent="-457200" eaLnBrk="1" hangingPunct="1">
              <a:lnSpc>
                <a:spcPct val="90000"/>
              </a:lnSpc>
              <a:defRPr/>
            </a:pPr>
            <a:r>
              <a:rPr lang="en-US" sz="2400" dirty="0" smtClean="0"/>
              <a:t>Is there a </a:t>
            </a:r>
            <a:r>
              <a:rPr lang="en-US" sz="2400" dirty="0" smtClean="0">
                <a:solidFill>
                  <a:schemeClr val="accent2"/>
                </a:solidFill>
              </a:rPr>
              <a:t>difference in status or power</a:t>
            </a:r>
            <a:r>
              <a:rPr lang="en-US" sz="2400" dirty="0" smtClean="0"/>
              <a:t> between you two?</a:t>
            </a:r>
          </a:p>
          <a:p>
            <a:pPr marL="457200" indent="-457200" eaLnBrk="1" hangingPunct="1">
              <a:lnSpc>
                <a:spcPct val="90000"/>
              </a:lnSpc>
              <a:defRPr/>
            </a:pPr>
            <a:r>
              <a:rPr lang="en-US" sz="2400" dirty="0" smtClean="0"/>
              <a:t>Would you behave the same way if a family member were standing next to you?</a:t>
            </a:r>
          </a:p>
          <a:p>
            <a:pPr marL="457200" indent="-457200" eaLnBrk="1" hangingPunct="1">
              <a:lnSpc>
                <a:spcPct val="90000"/>
              </a:lnSpc>
              <a:defRPr/>
            </a:pPr>
            <a:r>
              <a:rPr lang="en-US" sz="2400" dirty="0" smtClean="0"/>
              <a:t>Would you want someone else to act this way toward your </a:t>
            </a:r>
            <a:r>
              <a:rPr lang="en-US" sz="2400" dirty="0" smtClean="0">
                <a:solidFill>
                  <a:schemeClr val="accent2"/>
                </a:solidFill>
              </a:rPr>
              <a:t>spouse or significant other</a:t>
            </a:r>
            <a:r>
              <a:rPr lang="en-US" sz="2400" dirty="0" smtClean="0"/>
              <a:t>?</a:t>
            </a:r>
          </a:p>
          <a:p>
            <a:pPr marL="0" indent="0" eaLnBrk="1" hangingPunct="1">
              <a:lnSpc>
                <a:spcPct val="90000"/>
              </a:lnSpc>
              <a:defRPr/>
            </a:pPr>
            <a:endParaRPr lang="en-US" sz="2400" dirty="0" smtClean="0"/>
          </a:p>
        </p:txBody>
      </p:sp>
      <p:pic>
        <p:nvPicPr>
          <p:cNvPr id="44036" name="Picture 6" descr="j04042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6657" y="685800"/>
            <a:ext cx="1071562"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b="1" smtClean="0"/>
              <a:t>What to Expect</a:t>
            </a:r>
          </a:p>
        </p:txBody>
      </p:sp>
      <p:sp>
        <p:nvSpPr>
          <p:cNvPr id="9219" name="Rectangle 3"/>
          <p:cNvSpPr>
            <a:spLocks noGrp="1" noChangeArrowheads="1"/>
          </p:cNvSpPr>
          <p:nvPr>
            <p:ph idx="1"/>
          </p:nvPr>
        </p:nvSpPr>
        <p:spPr/>
        <p:txBody>
          <a:bodyPr>
            <a:normAutofit/>
          </a:bodyPr>
          <a:lstStyle/>
          <a:p>
            <a:pPr marL="571500" indent="-571500" eaLnBrk="1" hangingPunct="1">
              <a:buFont typeface="Wingdings" pitchFamily="2" charset="2"/>
              <a:buAutoNum type="arabicPeriod"/>
            </a:pPr>
            <a:r>
              <a:rPr lang="en-US" altLang="en-US" sz="2400" dirty="0" smtClean="0"/>
              <a:t>Intro/Overview</a:t>
            </a:r>
          </a:p>
          <a:p>
            <a:pPr marL="571500" indent="-571500" eaLnBrk="1" hangingPunct="1">
              <a:buFont typeface="Wingdings" pitchFamily="2" charset="2"/>
              <a:buAutoNum type="arabicPeriod"/>
            </a:pPr>
            <a:r>
              <a:rPr lang="en-US" altLang="en-US" sz="2400" dirty="0" smtClean="0"/>
              <a:t>Defining and Addressing Sexual Harassment</a:t>
            </a:r>
          </a:p>
          <a:p>
            <a:pPr marL="571500" indent="-571500" eaLnBrk="1" hangingPunct="1">
              <a:buFont typeface="Wingdings" pitchFamily="2" charset="2"/>
              <a:buAutoNum type="arabicPeriod"/>
            </a:pPr>
            <a:r>
              <a:rPr lang="en-US" altLang="en-US" sz="2400" dirty="0" smtClean="0"/>
              <a:t>Other Title IX areas</a:t>
            </a:r>
          </a:p>
          <a:p>
            <a:pPr marL="895350" lvl="1" indent="-457200" eaLnBrk="1" hangingPunct="1"/>
            <a:r>
              <a:rPr lang="en-US" altLang="en-US" sz="2400" dirty="0" smtClean="0"/>
              <a:t>Athletics</a:t>
            </a:r>
          </a:p>
          <a:p>
            <a:pPr marL="895350" lvl="1" indent="-457200" eaLnBrk="1" hangingPunct="1"/>
            <a:r>
              <a:rPr lang="en-US" altLang="en-US" sz="2400" dirty="0" smtClean="0"/>
              <a:t>Pregnancy/Parenting</a:t>
            </a:r>
          </a:p>
          <a:p>
            <a:pPr marL="895350" lvl="1" indent="-457200" eaLnBrk="1" hangingPunct="1"/>
            <a:r>
              <a:rPr lang="en-US" altLang="en-US" sz="2400" dirty="0" smtClean="0"/>
              <a:t>Single sex</a:t>
            </a:r>
          </a:p>
          <a:p>
            <a:pPr marL="895350" lvl="1" indent="-457200" eaLnBrk="1" hangingPunct="1"/>
            <a:r>
              <a:rPr lang="en-US" altLang="en-US" sz="2400" dirty="0" smtClean="0"/>
              <a:t>LGBTQ students</a:t>
            </a:r>
          </a:p>
          <a:p>
            <a:pPr marL="895350" lvl="1" indent="-457200" eaLnBrk="1" hangingPunct="1"/>
            <a:r>
              <a:rPr lang="en-US" altLang="en-US" sz="2400" dirty="0" smtClean="0"/>
              <a:t>Discipline</a:t>
            </a:r>
          </a:p>
          <a:p>
            <a:pPr marL="571500" indent="-571500" eaLnBrk="1" hangingPunct="1">
              <a:buFont typeface="Wingdings" pitchFamily="2" charset="2"/>
              <a:buAutoNum type="arabicPeriod"/>
            </a:pPr>
            <a:r>
              <a:rPr lang="en-US" altLang="en-US" sz="2400" dirty="0" smtClean="0"/>
              <a:t>Formal Responsibilities of Title IX Coordinators</a:t>
            </a:r>
          </a:p>
          <a:p>
            <a:pPr marL="571500" indent="-571500" eaLnBrk="1" hangingPunct="1">
              <a:buFont typeface="Wingdings" pitchFamily="2" charset="2"/>
              <a:buNone/>
            </a:pPr>
            <a:endParaRPr lang="en-US" altLang="en-US" sz="4000" dirty="0" smtClean="0"/>
          </a:p>
          <a:p>
            <a:pPr marL="571500" indent="-571500" eaLnBrk="1" hangingPunct="1">
              <a:buFont typeface="Wingdings" pitchFamily="2" charset="2"/>
              <a:buAutoNum type="arabicPeriod"/>
            </a:pPr>
            <a:endParaRPr lang="en-US" alt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381000"/>
            <a:ext cx="9144000" cy="1216025"/>
          </a:xfrm>
        </p:spPr>
        <p:txBody>
          <a:bodyPr>
            <a:normAutofit fontScale="90000"/>
          </a:bodyPr>
          <a:lstStyle/>
          <a:p>
            <a:pPr eaLnBrk="1" hangingPunct="1"/>
            <a:r>
              <a:rPr lang="en-US" altLang="en-US" sz="4000" b="1" smtClean="0">
                <a:solidFill>
                  <a:schemeClr val="tx1"/>
                </a:solidFill>
              </a:rPr>
              <a:t>How to Tell If There Is a Hostile Environment</a:t>
            </a:r>
            <a:endParaRPr lang="en-US" altLang="en-US" sz="3400" smtClean="0"/>
          </a:p>
        </p:txBody>
      </p:sp>
      <p:sp>
        <p:nvSpPr>
          <p:cNvPr id="110596" name="Rectangle 3"/>
          <p:cNvSpPr>
            <a:spLocks noGrp="1" noChangeArrowheads="1"/>
          </p:cNvSpPr>
          <p:nvPr>
            <p:ph idx="1"/>
          </p:nvPr>
        </p:nvSpPr>
        <p:spPr>
          <a:xfrm>
            <a:off x="533400" y="1981200"/>
            <a:ext cx="8001000" cy="4267200"/>
          </a:xfrm>
        </p:spPr>
        <p:txBody>
          <a:bodyPr/>
          <a:lstStyle/>
          <a:p>
            <a:pPr algn="ctr" eaLnBrk="1" hangingPunct="1">
              <a:lnSpc>
                <a:spcPct val="80000"/>
              </a:lnSpc>
              <a:buFont typeface="Wingdings" pitchFamily="2" charset="2"/>
              <a:buNone/>
            </a:pPr>
            <a:r>
              <a:rPr lang="en-US" altLang="en-US" sz="2800" b="1" i="1" smtClean="0"/>
              <a:t>Assess several factors:</a:t>
            </a:r>
          </a:p>
          <a:p>
            <a:pPr eaLnBrk="1" hangingPunct="1">
              <a:lnSpc>
                <a:spcPct val="80000"/>
              </a:lnSpc>
              <a:buFont typeface="Wingdings" pitchFamily="2" charset="2"/>
              <a:buNone/>
            </a:pPr>
            <a:endParaRPr lang="en-US" altLang="en-US" sz="1400" b="1" i="1" smtClean="0"/>
          </a:p>
          <a:p>
            <a:pPr eaLnBrk="1" hangingPunct="1">
              <a:lnSpc>
                <a:spcPct val="80000"/>
              </a:lnSpc>
            </a:pPr>
            <a:r>
              <a:rPr lang="en-US" altLang="en-US" sz="2600" smtClean="0">
                <a:solidFill>
                  <a:schemeClr val="accent2"/>
                </a:solidFill>
              </a:rPr>
              <a:t>Severity</a:t>
            </a:r>
            <a:r>
              <a:rPr lang="en-US" altLang="en-US" sz="2600" smtClean="0"/>
              <a:t> of conduct</a:t>
            </a:r>
          </a:p>
          <a:p>
            <a:pPr eaLnBrk="1" hangingPunct="1">
              <a:lnSpc>
                <a:spcPct val="80000"/>
              </a:lnSpc>
            </a:pPr>
            <a:endParaRPr lang="en-US" altLang="en-US" sz="2600" smtClean="0"/>
          </a:p>
          <a:p>
            <a:pPr eaLnBrk="1" hangingPunct="1">
              <a:lnSpc>
                <a:spcPct val="80000"/>
              </a:lnSpc>
            </a:pPr>
            <a:r>
              <a:rPr lang="en-US" altLang="en-US" sz="2600" smtClean="0">
                <a:solidFill>
                  <a:schemeClr val="accent2"/>
                </a:solidFill>
              </a:rPr>
              <a:t>Frequency</a:t>
            </a:r>
            <a:r>
              <a:rPr lang="en-US" altLang="en-US" sz="2600" smtClean="0"/>
              <a:t> of conduct</a:t>
            </a:r>
          </a:p>
          <a:p>
            <a:pPr eaLnBrk="1" hangingPunct="1">
              <a:lnSpc>
                <a:spcPct val="80000"/>
              </a:lnSpc>
            </a:pPr>
            <a:endParaRPr lang="en-US" altLang="en-US" sz="2600" smtClean="0"/>
          </a:p>
          <a:p>
            <a:pPr eaLnBrk="1" hangingPunct="1">
              <a:lnSpc>
                <a:spcPct val="80000"/>
              </a:lnSpc>
            </a:pPr>
            <a:r>
              <a:rPr lang="en-US" altLang="en-US" sz="2600" smtClean="0">
                <a:solidFill>
                  <a:schemeClr val="accent2"/>
                </a:solidFill>
              </a:rPr>
              <a:t>Relationship and ages</a:t>
            </a:r>
            <a:r>
              <a:rPr lang="en-US" altLang="en-US" sz="2600" smtClean="0"/>
              <a:t> of harasser and victim</a:t>
            </a:r>
          </a:p>
          <a:p>
            <a:pPr eaLnBrk="1" hangingPunct="1">
              <a:lnSpc>
                <a:spcPct val="80000"/>
              </a:lnSpc>
            </a:pPr>
            <a:endParaRPr lang="en-US" altLang="en-US" sz="2600" smtClean="0"/>
          </a:p>
          <a:p>
            <a:pPr eaLnBrk="1" hangingPunct="1">
              <a:lnSpc>
                <a:spcPct val="80000"/>
              </a:lnSpc>
            </a:pPr>
            <a:r>
              <a:rPr lang="en-US" altLang="en-US" sz="2600" smtClean="0">
                <a:solidFill>
                  <a:schemeClr val="accent2"/>
                </a:solidFill>
              </a:rPr>
              <a:t>Impact on victim</a:t>
            </a:r>
            <a:r>
              <a:rPr lang="en-US" altLang="en-US" sz="2600" smtClean="0"/>
              <a:t> (both subjective and objective)</a:t>
            </a:r>
          </a:p>
          <a:p>
            <a:pPr eaLnBrk="1" hangingPunct="1">
              <a:lnSpc>
                <a:spcPct val="80000"/>
              </a:lnSpc>
              <a:buFont typeface="Wingdings" pitchFamily="2" charset="2"/>
              <a:buNone/>
            </a:pPr>
            <a:endParaRPr lang="en-US" altLang="en-US" sz="2600" smtClean="0"/>
          </a:p>
        </p:txBody>
      </p:sp>
      <p:pic>
        <p:nvPicPr>
          <p:cNvPr id="45060" name="Picture 6" descr="j04238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057400"/>
            <a:ext cx="1387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0596">
                                            <p:txEl>
                                              <p:pRg st="2" end="2"/>
                                            </p:txEl>
                                          </p:spTgt>
                                        </p:tgtEl>
                                        <p:attrNameLst>
                                          <p:attrName>style.visibility</p:attrName>
                                        </p:attrNameLst>
                                      </p:cBhvr>
                                      <p:to>
                                        <p:strVal val="visible"/>
                                      </p:to>
                                    </p:set>
                                    <p:animEffect transition="in" filter="blinds(horizontal)">
                                      <p:cBhvr>
                                        <p:cTn id="7" dur="500"/>
                                        <p:tgtEl>
                                          <p:spTgt spid="11059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0596">
                                            <p:txEl>
                                              <p:pRg st="4" end="4"/>
                                            </p:txEl>
                                          </p:spTgt>
                                        </p:tgtEl>
                                        <p:attrNameLst>
                                          <p:attrName>style.visibility</p:attrName>
                                        </p:attrNameLst>
                                      </p:cBhvr>
                                      <p:to>
                                        <p:strVal val="visible"/>
                                      </p:to>
                                    </p:set>
                                    <p:animEffect transition="in" filter="blinds(horizontal)">
                                      <p:cBhvr>
                                        <p:cTn id="12" dur="500"/>
                                        <p:tgtEl>
                                          <p:spTgt spid="11059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0596">
                                            <p:txEl>
                                              <p:pRg st="6" end="6"/>
                                            </p:txEl>
                                          </p:spTgt>
                                        </p:tgtEl>
                                        <p:attrNameLst>
                                          <p:attrName>style.visibility</p:attrName>
                                        </p:attrNameLst>
                                      </p:cBhvr>
                                      <p:to>
                                        <p:strVal val="visible"/>
                                      </p:to>
                                    </p:set>
                                    <p:animEffect transition="in" filter="blinds(horizontal)">
                                      <p:cBhvr>
                                        <p:cTn id="17" dur="500"/>
                                        <p:tgtEl>
                                          <p:spTgt spid="110596">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0596">
                                            <p:txEl>
                                              <p:pRg st="8" end="8"/>
                                            </p:txEl>
                                          </p:spTgt>
                                        </p:tgtEl>
                                        <p:attrNameLst>
                                          <p:attrName>style.visibility</p:attrName>
                                        </p:attrNameLst>
                                      </p:cBhvr>
                                      <p:to>
                                        <p:strVal val="visible"/>
                                      </p:to>
                                    </p:set>
                                    <p:animEffect transition="in" filter="blinds(horizontal)">
                                      <p:cBhvr>
                                        <p:cTn id="22" dur="500"/>
                                        <p:tgtEl>
                                          <p:spTgt spid="1105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lgn="r" eaLnBrk="1" hangingPunct="1"/>
            <a:fld id="{CA961EC3-282C-481D-AABD-E930EB226577}" type="slidenum">
              <a:rPr lang="en-US" altLang="en-US" sz="1200" b="0"/>
              <a:pPr algn="r" eaLnBrk="1" hangingPunct="1"/>
              <a:t>31</a:t>
            </a:fld>
            <a:endParaRPr lang="en-US" altLang="en-US" sz="1200" b="0"/>
          </a:p>
        </p:txBody>
      </p:sp>
      <p:sp>
        <p:nvSpPr>
          <p:cNvPr id="46083" name="Rectangle 2"/>
          <p:cNvSpPr>
            <a:spLocks noGrp="1" noChangeArrowheads="1"/>
          </p:cNvSpPr>
          <p:nvPr>
            <p:ph type="title" idx="4294967295"/>
          </p:nvPr>
        </p:nvSpPr>
        <p:spPr>
          <a:xfrm>
            <a:off x="1143000" y="304800"/>
            <a:ext cx="8001000" cy="1216025"/>
          </a:xfrm>
        </p:spPr>
        <p:txBody>
          <a:bodyPr>
            <a:normAutofit/>
          </a:bodyPr>
          <a:lstStyle/>
          <a:p>
            <a:pPr eaLnBrk="1" hangingPunct="1"/>
            <a:r>
              <a:rPr lang="en-US" altLang="en-US" sz="4000" b="1" smtClean="0"/>
              <a:t>Are These Examples of Harassment?</a:t>
            </a:r>
          </a:p>
        </p:txBody>
      </p:sp>
      <p:sp>
        <p:nvSpPr>
          <p:cNvPr id="479236" name="Rectangle 3"/>
          <p:cNvSpPr>
            <a:spLocks noGrp="1" noChangeArrowheads="1"/>
          </p:cNvSpPr>
          <p:nvPr>
            <p:ph type="body" idx="4294967295"/>
          </p:nvPr>
        </p:nvSpPr>
        <p:spPr>
          <a:xfrm>
            <a:off x="0" y="1905000"/>
            <a:ext cx="8001000" cy="4267200"/>
          </a:xfrm>
        </p:spPr>
        <p:txBody>
          <a:bodyPr/>
          <a:lstStyle/>
          <a:p>
            <a:pPr marL="495300" indent="-495300" eaLnBrk="1" hangingPunct="1">
              <a:lnSpc>
                <a:spcPct val="90000"/>
              </a:lnSpc>
              <a:buFont typeface="Wingdings" pitchFamily="2" charset="2"/>
              <a:buAutoNum type="arabicPeriod"/>
            </a:pPr>
            <a:r>
              <a:rPr lang="en-US" altLang="en-US" sz="2400" smtClean="0"/>
              <a:t>Victor Goyle regularly mocks the physique of girls on the lacrosse team when he sees them at the pizza place they frequent after games. </a:t>
            </a:r>
          </a:p>
          <a:p>
            <a:pPr marL="495300" indent="-495300" eaLnBrk="1" hangingPunct="1">
              <a:lnSpc>
                <a:spcPct val="90000"/>
              </a:lnSpc>
              <a:buFont typeface="Wingdings" pitchFamily="2" charset="2"/>
              <a:buAutoNum type="arabicPeriod"/>
            </a:pPr>
            <a:endParaRPr lang="en-US" altLang="en-US" sz="1000" smtClean="0"/>
          </a:p>
          <a:p>
            <a:pPr marL="495300" indent="-495300" eaLnBrk="1" hangingPunct="1">
              <a:lnSpc>
                <a:spcPct val="90000"/>
              </a:lnSpc>
              <a:buFont typeface="Wingdings" pitchFamily="2" charset="2"/>
              <a:buNone/>
            </a:pPr>
            <a:r>
              <a:rPr lang="en-US" altLang="en-US" sz="2400" smtClean="0"/>
              <a:t>2. 	Becky and Brandon were an item last year but broke up over the summer. Now Brandon wants to get back together and keeps asking Becky out for dates but Becky is not interested.</a:t>
            </a:r>
          </a:p>
          <a:p>
            <a:pPr marL="495300" indent="-495300" eaLnBrk="1" hangingPunct="1">
              <a:lnSpc>
                <a:spcPct val="90000"/>
              </a:lnSpc>
            </a:pPr>
            <a:endParaRPr lang="en-US" altLang="en-US" sz="1000" smtClean="0"/>
          </a:p>
          <a:p>
            <a:pPr marL="495300" indent="-495300" eaLnBrk="1" hangingPunct="1">
              <a:lnSpc>
                <a:spcPct val="90000"/>
              </a:lnSpc>
              <a:buFont typeface="Wingdings" pitchFamily="2" charset="2"/>
              <a:buNone/>
            </a:pPr>
            <a:r>
              <a:rPr lang="en-US" altLang="en-US" sz="2400" smtClean="0"/>
              <a:t>3. 	Hagrid School’s athletic director insults all athletes who lose games, calling them “sissies” and “girls.”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9236">
                                            <p:txEl>
                                              <p:pRg st="0" end="0"/>
                                            </p:txEl>
                                          </p:spTgt>
                                        </p:tgtEl>
                                        <p:attrNameLst>
                                          <p:attrName>style.visibility</p:attrName>
                                        </p:attrNameLst>
                                      </p:cBhvr>
                                      <p:to>
                                        <p:strVal val="visible"/>
                                      </p:to>
                                    </p:set>
                                    <p:animEffect transition="in" filter="blinds(horizontal)">
                                      <p:cBhvr>
                                        <p:cTn id="7" dur="500"/>
                                        <p:tgtEl>
                                          <p:spTgt spid="4792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9236">
                                            <p:txEl>
                                              <p:pRg st="2" end="2"/>
                                            </p:txEl>
                                          </p:spTgt>
                                        </p:tgtEl>
                                        <p:attrNameLst>
                                          <p:attrName>style.visibility</p:attrName>
                                        </p:attrNameLst>
                                      </p:cBhvr>
                                      <p:to>
                                        <p:strVal val="visible"/>
                                      </p:to>
                                    </p:set>
                                    <p:animEffect transition="in" filter="blinds(horizontal)">
                                      <p:cBhvr>
                                        <p:cTn id="12" dur="500"/>
                                        <p:tgtEl>
                                          <p:spTgt spid="47923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79236">
                                            <p:txEl>
                                              <p:pRg st="4" end="4"/>
                                            </p:txEl>
                                          </p:spTgt>
                                        </p:tgtEl>
                                        <p:attrNameLst>
                                          <p:attrName>style.visibility</p:attrName>
                                        </p:attrNameLst>
                                      </p:cBhvr>
                                      <p:to>
                                        <p:strVal val="visible"/>
                                      </p:to>
                                    </p:set>
                                    <p:animEffect transition="in" filter="blinds(horizontal)">
                                      <p:cBhvr>
                                        <p:cTn id="17" dur="500"/>
                                        <p:tgtEl>
                                          <p:spTgt spid="4792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4000" b="1" smtClean="0"/>
              <a:t>Bullying		</a:t>
            </a:r>
          </a:p>
        </p:txBody>
      </p:sp>
      <p:sp>
        <p:nvSpPr>
          <p:cNvPr id="47107" name="Rectangle 3"/>
          <p:cNvSpPr>
            <a:spLocks noGrp="1" noChangeArrowheads="1"/>
          </p:cNvSpPr>
          <p:nvPr>
            <p:ph idx="1"/>
          </p:nvPr>
        </p:nvSpPr>
        <p:spPr>
          <a:xfrm>
            <a:off x="566738" y="1828800"/>
            <a:ext cx="8001000" cy="4267200"/>
          </a:xfrm>
        </p:spPr>
        <p:txBody>
          <a:bodyPr/>
          <a:lstStyle/>
          <a:p>
            <a:pPr marL="571500" indent="-571500"/>
            <a:r>
              <a:rPr lang="en-US" altLang="en-US" smtClean="0"/>
              <a:t>Extremely serious and underreported problem -  recently, 50 percent of students report being bullies and more report being victims.</a:t>
            </a:r>
          </a:p>
          <a:p>
            <a:pPr marL="571500" indent="-571500">
              <a:buFont typeface="Wingdings" pitchFamily="2" charset="2"/>
              <a:buNone/>
            </a:pPr>
            <a:endParaRPr lang="en-US" altLang="en-US" smtClean="0"/>
          </a:p>
          <a:p>
            <a:pPr marL="571500" indent="-571500"/>
            <a:r>
              <a:rPr lang="en-US" altLang="en-US" smtClean="0"/>
              <a:t>Two key aspects of bullying:</a:t>
            </a:r>
          </a:p>
          <a:p>
            <a:pPr marL="966788" lvl="1" indent="-495300">
              <a:buFont typeface="Wingdings" pitchFamily="2" charset="2"/>
              <a:buAutoNum type="arabicPeriod"/>
            </a:pPr>
            <a:r>
              <a:rPr lang="en-US" altLang="en-US" smtClean="0"/>
              <a:t>Repeated harmful acts</a:t>
            </a:r>
          </a:p>
          <a:p>
            <a:pPr marL="966788" lvl="1" indent="-495300">
              <a:buFont typeface="Wingdings" pitchFamily="2" charset="2"/>
              <a:buAutoNum type="arabicPeriod"/>
            </a:pPr>
            <a:r>
              <a:rPr lang="en-US" altLang="en-US" smtClean="0"/>
              <a:t>Imbalance of power</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altLang="en-US" sz="4000" b="1" smtClean="0"/>
              <a:t>Bullying: Oct. 2010 </a:t>
            </a:r>
            <a:br>
              <a:rPr lang="en-US" altLang="en-US" sz="4000" b="1" smtClean="0"/>
            </a:br>
            <a:r>
              <a:rPr lang="en-US" altLang="en-US" sz="4000" b="1" smtClean="0"/>
              <a:t>New Dept of Ed Guidance</a:t>
            </a:r>
          </a:p>
        </p:txBody>
      </p:sp>
      <p:sp>
        <p:nvSpPr>
          <p:cNvPr id="49155" name="Rectangle 3"/>
          <p:cNvSpPr>
            <a:spLocks noGrp="1" noChangeArrowheads="1"/>
          </p:cNvSpPr>
          <p:nvPr>
            <p:ph idx="1"/>
          </p:nvPr>
        </p:nvSpPr>
        <p:spPr/>
        <p:txBody>
          <a:bodyPr>
            <a:normAutofit/>
          </a:bodyPr>
          <a:lstStyle/>
          <a:p>
            <a:pPr>
              <a:lnSpc>
                <a:spcPct val="90000"/>
              </a:lnSpc>
            </a:pPr>
            <a:r>
              <a:rPr lang="en-US" altLang="en-US" sz="2600" dirty="0" smtClean="0"/>
              <a:t>Clarifies that bullying is form of harassment when based on protected characteristic</a:t>
            </a:r>
          </a:p>
          <a:p>
            <a:pPr>
              <a:lnSpc>
                <a:spcPct val="90000"/>
              </a:lnSpc>
              <a:buFont typeface="Wingdings" pitchFamily="2" charset="2"/>
              <a:buNone/>
            </a:pPr>
            <a:endParaRPr lang="en-US" altLang="en-US" sz="1000" dirty="0" smtClean="0"/>
          </a:p>
          <a:p>
            <a:pPr>
              <a:lnSpc>
                <a:spcPct val="90000"/>
              </a:lnSpc>
            </a:pPr>
            <a:r>
              <a:rPr lang="en-US" altLang="en-US" sz="2600" dirty="0" smtClean="0"/>
              <a:t>Protections exist under Title IX and anti-gay harassment is often covered by Title IX</a:t>
            </a:r>
          </a:p>
          <a:p>
            <a:pPr>
              <a:lnSpc>
                <a:spcPct val="90000"/>
              </a:lnSpc>
              <a:buFont typeface="Wingdings" pitchFamily="2" charset="2"/>
              <a:buNone/>
            </a:pPr>
            <a:endParaRPr lang="en-US" altLang="en-US" sz="1000" dirty="0" smtClean="0"/>
          </a:p>
          <a:p>
            <a:pPr>
              <a:lnSpc>
                <a:spcPct val="90000"/>
              </a:lnSpc>
            </a:pPr>
            <a:r>
              <a:rPr lang="en-US" altLang="en-US" sz="2600" dirty="0"/>
              <a:t>https://www2.ed.gov/about/offices/list/ocr/letters/colleague-201010.pdf</a:t>
            </a:r>
            <a:endParaRPr lang="en-US" altLang="en-US" sz="1000" dirty="0" smtClean="0"/>
          </a:p>
          <a:p>
            <a:pPr marL="0" indent="0">
              <a:lnSpc>
                <a:spcPct val="90000"/>
              </a:lnSpc>
              <a:buNone/>
            </a:pPr>
            <a:endParaRPr lang="en-US" altLang="en-US" sz="1000" dirty="0" smtClean="0"/>
          </a:p>
          <a:p>
            <a:pPr>
              <a:lnSpc>
                <a:spcPct val="90000"/>
              </a:lnSpc>
            </a:pPr>
            <a:r>
              <a:rPr lang="en-US" altLang="en-US" sz="2600" dirty="0" smtClean="0"/>
              <a:t>One-stop site for federal resources on bullying: www.stopbullying.gov  </a:t>
            </a:r>
          </a:p>
          <a:p>
            <a:pPr>
              <a:lnSpc>
                <a:spcPct val="90000"/>
              </a:lnSpc>
            </a:pPr>
            <a:endParaRPr lang="en-US" altLang="en-US" sz="26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304800"/>
            <a:ext cx="7924800" cy="1143000"/>
          </a:xfrm>
        </p:spPr>
        <p:txBody>
          <a:bodyPr>
            <a:normAutofit fontScale="90000"/>
          </a:bodyPr>
          <a:lstStyle/>
          <a:p>
            <a:r>
              <a:rPr lang="en-US" altLang="en-US" sz="4000" b="1" smtClean="0"/>
              <a:t>Title IX and </a:t>
            </a:r>
            <a:br>
              <a:rPr lang="en-US" altLang="en-US" sz="4000" b="1" smtClean="0"/>
            </a:br>
            <a:r>
              <a:rPr lang="en-US" altLang="en-US" sz="4000" b="1" smtClean="0"/>
              <a:t>Sexual Harassment</a:t>
            </a:r>
          </a:p>
        </p:txBody>
      </p:sp>
      <p:sp>
        <p:nvSpPr>
          <p:cNvPr id="471043" name="Rectangle 3"/>
          <p:cNvSpPr>
            <a:spLocks noGrp="1" noChangeArrowheads="1"/>
          </p:cNvSpPr>
          <p:nvPr>
            <p:ph idx="1"/>
          </p:nvPr>
        </p:nvSpPr>
        <p:spPr>
          <a:xfrm>
            <a:off x="609600" y="1981200"/>
            <a:ext cx="8305800" cy="4525963"/>
          </a:xfrm>
        </p:spPr>
        <p:txBody>
          <a:bodyPr/>
          <a:lstStyle/>
          <a:p>
            <a:pPr marL="571500" indent="-571500">
              <a:buFont typeface="Wingdings" pitchFamily="2" charset="2"/>
              <a:buNone/>
            </a:pPr>
            <a:r>
              <a:rPr lang="en-US" altLang="en-US" sz="3400" b="1" i="1" smtClean="0"/>
              <a:t>Supreme Court Cases: </a:t>
            </a:r>
          </a:p>
          <a:p>
            <a:pPr marL="571500" indent="-571500">
              <a:buFont typeface="Wingdings" pitchFamily="2" charset="2"/>
              <a:buNone/>
            </a:pPr>
            <a:endParaRPr lang="en-US" altLang="en-US" sz="1400" smtClean="0"/>
          </a:p>
          <a:p>
            <a:pPr marL="571500" indent="-571500">
              <a:buFont typeface="Wingdings" pitchFamily="2" charset="2"/>
              <a:buAutoNum type="arabicPeriod"/>
            </a:pPr>
            <a:r>
              <a:rPr lang="en-US" altLang="en-US" sz="2600" i="1" smtClean="0"/>
              <a:t>Gebser</a:t>
            </a:r>
            <a:r>
              <a:rPr lang="en-US" altLang="en-US" sz="2600" smtClean="0"/>
              <a:t> – 1998, Court held that Title IX requires schools to address teacher-student harassment and outlines standards of when schools are liable in damages.  </a:t>
            </a:r>
            <a:endParaRPr lang="en-US" altLang="en-US" sz="1400" smtClean="0"/>
          </a:p>
          <a:p>
            <a:pPr marL="571500" indent="-571500">
              <a:buFont typeface="Wingdings" pitchFamily="2" charset="2"/>
              <a:buAutoNum type="arabicPeriod"/>
            </a:pPr>
            <a:endParaRPr lang="en-US" altLang="en-US" sz="1400" smtClean="0"/>
          </a:p>
          <a:p>
            <a:pPr marL="571500" indent="-571500">
              <a:buFont typeface="Wingdings" pitchFamily="2" charset="2"/>
              <a:buAutoNum type="arabicPeriod"/>
            </a:pPr>
            <a:r>
              <a:rPr lang="en-US" altLang="en-US" sz="2600" i="1" smtClean="0"/>
              <a:t>Davis</a:t>
            </a:r>
            <a:r>
              <a:rPr lang="en-US" altLang="en-US" sz="2600" smtClean="0"/>
              <a:t> – 1999, Court held that Title IX requires schools to address student-to-student sexual harassment.</a:t>
            </a:r>
          </a:p>
          <a:p>
            <a:pPr marL="571500" indent="-571500">
              <a:buFont typeface="Wingdings" pitchFamily="2" charset="2"/>
              <a:buNone/>
            </a:pPr>
            <a:endParaRPr lang="en-US" altLang="en-US" sz="2600" b="1" i="1" smtClean="0"/>
          </a:p>
          <a:p>
            <a:pPr marL="571500" indent="-571500">
              <a:buFont typeface="Wingdings" pitchFamily="2" charset="2"/>
              <a:buNone/>
            </a:pPr>
            <a:endParaRPr lang="en-US" altLang="en-US" sz="3400" smtClean="0"/>
          </a:p>
        </p:txBody>
      </p:sp>
      <p:pic>
        <p:nvPicPr>
          <p:cNvPr id="50180" name="Picture 4" descr="j01833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0"/>
            <a:ext cx="1517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43">
                                            <p:txEl>
                                              <p:pRg st="2" end="2"/>
                                            </p:txEl>
                                          </p:spTgt>
                                        </p:tgtEl>
                                        <p:attrNameLst>
                                          <p:attrName>style.visibility</p:attrName>
                                        </p:attrNameLst>
                                      </p:cBhvr>
                                      <p:to>
                                        <p:strVal val="visible"/>
                                      </p:to>
                                    </p:set>
                                    <p:animEffect transition="in" filter="blinds(horizontal)">
                                      <p:cBhvr>
                                        <p:cTn id="7" dur="500"/>
                                        <p:tgtEl>
                                          <p:spTgt spid="4710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1043">
                                            <p:txEl>
                                              <p:pRg st="4" end="4"/>
                                            </p:txEl>
                                          </p:spTgt>
                                        </p:tgtEl>
                                        <p:attrNameLst>
                                          <p:attrName>style.visibility</p:attrName>
                                        </p:attrNameLst>
                                      </p:cBhvr>
                                      <p:to>
                                        <p:strVal val="visible"/>
                                      </p:to>
                                    </p:set>
                                    <p:animEffect transition="in" filter="blinds(horizontal)">
                                      <p:cBhvr>
                                        <p:cTn id="12" dur="500"/>
                                        <p:tgtEl>
                                          <p:spTgt spid="471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533400" y="304800"/>
            <a:ext cx="8229600" cy="1143000"/>
          </a:xfrm>
          <a:noFill/>
        </p:spPr>
        <p:txBody>
          <a:bodyPr>
            <a:normAutofit fontScale="90000"/>
          </a:bodyPr>
          <a:lstStyle/>
          <a:p>
            <a:r>
              <a:rPr lang="en-US" altLang="en-US" sz="4000" b="1" smtClean="0"/>
              <a:t>Sexual Harassment                 in Education</a:t>
            </a:r>
          </a:p>
        </p:txBody>
      </p:sp>
      <p:sp>
        <p:nvSpPr>
          <p:cNvPr id="473090" name="Rectangle 2"/>
          <p:cNvSpPr>
            <a:spLocks noGrp="1" noChangeArrowheads="1"/>
          </p:cNvSpPr>
          <p:nvPr>
            <p:ph idx="1"/>
          </p:nvPr>
        </p:nvSpPr>
        <p:spPr>
          <a:xfrm>
            <a:off x="533400" y="1524000"/>
            <a:ext cx="8610600" cy="5257800"/>
          </a:xfrm>
        </p:spPr>
        <p:txBody>
          <a:bodyPr/>
          <a:lstStyle/>
          <a:p>
            <a:pPr marL="0" indent="0">
              <a:buFont typeface="Wingdings" pitchFamily="2" charset="2"/>
              <a:buNone/>
            </a:pPr>
            <a:endParaRPr lang="en-US" altLang="en-US" sz="1400" smtClean="0"/>
          </a:p>
          <a:p>
            <a:pPr marL="0" indent="0">
              <a:buFont typeface="Wingdings" pitchFamily="2" charset="2"/>
              <a:buNone/>
            </a:pPr>
            <a:r>
              <a:rPr lang="en-US" altLang="en-US" sz="2600" b="1" i="1" smtClean="0"/>
              <a:t>Court also said that in order to get money damages to remedy pain and suffering, students/parents must prove:</a:t>
            </a:r>
          </a:p>
          <a:p>
            <a:pPr marL="0" indent="0"/>
            <a:endParaRPr lang="en-US" altLang="en-US" sz="1200" b="1" smtClean="0">
              <a:solidFill>
                <a:schemeClr val="hlink"/>
              </a:solidFill>
            </a:endParaRPr>
          </a:p>
          <a:p>
            <a:pPr marL="0" indent="0"/>
            <a:r>
              <a:rPr lang="en-US" altLang="en-US" sz="2400" b="1" smtClean="0">
                <a:solidFill>
                  <a:schemeClr val="hlink"/>
                </a:solidFill>
              </a:rPr>
              <a:t> </a:t>
            </a:r>
            <a:r>
              <a:rPr lang="en-US" altLang="en-US" sz="2400" smtClean="0"/>
              <a:t>Harassment so severe, pervasive, and objectively offensive that it interfered with education;</a:t>
            </a:r>
          </a:p>
          <a:p>
            <a:pPr marL="0" indent="0"/>
            <a:endParaRPr lang="en-US" altLang="en-US" sz="1200" smtClean="0"/>
          </a:p>
          <a:p>
            <a:pPr marL="0" indent="0"/>
            <a:r>
              <a:rPr lang="en-US" altLang="en-US" sz="2400" smtClean="0"/>
              <a:t> School official with authority to stop harassment actually knew about harassment; AND</a:t>
            </a:r>
            <a:endParaRPr lang="en-US" altLang="en-US" sz="1200" smtClean="0"/>
          </a:p>
          <a:p>
            <a:pPr marL="0" indent="0"/>
            <a:endParaRPr lang="en-US" altLang="en-US" sz="1200" smtClean="0"/>
          </a:p>
          <a:p>
            <a:pPr marL="0" indent="0"/>
            <a:r>
              <a:rPr lang="en-US" altLang="en-US" sz="2400" smtClean="0"/>
              <a:t> Official was “deliberately indifferent” to harassment</a:t>
            </a:r>
          </a:p>
          <a:p>
            <a:pPr marL="0" indent="0"/>
            <a:endParaRPr lang="en-US" altLang="en-US" sz="2400" smtClean="0"/>
          </a:p>
        </p:txBody>
      </p:sp>
      <p:pic>
        <p:nvPicPr>
          <p:cNvPr id="51204" name="Picture 4" descr="j01833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0"/>
            <a:ext cx="1517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3090">
                                            <p:txEl>
                                              <p:pRg st="3" end="3"/>
                                            </p:txEl>
                                          </p:spTgt>
                                        </p:tgtEl>
                                        <p:attrNameLst>
                                          <p:attrName>style.visibility</p:attrName>
                                        </p:attrNameLst>
                                      </p:cBhvr>
                                      <p:to>
                                        <p:strVal val="visible"/>
                                      </p:to>
                                    </p:set>
                                    <p:animEffect transition="in" filter="blinds(horizontal)">
                                      <p:cBhvr>
                                        <p:cTn id="7" dur="500"/>
                                        <p:tgtEl>
                                          <p:spTgt spid="47309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3090">
                                            <p:txEl>
                                              <p:pRg st="5" end="5"/>
                                            </p:txEl>
                                          </p:spTgt>
                                        </p:tgtEl>
                                        <p:attrNameLst>
                                          <p:attrName>style.visibility</p:attrName>
                                        </p:attrNameLst>
                                      </p:cBhvr>
                                      <p:to>
                                        <p:strVal val="visible"/>
                                      </p:to>
                                    </p:set>
                                    <p:animEffect transition="in" filter="blinds(horizontal)">
                                      <p:cBhvr>
                                        <p:cTn id="12" dur="500"/>
                                        <p:tgtEl>
                                          <p:spTgt spid="473090">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73090">
                                            <p:txEl>
                                              <p:pRg st="7" end="7"/>
                                            </p:txEl>
                                          </p:spTgt>
                                        </p:tgtEl>
                                        <p:attrNameLst>
                                          <p:attrName>style.visibility</p:attrName>
                                        </p:attrNameLst>
                                      </p:cBhvr>
                                      <p:to>
                                        <p:strVal val="visible"/>
                                      </p:to>
                                    </p:set>
                                    <p:animEffect transition="in" filter="blinds(horizontal)">
                                      <p:cBhvr>
                                        <p:cTn id="17" dur="500"/>
                                        <p:tgtEl>
                                          <p:spTgt spid="4730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04800"/>
            <a:ext cx="8229600" cy="1143000"/>
          </a:xfrm>
        </p:spPr>
        <p:txBody>
          <a:bodyPr/>
          <a:lstStyle/>
          <a:p>
            <a:r>
              <a:rPr lang="en-US" altLang="en-US" b="1" smtClean="0"/>
              <a:t>University of Colorado Cases</a:t>
            </a:r>
          </a:p>
        </p:txBody>
      </p:sp>
      <p:sp>
        <p:nvSpPr>
          <p:cNvPr id="475139" name="Rectangle 3"/>
          <p:cNvSpPr>
            <a:spLocks noGrp="1" noChangeArrowheads="1"/>
          </p:cNvSpPr>
          <p:nvPr>
            <p:ph idx="1"/>
          </p:nvPr>
        </p:nvSpPr>
        <p:spPr>
          <a:xfrm>
            <a:off x="533400" y="1905000"/>
            <a:ext cx="8077200" cy="4953000"/>
          </a:xfrm>
        </p:spPr>
        <p:txBody>
          <a:bodyPr/>
          <a:lstStyle/>
          <a:p>
            <a:r>
              <a:rPr lang="en-US" altLang="en-US" sz="2200" smtClean="0"/>
              <a:t>Three Title IX cases brought by female students against school for rapes at football recruiting party.</a:t>
            </a:r>
            <a:endParaRPr lang="en-US" altLang="en-US" sz="1400" smtClean="0"/>
          </a:p>
          <a:p>
            <a:pPr>
              <a:buFont typeface="Wingdings" pitchFamily="2" charset="2"/>
              <a:buNone/>
            </a:pPr>
            <a:endParaRPr lang="en-US" altLang="en-US" sz="1400" smtClean="0"/>
          </a:p>
          <a:p>
            <a:r>
              <a:rPr lang="en-US" altLang="en-US" sz="2200" smtClean="0"/>
              <a:t>Women claimed that school knew about prior incidents of sexual assault at recruiting parties and did nothing to prevent or address discrimination. </a:t>
            </a:r>
            <a:endParaRPr lang="en-US" altLang="en-US" sz="1400" smtClean="0"/>
          </a:p>
          <a:p>
            <a:endParaRPr lang="en-US" altLang="en-US" sz="1400" smtClean="0"/>
          </a:p>
          <a:p>
            <a:r>
              <a:rPr lang="en-US" altLang="en-US" sz="2200" smtClean="0"/>
              <a:t>District Court found that (1) CU did not have actual notice of sexual harassment of CU students by football players and recruits before Plaintiffs’ assaults, and (2) CU was not deliberately indifferent to such harassment.</a:t>
            </a:r>
          </a:p>
          <a:p>
            <a:endParaRPr lang="en-US" altLang="en-US" sz="2400" smtClean="0"/>
          </a:p>
        </p:txBody>
      </p:sp>
      <p:pic>
        <p:nvPicPr>
          <p:cNvPr id="52228" name="Picture 4" descr="BD06926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400" y="76200"/>
            <a:ext cx="1346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Effect transition="in" filter="blinds(horizontal)">
                                      <p:cBhvr>
                                        <p:cTn id="7" dur="500"/>
                                        <p:tgtEl>
                                          <p:spTgt spid="475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5139">
                                            <p:txEl>
                                              <p:pRg st="2" end="2"/>
                                            </p:txEl>
                                          </p:spTgt>
                                        </p:tgtEl>
                                        <p:attrNameLst>
                                          <p:attrName>style.visibility</p:attrName>
                                        </p:attrNameLst>
                                      </p:cBhvr>
                                      <p:to>
                                        <p:strVal val="visible"/>
                                      </p:to>
                                    </p:set>
                                    <p:animEffect transition="in" filter="blinds(horizontal)">
                                      <p:cBhvr>
                                        <p:cTn id="12" dur="500"/>
                                        <p:tgtEl>
                                          <p:spTgt spid="4751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75139">
                                            <p:txEl>
                                              <p:pRg st="4" end="4"/>
                                            </p:txEl>
                                          </p:spTgt>
                                        </p:tgtEl>
                                        <p:attrNameLst>
                                          <p:attrName>style.visibility</p:attrName>
                                        </p:attrNameLst>
                                      </p:cBhvr>
                                      <p:to>
                                        <p:strVal val="visible"/>
                                      </p:to>
                                    </p:set>
                                    <p:animEffect transition="in" filter="blinds(horizontal)">
                                      <p:cBhvr>
                                        <p:cTn id="17" dur="500"/>
                                        <p:tgtEl>
                                          <p:spTgt spid="475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28600"/>
            <a:ext cx="8229600" cy="1143000"/>
          </a:xfrm>
        </p:spPr>
        <p:txBody>
          <a:bodyPr/>
          <a:lstStyle/>
          <a:p>
            <a:r>
              <a:rPr lang="en-US" altLang="en-US" b="1" smtClean="0"/>
              <a:t>University of Colorado Cases</a:t>
            </a:r>
          </a:p>
        </p:txBody>
      </p:sp>
      <p:sp>
        <p:nvSpPr>
          <p:cNvPr id="477187" name="Rectangle 3"/>
          <p:cNvSpPr>
            <a:spLocks noGrp="1" noChangeArrowheads="1"/>
          </p:cNvSpPr>
          <p:nvPr>
            <p:ph idx="1"/>
          </p:nvPr>
        </p:nvSpPr>
        <p:spPr>
          <a:xfrm>
            <a:off x="566738" y="1981200"/>
            <a:ext cx="8001000" cy="4267200"/>
          </a:xfrm>
        </p:spPr>
        <p:txBody>
          <a:bodyPr/>
          <a:lstStyle/>
          <a:p>
            <a:pPr marL="571500" indent="-571500">
              <a:lnSpc>
                <a:spcPct val="80000"/>
              </a:lnSpc>
              <a:buFont typeface="Wingdings" pitchFamily="2" charset="2"/>
              <a:buNone/>
            </a:pPr>
            <a:r>
              <a:rPr lang="en-US" altLang="en-US" sz="2400" b="1" smtClean="0"/>
              <a:t>Tenth Circuit reversed and held that:</a:t>
            </a:r>
            <a:r>
              <a:rPr lang="en-US" altLang="en-US" sz="2400" smtClean="0"/>
              <a:t> </a:t>
            </a:r>
          </a:p>
          <a:p>
            <a:pPr marL="571500" indent="-571500">
              <a:lnSpc>
                <a:spcPct val="80000"/>
              </a:lnSpc>
              <a:buFont typeface="Wingdings" pitchFamily="2" charset="2"/>
              <a:buNone/>
            </a:pPr>
            <a:endParaRPr lang="en-US" altLang="en-US" sz="2400" smtClean="0"/>
          </a:p>
          <a:p>
            <a:pPr marL="571500" indent="-571500">
              <a:lnSpc>
                <a:spcPct val="80000"/>
              </a:lnSpc>
              <a:buFont typeface="Wingdings" pitchFamily="2" charset="2"/>
              <a:buAutoNum type="arabicParenBoth"/>
            </a:pPr>
            <a:r>
              <a:rPr lang="en-US" altLang="en-US" sz="2100" smtClean="0"/>
              <a:t>CU had an official policy of showing high-school football recruits a “good time” on their visits to the CU campus</a:t>
            </a:r>
          </a:p>
          <a:p>
            <a:pPr marL="571500" indent="-571500">
              <a:lnSpc>
                <a:spcPct val="80000"/>
              </a:lnSpc>
              <a:buFont typeface="Wingdings" pitchFamily="2" charset="2"/>
              <a:buAutoNum type="arabicParenBoth"/>
            </a:pPr>
            <a:endParaRPr lang="en-US" altLang="en-US" sz="1200" smtClean="0"/>
          </a:p>
          <a:p>
            <a:pPr marL="571500" indent="-571500">
              <a:lnSpc>
                <a:spcPct val="80000"/>
              </a:lnSpc>
              <a:buFont typeface="Wingdings" pitchFamily="2" charset="2"/>
              <a:buAutoNum type="arabicParenBoth"/>
            </a:pPr>
            <a:r>
              <a:rPr lang="en-US" altLang="en-US" sz="2100" smtClean="0"/>
              <a:t>The alleged sexual assaults were caused by CU’s failure to provide adequate supervision and guidance to player-hosts chosen to show the football recruits a “good time,” and </a:t>
            </a:r>
          </a:p>
          <a:p>
            <a:pPr marL="571500" indent="-571500">
              <a:lnSpc>
                <a:spcPct val="80000"/>
              </a:lnSpc>
              <a:buFont typeface="Wingdings" pitchFamily="2" charset="2"/>
              <a:buAutoNum type="arabicParenBoth"/>
            </a:pPr>
            <a:endParaRPr lang="en-US" altLang="en-US" sz="1200" smtClean="0"/>
          </a:p>
          <a:p>
            <a:pPr marL="571500" indent="-571500">
              <a:lnSpc>
                <a:spcPct val="80000"/>
              </a:lnSpc>
              <a:buFont typeface="Wingdings" pitchFamily="2" charset="2"/>
              <a:buAutoNum type="arabicParenBoth"/>
            </a:pPr>
            <a:r>
              <a:rPr lang="en-US" altLang="en-US" sz="2100" smtClean="0"/>
              <a:t>The likelihood of such misconduct was so obvious that CU’s failure was the result of deliberate indifference. </a:t>
            </a:r>
          </a:p>
        </p:txBody>
      </p:sp>
      <p:pic>
        <p:nvPicPr>
          <p:cNvPr id="53252" name="Picture 4" descr="BD06926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400" y="76200"/>
            <a:ext cx="1346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7187">
                                            <p:txEl>
                                              <p:pRg st="2" end="2"/>
                                            </p:txEl>
                                          </p:spTgt>
                                        </p:tgtEl>
                                        <p:attrNameLst>
                                          <p:attrName>style.visibility</p:attrName>
                                        </p:attrNameLst>
                                      </p:cBhvr>
                                      <p:to>
                                        <p:strVal val="visible"/>
                                      </p:to>
                                    </p:set>
                                    <p:animEffect transition="in" filter="blinds(horizontal)">
                                      <p:cBhvr>
                                        <p:cTn id="7" dur="500"/>
                                        <p:tgtEl>
                                          <p:spTgt spid="4771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7187">
                                            <p:txEl>
                                              <p:pRg st="4" end="4"/>
                                            </p:txEl>
                                          </p:spTgt>
                                        </p:tgtEl>
                                        <p:attrNameLst>
                                          <p:attrName>style.visibility</p:attrName>
                                        </p:attrNameLst>
                                      </p:cBhvr>
                                      <p:to>
                                        <p:strVal val="visible"/>
                                      </p:to>
                                    </p:set>
                                    <p:animEffect transition="in" filter="blinds(horizontal)">
                                      <p:cBhvr>
                                        <p:cTn id="12" dur="500"/>
                                        <p:tgtEl>
                                          <p:spTgt spid="47718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77187">
                                            <p:txEl>
                                              <p:pRg st="6" end="6"/>
                                            </p:txEl>
                                          </p:spTgt>
                                        </p:tgtEl>
                                        <p:attrNameLst>
                                          <p:attrName>style.visibility</p:attrName>
                                        </p:attrNameLst>
                                      </p:cBhvr>
                                      <p:to>
                                        <p:strVal val="visible"/>
                                      </p:to>
                                    </p:set>
                                    <p:animEffect transition="in" filter="blinds(horizontal)">
                                      <p:cBhvr>
                                        <p:cTn id="17" dur="500"/>
                                        <p:tgtEl>
                                          <p:spTgt spid="477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Connecticut Law on Sexual Harassment of Students</a:t>
            </a:r>
            <a:endParaRPr lang="en-US" dirty="0"/>
          </a:p>
        </p:txBody>
      </p:sp>
      <p:sp>
        <p:nvSpPr>
          <p:cNvPr id="3" name="Content Placeholder 2"/>
          <p:cNvSpPr>
            <a:spLocks noGrp="1"/>
          </p:cNvSpPr>
          <p:nvPr>
            <p:ph idx="1"/>
          </p:nvPr>
        </p:nvSpPr>
        <p:spPr/>
        <p:txBody>
          <a:bodyPr/>
          <a:lstStyle/>
          <a:p>
            <a:r>
              <a:rPr lang="en-US" b="1" dirty="0"/>
              <a:t>Erin’s </a:t>
            </a:r>
            <a:r>
              <a:rPr lang="en-US" b="1" dirty="0" smtClean="0"/>
              <a:t>Law: </a:t>
            </a:r>
            <a:r>
              <a:rPr lang="en-US" dirty="0" smtClean="0"/>
              <a:t>new law</a:t>
            </a:r>
            <a:r>
              <a:rPr lang="en-US" dirty="0"/>
              <a:t> </a:t>
            </a:r>
            <a:r>
              <a:rPr lang="en-US" dirty="0" smtClean="0"/>
              <a:t>that requires </a:t>
            </a:r>
            <a:r>
              <a:rPr lang="en-US" dirty="0"/>
              <a:t>age-appropriate sexual abuse and assault awareness program for </a:t>
            </a:r>
            <a:r>
              <a:rPr lang="en-US" dirty="0" smtClean="0"/>
              <a:t>K-12 students</a:t>
            </a:r>
          </a:p>
          <a:p>
            <a:r>
              <a:rPr lang="en-US" dirty="0" smtClean="0"/>
              <a:t>Affirmative consent required at public and private colleges</a:t>
            </a:r>
            <a:endParaRPr lang="en-US" dirty="0"/>
          </a:p>
        </p:txBody>
      </p:sp>
      <p:pic>
        <p:nvPicPr>
          <p:cNvPr id="4" name="Picture 6" descr="mp0057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99269"/>
            <a:ext cx="7620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537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Quick detour: harassment of employees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341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762000" y="762000"/>
            <a:ext cx="7772400" cy="1371600"/>
          </a:xfrm>
        </p:spPr>
        <p:txBody>
          <a:bodyPr>
            <a:normAutofit/>
          </a:bodyPr>
          <a:lstStyle/>
          <a:p>
            <a:pPr eaLnBrk="1" hangingPunct="1"/>
            <a:r>
              <a:rPr lang="en-US" altLang="en-US" b="1" smtClean="0"/>
              <a:t>Unit 1: Intro/Overview</a:t>
            </a:r>
          </a:p>
        </p:txBody>
      </p:sp>
      <p:pic>
        <p:nvPicPr>
          <p:cNvPr id="10243" name="Picture 6" descr="j01495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971800"/>
            <a:ext cx="50292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altLang="en-US" sz="4000" b="1" smtClean="0"/>
              <a:t>Sexual Harassment in Employment</a:t>
            </a:r>
          </a:p>
        </p:txBody>
      </p:sp>
      <p:sp>
        <p:nvSpPr>
          <p:cNvPr id="54275" name="Rectangle 3"/>
          <p:cNvSpPr>
            <a:spLocks noGrp="1" noChangeArrowheads="1"/>
          </p:cNvSpPr>
          <p:nvPr>
            <p:ph idx="1"/>
          </p:nvPr>
        </p:nvSpPr>
        <p:spPr>
          <a:xfrm>
            <a:off x="566738" y="1981200"/>
            <a:ext cx="8001000" cy="4267200"/>
          </a:xfrm>
        </p:spPr>
        <p:txBody>
          <a:bodyPr/>
          <a:lstStyle/>
          <a:p>
            <a:pPr>
              <a:lnSpc>
                <a:spcPct val="90000"/>
              </a:lnSpc>
            </a:pPr>
            <a:r>
              <a:rPr lang="en-US" altLang="en-US" smtClean="0"/>
              <a:t>Lower bar for demonstrating liability in damages:</a:t>
            </a:r>
          </a:p>
          <a:p>
            <a:pPr lvl="1">
              <a:lnSpc>
                <a:spcPct val="90000"/>
              </a:lnSpc>
            </a:pPr>
            <a:r>
              <a:rPr lang="en-US" altLang="en-US" smtClean="0"/>
              <a:t>If tangible employment action by supervisor, then employer is liable.</a:t>
            </a:r>
          </a:p>
          <a:p>
            <a:pPr lvl="1">
              <a:lnSpc>
                <a:spcPct val="90000"/>
              </a:lnSpc>
            </a:pPr>
            <a:r>
              <a:rPr lang="en-US" altLang="en-US" smtClean="0"/>
              <a:t>If hostile environment harassment, then employer is liable UNLESS:</a:t>
            </a:r>
          </a:p>
          <a:p>
            <a:pPr lvl="2">
              <a:lnSpc>
                <a:spcPct val="90000"/>
              </a:lnSpc>
            </a:pPr>
            <a:r>
              <a:rPr lang="en-US" altLang="en-US" smtClean="0"/>
              <a:t>Employer exercised reasonable care to prevent and correct harassment; AND</a:t>
            </a:r>
          </a:p>
          <a:p>
            <a:pPr lvl="2">
              <a:lnSpc>
                <a:spcPct val="90000"/>
              </a:lnSpc>
            </a:pPr>
            <a:r>
              <a:rPr lang="en-US" altLang="en-US" smtClean="0"/>
              <a:t>Employee failed to take advantage of preventive/corrective measures.</a:t>
            </a:r>
          </a:p>
        </p:txBody>
      </p:sp>
      <p:pic>
        <p:nvPicPr>
          <p:cNvPr id="54276" name="Picture 5" descr="MCj044061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52400"/>
            <a:ext cx="1371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304800"/>
            <a:ext cx="9144000" cy="1216025"/>
          </a:xfrm>
        </p:spPr>
        <p:txBody>
          <a:bodyPr>
            <a:normAutofit/>
          </a:bodyPr>
          <a:lstStyle/>
          <a:p>
            <a:pPr eaLnBrk="1" hangingPunct="1"/>
            <a:r>
              <a:rPr lang="en-US" altLang="en-US" sz="4000" b="1" dirty="0" smtClean="0">
                <a:solidFill>
                  <a:srgbClr val="000000"/>
                </a:solidFill>
              </a:rPr>
              <a:t>Conn. Law on Employee Harassment </a:t>
            </a:r>
          </a:p>
        </p:txBody>
      </p:sp>
      <p:sp>
        <p:nvSpPr>
          <p:cNvPr id="55299" name="Rectangle 3"/>
          <p:cNvSpPr>
            <a:spLocks noGrp="1" noChangeArrowheads="1"/>
          </p:cNvSpPr>
          <p:nvPr>
            <p:ph idx="1"/>
          </p:nvPr>
        </p:nvSpPr>
        <p:spPr>
          <a:xfrm>
            <a:off x="609600" y="1905000"/>
            <a:ext cx="8001000" cy="4267200"/>
          </a:xfrm>
        </p:spPr>
        <p:txBody>
          <a:bodyPr/>
          <a:lstStyle/>
          <a:p>
            <a:pPr eaLnBrk="1" hangingPunct="1">
              <a:lnSpc>
                <a:spcPct val="90000"/>
              </a:lnSpc>
            </a:pPr>
            <a:r>
              <a:rPr lang="en-US" altLang="en-US" sz="2600" dirty="0" smtClean="0"/>
              <a:t>Requires employer with three or more employees to post information concerning </a:t>
            </a:r>
            <a:br>
              <a:rPr lang="en-US" altLang="en-US" sz="2600" dirty="0" smtClean="0"/>
            </a:br>
            <a:r>
              <a:rPr lang="en-US" altLang="en-US" sz="2600" dirty="0" smtClean="0"/>
              <a:t>illegality of sexual harassment and available remedies.</a:t>
            </a:r>
            <a:br>
              <a:rPr lang="en-US" altLang="en-US" sz="2600" dirty="0" smtClean="0"/>
            </a:br>
            <a:endParaRPr lang="en-US" altLang="en-US" sz="2600" dirty="0" smtClean="0"/>
          </a:p>
          <a:p>
            <a:pPr eaLnBrk="1" hangingPunct="1">
              <a:lnSpc>
                <a:spcPct val="90000"/>
              </a:lnSpc>
            </a:pPr>
            <a:r>
              <a:rPr lang="en-US" altLang="en-US" sz="2600" dirty="0" smtClean="0"/>
              <a:t>Requires employer with fifty or more employees to provide two hours of training </a:t>
            </a:r>
            <a:br>
              <a:rPr lang="en-US" altLang="en-US" sz="2600" dirty="0" smtClean="0"/>
            </a:br>
            <a:r>
              <a:rPr lang="en-US" altLang="en-US" sz="2600" dirty="0" smtClean="0"/>
              <a:t>re: sexual harassment to all current supervisory employees and to new </a:t>
            </a:r>
            <a:br>
              <a:rPr lang="en-US" altLang="en-US" sz="2600" dirty="0" smtClean="0"/>
            </a:br>
            <a:r>
              <a:rPr lang="en-US" altLang="en-US" sz="2600" dirty="0" smtClean="0"/>
              <a:t>supervisory employees within six months of assumption of supervisory position.</a:t>
            </a:r>
          </a:p>
          <a:p>
            <a:pPr eaLnBrk="1" hangingPunct="1">
              <a:lnSpc>
                <a:spcPct val="90000"/>
              </a:lnSpc>
              <a:buFont typeface="Wingdings" pitchFamily="2" charset="2"/>
              <a:buNone/>
            </a:pPr>
            <a:endParaRPr lang="en-US" altLang="en-US" sz="2600" dirty="0" smtClean="0"/>
          </a:p>
        </p:txBody>
      </p:sp>
      <p:pic>
        <p:nvPicPr>
          <p:cNvPr id="55300" name="Picture 6" descr="mp0057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69863"/>
            <a:ext cx="7620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 to students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5009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altLang="en-US" sz="4000" b="1" smtClean="0"/>
              <a:t>Practically Speaking, What Does Title IX Require?</a:t>
            </a:r>
          </a:p>
        </p:txBody>
      </p:sp>
      <p:sp>
        <p:nvSpPr>
          <p:cNvPr id="56323" name="Rectangle 3"/>
          <p:cNvSpPr>
            <a:spLocks noGrp="1" noChangeArrowheads="1"/>
          </p:cNvSpPr>
          <p:nvPr>
            <p:ph idx="1"/>
          </p:nvPr>
        </p:nvSpPr>
        <p:spPr/>
        <p:txBody>
          <a:bodyPr>
            <a:normAutofit/>
          </a:bodyPr>
          <a:lstStyle/>
          <a:p>
            <a:pPr eaLnBrk="1" hangingPunct="1">
              <a:lnSpc>
                <a:spcPct val="80000"/>
              </a:lnSpc>
            </a:pPr>
            <a:endParaRPr lang="en-US" altLang="en-US" sz="2100" dirty="0" smtClean="0"/>
          </a:p>
          <a:p>
            <a:pPr eaLnBrk="1" hangingPunct="1">
              <a:lnSpc>
                <a:spcPct val="80000"/>
              </a:lnSpc>
            </a:pPr>
            <a:r>
              <a:rPr lang="en-US" altLang="en-US" sz="2400" dirty="0" smtClean="0"/>
              <a:t>Title IX requires schools to have a </a:t>
            </a:r>
            <a:r>
              <a:rPr lang="en-US" altLang="en-US" sz="2400" b="1" u="sng" dirty="0" smtClean="0"/>
              <a:t>published</a:t>
            </a:r>
            <a:r>
              <a:rPr lang="en-US" altLang="en-US" sz="2400" b="1" dirty="0" smtClean="0"/>
              <a:t> </a:t>
            </a:r>
            <a:r>
              <a:rPr lang="en-US" altLang="en-US" sz="2400" dirty="0" smtClean="0">
                <a:solidFill>
                  <a:schemeClr val="accent2"/>
                </a:solidFill>
              </a:rPr>
              <a:t>anti-discrimination policy and grievance process</a:t>
            </a:r>
            <a:r>
              <a:rPr lang="en-US" altLang="en-US" sz="2400" dirty="0" smtClean="0"/>
              <a:t> to address sex discrimination, including sexual harassment.</a:t>
            </a:r>
          </a:p>
          <a:p>
            <a:pPr eaLnBrk="1" hangingPunct="1">
              <a:lnSpc>
                <a:spcPct val="80000"/>
              </a:lnSpc>
              <a:buFont typeface="Wingdings" pitchFamily="2" charset="2"/>
              <a:buNone/>
            </a:pPr>
            <a:endParaRPr lang="en-US" altLang="en-US" sz="2400" b="1" dirty="0" smtClean="0">
              <a:solidFill>
                <a:schemeClr val="accent2"/>
              </a:solidFill>
            </a:endParaRPr>
          </a:p>
          <a:p>
            <a:pPr eaLnBrk="1" hangingPunct="1">
              <a:lnSpc>
                <a:spcPct val="80000"/>
              </a:lnSpc>
            </a:pPr>
            <a:r>
              <a:rPr lang="en-US" altLang="en-US" sz="2400" dirty="0" smtClean="0"/>
              <a:t>Legal obligation to take steps to </a:t>
            </a:r>
            <a:r>
              <a:rPr lang="en-US" altLang="en-US" sz="2400" dirty="0" smtClean="0">
                <a:solidFill>
                  <a:schemeClr val="accent2"/>
                </a:solidFill>
              </a:rPr>
              <a:t>prevent harassment and address any harassment that occurs</a:t>
            </a:r>
          </a:p>
          <a:p>
            <a:pPr eaLnBrk="1" hangingPunct="1">
              <a:lnSpc>
                <a:spcPct val="80000"/>
              </a:lnSpc>
              <a:buFont typeface="Wingdings" pitchFamily="2" charset="2"/>
              <a:buNone/>
            </a:pPr>
            <a:endParaRPr lang="en-US" altLang="en-US" sz="2400" dirty="0" smtClean="0"/>
          </a:p>
          <a:p>
            <a:pPr eaLnBrk="1" hangingPunct="1">
              <a:lnSpc>
                <a:spcPct val="80000"/>
              </a:lnSpc>
            </a:pPr>
            <a:r>
              <a:rPr lang="en-US" altLang="en-US" sz="2400" dirty="0" smtClean="0"/>
              <a:t>Need to </a:t>
            </a:r>
            <a:r>
              <a:rPr lang="en-US" altLang="en-US" sz="2400" dirty="0" smtClean="0">
                <a:solidFill>
                  <a:schemeClr val="accent2"/>
                </a:solidFill>
              </a:rPr>
              <a:t>step in </a:t>
            </a:r>
            <a:r>
              <a:rPr lang="en-US" altLang="en-US" sz="2400" i="1" dirty="0" smtClean="0">
                <a:solidFill>
                  <a:schemeClr val="accent2"/>
                </a:solidFill>
              </a:rPr>
              <a:t>before</a:t>
            </a:r>
            <a:r>
              <a:rPr lang="en-US" altLang="en-US" sz="2400" dirty="0" smtClean="0"/>
              <a:t> conduct amounts to unlawful harassment </a:t>
            </a:r>
          </a:p>
          <a:p>
            <a:pPr eaLnBrk="1" hangingPunct="1">
              <a:lnSpc>
                <a:spcPct val="80000"/>
              </a:lnSpc>
            </a:pPr>
            <a:endParaRPr lang="en-US" altLang="en-US" sz="2400" dirty="0" smtClean="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4000" b="1" smtClean="0">
                <a:solidFill>
                  <a:schemeClr val="tx1"/>
                </a:solidFill>
              </a:rPr>
              <a:t>Sexual Harassment Policy</a:t>
            </a:r>
          </a:p>
        </p:txBody>
      </p:sp>
      <p:sp>
        <p:nvSpPr>
          <p:cNvPr id="57347" name="Rectangle 3"/>
          <p:cNvSpPr>
            <a:spLocks noGrp="1" noChangeArrowheads="1"/>
          </p:cNvSpPr>
          <p:nvPr>
            <p:ph idx="1"/>
          </p:nvPr>
        </p:nvSpPr>
        <p:spPr>
          <a:xfrm>
            <a:off x="566738" y="1905000"/>
            <a:ext cx="8001000" cy="4267200"/>
          </a:xfrm>
        </p:spPr>
        <p:txBody>
          <a:bodyPr/>
          <a:lstStyle/>
          <a:p>
            <a:pPr marL="0" indent="0" algn="ctr">
              <a:lnSpc>
                <a:spcPct val="80000"/>
              </a:lnSpc>
              <a:buFont typeface="Wingdings" pitchFamily="2" charset="2"/>
              <a:buNone/>
            </a:pPr>
            <a:endParaRPr lang="en-US" altLang="en-US" sz="2200" b="1" smtClean="0">
              <a:solidFill>
                <a:schemeClr val="accent2"/>
              </a:solidFill>
            </a:endParaRPr>
          </a:p>
          <a:p>
            <a:pPr marL="0" indent="0">
              <a:lnSpc>
                <a:spcPct val="80000"/>
              </a:lnSpc>
              <a:buFont typeface="Wingdings" pitchFamily="2" charset="2"/>
              <a:buNone/>
            </a:pPr>
            <a:r>
              <a:rPr lang="en-US" altLang="en-US" sz="2200" b="1" smtClean="0"/>
              <a:t>Involve the Entire School Community and Make the Policy User-Friendly.  </a:t>
            </a:r>
          </a:p>
          <a:p>
            <a:pPr marL="0" indent="0">
              <a:lnSpc>
                <a:spcPct val="80000"/>
              </a:lnSpc>
              <a:buFont typeface="Wingdings" pitchFamily="2" charset="2"/>
              <a:buNone/>
            </a:pPr>
            <a:endParaRPr lang="en-US" altLang="en-US" sz="2000" b="1" smtClean="0"/>
          </a:p>
          <a:p>
            <a:pPr marL="0" indent="0">
              <a:lnSpc>
                <a:spcPct val="80000"/>
              </a:lnSpc>
            </a:pPr>
            <a:r>
              <a:rPr lang="en-US" altLang="en-US" sz="1800" smtClean="0"/>
              <a:t>  </a:t>
            </a:r>
            <a:r>
              <a:rPr lang="en-US" altLang="en-US" sz="1900" smtClean="0"/>
              <a:t>Gather input from the community, e.g. by distributing survey to students.  </a:t>
            </a:r>
          </a:p>
          <a:p>
            <a:pPr lvl="1">
              <a:lnSpc>
                <a:spcPct val="80000"/>
              </a:lnSpc>
            </a:pPr>
            <a:endParaRPr lang="en-US" altLang="en-US" sz="1900" smtClean="0"/>
          </a:p>
          <a:p>
            <a:pPr marL="0" indent="0">
              <a:lnSpc>
                <a:spcPct val="80000"/>
              </a:lnSpc>
            </a:pPr>
            <a:r>
              <a:rPr lang="en-US" altLang="en-US" sz="1900" smtClean="0"/>
              <a:t> Do not forget about wider community when writing the policy—use plain language that will be accessible to teachers, students, school employees, and parents.  </a:t>
            </a:r>
          </a:p>
          <a:p>
            <a:pPr marL="0" indent="0">
              <a:lnSpc>
                <a:spcPct val="80000"/>
              </a:lnSpc>
            </a:pPr>
            <a:endParaRPr lang="en-US" altLang="en-US" sz="1900" smtClean="0"/>
          </a:p>
          <a:p>
            <a:pPr marL="0" indent="0">
              <a:lnSpc>
                <a:spcPct val="80000"/>
              </a:lnSpc>
            </a:pPr>
            <a:r>
              <a:rPr lang="en-US" altLang="en-US" sz="1900" smtClean="0"/>
              <a:t> If a significant number of students attending the school or their parents are non-English speakers, translate the policy into other languages.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4000" b="1" smtClean="0"/>
              <a:t>Sexual Harassment Policy</a:t>
            </a:r>
          </a:p>
        </p:txBody>
      </p:sp>
      <p:sp>
        <p:nvSpPr>
          <p:cNvPr id="58371" name="Rectangle 3"/>
          <p:cNvSpPr>
            <a:spLocks noGrp="1" noChangeArrowheads="1"/>
          </p:cNvSpPr>
          <p:nvPr>
            <p:ph idx="1"/>
          </p:nvPr>
        </p:nvSpPr>
        <p:spPr>
          <a:xfrm>
            <a:off x="566738" y="1981200"/>
            <a:ext cx="8001000" cy="4267200"/>
          </a:xfrm>
        </p:spPr>
        <p:txBody>
          <a:bodyPr>
            <a:normAutofit/>
          </a:bodyPr>
          <a:lstStyle/>
          <a:p>
            <a:pPr marL="0" indent="0">
              <a:lnSpc>
                <a:spcPct val="80000"/>
              </a:lnSpc>
              <a:buFont typeface="Wingdings" pitchFamily="2" charset="2"/>
              <a:buNone/>
            </a:pPr>
            <a:r>
              <a:rPr lang="en-US" altLang="en-US" sz="2200" b="1" smtClean="0"/>
              <a:t>Clearly Define Sexual Harassment and List Possible Punishments.</a:t>
            </a:r>
            <a:r>
              <a:rPr lang="en-US" altLang="en-US" sz="2400" b="1" smtClean="0"/>
              <a:t>  </a:t>
            </a:r>
          </a:p>
          <a:p>
            <a:pPr marL="0" indent="0">
              <a:lnSpc>
                <a:spcPct val="80000"/>
              </a:lnSpc>
              <a:buFont typeface="Wingdings" pitchFamily="2" charset="2"/>
              <a:buNone/>
            </a:pPr>
            <a:endParaRPr lang="en-US" altLang="en-US" sz="2400" b="1" smtClean="0"/>
          </a:p>
          <a:p>
            <a:pPr marL="0" indent="0">
              <a:lnSpc>
                <a:spcPct val="80000"/>
              </a:lnSpc>
            </a:pPr>
            <a:r>
              <a:rPr lang="en-US" altLang="en-US" sz="1900" b="1" smtClean="0"/>
              <a:t>   </a:t>
            </a:r>
            <a:r>
              <a:rPr lang="en-US" altLang="en-US" sz="1900" smtClean="0"/>
              <a:t>Clearly explain the types of behavior that constitute sexual harassment and lay out possible disciplinary actions the school can take against perpetrators.</a:t>
            </a:r>
          </a:p>
          <a:p>
            <a:pPr marL="0" indent="0">
              <a:lnSpc>
                <a:spcPct val="80000"/>
              </a:lnSpc>
              <a:buFont typeface="Wingdings" pitchFamily="2" charset="2"/>
              <a:buNone/>
            </a:pPr>
            <a:endParaRPr lang="en-US" altLang="en-US" sz="1900" smtClean="0"/>
          </a:p>
          <a:p>
            <a:pPr marL="0" indent="0">
              <a:lnSpc>
                <a:spcPct val="80000"/>
              </a:lnSpc>
            </a:pPr>
            <a:r>
              <a:rPr lang="en-US" altLang="en-US" sz="1900" smtClean="0"/>
              <a:t>   In addition to defining sexual harassment as unwelcome behavior of a sexual nature that interferes unreasonably with a student’s educational experience, provide specific examples of prohibited behaviors.  </a:t>
            </a:r>
          </a:p>
          <a:p>
            <a:pPr marL="0" indent="0">
              <a:lnSpc>
                <a:spcPct val="80000"/>
              </a:lnSpc>
            </a:pPr>
            <a:endParaRPr lang="en-US" altLang="en-US" sz="1900" smtClean="0"/>
          </a:p>
          <a:p>
            <a:pPr marL="0" indent="0">
              <a:lnSpc>
                <a:spcPct val="80000"/>
              </a:lnSpc>
            </a:pPr>
            <a:r>
              <a:rPr lang="en-US" altLang="en-US" sz="1900" smtClean="0"/>
              <a:t>   Make clear that </a:t>
            </a:r>
            <a:r>
              <a:rPr lang="en-US" altLang="en-US" sz="1900" i="1" smtClean="0"/>
              <a:t>all </a:t>
            </a:r>
            <a:r>
              <a:rPr lang="en-US" altLang="en-US" sz="1900" smtClean="0"/>
              <a:t>students are protected from sexual harassment—regardless of who the harasser is—and that harassment need not occur on school grounds to be prohibited.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4000" b="1" smtClean="0"/>
              <a:t>Sexual Harassment Policy</a:t>
            </a:r>
          </a:p>
        </p:txBody>
      </p:sp>
      <p:sp>
        <p:nvSpPr>
          <p:cNvPr id="73731" name="Rectangle 3"/>
          <p:cNvSpPr>
            <a:spLocks noGrp="1" noChangeArrowheads="1"/>
          </p:cNvSpPr>
          <p:nvPr>
            <p:ph idx="1"/>
          </p:nvPr>
        </p:nvSpPr>
        <p:spPr>
          <a:xfrm>
            <a:off x="685800" y="1981200"/>
            <a:ext cx="8043863" cy="4267200"/>
          </a:xfrm>
        </p:spPr>
        <p:txBody>
          <a:bodyPr/>
          <a:lstStyle/>
          <a:p>
            <a:pPr marL="0" indent="0">
              <a:lnSpc>
                <a:spcPct val="90000"/>
              </a:lnSpc>
              <a:buFont typeface="Wingdings" pitchFamily="2" charset="2"/>
              <a:buNone/>
              <a:defRPr/>
            </a:pPr>
            <a:r>
              <a:rPr lang="en-US" sz="2200" b="1" dirty="0" smtClean="0"/>
              <a:t>Ensure Confidentiality and Prohibit Retaliation.  </a:t>
            </a:r>
          </a:p>
          <a:p>
            <a:pPr>
              <a:lnSpc>
                <a:spcPct val="90000"/>
              </a:lnSpc>
              <a:buFont typeface="Wingdings" pitchFamily="2" charset="2"/>
              <a:buNone/>
              <a:defRPr/>
            </a:pPr>
            <a:endParaRPr lang="en-US" sz="2400" b="1" dirty="0" smtClean="0"/>
          </a:p>
          <a:p>
            <a:pPr>
              <a:lnSpc>
                <a:spcPct val="90000"/>
              </a:lnSpc>
              <a:defRPr/>
            </a:pPr>
            <a:r>
              <a:rPr lang="en-US" sz="2100" dirty="0" smtClean="0"/>
              <a:t>Ensure that complaints will be handled with as much confidentiality as possible and make clear that retaliation is strongly prohibited. </a:t>
            </a:r>
          </a:p>
          <a:p>
            <a:pPr>
              <a:lnSpc>
                <a:spcPct val="90000"/>
              </a:lnSpc>
              <a:defRPr/>
            </a:pPr>
            <a:endParaRPr lang="en-US" sz="2100" dirty="0" smtClean="0"/>
          </a:p>
          <a:p>
            <a:pPr>
              <a:lnSpc>
                <a:spcPct val="90000"/>
              </a:lnSpc>
              <a:defRPr/>
            </a:pPr>
            <a:r>
              <a:rPr lang="en-US" sz="2100" dirty="0" smtClean="0"/>
              <a:t>Confidentiality will help to prevent retaliation against students or witness’s cooperating in an investigation, but you should explicitly forbid such conduct in your official policy and provide specific illustrations of retaliatory acts.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4000" b="1" smtClean="0"/>
              <a:t>Sexual Harassment Policy</a:t>
            </a:r>
          </a:p>
        </p:txBody>
      </p:sp>
      <p:sp>
        <p:nvSpPr>
          <p:cNvPr id="60419" name="Rectangle 3"/>
          <p:cNvSpPr>
            <a:spLocks noGrp="1" noChangeArrowheads="1"/>
          </p:cNvSpPr>
          <p:nvPr>
            <p:ph idx="1"/>
          </p:nvPr>
        </p:nvSpPr>
        <p:spPr>
          <a:xfrm>
            <a:off x="566738" y="1828800"/>
            <a:ext cx="8001000" cy="4267200"/>
          </a:xfrm>
        </p:spPr>
        <p:txBody>
          <a:bodyPr>
            <a:normAutofit lnSpcReduction="10000"/>
          </a:bodyPr>
          <a:lstStyle/>
          <a:p>
            <a:pPr marL="0" indent="0">
              <a:lnSpc>
                <a:spcPct val="80000"/>
              </a:lnSpc>
              <a:buFont typeface="Wingdings" pitchFamily="2" charset="2"/>
              <a:buNone/>
            </a:pPr>
            <a:r>
              <a:rPr lang="en-US" altLang="en-US" sz="2200" b="1" smtClean="0"/>
              <a:t>Clearly Explain How Students Who Have Been Harassed Can Challenge that Harassment.</a:t>
            </a:r>
          </a:p>
          <a:p>
            <a:pPr marL="0" indent="0">
              <a:lnSpc>
                <a:spcPct val="80000"/>
              </a:lnSpc>
              <a:buFont typeface="Wingdings" pitchFamily="2" charset="2"/>
              <a:buNone/>
            </a:pPr>
            <a:r>
              <a:rPr lang="en-US" altLang="en-US" sz="2000" b="1" smtClean="0"/>
              <a:t>  </a:t>
            </a:r>
            <a:endParaRPr lang="en-US" altLang="en-US" sz="2000" smtClean="0"/>
          </a:p>
          <a:p>
            <a:pPr marL="0" indent="0">
              <a:lnSpc>
                <a:spcPct val="80000"/>
              </a:lnSpc>
            </a:pPr>
            <a:r>
              <a:rPr lang="en-US" altLang="en-US" sz="2000" smtClean="0"/>
              <a:t>  Formal complaint procedure: how, where, and with whom to file; what will happen in investigative process; how final determinations made; general time frames; possible penalties for harasser; how to appeal.  </a:t>
            </a:r>
          </a:p>
          <a:p>
            <a:pPr marL="0" indent="0">
              <a:lnSpc>
                <a:spcPct val="80000"/>
              </a:lnSpc>
            </a:pPr>
            <a:endParaRPr lang="en-US" altLang="en-US" sz="2000" smtClean="0"/>
          </a:p>
          <a:p>
            <a:pPr marL="0" indent="0">
              <a:lnSpc>
                <a:spcPct val="80000"/>
              </a:lnSpc>
            </a:pPr>
            <a:r>
              <a:rPr lang="en-US" altLang="en-US" sz="2000" smtClean="0"/>
              <a:t> Complaining parties may simultaneously pursue other legal remedies such as bringing a lawsuit or filing a claim with the U.S. Department of Education’s OCR.  </a:t>
            </a:r>
          </a:p>
          <a:p>
            <a:pPr marL="0" indent="0">
              <a:lnSpc>
                <a:spcPct val="80000"/>
              </a:lnSpc>
            </a:pPr>
            <a:endParaRPr lang="en-US" altLang="en-US" sz="2000" smtClean="0"/>
          </a:p>
          <a:p>
            <a:pPr marL="0" indent="0">
              <a:lnSpc>
                <a:spcPct val="80000"/>
              </a:lnSpc>
            </a:pPr>
            <a:r>
              <a:rPr lang="en-US" altLang="en-US" sz="2000" smtClean="0"/>
              <a:t>  In addition to (but not in lieu of) formal grievance procedure, you may facilitate informal actions in less serious cases of sexual harassment by providing a mediation process or by speaking directly to the accused harasser.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4000" b="1" smtClean="0"/>
              <a:t>Sexual Harassment Policy</a:t>
            </a:r>
          </a:p>
        </p:txBody>
      </p:sp>
      <p:sp>
        <p:nvSpPr>
          <p:cNvPr id="61443" name="Rectangle 3"/>
          <p:cNvSpPr>
            <a:spLocks noGrp="1" noChangeArrowheads="1"/>
          </p:cNvSpPr>
          <p:nvPr>
            <p:ph idx="1"/>
          </p:nvPr>
        </p:nvSpPr>
        <p:spPr>
          <a:xfrm>
            <a:off x="566738" y="1905000"/>
            <a:ext cx="8001000" cy="4267200"/>
          </a:xfrm>
        </p:spPr>
        <p:txBody>
          <a:bodyPr/>
          <a:lstStyle/>
          <a:p>
            <a:pPr marL="0" indent="0">
              <a:lnSpc>
                <a:spcPct val="80000"/>
              </a:lnSpc>
              <a:buFont typeface="Wingdings" pitchFamily="2" charset="2"/>
              <a:buNone/>
            </a:pPr>
            <a:r>
              <a:rPr lang="en-US" altLang="en-US" sz="2200" b="1" smtClean="0"/>
              <a:t>Make Sure the Policy is Well-Publicized and Effectively Implemented.  </a:t>
            </a:r>
          </a:p>
          <a:p>
            <a:pPr marL="0" indent="0">
              <a:lnSpc>
                <a:spcPct val="80000"/>
              </a:lnSpc>
              <a:buFont typeface="Wingdings" pitchFamily="2" charset="2"/>
              <a:buNone/>
            </a:pPr>
            <a:endParaRPr lang="en-US" altLang="en-US" sz="2200" b="1" smtClean="0"/>
          </a:p>
          <a:p>
            <a:pPr marL="0" indent="0">
              <a:lnSpc>
                <a:spcPct val="80000"/>
              </a:lnSpc>
            </a:pPr>
            <a:r>
              <a:rPr lang="en-US" altLang="en-US" sz="1900" smtClean="0"/>
              <a:t>  Every student, parent, and school employee should receive a copy of the policy and complaint procedures or a brochure or pamphlet summarizing it, as well as regular reminders about it.  </a:t>
            </a:r>
          </a:p>
          <a:p>
            <a:pPr marL="0" indent="0">
              <a:lnSpc>
                <a:spcPct val="80000"/>
              </a:lnSpc>
            </a:pPr>
            <a:endParaRPr lang="en-US" altLang="en-US" sz="1900" smtClean="0"/>
          </a:p>
          <a:p>
            <a:pPr marL="0" indent="0">
              <a:lnSpc>
                <a:spcPct val="80000"/>
              </a:lnSpc>
            </a:pPr>
            <a:r>
              <a:rPr lang="en-US" altLang="en-US" sz="1900" smtClean="0"/>
              <a:t>  Posters about the policy and sexual harassment should be placed in hallways, locker rooms, classrooms, administrators’ offices, student activity areas, or other public places.  </a:t>
            </a:r>
          </a:p>
          <a:p>
            <a:pPr marL="0" indent="0">
              <a:lnSpc>
                <a:spcPct val="80000"/>
              </a:lnSpc>
            </a:pPr>
            <a:endParaRPr lang="en-US" altLang="en-US" sz="1900" smtClean="0"/>
          </a:p>
          <a:p>
            <a:pPr marL="0" indent="0">
              <a:lnSpc>
                <a:spcPct val="80000"/>
              </a:lnSpc>
            </a:pPr>
            <a:r>
              <a:rPr lang="en-US" altLang="en-US" sz="1900" smtClean="0"/>
              <a:t>  A description or summary of the policy, with names of persons to contact for more information, should be included in all major school publications such as handbooks, course catalogs, or orientation materials.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304800"/>
            <a:ext cx="8839200" cy="1216025"/>
          </a:xfrm>
        </p:spPr>
        <p:txBody>
          <a:bodyPr/>
          <a:lstStyle/>
          <a:p>
            <a:pPr eaLnBrk="1" hangingPunct="1"/>
            <a:r>
              <a:rPr lang="en-US" altLang="en-US" sz="4000" b="1" smtClean="0"/>
              <a:t>Good Policies Not Enough</a:t>
            </a:r>
          </a:p>
        </p:txBody>
      </p:sp>
      <p:sp>
        <p:nvSpPr>
          <p:cNvPr id="62467" name="Rectangle 3"/>
          <p:cNvSpPr>
            <a:spLocks noGrp="1" noChangeArrowheads="1"/>
          </p:cNvSpPr>
          <p:nvPr>
            <p:ph sz="half" idx="1"/>
          </p:nvPr>
        </p:nvSpPr>
        <p:spPr>
          <a:xfrm>
            <a:off x="571500" y="1905000"/>
            <a:ext cx="3924300" cy="4267200"/>
          </a:xfrm>
        </p:spPr>
        <p:txBody>
          <a:bodyPr/>
          <a:lstStyle/>
          <a:p>
            <a:pPr marL="0" indent="0" eaLnBrk="1" hangingPunct="1">
              <a:buFont typeface="Wingdings" pitchFamily="2" charset="2"/>
              <a:buNone/>
            </a:pPr>
            <a:r>
              <a:rPr lang="en-US" altLang="en-US" sz="2200" i="1" smtClean="0"/>
              <a:t>2001 AAUW Study shows understanding has grown:</a:t>
            </a:r>
          </a:p>
          <a:p>
            <a:pPr marL="0" indent="0" eaLnBrk="1" hangingPunct="1">
              <a:buFont typeface="Wingdings" pitchFamily="2" charset="2"/>
              <a:buNone/>
            </a:pPr>
            <a:endParaRPr lang="en-US" altLang="en-US" sz="2200" smtClean="0"/>
          </a:p>
          <a:p>
            <a:pPr marL="0" indent="0" eaLnBrk="1" hangingPunct="1">
              <a:buFont typeface="Wingdings" pitchFamily="2" charset="2"/>
              <a:buNone/>
            </a:pPr>
            <a:r>
              <a:rPr lang="en-US" altLang="en-US" sz="2200" smtClean="0">
                <a:solidFill>
                  <a:schemeClr val="accent2"/>
                </a:solidFill>
              </a:rPr>
              <a:t>96%</a:t>
            </a:r>
            <a:r>
              <a:rPr lang="en-US" altLang="en-US" sz="2200" smtClean="0"/>
              <a:t> of students understood sexual harassment</a:t>
            </a:r>
          </a:p>
          <a:p>
            <a:pPr marL="0" indent="0" eaLnBrk="1" hangingPunct="1">
              <a:buFont typeface="Wingdings" pitchFamily="2" charset="2"/>
              <a:buNone/>
            </a:pPr>
            <a:r>
              <a:rPr lang="en-US" altLang="en-US" sz="2200" smtClean="0">
                <a:solidFill>
                  <a:schemeClr val="accent2"/>
                </a:solidFill>
              </a:rPr>
              <a:t>69%</a:t>
            </a:r>
            <a:r>
              <a:rPr lang="en-US" altLang="en-US" sz="2200" smtClean="0"/>
              <a:t> said their schools had harassment policies</a:t>
            </a:r>
          </a:p>
          <a:p>
            <a:pPr marL="0" indent="0" eaLnBrk="1" hangingPunct="1">
              <a:buFont typeface="Wingdings" pitchFamily="2" charset="2"/>
              <a:buNone/>
            </a:pPr>
            <a:r>
              <a:rPr lang="en-US" altLang="en-US" sz="2200" smtClean="0">
                <a:solidFill>
                  <a:schemeClr val="accent2"/>
                </a:solidFill>
              </a:rPr>
              <a:t>36%</a:t>
            </a:r>
            <a:r>
              <a:rPr lang="en-US" altLang="en-US" sz="2200" smtClean="0"/>
              <a:t> said their schools distribute handouts on harassment </a:t>
            </a:r>
          </a:p>
        </p:txBody>
      </p:sp>
      <p:sp>
        <p:nvSpPr>
          <p:cNvPr id="62468" name="Rectangle 4"/>
          <p:cNvSpPr>
            <a:spLocks noGrp="1" noChangeArrowheads="1"/>
          </p:cNvSpPr>
          <p:nvPr>
            <p:ph sz="half" idx="2"/>
          </p:nvPr>
        </p:nvSpPr>
        <p:spPr>
          <a:xfrm>
            <a:off x="4838700" y="1981200"/>
            <a:ext cx="3924300" cy="4267200"/>
          </a:xfrm>
        </p:spPr>
        <p:txBody>
          <a:bodyPr/>
          <a:lstStyle/>
          <a:p>
            <a:pPr marL="0" indent="0" eaLnBrk="1" hangingPunct="1">
              <a:lnSpc>
                <a:spcPct val="80000"/>
              </a:lnSpc>
              <a:buFont typeface="Wingdings" pitchFamily="2" charset="2"/>
              <a:buNone/>
            </a:pPr>
            <a:r>
              <a:rPr lang="en-US" altLang="en-US" sz="2200" i="1" smtClean="0"/>
              <a:t>But incidence of harassment is still too common:</a:t>
            </a:r>
          </a:p>
          <a:p>
            <a:pPr marL="0" indent="0" eaLnBrk="1" hangingPunct="1">
              <a:lnSpc>
                <a:spcPct val="80000"/>
              </a:lnSpc>
              <a:buFont typeface="Wingdings" pitchFamily="2" charset="2"/>
              <a:buNone/>
            </a:pPr>
            <a:endParaRPr lang="en-US" altLang="en-US" sz="2200" i="1" smtClean="0"/>
          </a:p>
          <a:p>
            <a:pPr marL="0" indent="0" eaLnBrk="1" hangingPunct="1">
              <a:lnSpc>
                <a:spcPct val="80000"/>
              </a:lnSpc>
              <a:buFont typeface="Wingdings" pitchFamily="2" charset="2"/>
              <a:buNone/>
            </a:pPr>
            <a:r>
              <a:rPr lang="en-US" altLang="en-US" sz="2200" smtClean="0">
                <a:solidFill>
                  <a:schemeClr val="accent2"/>
                </a:solidFill>
              </a:rPr>
              <a:t>81%</a:t>
            </a:r>
            <a:r>
              <a:rPr lang="en-US" altLang="en-US" sz="2200" smtClean="0"/>
              <a:t> of students have experienced it</a:t>
            </a:r>
          </a:p>
          <a:p>
            <a:pPr marL="0" indent="0" eaLnBrk="1" hangingPunct="1">
              <a:lnSpc>
                <a:spcPct val="80000"/>
              </a:lnSpc>
              <a:buFont typeface="Wingdings" pitchFamily="2" charset="2"/>
              <a:buNone/>
            </a:pPr>
            <a:r>
              <a:rPr lang="en-US" altLang="en-US" sz="2200" smtClean="0">
                <a:solidFill>
                  <a:schemeClr val="accent2"/>
                </a:solidFill>
              </a:rPr>
              <a:t>Six in ten</a:t>
            </a:r>
            <a:r>
              <a:rPr lang="en-US" altLang="en-US" sz="2200" smtClean="0"/>
              <a:t> students experience physical harassment</a:t>
            </a:r>
          </a:p>
          <a:p>
            <a:pPr marL="0" indent="0" eaLnBrk="1" hangingPunct="1">
              <a:lnSpc>
                <a:spcPct val="80000"/>
              </a:lnSpc>
              <a:buFont typeface="Wingdings" pitchFamily="2" charset="2"/>
              <a:buNone/>
            </a:pPr>
            <a:r>
              <a:rPr lang="en-US" altLang="en-US" sz="2200" smtClean="0">
                <a:solidFill>
                  <a:schemeClr val="accent2"/>
                </a:solidFill>
              </a:rPr>
              <a:t>38%</a:t>
            </a:r>
            <a:r>
              <a:rPr lang="en-US" altLang="en-US" sz="2200" smtClean="0"/>
              <a:t> report that teachers and school employees harass students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b="1" smtClean="0"/>
              <a:t>Title IX</a:t>
            </a:r>
          </a:p>
        </p:txBody>
      </p:sp>
      <p:sp>
        <p:nvSpPr>
          <p:cNvPr id="11267" name="Rectangle 3"/>
          <p:cNvSpPr>
            <a:spLocks noGrp="1" noChangeArrowheads="1"/>
          </p:cNvSpPr>
          <p:nvPr>
            <p:ph idx="1"/>
          </p:nvPr>
        </p:nvSpPr>
        <p:spPr>
          <a:xfrm>
            <a:off x="566738" y="1981200"/>
            <a:ext cx="8272462" cy="4267200"/>
          </a:xfrm>
        </p:spPr>
        <p:txBody>
          <a:bodyPr/>
          <a:lstStyle/>
          <a:p>
            <a:pPr marL="0" indent="0" eaLnBrk="1" hangingPunct="1">
              <a:lnSpc>
                <a:spcPct val="90000"/>
              </a:lnSpc>
              <a:buFont typeface="Wingdings" pitchFamily="2" charset="2"/>
              <a:buNone/>
            </a:pPr>
            <a:r>
              <a:rPr lang="en-US" altLang="en-US" sz="2800" b="1" smtClean="0"/>
              <a:t>Title IX of the Education Amendments of 1972</a:t>
            </a:r>
            <a:r>
              <a:rPr lang="en-US" altLang="en-US" sz="2800" smtClean="0"/>
              <a:t> (20 U.S.C. §§ 1681 </a:t>
            </a:r>
            <a:r>
              <a:rPr lang="en-US" altLang="en-US" sz="2800" i="1" smtClean="0"/>
              <a:t>et seq</a:t>
            </a:r>
            <a:r>
              <a:rPr lang="en-US" altLang="en-US" sz="2800" smtClean="0"/>
              <a:t>.) prohibits </a:t>
            </a:r>
            <a:r>
              <a:rPr lang="en-US" altLang="en-US" sz="2800" b="1" smtClean="0">
                <a:solidFill>
                  <a:schemeClr val="accent2"/>
                </a:solidFill>
              </a:rPr>
              <a:t>sex discrimination in education and in employment.</a:t>
            </a:r>
          </a:p>
          <a:p>
            <a:pPr marL="0" indent="0" eaLnBrk="1" hangingPunct="1">
              <a:lnSpc>
                <a:spcPct val="90000"/>
              </a:lnSpc>
              <a:buFont typeface="Wingdings" pitchFamily="2" charset="2"/>
              <a:buNone/>
            </a:pPr>
            <a:r>
              <a:rPr lang="en-US" altLang="en-US" sz="2700" smtClean="0"/>
              <a:t> </a:t>
            </a:r>
          </a:p>
          <a:p>
            <a:pPr marL="857250" lvl="1" indent="-285750" eaLnBrk="1" hangingPunct="1">
              <a:lnSpc>
                <a:spcPct val="90000"/>
              </a:lnSpc>
            </a:pPr>
            <a:r>
              <a:rPr lang="en-US" altLang="en-US" sz="1800" b="1" i="1" smtClean="0"/>
              <a:t>"</a:t>
            </a:r>
            <a:r>
              <a:rPr lang="en-US" altLang="en-US" sz="2300" b="1" i="1" smtClean="0"/>
              <a:t>No person in the United States shall, </a:t>
            </a:r>
            <a:r>
              <a:rPr lang="en-US" altLang="en-US" sz="2300" b="1" i="1" smtClean="0">
                <a:solidFill>
                  <a:schemeClr val="accent2"/>
                </a:solidFill>
              </a:rPr>
              <a:t>on the basis of sex</a:t>
            </a:r>
            <a:r>
              <a:rPr lang="en-US" altLang="en-US" sz="2300" b="1" i="1" smtClean="0"/>
              <a:t>, be excluded from participation in, be denied the benefits of, or be subjected to discrimination under any education program or activity receiving Federal financial assistance."</a:t>
            </a:r>
            <a:endParaRPr lang="en-US" altLang="en-US" sz="2000" b="1" smtClean="0"/>
          </a:p>
          <a:p>
            <a:pPr marL="0" indent="0" eaLnBrk="1" hangingPunct="1">
              <a:lnSpc>
                <a:spcPct val="90000"/>
              </a:lnSpc>
              <a:buFont typeface="Wingdings" pitchFamily="2" charset="2"/>
              <a:buNone/>
            </a:pPr>
            <a:endParaRPr lang="en-US" altLang="en-US" sz="2700" b="1" smtClean="0"/>
          </a:p>
        </p:txBody>
      </p:sp>
      <p:pic>
        <p:nvPicPr>
          <p:cNvPr id="11268" name="Picture 7" descr="j01778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24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altLang="en-US" sz="4000" b="1" smtClean="0">
                <a:solidFill>
                  <a:schemeClr val="tx1"/>
                </a:solidFill>
              </a:rPr>
              <a:t>What Should You Do If Harassment Occurs?</a:t>
            </a:r>
          </a:p>
        </p:txBody>
      </p:sp>
      <p:sp>
        <p:nvSpPr>
          <p:cNvPr id="63491" name="Rectangle 3"/>
          <p:cNvSpPr>
            <a:spLocks noGrp="1" noChangeArrowheads="1"/>
          </p:cNvSpPr>
          <p:nvPr>
            <p:ph idx="1"/>
          </p:nvPr>
        </p:nvSpPr>
        <p:spPr>
          <a:xfrm>
            <a:off x="566738" y="2057400"/>
            <a:ext cx="6215062" cy="4267200"/>
          </a:xfrm>
        </p:spPr>
        <p:txBody>
          <a:bodyPr/>
          <a:lstStyle/>
          <a:p>
            <a:pPr marL="0" indent="0">
              <a:buFont typeface="Wingdings" pitchFamily="2" charset="2"/>
              <a:buNone/>
            </a:pPr>
            <a:r>
              <a:rPr lang="en-US" altLang="en-US" sz="3200" b="1" smtClean="0"/>
              <a:t>Don’t Wait For A Complaint</a:t>
            </a:r>
          </a:p>
          <a:p>
            <a:pPr marL="0" indent="0">
              <a:buFont typeface="Wingdings" pitchFamily="2" charset="2"/>
              <a:buNone/>
            </a:pPr>
            <a:endParaRPr lang="en-US" altLang="en-US" sz="3200" b="1" smtClean="0"/>
          </a:p>
          <a:p>
            <a:pPr marL="0" indent="0"/>
            <a:r>
              <a:rPr lang="en-US" altLang="en-US" smtClean="0"/>
              <a:t> Need to address harassment whenever you become aware of it, whether or not a formal complaint is filed</a:t>
            </a:r>
          </a:p>
        </p:txBody>
      </p:sp>
      <p:pic>
        <p:nvPicPr>
          <p:cNvPr id="63492" name="Picture 5" descr="j028356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34150" y="1905000"/>
            <a:ext cx="24574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74675" y="304800"/>
            <a:ext cx="8340725" cy="1216025"/>
          </a:xfrm>
        </p:spPr>
        <p:txBody>
          <a:bodyPr>
            <a:normAutofit fontScale="90000"/>
          </a:bodyPr>
          <a:lstStyle/>
          <a:p>
            <a:pPr eaLnBrk="1" hangingPunct="1"/>
            <a:r>
              <a:rPr lang="en-US" altLang="en-US" sz="4000" b="1" dirty="0" smtClean="0">
                <a:solidFill>
                  <a:schemeClr val="tx1"/>
                </a:solidFill>
              </a:rPr>
              <a:t>What Should You Do In Response to Complaints?</a:t>
            </a:r>
          </a:p>
        </p:txBody>
      </p:sp>
      <p:sp>
        <p:nvSpPr>
          <p:cNvPr id="118788" name="Rectangle 3"/>
          <p:cNvSpPr>
            <a:spLocks noGrp="1" noChangeArrowheads="1"/>
          </p:cNvSpPr>
          <p:nvPr>
            <p:ph idx="1"/>
          </p:nvPr>
        </p:nvSpPr>
        <p:spPr>
          <a:xfrm>
            <a:off x="685800" y="2057400"/>
            <a:ext cx="8001000" cy="4267200"/>
          </a:xfrm>
        </p:spPr>
        <p:txBody>
          <a:bodyPr/>
          <a:lstStyle/>
          <a:p>
            <a:pPr algn="ctr" eaLnBrk="1" hangingPunct="1">
              <a:buFont typeface="Wingdings" pitchFamily="2" charset="2"/>
              <a:buNone/>
            </a:pPr>
            <a:r>
              <a:rPr lang="en-US" altLang="en-US" b="1" dirty="0" smtClean="0">
                <a:solidFill>
                  <a:schemeClr val="accent2"/>
                </a:solidFill>
              </a:rPr>
              <a:t>GRIEVANCE PROCESS</a:t>
            </a:r>
          </a:p>
          <a:p>
            <a:pPr algn="ctr" eaLnBrk="1" hangingPunct="1">
              <a:buFont typeface="Wingdings" pitchFamily="2" charset="2"/>
              <a:buNone/>
            </a:pPr>
            <a:endParaRPr lang="en-US" altLang="en-US" sz="1400" b="1" dirty="0" smtClean="0">
              <a:solidFill>
                <a:schemeClr val="accent2"/>
              </a:solidFill>
            </a:endParaRPr>
          </a:p>
          <a:p>
            <a:pPr eaLnBrk="1" hangingPunct="1"/>
            <a:r>
              <a:rPr lang="en-US" altLang="en-US" dirty="0" smtClean="0"/>
              <a:t>Description of </a:t>
            </a:r>
            <a:r>
              <a:rPr lang="en-US" altLang="en-US" dirty="0" smtClean="0">
                <a:solidFill>
                  <a:schemeClr val="accent2"/>
                </a:solidFill>
              </a:rPr>
              <a:t>steps of process</a:t>
            </a:r>
          </a:p>
          <a:p>
            <a:pPr eaLnBrk="1" hangingPunct="1"/>
            <a:r>
              <a:rPr lang="en-US" altLang="en-US" dirty="0" smtClean="0"/>
              <a:t>Identification of </a:t>
            </a:r>
            <a:r>
              <a:rPr lang="en-US" altLang="en-US" dirty="0" smtClean="0">
                <a:solidFill>
                  <a:schemeClr val="accent2"/>
                </a:solidFill>
              </a:rPr>
              <a:t>staff responsible</a:t>
            </a:r>
            <a:r>
              <a:rPr lang="en-US" altLang="en-US" dirty="0" smtClean="0"/>
              <a:t> for each step of process</a:t>
            </a:r>
          </a:p>
          <a:p>
            <a:pPr eaLnBrk="1" hangingPunct="1"/>
            <a:r>
              <a:rPr lang="en-US" altLang="en-US" dirty="0" smtClean="0">
                <a:solidFill>
                  <a:schemeClr val="accent2"/>
                </a:solidFill>
              </a:rPr>
              <a:t>Time frames</a:t>
            </a:r>
            <a:r>
              <a:rPr lang="en-US" altLang="en-US" dirty="0" smtClean="0"/>
              <a:t> for each step of process</a:t>
            </a:r>
          </a:p>
          <a:p>
            <a:pPr eaLnBrk="1" hangingPunct="1"/>
            <a:r>
              <a:rPr lang="en-US" altLang="en-US" dirty="0" smtClean="0"/>
              <a:t>Assurance that parties will be </a:t>
            </a:r>
            <a:r>
              <a:rPr lang="en-US" altLang="en-US" dirty="0" smtClean="0">
                <a:solidFill>
                  <a:schemeClr val="accent2"/>
                </a:solidFill>
              </a:rPr>
              <a:t>informed of the outcome</a:t>
            </a:r>
          </a:p>
          <a:p>
            <a:pPr eaLnBrk="1" hangingPunct="1">
              <a:buFont typeface="Wingdings" pitchFamily="2" charset="2"/>
              <a:buNone/>
            </a:pPr>
            <a:endParaRPr lang="en-US" altLang="en-US" dirty="0" smtClean="0">
              <a:solidFill>
                <a:schemeClr val="accent2"/>
              </a:solidFill>
            </a:endParaRPr>
          </a:p>
        </p:txBody>
      </p:sp>
      <p:pic>
        <p:nvPicPr>
          <p:cNvPr id="64516" name="Picture 6" descr="bd1051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3350" y="1676400"/>
            <a:ext cx="116205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8788">
                                            <p:txEl>
                                              <p:pRg st="2" end="2"/>
                                            </p:txEl>
                                          </p:spTgt>
                                        </p:tgtEl>
                                        <p:attrNameLst>
                                          <p:attrName>style.visibility</p:attrName>
                                        </p:attrNameLst>
                                      </p:cBhvr>
                                      <p:to>
                                        <p:strVal val="visible"/>
                                      </p:to>
                                    </p:set>
                                    <p:animEffect transition="in" filter="blinds(horizontal)">
                                      <p:cBhvr>
                                        <p:cTn id="7" dur="500"/>
                                        <p:tgtEl>
                                          <p:spTgt spid="11878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8788">
                                            <p:txEl>
                                              <p:pRg st="3" end="3"/>
                                            </p:txEl>
                                          </p:spTgt>
                                        </p:tgtEl>
                                        <p:attrNameLst>
                                          <p:attrName>style.visibility</p:attrName>
                                        </p:attrNameLst>
                                      </p:cBhvr>
                                      <p:to>
                                        <p:strVal val="visible"/>
                                      </p:to>
                                    </p:set>
                                    <p:animEffect transition="in" filter="blinds(horizontal)">
                                      <p:cBhvr>
                                        <p:cTn id="12" dur="500"/>
                                        <p:tgtEl>
                                          <p:spTgt spid="11878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8788">
                                            <p:txEl>
                                              <p:pRg st="4" end="4"/>
                                            </p:txEl>
                                          </p:spTgt>
                                        </p:tgtEl>
                                        <p:attrNameLst>
                                          <p:attrName>style.visibility</p:attrName>
                                        </p:attrNameLst>
                                      </p:cBhvr>
                                      <p:to>
                                        <p:strVal val="visible"/>
                                      </p:to>
                                    </p:set>
                                    <p:animEffect transition="in" filter="blinds(horizontal)">
                                      <p:cBhvr>
                                        <p:cTn id="17" dur="500"/>
                                        <p:tgtEl>
                                          <p:spTgt spid="11878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8788">
                                            <p:txEl>
                                              <p:pRg st="5" end="5"/>
                                            </p:txEl>
                                          </p:spTgt>
                                        </p:tgtEl>
                                        <p:attrNameLst>
                                          <p:attrName>style.visibility</p:attrName>
                                        </p:attrNameLst>
                                      </p:cBhvr>
                                      <p:to>
                                        <p:strVal val="visible"/>
                                      </p:to>
                                    </p:set>
                                    <p:animEffect transition="in" filter="blinds(horizontal)">
                                      <p:cBhvr>
                                        <p:cTn id="22" dur="500"/>
                                        <p:tgtEl>
                                          <p:spTgt spid="1187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altLang="en-US" sz="4000" b="1" smtClean="0">
                <a:solidFill>
                  <a:schemeClr val="tx1"/>
                </a:solidFill>
              </a:rPr>
              <a:t>What Should You Do If Harassment Occurs?</a:t>
            </a:r>
          </a:p>
        </p:txBody>
      </p:sp>
      <p:sp>
        <p:nvSpPr>
          <p:cNvPr id="65539" name="Rectangle 3"/>
          <p:cNvSpPr>
            <a:spLocks noGrp="1" noChangeArrowheads="1"/>
          </p:cNvSpPr>
          <p:nvPr>
            <p:ph idx="1"/>
          </p:nvPr>
        </p:nvSpPr>
        <p:spPr>
          <a:xfrm>
            <a:off x="566738" y="1905000"/>
            <a:ext cx="8001000" cy="4267200"/>
          </a:xfrm>
        </p:spPr>
        <p:txBody>
          <a:bodyPr/>
          <a:lstStyle/>
          <a:p>
            <a:pPr marL="0" indent="0">
              <a:buFont typeface="Wingdings" pitchFamily="2" charset="2"/>
              <a:buNone/>
            </a:pPr>
            <a:r>
              <a:rPr lang="en-US" altLang="en-US" sz="2800" b="1" dirty="0" smtClean="0"/>
              <a:t>Stop Any Ongoing Harassment Immediately.</a:t>
            </a:r>
            <a:r>
              <a:rPr lang="en-US" altLang="en-US" sz="2600" b="1" dirty="0" smtClean="0"/>
              <a:t>  </a:t>
            </a:r>
          </a:p>
          <a:p>
            <a:pPr marL="0" indent="0">
              <a:buFont typeface="Wingdings" pitchFamily="2" charset="2"/>
              <a:buNone/>
            </a:pPr>
            <a:endParaRPr lang="en-US" altLang="en-US" sz="2600" b="1" dirty="0" smtClean="0"/>
          </a:p>
          <a:p>
            <a:pPr marL="0" indent="0"/>
            <a:r>
              <a:rPr lang="en-US" altLang="en-US" sz="2600" dirty="0" smtClean="0"/>
              <a:t> Moving quickly tells everyone that such behavior is not acceptable and that your school takes harassment seriously.</a:t>
            </a:r>
            <a:r>
              <a:rPr lang="en-US" altLang="en-US" sz="2600" b="1" dirty="0" smtClean="0"/>
              <a:t>  </a:t>
            </a:r>
          </a:p>
          <a:p>
            <a:pPr marL="0" indent="0">
              <a:buFont typeface="Wingdings" pitchFamily="2" charset="2"/>
              <a:buNone/>
            </a:pPr>
            <a:endParaRPr lang="en-US" altLang="en-US" sz="2600" dirty="0" smtClean="0"/>
          </a:p>
          <a:p>
            <a:pPr marL="0" indent="0"/>
            <a:r>
              <a:rPr lang="en-US" altLang="en-US" sz="2600" dirty="0" smtClean="0"/>
              <a:t> You also must take steps necessary to ensure that the harassment does not reoccur.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altLang="en-US" sz="4000" b="1" smtClean="0">
                <a:solidFill>
                  <a:schemeClr val="tx1"/>
                </a:solidFill>
              </a:rPr>
              <a:t>What Should You Do If Harassment Occurs?</a:t>
            </a:r>
          </a:p>
        </p:txBody>
      </p:sp>
      <p:sp>
        <p:nvSpPr>
          <p:cNvPr id="66563" name="Rectangle 3"/>
          <p:cNvSpPr>
            <a:spLocks noGrp="1" noChangeArrowheads="1"/>
          </p:cNvSpPr>
          <p:nvPr>
            <p:ph idx="1"/>
          </p:nvPr>
        </p:nvSpPr>
        <p:spPr>
          <a:xfrm>
            <a:off x="566738" y="1905000"/>
            <a:ext cx="8001000" cy="4267200"/>
          </a:xfrm>
        </p:spPr>
        <p:txBody>
          <a:bodyPr/>
          <a:lstStyle/>
          <a:p>
            <a:pPr>
              <a:lnSpc>
                <a:spcPct val="80000"/>
              </a:lnSpc>
              <a:buFont typeface="Wingdings" pitchFamily="2" charset="2"/>
              <a:buNone/>
            </a:pPr>
            <a:r>
              <a:rPr lang="en-US" altLang="en-US" sz="2000" b="1" dirty="0" smtClean="0"/>
              <a:t>Investigate </a:t>
            </a:r>
            <a:r>
              <a:rPr lang="en-US" altLang="en-US" sz="2000" b="1" i="1" dirty="0" smtClean="0"/>
              <a:t>All</a:t>
            </a:r>
            <a:r>
              <a:rPr lang="en-US" altLang="en-US" sz="2000" b="1" dirty="0" smtClean="0"/>
              <a:t> Allegations of Harassment.</a:t>
            </a:r>
            <a:r>
              <a:rPr lang="en-US" altLang="en-US" sz="1300" b="1" dirty="0" smtClean="0"/>
              <a:t> </a:t>
            </a:r>
          </a:p>
          <a:p>
            <a:pPr>
              <a:lnSpc>
                <a:spcPct val="80000"/>
              </a:lnSpc>
              <a:buFont typeface="Wingdings" pitchFamily="2" charset="2"/>
              <a:buNone/>
            </a:pPr>
            <a:r>
              <a:rPr lang="en-US" altLang="en-US" sz="800" b="1" dirty="0" smtClean="0"/>
              <a:t> </a:t>
            </a:r>
          </a:p>
          <a:p>
            <a:pPr>
              <a:lnSpc>
                <a:spcPct val="80000"/>
              </a:lnSpc>
            </a:pPr>
            <a:r>
              <a:rPr lang="en-US" altLang="en-US" sz="2000" dirty="0" smtClean="0"/>
              <a:t>Immediate and appropriate steps to investigate and determine what occurred, regardless of whether formal complaint filed. </a:t>
            </a:r>
          </a:p>
          <a:p>
            <a:pPr marL="0" indent="0">
              <a:lnSpc>
                <a:spcPct val="80000"/>
              </a:lnSpc>
              <a:buNone/>
            </a:pPr>
            <a:r>
              <a:rPr lang="en-US" altLang="en-US" sz="2000" dirty="0" smtClean="0"/>
              <a:t> </a:t>
            </a:r>
          </a:p>
          <a:p>
            <a:pPr>
              <a:lnSpc>
                <a:spcPct val="80000"/>
              </a:lnSpc>
            </a:pPr>
            <a:r>
              <a:rPr lang="en-US" altLang="en-US" sz="2000" dirty="0" smtClean="0"/>
              <a:t> Inform and obtain consent from the complainant (or the complainant’s parents if the complainant is under 18 and does not attend a postsecondary institution) before beginning an investigation</a:t>
            </a:r>
          </a:p>
          <a:p>
            <a:pPr marL="0" indent="0">
              <a:lnSpc>
                <a:spcPct val="80000"/>
              </a:lnSpc>
              <a:buNone/>
            </a:pPr>
            <a:endParaRPr lang="en-US" altLang="en-US" sz="2000" dirty="0" smtClean="0"/>
          </a:p>
          <a:p>
            <a:pPr>
              <a:lnSpc>
                <a:spcPct val="80000"/>
              </a:lnSpc>
            </a:pPr>
            <a:r>
              <a:rPr lang="en-US" altLang="en-US" sz="2000" dirty="0" smtClean="0"/>
              <a:t> If the complainant requests confidentiality or asks that the complaint not be pursued, the school should take care to investigate and respond to the complaint consistent with the request for confidentiality or request not to pursue an investigation.* </a:t>
            </a:r>
          </a:p>
          <a:p>
            <a:pPr marL="0" indent="0">
              <a:lnSpc>
                <a:spcPct val="80000"/>
              </a:lnSpc>
              <a:buNone/>
            </a:pPr>
            <a:endParaRPr lang="en-US" altLang="en-US" sz="2000"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Should You Do If Harassment Occurs? </a:t>
            </a:r>
            <a:endParaRPr lang="en-US" b="1" dirty="0"/>
          </a:p>
        </p:txBody>
      </p:sp>
      <p:sp>
        <p:nvSpPr>
          <p:cNvPr id="3" name="Content Placeholder 2"/>
          <p:cNvSpPr>
            <a:spLocks noGrp="1"/>
          </p:cNvSpPr>
          <p:nvPr>
            <p:ph idx="1"/>
          </p:nvPr>
        </p:nvSpPr>
        <p:spPr/>
        <p:txBody>
          <a:bodyPr>
            <a:normAutofit/>
          </a:bodyPr>
          <a:lstStyle/>
          <a:p>
            <a:pPr lvl="0">
              <a:lnSpc>
                <a:spcPct val="80000"/>
              </a:lnSpc>
              <a:buClr>
                <a:srgbClr val="CC0000"/>
              </a:buClr>
            </a:pPr>
            <a:r>
              <a:rPr lang="en-US" altLang="en-US" sz="2000" dirty="0"/>
              <a:t>The inquiry must be </a:t>
            </a:r>
            <a:r>
              <a:rPr lang="en-US" altLang="en-US" sz="2000" i="1" dirty="0"/>
              <a:t>prompt, thorough, and impartial</a:t>
            </a:r>
            <a:r>
              <a:rPr lang="en-US" altLang="en-US" sz="2000" dirty="0"/>
              <a:t>.  At a minimum, investigation should include interviews with victim, alleged harasser, and anyone else who may have relevant information. </a:t>
            </a:r>
            <a:endParaRPr lang="en-US" altLang="en-US" sz="2000" dirty="0" smtClean="0"/>
          </a:p>
          <a:p>
            <a:pPr marL="0" lvl="0" indent="0">
              <a:lnSpc>
                <a:spcPct val="80000"/>
              </a:lnSpc>
              <a:buClr>
                <a:srgbClr val="CC0000"/>
              </a:buClr>
              <a:buNone/>
            </a:pPr>
            <a:endParaRPr lang="en-US" altLang="en-US" sz="2000" dirty="0"/>
          </a:p>
          <a:p>
            <a:pPr lvl="0">
              <a:lnSpc>
                <a:spcPct val="80000"/>
              </a:lnSpc>
              <a:buClr>
                <a:srgbClr val="CC0000"/>
              </a:buClr>
            </a:pPr>
            <a:r>
              <a:rPr lang="en-US" altLang="en-US" sz="2000" dirty="0" smtClean="0"/>
              <a:t>Keep </a:t>
            </a:r>
            <a:r>
              <a:rPr lang="en-US" altLang="en-US" sz="2000" dirty="0"/>
              <a:t>complete records of investigations, including detailed description of victim’s allegations, notes on all interviews, the outcome of the investigation, and any action taken by your school. </a:t>
            </a:r>
            <a:endParaRPr lang="en-US" altLang="en-US" sz="2000" dirty="0" smtClean="0"/>
          </a:p>
          <a:p>
            <a:pPr marL="0" lvl="0" indent="0">
              <a:lnSpc>
                <a:spcPct val="80000"/>
              </a:lnSpc>
              <a:buClr>
                <a:srgbClr val="CC0000"/>
              </a:buClr>
              <a:buNone/>
            </a:pPr>
            <a:endParaRPr lang="en-US" altLang="en-US" sz="2000" dirty="0"/>
          </a:p>
          <a:p>
            <a:pPr lvl="0">
              <a:lnSpc>
                <a:spcPct val="80000"/>
              </a:lnSpc>
              <a:buClr>
                <a:srgbClr val="CC0000"/>
              </a:buClr>
            </a:pPr>
            <a:r>
              <a:rPr lang="en-US" altLang="en-US" sz="2000" dirty="0"/>
              <a:t>Limit the disclosure of information to people who really need to know, limit access to the investigation file and documents, and tell witnesses not to discuss the investigation with anyone. </a:t>
            </a:r>
          </a:p>
          <a:p>
            <a:endParaRPr lang="en-US" dirty="0"/>
          </a:p>
        </p:txBody>
      </p:sp>
    </p:spTree>
    <p:extLst>
      <p:ext uri="{BB962C8B-B14F-4D97-AF65-F5344CB8AC3E}">
        <p14:creationId xmlns:p14="http://schemas.microsoft.com/office/powerpoint/2010/main" val="3717245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hangingPunct="1"/>
            <a:r>
              <a:rPr lang="en-US" altLang="en-US" sz="4000" b="1" smtClean="0">
                <a:solidFill>
                  <a:schemeClr val="tx1"/>
                </a:solidFill>
              </a:rPr>
              <a:t>Characteristics of a Good Investigation:</a:t>
            </a:r>
          </a:p>
        </p:txBody>
      </p:sp>
      <p:sp>
        <p:nvSpPr>
          <p:cNvPr id="67587" name="Rectangle 3"/>
          <p:cNvSpPr>
            <a:spLocks noGrp="1" noChangeArrowheads="1"/>
          </p:cNvSpPr>
          <p:nvPr>
            <p:ph idx="1"/>
          </p:nvPr>
        </p:nvSpPr>
        <p:spPr>
          <a:xfrm>
            <a:off x="566738" y="1905000"/>
            <a:ext cx="8001000" cy="4267200"/>
          </a:xfrm>
        </p:spPr>
        <p:txBody>
          <a:bodyPr>
            <a:normAutofit/>
          </a:bodyPr>
          <a:lstStyle/>
          <a:p>
            <a:pPr eaLnBrk="1" hangingPunct="1">
              <a:buFont typeface="Wingdings" pitchFamily="2" charset="2"/>
              <a:buNone/>
            </a:pPr>
            <a:r>
              <a:rPr lang="en-US" altLang="en-US" sz="2800" b="1" i="1" smtClean="0"/>
              <a:t>Create an Investigative Plan</a:t>
            </a:r>
          </a:p>
          <a:p>
            <a:pPr eaLnBrk="1" hangingPunct="1">
              <a:buFont typeface="Wingdings" pitchFamily="2" charset="2"/>
              <a:buNone/>
            </a:pPr>
            <a:endParaRPr lang="en-US" altLang="en-US" smtClean="0"/>
          </a:p>
          <a:p>
            <a:pPr eaLnBrk="1" hangingPunct="1"/>
            <a:r>
              <a:rPr lang="en-US" altLang="en-US" sz="2400" smtClean="0"/>
              <a:t>Outline key questions.</a:t>
            </a:r>
          </a:p>
          <a:p>
            <a:pPr eaLnBrk="1" hangingPunct="1"/>
            <a:endParaRPr lang="en-US" altLang="en-US" sz="2400" smtClean="0"/>
          </a:p>
          <a:p>
            <a:pPr eaLnBrk="1" hangingPunct="1"/>
            <a:r>
              <a:rPr lang="en-US" altLang="en-US" sz="2400" smtClean="0"/>
              <a:t>Decide whom you need to interview.</a:t>
            </a:r>
          </a:p>
          <a:p>
            <a:pPr eaLnBrk="1" hangingPunct="1"/>
            <a:endParaRPr lang="en-US" altLang="en-US" sz="2400" smtClean="0"/>
          </a:p>
          <a:p>
            <a:pPr eaLnBrk="1" hangingPunct="1"/>
            <a:r>
              <a:rPr lang="en-US" altLang="en-US" sz="2400" smtClean="0"/>
              <a:t>Decide what documents you need to review.</a:t>
            </a:r>
          </a:p>
          <a:p>
            <a:pPr eaLnBrk="1" hangingPunct="1"/>
            <a:endParaRPr lang="en-US" altLang="en-US" sz="2400" smtClean="0"/>
          </a:p>
          <a:p>
            <a:pPr eaLnBrk="1" hangingPunct="1"/>
            <a:r>
              <a:rPr lang="en-US" altLang="en-US" sz="2400" smtClean="0"/>
              <a:t>Set time frames.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304800"/>
            <a:ext cx="8534400" cy="1216025"/>
          </a:xfrm>
        </p:spPr>
        <p:txBody>
          <a:bodyPr>
            <a:normAutofit/>
          </a:bodyPr>
          <a:lstStyle/>
          <a:p>
            <a:pPr eaLnBrk="1" hangingPunct="1"/>
            <a:r>
              <a:rPr lang="en-US" altLang="en-US" sz="4000" b="1" smtClean="0">
                <a:solidFill>
                  <a:schemeClr val="tx1"/>
                </a:solidFill>
              </a:rPr>
              <a:t>Characteristics of a Good Investigation:</a:t>
            </a:r>
          </a:p>
        </p:txBody>
      </p:sp>
      <p:sp>
        <p:nvSpPr>
          <p:cNvPr id="68611" name="Rectangle 3"/>
          <p:cNvSpPr>
            <a:spLocks noGrp="1" noChangeArrowheads="1"/>
          </p:cNvSpPr>
          <p:nvPr>
            <p:ph idx="1"/>
          </p:nvPr>
        </p:nvSpPr>
        <p:spPr>
          <a:xfrm>
            <a:off x="566738" y="1981200"/>
            <a:ext cx="8001000" cy="4267200"/>
          </a:xfrm>
        </p:spPr>
        <p:txBody>
          <a:bodyPr/>
          <a:lstStyle/>
          <a:p>
            <a:pPr eaLnBrk="1" hangingPunct="1">
              <a:lnSpc>
                <a:spcPct val="80000"/>
              </a:lnSpc>
              <a:buFont typeface="Wingdings" pitchFamily="2" charset="2"/>
              <a:buNone/>
            </a:pPr>
            <a:r>
              <a:rPr lang="en-US" altLang="en-US" sz="2800" b="1" i="1" smtClean="0"/>
              <a:t>Understand the Claim</a:t>
            </a:r>
          </a:p>
          <a:p>
            <a:pPr eaLnBrk="1" hangingPunct="1">
              <a:lnSpc>
                <a:spcPct val="80000"/>
              </a:lnSpc>
              <a:buFont typeface="Wingdings" pitchFamily="2" charset="2"/>
              <a:buNone/>
            </a:pPr>
            <a:endParaRPr lang="en-US" altLang="en-US" sz="2800" b="1" i="1" smtClean="0"/>
          </a:p>
          <a:p>
            <a:pPr eaLnBrk="1" hangingPunct="1">
              <a:lnSpc>
                <a:spcPct val="80000"/>
              </a:lnSpc>
            </a:pPr>
            <a:r>
              <a:rPr lang="en-US" altLang="en-US" sz="2400" smtClean="0"/>
              <a:t>Conduct a thorough interview of the complainant and identify specific allegations made.</a:t>
            </a:r>
          </a:p>
          <a:p>
            <a:pPr eaLnBrk="1" hangingPunct="1">
              <a:lnSpc>
                <a:spcPct val="80000"/>
              </a:lnSpc>
            </a:pPr>
            <a:endParaRPr lang="en-US" altLang="en-US" sz="2400" smtClean="0"/>
          </a:p>
          <a:p>
            <a:pPr eaLnBrk="1" hangingPunct="1">
              <a:lnSpc>
                <a:spcPct val="80000"/>
              </a:lnSpc>
            </a:pPr>
            <a:r>
              <a:rPr lang="en-US" altLang="en-US" sz="2400" smtClean="0"/>
              <a:t>Identify specific provisions of law or parts of school policy alleged to have been violated.</a:t>
            </a:r>
          </a:p>
          <a:p>
            <a:pPr eaLnBrk="1" hangingPunct="1">
              <a:lnSpc>
                <a:spcPct val="80000"/>
              </a:lnSpc>
            </a:pPr>
            <a:endParaRPr lang="en-US" altLang="en-US" sz="2400" smtClean="0"/>
          </a:p>
          <a:p>
            <a:pPr eaLnBrk="1" hangingPunct="1">
              <a:lnSpc>
                <a:spcPct val="80000"/>
              </a:lnSpc>
            </a:pPr>
            <a:r>
              <a:rPr lang="en-US" altLang="en-US" sz="2400" smtClean="0"/>
              <a:t>Conduct a thorough interview of the person named in the complaint and identify defenses.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altLang="en-US" sz="4000" b="1" smtClean="0">
                <a:solidFill>
                  <a:schemeClr val="tx1"/>
                </a:solidFill>
              </a:rPr>
              <a:t>Characteristics of a Good Investigation:</a:t>
            </a:r>
          </a:p>
        </p:txBody>
      </p:sp>
      <p:sp>
        <p:nvSpPr>
          <p:cNvPr id="69635" name="Rectangle 3"/>
          <p:cNvSpPr>
            <a:spLocks noGrp="1" noChangeArrowheads="1"/>
          </p:cNvSpPr>
          <p:nvPr>
            <p:ph idx="1"/>
          </p:nvPr>
        </p:nvSpPr>
        <p:spPr>
          <a:xfrm>
            <a:off x="566738" y="1981200"/>
            <a:ext cx="8001000" cy="4267200"/>
          </a:xfrm>
        </p:spPr>
        <p:txBody>
          <a:bodyPr/>
          <a:lstStyle/>
          <a:p>
            <a:pPr eaLnBrk="1" hangingPunct="1">
              <a:buFont typeface="Wingdings" pitchFamily="2" charset="2"/>
              <a:buNone/>
            </a:pPr>
            <a:r>
              <a:rPr lang="en-US" altLang="en-US" sz="2800" b="1" i="1" smtClean="0"/>
              <a:t>Keep Parties Informed</a:t>
            </a:r>
          </a:p>
          <a:p>
            <a:pPr eaLnBrk="1" hangingPunct="1">
              <a:buFont typeface="Wingdings" pitchFamily="2" charset="2"/>
              <a:buNone/>
            </a:pPr>
            <a:endParaRPr lang="en-US" altLang="en-US" sz="2800" b="1" i="1" smtClean="0"/>
          </a:p>
          <a:p>
            <a:pPr eaLnBrk="1" hangingPunct="1"/>
            <a:r>
              <a:rPr lang="en-US" altLang="en-US" sz="2400" smtClean="0"/>
              <a:t>Make sure parties understand the process.</a:t>
            </a:r>
          </a:p>
          <a:p>
            <a:pPr eaLnBrk="1" hangingPunct="1"/>
            <a:endParaRPr lang="en-US" altLang="en-US" sz="2400" smtClean="0"/>
          </a:p>
          <a:p>
            <a:pPr eaLnBrk="1" hangingPunct="1"/>
            <a:r>
              <a:rPr lang="en-US" altLang="en-US" sz="2400" smtClean="0"/>
              <a:t>Keep parties informed of the status of the investigation.</a:t>
            </a:r>
          </a:p>
          <a:p>
            <a:pPr eaLnBrk="1" hangingPunct="1"/>
            <a:endParaRPr lang="en-US" altLang="en-US" sz="2400" smtClean="0"/>
          </a:p>
          <a:p>
            <a:pPr eaLnBrk="1" hangingPunct="1"/>
            <a:r>
              <a:rPr lang="en-US" altLang="en-US" sz="2400" smtClean="0"/>
              <a:t>Remind parties and witnesses that they are protected from retaliation.</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altLang="en-US" sz="4000" b="1" smtClean="0">
                <a:solidFill>
                  <a:schemeClr val="tx1"/>
                </a:solidFill>
              </a:rPr>
              <a:t>Characteristics of a Good Investigation:</a:t>
            </a:r>
          </a:p>
        </p:txBody>
      </p:sp>
      <p:sp>
        <p:nvSpPr>
          <p:cNvPr id="70659" name="Rectangle 3"/>
          <p:cNvSpPr>
            <a:spLocks noGrp="1" noChangeArrowheads="1"/>
          </p:cNvSpPr>
          <p:nvPr>
            <p:ph idx="1"/>
          </p:nvPr>
        </p:nvSpPr>
        <p:spPr>
          <a:xfrm>
            <a:off x="566738" y="2057400"/>
            <a:ext cx="8424862" cy="4343400"/>
          </a:xfrm>
        </p:spPr>
        <p:txBody>
          <a:bodyPr/>
          <a:lstStyle/>
          <a:p>
            <a:pPr eaLnBrk="1" hangingPunct="1">
              <a:lnSpc>
                <a:spcPct val="80000"/>
              </a:lnSpc>
              <a:buFont typeface="Wingdings" pitchFamily="2" charset="2"/>
              <a:buNone/>
            </a:pPr>
            <a:r>
              <a:rPr lang="en-US" altLang="en-US" sz="2800" b="1" i="1" smtClean="0"/>
              <a:t>Be Thorough, Careful and Neutral</a:t>
            </a:r>
          </a:p>
          <a:p>
            <a:pPr eaLnBrk="1" hangingPunct="1">
              <a:lnSpc>
                <a:spcPct val="80000"/>
              </a:lnSpc>
              <a:buFont typeface="Wingdings" pitchFamily="2" charset="2"/>
              <a:buNone/>
            </a:pPr>
            <a:endParaRPr lang="en-US" altLang="en-US" sz="2800" i="1" smtClean="0"/>
          </a:p>
          <a:p>
            <a:pPr eaLnBrk="1" hangingPunct="1">
              <a:lnSpc>
                <a:spcPct val="80000"/>
              </a:lnSpc>
            </a:pPr>
            <a:r>
              <a:rPr lang="en-US" altLang="en-US" sz="2400" smtClean="0"/>
              <a:t>Interview parties and witnesses and assess credibility.</a:t>
            </a:r>
            <a:endParaRPr lang="en-US" altLang="en-US" sz="1400" smtClean="0"/>
          </a:p>
          <a:p>
            <a:pPr eaLnBrk="1" hangingPunct="1">
              <a:lnSpc>
                <a:spcPct val="80000"/>
              </a:lnSpc>
            </a:pPr>
            <a:endParaRPr lang="en-US" altLang="en-US" sz="1400" smtClean="0"/>
          </a:p>
          <a:p>
            <a:pPr eaLnBrk="1" hangingPunct="1">
              <a:lnSpc>
                <a:spcPct val="80000"/>
              </a:lnSpc>
            </a:pPr>
            <a:r>
              <a:rPr lang="en-US" altLang="en-US" sz="2400" smtClean="0"/>
              <a:t>Gather and review relevant documents.</a:t>
            </a:r>
          </a:p>
          <a:p>
            <a:pPr eaLnBrk="1" hangingPunct="1">
              <a:lnSpc>
                <a:spcPct val="80000"/>
              </a:lnSpc>
            </a:pPr>
            <a:endParaRPr lang="en-US" altLang="en-US" sz="1000" smtClean="0"/>
          </a:p>
          <a:p>
            <a:pPr eaLnBrk="1" hangingPunct="1">
              <a:lnSpc>
                <a:spcPct val="80000"/>
              </a:lnSpc>
            </a:pPr>
            <a:r>
              <a:rPr lang="en-US" altLang="en-US" sz="2400" smtClean="0"/>
              <a:t>Visit the site of the incident.</a:t>
            </a:r>
          </a:p>
          <a:p>
            <a:pPr eaLnBrk="1" hangingPunct="1">
              <a:lnSpc>
                <a:spcPct val="80000"/>
              </a:lnSpc>
            </a:pPr>
            <a:endParaRPr lang="en-US" altLang="en-US" sz="1200" smtClean="0"/>
          </a:p>
          <a:p>
            <a:pPr eaLnBrk="1" hangingPunct="1">
              <a:lnSpc>
                <a:spcPct val="80000"/>
              </a:lnSpc>
            </a:pPr>
            <a:r>
              <a:rPr lang="en-US" altLang="en-US" sz="2400" smtClean="0"/>
              <a:t>Give each party the opportunity to respond to evidence gathered.</a:t>
            </a:r>
          </a:p>
          <a:p>
            <a:pPr eaLnBrk="1" hangingPunct="1">
              <a:lnSpc>
                <a:spcPct val="80000"/>
              </a:lnSpc>
            </a:pPr>
            <a:endParaRPr lang="en-US" altLang="en-US" sz="1200" smtClean="0"/>
          </a:p>
          <a:p>
            <a:pPr eaLnBrk="1" hangingPunct="1">
              <a:lnSpc>
                <a:spcPct val="80000"/>
              </a:lnSpc>
            </a:pPr>
            <a:r>
              <a:rPr lang="en-US" altLang="en-US" sz="2400" smtClean="0"/>
              <a:t>Document all stages of investigation.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r>
              <a:rPr lang="en-US" altLang="en-US" sz="4000" b="1" smtClean="0">
                <a:solidFill>
                  <a:schemeClr val="tx1"/>
                </a:solidFill>
              </a:rPr>
              <a:t>Characteristics of a Good Investigation:</a:t>
            </a:r>
          </a:p>
        </p:txBody>
      </p:sp>
      <p:sp>
        <p:nvSpPr>
          <p:cNvPr id="71683" name="Rectangle 3"/>
          <p:cNvSpPr>
            <a:spLocks noGrp="1" noChangeArrowheads="1"/>
          </p:cNvSpPr>
          <p:nvPr>
            <p:ph idx="1"/>
          </p:nvPr>
        </p:nvSpPr>
        <p:spPr>
          <a:xfrm>
            <a:off x="566738" y="1828800"/>
            <a:ext cx="8196262" cy="4800600"/>
          </a:xfrm>
        </p:spPr>
        <p:txBody>
          <a:bodyPr/>
          <a:lstStyle/>
          <a:p>
            <a:pPr eaLnBrk="1" hangingPunct="1">
              <a:lnSpc>
                <a:spcPct val="90000"/>
              </a:lnSpc>
              <a:buFont typeface="Wingdings" pitchFamily="2" charset="2"/>
              <a:buNone/>
            </a:pPr>
            <a:r>
              <a:rPr lang="en-US" altLang="en-US" sz="2800" b="1" i="1" smtClean="0"/>
              <a:t>Reach and Document Fair Conclusions</a:t>
            </a:r>
          </a:p>
          <a:p>
            <a:pPr eaLnBrk="1" hangingPunct="1">
              <a:lnSpc>
                <a:spcPct val="90000"/>
              </a:lnSpc>
              <a:buFont typeface="Wingdings" pitchFamily="2" charset="2"/>
              <a:buNone/>
            </a:pPr>
            <a:endParaRPr lang="en-US" altLang="en-US" sz="1200" b="1" i="1" smtClean="0"/>
          </a:p>
          <a:p>
            <a:pPr eaLnBrk="1" hangingPunct="1">
              <a:lnSpc>
                <a:spcPct val="90000"/>
              </a:lnSpc>
            </a:pPr>
            <a:r>
              <a:rPr lang="en-US" altLang="en-US" sz="2400" smtClean="0"/>
              <a:t>Analyze all information and determine whether facts show a violation of the law.</a:t>
            </a:r>
          </a:p>
          <a:p>
            <a:pPr eaLnBrk="1" hangingPunct="1">
              <a:lnSpc>
                <a:spcPct val="90000"/>
              </a:lnSpc>
            </a:pPr>
            <a:endParaRPr lang="en-US" altLang="en-US" sz="1600" smtClean="0"/>
          </a:p>
          <a:p>
            <a:pPr eaLnBrk="1" hangingPunct="1">
              <a:lnSpc>
                <a:spcPct val="90000"/>
              </a:lnSpc>
            </a:pPr>
            <a:r>
              <a:rPr lang="en-US" altLang="en-US" sz="2400" smtClean="0"/>
              <a:t>Document the basis for each conclusion.</a:t>
            </a:r>
          </a:p>
          <a:p>
            <a:pPr eaLnBrk="1" hangingPunct="1">
              <a:lnSpc>
                <a:spcPct val="90000"/>
              </a:lnSpc>
            </a:pPr>
            <a:endParaRPr lang="en-US" altLang="en-US" sz="1600" smtClean="0"/>
          </a:p>
          <a:p>
            <a:pPr eaLnBrk="1" hangingPunct="1">
              <a:lnSpc>
                <a:spcPct val="90000"/>
              </a:lnSpc>
            </a:pPr>
            <a:r>
              <a:rPr lang="en-US" altLang="en-US" sz="2400" smtClean="0"/>
              <a:t>Notify the parties of the results and inform them of any rights of appeal.</a:t>
            </a:r>
          </a:p>
          <a:p>
            <a:pPr eaLnBrk="1" hangingPunct="1">
              <a:lnSpc>
                <a:spcPct val="90000"/>
              </a:lnSpc>
            </a:pPr>
            <a:endParaRPr lang="en-US" altLang="en-US" sz="1600" smtClean="0"/>
          </a:p>
          <a:p>
            <a:pPr eaLnBrk="1" hangingPunct="1">
              <a:lnSpc>
                <a:spcPct val="90000"/>
              </a:lnSpc>
            </a:pPr>
            <a:r>
              <a:rPr lang="en-US" altLang="en-US" sz="2400" smtClean="0"/>
              <a:t>Take necessary remedial steps.</a:t>
            </a:r>
          </a:p>
          <a:p>
            <a:pPr eaLnBrk="1" hangingPunct="1">
              <a:lnSpc>
                <a:spcPct val="90000"/>
              </a:lnSpc>
            </a:pPr>
            <a:endParaRPr lang="en-US" altLang="en-US" sz="1600" smtClean="0"/>
          </a:p>
          <a:p>
            <a:pPr eaLnBrk="1" hangingPunct="1">
              <a:lnSpc>
                <a:spcPct val="90000"/>
              </a:lnSpc>
            </a:pPr>
            <a:r>
              <a:rPr lang="en-US" altLang="en-US" sz="2400" smtClean="0"/>
              <a:t>Maintain secure records.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txBox="1">
            <a:spLocks noGrp="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lgn="r" eaLnBrk="1" hangingPunct="1"/>
            <a:fld id="{30D459AC-E4C5-4A44-8D29-2B6618D50A29}" type="slidenum">
              <a:rPr lang="en-US" altLang="en-US" sz="1200" b="0"/>
              <a:pPr algn="r" eaLnBrk="1" hangingPunct="1"/>
              <a:t>6</a:t>
            </a:fld>
            <a:endParaRPr lang="en-US" altLang="en-US" sz="1200" b="0"/>
          </a:p>
        </p:txBody>
      </p:sp>
      <p:sp>
        <p:nvSpPr>
          <p:cNvPr id="2" name="Rectangle 2"/>
          <p:cNvSpPr>
            <a:spLocks noGrp="1" noChangeArrowheads="1"/>
          </p:cNvSpPr>
          <p:nvPr>
            <p:ph type="title" idx="4294967295"/>
          </p:nvPr>
        </p:nvSpPr>
        <p:spPr>
          <a:xfrm>
            <a:off x="457200" y="0"/>
            <a:ext cx="8686800" cy="1216025"/>
          </a:xfrm>
        </p:spPr>
        <p:txBody>
          <a:bodyPr>
            <a:normAutofit/>
          </a:bodyPr>
          <a:lstStyle/>
          <a:p>
            <a:pPr eaLnBrk="1" hangingPunct="1">
              <a:defRPr/>
            </a:pPr>
            <a:r>
              <a:rPr lang="en-US" sz="4000" b="1" dirty="0" smtClean="0">
                <a:solidFill>
                  <a:schemeClr val="tx1"/>
                </a:solidFill>
                <a:effectLst>
                  <a:outerShdw blurRad="38100" dist="38100" dir="2700000" algn="tl">
                    <a:srgbClr val="C0C0C0"/>
                  </a:outerShdw>
                </a:effectLst>
              </a:rPr>
              <a:t>Other Relevant Federal Laws</a:t>
            </a:r>
          </a:p>
        </p:txBody>
      </p:sp>
      <p:sp>
        <p:nvSpPr>
          <p:cNvPr id="430084" name="Rectangle 3"/>
          <p:cNvSpPr>
            <a:spLocks noGrp="1" noChangeArrowheads="1"/>
          </p:cNvSpPr>
          <p:nvPr>
            <p:ph type="body" idx="4294967295"/>
          </p:nvPr>
        </p:nvSpPr>
        <p:spPr>
          <a:xfrm>
            <a:off x="0" y="1676400"/>
            <a:ext cx="8534400" cy="5410200"/>
          </a:xfrm>
        </p:spPr>
        <p:txBody>
          <a:bodyPr/>
          <a:lstStyle/>
          <a:p>
            <a:pPr eaLnBrk="1" hangingPunct="1">
              <a:lnSpc>
                <a:spcPct val="80000"/>
              </a:lnSpc>
            </a:pPr>
            <a:endParaRPr lang="en-US" altLang="en-US" sz="2100" smtClean="0"/>
          </a:p>
          <a:p>
            <a:pPr eaLnBrk="1" hangingPunct="1">
              <a:lnSpc>
                <a:spcPct val="80000"/>
              </a:lnSpc>
              <a:buFont typeface="Wingdings" pitchFamily="2" charset="2"/>
              <a:buNone/>
            </a:pPr>
            <a:endParaRPr lang="en-US" altLang="en-US" sz="2100" smtClean="0"/>
          </a:p>
          <a:p>
            <a:pPr eaLnBrk="1" hangingPunct="1">
              <a:lnSpc>
                <a:spcPct val="80000"/>
              </a:lnSpc>
            </a:pPr>
            <a:r>
              <a:rPr lang="en-US" altLang="en-US" sz="2100" smtClean="0"/>
              <a:t>Prohibits employment discrimination based on</a:t>
            </a:r>
            <a:r>
              <a:rPr lang="en-US" altLang="en-US" sz="2100" b="1" smtClean="0"/>
              <a:t> </a:t>
            </a:r>
            <a:r>
              <a:rPr lang="en-US" altLang="en-US" sz="2100" smtClean="0">
                <a:solidFill>
                  <a:schemeClr val="accent2"/>
                </a:solidFill>
              </a:rPr>
              <a:t>race, color, religion, sex, or national origin</a:t>
            </a:r>
            <a:r>
              <a:rPr lang="en-US" altLang="en-US" sz="2100" smtClean="0"/>
              <a:t>.</a:t>
            </a:r>
          </a:p>
          <a:p>
            <a:pPr eaLnBrk="1" hangingPunct="1">
              <a:lnSpc>
                <a:spcPct val="80000"/>
              </a:lnSpc>
              <a:buFont typeface="Wingdings" pitchFamily="2" charset="2"/>
              <a:buNone/>
            </a:pPr>
            <a:endParaRPr lang="en-US" altLang="en-US" sz="2100" smtClean="0"/>
          </a:p>
          <a:p>
            <a:pPr eaLnBrk="1" hangingPunct="1">
              <a:lnSpc>
                <a:spcPct val="80000"/>
              </a:lnSpc>
            </a:pPr>
            <a:r>
              <a:rPr lang="en-US" altLang="en-US" sz="2100" smtClean="0"/>
              <a:t>Protects men and women who perform substantially equal work in the same establishment from </a:t>
            </a:r>
            <a:r>
              <a:rPr lang="en-US" altLang="en-US" sz="2100" smtClean="0">
                <a:solidFill>
                  <a:schemeClr val="accent2"/>
                </a:solidFill>
              </a:rPr>
              <a:t>sex-based wage discrimination</a:t>
            </a:r>
            <a:r>
              <a:rPr lang="en-US" altLang="en-US" sz="2100" smtClean="0"/>
              <a:t>.</a:t>
            </a:r>
          </a:p>
          <a:p>
            <a:pPr eaLnBrk="1" hangingPunct="1">
              <a:lnSpc>
                <a:spcPct val="80000"/>
              </a:lnSpc>
            </a:pPr>
            <a:endParaRPr lang="en-US" altLang="en-US" sz="2100" smtClean="0"/>
          </a:p>
          <a:p>
            <a:pPr eaLnBrk="1" hangingPunct="1">
              <a:lnSpc>
                <a:spcPct val="80000"/>
              </a:lnSpc>
            </a:pPr>
            <a:r>
              <a:rPr lang="en-US" altLang="en-US" sz="2100" smtClean="0"/>
              <a:t>Prohibits discrimination on the basis of </a:t>
            </a:r>
            <a:r>
              <a:rPr lang="en-US" altLang="en-US" sz="2100" smtClean="0">
                <a:solidFill>
                  <a:schemeClr val="accent2"/>
                </a:solidFill>
              </a:rPr>
              <a:t>race, color, and national origin</a:t>
            </a:r>
            <a:r>
              <a:rPr lang="en-US" altLang="en-US" sz="2100" smtClean="0"/>
              <a:t> in federally funded programs and activities. </a:t>
            </a:r>
          </a:p>
          <a:p>
            <a:pPr eaLnBrk="1" hangingPunct="1">
              <a:lnSpc>
                <a:spcPct val="80000"/>
              </a:lnSpc>
            </a:pPr>
            <a:endParaRPr lang="en-US" altLang="en-US" sz="2100" smtClean="0"/>
          </a:p>
          <a:p>
            <a:pPr eaLnBrk="1" hangingPunct="1">
              <a:lnSpc>
                <a:spcPct val="80000"/>
              </a:lnSpc>
            </a:pPr>
            <a:r>
              <a:rPr lang="en-US" altLang="en-US" sz="2100" smtClean="0"/>
              <a:t>Prohibits discrimination on the basis of </a:t>
            </a:r>
            <a:r>
              <a:rPr lang="en-US" altLang="en-US" sz="2100" smtClean="0">
                <a:solidFill>
                  <a:schemeClr val="accent2"/>
                </a:solidFill>
              </a:rPr>
              <a:t>disability</a:t>
            </a:r>
            <a:r>
              <a:rPr lang="en-US" altLang="en-US" sz="2100" smtClean="0"/>
              <a:t> in federally funded programs/activities.</a:t>
            </a:r>
          </a:p>
          <a:p>
            <a:pPr eaLnBrk="1" hangingPunct="1">
              <a:lnSpc>
                <a:spcPct val="80000"/>
              </a:lnSpc>
              <a:buFont typeface="Wingdings" pitchFamily="2" charset="2"/>
              <a:buNone/>
            </a:pPr>
            <a:endParaRPr lang="en-US" altLang="en-US" sz="2100" smtClean="0"/>
          </a:p>
          <a:p>
            <a:pPr eaLnBrk="1" hangingPunct="1">
              <a:lnSpc>
                <a:spcPct val="80000"/>
              </a:lnSpc>
            </a:pPr>
            <a:endParaRPr lang="en-US" altLang="en-US" sz="2100" smtClean="0">
              <a:solidFill>
                <a:schemeClr val="accent2"/>
              </a:solidFill>
            </a:endParaRPr>
          </a:p>
          <a:p>
            <a:pPr eaLnBrk="1" hangingPunct="1">
              <a:lnSpc>
                <a:spcPct val="80000"/>
              </a:lnSpc>
              <a:buFont typeface="Wingdings" pitchFamily="2" charset="2"/>
              <a:buNone/>
            </a:pPr>
            <a:r>
              <a:rPr lang="en-US" altLang="en-US" sz="19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084">
                                            <p:txEl>
                                              <p:pRg st="2" end="2"/>
                                            </p:txEl>
                                          </p:spTgt>
                                        </p:tgtEl>
                                        <p:attrNameLst>
                                          <p:attrName>style.visibility</p:attrName>
                                        </p:attrNameLst>
                                      </p:cBhvr>
                                      <p:to>
                                        <p:strVal val="visible"/>
                                      </p:to>
                                    </p:set>
                                    <p:animEffect transition="in" filter="blinds(horizontal)">
                                      <p:cBhvr>
                                        <p:cTn id="7" dur="500"/>
                                        <p:tgtEl>
                                          <p:spTgt spid="43008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084">
                                            <p:txEl>
                                              <p:pRg st="4" end="4"/>
                                            </p:txEl>
                                          </p:spTgt>
                                        </p:tgtEl>
                                        <p:attrNameLst>
                                          <p:attrName>style.visibility</p:attrName>
                                        </p:attrNameLst>
                                      </p:cBhvr>
                                      <p:to>
                                        <p:strVal val="visible"/>
                                      </p:to>
                                    </p:set>
                                    <p:animEffect transition="in" filter="blinds(horizontal)">
                                      <p:cBhvr>
                                        <p:cTn id="12" dur="500"/>
                                        <p:tgtEl>
                                          <p:spTgt spid="43008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30084">
                                            <p:txEl>
                                              <p:pRg st="6" end="6"/>
                                            </p:txEl>
                                          </p:spTgt>
                                        </p:tgtEl>
                                        <p:attrNameLst>
                                          <p:attrName>style.visibility</p:attrName>
                                        </p:attrNameLst>
                                      </p:cBhvr>
                                      <p:to>
                                        <p:strVal val="visible"/>
                                      </p:to>
                                    </p:set>
                                    <p:animEffect transition="in" filter="blinds(horizontal)">
                                      <p:cBhvr>
                                        <p:cTn id="17" dur="500"/>
                                        <p:tgtEl>
                                          <p:spTgt spid="430084">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30084">
                                            <p:txEl>
                                              <p:pRg st="8" end="8"/>
                                            </p:txEl>
                                          </p:spTgt>
                                        </p:tgtEl>
                                        <p:attrNameLst>
                                          <p:attrName>style.visibility</p:attrName>
                                        </p:attrNameLst>
                                      </p:cBhvr>
                                      <p:to>
                                        <p:strVal val="visible"/>
                                      </p:to>
                                    </p:set>
                                    <p:animEffect transition="in" filter="blinds(horizontal)">
                                      <p:cBhvr>
                                        <p:cTn id="22" dur="500"/>
                                        <p:tgtEl>
                                          <p:spTgt spid="4300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z="4000" b="1" smtClean="0"/>
              <a:t>Dangerous Words</a:t>
            </a:r>
          </a:p>
        </p:txBody>
      </p:sp>
      <p:sp>
        <p:nvSpPr>
          <p:cNvPr id="72707" name="Rectangle 3"/>
          <p:cNvSpPr>
            <a:spLocks noGrp="1" noChangeArrowheads="1"/>
          </p:cNvSpPr>
          <p:nvPr>
            <p:ph idx="1"/>
          </p:nvPr>
        </p:nvSpPr>
        <p:spPr>
          <a:xfrm>
            <a:off x="609600" y="1905000"/>
            <a:ext cx="8305800" cy="4267200"/>
          </a:xfrm>
        </p:spPr>
        <p:txBody>
          <a:bodyPr/>
          <a:lstStyle/>
          <a:p>
            <a:pPr marL="0" indent="0" eaLnBrk="1" hangingPunct="1">
              <a:buFont typeface="Wingdings" pitchFamily="2" charset="2"/>
              <a:buNone/>
            </a:pPr>
            <a:r>
              <a:rPr lang="en-US" altLang="en-US" i="1" smtClean="0">
                <a:solidFill>
                  <a:schemeClr val="accent2"/>
                </a:solidFill>
              </a:rPr>
              <a:t>When responding to a complaint, be  careful that these words don’t come        out of your mouth:</a:t>
            </a:r>
            <a:endParaRPr lang="en-US" altLang="en-US" sz="1800" i="1" smtClean="0">
              <a:solidFill>
                <a:schemeClr val="accent2"/>
              </a:solidFill>
            </a:endParaRPr>
          </a:p>
          <a:p>
            <a:pPr marL="0" indent="0" eaLnBrk="1" hangingPunct="1"/>
            <a:endParaRPr lang="en-US" altLang="en-US" sz="1800" smtClean="0"/>
          </a:p>
          <a:p>
            <a:pPr marL="0" indent="0" eaLnBrk="1" hangingPunct="1"/>
            <a:r>
              <a:rPr lang="en-US" altLang="en-US" sz="2600" smtClean="0"/>
              <a:t> It’s just teasing- no big deal.</a:t>
            </a:r>
          </a:p>
          <a:p>
            <a:pPr marL="0" indent="0" eaLnBrk="1" hangingPunct="1"/>
            <a:r>
              <a:rPr lang="en-US" altLang="en-US" sz="2600" smtClean="0"/>
              <a:t> The people in our school would never do…</a:t>
            </a:r>
          </a:p>
          <a:p>
            <a:pPr marL="0" indent="0" eaLnBrk="1" hangingPunct="1"/>
            <a:r>
              <a:rPr lang="en-US" altLang="en-US" sz="2600" smtClean="0"/>
              <a:t> I know he/she didn’t mean anything like that.</a:t>
            </a:r>
          </a:p>
          <a:p>
            <a:pPr marL="0" indent="0" eaLnBrk="1" hangingPunct="1"/>
            <a:r>
              <a:rPr lang="en-US" altLang="en-US" sz="2600" smtClean="0"/>
              <a:t> It’s your fault for dressing so provocatively.</a:t>
            </a:r>
          </a:p>
          <a:p>
            <a:pPr marL="0" indent="0" eaLnBrk="1" hangingPunct="1"/>
            <a:r>
              <a:rPr lang="en-US" altLang="en-US" sz="2600" smtClean="0"/>
              <a:t> You need to learn to handle these things.</a:t>
            </a:r>
          </a:p>
        </p:txBody>
      </p:sp>
      <p:sp>
        <p:nvSpPr>
          <p:cNvPr id="72708" name="Rectangle 4"/>
          <p:cNvSpPr>
            <a:spLocks noChangeArrowheads="1"/>
          </p:cNvSpPr>
          <p:nvPr/>
        </p:nvSpPr>
        <p:spPr bwMode="auto">
          <a:xfrm>
            <a:off x="4418013" y="6248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spcBef>
                <a:spcPct val="50000"/>
              </a:spcBef>
            </a:pPr>
            <a:endParaRPr lang="en-US" altLang="en-US" sz="1800" b="0"/>
          </a:p>
        </p:txBody>
      </p:sp>
      <p:pic>
        <p:nvPicPr>
          <p:cNvPr id="72709" name="Picture 7" descr="j04316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z="4000" b="1" smtClean="0"/>
              <a:t>Dangerous Words</a:t>
            </a:r>
            <a:endParaRPr lang="en-US" altLang="en-US" sz="4000" smtClean="0"/>
          </a:p>
        </p:txBody>
      </p:sp>
      <p:sp>
        <p:nvSpPr>
          <p:cNvPr id="73731" name="Rectangle 3"/>
          <p:cNvSpPr>
            <a:spLocks noGrp="1" noChangeArrowheads="1"/>
          </p:cNvSpPr>
          <p:nvPr>
            <p:ph idx="1"/>
          </p:nvPr>
        </p:nvSpPr>
        <p:spPr>
          <a:xfrm>
            <a:off x="566738" y="1752600"/>
            <a:ext cx="8348662" cy="4572000"/>
          </a:xfrm>
        </p:spPr>
        <p:txBody>
          <a:bodyPr/>
          <a:lstStyle/>
          <a:p>
            <a:pPr eaLnBrk="1" hangingPunct="1"/>
            <a:r>
              <a:rPr lang="en-US" altLang="en-US" sz="2600" smtClean="0"/>
              <a:t>Just ignore it.</a:t>
            </a:r>
          </a:p>
          <a:p>
            <a:pPr eaLnBrk="1" hangingPunct="1"/>
            <a:r>
              <a:rPr lang="en-US" altLang="en-US" sz="2600" smtClean="0"/>
              <a:t>He puts his arms around everyone.</a:t>
            </a:r>
          </a:p>
          <a:p>
            <a:pPr eaLnBrk="1" hangingPunct="1"/>
            <a:r>
              <a:rPr lang="en-US" altLang="en-US" sz="2600" smtClean="0"/>
              <a:t>Why can’t you learn to accept a compliment?</a:t>
            </a:r>
          </a:p>
          <a:p>
            <a:pPr eaLnBrk="1" hangingPunct="1"/>
            <a:r>
              <a:rPr lang="en-US" altLang="en-US" sz="2600" smtClean="0"/>
              <a:t>You must have wanted it- otherwise you would have told him no.</a:t>
            </a:r>
          </a:p>
          <a:p>
            <a:pPr eaLnBrk="1" hangingPunct="1"/>
            <a:r>
              <a:rPr lang="en-US" altLang="en-US" sz="2600" smtClean="0"/>
              <a:t>That’s how they do things where he comes from.</a:t>
            </a:r>
          </a:p>
          <a:p>
            <a:pPr eaLnBrk="1" hangingPunct="1"/>
            <a:r>
              <a:rPr lang="en-US" altLang="en-US" sz="2600" smtClean="0"/>
              <a:t>It’s a joke. Lighten up.</a:t>
            </a:r>
          </a:p>
          <a:p>
            <a:pPr eaLnBrk="1" hangingPunct="1"/>
            <a:r>
              <a:rPr lang="en-US" altLang="en-US" sz="2600" smtClean="0"/>
              <a:t>No one’s filed a charge so our hands are tied.</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z="4000" b="1" smtClean="0"/>
              <a:t>Dangerous Words</a:t>
            </a:r>
          </a:p>
        </p:txBody>
      </p:sp>
      <p:sp>
        <p:nvSpPr>
          <p:cNvPr id="74755" name="Rectangle 3"/>
          <p:cNvSpPr>
            <a:spLocks noGrp="1" noChangeArrowheads="1"/>
          </p:cNvSpPr>
          <p:nvPr>
            <p:ph idx="1"/>
          </p:nvPr>
        </p:nvSpPr>
        <p:spPr>
          <a:xfrm>
            <a:off x="533400" y="1905000"/>
            <a:ext cx="8382000" cy="4343400"/>
          </a:xfrm>
        </p:spPr>
        <p:txBody>
          <a:bodyPr/>
          <a:lstStyle/>
          <a:p>
            <a:pPr eaLnBrk="1" hangingPunct="1">
              <a:lnSpc>
                <a:spcPct val="80000"/>
              </a:lnSpc>
            </a:pPr>
            <a:r>
              <a:rPr lang="en-US" altLang="en-US" sz="2600" smtClean="0"/>
              <a:t>We’ve never had a complaint, so we don’t have a problem.</a:t>
            </a:r>
          </a:p>
          <a:p>
            <a:pPr eaLnBrk="1" hangingPunct="1">
              <a:lnSpc>
                <a:spcPct val="80000"/>
              </a:lnSpc>
            </a:pPr>
            <a:r>
              <a:rPr lang="en-US" altLang="en-US" sz="2600" smtClean="0"/>
              <a:t>This kind of behavior is all a part of growing up.</a:t>
            </a:r>
          </a:p>
          <a:p>
            <a:pPr eaLnBrk="1" hangingPunct="1">
              <a:lnSpc>
                <a:spcPct val="80000"/>
              </a:lnSpc>
            </a:pPr>
            <a:r>
              <a:rPr lang="en-US" altLang="en-US" sz="2600" smtClean="0"/>
              <a:t>It’s a matter of hormones, we can’t control that.</a:t>
            </a:r>
          </a:p>
          <a:p>
            <a:pPr eaLnBrk="1" hangingPunct="1">
              <a:lnSpc>
                <a:spcPct val="80000"/>
              </a:lnSpc>
            </a:pPr>
            <a:r>
              <a:rPr lang="en-US" altLang="en-US" sz="2600" smtClean="0"/>
              <a:t>If we had to discipline every student who used bad language we’d never get anything else done.</a:t>
            </a:r>
          </a:p>
          <a:p>
            <a:pPr eaLnBrk="1" hangingPunct="1">
              <a:lnSpc>
                <a:spcPct val="80000"/>
              </a:lnSpc>
            </a:pPr>
            <a:r>
              <a:rPr lang="en-US" altLang="en-US" sz="2600" smtClean="0"/>
              <a:t>Its just a prank that got out of hand.</a:t>
            </a:r>
          </a:p>
          <a:p>
            <a:pPr eaLnBrk="1" hangingPunct="1">
              <a:lnSpc>
                <a:spcPct val="80000"/>
              </a:lnSpc>
            </a:pPr>
            <a:r>
              <a:rPr lang="en-US" altLang="en-US" sz="2600" smtClean="0"/>
              <a:t>Oh well, boys will be boys.</a:t>
            </a:r>
          </a:p>
          <a:p>
            <a:pPr eaLnBrk="1" hangingPunct="1">
              <a:lnSpc>
                <a:spcPct val="80000"/>
              </a:lnSpc>
            </a:pPr>
            <a:endParaRPr lang="en-US" altLang="en-US" sz="2600" smtClean="0"/>
          </a:p>
        </p:txBody>
      </p:sp>
      <p:sp>
        <p:nvSpPr>
          <p:cNvPr id="74756" name="Text Box 4"/>
          <p:cNvSpPr txBox="1">
            <a:spLocks noChangeArrowheads="1"/>
          </p:cNvSpPr>
          <p:nvPr/>
        </p:nvSpPr>
        <p:spPr bwMode="auto">
          <a:xfrm>
            <a:off x="1524000" y="62484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spcBef>
                <a:spcPct val="50000"/>
              </a:spcBef>
            </a:pPr>
            <a:endParaRPr lang="en-US" altLang="en-US" sz="1800" b="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altLang="en-US" sz="4000" b="1" smtClean="0"/>
              <a:t>Family Educational Rights Privacy Act (FERPA) Issues</a:t>
            </a:r>
          </a:p>
        </p:txBody>
      </p:sp>
      <p:sp>
        <p:nvSpPr>
          <p:cNvPr id="75779" name="Rectangle 3"/>
          <p:cNvSpPr>
            <a:spLocks noGrp="1" noChangeArrowheads="1"/>
          </p:cNvSpPr>
          <p:nvPr>
            <p:ph idx="1"/>
          </p:nvPr>
        </p:nvSpPr>
        <p:spPr>
          <a:xfrm>
            <a:off x="457200" y="1828800"/>
            <a:ext cx="8305800" cy="4267200"/>
          </a:xfrm>
        </p:spPr>
        <p:txBody>
          <a:bodyPr>
            <a:normAutofit/>
          </a:bodyPr>
          <a:lstStyle/>
          <a:p>
            <a:pPr marL="0" indent="0"/>
            <a:r>
              <a:rPr lang="en-US" altLang="en-US" sz="2800" i="1" smtClean="0"/>
              <a:t> </a:t>
            </a:r>
            <a:r>
              <a:rPr lang="en-US" altLang="en-US" sz="2800" smtClean="0"/>
              <a:t>prohibits school districts from releasing personally identifiable info contained in a student’s education records to anyone except certain federal, state, and local officials and institutions, unless authorized by the student’s parent.</a:t>
            </a:r>
          </a:p>
          <a:p>
            <a:pPr marL="0" indent="0">
              <a:buFont typeface="Wingdings" pitchFamily="2" charset="2"/>
              <a:buNone/>
            </a:pPr>
            <a:endParaRPr lang="en-US" altLang="en-US" sz="800" smtClean="0"/>
          </a:p>
          <a:p>
            <a:pPr marL="0" indent="0"/>
            <a:r>
              <a:rPr lang="en-US" altLang="en-US" sz="2800" smtClean="0"/>
              <a:t> no private right of action  </a:t>
            </a:r>
          </a:p>
          <a:p>
            <a:pPr marL="0" indent="0">
              <a:buFont typeface="Wingdings" pitchFamily="2" charset="2"/>
              <a:buNone/>
            </a:pPr>
            <a:endParaRPr lang="en-US" altLang="en-US" sz="800" smtClean="0"/>
          </a:p>
          <a:p>
            <a:pPr marL="0" indent="0"/>
            <a:r>
              <a:rPr lang="en-US" altLang="en-US" sz="2800" smtClean="0"/>
              <a:t> Videotapes made for law enforcement purposes not subject to FERPA</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r>
              <a:rPr lang="en-US" altLang="en-US" sz="4000" b="1" smtClean="0">
                <a:solidFill>
                  <a:schemeClr val="tx1"/>
                </a:solidFill>
              </a:rPr>
              <a:t>What Should You Do If Harassment Occurs?</a:t>
            </a:r>
          </a:p>
        </p:txBody>
      </p:sp>
      <p:sp>
        <p:nvSpPr>
          <p:cNvPr id="76803" name="Rectangle 3"/>
          <p:cNvSpPr>
            <a:spLocks noGrp="1" noChangeArrowheads="1"/>
          </p:cNvSpPr>
          <p:nvPr>
            <p:ph idx="1"/>
          </p:nvPr>
        </p:nvSpPr>
        <p:spPr>
          <a:xfrm>
            <a:off x="566738" y="1676400"/>
            <a:ext cx="8001000" cy="4267200"/>
          </a:xfrm>
        </p:spPr>
        <p:txBody>
          <a:bodyPr>
            <a:normAutofit fontScale="92500" lnSpcReduction="10000"/>
          </a:bodyPr>
          <a:lstStyle/>
          <a:p>
            <a:pPr marL="0" indent="0">
              <a:lnSpc>
                <a:spcPct val="80000"/>
              </a:lnSpc>
              <a:buFont typeface="Wingdings" pitchFamily="2" charset="2"/>
              <a:buNone/>
            </a:pPr>
            <a:endParaRPr lang="en-US" altLang="en-US" sz="2000" b="1" dirty="0" smtClean="0"/>
          </a:p>
          <a:p>
            <a:pPr marL="0" indent="0">
              <a:lnSpc>
                <a:spcPct val="80000"/>
              </a:lnSpc>
              <a:buFont typeface="Wingdings" pitchFamily="2" charset="2"/>
              <a:buNone/>
            </a:pPr>
            <a:r>
              <a:rPr lang="en-US" altLang="en-US" sz="2000" b="1" i="1" dirty="0" smtClean="0"/>
              <a:t>Corrective Action</a:t>
            </a:r>
            <a:r>
              <a:rPr lang="en-US" altLang="en-US" sz="2000" b="1" dirty="0" smtClean="0"/>
              <a:t> to Keep the Harassment from Happening Again.  </a:t>
            </a:r>
          </a:p>
          <a:p>
            <a:pPr marL="0" indent="0">
              <a:lnSpc>
                <a:spcPct val="80000"/>
              </a:lnSpc>
              <a:buFont typeface="Wingdings" pitchFamily="2" charset="2"/>
              <a:buNone/>
            </a:pPr>
            <a:endParaRPr lang="en-US" altLang="en-US" sz="2000" dirty="0" smtClean="0"/>
          </a:p>
          <a:p>
            <a:pPr marL="0" indent="0">
              <a:lnSpc>
                <a:spcPct val="80000"/>
              </a:lnSpc>
              <a:buFont typeface="Wingdings" pitchFamily="2" charset="2"/>
              <a:buChar char="q"/>
            </a:pPr>
            <a:r>
              <a:rPr lang="en-US" altLang="en-US" sz="2000" dirty="0" smtClean="0"/>
              <a:t> Take actions </a:t>
            </a:r>
            <a:r>
              <a:rPr lang="en-US" altLang="en-US" sz="2000" i="1" dirty="0" smtClean="0"/>
              <a:t>reasonably calculated</a:t>
            </a:r>
            <a:r>
              <a:rPr lang="en-US" altLang="en-US" sz="2000" dirty="0" smtClean="0"/>
              <a:t> to prevent harassment from recurring. </a:t>
            </a:r>
          </a:p>
          <a:p>
            <a:pPr marL="0" indent="0">
              <a:lnSpc>
                <a:spcPct val="80000"/>
              </a:lnSpc>
              <a:buFont typeface="Wingdings" pitchFamily="2" charset="2"/>
              <a:buChar char="q"/>
            </a:pPr>
            <a:endParaRPr lang="en-US" altLang="en-US" sz="2000" dirty="0" smtClean="0"/>
          </a:p>
          <a:p>
            <a:pPr marL="0" indent="0">
              <a:lnSpc>
                <a:spcPct val="80000"/>
              </a:lnSpc>
            </a:pPr>
            <a:r>
              <a:rPr lang="en-US" altLang="en-US" sz="2000" dirty="0" smtClean="0"/>
              <a:t> If incidents are part of larger problem requiring school-wide response, re-evaluate and re-distribute policies and procedures for harassment prevention, and provide training sessions to ensure that students, parents, and teachers can recognize harassment if it recurs and know how to respond.  </a:t>
            </a:r>
          </a:p>
          <a:p>
            <a:pPr marL="0" indent="0">
              <a:lnSpc>
                <a:spcPct val="80000"/>
              </a:lnSpc>
            </a:pPr>
            <a:endParaRPr lang="en-US" altLang="en-US" sz="2000" dirty="0" smtClean="0"/>
          </a:p>
          <a:p>
            <a:pPr marL="0" indent="0">
              <a:lnSpc>
                <a:spcPct val="80000"/>
              </a:lnSpc>
            </a:pPr>
            <a:r>
              <a:rPr lang="en-US" altLang="en-US" sz="2000" dirty="0" smtClean="0"/>
              <a:t> Be sure your actions do not create additional harm for the student who has already suffered harassment. </a:t>
            </a:r>
          </a:p>
          <a:p>
            <a:pPr marL="0" indent="0">
              <a:lnSpc>
                <a:spcPct val="80000"/>
              </a:lnSpc>
            </a:pPr>
            <a:endParaRPr lang="en-US" altLang="en-US" sz="2000" dirty="0" smtClean="0"/>
          </a:p>
          <a:p>
            <a:pPr marL="0" indent="0">
              <a:lnSpc>
                <a:spcPct val="80000"/>
              </a:lnSpc>
            </a:pPr>
            <a:r>
              <a:rPr lang="en-US" altLang="en-US" sz="2000" dirty="0" smtClean="0"/>
              <a:t> Follow up with student victim to make certain the harassment has stopped and no retaliation has occurred; provide the student with counseling if needed.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304800"/>
            <a:ext cx="8763000" cy="1216025"/>
          </a:xfrm>
        </p:spPr>
        <p:txBody>
          <a:bodyPr>
            <a:normAutofit fontScale="90000"/>
          </a:bodyPr>
          <a:lstStyle/>
          <a:p>
            <a:pPr eaLnBrk="1" hangingPunct="1"/>
            <a:r>
              <a:rPr lang="en-US" altLang="en-US" sz="4000" b="1" smtClean="0">
                <a:solidFill>
                  <a:schemeClr val="tx1"/>
                </a:solidFill>
              </a:rPr>
              <a:t>What Is Effective and Appropriate Remedial Action?</a:t>
            </a:r>
          </a:p>
        </p:txBody>
      </p:sp>
      <p:sp>
        <p:nvSpPr>
          <p:cNvPr id="77827" name="Rectangle 3"/>
          <p:cNvSpPr>
            <a:spLocks noGrp="1" noChangeArrowheads="1"/>
          </p:cNvSpPr>
          <p:nvPr>
            <p:ph idx="1"/>
          </p:nvPr>
        </p:nvSpPr>
        <p:spPr>
          <a:xfrm>
            <a:off x="566738" y="1905000"/>
            <a:ext cx="8001000" cy="4267200"/>
          </a:xfrm>
        </p:spPr>
        <p:txBody>
          <a:bodyPr/>
          <a:lstStyle/>
          <a:p>
            <a:pPr marL="0" indent="0" eaLnBrk="1" hangingPunct="1">
              <a:lnSpc>
                <a:spcPct val="90000"/>
              </a:lnSpc>
              <a:buFont typeface="Wingdings" pitchFamily="2" charset="2"/>
              <a:buNone/>
            </a:pPr>
            <a:r>
              <a:rPr lang="en-US" altLang="en-US" i="1" smtClean="0"/>
              <a:t>Steps to eliminate the effects of the harassment by addressing the victim’s injuries:</a:t>
            </a:r>
          </a:p>
          <a:p>
            <a:pPr marL="1008063" lvl="1" eaLnBrk="1" hangingPunct="1">
              <a:lnSpc>
                <a:spcPct val="90000"/>
              </a:lnSpc>
            </a:pPr>
            <a:r>
              <a:rPr lang="en-US" altLang="en-US" smtClean="0"/>
              <a:t>Removing negative grades or evaluations that resulted from the harassment from the student’s record</a:t>
            </a:r>
          </a:p>
          <a:p>
            <a:pPr marL="1008063" lvl="1" eaLnBrk="1" hangingPunct="1">
              <a:lnSpc>
                <a:spcPct val="90000"/>
              </a:lnSpc>
            </a:pPr>
            <a:r>
              <a:rPr lang="en-US" altLang="en-US" smtClean="0"/>
              <a:t>Allowing student to retake a test or class in which s/he has performed poorly</a:t>
            </a:r>
          </a:p>
          <a:p>
            <a:pPr marL="1008063" lvl="1" eaLnBrk="1" hangingPunct="1">
              <a:lnSpc>
                <a:spcPct val="90000"/>
              </a:lnSpc>
            </a:pPr>
            <a:r>
              <a:rPr lang="en-US" altLang="en-US" smtClean="0"/>
              <a:t>Damages to compensate for out of pocket costs and emotional distress</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74675" y="228600"/>
            <a:ext cx="8001000" cy="1216025"/>
          </a:xfrm>
        </p:spPr>
        <p:txBody>
          <a:bodyPr/>
          <a:lstStyle/>
          <a:p>
            <a:r>
              <a:rPr lang="en-US" altLang="en-US" sz="4000" b="1" smtClean="0">
                <a:solidFill>
                  <a:schemeClr val="tx1"/>
                </a:solidFill>
              </a:rPr>
              <a:t>Additional Strategies</a:t>
            </a:r>
          </a:p>
        </p:txBody>
      </p:sp>
      <p:sp>
        <p:nvSpPr>
          <p:cNvPr id="78851" name="Rectangle 3"/>
          <p:cNvSpPr>
            <a:spLocks noGrp="1" noChangeArrowheads="1"/>
          </p:cNvSpPr>
          <p:nvPr>
            <p:ph idx="1"/>
          </p:nvPr>
        </p:nvSpPr>
        <p:spPr>
          <a:xfrm>
            <a:off x="533400" y="1905000"/>
            <a:ext cx="8001000" cy="4267200"/>
          </a:xfrm>
        </p:spPr>
        <p:txBody>
          <a:bodyPr/>
          <a:lstStyle/>
          <a:p>
            <a:pPr>
              <a:lnSpc>
                <a:spcPct val="80000"/>
              </a:lnSpc>
              <a:buFont typeface="Wingdings" pitchFamily="2" charset="2"/>
              <a:buNone/>
            </a:pPr>
            <a:r>
              <a:rPr lang="en-US" altLang="en-US" sz="2000" b="1" smtClean="0"/>
              <a:t>Administrators:</a:t>
            </a:r>
          </a:p>
          <a:p>
            <a:pPr>
              <a:lnSpc>
                <a:spcPct val="80000"/>
              </a:lnSpc>
              <a:buFont typeface="Wingdings" pitchFamily="2" charset="2"/>
              <a:buNone/>
            </a:pPr>
            <a:endParaRPr lang="en-US" altLang="en-US" sz="2000" smtClean="0"/>
          </a:p>
          <a:p>
            <a:pPr>
              <a:lnSpc>
                <a:spcPct val="80000"/>
              </a:lnSpc>
            </a:pPr>
            <a:r>
              <a:rPr lang="en-US" altLang="en-US" sz="2000" smtClean="0"/>
              <a:t>Ensure all necessary anti-discrimination policies and procedures are in place.</a:t>
            </a:r>
          </a:p>
          <a:p>
            <a:pPr>
              <a:lnSpc>
                <a:spcPct val="80000"/>
              </a:lnSpc>
            </a:pPr>
            <a:r>
              <a:rPr lang="en-US" altLang="en-US" sz="2000" smtClean="0"/>
              <a:t>Develop sexual harassment training programs for administrators, employees, and students.</a:t>
            </a:r>
          </a:p>
          <a:p>
            <a:pPr>
              <a:lnSpc>
                <a:spcPct val="80000"/>
              </a:lnSpc>
            </a:pPr>
            <a:r>
              <a:rPr lang="en-US" altLang="en-US" sz="2000" smtClean="0"/>
              <a:t>Conduct self-evaluation of school to determine what kind of educational environment exists for female students.</a:t>
            </a:r>
          </a:p>
          <a:p>
            <a:pPr>
              <a:lnSpc>
                <a:spcPct val="80000"/>
              </a:lnSpc>
            </a:pPr>
            <a:r>
              <a:rPr lang="en-US" altLang="en-US" sz="2000" smtClean="0"/>
              <a:t>Make certain that orientation programs for students, employees, and administrators include materials about sexual harassment.</a:t>
            </a:r>
          </a:p>
          <a:p>
            <a:pPr>
              <a:lnSpc>
                <a:spcPct val="80000"/>
              </a:lnSpc>
            </a:pPr>
            <a:r>
              <a:rPr lang="en-US" altLang="en-US" sz="2000" smtClean="0"/>
              <a:t>Be sure that all school programs and activities, even those that occur off-school premises, are free from sexual harassment.</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z="4000" b="1" smtClean="0"/>
              <a:t>Additional Strategies</a:t>
            </a:r>
          </a:p>
        </p:txBody>
      </p:sp>
      <p:sp>
        <p:nvSpPr>
          <p:cNvPr id="79875" name="Rectangle 3"/>
          <p:cNvSpPr>
            <a:spLocks noGrp="1" noChangeArrowheads="1"/>
          </p:cNvSpPr>
          <p:nvPr>
            <p:ph idx="1"/>
          </p:nvPr>
        </p:nvSpPr>
        <p:spPr/>
        <p:txBody>
          <a:bodyPr/>
          <a:lstStyle/>
          <a:p>
            <a:pPr>
              <a:lnSpc>
                <a:spcPct val="80000"/>
              </a:lnSpc>
              <a:buFont typeface="Wingdings" pitchFamily="2" charset="2"/>
              <a:buNone/>
            </a:pPr>
            <a:endParaRPr lang="en-US" altLang="en-US" sz="2000" b="1" smtClean="0"/>
          </a:p>
          <a:p>
            <a:pPr>
              <a:lnSpc>
                <a:spcPct val="80000"/>
              </a:lnSpc>
              <a:buFont typeface="Wingdings" pitchFamily="2" charset="2"/>
              <a:buNone/>
            </a:pPr>
            <a:r>
              <a:rPr lang="en-US" altLang="en-US" sz="2000" b="1" smtClean="0"/>
              <a:t>Teachers:</a:t>
            </a:r>
          </a:p>
          <a:p>
            <a:pPr>
              <a:lnSpc>
                <a:spcPct val="80000"/>
              </a:lnSpc>
              <a:buFont typeface="Wingdings" pitchFamily="2" charset="2"/>
              <a:buNone/>
            </a:pPr>
            <a:endParaRPr lang="en-US" altLang="en-US" sz="2000" smtClean="0"/>
          </a:p>
          <a:p>
            <a:pPr>
              <a:lnSpc>
                <a:spcPct val="80000"/>
              </a:lnSpc>
            </a:pPr>
            <a:r>
              <a:rPr lang="en-US" altLang="en-US" sz="2000" smtClean="0"/>
              <a:t>Act quickly when confronted with sexual harassment.</a:t>
            </a:r>
          </a:p>
          <a:p>
            <a:pPr>
              <a:lnSpc>
                <a:spcPct val="80000"/>
              </a:lnSpc>
            </a:pPr>
            <a:r>
              <a:rPr lang="en-US" altLang="en-US" sz="2000" smtClean="0"/>
              <a:t>Ensure that you report any instances of harassment of which you are aware to the person designated by the school to handle such complaints.</a:t>
            </a:r>
          </a:p>
          <a:p>
            <a:pPr>
              <a:lnSpc>
                <a:spcPct val="80000"/>
              </a:lnSpc>
            </a:pPr>
            <a:r>
              <a:rPr lang="en-US" altLang="en-US" sz="2000" smtClean="0"/>
              <a:t>Strategize with students about improving the classroom environment.</a:t>
            </a:r>
          </a:p>
          <a:p>
            <a:pPr>
              <a:lnSpc>
                <a:spcPct val="80000"/>
              </a:lnSpc>
            </a:pPr>
            <a:r>
              <a:rPr lang="en-US" altLang="en-US" sz="2000" smtClean="0"/>
              <a:t>Enlist the support of parents.</a:t>
            </a:r>
          </a:p>
          <a:p>
            <a:pPr>
              <a:lnSpc>
                <a:spcPct val="80000"/>
              </a:lnSpc>
            </a:pPr>
            <a:r>
              <a:rPr lang="en-US" altLang="en-US" sz="2000" smtClean="0"/>
              <a:t>Make certain the classroom is a welcoming environment for all students.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normAutofit fontScale="90000"/>
          </a:bodyPr>
          <a:lstStyle/>
          <a:p>
            <a:r>
              <a:rPr lang="en-US" altLang="en-US" sz="4000" b="1" dirty="0" smtClean="0"/>
              <a:t>Sexual Violence: Apr. 2011 </a:t>
            </a:r>
            <a:r>
              <a:rPr lang="en-US" altLang="en-US" sz="4000" b="1" dirty="0" err="1" smtClean="0"/>
              <a:t>Dept</a:t>
            </a:r>
            <a:r>
              <a:rPr lang="en-US" altLang="en-US" sz="4000" b="1" dirty="0" smtClean="0"/>
              <a:t> of Ed Guidance </a:t>
            </a:r>
            <a:endParaRPr lang="en-US" altLang="en-US" sz="4000" dirty="0" smtClean="0"/>
          </a:p>
        </p:txBody>
      </p:sp>
      <p:graphicFrame>
        <p:nvGraphicFramePr>
          <p:cNvPr id="6" name="Diagram 5"/>
          <p:cNvGraphicFramePr/>
          <p:nvPr/>
        </p:nvGraphicFramePr>
        <p:xfrm>
          <a:off x="685800" y="1600200"/>
          <a:ext cx="7848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574675" y="152400"/>
            <a:ext cx="8001000" cy="1216025"/>
          </a:xfrm>
        </p:spPr>
        <p:txBody>
          <a:bodyPr>
            <a:normAutofit fontScale="90000"/>
          </a:bodyPr>
          <a:lstStyle/>
          <a:p>
            <a:r>
              <a:rPr lang="en-US" altLang="en-US" sz="4000" b="1" smtClean="0"/>
              <a:t>Responding to Sexual Harassment or Violence</a:t>
            </a:r>
          </a:p>
        </p:txBody>
      </p:sp>
      <p:graphicFrame>
        <p:nvGraphicFramePr>
          <p:cNvPr id="3" name="Diagram 2"/>
          <p:cNvGraphicFramePr/>
          <p:nvPr/>
        </p:nvGraphicFramePr>
        <p:xfrm>
          <a:off x="762000" y="1600200"/>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1143000"/>
            <a:ext cx="8534400" cy="682625"/>
          </a:xfrm>
        </p:spPr>
        <p:txBody>
          <a:bodyPr>
            <a:normAutofit fontScale="90000"/>
          </a:bodyPr>
          <a:lstStyle/>
          <a:p>
            <a:pPr eaLnBrk="1" hangingPunct="1"/>
            <a:r>
              <a:rPr lang="en-US" altLang="en-US" sz="4000" b="1" dirty="0" smtClean="0">
                <a:solidFill>
                  <a:srgbClr val="000000"/>
                </a:solidFill>
              </a:rPr>
              <a:t/>
            </a:r>
            <a:br>
              <a:rPr lang="en-US" altLang="en-US" sz="4000" b="1" dirty="0" smtClean="0">
                <a:solidFill>
                  <a:srgbClr val="000000"/>
                </a:solidFill>
              </a:rPr>
            </a:br>
            <a:r>
              <a:rPr lang="en-US" altLang="en-US" sz="4000" b="1" dirty="0" smtClean="0">
                <a:solidFill>
                  <a:srgbClr val="000000"/>
                </a:solidFill>
              </a:rPr>
              <a:t/>
            </a:r>
            <a:br>
              <a:rPr lang="en-US" altLang="en-US" sz="4000" b="1" dirty="0" smtClean="0">
                <a:solidFill>
                  <a:srgbClr val="000000"/>
                </a:solidFill>
              </a:rPr>
            </a:br>
            <a:r>
              <a:rPr lang="en-US" altLang="en-US" sz="4000" b="1" dirty="0" smtClean="0">
                <a:solidFill>
                  <a:srgbClr val="000000"/>
                </a:solidFill>
              </a:rPr>
              <a:t/>
            </a:r>
            <a:br>
              <a:rPr lang="en-US" altLang="en-US" sz="4000" b="1" dirty="0" smtClean="0">
                <a:solidFill>
                  <a:srgbClr val="000000"/>
                </a:solidFill>
              </a:rPr>
            </a:br>
            <a:r>
              <a:rPr lang="en-US" altLang="en-US" sz="4000" b="1" dirty="0" smtClean="0">
                <a:solidFill>
                  <a:srgbClr val="000000"/>
                </a:solidFill>
              </a:rPr>
              <a:t/>
            </a:r>
            <a:br>
              <a:rPr lang="en-US" altLang="en-US" sz="4000" b="1" dirty="0" smtClean="0">
                <a:solidFill>
                  <a:srgbClr val="000000"/>
                </a:solidFill>
              </a:rPr>
            </a:br>
            <a:r>
              <a:rPr lang="en-US" altLang="en-US" sz="4000" b="1" dirty="0" smtClean="0">
                <a:solidFill>
                  <a:srgbClr val="000000"/>
                </a:solidFill>
              </a:rPr>
              <a:t>Connecticut Law </a:t>
            </a:r>
            <a:r>
              <a:rPr lang="en-US" altLang="en-US" sz="4000" b="1" u="sng" dirty="0" smtClean="0">
                <a:solidFill>
                  <a:srgbClr val="000000"/>
                </a:solidFill>
              </a:rPr>
              <a:t>Sec. 10-15c</a:t>
            </a:r>
            <a:r>
              <a:rPr lang="en-US" altLang="en-US" sz="3400" b="1" u="sng" dirty="0" smtClean="0">
                <a:solidFill>
                  <a:srgbClr val="000000"/>
                </a:solidFill>
              </a:rPr>
              <a:t/>
            </a:r>
            <a:br>
              <a:rPr lang="en-US" altLang="en-US" sz="3400" b="1" u="sng" dirty="0" smtClean="0">
                <a:solidFill>
                  <a:srgbClr val="000000"/>
                </a:solidFill>
              </a:rPr>
            </a:br>
            <a:endParaRPr lang="en-US" altLang="en-US" sz="3400" b="1" u="sng" dirty="0" smtClean="0">
              <a:solidFill>
                <a:srgbClr val="000000"/>
              </a:solidFill>
            </a:endParaRPr>
          </a:p>
        </p:txBody>
      </p:sp>
      <p:sp>
        <p:nvSpPr>
          <p:cNvPr id="14339" name="Rectangle 3"/>
          <p:cNvSpPr>
            <a:spLocks noGrp="1" noChangeArrowheads="1"/>
          </p:cNvSpPr>
          <p:nvPr>
            <p:ph idx="1"/>
          </p:nvPr>
        </p:nvSpPr>
        <p:spPr>
          <a:xfrm>
            <a:off x="533400" y="811213"/>
            <a:ext cx="8001000" cy="5360987"/>
          </a:xfrm>
        </p:spPr>
        <p:txBody>
          <a:bodyPr>
            <a:normAutofit lnSpcReduction="10000"/>
          </a:bodyPr>
          <a:lstStyle/>
          <a:p>
            <a:pPr marL="0" indent="0" eaLnBrk="1" hangingPunct="1">
              <a:lnSpc>
                <a:spcPct val="90000"/>
              </a:lnSpc>
              <a:buFont typeface="Wingdings" pitchFamily="2" charset="2"/>
              <a:buNone/>
            </a:pPr>
            <a:endParaRPr lang="en-US" altLang="en-US" sz="2700" b="1" i="1" dirty="0" smtClean="0">
              <a:solidFill>
                <a:srgbClr val="000000"/>
              </a:solidFill>
            </a:endParaRPr>
          </a:p>
          <a:p>
            <a:pPr marL="0" indent="0" eaLnBrk="1" hangingPunct="1">
              <a:lnSpc>
                <a:spcPct val="90000"/>
              </a:lnSpc>
              <a:buFont typeface="Wingdings" pitchFamily="2" charset="2"/>
              <a:buNone/>
            </a:pPr>
            <a:endParaRPr lang="en-US" altLang="en-US" sz="2700" b="1" i="1" dirty="0">
              <a:solidFill>
                <a:srgbClr val="000000"/>
              </a:solidFill>
            </a:endParaRPr>
          </a:p>
          <a:p>
            <a:pPr marL="0" indent="0" eaLnBrk="1" hangingPunct="1">
              <a:lnSpc>
                <a:spcPct val="90000"/>
              </a:lnSpc>
              <a:buFont typeface="Wingdings" pitchFamily="2" charset="2"/>
              <a:buNone/>
            </a:pPr>
            <a:endParaRPr lang="en-US" altLang="en-US" sz="2700" b="1" i="1" dirty="0" smtClean="0">
              <a:solidFill>
                <a:srgbClr val="000000"/>
              </a:solidFill>
            </a:endParaRPr>
          </a:p>
          <a:p>
            <a:pPr marL="0" indent="0" eaLnBrk="1" hangingPunct="1">
              <a:lnSpc>
                <a:spcPct val="90000"/>
              </a:lnSpc>
              <a:buFont typeface="Wingdings" pitchFamily="2" charset="2"/>
              <a:buNone/>
            </a:pPr>
            <a:endParaRPr lang="en-US" altLang="en-US" sz="2700" b="1" i="1" dirty="0"/>
          </a:p>
          <a:p>
            <a:pPr marL="0" indent="0" eaLnBrk="1" hangingPunct="1">
              <a:lnSpc>
                <a:spcPct val="90000"/>
              </a:lnSpc>
              <a:buFont typeface="Wingdings" pitchFamily="2" charset="2"/>
              <a:buNone/>
            </a:pPr>
            <a:r>
              <a:rPr lang="en-US" altLang="en-US" sz="2700" b="1" i="1" dirty="0" smtClean="0"/>
              <a:t>The public schools shall be open to all children five years of age and over . . . and each such child shall have, and shall be so advised by the appropriate school authorities, an </a:t>
            </a:r>
            <a:r>
              <a:rPr lang="en-US" altLang="en-US" sz="2700" b="1" i="1" dirty="0" smtClean="0">
                <a:solidFill>
                  <a:schemeClr val="accent2"/>
                </a:solidFill>
              </a:rPr>
              <a:t>equal opportunity</a:t>
            </a:r>
            <a:r>
              <a:rPr lang="en-US" altLang="en-US" sz="2700" b="1" i="1" dirty="0" smtClean="0">
                <a:solidFill>
                  <a:srgbClr val="000000"/>
                </a:solidFill>
              </a:rPr>
              <a:t> </a:t>
            </a:r>
            <a:r>
              <a:rPr lang="en-US" altLang="en-US" sz="2700" b="1" i="1" dirty="0" smtClean="0"/>
              <a:t>to participate in the activities, programs and courses of study offered in such public schools . . . </a:t>
            </a:r>
            <a:r>
              <a:rPr lang="en-US" altLang="en-US" sz="2700" b="1" i="1" dirty="0" smtClean="0">
                <a:solidFill>
                  <a:schemeClr val="accent2"/>
                </a:solidFill>
              </a:rPr>
              <a:t>without discrimination on account of race, color, sex, gender identity or expression, religion, national origin, or sexual orientation</a:t>
            </a:r>
            <a:r>
              <a:rPr lang="en-US" altLang="en-US" sz="2700" b="1" i="1" dirty="0" smtClean="0">
                <a:solidFill>
                  <a:srgbClr val="000000"/>
                </a:solidFill>
              </a:rPr>
              <a:t>.</a:t>
            </a:r>
          </a:p>
          <a:p>
            <a:pPr marL="0" indent="0" eaLnBrk="1" hangingPunct="1">
              <a:lnSpc>
                <a:spcPct val="90000"/>
              </a:lnSpc>
              <a:buFont typeface="Wingdings" pitchFamily="2" charset="2"/>
              <a:buNone/>
            </a:pPr>
            <a:endParaRPr lang="en-US" altLang="en-US" sz="2700" i="1" dirty="0" smtClean="0"/>
          </a:p>
        </p:txBody>
      </p:sp>
      <p:pic>
        <p:nvPicPr>
          <p:cNvPr id="14340" name="Picture 6" descr="mp0057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762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4000" b="1" smtClean="0"/>
              <a:t>Grievance Procedures</a:t>
            </a:r>
          </a:p>
        </p:txBody>
      </p:sp>
      <p:graphicFrame>
        <p:nvGraphicFramePr>
          <p:cNvPr id="4" name="Diagram 3"/>
          <p:cNvGraphicFramePr/>
          <p:nvPr/>
        </p:nvGraphicFramePr>
        <p:xfrm>
          <a:off x="304800" y="1828800"/>
          <a:ext cx="8686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574675" y="155575"/>
            <a:ext cx="8001000" cy="1216025"/>
          </a:xfrm>
        </p:spPr>
        <p:txBody>
          <a:bodyPr>
            <a:normAutofit fontScale="90000"/>
          </a:bodyPr>
          <a:lstStyle/>
          <a:p>
            <a:r>
              <a:rPr lang="en-US" altLang="en-US" sz="4000" b="1" smtClean="0"/>
              <a:t>Prompt and </a:t>
            </a:r>
            <a:br>
              <a:rPr lang="en-US" altLang="en-US" sz="4000" b="1" smtClean="0"/>
            </a:br>
            <a:r>
              <a:rPr lang="en-US" altLang="en-US" sz="4000" b="1" smtClean="0"/>
              <a:t>Equitable Response</a:t>
            </a:r>
            <a:endParaRPr lang="en-US" altLang="en-US" sz="4000" smtClean="0"/>
          </a:p>
        </p:txBody>
      </p:sp>
      <p:graphicFrame>
        <p:nvGraphicFramePr>
          <p:cNvPr id="3" name="Diagram 2"/>
          <p:cNvGraphicFramePr/>
          <p:nvPr/>
        </p:nvGraphicFramePr>
        <p:xfrm>
          <a:off x="152400" y="13716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09600" y="304800"/>
            <a:ext cx="8534400" cy="1216025"/>
          </a:xfrm>
        </p:spPr>
        <p:txBody>
          <a:bodyPr>
            <a:normAutofit fontScale="90000"/>
          </a:bodyPr>
          <a:lstStyle/>
          <a:p>
            <a:r>
              <a:rPr lang="en-US" altLang="en-US" sz="4000" b="1" smtClean="0"/>
              <a:t>Preventing &amp; Addressing</a:t>
            </a:r>
            <a:br>
              <a:rPr lang="en-US" altLang="en-US" sz="4000" b="1" smtClean="0"/>
            </a:br>
            <a:r>
              <a:rPr lang="en-US" altLang="en-US" sz="4000" b="1" smtClean="0"/>
              <a:t>Sexual Harassment/Violence</a:t>
            </a:r>
          </a:p>
        </p:txBody>
      </p:sp>
      <p:graphicFrame>
        <p:nvGraphicFramePr>
          <p:cNvPr id="3" name="Diagram 2"/>
          <p:cNvGraphicFramePr/>
          <p:nvPr/>
        </p:nvGraphicFramePr>
        <p:xfrm>
          <a:off x="381000" y="16002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rmAutofit fontScale="90000"/>
          </a:bodyPr>
          <a:lstStyle/>
          <a:p>
            <a:r>
              <a:rPr lang="en-US" altLang="en-US" b="1" smtClean="0"/>
              <a:t>Responding to Sexual Harassment and Violence	</a:t>
            </a:r>
          </a:p>
        </p:txBody>
      </p:sp>
      <p:sp>
        <p:nvSpPr>
          <p:cNvPr id="86019" name="Content Placeholder 2"/>
          <p:cNvSpPr>
            <a:spLocks noGrp="1"/>
          </p:cNvSpPr>
          <p:nvPr>
            <p:ph idx="1"/>
          </p:nvPr>
        </p:nvSpPr>
        <p:spPr/>
        <p:txBody>
          <a:bodyPr>
            <a:normAutofit/>
          </a:bodyPr>
          <a:lstStyle/>
          <a:p>
            <a:r>
              <a:rPr lang="en-US" altLang="en-US" sz="2400" b="1" smtClean="0"/>
              <a:t>Remedies</a:t>
            </a:r>
          </a:p>
          <a:p>
            <a:pPr lvl="1"/>
            <a:r>
              <a:rPr lang="en-US" altLang="en-US" sz="1800" b="1" smtClean="0"/>
              <a:t>Protect and minimize burden on complainant</a:t>
            </a:r>
            <a:r>
              <a:rPr lang="en-US" altLang="en-US" sz="1800" smtClean="0"/>
              <a:t>, including interim steps before final outcome of investigation. Do NOT remove complainants from classes while allowing alleged perpetrators to remain.</a:t>
            </a:r>
          </a:p>
          <a:p>
            <a:pPr lvl="1"/>
            <a:r>
              <a:rPr lang="en-US" altLang="en-US" sz="1800" b="1" smtClean="0"/>
              <a:t>Protect complainant from retaliatory harassment. </a:t>
            </a:r>
            <a:r>
              <a:rPr lang="en-US" altLang="en-US" sz="1800" smtClean="0"/>
              <a:t>Ensure complainants and their parents know how to report any subsequent problems caused by alleged perpetrator or his/her associates; follow-up with complainants to determine whether any retaliation or new incidents of harassment have occurred. </a:t>
            </a:r>
          </a:p>
          <a:p>
            <a:pPr lvl="1"/>
            <a:r>
              <a:rPr lang="en-US" altLang="en-US" sz="1800" b="1" smtClean="0"/>
              <a:t>Other remedies</a:t>
            </a:r>
            <a:r>
              <a:rPr lang="en-US" altLang="en-US" sz="1800" smtClean="0"/>
              <a:t>: provide escort between classes, counseling, medical services, academic support (tutoring), move complainant to other school in district, arrange for complainant to w/d from class without penalty, etc. </a:t>
            </a:r>
          </a:p>
          <a:p>
            <a:pPr lvl="1"/>
            <a:endParaRPr lang="en-US" altLang="en-US" sz="1800"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normAutofit fontScale="90000"/>
          </a:bodyPr>
          <a:lstStyle/>
          <a:p>
            <a:r>
              <a:rPr lang="en-US" altLang="en-US" b="1" smtClean="0"/>
              <a:t>Responding to Sexual Harassment and Violence	</a:t>
            </a:r>
          </a:p>
        </p:txBody>
      </p:sp>
      <p:sp>
        <p:nvSpPr>
          <p:cNvPr id="87043" name="Content Placeholder 2"/>
          <p:cNvSpPr>
            <a:spLocks noGrp="1"/>
          </p:cNvSpPr>
          <p:nvPr>
            <p:ph idx="1"/>
          </p:nvPr>
        </p:nvSpPr>
        <p:spPr>
          <a:xfrm>
            <a:off x="566738" y="2057400"/>
            <a:ext cx="8001000" cy="4267200"/>
          </a:xfrm>
        </p:spPr>
        <p:txBody>
          <a:bodyPr/>
          <a:lstStyle/>
          <a:p>
            <a:r>
              <a:rPr lang="en-US" altLang="en-US" sz="2800" b="1" smtClean="0"/>
              <a:t>Enforcement</a:t>
            </a:r>
            <a:endParaRPr lang="en-US" altLang="en-US" sz="1600" smtClean="0"/>
          </a:p>
          <a:p>
            <a:pPr lvl="1"/>
            <a:r>
              <a:rPr lang="en-US" altLang="en-US" sz="2400" smtClean="0"/>
              <a:t>OCR will seek appropriate remedies for complainant and broader student population when a school does not voluntarily comply with Title IX.</a:t>
            </a:r>
          </a:p>
          <a:p>
            <a:pPr lvl="1"/>
            <a:r>
              <a:rPr lang="en-US" altLang="en-US" sz="2400" smtClean="0"/>
              <a:t>Can withdraw federal funding</a:t>
            </a:r>
          </a:p>
          <a:p>
            <a:pPr lvl="1"/>
            <a:r>
              <a:rPr lang="en-US" altLang="en-US" sz="2400" smtClean="0"/>
              <a:t>Can refer case to the U.S. Department of Justice</a:t>
            </a:r>
          </a:p>
          <a:p>
            <a:pPr lvl="1"/>
            <a:endParaRPr lang="en-US" altLang="en-US" sz="2400"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3" name="Content Placeholder 2"/>
          <p:cNvSpPr>
            <a:spLocks noGrp="1"/>
          </p:cNvSpPr>
          <p:nvPr>
            <p:ph idx="1"/>
          </p:nvPr>
        </p:nvSpPr>
        <p:spPr/>
        <p:txBody>
          <a:bodyPr/>
          <a:lstStyle/>
          <a:p>
            <a:r>
              <a:rPr lang="en-US" dirty="0" smtClean="0"/>
              <a:t>Last month, Department of Education rescinded 2011 guidance</a:t>
            </a:r>
          </a:p>
          <a:p>
            <a:r>
              <a:rPr lang="en-US" dirty="0" smtClean="0"/>
              <a:t>But nothing in 2011 guidance is now prohibited</a:t>
            </a:r>
          </a:p>
          <a:p>
            <a:r>
              <a:rPr lang="en-US" dirty="0" smtClean="0"/>
              <a:t>Still best practice and much legally required</a:t>
            </a:r>
            <a:endParaRPr lang="en-US" dirty="0"/>
          </a:p>
        </p:txBody>
      </p:sp>
    </p:spTree>
    <p:extLst>
      <p:ext uri="{BB962C8B-B14F-4D97-AF65-F5344CB8AC3E}">
        <p14:creationId xmlns:p14="http://schemas.microsoft.com/office/powerpoint/2010/main" val="11866833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pPr eaLnBrk="1" hangingPunct="1"/>
            <a:r>
              <a:rPr lang="en-US" altLang="en-US" sz="4000" b="1" dirty="0" smtClean="0"/>
              <a:t>Did These Schools Respond Effectively?</a:t>
            </a:r>
          </a:p>
        </p:txBody>
      </p:sp>
      <p:sp>
        <p:nvSpPr>
          <p:cNvPr id="144388" name="Rectangle 3"/>
          <p:cNvSpPr>
            <a:spLocks noGrp="1" noChangeArrowheads="1"/>
          </p:cNvSpPr>
          <p:nvPr>
            <p:ph idx="1"/>
          </p:nvPr>
        </p:nvSpPr>
        <p:spPr>
          <a:xfrm>
            <a:off x="566738" y="1905000"/>
            <a:ext cx="8001000" cy="4419600"/>
          </a:xfrm>
        </p:spPr>
        <p:txBody>
          <a:bodyPr/>
          <a:lstStyle/>
          <a:p>
            <a:pPr eaLnBrk="1" hangingPunct="1">
              <a:lnSpc>
                <a:spcPct val="80000"/>
              </a:lnSpc>
              <a:buFont typeface="Wingdings" pitchFamily="2" charset="2"/>
              <a:buNone/>
            </a:pPr>
            <a:r>
              <a:rPr lang="en-US" altLang="en-US" sz="2600" smtClean="0"/>
              <a:t>1. Parents complain to the principal of Sirius Elementary School that their daughter is being harassed on the school bus.  The principal transfers her to another bus route and no further harassment occurs.</a:t>
            </a:r>
          </a:p>
          <a:p>
            <a:pPr eaLnBrk="1" hangingPunct="1">
              <a:lnSpc>
                <a:spcPct val="80000"/>
              </a:lnSpc>
            </a:pPr>
            <a:endParaRPr lang="en-US" altLang="en-US" sz="1200" smtClean="0"/>
          </a:p>
          <a:p>
            <a:pPr eaLnBrk="1" hangingPunct="1">
              <a:lnSpc>
                <a:spcPct val="80000"/>
              </a:lnSpc>
              <a:buFont typeface="Wingdings" pitchFamily="2" charset="2"/>
              <a:buNone/>
            </a:pPr>
            <a:r>
              <a:rPr lang="en-US" altLang="en-US" sz="2600" smtClean="0"/>
              <a:t>2. On two occasions, the girls’ basketball team is harassed by a particular opposing team.  Afterwards, the school speaks to the coach of the opposing team and asks the referee to be alert to any problems.  The school also sends along an extra teacher to police the conduct of the opposing team. </a:t>
            </a:r>
          </a:p>
          <a:p>
            <a:pPr eaLnBrk="1" hangingPunct="1">
              <a:lnSpc>
                <a:spcPct val="80000"/>
              </a:lnSpc>
            </a:pPr>
            <a:endParaRPr lang="en-US" altLang="en-US" sz="2600" smtClean="0"/>
          </a:p>
        </p:txBody>
      </p:sp>
      <p:pic>
        <p:nvPicPr>
          <p:cNvPr id="88068" name="Picture 6" descr="j0439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16002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4388">
                                            <p:txEl>
                                              <p:pRg st="0" end="0"/>
                                            </p:txEl>
                                          </p:spTgt>
                                        </p:tgtEl>
                                        <p:attrNameLst>
                                          <p:attrName>style.visibility</p:attrName>
                                        </p:attrNameLst>
                                      </p:cBhvr>
                                      <p:to>
                                        <p:strVal val="visible"/>
                                      </p:to>
                                    </p:set>
                                    <p:animEffect transition="in" filter="blinds(horizontal)">
                                      <p:cBhvr>
                                        <p:cTn id="7" dur="500"/>
                                        <p:tgtEl>
                                          <p:spTgt spid="1443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4388">
                                            <p:txEl>
                                              <p:pRg st="2" end="2"/>
                                            </p:txEl>
                                          </p:spTgt>
                                        </p:tgtEl>
                                        <p:attrNameLst>
                                          <p:attrName>style.visibility</p:attrName>
                                        </p:attrNameLst>
                                      </p:cBhvr>
                                      <p:to>
                                        <p:strVal val="visible"/>
                                      </p:to>
                                    </p:set>
                                    <p:animEffect transition="in" filter="blinds(horizontal)">
                                      <p:cBhvr>
                                        <p:cTn id="12" dur="500"/>
                                        <p:tgtEl>
                                          <p:spTgt spid="144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altLang="en-US" sz="4000" b="1" smtClean="0"/>
              <a:t>How Would You Conduct This Investigation?</a:t>
            </a:r>
          </a:p>
        </p:txBody>
      </p:sp>
      <p:sp>
        <p:nvSpPr>
          <p:cNvPr id="89091" name="Rectangle 3"/>
          <p:cNvSpPr>
            <a:spLocks noGrp="1" noChangeArrowheads="1"/>
          </p:cNvSpPr>
          <p:nvPr>
            <p:ph idx="1"/>
          </p:nvPr>
        </p:nvSpPr>
        <p:spPr>
          <a:xfrm>
            <a:off x="685800" y="1905000"/>
            <a:ext cx="7881938" cy="4267200"/>
          </a:xfrm>
        </p:spPr>
        <p:txBody>
          <a:bodyPr/>
          <a:lstStyle/>
          <a:p>
            <a:pPr marL="0" indent="0" eaLnBrk="1" hangingPunct="1">
              <a:lnSpc>
                <a:spcPct val="90000"/>
              </a:lnSpc>
              <a:buFont typeface="Wingdings" pitchFamily="2" charset="2"/>
              <a:buNone/>
            </a:pPr>
            <a:r>
              <a:rPr lang="en-US" altLang="en-US" i="1" smtClean="0"/>
              <a:t>A parent just reported to you that his 2d grade son told him that a 5</a:t>
            </a:r>
            <a:r>
              <a:rPr lang="en-US" altLang="en-US" i="1" baseline="30000" smtClean="0"/>
              <a:t>th</a:t>
            </a:r>
            <a:r>
              <a:rPr lang="en-US" altLang="en-US" i="1" smtClean="0"/>
              <a:t> grader had been touching his private parts on the playground for several days</a:t>
            </a:r>
            <a:r>
              <a:rPr lang="en-US" altLang="en-US" smtClean="0"/>
              <a:t>.</a:t>
            </a:r>
          </a:p>
          <a:p>
            <a:pPr marL="0" indent="0" eaLnBrk="1" hangingPunct="1">
              <a:lnSpc>
                <a:spcPct val="90000"/>
              </a:lnSpc>
              <a:buFont typeface="Wingdings" pitchFamily="2" charset="2"/>
              <a:buNone/>
            </a:pPr>
            <a:endParaRPr lang="en-US" altLang="en-US" sz="1200" smtClean="0"/>
          </a:p>
          <a:p>
            <a:pPr marL="857250" lvl="1" indent="-285750" eaLnBrk="1" hangingPunct="1">
              <a:lnSpc>
                <a:spcPct val="90000"/>
              </a:lnSpc>
            </a:pPr>
            <a:r>
              <a:rPr lang="en-US" altLang="en-US" smtClean="0"/>
              <a:t>What questions should you ask the parent?</a:t>
            </a:r>
          </a:p>
          <a:p>
            <a:pPr marL="0" indent="0" eaLnBrk="1" hangingPunct="1">
              <a:lnSpc>
                <a:spcPct val="90000"/>
              </a:lnSpc>
            </a:pPr>
            <a:endParaRPr lang="en-US" altLang="en-US" sz="2600" smtClean="0"/>
          </a:p>
          <a:p>
            <a:pPr marL="857250" lvl="1" indent="-285750" eaLnBrk="1" hangingPunct="1">
              <a:lnSpc>
                <a:spcPct val="90000"/>
              </a:lnSpc>
            </a:pPr>
            <a:r>
              <a:rPr lang="en-US" altLang="en-US" smtClean="0"/>
              <a:t>What information should you </a:t>
            </a:r>
            <a:r>
              <a:rPr lang="en-US" altLang="en-US" i="1" smtClean="0"/>
              <a:t>give</a:t>
            </a:r>
            <a:r>
              <a:rPr lang="en-US" altLang="en-US" smtClean="0"/>
              <a:t> the parent?</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eaLnBrk="1" hangingPunct="1"/>
            <a:r>
              <a:rPr lang="en-US" altLang="en-US" sz="4000" b="1" smtClean="0"/>
              <a:t>How Would You Conduct This Investigation?</a:t>
            </a:r>
          </a:p>
        </p:txBody>
      </p:sp>
      <p:sp>
        <p:nvSpPr>
          <p:cNvPr id="90115" name="Rectangle 3"/>
          <p:cNvSpPr>
            <a:spLocks noGrp="1" noChangeArrowheads="1"/>
          </p:cNvSpPr>
          <p:nvPr>
            <p:ph idx="1"/>
          </p:nvPr>
        </p:nvSpPr>
        <p:spPr>
          <a:xfrm>
            <a:off x="566738" y="1981200"/>
            <a:ext cx="8001000" cy="4495800"/>
          </a:xfrm>
        </p:spPr>
        <p:txBody>
          <a:bodyPr/>
          <a:lstStyle/>
          <a:p>
            <a:pPr eaLnBrk="1" hangingPunct="1">
              <a:lnSpc>
                <a:spcPct val="80000"/>
              </a:lnSpc>
            </a:pPr>
            <a:r>
              <a:rPr lang="en-US" altLang="en-US" sz="2600" dirty="0" smtClean="0"/>
              <a:t>What should you do after the interview with the parent?</a:t>
            </a:r>
          </a:p>
          <a:p>
            <a:pPr eaLnBrk="1" hangingPunct="1">
              <a:lnSpc>
                <a:spcPct val="80000"/>
              </a:lnSpc>
            </a:pPr>
            <a:endParaRPr lang="en-US" altLang="en-US" sz="1600" dirty="0" smtClean="0"/>
          </a:p>
          <a:p>
            <a:pPr eaLnBrk="1" hangingPunct="1">
              <a:lnSpc>
                <a:spcPct val="80000"/>
              </a:lnSpc>
            </a:pPr>
            <a:r>
              <a:rPr lang="en-US" altLang="en-US" sz="2600" dirty="0" smtClean="0"/>
              <a:t>Who should you talk to during the investigation?  What question should you ask?</a:t>
            </a:r>
          </a:p>
          <a:p>
            <a:pPr eaLnBrk="1" hangingPunct="1">
              <a:lnSpc>
                <a:spcPct val="80000"/>
              </a:lnSpc>
            </a:pPr>
            <a:endParaRPr lang="en-US" altLang="en-US" sz="1600" dirty="0" smtClean="0"/>
          </a:p>
          <a:p>
            <a:pPr eaLnBrk="1" hangingPunct="1">
              <a:lnSpc>
                <a:spcPct val="80000"/>
              </a:lnSpc>
            </a:pPr>
            <a:r>
              <a:rPr lang="en-US" altLang="en-US" sz="2600" dirty="0" smtClean="0"/>
              <a:t>Can you keep the 2d grader’s identity a secret?  The 5</a:t>
            </a:r>
            <a:r>
              <a:rPr lang="en-US" altLang="en-US" sz="2600" baseline="30000" dirty="0" smtClean="0"/>
              <a:t>th</a:t>
            </a:r>
            <a:r>
              <a:rPr lang="en-US" altLang="en-US" sz="2600" dirty="0" smtClean="0"/>
              <a:t> grader?</a:t>
            </a:r>
          </a:p>
          <a:p>
            <a:pPr eaLnBrk="1" hangingPunct="1">
              <a:lnSpc>
                <a:spcPct val="80000"/>
              </a:lnSpc>
            </a:pPr>
            <a:endParaRPr lang="en-US" altLang="en-US" sz="1600" dirty="0" smtClean="0"/>
          </a:p>
          <a:p>
            <a:pPr eaLnBrk="1" hangingPunct="1">
              <a:lnSpc>
                <a:spcPct val="80000"/>
              </a:lnSpc>
            </a:pPr>
            <a:r>
              <a:rPr lang="en-US" altLang="en-US" sz="2600" dirty="0" smtClean="0"/>
              <a:t>Are there interim measures you should take while the investigation is ongoing?</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r>
              <a:rPr lang="en-US" altLang="en-US" sz="4000" b="1" smtClean="0"/>
              <a:t>How Would You Conduct This Investigation?</a:t>
            </a:r>
          </a:p>
        </p:txBody>
      </p:sp>
      <p:sp>
        <p:nvSpPr>
          <p:cNvPr id="91139" name="Rectangle 3"/>
          <p:cNvSpPr>
            <a:spLocks noGrp="1" noChangeArrowheads="1"/>
          </p:cNvSpPr>
          <p:nvPr>
            <p:ph idx="1"/>
          </p:nvPr>
        </p:nvSpPr>
        <p:spPr>
          <a:xfrm>
            <a:off x="566738" y="1524000"/>
            <a:ext cx="8001000" cy="4267200"/>
          </a:xfrm>
        </p:spPr>
        <p:txBody>
          <a:bodyPr/>
          <a:lstStyle/>
          <a:p>
            <a:pPr eaLnBrk="1" hangingPunct="1">
              <a:lnSpc>
                <a:spcPct val="90000"/>
              </a:lnSpc>
            </a:pPr>
            <a:endParaRPr lang="en-US" altLang="en-US" smtClean="0"/>
          </a:p>
          <a:p>
            <a:pPr eaLnBrk="1" hangingPunct="1">
              <a:lnSpc>
                <a:spcPct val="90000"/>
              </a:lnSpc>
            </a:pPr>
            <a:r>
              <a:rPr lang="en-US" altLang="en-US" smtClean="0"/>
              <a:t>If the police investigate and decide not to prosecute, is your job over?</a:t>
            </a:r>
          </a:p>
          <a:p>
            <a:pPr eaLnBrk="1" hangingPunct="1">
              <a:lnSpc>
                <a:spcPct val="90000"/>
              </a:lnSpc>
            </a:pPr>
            <a:endParaRPr lang="en-US" altLang="en-US" smtClean="0"/>
          </a:p>
          <a:p>
            <a:pPr eaLnBrk="1" hangingPunct="1">
              <a:lnSpc>
                <a:spcPct val="90000"/>
              </a:lnSpc>
            </a:pPr>
            <a:r>
              <a:rPr lang="en-US" altLang="en-US" smtClean="0"/>
              <a:t>What steps should you take if you find that the allegations are true?</a:t>
            </a:r>
          </a:p>
          <a:p>
            <a:pPr eaLnBrk="1" hangingPunct="1">
              <a:lnSpc>
                <a:spcPct val="90000"/>
              </a:lnSpc>
            </a:pPr>
            <a:endParaRPr lang="en-US" altLang="en-US" smtClean="0"/>
          </a:p>
          <a:p>
            <a:pPr eaLnBrk="1" hangingPunct="1">
              <a:lnSpc>
                <a:spcPct val="90000"/>
              </a:lnSpc>
            </a:pPr>
            <a:r>
              <a:rPr lang="en-US" altLang="en-US" smtClean="0"/>
              <a:t>What kinds of records should you maintain of your investigation?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altLang="en-US" sz="4000" b="1" smtClean="0"/>
              <a:t>Connecticut Education – Protected Classes</a:t>
            </a:r>
          </a:p>
        </p:txBody>
      </p:sp>
      <p:sp>
        <p:nvSpPr>
          <p:cNvPr id="15363" name="Rectangle 3"/>
          <p:cNvSpPr>
            <a:spLocks noGrp="1" noChangeArrowheads="1"/>
          </p:cNvSpPr>
          <p:nvPr>
            <p:ph idx="1"/>
          </p:nvPr>
        </p:nvSpPr>
        <p:spPr/>
        <p:txBody>
          <a:bodyPr>
            <a:normAutofit/>
          </a:bodyPr>
          <a:lstStyle/>
          <a:p>
            <a:pPr>
              <a:lnSpc>
                <a:spcPct val="80000"/>
              </a:lnSpc>
              <a:spcBef>
                <a:spcPct val="50000"/>
              </a:spcBef>
              <a:buClrTx/>
              <a:buFontTx/>
              <a:buChar char="•"/>
            </a:pPr>
            <a:r>
              <a:rPr lang="en-US" altLang="en-US" sz="1800" b="1" smtClean="0"/>
              <a:t>race</a:t>
            </a:r>
          </a:p>
          <a:p>
            <a:pPr>
              <a:lnSpc>
                <a:spcPct val="80000"/>
              </a:lnSpc>
              <a:spcBef>
                <a:spcPct val="50000"/>
              </a:spcBef>
              <a:buClrTx/>
              <a:buFontTx/>
              <a:buChar char="•"/>
            </a:pPr>
            <a:r>
              <a:rPr lang="en-US" altLang="en-US" sz="1800" b="1" smtClean="0"/>
              <a:t>color</a:t>
            </a:r>
          </a:p>
          <a:p>
            <a:pPr>
              <a:lnSpc>
                <a:spcPct val="80000"/>
              </a:lnSpc>
              <a:spcBef>
                <a:spcPct val="50000"/>
              </a:spcBef>
              <a:buClrTx/>
              <a:buFontTx/>
              <a:buChar char="•"/>
            </a:pPr>
            <a:r>
              <a:rPr lang="en-US" altLang="en-US" sz="1800" b="1" smtClean="0"/>
              <a:t>religious creed</a:t>
            </a:r>
          </a:p>
          <a:p>
            <a:pPr>
              <a:lnSpc>
                <a:spcPct val="80000"/>
              </a:lnSpc>
              <a:spcBef>
                <a:spcPct val="50000"/>
              </a:spcBef>
              <a:buClrTx/>
              <a:buFontTx/>
              <a:buChar char="•"/>
            </a:pPr>
            <a:r>
              <a:rPr lang="en-US" altLang="en-US" sz="1800" b="1" smtClean="0"/>
              <a:t>sex</a:t>
            </a:r>
          </a:p>
          <a:p>
            <a:pPr>
              <a:lnSpc>
                <a:spcPct val="80000"/>
              </a:lnSpc>
              <a:spcBef>
                <a:spcPct val="50000"/>
              </a:spcBef>
              <a:buClrTx/>
              <a:buFontTx/>
              <a:buChar char="•"/>
            </a:pPr>
            <a:r>
              <a:rPr lang="en-US" altLang="en-US" sz="1800" b="1" smtClean="0"/>
              <a:t>age</a:t>
            </a:r>
          </a:p>
          <a:p>
            <a:pPr>
              <a:lnSpc>
                <a:spcPct val="80000"/>
              </a:lnSpc>
              <a:spcBef>
                <a:spcPct val="50000"/>
              </a:spcBef>
              <a:buClrTx/>
              <a:buFontTx/>
              <a:buChar char="•"/>
            </a:pPr>
            <a:r>
              <a:rPr lang="en-US" altLang="en-US" sz="1800" b="1" smtClean="0"/>
              <a:t>national origin</a:t>
            </a:r>
          </a:p>
          <a:p>
            <a:pPr>
              <a:lnSpc>
                <a:spcPct val="80000"/>
              </a:lnSpc>
              <a:spcBef>
                <a:spcPct val="50000"/>
              </a:spcBef>
              <a:buClrTx/>
              <a:buFontTx/>
              <a:buChar char="•"/>
            </a:pPr>
            <a:r>
              <a:rPr lang="en-US" altLang="en-US" sz="1800" b="1" smtClean="0"/>
              <a:t>ancestry</a:t>
            </a:r>
          </a:p>
          <a:p>
            <a:pPr>
              <a:lnSpc>
                <a:spcPct val="80000"/>
              </a:lnSpc>
              <a:spcBef>
                <a:spcPct val="50000"/>
              </a:spcBef>
              <a:buClrTx/>
              <a:buFontTx/>
              <a:buChar char="•"/>
            </a:pPr>
            <a:r>
              <a:rPr lang="en-US" altLang="en-US" sz="1800" b="1" smtClean="0"/>
              <a:t>marital status</a:t>
            </a:r>
          </a:p>
          <a:p>
            <a:pPr>
              <a:lnSpc>
                <a:spcPct val="80000"/>
              </a:lnSpc>
              <a:spcBef>
                <a:spcPct val="50000"/>
              </a:spcBef>
              <a:buClrTx/>
              <a:buFontTx/>
              <a:buChar char="•"/>
            </a:pPr>
            <a:r>
              <a:rPr lang="en-US" altLang="en-US" sz="1800" b="1" smtClean="0"/>
              <a:t>sexual orientation</a:t>
            </a:r>
          </a:p>
          <a:p>
            <a:pPr>
              <a:lnSpc>
                <a:spcPct val="80000"/>
              </a:lnSpc>
              <a:spcBef>
                <a:spcPct val="50000"/>
              </a:spcBef>
              <a:buClrTx/>
              <a:buFontTx/>
              <a:buChar char="•"/>
            </a:pPr>
            <a:r>
              <a:rPr lang="en-US" altLang="en-US" sz="1800" b="1" smtClean="0"/>
              <a:t>mental retardation</a:t>
            </a:r>
          </a:p>
          <a:p>
            <a:pPr>
              <a:lnSpc>
                <a:spcPct val="80000"/>
              </a:lnSpc>
              <a:spcBef>
                <a:spcPct val="50000"/>
              </a:spcBef>
              <a:buClrTx/>
              <a:buFontTx/>
              <a:buChar char="•"/>
            </a:pPr>
            <a:r>
              <a:rPr lang="en-US" altLang="en-US" sz="1800" b="1" smtClean="0"/>
              <a:t>physical disability or learning disability, or </a:t>
            </a:r>
          </a:p>
          <a:p>
            <a:pPr>
              <a:lnSpc>
                <a:spcPct val="80000"/>
              </a:lnSpc>
              <a:spcBef>
                <a:spcPct val="50000"/>
              </a:spcBef>
              <a:buClrTx/>
              <a:buFontTx/>
              <a:buChar char="•"/>
            </a:pPr>
            <a:r>
              <a:rPr lang="en-US" altLang="en-US" sz="1800" b="1" smtClean="0"/>
              <a:t>any other basis prohibited by Connecticut or federal law</a:t>
            </a:r>
          </a:p>
        </p:txBody>
      </p:sp>
      <p:pic>
        <p:nvPicPr>
          <p:cNvPr id="15364" name="Picture 6" descr="j0434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normAutofit/>
          </a:bodyPr>
          <a:lstStyle/>
          <a:p>
            <a:r>
              <a:rPr lang="en-US" altLang="en-US" sz="4000" b="1" smtClean="0"/>
              <a:t>Unit 2: Other Title IX Areas</a:t>
            </a:r>
          </a:p>
        </p:txBody>
      </p:sp>
      <p:sp>
        <p:nvSpPr>
          <p:cNvPr id="92163" name="Content Placeholder 2"/>
          <p:cNvSpPr>
            <a:spLocks noGrp="1"/>
          </p:cNvSpPr>
          <p:nvPr>
            <p:ph idx="1"/>
          </p:nvPr>
        </p:nvSpPr>
        <p:spPr>
          <a:xfrm>
            <a:off x="533400" y="1981200"/>
            <a:ext cx="8001000" cy="4267200"/>
          </a:xfrm>
        </p:spPr>
        <p:txBody>
          <a:bodyPr/>
          <a:lstStyle/>
          <a:p>
            <a:pPr marL="742950" indent="-742950">
              <a:buFont typeface="Wingdings" pitchFamily="2" charset="2"/>
              <a:buAutoNum type="arabicPeriod"/>
            </a:pPr>
            <a:r>
              <a:rPr lang="en-US" altLang="en-US" sz="3600" b="1" dirty="0" smtClean="0"/>
              <a:t>Athletics</a:t>
            </a:r>
          </a:p>
          <a:p>
            <a:pPr marL="742950" indent="-742950">
              <a:buFont typeface="Wingdings" pitchFamily="2" charset="2"/>
              <a:buAutoNum type="arabicPeriod"/>
            </a:pPr>
            <a:r>
              <a:rPr lang="en-US" altLang="en-US" sz="3600" b="1" dirty="0" smtClean="0"/>
              <a:t>Pregnancy and Parenting</a:t>
            </a:r>
          </a:p>
          <a:p>
            <a:pPr marL="742950" indent="-742950">
              <a:buFont typeface="Wingdings" pitchFamily="2" charset="2"/>
              <a:buAutoNum type="arabicPeriod" startAt="2"/>
            </a:pPr>
            <a:r>
              <a:rPr lang="en-US" altLang="en-US" sz="3600" b="1" dirty="0" smtClean="0"/>
              <a:t>Single sex</a:t>
            </a:r>
          </a:p>
          <a:p>
            <a:pPr marL="742950" indent="-742950">
              <a:buFont typeface="Wingdings" pitchFamily="2" charset="2"/>
              <a:buAutoNum type="arabicPeriod" startAt="3"/>
            </a:pPr>
            <a:r>
              <a:rPr lang="en-US" altLang="en-US" sz="3600" b="1" dirty="0" smtClean="0"/>
              <a:t>LGBTQ students</a:t>
            </a:r>
          </a:p>
          <a:p>
            <a:pPr marL="742950" indent="-742950">
              <a:buFont typeface="Wingdings" pitchFamily="2" charset="2"/>
              <a:buAutoNum type="arabicPeriod" startAt="3"/>
            </a:pPr>
            <a:r>
              <a:rPr lang="en-US" altLang="en-US" sz="3600" b="1" dirty="0" smtClean="0"/>
              <a:t>Discipline</a:t>
            </a:r>
          </a:p>
        </p:txBody>
      </p:sp>
      <p:sp>
        <p:nvSpPr>
          <p:cNvPr id="92164" name="Rectangle 2"/>
          <p:cNvSpPr txBox="1">
            <a:spLocks noChangeArrowheads="1"/>
          </p:cNvSpPr>
          <p:nvPr/>
        </p:nvSpPr>
        <p:spPr bwMode="auto">
          <a:xfrm>
            <a:off x="1371600" y="312420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eaLnBrk="1" hangingPunct="1"/>
            <a:endParaRPr lang="en-US" altLang="en-US" sz="3600">
              <a:solidFill>
                <a:schemeClr val="tx2"/>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en-US" sz="4000" b="1" smtClean="0"/>
              <a:t>Title IX: Athletics</a:t>
            </a:r>
          </a:p>
        </p:txBody>
      </p:sp>
      <p:sp>
        <p:nvSpPr>
          <p:cNvPr id="37892" name="Rectangle 3"/>
          <p:cNvSpPr>
            <a:spLocks noGrp="1" noChangeArrowheads="1"/>
          </p:cNvSpPr>
          <p:nvPr>
            <p:ph idx="1"/>
          </p:nvPr>
        </p:nvSpPr>
        <p:spPr>
          <a:xfrm>
            <a:off x="566738" y="1752600"/>
            <a:ext cx="8001000" cy="4572000"/>
          </a:xfrm>
        </p:spPr>
        <p:txBody>
          <a:bodyPr/>
          <a:lstStyle/>
          <a:p>
            <a:pPr marL="0" indent="0" eaLnBrk="1" hangingPunct="1">
              <a:buFont typeface="Wingdings" pitchFamily="2" charset="2"/>
              <a:buNone/>
            </a:pPr>
            <a:endParaRPr lang="en-US" altLang="en-US" sz="1800" b="1" i="1" smtClean="0">
              <a:solidFill>
                <a:schemeClr val="accent2"/>
              </a:solidFill>
            </a:endParaRPr>
          </a:p>
          <a:p>
            <a:pPr marL="0" indent="0" eaLnBrk="1" hangingPunct="1">
              <a:buFont typeface="Wingdings" pitchFamily="2" charset="2"/>
              <a:buNone/>
            </a:pPr>
            <a:r>
              <a:rPr lang="en-US" altLang="en-US" sz="2800" b="1" i="1" smtClean="0">
                <a:solidFill>
                  <a:schemeClr val="accent2"/>
                </a:solidFill>
              </a:rPr>
              <a:t>Three basic requirements</a:t>
            </a:r>
            <a:r>
              <a:rPr lang="en-US" altLang="en-US" sz="2800" b="1" i="1" smtClean="0"/>
              <a:t>:</a:t>
            </a:r>
            <a:endParaRPr lang="en-US" altLang="en-US" sz="1400" b="1" i="1" smtClean="0"/>
          </a:p>
          <a:p>
            <a:pPr marL="0" indent="0" eaLnBrk="1" hangingPunct="1">
              <a:buFont typeface="Wingdings" pitchFamily="2" charset="2"/>
              <a:buNone/>
            </a:pPr>
            <a:endParaRPr lang="en-US" altLang="en-US" sz="1400" b="1" i="1" smtClean="0"/>
          </a:p>
          <a:p>
            <a:pPr marL="0" indent="0" eaLnBrk="1" hangingPunct="1">
              <a:buFont typeface="Wingdings" pitchFamily="2" charset="2"/>
              <a:buNone/>
            </a:pPr>
            <a:r>
              <a:rPr lang="en-US" altLang="en-US" sz="2600" smtClean="0"/>
              <a:t>1. Schools must offer male and female students </a:t>
            </a:r>
            <a:r>
              <a:rPr lang="en-US" altLang="en-US" sz="2600" smtClean="0">
                <a:solidFill>
                  <a:schemeClr val="accent2"/>
                </a:solidFill>
              </a:rPr>
              <a:t>equal opportunities to _______.</a:t>
            </a:r>
            <a:endParaRPr lang="en-US" altLang="en-US" sz="2600" smtClean="0"/>
          </a:p>
          <a:p>
            <a:pPr marL="0" indent="0" eaLnBrk="1" hangingPunct="1">
              <a:buFont typeface="Wingdings" pitchFamily="2" charset="2"/>
              <a:buNone/>
            </a:pPr>
            <a:endParaRPr lang="en-US" altLang="en-US" sz="1400" smtClean="0"/>
          </a:p>
          <a:p>
            <a:pPr marL="0" indent="0" eaLnBrk="1" hangingPunct="1">
              <a:buFont typeface="Wingdings" pitchFamily="2" charset="2"/>
              <a:buNone/>
            </a:pPr>
            <a:r>
              <a:rPr lang="en-US" altLang="en-US" sz="2600" smtClean="0"/>
              <a:t>2. Schools must </a:t>
            </a:r>
            <a:r>
              <a:rPr lang="en-US" altLang="en-US" sz="2600" smtClean="0">
                <a:solidFill>
                  <a:schemeClr val="accent2"/>
                </a:solidFill>
              </a:rPr>
              <a:t>allocate _______ dollars equitably</a:t>
            </a:r>
            <a:r>
              <a:rPr lang="en-US" altLang="en-US" sz="2600" smtClean="0"/>
              <a:t>.</a:t>
            </a:r>
          </a:p>
          <a:p>
            <a:pPr marL="0" indent="0" eaLnBrk="1" hangingPunct="1">
              <a:buFont typeface="Wingdings" pitchFamily="2" charset="2"/>
              <a:buNone/>
            </a:pPr>
            <a:endParaRPr lang="en-US" altLang="en-US" sz="1400" smtClean="0"/>
          </a:p>
          <a:p>
            <a:pPr marL="0" indent="0" eaLnBrk="1" hangingPunct="1">
              <a:buFont typeface="Wingdings" pitchFamily="2" charset="2"/>
              <a:buNone/>
            </a:pPr>
            <a:r>
              <a:rPr lang="en-US" altLang="en-US" sz="2600" smtClean="0"/>
              <a:t>3. Schools must provide male and female athletes with </a:t>
            </a:r>
            <a:r>
              <a:rPr lang="en-US" altLang="en-US" sz="2600" smtClean="0">
                <a:solidFill>
                  <a:schemeClr val="accent2"/>
                </a:solidFill>
              </a:rPr>
              <a:t>equal _______</a:t>
            </a:r>
            <a:r>
              <a:rPr lang="en-US" altLang="en-US" sz="2600" smtClean="0"/>
              <a:t>.</a:t>
            </a:r>
          </a:p>
          <a:p>
            <a:pPr marL="0" indent="0" eaLnBrk="1" hangingPunct="1"/>
            <a:endParaRPr lang="en-US" altLang="en-US" sz="2600" smtClean="0"/>
          </a:p>
        </p:txBody>
      </p:sp>
      <p:pic>
        <p:nvPicPr>
          <p:cNvPr id="93188" name="Picture 6" descr="j0430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676400"/>
            <a:ext cx="1341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2">
                                            <p:txEl>
                                              <p:pRg st="3" end="3"/>
                                            </p:txEl>
                                          </p:spTgt>
                                        </p:tgtEl>
                                        <p:attrNameLst>
                                          <p:attrName>style.visibility</p:attrName>
                                        </p:attrNameLst>
                                      </p:cBhvr>
                                      <p:to>
                                        <p:strVal val="visible"/>
                                      </p:to>
                                    </p:set>
                                    <p:animEffect transition="in" filter="blinds(horizontal)">
                                      <p:cBhvr>
                                        <p:cTn id="7" dur="500"/>
                                        <p:tgtEl>
                                          <p:spTgt spid="3789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7892">
                                            <p:txEl>
                                              <p:pRg st="5" end="5"/>
                                            </p:txEl>
                                          </p:spTgt>
                                        </p:tgtEl>
                                        <p:attrNameLst>
                                          <p:attrName>style.visibility</p:attrName>
                                        </p:attrNameLst>
                                      </p:cBhvr>
                                      <p:to>
                                        <p:strVal val="visible"/>
                                      </p:to>
                                    </p:set>
                                    <p:animEffect transition="in" filter="blinds(horizontal)">
                                      <p:cBhvr>
                                        <p:cTn id="12" dur="500"/>
                                        <p:tgtEl>
                                          <p:spTgt spid="37892">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7892">
                                            <p:txEl>
                                              <p:pRg st="7" end="7"/>
                                            </p:txEl>
                                          </p:spTgt>
                                        </p:tgtEl>
                                        <p:attrNameLst>
                                          <p:attrName>style.visibility</p:attrName>
                                        </p:attrNameLst>
                                      </p:cBhvr>
                                      <p:to>
                                        <p:strVal val="visible"/>
                                      </p:to>
                                    </p:set>
                                    <p:animEffect transition="in" filter="blinds(horizontal)">
                                      <p:cBhvr>
                                        <p:cTn id="17" dur="500"/>
                                        <p:tgtEl>
                                          <p:spTgt spid="378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762000"/>
            <a:ext cx="8229600" cy="1143000"/>
          </a:xfrm>
        </p:spPr>
        <p:txBody>
          <a:bodyPr anchor="t">
            <a:normAutofit/>
          </a:bodyPr>
          <a:lstStyle/>
          <a:p>
            <a:pPr eaLnBrk="1" hangingPunct="1"/>
            <a:r>
              <a:rPr lang="en-US" altLang="en-US" sz="4000" b="1" smtClean="0"/>
              <a:t>Benefits of Sports for Girls</a:t>
            </a:r>
          </a:p>
        </p:txBody>
      </p:sp>
      <p:sp>
        <p:nvSpPr>
          <p:cNvPr id="7172" name="Rectangle 3"/>
          <p:cNvSpPr>
            <a:spLocks noGrp="1" noChangeArrowheads="1"/>
          </p:cNvSpPr>
          <p:nvPr>
            <p:ph idx="1"/>
          </p:nvPr>
        </p:nvSpPr>
        <p:spPr>
          <a:xfrm>
            <a:off x="457200" y="1798638"/>
            <a:ext cx="8382000" cy="5668962"/>
          </a:xfrm>
        </p:spPr>
        <p:txBody>
          <a:bodyPr/>
          <a:lstStyle/>
          <a:p>
            <a:pPr marL="288925" indent="-288925" eaLnBrk="1" hangingPunct="1">
              <a:lnSpc>
                <a:spcPct val="80000"/>
              </a:lnSpc>
              <a:defRPr/>
            </a:pPr>
            <a:r>
              <a:rPr lang="en-US" sz="2000" dirty="0" smtClean="0"/>
              <a:t>Girls who play sports are more likely to graduate from  high school, have higher grades, better test scores, and better employment outcomes.</a:t>
            </a:r>
          </a:p>
          <a:p>
            <a:pPr marL="288925" indent="-288925" eaLnBrk="1" hangingPunct="1">
              <a:lnSpc>
                <a:spcPct val="80000"/>
              </a:lnSpc>
              <a:defRPr/>
            </a:pPr>
            <a:endParaRPr lang="en-US" sz="1000" dirty="0" smtClean="0"/>
          </a:p>
          <a:p>
            <a:pPr marL="288925" indent="-288925" eaLnBrk="1" hangingPunct="1">
              <a:lnSpc>
                <a:spcPct val="80000"/>
              </a:lnSpc>
              <a:defRPr/>
            </a:pPr>
            <a:r>
              <a:rPr lang="en-US" sz="2000" dirty="0" smtClean="0"/>
              <a:t>Female athletes are more likely to do well in science classes than their classmates who do not play sports. </a:t>
            </a:r>
          </a:p>
          <a:p>
            <a:pPr marL="288925" indent="-288925" eaLnBrk="1" hangingPunct="1">
              <a:lnSpc>
                <a:spcPct val="80000"/>
              </a:lnSpc>
              <a:defRPr/>
            </a:pPr>
            <a:endParaRPr lang="en-US" sz="1000" dirty="0" smtClean="0"/>
          </a:p>
          <a:p>
            <a:pPr marL="288925" indent="-288925" eaLnBrk="1" hangingPunct="1">
              <a:lnSpc>
                <a:spcPct val="80000"/>
              </a:lnSpc>
              <a:defRPr/>
            </a:pPr>
            <a:r>
              <a:rPr lang="en-US" sz="2000" dirty="0" smtClean="0"/>
              <a:t>Sports participation decreases a young woman's chance of developing heart disease, osteoporosis, and other </a:t>
            </a:r>
            <a:r>
              <a:rPr lang="en-US" sz="2000" dirty="0"/>
              <a:t>p</a:t>
            </a:r>
            <a:r>
              <a:rPr lang="en-US" sz="2000" dirty="0" smtClean="0"/>
              <a:t>roblems.</a:t>
            </a:r>
          </a:p>
          <a:p>
            <a:pPr marL="288925" indent="-288925" eaLnBrk="1" hangingPunct="1">
              <a:lnSpc>
                <a:spcPct val="80000"/>
              </a:lnSpc>
              <a:defRPr/>
            </a:pPr>
            <a:endParaRPr lang="en-US" sz="1000" dirty="0" smtClean="0"/>
          </a:p>
          <a:p>
            <a:pPr marL="288925" indent="-288925" eaLnBrk="1" hangingPunct="1">
              <a:lnSpc>
                <a:spcPct val="80000"/>
              </a:lnSpc>
              <a:defRPr/>
            </a:pPr>
            <a:r>
              <a:rPr lang="en-US" sz="2000" dirty="0" smtClean="0"/>
              <a:t>Sports participation reduces the risk of obesity in adolescent girls, and for adult women who played sports in school. </a:t>
            </a:r>
          </a:p>
          <a:p>
            <a:pPr marL="288925" indent="-288925" eaLnBrk="1" hangingPunct="1">
              <a:lnSpc>
                <a:spcPct val="80000"/>
              </a:lnSpc>
              <a:defRPr/>
            </a:pPr>
            <a:endParaRPr lang="en-US" sz="1000" dirty="0" smtClean="0"/>
          </a:p>
          <a:p>
            <a:pPr marL="288925" indent="-288925" eaLnBrk="1" hangingPunct="1">
              <a:lnSpc>
                <a:spcPct val="80000"/>
              </a:lnSpc>
              <a:defRPr/>
            </a:pPr>
            <a:r>
              <a:rPr lang="en-US" sz="2000" dirty="0" smtClean="0"/>
              <a:t>Young women who play sports have higher self-esteem, lower incidence of depression and more positive body image.</a:t>
            </a:r>
          </a:p>
          <a:p>
            <a:pPr marL="288925" indent="-288925">
              <a:lnSpc>
                <a:spcPct val="80000"/>
              </a:lnSpc>
              <a:defRPr/>
            </a:pPr>
            <a:endParaRPr lang="en-US" sz="1000" dirty="0" smtClean="0"/>
          </a:p>
          <a:p>
            <a:pPr marL="288925" indent="-288925">
              <a:lnSpc>
                <a:spcPct val="80000"/>
              </a:lnSpc>
              <a:defRPr/>
            </a:pPr>
            <a:r>
              <a:rPr lang="en-US" sz="2000" dirty="0" smtClean="0"/>
              <a:t>Female student-athletes are less likely to smoke or use drugs and have lower rates of both sexual activity and pregnancy.</a:t>
            </a:r>
            <a:br>
              <a:rPr lang="en-US" sz="2000" dirty="0" smtClean="0"/>
            </a:br>
            <a:endParaRPr lang="en-US" sz="2000" dirty="0" smtClean="0"/>
          </a:p>
          <a:p>
            <a:pPr marL="177800" indent="-177800" eaLnBrk="1" hangingPunct="1">
              <a:lnSpc>
                <a:spcPct val="80000"/>
              </a:lnSpc>
              <a:buFontTx/>
              <a:buNone/>
              <a:defRPr/>
            </a:pPr>
            <a:endParaRPr lang="en-US" sz="1600" dirty="0" smtClean="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152400"/>
            <a:ext cx="9144000" cy="1219200"/>
          </a:xfrm>
        </p:spPr>
        <p:txBody>
          <a:bodyPr anchor="t">
            <a:normAutofit fontScale="90000"/>
          </a:bodyPr>
          <a:lstStyle/>
          <a:p>
            <a:pPr eaLnBrk="1" hangingPunct="1"/>
            <a:r>
              <a:rPr lang="en-US" altLang="en-US" sz="4000" b="1" smtClean="0"/>
              <a:t>Good News:  Female Sports Participation Has Skyrocketed</a:t>
            </a:r>
          </a:p>
        </p:txBody>
      </p:sp>
      <p:graphicFrame>
        <p:nvGraphicFramePr>
          <p:cNvPr id="95235" name="Object 3"/>
          <p:cNvGraphicFramePr>
            <a:graphicFrameLocks noGrp="1" noChangeAspect="1"/>
          </p:cNvGraphicFramePr>
          <p:nvPr>
            <p:ph type="chart" sz="half" idx="2"/>
          </p:nvPr>
        </p:nvGraphicFramePr>
        <p:xfrm>
          <a:off x="2057400" y="1447800"/>
          <a:ext cx="5437188" cy="6096000"/>
        </p:xfrm>
        <a:graphic>
          <a:graphicData uri="http://schemas.openxmlformats.org/presentationml/2006/ole">
            <mc:AlternateContent xmlns:mc="http://schemas.openxmlformats.org/markup-compatibility/2006">
              <mc:Choice xmlns:v="urn:schemas-microsoft-com:vml" Requires="v">
                <p:oleObj spid="_x0000_s95263" name="Chart" r:id="rId4" imgW="4038735" imgH="4533938" progId="MSGraph.Chart.8">
                  <p:embed followColorScheme="full"/>
                </p:oleObj>
              </mc:Choice>
              <mc:Fallback>
                <p:oleObj name="Chart" r:id="rId4" imgW="4038735" imgH="4533938" progId="MSGraph.Chart.8">
                  <p:embed followColorScheme="full"/>
                  <p:pic>
                    <p:nvPicPr>
                      <p:cNvPr id="0" name="Object 3"/>
                      <p:cNvPicPr>
                        <a:picLocks noGrp="1" noChangeAspect="1" noChangeArrowheads="1"/>
                      </p:cNvPicPr>
                      <p:nvPr/>
                    </p:nvPicPr>
                    <p:blipFill>
                      <a:blip r:embed="rId5"/>
                      <a:srcRect/>
                      <a:stretch>
                        <a:fillRect/>
                      </a:stretch>
                    </p:blipFill>
                    <p:spPr bwMode="auto">
                      <a:xfrm>
                        <a:off x="2057400" y="1447800"/>
                        <a:ext cx="54371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236" name="Text Box 4"/>
          <p:cNvSpPr txBox="1">
            <a:spLocks noChangeArrowheads="1"/>
          </p:cNvSpPr>
          <p:nvPr/>
        </p:nvSpPr>
        <p:spPr bwMode="auto">
          <a:xfrm>
            <a:off x="0" y="1749425"/>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spcBef>
                <a:spcPct val="50000"/>
              </a:spcBef>
            </a:pPr>
            <a:r>
              <a:rPr lang="en-US" altLang="en-US" sz="1400">
                <a:solidFill>
                  <a:schemeClr val="tx2"/>
                </a:solidFill>
              </a:rPr>
              <a:t>Girls’ Participation in Athletics Before and After Title IX</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228600"/>
            <a:ext cx="8305800" cy="1371600"/>
          </a:xfrm>
        </p:spPr>
        <p:txBody>
          <a:bodyPr anchor="t"/>
          <a:lstStyle/>
          <a:p>
            <a:pPr eaLnBrk="1" hangingPunct="1"/>
            <a:r>
              <a:rPr lang="en-US" altLang="en-US" sz="4000" b="1" smtClean="0"/>
              <a:t>Bad News: </a:t>
            </a:r>
            <a:br>
              <a:rPr lang="en-US" altLang="en-US" sz="4000" b="1" smtClean="0"/>
            </a:br>
            <a:r>
              <a:rPr lang="en-US" altLang="en-US" sz="4000" b="1" smtClean="0"/>
              <a:t>Discrimination Persists</a:t>
            </a:r>
            <a:r>
              <a:rPr lang="en-US" altLang="en-US" sz="4000" b="1" smtClean="0">
                <a:latin typeface="Book Antiqua" pitchFamily="18" charset="0"/>
              </a:rPr>
              <a:t> </a:t>
            </a:r>
            <a:endParaRPr lang="en-US" altLang="en-US" sz="3200" smtClean="0">
              <a:latin typeface="Book Antiqua" pitchFamily="18" charset="0"/>
            </a:endParaRPr>
          </a:p>
        </p:txBody>
      </p:sp>
      <p:sp>
        <p:nvSpPr>
          <p:cNvPr id="96259" name="Rectangle 3"/>
          <p:cNvSpPr>
            <a:spLocks noGrp="1" noChangeArrowheads="1"/>
          </p:cNvSpPr>
          <p:nvPr>
            <p:ph type="body" sz="half" idx="1"/>
          </p:nvPr>
        </p:nvSpPr>
        <p:spPr>
          <a:xfrm>
            <a:off x="609600" y="1752600"/>
            <a:ext cx="8229600" cy="4191000"/>
          </a:xfrm>
        </p:spPr>
        <p:txBody>
          <a:bodyPr>
            <a:normAutofit/>
          </a:bodyPr>
          <a:lstStyle/>
          <a:p>
            <a:pPr eaLnBrk="1" hangingPunct="1"/>
            <a:r>
              <a:rPr lang="en-US" altLang="en-US" sz="2000" smtClean="0"/>
              <a:t>Women and girls at all levels of education                                 are still being denied opportunities to play                              sports, and equal benefits and services                                when they do play. </a:t>
            </a:r>
          </a:p>
          <a:p>
            <a:pPr eaLnBrk="1" hangingPunct="1">
              <a:buFontTx/>
              <a:buNone/>
            </a:pPr>
            <a:endParaRPr lang="en-US" altLang="en-US" sz="2000" smtClean="0"/>
          </a:p>
          <a:p>
            <a:pPr eaLnBrk="1" hangingPunct="1"/>
            <a:r>
              <a:rPr lang="en-US" altLang="en-US" sz="2000" smtClean="0"/>
              <a:t>Schools are providing 1.3 million fewer                             chances for girls to play sports in high                                      school than boys.</a:t>
            </a:r>
          </a:p>
          <a:p>
            <a:pPr eaLnBrk="1" hangingPunct="1">
              <a:buFontTx/>
              <a:buNone/>
            </a:pPr>
            <a:endParaRPr lang="en-US" altLang="en-US" sz="2000" smtClean="0"/>
          </a:p>
          <a:p>
            <a:pPr eaLnBrk="1" hangingPunct="1"/>
            <a:r>
              <a:rPr lang="en-US" altLang="en-US" sz="2000" smtClean="0"/>
              <a:t>While 53% of the students at Division I colleges are women, female athletes receive only 32% of total recruitment dollars, 34% of total athletic expenditures and 45% of total athletic scholarship dollars. </a:t>
            </a:r>
          </a:p>
          <a:p>
            <a:pPr lvl="1" eaLnBrk="1" hangingPunct="1"/>
            <a:endParaRPr lang="en-US" altLang="en-US" sz="2400" smtClean="0"/>
          </a:p>
          <a:p>
            <a:pPr eaLnBrk="1" hangingPunct="1"/>
            <a:endParaRPr lang="en-US" altLang="en-US" sz="2800" smtClean="0">
              <a:latin typeface="Book Antiqua" pitchFamily="18" charset="0"/>
            </a:endParaRPr>
          </a:p>
          <a:p>
            <a:pPr eaLnBrk="1" hangingPunct="1"/>
            <a:endParaRPr lang="en-US" altLang="en-US" sz="2400" smtClean="0">
              <a:latin typeface="Book Antiqua" pitchFamily="18" charset="0"/>
            </a:endParaRPr>
          </a:p>
        </p:txBody>
      </p:sp>
      <p:pic>
        <p:nvPicPr>
          <p:cNvPr id="96260" name="Picture 4" descr="girls_education_athletics_huddle_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5" y="2660650"/>
            <a:ext cx="19907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1"/>
          <p:cNvSpPr>
            <a:spLocks noGrp="1"/>
          </p:cNvSpPr>
          <p:nvPr>
            <p:ph type="ftr" sz="quarter" idx="11"/>
          </p:nvPr>
        </p:nvSpPr>
        <p:spPr>
          <a:xfrm>
            <a:off x="0" y="6553200"/>
            <a:ext cx="8915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8283575" algn="r"/>
              </a:tabLst>
              <a:defRPr sz="4000" b="1">
                <a:solidFill>
                  <a:schemeClr val="tx1"/>
                </a:solidFill>
                <a:latin typeface="Verdana" pitchFamily="34" charset="0"/>
              </a:defRPr>
            </a:lvl1pPr>
            <a:lvl2pPr marL="742950" indent="-285750">
              <a:tabLst>
                <a:tab pos="8283575" algn="r"/>
              </a:tabLst>
              <a:defRPr sz="4000" b="1">
                <a:solidFill>
                  <a:schemeClr val="tx1"/>
                </a:solidFill>
                <a:latin typeface="Verdana" pitchFamily="34" charset="0"/>
              </a:defRPr>
            </a:lvl2pPr>
            <a:lvl3pPr marL="1143000" indent="-228600">
              <a:tabLst>
                <a:tab pos="8283575" algn="r"/>
              </a:tabLst>
              <a:defRPr sz="4000" b="1">
                <a:solidFill>
                  <a:schemeClr val="tx1"/>
                </a:solidFill>
                <a:latin typeface="Verdana" pitchFamily="34" charset="0"/>
              </a:defRPr>
            </a:lvl3pPr>
            <a:lvl4pPr marL="1600200" indent="-228600">
              <a:tabLst>
                <a:tab pos="8283575" algn="r"/>
              </a:tabLst>
              <a:defRPr sz="4000" b="1">
                <a:solidFill>
                  <a:schemeClr val="tx1"/>
                </a:solidFill>
                <a:latin typeface="Verdana" pitchFamily="34" charset="0"/>
              </a:defRPr>
            </a:lvl4pPr>
            <a:lvl5pPr marL="2057400" indent="-228600">
              <a:tabLst>
                <a:tab pos="8283575" algn="r"/>
              </a:tabLst>
              <a:defRPr sz="4000" b="1">
                <a:solidFill>
                  <a:schemeClr val="tx1"/>
                </a:solidFill>
                <a:latin typeface="Verdana" pitchFamily="34" charset="0"/>
              </a:defRPr>
            </a:lvl5pPr>
            <a:lvl6pPr marL="2514600" indent="-228600" algn="ctr" eaLnBrk="0" fontAlgn="base" hangingPunct="0">
              <a:spcBef>
                <a:spcPct val="0"/>
              </a:spcBef>
              <a:spcAft>
                <a:spcPct val="0"/>
              </a:spcAft>
              <a:tabLst>
                <a:tab pos="8283575" algn="r"/>
              </a:tabLst>
              <a:defRPr sz="4000" b="1">
                <a:solidFill>
                  <a:schemeClr val="tx1"/>
                </a:solidFill>
                <a:latin typeface="Verdana" pitchFamily="34" charset="0"/>
              </a:defRPr>
            </a:lvl6pPr>
            <a:lvl7pPr marL="2971800" indent="-228600" algn="ctr" eaLnBrk="0" fontAlgn="base" hangingPunct="0">
              <a:spcBef>
                <a:spcPct val="0"/>
              </a:spcBef>
              <a:spcAft>
                <a:spcPct val="0"/>
              </a:spcAft>
              <a:tabLst>
                <a:tab pos="8283575" algn="r"/>
              </a:tabLst>
              <a:defRPr sz="4000" b="1">
                <a:solidFill>
                  <a:schemeClr val="tx1"/>
                </a:solidFill>
                <a:latin typeface="Verdana" pitchFamily="34" charset="0"/>
              </a:defRPr>
            </a:lvl7pPr>
            <a:lvl8pPr marL="3429000" indent="-228600" algn="ctr" eaLnBrk="0" fontAlgn="base" hangingPunct="0">
              <a:spcBef>
                <a:spcPct val="0"/>
              </a:spcBef>
              <a:spcAft>
                <a:spcPct val="0"/>
              </a:spcAft>
              <a:tabLst>
                <a:tab pos="8283575" algn="r"/>
              </a:tabLst>
              <a:defRPr sz="4000" b="1">
                <a:solidFill>
                  <a:schemeClr val="tx1"/>
                </a:solidFill>
                <a:latin typeface="Verdana" pitchFamily="34" charset="0"/>
              </a:defRPr>
            </a:lvl8pPr>
            <a:lvl9pPr marL="3886200" indent="-228600" algn="ctr" eaLnBrk="0" fontAlgn="base" hangingPunct="0">
              <a:spcBef>
                <a:spcPct val="0"/>
              </a:spcBef>
              <a:spcAft>
                <a:spcPct val="0"/>
              </a:spcAft>
              <a:tabLst>
                <a:tab pos="8283575" algn="r"/>
              </a:tabLst>
              <a:defRPr sz="4000" b="1">
                <a:solidFill>
                  <a:schemeClr val="tx1"/>
                </a:solidFill>
                <a:latin typeface="Verdana" pitchFamily="34" charset="0"/>
              </a:defRPr>
            </a:lvl9pPr>
          </a:lstStyle>
          <a:p>
            <a:r>
              <a:rPr lang="en-US" altLang="en-US" sz="1200" b="0" smtClean="0">
                <a:solidFill>
                  <a:srgbClr val="1A1575"/>
                </a:solidFill>
                <a:latin typeface="Arial" charset="0"/>
              </a:rPr>
              <a:t>© 2010 National Women’s Law Center</a:t>
            </a:r>
            <a:r>
              <a:rPr lang="en-US" altLang="en-US" sz="1200" b="0" smtClean="0">
                <a:solidFill>
                  <a:srgbClr val="1A1575"/>
                </a:solidFill>
                <a:latin typeface="Arial Narrow" pitchFamily="34" charset="0"/>
              </a:rPr>
              <a:t>	</a:t>
            </a:r>
            <a:fld id="{47C5CDDB-F984-4F5D-B62E-70C3DDE91623}" type="slidenum">
              <a:rPr lang="en-US" altLang="en-US" sz="1200" b="0" smtClean="0">
                <a:solidFill>
                  <a:srgbClr val="1A1575"/>
                </a:solidFill>
                <a:latin typeface="Arial" charset="0"/>
              </a:rPr>
              <a:pPr/>
              <a:t>85</a:t>
            </a:fld>
            <a:endParaRPr lang="en-US" altLang="en-US" sz="1200" b="0" smtClean="0">
              <a:solidFill>
                <a:srgbClr val="1A1575"/>
              </a:solidFill>
              <a:latin typeface="Arial" charset="0"/>
            </a:endParaRPr>
          </a:p>
        </p:txBody>
      </p:sp>
      <p:sp>
        <p:nvSpPr>
          <p:cNvPr id="97283" name="Rectangle 2"/>
          <p:cNvSpPr>
            <a:spLocks noGrp="1" noChangeArrowheads="1"/>
          </p:cNvSpPr>
          <p:nvPr>
            <p:ph type="title" idx="4294967295"/>
          </p:nvPr>
        </p:nvSpPr>
        <p:spPr>
          <a:xfrm>
            <a:off x="838200" y="609600"/>
            <a:ext cx="8305800" cy="762000"/>
          </a:xfrm>
        </p:spPr>
        <p:txBody>
          <a:bodyPr>
            <a:normAutofit fontScale="90000"/>
          </a:bodyPr>
          <a:lstStyle/>
          <a:p>
            <a:pPr eaLnBrk="1" hangingPunct="1"/>
            <a:r>
              <a:rPr lang="en-US" altLang="en-US" sz="4000" b="1" smtClean="0">
                <a:solidFill>
                  <a:schemeClr val="tx1"/>
                </a:solidFill>
              </a:rPr>
              <a:t>Participation: </a:t>
            </a:r>
            <a:br>
              <a:rPr lang="en-US" altLang="en-US" sz="4000" b="1" smtClean="0">
                <a:solidFill>
                  <a:schemeClr val="tx1"/>
                </a:solidFill>
              </a:rPr>
            </a:br>
            <a:r>
              <a:rPr lang="en-US" altLang="en-US" sz="4000" b="1" smtClean="0">
                <a:solidFill>
                  <a:schemeClr val="tx1"/>
                </a:solidFill>
              </a:rPr>
              <a:t>The “Three-Part Test"</a:t>
            </a:r>
          </a:p>
        </p:txBody>
      </p:sp>
      <p:sp>
        <p:nvSpPr>
          <p:cNvPr id="38916" name="Rectangle 3"/>
          <p:cNvSpPr>
            <a:spLocks noGrp="1" noChangeArrowheads="1"/>
          </p:cNvSpPr>
          <p:nvPr>
            <p:ph type="body" idx="4294967295"/>
          </p:nvPr>
        </p:nvSpPr>
        <p:spPr>
          <a:xfrm>
            <a:off x="1066800" y="2895600"/>
            <a:ext cx="8077200" cy="4495800"/>
          </a:xfrm>
        </p:spPr>
        <p:txBody>
          <a:bodyPr/>
          <a:lstStyle/>
          <a:p>
            <a:pPr marL="228600" indent="-228600" eaLnBrk="1" hangingPunct="1">
              <a:lnSpc>
                <a:spcPct val="80000"/>
              </a:lnSpc>
            </a:pPr>
            <a:r>
              <a:rPr lang="en-US" altLang="en-US" sz="2200" u="sng" smtClean="0"/>
              <a:t>Prong 1</a:t>
            </a:r>
            <a:r>
              <a:rPr lang="en-US" altLang="en-US" sz="2200" smtClean="0"/>
              <a:t>:  Athletic participation opportunities for males and females are substantially proportionate to their respective enrollments;</a:t>
            </a:r>
            <a:r>
              <a:rPr lang="en-US" altLang="en-US" sz="2200" b="1" smtClean="0"/>
              <a:t> OR </a:t>
            </a:r>
          </a:p>
          <a:p>
            <a:pPr marL="228600" indent="-228600" eaLnBrk="1" hangingPunct="1">
              <a:lnSpc>
                <a:spcPct val="80000"/>
              </a:lnSpc>
            </a:pPr>
            <a:endParaRPr lang="en-US" altLang="en-US" sz="1000" smtClean="0"/>
          </a:p>
          <a:p>
            <a:pPr marL="228600" indent="-228600" eaLnBrk="1" hangingPunct="1">
              <a:lnSpc>
                <a:spcPct val="80000"/>
              </a:lnSpc>
            </a:pPr>
            <a:r>
              <a:rPr lang="en-US" altLang="en-US" sz="2200" u="sng" smtClean="0"/>
              <a:t>Prong 2</a:t>
            </a:r>
            <a:r>
              <a:rPr lang="en-US" altLang="en-US" sz="2200" smtClean="0"/>
              <a:t>:  The school has a history and continuing practice of expanding athletic participation</a:t>
            </a:r>
            <a:r>
              <a:rPr lang="en-US" altLang="en-US" sz="2200" b="1" smtClean="0"/>
              <a:t> </a:t>
            </a:r>
            <a:r>
              <a:rPr lang="en-US" altLang="en-US" sz="2200" smtClean="0"/>
              <a:t>opportunities for the underrepresented sex; </a:t>
            </a:r>
            <a:r>
              <a:rPr lang="en-US" altLang="en-US" sz="2200" b="1" smtClean="0"/>
              <a:t>OR</a:t>
            </a:r>
            <a:r>
              <a:rPr lang="en-US" altLang="en-US" sz="2200" smtClean="0"/>
              <a:t> </a:t>
            </a:r>
          </a:p>
          <a:p>
            <a:pPr marL="228600" indent="-228600" eaLnBrk="1" hangingPunct="1">
              <a:lnSpc>
                <a:spcPct val="80000"/>
              </a:lnSpc>
              <a:buFontTx/>
              <a:buNone/>
            </a:pPr>
            <a:endParaRPr lang="en-US" altLang="en-US" sz="1000" smtClean="0"/>
          </a:p>
          <a:p>
            <a:pPr marL="228600" indent="-228600" eaLnBrk="1" hangingPunct="1">
              <a:lnSpc>
                <a:spcPct val="80000"/>
              </a:lnSpc>
            </a:pPr>
            <a:r>
              <a:rPr lang="en-US" altLang="en-US" sz="2200" u="sng" smtClean="0"/>
              <a:t>Prong 3</a:t>
            </a:r>
            <a:r>
              <a:rPr lang="en-US" altLang="en-US" sz="2200" smtClean="0"/>
              <a:t>:  The school has fully and effectively accommodated the interests and abilities of the underrepresented sex.</a:t>
            </a:r>
          </a:p>
          <a:p>
            <a:pPr marL="228600" indent="-228600" eaLnBrk="1" hangingPunct="1">
              <a:lnSpc>
                <a:spcPct val="80000"/>
              </a:lnSpc>
              <a:buFontTx/>
              <a:buNone/>
            </a:pPr>
            <a:endParaRPr lang="en-US" altLang="en-US" sz="2200" smtClean="0"/>
          </a:p>
        </p:txBody>
      </p:sp>
      <p:pic>
        <p:nvPicPr>
          <p:cNvPr id="97285" name="Picture 7" descr="girls smi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52400"/>
            <a:ext cx="1752600" cy="11604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7286" name="Text Box 8"/>
          <p:cNvSpPr txBox="1">
            <a:spLocks noChangeArrowheads="1"/>
          </p:cNvSpPr>
          <p:nvPr/>
        </p:nvSpPr>
        <p:spPr bwMode="auto">
          <a:xfrm>
            <a:off x="609600" y="1828800"/>
            <a:ext cx="8305800"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lgn="l" eaLnBrk="1" hangingPunct="1">
              <a:spcBef>
                <a:spcPct val="50000"/>
              </a:spcBef>
            </a:pPr>
            <a:r>
              <a:rPr lang="en-US" altLang="en-US" sz="2800">
                <a:latin typeface="Arial" charset="0"/>
              </a:rPr>
              <a:t>Schools are providing equal participation opportunities to their male &amp; female students if: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blinds(horizontal)">
                                      <p:cBhvr>
                                        <p:cTn id="7" dur="500"/>
                                        <p:tgtEl>
                                          <p:spTgt spid="389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6">
                                            <p:txEl>
                                              <p:pRg st="2" end="2"/>
                                            </p:txEl>
                                          </p:spTgt>
                                        </p:tgtEl>
                                        <p:attrNameLst>
                                          <p:attrName>style.visibility</p:attrName>
                                        </p:attrNameLst>
                                      </p:cBhvr>
                                      <p:to>
                                        <p:strVal val="visible"/>
                                      </p:to>
                                    </p:set>
                                    <p:animEffect transition="in" filter="blinds(horizontal)">
                                      <p:cBhvr>
                                        <p:cTn id="12" dur="500"/>
                                        <p:tgtEl>
                                          <p:spTgt spid="3891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916">
                                            <p:txEl>
                                              <p:pRg st="4" end="4"/>
                                            </p:txEl>
                                          </p:spTgt>
                                        </p:tgtEl>
                                        <p:attrNameLst>
                                          <p:attrName>style.visibility</p:attrName>
                                        </p:attrNameLst>
                                      </p:cBhvr>
                                      <p:to>
                                        <p:strVal val="visible"/>
                                      </p:to>
                                    </p:set>
                                    <p:animEffect transition="in" filter="blinds(horizontal)">
                                      <p:cBhvr>
                                        <p:cTn id="17" dur="500"/>
                                        <p:tgtEl>
                                          <p:spTgt spid="389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1"/>
          <p:cNvSpPr>
            <a:spLocks noGrp="1"/>
          </p:cNvSpPr>
          <p:nvPr>
            <p:ph type="ftr" sz="quarter" idx="11"/>
          </p:nvPr>
        </p:nvSpPr>
        <p:spPr>
          <a:xfrm>
            <a:off x="0" y="6553200"/>
            <a:ext cx="89154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8283575" algn="r"/>
              </a:tabLst>
              <a:defRPr sz="4000" b="1">
                <a:solidFill>
                  <a:schemeClr val="tx1"/>
                </a:solidFill>
                <a:latin typeface="Verdana" pitchFamily="34" charset="0"/>
              </a:defRPr>
            </a:lvl1pPr>
            <a:lvl2pPr marL="742950" indent="-285750">
              <a:tabLst>
                <a:tab pos="8283575" algn="r"/>
              </a:tabLst>
              <a:defRPr sz="4000" b="1">
                <a:solidFill>
                  <a:schemeClr val="tx1"/>
                </a:solidFill>
                <a:latin typeface="Verdana" pitchFamily="34" charset="0"/>
              </a:defRPr>
            </a:lvl2pPr>
            <a:lvl3pPr marL="1143000" indent="-228600">
              <a:tabLst>
                <a:tab pos="8283575" algn="r"/>
              </a:tabLst>
              <a:defRPr sz="4000" b="1">
                <a:solidFill>
                  <a:schemeClr val="tx1"/>
                </a:solidFill>
                <a:latin typeface="Verdana" pitchFamily="34" charset="0"/>
              </a:defRPr>
            </a:lvl3pPr>
            <a:lvl4pPr marL="1600200" indent="-228600">
              <a:tabLst>
                <a:tab pos="8283575" algn="r"/>
              </a:tabLst>
              <a:defRPr sz="4000" b="1">
                <a:solidFill>
                  <a:schemeClr val="tx1"/>
                </a:solidFill>
                <a:latin typeface="Verdana" pitchFamily="34" charset="0"/>
              </a:defRPr>
            </a:lvl4pPr>
            <a:lvl5pPr marL="2057400" indent="-228600">
              <a:tabLst>
                <a:tab pos="8283575" algn="r"/>
              </a:tabLst>
              <a:defRPr sz="4000" b="1">
                <a:solidFill>
                  <a:schemeClr val="tx1"/>
                </a:solidFill>
                <a:latin typeface="Verdana" pitchFamily="34" charset="0"/>
              </a:defRPr>
            </a:lvl5pPr>
            <a:lvl6pPr marL="2514600" indent="-228600" algn="ctr" eaLnBrk="0" fontAlgn="base" hangingPunct="0">
              <a:spcBef>
                <a:spcPct val="0"/>
              </a:spcBef>
              <a:spcAft>
                <a:spcPct val="0"/>
              </a:spcAft>
              <a:tabLst>
                <a:tab pos="8283575" algn="r"/>
              </a:tabLst>
              <a:defRPr sz="4000" b="1">
                <a:solidFill>
                  <a:schemeClr val="tx1"/>
                </a:solidFill>
                <a:latin typeface="Verdana" pitchFamily="34" charset="0"/>
              </a:defRPr>
            </a:lvl6pPr>
            <a:lvl7pPr marL="2971800" indent="-228600" algn="ctr" eaLnBrk="0" fontAlgn="base" hangingPunct="0">
              <a:spcBef>
                <a:spcPct val="0"/>
              </a:spcBef>
              <a:spcAft>
                <a:spcPct val="0"/>
              </a:spcAft>
              <a:tabLst>
                <a:tab pos="8283575" algn="r"/>
              </a:tabLst>
              <a:defRPr sz="4000" b="1">
                <a:solidFill>
                  <a:schemeClr val="tx1"/>
                </a:solidFill>
                <a:latin typeface="Verdana" pitchFamily="34" charset="0"/>
              </a:defRPr>
            </a:lvl7pPr>
            <a:lvl8pPr marL="3429000" indent="-228600" algn="ctr" eaLnBrk="0" fontAlgn="base" hangingPunct="0">
              <a:spcBef>
                <a:spcPct val="0"/>
              </a:spcBef>
              <a:spcAft>
                <a:spcPct val="0"/>
              </a:spcAft>
              <a:tabLst>
                <a:tab pos="8283575" algn="r"/>
              </a:tabLst>
              <a:defRPr sz="4000" b="1">
                <a:solidFill>
                  <a:schemeClr val="tx1"/>
                </a:solidFill>
                <a:latin typeface="Verdana" pitchFamily="34" charset="0"/>
              </a:defRPr>
            </a:lvl8pPr>
            <a:lvl9pPr marL="3886200" indent="-228600" algn="ctr" eaLnBrk="0" fontAlgn="base" hangingPunct="0">
              <a:spcBef>
                <a:spcPct val="0"/>
              </a:spcBef>
              <a:spcAft>
                <a:spcPct val="0"/>
              </a:spcAft>
              <a:tabLst>
                <a:tab pos="8283575" algn="r"/>
              </a:tabLst>
              <a:defRPr sz="4000" b="1">
                <a:solidFill>
                  <a:schemeClr val="tx1"/>
                </a:solidFill>
                <a:latin typeface="Verdana" pitchFamily="34" charset="0"/>
              </a:defRPr>
            </a:lvl9pPr>
          </a:lstStyle>
          <a:p>
            <a:r>
              <a:rPr lang="en-US" altLang="en-US" sz="1200" b="0" smtClean="0">
                <a:solidFill>
                  <a:srgbClr val="1A1575"/>
                </a:solidFill>
                <a:latin typeface="Arial" charset="0"/>
              </a:rPr>
              <a:t>© 2010 National Women’s Law Center</a:t>
            </a:r>
            <a:r>
              <a:rPr lang="en-US" altLang="en-US" sz="1200" b="0" smtClean="0">
                <a:solidFill>
                  <a:srgbClr val="1A1575"/>
                </a:solidFill>
                <a:latin typeface="Arial Narrow" pitchFamily="34" charset="0"/>
              </a:rPr>
              <a:t>	</a:t>
            </a:r>
            <a:fld id="{9E27B302-0DC8-4232-A621-DC6EC93F60AE}" type="slidenum">
              <a:rPr lang="en-US" altLang="en-US" sz="1200" b="0" smtClean="0">
                <a:solidFill>
                  <a:srgbClr val="1A1575"/>
                </a:solidFill>
                <a:latin typeface="Arial" charset="0"/>
              </a:rPr>
              <a:pPr/>
              <a:t>86</a:t>
            </a:fld>
            <a:endParaRPr lang="en-US" altLang="en-US" sz="1200" b="0" smtClean="0">
              <a:solidFill>
                <a:srgbClr val="1A1575"/>
              </a:solidFill>
              <a:latin typeface="Arial" charset="0"/>
            </a:endParaRPr>
          </a:p>
        </p:txBody>
      </p:sp>
      <p:sp>
        <p:nvSpPr>
          <p:cNvPr id="98307" name="Rectangle 2"/>
          <p:cNvSpPr>
            <a:spLocks noGrp="1" noChangeArrowheads="1"/>
          </p:cNvSpPr>
          <p:nvPr>
            <p:ph type="title" idx="4294967295"/>
          </p:nvPr>
        </p:nvSpPr>
        <p:spPr>
          <a:xfrm>
            <a:off x="0" y="533400"/>
            <a:ext cx="8077200" cy="914400"/>
          </a:xfrm>
        </p:spPr>
        <p:txBody>
          <a:bodyPr/>
          <a:lstStyle/>
          <a:p>
            <a:pPr eaLnBrk="1" hangingPunct="1"/>
            <a:r>
              <a:rPr lang="en-US" altLang="en-US" sz="4000" b="1" smtClean="0"/>
              <a:t>Prong One: Proportionality</a:t>
            </a:r>
          </a:p>
        </p:txBody>
      </p:sp>
      <p:sp>
        <p:nvSpPr>
          <p:cNvPr id="98308" name="Rectangle 3"/>
          <p:cNvSpPr>
            <a:spLocks noGrp="1" noChangeArrowheads="1"/>
          </p:cNvSpPr>
          <p:nvPr>
            <p:ph type="body" idx="4294967295"/>
          </p:nvPr>
        </p:nvSpPr>
        <p:spPr>
          <a:xfrm>
            <a:off x="0" y="2667000"/>
            <a:ext cx="7848600" cy="4800600"/>
          </a:xfrm>
        </p:spPr>
        <p:txBody>
          <a:bodyPr/>
          <a:lstStyle/>
          <a:p>
            <a:pPr marL="231775" indent="-231775" eaLnBrk="1" hangingPunct="1"/>
            <a:r>
              <a:rPr lang="en-US" altLang="en-US" sz="1800" smtClean="0"/>
              <a:t>So, if 50% of students are girls, then about  50% of athletes                                     must be girls.  </a:t>
            </a:r>
          </a:p>
          <a:p>
            <a:pPr marL="231775" indent="-231775" eaLnBrk="1" hangingPunct="1">
              <a:buFontTx/>
              <a:buNone/>
            </a:pPr>
            <a:endParaRPr lang="en-US" altLang="en-US" sz="1800" smtClean="0"/>
          </a:p>
          <a:p>
            <a:pPr marL="231775" indent="-231775" eaLnBrk="1" hangingPunct="1">
              <a:buFontTx/>
              <a:buNone/>
            </a:pPr>
            <a:r>
              <a:rPr lang="en-US" altLang="en-US" sz="1800" smtClean="0"/>
              <a:t>Example:  Quinnipiac University case</a:t>
            </a:r>
          </a:p>
          <a:p>
            <a:pPr marL="231775" indent="-231775" eaLnBrk="1" hangingPunct="1"/>
            <a:r>
              <a:rPr lang="en-US" altLang="en-US" sz="1800" smtClean="0"/>
              <a:t>Cut volleyball and counted cheerleading                                   as sport to increase participation                                           numbers</a:t>
            </a:r>
          </a:p>
          <a:p>
            <a:pPr marL="231775" indent="-231775" eaLnBrk="1" hangingPunct="1"/>
            <a:r>
              <a:rPr lang="en-US" altLang="en-US" sz="1800" smtClean="0"/>
              <a:t>Court said reinstate volleyball and cannot count cheerleading because too underdeveloped to count as competitive sport</a:t>
            </a:r>
          </a:p>
          <a:p>
            <a:pPr marL="231775" indent="-231775" eaLnBrk="1" hangingPunct="1"/>
            <a:r>
              <a:rPr lang="en-US" altLang="en-US" sz="1800" smtClean="0"/>
              <a:t>Without cheer, 3.62% participation gap, which does not meet prong one</a:t>
            </a:r>
          </a:p>
        </p:txBody>
      </p:sp>
      <p:pic>
        <p:nvPicPr>
          <p:cNvPr id="98309" name="Picture 7" descr="iStock_000005389723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76600"/>
            <a:ext cx="1828800" cy="1371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8310" name="Text Box 8"/>
          <p:cNvSpPr txBox="1">
            <a:spLocks noChangeArrowheads="1"/>
          </p:cNvSpPr>
          <p:nvPr/>
        </p:nvSpPr>
        <p:spPr bwMode="auto">
          <a:xfrm>
            <a:off x="533400" y="1806575"/>
            <a:ext cx="7848600" cy="784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lgn="l" eaLnBrk="1" hangingPunct="1">
              <a:lnSpc>
                <a:spcPct val="80000"/>
              </a:lnSpc>
              <a:spcBef>
                <a:spcPct val="50000"/>
              </a:spcBef>
            </a:pPr>
            <a:r>
              <a:rPr lang="en-US" altLang="en-US" sz="2800">
                <a:latin typeface="Arial" charset="0"/>
              </a:rPr>
              <a:t>Percentage of athletes who are female must      mirror percentage of students who are girls.</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1"/>
          <p:cNvSpPr>
            <a:spLocks noGrp="1"/>
          </p:cNvSpPr>
          <p:nvPr>
            <p:ph type="ftr" sz="quarter" idx="11"/>
          </p:nvPr>
        </p:nvSpPr>
        <p:spPr>
          <a:xfrm>
            <a:off x="0" y="6553200"/>
            <a:ext cx="8915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8283575" algn="r"/>
              </a:tabLst>
              <a:defRPr sz="4000" b="1">
                <a:solidFill>
                  <a:schemeClr val="tx1"/>
                </a:solidFill>
                <a:latin typeface="Verdana" pitchFamily="34" charset="0"/>
              </a:defRPr>
            </a:lvl1pPr>
            <a:lvl2pPr marL="742950" indent="-285750">
              <a:tabLst>
                <a:tab pos="8283575" algn="r"/>
              </a:tabLst>
              <a:defRPr sz="4000" b="1">
                <a:solidFill>
                  <a:schemeClr val="tx1"/>
                </a:solidFill>
                <a:latin typeface="Verdana" pitchFamily="34" charset="0"/>
              </a:defRPr>
            </a:lvl2pPr>
            <a:lvl3pPr marL="1143000" indent="-228600">
              <a:tabLst>
                <a:tab pos="8283575" algn="r"/>
              </a:tabLst>
              <a:defRPr sz="4000" b="1">
                <a:solidFill>
                  <a:schemeClr val="tx1"/>
                </a:solidFill>
                <a:latin typeface="Verdana" pitchFamily="34" charset="0"/>
              </a:defRPr>
            </a:lvl3pPr>
            <a:lvl4pPr marL="1600200" indent="-228600">
              <a:tabLst>
                <a:tab pos="8283575" algn="r"/>
              </a:tabLst>
              <a:defRPr sz="4000" b="1">
                <a:solidFill>
                  <a:schemeClr val="tx1"/>
                </a:solidFill>
                <a:latin typeface="Verdana" pitchFamily="34" charset="0"/>
              </a:defRPr>
            </a:lvl4pPr>
            <a:lvl5pPr marL="2057400" indent="-228600">
              <a:tabLst>
                <a:tab pos="8283575" algn="r"/>
              </a:tabLst>
              <a:defRPr sz="4000" b="1">
                <a:solidFill>
                  <a:schemeClr val="tx1"/>
                </a:solidFill>
                <a:latin typeface="Verdana" pitchFamily="34" charset="0"/>
              </a:defRPr>
            </a:lvl5pPr>
            <a:lvl6pPr marL="2514600" indent="-228600" algn="ctr" eaLnBrk="0" fontAlgn="base" hangingPunct="0">
              <a:spcBef>
                <a:spcPct val="0"/>
              </a:spcBef>
              <a:spcAft>
                <a:spcPct val="0"/>
              </a:spcAft>
              <a:tabLst>
                <a:tab pos="8283575" algn="r"/>
              </a:tabLst>
              <a:defRPr sz="4000" b="1">
                <a:solidFill>
                  <a:schemeClr val="tx1"/>
                </a:solidFill>
                <a:latin typeface="Verdana" pitchFamily="34" charset="0"/>
              </a:defRPr>
            </a:lvl6pPr>
            <a:lvl7pPr marL="2971800" indent="-228600" algn="ctr" eaLnBrk="0" fontAlgn="base" hangingPunct="0">
              <a:spcBef>
                <a:spcPct val="0"/>
              </a:spcBef>
              <a:spcAft>
                <a:spcPct val="0"/>
              </a:spcAft>
              <a:tabLst>
                <a:tab pos="8283575" algn="r"/>
              </a:tabLst>
              <a:defRPr sz="4000" b="1">
                <a:solidFill>
                  <a:schemeClr val="tx1"/>
                </a:solidFill>
                <a:latin typeface="Verdana" pitchFamily="34" charset="0"/>
              </a:defRPr>
            </a:lvl7pPr>
            <a:lvl8pPr marL="3429000" indent="-228600" algn="ctr" eaLnBrk="0" fontAlgn="base" hangingPunct="0">
              <a:spcBef>
                <a:spcPct val="0"/>
              </a:spcBef>
              <a:spcAft>
                <a:spcPct val="0"/>
              </a:spcAft>
              <a:tabLst>
                <a:tab pos="8283575" algn="r"/>
              </a:tabLst>
              <a:defRPr sz="4000" b="1">
                <a:solidFill>
                  <a:schemeClr val="tx1"/>
                </a:solidFill>
                <a:latin typeface="Verdana" pitchFamily="34" charset="0"/>
              </a:defRPr>
            </a:lvl8pPr>
            <a:lvl9pPr marL="3886200" indent="-228600" algn="ctr" eaLnBrk="0" fontAlgn="base" hangingPunct="0">
              <a:spcBef>
                <a:spcPct val="0"/>
              </a:spcBef>
              <a:spcAft>
                <a:spcPct val="0"/>
              </a:spcAft>
              <a:tabLst>
                <a:tab pos="8283575" algn="r"/>
              </a:tabLst>
              <a:defRPr sz="4000" b="1">
                <a:solidFill>
                  <a:schemeClr val="tx1"/>
                </a:solidFill>
                <a:latin typeface="Verdana" pitchFamily="34" charset="0"/>
              </a:defRPr>
            </a:lvl9pPr>
          </a:lstStyle>
          <a:p>
            <a:r>
              <a:rPr lang="en-US" altLang="en-US" sz="1200" b="0" smtClean="0">
                <a:solidFill>
                  <a:srgbClr val="1A1575"/>
                </a:solidFill>
                <a:latin typeface="Arial" charset="0"/>
              </a:rPr>
              <a:t>© 2010 National Women’s Law Center</a:t>
            </a:r>
            <a:r>
              <a:rPr lang="en-US" altLang="en-US" sz="1200" b="0" smtClean="0">
                <a:solidFill>
                  <a:srgbClr val="1A1575"/>
                </a:solidFill>
                <a:latin typeface="Arial Narrow" pitchFamily="34" charset="0"/>
              </a:rPr>
              <a:t>	</a:t>
            </a:r>
            <a:fld id="{BC3D5744-00A2-4644-BF56-D7055B4D1C0D}" type="slidenum">
              <a:rPr lang="en-US" altLang="en-US" sz="1200" b="0" smtClean="0">
                <a:solidFill>
                  <a:srgbClr val="1A1575"/>
                </a:solidFill>
                <a:latin typeface="Arial" charset="0"/>
              </a:rPr>
              <a:pPr/>
              <a:t>87</a:t>
            </a:fld>
            <a:endParaRPr lang="en-US" altLang="en-US" sz="1200" b="0" smtClean="0">
              <a:solidFill>
                <a:srgbClr val="1A1575"/>
              </a:solidFill>
              <a:latin typeface="Arial" charset="0"/>
            </a:endParaRPr>
          </a:p>
        </p:txBody>
      </p:sp>
      <p:sp>
        <p:nvSpPr>
          <p:cNvPr id="99331" name="Rectangle 2"/>
          <p:cNvSpPr>
            <a:spLocks noGrp="1" noChangeArrowheads="1"/>
          </p:cNvSpPr>
          <p:nvPr>
            <p:ph type="title" idx="4294967295"/>
          </p:nvPr>
        </p:nvSpPr>
        <p:spPr>
          <a:xfrm>
            <a:off x="762000" y="609600"/>
            <a:ext cx="8382000" cy="762000"/>
          </a:xfrm>
        </p:spPr>
        <p:txBody>
          <a:bodyPr/>
          <a:lstStyle/>
          <a:p>
            <a:pPr eaLnBrk="1" hangingPunct="1"/>
            <a:r>
              <a:rPr lang="en-US" altLang="en-US" sz="4000" b="1" smtClean="0"/>
              <a:t>Does Cheerleading Count?</a:t>
            </a:r>
          </a:p>
        </p:txBody>
      </p:sp>
      <p:sp>
        <p:nvSpPr>
          <p:cNvPr id="13316" name="Rectangle 3"/>
          <p:cNvSpPr>
            <a:spLocks noGrp="1" noChangeArrowheads="1"/>
          </p:cNvSpPr>
          <p:nvPr>
            <p:ph type="body" idx="4294967295"/>
          </p:nvPr>
        </p:nvSpPr>
        <p:spPr>
          <a:xfrm>
            <a:off x="1143000" y="1752600"/>
            <a:ext cx="8001000" cy="5181600"/>
          </a:xfrm>
        </p:spPr>
        <p:txBody>
          <a:bodyPr/>
          <a:lstStyle/>
          <a:p>
            <a:pPr eaLnBrk="1" hangingPunct="1">
              <a:lnSpc>
                <a:spcPct val="80000"/>
              </a:lnSpc>
              <a:buFontTx/>
              <a:buNone/>
              <a:defRPr/>
            </a:pPr>
            <a:r>
              <a:rPr lang="en-US" sz="2800" b="1" dirty="0" smtClean="0"/>
              <a:t>Quinnipiac case</a:t>
            </a:r>
          </a:p>
          <a:p>
            <a:pPr eaLnBrk="1" hangingPunct="1">
              <a:lnSpc>
                <a:spcPct val="80000"/>
              </a:lnSpc>
              <a:defRPr/>
            </a:pPr>
            <a:r>
              <a:rPr lang="en-US" sz="2000" dirty="0" smtClean="0"/>
              <a:t>Competitive cheer activity “still too underdeveloped and disorganized to be treated as offering genuine varsity athletic participation opportunities for students”</a:t>
            </a:r>
          </a:p>
          <a:p>
            <a:pPr eaLnBrk="1" hangingPunct="1">
              <a:lnSpc>
                <a:spcPct val="80000"/>
              </a:lnSpc>
              <a:defRPr/>
            </a:pPr>
            <a:endParaRPr lang="en-US" sz="1000" dirty="0" smtClean="0"/>
          </a:p>
          <a:p>
            <a:pPr eaLnBrk="1" hangingPunct="1">
              <a:lnSpc>
                <a:spcPct val="80000"/>
              </a:lnSpc>
              <a:buFontTx/>
              <a:buNone/>
              <a:defRPr/>
            </a:pPr>
            <a:r>
              <a:rPr lang="en-US" sz="2800" b="1" dirty="0" smtClean="0"/>
              <a:t>2008 Dept of Ed Dear Colleague Letter</a:t>
            </a:r>
            <a:r>
              <a:rPr lang="en-US" sz="2400" dirty="0" smtClean="0"/>
              <a:t> </a:t>
            </a:r>
          </a:p>
          <a:p>
            <a:pPr eaLnBrk="1" hangingPunct="1">
              <a:lnSpc>
                <a:spcPct val="80000"/>
              </a:lnSpc>
              <a:defRPr/>
            </a:pPr>
            <a:r>
              <a:rPr lang="en-US" sz="2000" dirty="0" smtClean="0"/>
              <a:t>Discussed when activity is a sport for Title IX compliance</a:t>
            </a:r>
          </a:p>
          <a:p>
            <a:pPr marL="0" indent="0" eaLnBrk="1" hangingPunct="1">
              <a:lnSpc>
                <a:spcPct val="80000"/>
              </a:lnSpc>
              <a:buFont typeface="Wingdings" pitchFamily="2" charset="2"/>
              <a:buNone/>
              <a:defRPr/>
            </a:pPr>
            <a:endParaRPr lang="en-US" sz="1000" dirty="0" smtClean="0"/>
          </a:p>
          <a:p>
            <a:pPr eaLnBrk="1" hangingPunct="1">
              <a:lnSpc>
                <a:spcPct val="80000"/>
              </a:lnSpc>
              <a:buFontTx/>
              <a:buNone/>
              <a:defRPr/>
            </a:pPr>
            <a:r>
              <a:rPr lang="en-US" sz="2800" b="1" dirty="0" smtClean="0"/>
              <a:t>Update:</a:t>
            </a:r>
            <a:r>
              <a:rPr lang="en-US" sz="2400" dirty="0" smtClean="0"/>
              <a:t>  </a:t>
            </a:r>
          </a:p>
          <a:p>
            <a:pPr eaLnBrk="1" hangingPunct="1">
              <a:lnSpc>
                <a:spcPct val="80000"/>
              </a:lnSpc>
              <a:defRPr/>
            </a:pPr>
            <a:r>
              <a:rPr lang="en-US" sz="2000" dirty="0" smtClean="0"/>
              <a:t>NCAA declined to recognize even competitive </a:t>
            </a:r>
          </a:p>
          <a:p>
            <a:pPr marL="0" indent="0" eaLnBrk="1" hangingPunct="1">
              <a:lnSpc>
                <a:spcPct val="80000"/>
              </a:lnSpc>
              <a:buNone/>
              <a:defRPr/>
            </a:pPr>
            <a:r>
              <a:rPr lang="en-US" sz="2000" dirty="0" smtClean="0"/>
              <a:t>stunt cheerleading as a sport in 2014. </a:t>
            </a:r>
          </a:p>
          <a:p>
            <a:pPr eaLnBrk="1" hangingPunct="1">
              <a:lnSpc>
                <a:spcPct val="80000"/>
              </a:lnSpc>
              <a:buFontTx/>
              <a:buNone/>
              <a:defRPr/>
            </a:pPr>
            <a:endParaRPr lang="en-US" sz="2000" dirty="0" smtClean="0"/>
          </a:p>
          <a:p>
            <a:pPr eaLnBrk="1" hangingPunct="1">
              <a:lnSpc>
                <a:spcPct val="80000"/>
              </a:lnSpc>
              <a:defRPr/>
            </a:pPr>
            <a:r>
              <a:rPr lang="en-US" sz="2000" dirty="0" smtClean="0"/>
              <a:t>USA Gymnastics working to                                      </a:t>
            </a:r>
            <a:r>
              <a:rPr lang="en-US" sz="2000" dirty="0" err="1" smtClean="0"/>
              <a:t>to</a:t>
            </a:r>
            <a:r>
              <a:rPr lang="en-US" sz="2000" dirty="0"/>
              <a:t> </a:t>
            </a:r>
            <a:r>
              <a:rPr lang="en-US" sz="2000" dirty="0" smtClean="0"/>
              <a:t>get “Team Acrobatics and                                        Tumbling” recognized.</a:t>
            </a:r>
          </a:p>
          <a:p>
            <a:pPr eaLnBrk="1" hangingPunct="1">
              <a:lnSpc>
                <a:spcPct val="80000"/>
              </a:lnSpc>
              <a:buFontTx/>
              <a:buNone/>
              <a:defRPr/>
            </a:pPr>
            <a:endParaRPr lang="en-US" sz="2000" dirty="0" smtClean="0"/>
          </a:p>
        </p:txBody>
      </p:sp>
      <p:pic>
        <p:nvPicPr>
          <p:cNvPr id="99333" name="Picture 8" descr="MC90033422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267200"/>
            <a:ext cx="16652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idx="4294967295"/>
          </p:nvPr>
        </p:nvSpPr>
        <p:spPr>
          <a:xfrm>
            <a:off x="609600" y="990600"/>
            <a:ext cx="8534400" cy="1143000"/>
          </a:xfrm>
        </p:spPr>
        <p:txBody>
          <a:bodyPr>
            <a:normAutofit fontScale="90000"/>
          </a:bodyPr>
          <a:lstStyle/>
          <a:p>
            <a:pPr eaLnBrk="1" hangingPunct="1"/>
            <a:r>
              <a:rPr lang="en-US" altLang="en-US" sz="4000" b="1" smtClean="0"/>
              <a:t>Prong Two: </a:t>
            </a:r>
            <a:br>
              <a:rPr lang="en-US" altLang="en-US" sz="4000" b="1" smtClean="0"/>
            </a:br>
            <a:r>
              <a:rPr lang="en-US" altLang="en-US" sz="4000" b="1" smtClean="0"/>
              <a:t>Program Expansion</a:t>
            </a:r>
            <a:br>
              <a:rPr lang="en-US" altLang="en-US" sz="4000" b="1" smtClean="0"/>
            </a:br>
            <a:endParaRPr lang="en-US" altLang="en-US" sz="4000" b="1" smtClean="0"/>
          </a:p>
        </p:txBody>
      </p:sp>
      <p:sp>
        <p:nvSpPr>
          <p:cNvPr id="17412" name="Rectangle 3"/>
          <p:cNvSpPr>
            <a:spLocks noGrp="1" noChangeArrowheads="1"/>
          </p:cNvSpPr>
          <p:nvPr>
            <p:ph type="body" idx="4294967295"/>
          </p:nvPr>
        </p:nvSpPr>
        <p:spPr>
          <a:xfrm>
            <a:off x="609600" y="3200400"/>
            <a:ext cx="8534400" cy="4572000"/>
          </a:xfrm>
        </p:spPr>
        <p:txBody>
          <a:bodyPr/>
          <a:lstStyle/>
          <a:p>
            <a:pPr marL="287338" indent="-287338" eaLnBrk="1" hangingPunct="1">
              <a:lnSpc>
                <a:spcPct val="90000"/>
              </a:lnSpc>
              <a:defRPr/>
            </a:pPr>
            <a:r>
              <a:rPr lang="en-US" sz="2200" dirty="0" smtClean="0"/>
              <a:t>Record of adding female participation opportunities</a:t>
            </a:r>
          </a:p>
          <a:p>
            <a:pPr marL="287338" indent="-287338" eaLnBrk="1" hangingPunct="1">
              <a:lnSpc>
                <a:spcPct val="90000"/>
              </a:lnSpc>
              <a:defRPr/>
            </a:pPr>
            <a:endParaRPr lang="en-US" sz="2200" dirty="0" smtClean="0"/>
          </a:p>
          <a:p>
            <a:pPr marL="287338" indent="-287338" eaLnBrk="1" hangingPunct="1">
              <a:lnSpc>
                <a:spcPct val="90000"/>
              </a:lnSpc>
              <a:defRPr/>
            </a:pPr>
            <a:r>
              <a:rPr lang="en-US" sz="2200" dirty="0" smtClean="0"/>
              <a:t>Current plan of expansion responsive to developing interests and abilities of women</a:t>
            </a:r>
          </a:p>
          <a:p>
            <a:pPr marL="287338" indent="-287338" eaLnBrk="1" hangingPunct="1">
              <a:lnSpc>
                <a:spcPct val="90000"/>
              </a:lnSpc>
              <a:buFontTx/>
              <a:buNone/>
              <a:defRPr/>
            </a:pPr>
            <a:endParaRPr lang="en-US" sz="1200" dirty="0" smtClean="0"/>
          </a:p>
          <a:p>
            <a:pPr marL="228600" indent="-228600" eaLnBrk="1" hangingPunct="1">
              <a:lnSpc>
                <a:spcPct val="90000"/>
              </a:lnSpc>
              <a:buFontTx/>
              <a:buNone/>
              <a:defRPr/>
            </a:pPr>
            <a:r>
              <a:rPr lang="en-US" sz="2200" dirty="0" smtClean="0"/>
              <a:t>  </a:t>
            </a:r>
            <a:r>
              <a:rPr lang="en-US" sz="2200" u="sng" dirty="0" smtClean="0"/>
              <a:t>Bottom line</a:t>
            </a:r>
            <a:r>
              <a:rPr lang="en-US" sz="2200" dirty="0" smtClean="0"/>
              <a:t>: Should see a pattern                                                  of consistently expanding                                                opportunities in response to                                               developing interests/abilities</a:t>
            </a:r>
          </a:p>
          <a:p>
            <a:pPr marL="287338" indent="-287338" eaLnBrk="1" hangingPunct="1">
              <a:lnSpc>
                <a:spcPct val="90000"/>
              </a:lnSpc>
              <a:buFontTx/>
              <a:buNone/>
              <a:defRPr/>
            </a:pPr>
            <a:endParaRPr lang="en-US" sz="2200" dirty="0" smtClean="0"/>
          </a:p>
        </p:txBody>
      </p:sp>
      <p:sp>
        <p:nvSpPr>
          <p:cNvPr id="100357" name="Text Box 7"/>
          <p:cNvSpPr txBox="1">
            <a:spLocks noChangeArrowheads="1"/>
          </p:cNvSpPr>
          <p:nvPr/>
        </p:nvSpPr>
        <p:spPr bwMode="auto">
          <a:xfrm>
            <a:off x="609600" y="1870075"/>
            <a:ext cx="7924800" cy="1254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lgn="l" eaLnBrk="1" hangingPunct="1">
              <a:lnSpc>
                <a:spcPct val="90000"/>
              </a:lnSpc>
              <a:spcBef>
                <a:spcPct val="20000"/>
              </a:spcBef>
            </a:pPr>
            <a:r>
              <a:rPr lang="en-US" altLang="en-US" sz="2800">
                <a:latin typeface="Arial" charset="0"/>
              </a:rPr>
              <a:t>The school has a history and continuing practice of expanding athletic participation opportunities for the underrepresented sex.</a:t>
            </a:r>
          </a:p>
        </p:txBody>
      </p:sp>
      <p:pic>
        <p:nvPicPr>
          <p:cNvPr id="100358" name="Picture 8" descr="iStock_000006276902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4495800"/>
            <a:ext cx="2263775" cy="1663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idx="4294967295"/>
          </p:nvPr>
        </p:nvSpPr>
        <p:spPr>
          <a:xfrm>
            <a:off x="609600" y="304800"/>
            <a:ext cx="8534400" cy="1143000"/>
          </a:xfrm>
        </p:spPr>
        <p:txBody>
          <a:bodyPr>
            <a:normAutofit fontScale="90000"/>
          </a:bodyPr>
          <a:lstStyle/>
          <a:p>
            <a:pPr eaLnBrk="1" hangingPunct="1"/>
            <a:r>
              <a:rPr lang="en-US" altLang="en-US" sz="4000" b="1" smtClean="0"/>
              <a:t>Prong Three: Full And Effective Accommodation</a:t>
            </a:r>
          </a:p>
        </p:txBody>
      </p:sp>
      <p:sp>
        <p:nvSpPr>
          <p:cNvPr id="101380" name="Rectangle 3"/>
          <p:cNvSpPr>
            <a:spLocks noGrp="1" noChangeArrowheads="1"/>
          </p:cNvSpPr>
          <p:nvPr>
            <p:ph type="body" idx="4294967295"/>
          </p:nvPr>
        </p:nvSpPr>
        <p:spPr>
          <a:xfrm>
            <a:off x="0" y="3429000"/>
            <a:ext cx="7696200" cy="4876800"/>
          </a:xfrm>
        </p:spPr>
        <p:txBody>
          <a:bodyPr/>
          <a:lstStyle/>
          <a:p>
            <a:pPr marL="231775" indent="-231775" eaLnBrk="1" hangingPunct="1">
              <a:buFontTx/>
              <a:buNone/>
            </a:pPr>
            <a:r>
              <a:rPr lang="en-US" altLang="en-US" sz="2400" b="1" dirty="0" smtClean="0"/>
              <a:t>April 2010 Clarification</a:t>
            </a:r>
          </a:p>
          <a:p>
            <a:pPr marL="231775" indent="-231775" eaLnBrk="1" hangingPunct="1">
              <a:buFontTx/>
              <a:buNone/>
            </a:pPr>
            <a:endParaRPr lang="en-US" altLang="en-US" sz="800" b="1" dirty="0" smtClean="0"/>
          </a:p>
          <a:p>
            <a:pPr marL="231775" indent="-231775" eaLnBrk="1" hangingPunct="1"/>
            <a:r>
              <a:rPr lang="en-US" altLang="en-US" sz="1800" dirty="0" smtClean="0"/>
              <a:t>Rescinded 2005 Clarification that enabled schools to send email survey and count non-response as lack of interest and receive presumption of compliance.</a:t>
            </a:r>
          </a:p>
          <a:p>
            <a:pPr marL="231775" indent="-231775" eaLnBrk="1" hangingPunct="1">
              <a:buFontTx/>
              <a:buNone/>
            </a:pPr>
            <a:endParaRPr lang="en-US" altLang="en-US" sz="1800" dirty="0" smtClean="0"/>
          </a:p>
          <a:p>
            <a:pPr marL="231775" indent="-231775" eaLnBrk="1" hangingPunct="1"/>
            <a:r>
              <a:rPr lang="en-US" altLang="en-US" sz="1800" dirty="0" smtClean="0"/>
              <a:t>Restored previous policy, under which schools must evaluate multiple factors</a:t>
            </a:r>
            <a:r>
              <a:rPr lang="en-US" altLang="en-US" sz="1800" dirty="0" smtClean="0">
                <a:solidFill>
                  <a:srgbClr val="00FFFF"/>
                </a:solidFill>
              </a:rPr>
              <a:t> </a:t>
            </a:r>
            <a:r>
              <a:rPr lang="en-US" altLang="en-US" sz="1800" dirty="0" smtClean="0"/>
              <a:t>(including surveys) to demonstrate compliance with prong three.</a:t>
            </a:r>
          </a:p>
        </p:txBody>
      </p:sp>
      <p:sp>
        <p:nvSpPr>
          <p:cNvPr id="101381" name="Text Box 7"/>
          <p:cNvSpPr txBox="1">
            <a:spLocks noChangeArrowheads="1"/>
          </p:cNvSpPr>
          <p:nvPr/>
        </p:nvSpPr>
        <p:spPr bwMode="auto">
          <a:xfrm>
            <a:off x="609600" y="1892300"/>
            <a:ext cx="72390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pPr algn="l" eaLnBrk="1" hangingPunct="1">
              <a:spcBef>
                <a:spcPct val="50000"/>
              </a:spcBef>
            </a:pPr>
            <a:r>
              <a:rPr lang="en-US" altLang="en-US" sz="2800">
                <a:latin typeface="Arial" charset="0"/>
              </a:rPr>
              <a:t>The school has fully and effectively            accommodated the interests and               abilities of the underrepresented sex.</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p:nvPr>
        </p:nvSpPr>
        <p:spPr>
          <a:xfrm>
            <a:off x="561975" y="228600"/>
            <a:ext cx="8001000" cy="1216025"/>
          </a:xfrm>
        </p:spPr>
        <p:txBody>
          <a:bodyPr>
            <a:normAutofit fontScale="90000"/>
          </a:bodyPr>
          <a:lstStyle/>
          <a:p>
            <a:r>
              <a:rPr lang="en-US" altLang="en-US" sz="4000" b="1" dirty="0" smtClean="0"/>
              <a:t/>
            </a:r>
            <a:br>
              <a:rPr lang="en-US" altLang="en-US" sz="4000" b="1" dirty="0" smtClean="0"/>
            </a:br>
            <a:r>
              <a:rPr lang="en-US" altLang="en-US" sz="4000" b="1" dirty="0" smtClean="0"/>
              <a:t/>
            </a:r>
            <a:br>
              <a:rPr lang="en-US" altLang="en-US" sz="4000" b="1" dirty="0" smtClean="0"/>
            </a:br>
            <a:r>
              <a:rPr lang="en-US" altLang="en-US" sz="4000" b="1" dirty="0" smtClean="0"/>
              <a:t/>
            </a:r>
            <a:br>
              <a:rPr lang="en-US" altLang="en-US" sz="4000" b="1" dirty="0" smtClean="0"/>
            </a:br>
            <a:r>
              <a:rPr lang="en-US" altLang="en-US" sz="4000" b="1" dirty="0" smtClean="0"/>
              <a:t>Why were these laws enacted?</a:t>
            </a:r>
            <a:br>
              <a:rPr lang="en-US" altLang="en-US" sz="4000" b="1" dirty="0" smtClean="0"/>
            </a:br>
            <a:endParaRPr lang="en-US" altLang="en-US" sz="4000" b="1" dirty="0" smtClean="0"/>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1752600"/>
            <a:ext cx="42894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990600" y="0"/>
            <a:ext cx="8153400" cy="1477963"/>
          </a:xfrm>
        </p:spPr>
        <p:txBody>
          <a:bodyPr/>
          <a:lstStyle/>
          <a:p>
            <a:pPr eaLnBrk="1" hangingPunct="1"/>
            <a:r>
              <a:rPr lang="en-US" altLang="en-US" sz="4000" b="1" smtClean="0"/>
              <a:t>2010 Clarification: </a:t>
            </a:r>
            <a:r>
              <a:rPr lang="en-US" altLang="en-US" sz="4000" b="1" smtClean="0">
                <a:solidFill>
                  <a:schemeClr val="tx1"/>
                </a:solidFill>
              </a:rPr>
              <a:t>Requires More to Assess Interest</a:t>
            </a:r>
          </a:p>
        </p:txBody>
      </p:sp>
      <p:sp>
        <p:nvSpPr>
          <p:cNvPr id="41988" name="Rectangle 3"/>
          <p:cNvSpPr>
            <a:spLocks noGrp="1" noChangeArrowheads="1"/>
          </p:cNvSpPr>
          <p:nvPr>
            <p:ph type="body" idx="4294967295"/>
          </p:nvPr>
        </p:nvSpPr>
        <p:spPr>
          <a:xfrm>
            <a:off x="0" y="2133600"/>
            <a:ext cx="7696200" cy="4419600"/>
          </a:xfrm>
        </p:spPr>
        <p:txBody>
          <a:bodyPr/>
          <a:lstStyle/>
          <a:p>
            <a:pPr marL="0" indent="0" eaLnBrk="1" hangingPunct="1">
              <a:lnSpc>
                <a:spcPct val="80000"/>
              </a:lnSpc>
              <a:buFontTx/>
              <a:buNone/>
              <a:defRPr/>
            </a:pPr>
            <a:r>
              <a:rPr lang="en-US" sz="2800" b="1" dirty="0" smtClean="0"/>
              <a:t>The following indicators should be evaluated:</a:t>
            </a:r>
          </a:p>
          <a:p>
            <a:pPr marL="228600" indent="-228600" eaLnBrk="1" hangingPunct="1">
              <a:lnSpc>
                <a:spcPct val="80000"/>
              </a:lnSpc>
              <a:buFontTx/>
              <a:buNone/>
              <a:defRPr/>
            </a:pPr>
            <a:endParaRPr lang="en-US" sz="1200" b="1" dirty="0" smtClean="0"/>
          </a:p>
          <a:p>
            <a:pPr marL="228600" indent="-228600" eaLnBrk="1" hangingPunct="1">
              <a:defRPr/>
            </a:pPr>
            <a:r>
              <a:rPr lang="en-US" sz="1800" dirty="0" smtClean="0"/>
              <a:t>Requests by students to add or elevate a sport; </a:t>
            </a:r>
          </a:p>
          <a:p>
            <a:pPr marL="228600" indent="-228600" eaLnBrk="1" hangingPunct="1">
              <a:defRPr/>
            </a:pPr>
            <a:r>
              <a:rPr lang="en-US" sz="1800" dirty="0" smtClean="0"/>
              <a:t>Participation in particular club or intramural sports; </a:t>
            </a:r>
          </a:p>
          <a:p>
            <a:pPr marL="228600" indent="-228600" eaLnBrk="1" hangingPunct="1">
              <a:defRPr/>
            </a:pPr>
            <a:r>
              <a:rPr lang="en-US" sz="1800" dirty="0" smtClean="0"/>
              <a:t>Interviews with students, coaches and administrators;</a:t>
            </a:r>
          </a:p>
          <a:p>
            <a:pPr marL="228600" indent="-228600" eaLnBrk="1" hangingPunct="1">
              <a:defRPr/>
            </a:pPr>
            <a:r>
              <a:rPr lang="en-US" sz="1800" dirty="0" smtClean="0"/>
              <a:t>Participation rates in high schools and community leagues in areas from which school draws students; and</a:t>
            </a:r>
          </a:p>
          <a:p>
            <a:pPr marL="228600" indent="-228600" eaLnBrk="1" hangingPunct="1">
              <a:defRPr/>
            </a:pPr>
            <a:r>
              <a:rPr lang="en-US" sz="1800" dirty="0" smtClean="0"/>
              <a:t>Results of questionnaires regarding interests in particular sports.</a:t>
            </a:r>
          </a:p>
          <a:p>
            <a:pPr marL="228600" indent="-228600" eaLnBrk="1" hangingPunct="1">
              <a:lnSpc>
                <a:spcPct val="80000"/>
              </a:lnSpc>
              <a:buFontTx/>
              <a:buNone/>
              <a:defRPr/>
            </a:pPr>
            <a:endParaRPr lang="en-US" sz="1800" dirty="0" smtClean="0"/>
          </a:p>
          <a:p>
            <a:pPr marL="228600" indent="-228600" eaLnBrk="1" hangingPunct="1">
              <a:lnSpc>
                <a:spcPct val="80000"/>
              </a:lnSpc>
              <a:buFontTx/>
              <a:buNone/>
              <a:defRPr/>
            </a:pPr>
            <a:r>
              <a:rPr lang="en-US" sz="1800" dirty="0" smtClean="0">
                <a:hlinkClick r:id="rId3"/>
              </a:rPr>
              <a:t>http://www2.ed.gov/print/about/offices/list/ocr/docs/clarific.html</a:t>
            </a:r>
            <a:r>
              <a:rPr lang="en-US" sz="1800" dirty="0" smtClean="0"/>
              <a:t>  </a:t>
            </a:r>
          </a:p>
          <a:p>
            <a:pPr marL="228600" indent="-228600" eaLnBrk="1" hangingPunct="1">
              <a:lnSpc>
                <a:spcPct val="80000"/>
              </a:lnSpc>
              <a:buFontTx/>
              <a:buNone/>
              <a:defRPr/>
            </a:pPr>
            <a:endParaRPr lang="en-US" sz="1800" dirty="0" smtClean="0">
              <a:solidFill>
                <a:srgbClr val="00FFFF"/>
              </a:solidFill>
            </a:endParaRPr>
          </a:p>
          <a:p>
            <a:pPr marL="228600" indent="-228600" eaLnBrk="1" hangingPunct="1">
              <a:lnSpc>
                <a:spcPct val="80000"/>
              </a:lnSpc>
              <a:buFontTx/>
              <a:buNone/>
              <a:defRPr/>
            </a:pPr>
            <a:endParaRPr lang="en-US" sz="1800" dirty="0" smtClean="0">
              <a:solidFill>
                <a:srgbClr val="00FFFF"/>
              </a:solidFill>
            </a:endParaRPr>
          </a:p>
          <a:p>
            <a:pPr marL="228600" indent="-228600" eaLnBrk="1" hangingPunct="1">
              <a:lnSpc>
                <a:spcPct val="80000"/>
              </a:lnSpc>
              <a:buFontTx/>
              <a:buNone/>
              <a:defRPr/>
            </a:pPr>
            <a:endParaRPr lang="en-US" sz="900" dirty="0" smtClean="0"/>
          </a:p>
        </p:txBody>
      </p:sp>
      <p:pic>
        <p:nvPicPr>
          <p:cNvPr id="102405" name="Picture 6" descr="j04061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667000"/>
            <a:ext cx="1546225" cy="9207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8">
                                            <p:txEl>
                                              <p:pRg st="2" end="2"/>
                                            </p:txEl>
                                          </p:spTgt>
                                        </p:tgtEl>
                                        <p:attrNameLst>
                                          <p:attrName>style.visibility</p:attrName>
                                        </p:attrNameLst>
                                      </p:cBhvr>
                                      <p:to>
                                        <p:strVal val="visible"/>
                                      </p:to>
                                    </p:set>
                                    <p:animEffect transition="in" filter="blinds(horizontal)">
                                      <p:cBhvr>
                                        <p:cTn id="7" dur="500"/>
                                        <p:tgtEl>
                                          <p:spTgt spid="4198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988">
                                            <p:txEl>
                                              <p:pRg st="3" end="3"/>
                                            </p:txEl>
                                          </p:spTgt>
                                        </p:tgtEl>
                                        <p:attrNameLst>
                                          <p:attrName>style.visibility</p:attrName>
                                        </p:attrNameLst>
                                      </p:cBhvr>
                                      <p:to>
                                        <p:strVal val="visible"/>
                                      </p:to>
                                    </p:set>
                                    <p:animEffect transition="in" filter="blinds(horizontal)">
                                      <p:cBhvr>
                                        <p:cTn id="12" dur="500"/>
                                        <p:tgtEl>
                                          <p:spTgt spid="4198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988">
                                            <p:txEl>
                                              <p:pRg st="4" end="4"/>
                                            </p:txEl>
                                          </p:spTgt>
                                        </p:tgtEl>
                                        <p:attrNameLst>
                                          <p:attrName>style.visibility</p:attrName>
                                        </p:attrNameLst>
                                      </p:cBhvr>
                                      <p:to>
                                        <p:strVal val="visible"/>
                                      </p:to>
                                    </p:set>
                                    <p:animEffect transition="in" filter="blinds(horizontal)">
                                      <p:cBhvr>
                                        <p:cTn id="17" dur="500"/>
                                        <p:tgtEl>
                                          <p:spTgt spid="4198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988">
                                            <p:txEl>
                                              <p:pRg st="5" end="5"/>
                                            </p:txEl>
                                          </p:spTgt>
                                        </p:tgtEl>
                                        <p:attrNameLst>
                                          <p:attrName>style.visibility</p:attrName>
                                        </p:attrNameLst>
                                      </p:cBhvr>
                                      <p:to>
                                        <p:strVal val="visible"/>
                                      </p:to>
                                    </p:set>
                                    <p:animEffect transition="in" filter="blinds(horizontal)">
                                      <p:cBhvr>
                                        <p:cTn id="22" dur="500"/>
                                        <p:tgtEl>
                                          <p:spTgt spid="4198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988">
                                            <p:txEl>
                                              <p:pRg st="6" end="6"/>
                                            </p:txEl>
                                          </p:spTgt>
                                        </p:tgtEl>
                                        <p:attrNameLst>
                                          <p:attrName>style.visibility</p:attrName>
                                        </p:attrNameLst>
                                      </p:cBhvr>
                                      <p:to>
                                        <p:strVal val="visible"/>
                                      </p:to>
                                    </p:set>
                                    <p:animEffect transition="in" filter="blinds(horizontal)">
                                      <p:cBhvr>
                                        <p:cTn id="27" dur="500"/>
                                        <p:tgtEl>
                                          <p:spTgt spid="4198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1988">
                                            <p:txEl>
                                              <p:pRg st="8" end="8"/>
                                            </p:txEl>
                                          </p:spTgt>
                                        </p:tgtEl>
                                        <p:attrNameLst>
                                          <p:attrName>style.visibility</p:attrName>
                                        </p:attrNameLst>
                                      </p:cBhvr>
                                      <p:to>
                                        <p:strVal val="visible"/>
                                      </p:to>
                                    </p:set>
                                    <p:animEffect transition="in" filter="blinds(horizontal)">
                                      <p:cBhvr>
                                        <p:cTn id="32" dur="500"/>
                                        <p:tgtEl>
                                          <p:spTgt spid="419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idx="4294967295"/>
          </p:nvPr>
        </p:nvSpPr>
        <p:spPr>
          <a:xfrm>
            <a:off x="0" y="0"/>
            <a:ext cx="7356475" cy="1447800"/>
          </a:xfrm>
        </p:spPr>
        <p:txBody>
          <a:bodyPr/>
          <a:lstStyle/>
          <a:p>
            <a:pPr eaLnBrk="1" hangingPunct="1"/>
            <a:r>
              <a:rPr lang="en-US" altLang="en-US" sz="4000" b="1" smtClean="0"/>
              <a:t>Have These Schools Met the Three-Part Test?</a:t>
            </a:r>
          </a:p>
        </p:txBody>
      </p:sp>
      <p:sp>
        <p:nvSpPr>
          <p:cNvPr id="39940" name="Rectangle 3"/>
          <p:cNvSpPr>
            <a:spLocks noGrp="1" noChangeArrowheads="1"/>
          </p:cNvSpPr>
          <p:nvPr>
            <p:ph type="body" idx="4294967295"/>
          </p:nvPr>
        </p:nvSpPr>
        <p:spPr>
          <a:xfrm>
            <a:off x="609600" y="2133600"/>
            <a:ext cx="8534400" cy="4572000"/>
          </a:xfrm>
        </p:spPr>
        <p:txBody>
          <a:bodyPr/>
          <a:lstStyle/>
          <a:p>
            <a:pPr eaLnBrk="1" hangingPunct="1">
              <a:lnSpc>
                <a:spcPct val="90000"/>
              </a:lnSpc>
              <a:buFontTx/>
              <a:buNone/>
            </a:pPr>
            <a:r>
              <a:rPr lang="en-US" altLang="en-US" sz="2200" smtClean="0"/>
              <a:t>1.  Prong One:  Hogwarts High School has a student body that is 49% male and 51% female.  Its athletes are 51% male and 49% female.</a:t>
            </a:r>
            <a:br>
              <a:rPr lang="en-US" altLang="en-US" sz="2200" smtClean="0"/>
            </a:br>
            <a:endParaRPr lang="en-US" altLang="en-US" sz="2200" smtClean="0"/>
          </a:p>
          <a:p>
            <a:pPr eaLnBrk="1" hangingPunct="1">
              <a:lnSpc>
                <a:spcPct val="90000"/>
              </a:lnSpc>
              <a:buFontTx/>
              <a:buNone/>
            </a:pPr>
            <a:r>
              <a:rPr lang="en-US" altLang="en-US" sz="2200" smtClean="0"/>
              <a:t>2. 	Prong Two:  Potter Regional High School last added a team for girls in 2003.</a:t>
            </a:r>
            <a:br>
              <a:rPr lang="en-US" altLang="en-US" sz="2200" smtClean="0"/>
            </a:br>
            <a:endParaRPr lang="en-US" altLang="en-US" sz="2200" smtClean="0"/>
          </a:p>
          <a:p>
            <a:pPr eaLnBrk="1" hangingPunct="1">
              <a:lnSpc>
                <a:spcPct val="90000"/>
              </a:lnSpc>
              <a:buFontTx/>
              <a:buNone/>
            </a:pPr>
            <a:r>
              <a:rPr lang="en-US" altLang="en-US" sz="2200" smtClean="0"/>
              <a:t>3. 	Prong Three:  Snape High School does not offer proportionate opportunities to girls and does not have a history and practice of adding opportunities for them.  It has sent a survey to its female students asking about their athletics interests but got very few responses.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blinds(horizontal)">
                                      <p:cBhvr>
                                        <p:cTn id="7" dur="500"/>
                                        <p:tgtEl>
                                          <p:spTgt spid="399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blinds(horizontal)">
                                      <p:cBhvr>
                                        <p:cTn id="12" dur="500"/>
                                        <p:tgtEl>
                                          <p:spTgt spid="399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blinds(horizontal)">
                                      <p:cBhvr>
                                        <p:cTn id="17" dur="500"/>
                                        <p:tgtEl>
                                          <p:spTgt spid="399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pPr eaLnBrk="1" hangingPunct="1"/>
            <a:r>
              <a:rPr lang="en-US" altLang="en-US" sz="4000" b="1" smtClean="0"/>
              <a:t>Adequate Defenses to Not Meeting Three-Part Test?</a:t>
            </a:r>
          </a:p>
        </p:txBody>
      </p:sp>
      <p:sp>
        <p:nvSpPr>
          <p:cNvPr id="46084" name="Rectangle 3"/>
          <p:cNvSpPr>
            <a:spLocks noGrp="1" noChangeArrowheads="1"/>
          </p:cNvSpPr>
          <p:nvPr>
            <p:ph idx="1"/>
          </p:nvPr>
        </p:nvSpPr>
        <p:spPr>
          <a:xfrm>
            <a:off x="566738" y="1981200"/>
            <a:ext cx="8001000" cy="4267200"/>
          </a:xfrm>
        </p:spPr>
        <p:txBody>
          <a:bodyPr/>
          <a:lstStyle/>
          <a:p>
            <a:pPr eaLnBrk="1" hangingPunct="1">
              <a:lnSpc>
                <a:spcPct val="90000"/>
              </a:lnSpc>
              <a:buFont typeface="Wingdings" pitchFamily="2" charset="2"/>
              <a:buNone/>
            </a:pPr>
            <a:r>
              <a:rPr lang="en-US" altLang="en-US" smtClean="0"/>
              <a:t>1. “Girls are less interested in sports than boys, and boys need them more to stay engaged in school.”</a:t>
            </a:r>
            <a:endParaRPr lang="en-US" altLang="en-US" sz="1400" smtClean="0"/>
          </a:p>
          <a:p>
            <a:pPr eaLnBrk="1" hangingPunct="1">
              <a:lnSpc>
                <a:spcPct val="90000"/>
              </a:lnSpc>
            </a:pPr>
            <a:endParaRPr lang="en-US" altLang="en-US" sz="1400" smtClean="0"/>
          </a:p>
          <a:p>
            <a:pPr eaLnBrk="1" hangingPunct="1">
              <a:lnSpc>
                <a:spcPct val="90000"/>
              </a:lnSpc>
              <a:buFont typeface="Wingdings" pitchFamily="2" charset="2"/>
              <a:buNone/>
            </a:pPr>
            <a:r>
              <a:rPr lang="en-US" altLang="en-US" smtClean="0"/>
              <a:t>2. “Giving girls additional opportunities to play would require cutting boys’ teams.” </a:t>
            </a:r>
            <a:endParaRPr lang="en-US" altLang="en-US" sz="1400" smtClean="0"/>
          </a:p>
          <a:p>
            <a:pPr eaLnBrk="1" hangingPunct="1">
              <a:lnSpc>
                <a:spcPct val="90000"/>
              </a:lnSpc>
            </a:pPr>
            <a:endParaRPr lang="en-US" altLang="en-US" sz="1400" smtClean="0"/>
          </a:p>
          <a:p>
            <a:pPr eaLnBrk="1" hangingPunct="1">
              <a:lnSpc>
                <a:spcPct val="90000"/>
              </a:lnSpc>
              <a:buFont typeface="Wingdings" pitchFamily="2" charset="2"/>
              <a:buNone/>
            </a:pPr>
            <a:r>
              <a:rPr lang="en-US" altLang="en-US" smtClean="0"/>
              <a:t>3. “Boys’ sports bring in more money than girls’ sports.”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blinds(horizontal)">
                                      <p:cBhvr>
                                        <p:cTn id="7" dur="500"/>
                                        <p:tgtEl>
                                          <p:spTgt spid="460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084">
                                            <p:txEl>
                                              <p:pRg st="2" end="2"/>
                                            </p:txEl>
                                          </p:spTgt>
                                        </p:tgtEl>
                                        <p:attrNameLst>
                                          <p:attrName>style.visibility</p:attrName>
                                        </p:attrNameLst>
                                      </p:cBhvr>
                                      <p:to>
                                        <p:strVal val="visible"/>
                                      </p:to>
                                    </p:set>
                                    <p:animEffect transition="in" filter="blinds(horizontal)">
                                      <p:cBhvr>
                                        <p:cTn id="12" dur="500"/>
                                        <p:tgtEl>
                                          <p:spTgt spid="4608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6084">
                                            <p:txEl>
                                              <p:pRg st="4" end="4"/>
                                            </p:txEl>
                                          </p:spTgt>
                                        </p:tgtEl>
                                        <p:attrNameLst>
                                          <p:attrName>style.visibility</p:attrName>
                                        </p:attrNameLst>
                                      </p:cBhvr>
                                      <p:to>
                                        <p:strVal val="visible"/>
                                      </p:to>
                                    </p:set>
                                    <p:animEffect transition="in" filter="blinds(horizontal)">
                                      <p:cBhvr>
                                        <p:cTn id="17" dur="500"/>
                                        <p:tgtEl>
                                          <p:spTgt spid="460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28600"/>
            <a:ext cx="8686800" cy="1143000"/>
          </a:xfrm>
        </p:spPr>
        <p:txBody>
          <a:bodyPr anchor="t">
            <a:normAutofit fontScale="90000"/>
          </a:bodyPr>
          <a:lstStyle/>
          <a:p>
            <a:pPr eaLnBrk="1" hangingPunct="1"/>
            <a:r>
              <a:rPr lang="en-US" altLang="en-US" sz="4000" b="1" i="1" smtClean="0"/>
              <a:t>Rally for Girls’ Sports: </a:t>
            </a:r>
            <a:br>
              <a:rPr lang="en-US" altLang="en-US" sz="4000" b="1" i="1" smtClean="0"/>
            </a:br>
            <a:r>
              <a:rPr lang="en-US" altLang="en-US" sz="4000" b="1" i="1" smtClean="0"/>
              <a:t>She’ll win more than a game</a:t>
            </a:r>
            <a:br>
              <a:rPr lang="en-US" altLang="en-US" sz="4000" b="1" i="1" smtClean="0"/>
            </a:br>
            <a:endParaRPr lang="en-US" altLang="en-US" sz="4000" b="1" i="1" smtClean="0"/>
          </a:p>
        </p:txBody>
      </p:sp>
      <p:sp>
        <p:nvSpPr>
          <p:cNvPr id="6148" name="Rectangle 3"/>
          <p:cNvSpPr>
            <a:spLocks noGrp="1" noChangeArrowheads="1"/>
          </p:cNvSpPr>
          <p:nvPr>
            <p:ph idx="1"/>
          </p:nvPr>
        </p:nvSpPr>
        <p:spPr>
          <a:xfrm>
            <a:off x="457200" y="1646238"/>
            <a:ext cx="8382000" cy="5668962"/>
          </a:xfrm>
        </p:spPr>
        <p:txBody>
          <a:bodyPr/>
          <a:lstStyle/>
          <a:p>
            <a:pPr marL="231775" indent="-231775" eaLnBrk="1" hangingPunct="1">
              <a:buFontTx/>
              <a:buNone/>
              <a:defRPr/>
            </a:pPr>
            <a:endParaRPr lang="en-US" sz="1200" b="1" dirty="0" smtClean="0"/>
          </a:p>
          <a:p>
            <a:pPr marL="231775" indent="-231775" eaLnBrk="1" hangingPunct="1">
              <a:buFontTx/>
              <a:buNone/>
              <a:defRPr/>
            </a:pPr>
            <a:r>
              <a:rPr lang="en-US" sz="2400" b="1" dirty="0" smtClean="0"/>
              <a:t>Public Education &amp; Outreach</a:t>
            </a:r>
          </a:p>
          <a:p>
            <a:pPr marL="231775" indent="-231775" eaLnBrk="1" hangingPunct="1">
              <a:defRPr/>
            </a:pPr>
            <a:r>
              <a:rPr lang="en-US" sz="2200" dirty="0" smtClean="0"/>
              <a:t> Outreach on E-mail, Facebook and Twitter</a:t>
            </a:r>
          </a:p>
          <a:p>
            <a:pPr marL="231775" indent="-231775" eaLnBrk="1" hangingPunct="1">
              <a:defRPr/>
            </a:pPr>
            <a:r>
              <a:rPr lang="en-US" sz="2200" dirty="0" smtClean="0"/>
              <a:t> Public Education Opportunities </a:t>
            </a:r>
          </a:p>
          <a:p>
            <a:pPr marL="231775" indent="-231775" eaLnBrk="1" hangingPunct="1">
              <a:defRPr/>
            </a:pPr>
            <a:r>
              <a:rPr lang="en-US" sz="2200" dirty="0" smtClean="0"/>
              <a:t> Technical Assistance</a:t>
            </a:r>
          </a:p>
          <a:p>
            <a:pPr marL="336550" indent="-336550" eaLnBrk="1" hangingPunct="1">
              <a:defRPr/>
            </a:pPr>
            <a:r>
              <a:rPr lang="en-US" sz="2200" dirty="0" smtClean="0"/>
              <a:t>Hotline: 1-855-HER-GAME (I-855-437-4263)                           to report inequities </a:t>
            </a:r>
          </a:p>
          <a:p>
            <a:pPr marL="231775" indent="-231775" eaLnBrk="1" hangingPunct="1">
              <a:buFontTx/>
              <a:buNone/>
              <a:defRPr/>
            </a:pPr>
            <a:endParaRPr lang="en-US" sz="1000" dirty="0" smtClean="0"/>
          </a:p>
          <a:p>
            <a:pPr marL="231775" indent="-231775" eaLnBrk="1" hangingPunct="1">
              <a:buFontTx/>
              <a:buNone/>
              <a:defRPr/>
            </a:pPr>
            <a:r>
              <a:rPr lang="en-US" sz="2400" b="1" dirty="0" smtClean="0"/>
              <a:t>Enforcement </a:t>
            </a:r>
          </a:p>
          <a:p>
            <a:pPr marL="336550" indent="-336550" eaLnBrk="1" hangingPunct="1">
              <a:defRPr/>
            </a:pPr>
            <a:r>
              <a:rPr lang="en-US" sz="2200" dirty="0" smtClean="0"/>
              <a:t>12 Title IX complaints filed with the Department of  Education against school districts for failing to provide girls with equal opportunities to play sports</a:t>
            </a:r>
          </a:p>
        </p:txBody>
      </p:sp>
      <p:sp>
        <p:nvSpPr>
          <p:cNvPr id="105476" name="AutoShape 7" descr="EE0E4B11-7F53-4E77-8A50-1830385A6138"/>
          <p:cNvSpPr>
            <a:spLocks noChangeAspect="1" noChangeArrowheads="1"/>
          </p:cNvSpPr>
          <p:nvPr/>
        </p:nvSpPr>
        <p:spPr bwMode="auto">
          <a:xfrm>
            <a:off x="2417763" y="46038"/>
            <a:ext cx="16668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erdana" pitchFamily="34" charset="0"/>
              </a:defRPr>
            </a:lvl1pPr>
            <a:lvl2pPr marL="742950" indent="-285750">
              <a:defRPr sz="4000" b="1">
                <a:solidFill>
                  <a:schemeClr val="tx1"/>
                </a:solidFill>
                <a:latin typeface="Verdana" pitchFamily="34" charset="0"/>
              </a:defRPr>
            </a:lvl2pPr>
            <a:lvl3pPr marL="1143000" indent="-228600">
              <a:defRPr sz="4000" b="1">
                <a:solidFill>
                  <a:schemeClr val="tx1"/>
                </a:solidFill>
                <a:latin typeface="Verdana" pitchFamily="34" charset="0"/>
              </a:defRPr>
            </a:lvl3pPr>
            <a:lvl4pPr marL="1600200" indent="-228600">
              <a:defRPr sz="4000" b="1">
                <a:solidFill>
                  <a:schemeClr val="tx1"/>
                </a:solidFill>
                <a:latin typeface="Verdana" pitchFamily="34" charset="0"/>
              </a:defRPr>
            </a:lvl4pPr>
            <a:lvl5pPr marL="2057400" indent="-228600">
              <a:defRPr sz="4000" b="1">
                <a:solidFill>
                  <a:schemeClr val="tx1"/>
                </a:solidFill>
                <a:latin typeface="Verdana" pitchFamily="34" charset="0"/>
              </a:defRPr>
            </a:lvl5pPr>
            <a:lvl6pPr marL="2514600" indent="-228600" algn="ctr" eaLnBrk="0" fontAlgn="base" hangingPunct="0">
              <a:spcBef>
                <a:spcPct val="0"/>
              </a:spcBef>
              <a:spcAft>
                <a:spcPct val="0"/>
              </a:spcAft>
              <a:defRPr sz="4000" b="1">
                <a:solidFill>
                  <a:schemeClr val="tx1"/>
                </a:solidFill>
                <a:latin typeface="Verdana" pitchFamily="34" charset="0"/>
              </a:defRPr>
            </a:lvl6pPr>
            <a:lvl7pPr marL="2971800" indent="-228600" algn="ctr" eaLnBrk="0" fontAlgn="base" hangingPunct="0">
              <a:spcBef>
                <a:spcPct val="0"/>
              </a:spcBef>
              <a:spcAft>
                <a:spcPct val="0"/>
              </a:spcAft>
              <a:defRPr sz="4000" b="1">
                <a:solidFill>
                  <a:schemeClr val="tx1"/>
                </a:solidFill>
                <a:latin typeface="Verdana" pitchFamily="34" charset="0"/>
              </a:defRPr>
            </a:lvl7pPr>
            <a:lvl8pPr marL="3429000" indent="-228600" algn="ctr" eaLnBrk="0" fontAlgn="base" hangingPunct="0">
              <a:spcBef>
                <a:spcPct val="0"/>
              </a:spcBef>
              <a:spcAft>
                <a:spcPct val="0"/>
              </a:spcAft>
              <a:defRPr sz="4000" b="1">
                <a:solidFill>
                  <a:schemeClr val="tx1"/>
                </a:solidFill>
                <a:latin typeface="Verdana" pitchFamily="34" charset="0"/>
              </a:defRPr>
            </a:lvl8pPr>
            <a:lvl9pPr marL="3886200" indent="-228600" algn="ctr" eaLnBrk="0" fontAlgn="base" hangingPunct="0">
              <a:spcBef>
                <a:spcPct val="0"/>
              </a:spcBef>
              <a:spcAft>
                <a:spcPct val="0"/>
              </a:spcAft>
              <a:defRPr sz="4000" b="1">
                <a:solidFill>
                  <a:schemeClr val="tx1"/>
                </a:solidFill>
                <a:latin typeface="Verdana" pitchFamily="34" charset="0"/>
              </a:defRPr>
            </a:lvl9pPr>
          </a:lstStyle>
          <a:p>
            <a:endParaRPr lang="en-US" altLang="en-US"/>
          </a:p>
        </p:txBody>
      </p:sp>
      <p:pic>
        <p:nvPicPr>
          <p:cNvPr id="105477" name="Picture 8" descr="rally for gir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286000"/>
            <a:ext cx="1447800" cy="22748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762000"/>
            <a:ext cx="8229600" cy="762000"/>
          </a:xfrm>
        </p:spPr>
        <p:txBody>
          <a:bodyPr anchor="t"/>
          <a:lstStyle/>
          <a:p>
            <a:pPr eaLnBrk="1" hangingPunct="1"/>
            <a:r>
              <a:rPr lang="en-US" altLang="en-US" sz="4000" b="1" smtClean="0"/>
              <a:t>NWLC Complaints</a:t>
            </a:r>
          </a:p>
        </p:txBody>
      </p:sp>
      <p:sp>
        <p:nvSpPr>
          <p:cNvPr id="12292" name="Rectangle 3"/>
          <p:cNvSpPr>
            <a:spLocks noGrp="1" noChangeArrowheads="1"/>
          </p:cNvSpPr>
          <p:nvPr>
            <p:ph idx="1"/>
          </p:nvPr>
        </p:nvSpPr>
        <p:spPr>
          <a:xfrm>
            <a:off x="685800" y="1905000"/>
            <a:ext cx="8001000" cy="5668963"/>
          </a:xfrm>
        </p:spPr>
        <p:txBody>
          <a:bodyPr/>
          <a:lstStyle/>
          <a:p>
            <a:pPr marL="457200" indent="-457200" eaLnBrk="1" hangingPunct="1">
              <a:lnSpc>
                <a:spcPct val="80000"/>
              </a:lnSpc>
              <a:defRPr/>
            </a:pPr>
            <a:r>
              <a:rPr lang="en-US" sz="2200" dirty="0" smtClean="0"/>
              <a:t>Filed against 12 school districts—one                                  in each OCR region.</a:t>
            </a:r>
          </a:p>
          <a:p>
            <a:pPr marL="409575" indent="-409575" eaLnBrk="1" hangingPunct="1">
              <a:lnSpc>
                <a:spcPct val="80000"/>
              </a:lnSpc>
              <a:buFontTx/>
              <a:buNone/>
              <a:defRPr/>
            </a:pPr>
            <a:endParaRPr lang="en-US" sz="1200" dirty="0" smtClean="0"/>
          </a:p>
          <a:p>
            <a:pPr marL="409575" indent="-409575" eaLnBrk="1" hangingPunct="1">
              <a:lnSpc>
                <a:spcPct val="80000"/>
              </a:lnSpc>
              <a:tabLst>
                <a:tab pos="457200" algn="l"/>
              </a:tabLst>
              <a:defRPr/>
            </a:pPr>
            <a:r>
              <a:rPr lang="en-US" sz="2200" dirty="0" smtClean="0"/>
              <a:t>Districts were identified based on                                             their own data submitted to OCR,                                 which indicate that they are failing to                             provide girls with equal opportunities to play sports.</a:t>
            </a:r>
          </a:p>
          <a:p>
            <a:pPr marL="409575" indent="-409575" eaLnBrk="1" hangingPunct="1">
              <a:lnSpc>
                <a:spcPct val="80000"/>
              </a:lnSpc>
              <a:buFontTx/>
              <a:buNone/>
              <a:defRPr/>
            </a:pPr>
            <a:endParaRPr lang="en-US" sz="1200" dirty="0" smtClean="0"/>
          </a:p>
          <a:p>
            <a:pPr marL="409575" indent="-409575" eaLnBrk="1" hangingPunct="1">
              <a:lnSpc>
                <a:spcPct val="80000"/>
              </a:lnSpc>
              <a:defRPr/>
            </a:pPr>
            <a:r>
              <a:rPr lang="en-US" sz="2200" dirty="0" smtClean="0"/>
              <a:t>Districts vary in size, locale (urban, rural, suburban), and diversity of the student population.</a:t>
            </a:r>
          </a:p>
          <a:p>
            <a:pPr marL="409575" indent="-409575" eaLnBrk="1" hangingPunct="1">
              <a:lnSpc>
                <a:spcPct val="80000"/>
              </a:lnSpc>
              <a:buFontTx/>
              <a:buNone/>
              <a:defRPr/>
            </a:pPr>
            <a:endParaRPr lang="en-US" sz="1200" dirty="0" smtClean="0"/>
          </a:p>
          <a:p>
            <a:pPr marL="409575" indent="-409575" eaLnBrk="1" hangingPunct="1">
              <a:lnSpc>
                <a:spcPct val="80000"/>
              </a:lnSpc>
              <a:defRPr/>
            </a:pPr>
            <a:r>
              <a:rPr lang="en-US" sz="2200" dirty="0" smtClean="0"/>
              <a:t>Schools selected are examples of a much larger problem.</a:t>
            </a:r>
          </a:p>
          <a:p>
            <a:pPr marL="409575" indent="-409575" eaLnBrk="1" hangingPunct="1">
              <a:lnSpc>
                <a:spcPct val="80000"/>
              </a:lnSpc>
              <a:buFontTx/>
              <a:buNone/>
              <a:defRPr/>
            </a:pPr>
            <a:endParaRPr lang="en-US" sz="1200" dirty="0" smtClean="0"/>
          </a:p>
          <a:p>
            <a:pPr marL="409575" indent="-409575" eaLnBrk="1" hangingPunct="1">
              <a:lnSpc>
                <a:spcPct val="80000"/>
              </a:lnSpc>
              <a:defRPr/>
            </a:pPr>
            <a:r>
              <a:rPr lang="en-US" sz="2200" dirty="0" smtClean="0"/>
              <a:t>Complaints call on OCR to investigate all high schools in the districts.</a:t>
            </a:r>
          </a:p>
        </p:txBody>
      </p:sp>
      <p:pic>
        <p:nvPicPr>
          <p:cNvPr id="106500" name="Picture 8" descr="iStock_000004722771X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905000"/>
            <a:ext cx="2057400" cy="13652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228600"/>
            <a:ext cx="8610600" cy="1143000"/>
          </a:xfrm>
        </p:spPr>
        <p:txBody>
          <a:bodyPr anchor="t">
            <a:normAutofit fontScale="90000"/>
          </a:bodyPr>
          <a:lstStyle/>
          <a:p>
            <a:pPr eaLnBrk="1" hangingPunct="1"/>
            <a:r>
              <a:rPr lang="en-US" altLang="en-US" sz="4000" b="1" smtClean="0"/>
              <a:t>Complaints Highlight Huge Participation Gaps</a:t>
            </a:r>
          </a:p>
        </p:txBody>
      </p:sp>
      <p:pic>
        <p:nvPicPr>
          <p:cNvPr id="1075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3886" t="11674" r="3796" b="3252"/>
          <a:stretch>
            <a:fillRect/>
          </a:stretch>
        </p:blipFill>
        <p:spPr bwMode="auto">
          <a:xfrm>
            <a:off x="685800" y="1703388"/>
            <a:ext cx="7966075" cy="51546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33400" y="228600"/>
            <a:ext cx="8458200" cy="1066800"/>
          </a:xfrm>
        </p:spPr>
        <p:txBody>
          <a:bodyPr anchor="t">
            <a:normAutofit fontScale="90000"/>
          </a:bodyPr>
          <a:lstStyle/>
          <a:p>
            <a:pPr eaLnBrk="1" hangingPunct="1"/>
            <a:r>
              <a:rPr lang="en-US" altLang="en-US" sz="4000" b="1" smtClean="0"/>
              <a:t>Sample Sports Not Offered to Girls in Districts</a:t>
            </a:r>
          </a:p>
        </p:txBody>
      </p:sp>
      <p:sp>
        <p:nvSpPr>
          <p:cNvPr id="109571" name="Rectangle 3"/>
          <p:cNvSpPr>
            <a:spLocks noGrp="1" noChangeArrowheads="1"/>
          </p:cNvSpPr>
          <p:nvPr>
            <p:ph idx="1"/>
          </p:nvPr>
        </p:nvSpPr>
        <p:spPr>
          <a:xfrm>
            <a:off x="533400" y="1676400"/>
            <a:ext cx="8153400" cy="4953000"/>
          </a:xfrm>
        </p:spPr>
        <p:txBody>
          <a:bodyPr/>
          <a:lstStyle/>
          <a:p>
            <a:pPr eaLnBrk="1" hangingPunct="1">
              <a:lnSpc>
                <a:spcPct val="90000"/>
              </a:lnSpc>
            </a:pPr>
            <a:r>
              <a:rPr lang="en-US" altLang="en-US" sz="2400" smtClean="0"/>
              <a:t>Soccer</a:t>
            </a:r>
          </a:p>
          <a:p>
            <a:pPr eaLnBrk="1" hangingPunct="1">
              <a:lnSpc>
                <a:spcPct val="90000"/>
              </a:lnSpc>
            </a:pPr>
            <a:r>
              <a:rPr lang="en-US" altLang="en-US" sz="2400" smtClean="0"/>
              <a:t>Softball</a:t>
            </a:r>
          </a:p>
          <a:p>
            <a:pPr eaLnBrk="1" hangingPunct="1">
              <a:lnSpc>
                <a:spcPct val="90000"/>
              </a:lnSpc>
            </a:pPr>
            <a:r>
              <a:rPr lang="en-US" altLang="en-US" sz="2400" smtClean="0"/>
              <a:t>Tennis</a:t>
            </a:r>
          </a:p>
          <a:p>
            <a:pPr eaLnBrk="1" hangingPunct="1">
              <a:lnSpc>
                <a:spcPct val="90000"/>
              </a:lnSpc>
            </a:pPr>
            <a:r>
              <a:rPr lang="en-US" altLang="en-US" sz="2400" smtClean="0"/>
              <a:t>Swimming &amp; Diving</a:t>
            </a:r>
          </a:p>
          <a:p>
            <a:pPr eaLnBrk="1" hangingPunct="1">
              <a:lnSpc>
                <a:spcPct val="90000"/>
              </a:lnSpc>
            </a:pPr>
            <a:r>
              <a:rPr lang="en-US" altLang="en-US" sz="2400" smtClean="0"/>
              <a:t>Golf</a:t>
            </a:r>
          </a:p>
          <a:p>
            <a:pPr eaLnBrk="1" hangingPunct="1">
              <a:lnSpc>
                <a:spcPct val="90000"/>
              </a:lnSpc>
            </a:pPr>
            <a:r>
              <a:rPr lang="en-US" altLang="en-US" sz="2400" smtClean="0"/>
              <a:t>Lacrosse</a:t>
            </a:r>
          </a:p>
          <a:p>
            <a:pPr eaLnBrk="1" hangingPunct="1">
              <a:lnSpc>
                <a:spcPct val="90000"/>
              </a:lnSpc>
            </a:pPr>
            <a:r>
              <a:rPr lang="en-US" altLang="en-US" sz="2400" smtClean="0"/>
              <a:t>Field Hockey</a:t>
            </a:r>
          </a:p>
          <a:p>
            <a:pPr eaLnBrk="1" hangingPunct="1">
              <a:lnSpc>
                <a:spcPct val="90000"/>
              </a:lnSpc>
            </a:pPr>
            <a:r>
              <a:rPr lang="en-US" altLang="en-US" sz="2400" smtClean="0"/>
              <a:t>Bowling</a:t>
            </a:r>
          </a:p>
          <a:p>
            <a:pPr eaLnBrk="1" hangingPunct="1">
              <a:lnSpc>
                <a:spcPct val="90000"/>
              </a:lnSpc>
            </a:pPr>
            <a:r>
              <a:rPr lang="en-US" altLang="en-US" sz="2400" smtClean="0"/>
              <a:t>Gymnastics</a:t>
            </a:r>
          </a:p>
          <a:p>
            <a:pPr eaLnBrk="1" hangingPunct="1">
              <a:lnSpc>
                <a:spcPct val="90000"/>
              </a:lnSpc>
              <a:buFontTx/>
              <a:buNone/>
            </a:pPr>
            <a:r>
              <a:rPr lang="en-US" altLang="en-US" sz="2800" smtClean="0"/>
              <a:t> </a:t>
            </a:r>
            <a:r>
              <a:rPr lang="en-US" altLang="en-US" sz="1800" smtClean="0"/>
              <a:t>* Examples of sports sponsored by relevant state high school athletic associations that are not offered to girls at one or more of the 12 districts</a:t>
            </a:r>
          </a:p>
        </p:txBody>
      </p:sp>
      <p:pic>
        <p:nvPicPr>
          <p:cNvPr id="109572" name="Picture 4" descr="iStock_000004711134X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3695700" cy="24511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title"/>
          </p:nvPr>
        </p:nvSpPr>
        <p:spPr>
          <a:xfrm>
            <a:off x="457200" y="655638"/>
            <a:ext cx="8229600" cy="944562"/>
          </a:xfrm>
        </p:spPr>
        <p:txBody>
          <a:bodyPr anchor="t"/>
          <a:lstStyle/>
          <a:p>
            <a:r>
              <a:rPr lang="en-US" altLang="en-US" sz="4000" b="1" smtClean="0"/>
              <a:t>Athletic Scholarships</a:t>
            </a:r>
          </a:p>
        </p:txBody>
      </p:sp>
      <p:sp>
        <p:nvSpPr>
          <p:cNvPr id="110595" name="Rectangle 3"/>
          <p:cNvSpPr>
            <a:spLocks noGrp="1" noChangeArrowheads="1"/>
          </p:cNvSpPr>
          <p:nvPr>
            <p:ph idx="1"/>
          </p:nvPr>
        </p:nvSpPr>
        <p:spPr>
          <a:xfrm>
            <a:off x="533400" y="1905000"/>
            <a:ext cx="8153400" cy="5257800"/>
          </a:xfrm>
        </p:spPr>
        <p:txBody>
          <a:bodyPr/>
          <a:lstStyle/>
          <a:p>
            <a:pPr eaLnBrk="1" hangingPunct="1">
              <a:spcBef>
                <a:spcPct val="0"/>
              </a:spcBef>
            </a:pPr>
            <a:r>
              <a:rPr lang="en-US" altLang="en-US" sz="2200" smtClean="0"/>
              <a:t>The total scholarship dollars awarded to male and female athletes must be within one percent or one scholarship, whichever is greater, of their participation rates, absent a legitimate nondiscriminatory reason.</a:t>
            </a:r>
          </a:p>
          <a:p>
            <a:pPr eaLnBrk="1" hangingPunct="1">
              <a:spcBef>
                <a:spcPct val="0"/>
              </a:spcBef>
              <a:buFont typeface="Wingdings" pitchFamily="2" charset="2"/>
              <a:buNone/>
            </a:pPr>
            <a:endParaRPr lang="en-US" altLang="en-US" sz="2200" smtClean="0"/>
          </a:p>
          <a:p>
            <a:pPr eaLnBrk="1" hangingPunct="1">
              <a:spcBef>
                <a:spcPct val="0"/>
              </a:spcBef>
            </a:pPr>
            <a:r>
              <a:rPr lang="en-US" altLang="en-US" sz="2200" smtClean="0"/>
              <a:t>Focus is on the overall dollar amount                  provided rather than the number                                   of scholarships.</a:t>
            </a:r>
            <a:endParaRPr lang="en-US" altLang="en-US" smtClean="0"/>
          </a:p>
          <a:p>
            <a:endParaRPr lang="en-US" altLang="en-US" sz="1600" smtClean="0"/>
          </a:p>
          <a:p>
            <a:endParaRPr lang="en-US" altLang="en-US" smtClean="0"/>
          </a:p>
        </p:txBody>
      </p:sp>
      <p:pic>
        <p:nvPicPr>
          <p:cNvPr id="110596" name="Picture 6" descr="iStock_000003299074X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4343400"/>
            <a:ext cx="2605087" cy="1727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r>
              <a:rPr lang="en-US" altLang="en-US" sz="4000" b="1" smtClean="0"/>
              <a:t>Gender Equity in Difficult Economic Times</a:t>
            </a:r>
          </a:p>
        </p:txBody>
      </p:sp>
      <p:sp>
        <p:nvSpPr>
          <p:cNvPr id="111619" name="Rectangle 3"/>
          <p:cNvSpPr>
            <a:spLocks noGrp="1" noChangeArrowheads="1"/>
          </p:cNvSpPr>
          <p:nvPr>
            <p:ph idx="1"/>
          </p:nvPr>
        </p:nvSpPr>
        <p:spPr>
          <a:xfrm>
            <a:off x="566738" y="1828800"/>
            <a:ext cx="8001000" cy="4267200"/>
          </a:xfrm>
        </p:spPr>
        <p:txBody>
          <a:bodyPr>
            <a:normAutofit lnSpcReduction="10000"/>
          </a:bodyPr>
          <a:lstStyle/>
          <a:p>
            <a:r>
              <a:rPr lang="en-US" altLang="en-US" smtClean="0"/>
              <a:t>Any cuts in athletic opportunities or benefits due to budget issues must not exacerbate existing gender inequalities or create new ones.</a:t>
            </a:r>
          </a:p>
          <a:p>
            <a:endParaRPr lang="en-US" altLang="en-US" sz="1000" smtClean="0"/>
          </a:p>
          <a:p>
            <a:r>
              <a:rPr lang="en-US" altLang="en-US" smtClean="0"/>
              <a:t>If not equal, cuts likely to aggravate existing inequality and violate T9.</a:t>
            </a:r>
          </a:p>
          <a:p>
            <a:endParaRPr lang="en-US" altLang="en-US" sz="1000" smtClean="0"/>
          </a:p>
          <a:p>
            <a:r>
              <a:rPr lang="en-US" altLang="en-US" smtClean="0"/>
              <a:t>If equal but cuts disproportionate, could create inequality and violate T9. </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ltLang="en-US" sz="4000" b="1" smtClean="0"/>
              <a:t>Equal Benefits/Services</a:t>
            </a:r>
          </a:p>
        </p:txBody>
      </p:sp>
      <p:sp>
        <p:nvSpPr>
          <p:cNvPr id="112643" name="Rectangle 3"/>
          <p:cNvSpPr>
            <a:spLocks noGrp="1" noChangeArrowheads="1"/>
          </p:cNvSpPr>
          <p:nvPr>
            <p:ph idx="1"/>
          </p:nvPr>
        </p:nvSpPr>
        <p:spPr>
          <a:xfrm>
            <a:off x="566738" y="1905000"/>
            <a:ext cx="8001000" cy="4267200"/>
          </a:xfrm>
        </p:spPr>
        <p:txBody>
          <a:bodyPr/>
          <a:lstStyle/>
          <a:p>
            <a:pPr marL="0" indent="0" eaLnBrk="1" hangingPunct="1">
              <a:lnSpc>
                <a:spcPct val="80000"/>
              </a:lnSpc>
              <a:buFont typeface="Wingdings" pitchFamily="2" charset="2"/>
              <a:buNone/>
            </a:pPr>
            <a:r>
              <a:rPr lang="en-US" altLang="en-US" sz="2100" b="1" i="1" smtClean="0"/>
              <a:t>Boys’ and girls’ athletics programs must be </a:t>
            </a:r>
            <a:r>
              <a:rPr lang="en-US" altLang="en-US" sz="2100" b="1" i="1" smtClean="0">
                <a:solidFill>
                  <a:schemeClr val="accent2"/>
                </a:solidFill>
              </a:rPr>
              <a:t>equal overall</a:t>
            </a:r>
            <a:r>
              <a:rPr lang="en-US" altLang="en-US" sz="2100" b="1" i="1" smtClean="0"/>
              <a:t>,* including:</a:t>
            </a:r>
          </a:p>
          <a:p>
            <a:pPr marL="0" indent="0" eaLnBrk="1" hangingPunct="1">
              <a:lnSpc>
                <a:spcPct val="80000"/>
              </a:lnSpc>
              <a:buFont typeface="Wingdings" pitchFamily="2" charset="2"/>
              <a:buNone/>
            </a:pPr>
            <a:endParaRPr lang="en-US" altLang="en-US" sz="2100" b="1" i="1" smtClean="0"/>
          </a:p>
          <a:p>
            <a:pPr marL="950913" lvl="1" eaLnBrk="1" hangingPunct="1">
              <a:lnSpc>
                <a:spcPct val="80000"/>
              </a:lnSpc>
            </a:pPr>
            <a:r>
              <a:rPr lang="en-US" altLang="en-US" sz="2000" smtClean="0"/>
              <a:t>Scheduling  </a:t>
            </a:r>
          </a:p>
          <a:p>
            <a:pPr marL="950913" lvl="1" eaLnBrk="1" hangingPunct="1">
              <a:lnSpc>
                <a:spcPct val="80000"/>
              </a:lnSpc>
            </a:pPr>
            <a:r>
              <a:rPr lang="en-US" altLang="en-US" sz="2000" smtClean="0"/>
              <a:t>Travel</a:t>
            </a:r>
          </a:p>
          <a:p>
            <a:pPr marL="950913" lvl="1" eaLnBrk="1" hangingPunct="1">
              <a:lnSpc>
                <a:spcPct val="80000"/>
              </a:lnSpc>
            </a:pPr>
            <a:r>
              <a:rPr lang="en-US" altLang="en-US" sz="2000" smtClean="0"/>
              <a:t>Coaching</a:t>
            </a:r>
          </a:p>
          <a:p>
            <a:pPr marL="950913" lvl="1" eaLnBrk="1" hangingPunct="1">
              <a:lnSpc>
                <a:spcPct val="80000"/>
              </a:lnSpc>
            </a:pPr>
            <a:r>
              <a:rPr lang="en-US" altLang="en-US" sz="2000" smtClean="0"/>
              <a:t>Locker rooms/facilities</a:t>
            </a:r>
          </a:p>
          <a:p>
            <a:pPr marL="950913" lvl="1" eaLnBrk="1" hangingPunct="1">
              <a:lnSpc>
                <a:spcPct val="80000"/>
              </a:lnSpc>
            </a:pPr>
            <a:r>
              <a:rPr lang="en-US" altLang="en-US" sz="2000" smtClean="0"/>
              <a:t>Medical/training services</a:t>
            </a:r>
          </a:p>
          <a:p>
            <a:pPr marL="950913" lvl="1" eaLnBrk="1" hangingPunct="1">
              <a:lnSpc>
                <a:spcPct val="80000"/>
              </a:lnSpc>
            </a:pPr>
            <a:r>
              <a:rPr lang="en-US" altLang="en-US" sz="2000" smtClean="0"/>
              <a:t>Publicity</a:t>
            </a:r>
          </a:p>
          <a:p>
            <a:pPr marL="950913" lvl="1" eaLnBrk="1" hangingPunct="1">
              <a:lnSpc>
                <a:spcPct val="80000"/>
              </a:lnSpc>
            </a:pPr>
            <a:r>
              <a:rPr lang="en-US" altLang="en-US" sz="2000" smtClean="0"/>
              <a:t>Recruiting</a:t>
            </a:r>
          </a:p>
          <a:p>
            <a:pPr marL="950913" lvl="1" eaLnBrk="1" hangingPunct="1">
              <a:lnSpc>
                <a:spcPct val="80000"/>
              </a:lnSpc>
            </a:pPr>
            <a:r>
              <a:rPr lang="en-US" altLang="en-US" sz="2000" smtClean="0"/>
              <a:t>Tutoring</a:t>
            </a:r>
          </a:p>
          <a:p>
            <a:pPr marL="950913" lvl="1" eaLnBrk="1" hangingPunct="1">
              <a:lnSpc>
                <a:spcPct val="80000"/>
              </a:lnSpc>
            </a:pPr>
            <a:r>
              <a:rPr lang="en-US" altLang="en-US" sz="2000" smtClean="0"/>
              <a:t>Housing/dining</a:t>
            </a:r>
          </a:p>
          <a:p>
            <a:pPr marL="0" indent="0" eaLnBrk="1" hangingPunct="1">
              <a:lnSpc>
                <a:spcPct val="80000"/>
              </a:lnSpc>
              <a:buFont typeface="Wingdings" pitchFamily="2" charset="2"/>
              <a:buNone/>
            </a:pPr>
            <a:endParaRPr lang="en-US" altLang="en-US" sz="1800" smtClean="0"/>
          </a:p>
          <a:p>
            <a:pPr marL="0" indent="0" eaLnBrk="1" hangingPunct="1">
              <a:lnSpc>
                <a:spcPct val="80000"/>
              </a:lnSpc>
              <a:buFont typeface="Wingdings" pitchFamily="2" charset="2"/>
              <a:buNone/>
            </a:pPr>
            <a:r>
              <a:rPr lang="en-US" altLang="en-US" sz="1800" smtClean="0"/>
              <a:t>* No “booster club” exception</a:t>
            </a:r>
          </a:p>
        </p:txBody>
      </p:sp>
      <p:pic>
        <p:nvPicPr>
          <p:cNvPr id="112644" name="Picture 6" descr="j0380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048000"/>
            <a:ext cx="3208338"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14615</TotalTime>
  <Words>14046</Words>
  <Application>Microsoft Office PowerPoint</Application>
  <PresentationFormat>On-screen Show (4:3)</PresentationFormat>
  <Paragraphs>1541</Paragraphs>
  <Slides>187</Slides>
  <Notes>148</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187</vt:i4>
      </vt:variant>
    </vt:vector>
  </HeadingPairs>
  <TitlesOfParts>
    <vt:vector size="200" baseType="lpstr">
      <vt:lpstr>MS PGothic</vt:lpstr>
      <vt:lpstr>Arial</vt:lpstr>
      <vt:lpstr>Arial Narrow</vt:lpstr>
      <vt:lpstr>Book Antiqua</vt:lpstr>
      <vt:lpstr>Franklin Gothic Book</vt:lpstr>
      <vt:lpstr>Georgia</vt:lpstr>
      <vt:lpstr>Tahoma</vt:lpstr>
      <vt:lpstr>Verdana</vt:lpstr>
      <vt:lpstr>Wingdings</vt:lpstr>
      <vt:lpstr>Wingdings 2</vt:lpstr>
      <vt:lpstr>Default Design</vt:lpstr>
      <vt:lpstr>Technic</vt:lpstr>
      <vt:lpstr>Chart</vt:lpstr>
      <vt:lpstr>Title IX Coordinator Training</vt:lpstr>
      <vt:lpstr>Presenter</vt:lpstr>
      <vt:lpstr>What to Expect</vt:lpstr>
      <vt:lpstr>Unit 1: Intro/Overview</vt:lpstr>
      <vt:lpstr>Title IX</vt:lpstr>
      <vt:lpstr>Other Relevant Federal Laws</vt:lpstr>
      <vt:lpstr>    Connecticut Law Sec. 10-15c </vt:lpstr>
      <vt:lpstr>Connecticut Education – Protected Classes</vt:lpstr>
      <vt:lpstr>   Why were these laws enacted? </vt:lpstr>
      <vt:lpstr>PowerPoint Presentation</vt:lpstr>
      <vt:lpstr>PowerPoint Presentation</vt:lpstr>
      <vt:lpstr>Who Is Protected by Title IX?</vt:lpstr>
      <vt:lpstr>What Institutions Are Covered by Title IX?</vt:lpstr>
      <vt:lpstr>What Educational Activities Are Covered By Title IX?</vt:lpstr>
      <vt:lpstr>What Is Discrimination “On The Basis Of Sex”?</vt:lpstr>
      <vt:lpstr>Examples Of Discrimination?</vt:lpstr>
      <vt:lpstr>Examples Of Discrimination?</vt:lpstr>
      <vt:lpstr>Name That “Discrimination”</vt:lpstr>
      <vt:lpstr>What Is Retaliation?</vt:lpstr>
      <vt:lpstr>What Is Retaliation?</vt:lpstr>
      <vt:lpstr>UNIT 1:  Defining and Addressing  Sexual Harassment &amp; Bullying</vt:lpstr>
      <vt:lpstr>Harassment Is Discrimination</vt:lpstr>
      <vt:lpstr>Sexual Harassment Is:</vt:lpstr>
      <vt:lpstr>Two Types of  Sexual Harassment:</vt:lpstr>
      <vt:lpstr>Harassment Can Be:</vt:lpstr>
      <vt:lpstr>Harassment Can Take Place:</vt:lpstr>
      <vt:lpstr>Harassment Can Cause:</vt:lpstr>
      <vt:lpstr>Examples of Hostile Environment Harassment</vt:lpstr>
      <vt:lpstr>How Can You Tell If Advances Are “Unwelcome”?</vt:lpstr>
      <vt:lpstr>How to Tell If There Is a Hostile Environment</vt:lpstr>
      <vt:lpstr>Are These Examples of Harassment?</vt:lpstr>
      <vt:lpstr>Bullying  </vt:lpstr>
      <vt:lpstr>Bullying: Oct. 2010  New Dept of Ed Guidance</vt:lpstr>
      <vt:lpstr>Title IX and  Sexual Harassment</vt:lpstr>
      <vt:lpstr>Sexual Harassment                 in Education</vt:lpstr>
      <vt:lpstr>University of Colorado Cases</vt:lpstr>
      <vt:lpstr>University of Colorado Cases</vt:lpstr>
      <vt:lpstr>Connecticut Law on Sexual Harassment of Students</vt:lpstr>
      <vt:lpstr>Quick detour: harassment of employees</vt:lpstr>
      <vt:lpstr>Sexual Harassment in Employment</vt:lpstr>
      <vt:lpstr>Conn. Law on Employee Harassment </vt:lpstr>
      <vt:lpstr>Back to students</vt:lpstr>
      <vt:lpstr>Practically Speaking, What Does Title IX Require?</vt:lpstr>
      <vt:lpstr>Sexual Harassment Policy</vt:lpstr>
      <vt:lpstr>Sexual Harassment Policy</vt:lpstr>
      <vt:lpstr>Sexual Harassment Policy</vt:lpstr>
      <vt:lpstr>Sexual Harassment Policy</vt:lpstr>
      <vt:lpstr>Sexual Harassment Policy</vt:lpstr>
      <vt:lpstr>Good Policies Not Enough</vt:lpstr>
      <vt:lpstr>What Should You Do If Harassment Occurs?</vt:lpstr>
      <vt:lpstr>What Should You Do In Response to Complaints?</vt:lpstr>
      <vt:lpstr>What Should You Do If Harassment Occurs?</vt:lpstr>
      <vt:lpstr>What Should You Do If Harassment Occurs?</vt:lpstr>
      <vt:lpstr>What Should You Do If Harassment Occurs? </vt:lpstr>
      <vt:lpstr>Characteristics of a Good Investigation:</vt:lpstr>
      <vt:lpstr>Characteristics of a Good Investigation:</vt:lpstr>
      <vt:lpstr>Characteristics of a Good Investigation:</vt:lpstr>
      <vt:lpstr>Characteristics of a Good Investigation:</vt:lpstr>
      <vt:lpstr>Characteristics of a Good Investigation:</vt:lpstr>
      <vt:lpstr>Dangerous Words</vt:lpstr>
      <vt:lpstr>Dangerous Words</vt:lpstr>
      <vt:lpstr>Dangerous Words</vt:lpstr>
      <vt:lpstr>Family Educational Rights Privacy Act (FERPA) Issues</vt:lpstr>
      <vt:lpstr>What Should You Do If Harassment Occurs?</vt:lpstr>
      <vt:lpstr>What Is Effective and Appropriate Remedial Action?</vt:lpstr>
      <vt:lpstr>Additional Strategies</vt:lpstr>
      <vt:lpstr>Additional Strategies</vt:lpstr>
      <vt:lpstr>Sexual Violence: Apr. 2011 Dept of Ed Guidance </vt:lpstr>
      <vt:lpstr>Responding to Sexual Harassment or Violence</vt:lpstr>
      <vt:lpstr>Grievance Procedures</vt:lpstr>
      <vt:lpstr>Prompt and  Equitable Response</vt:lpstr>
      <vt:lpstr>Preventing &amp; Addressing Sexual Harassment/Violence</vt:lpstr>
      <vt:lpstr>Responding to Sexual Harassment and Violence </vt:lpstr>
      <vt:lpstr>Responding to Sexual Harassment and Violence </vt:lpstr>
      <vt:lpstr>What now?</vt:lpstr>
      <vt:lpstr>Did These Schools Respond Effectively?</vt:lpstr>
      <vt:lpstr>How Would You Conduct This Investigation?</vt:lpstr>
      <vt:lpstr>How Would You Conduct This Investigation?</vt:lpstr>
      <vt:lpstr>How Would You Conduct This Investigation?</vt:lpstr>
      <vt:lpstr>Unit 2: Other Title IX Areas</vt:lpstr>
      <vt:lpstr>Title IX: Athletics</vt:lpstr>
      <vt:lpstr>Benefits of Sports for Girls</vt:lpstr>
      <vt:lpstr>Good News:  Female Sports Participation Has Skyrocketed</vt:lpstr>
      <vt:lpstr>Bad News:  Discrimination Persists </vt:lpstr>
      <vt:lpstr>Participation:  The “Three-Part Test"</vt:lpstr>
      <vt:lpstr>Prong One: Proportionality</vt:lpstr>
      <vt:lpstr>Does Cheerleading Count?</vt:lpstr>
      <vt:lpstr>Prong Two:  Program Expansion </vt:lpstr>
      <vt:lpstr>Prong Three: Full And Effective Accommodation</vt:lpstr>
      <vt:lpstr>2010 Clarification: Requires More to Assess Interest</vt:lpstr>
      <vt:lpstr>Have These Schools Met the Three-Part Test?</vt:lpstr>
      <vt:lpstr>Adequate Defenses to Not Meeting Three-Part Test?</vt:lpstr>
      <vt:lpstr>Rally for Girls’ Sports:  She’ll win more than a game </vt:lpstr>
      <vt:lpstr>NWLC Complaints</vt:lpstr>
      <vt:lpstr>Complaints Highlight Huge Participation Gaps</vt:lpstr>
      <vt:lpstr>Sample Sports Not Offered to Girls in Districts</vt:lpstr>
      <vt:lpstr>Athletic Scholarships</vt:lpstr>
      <vt:lpstr>Gender Equity in Difficult Economic Times</vt:lpstr>
      <vt:lpstr>Equal Benefits/Services</vt:lpstr>
      <vt:lpstr>PowerPoint Presentation</vt:lpstr>
      <vt:lpstr>Adequate Defenses to Unequal Treatment?</vt:lpstr>
      <vt:lpstr>Additional Points</vt:lpstr>
      <vt:lpstr>Eligibility/Inclusion of Transgender Athletes</vt:lpstr>
      <vt:lpstr>Transgender Athletes at Post-Secondary Level</vt:lpstr>
      <vt:lpstr>Title IX: Pregnancy</vt:lpstr>
      <vt:lpstr>Why so critical?</vt:lpstr>
      <vt:lpstr>Effect of Pregnancy on HS Graduation Rates</vt:lpstr>
      <vt:lpstr>Educational Outcomes</vt:lpstr>
      <vt:lpstr>Educational Outcomes (cont.)</vt:lpstr>
      <vt:lpstr>Barriers faced by pregnant  and parenting students</vt:lpstr>
      <vt:lpstr>More barriers</vt:lpstr>
      <vt:lpstr>Title IX Regulations on Treatment of P/P Students</vt:lpstr>
      <vt:lpstr>True or False ?</vt:lpstr>
      <vt:lpstr>Examples of  Title IX Violations</vt:lpstr>
      <vt:lpstr>Examples of  Title IX Violations</vt:lpstr>
      <vt:lpstr>State and local laws can  provide additional protections.</vt:lpstr>
      <vt:lpstr>From civil rights law to good educational policy</vt:lpstr>
      <vt:lpstr>Recommendations  </vt:lpstr>
      <vt:lpstr>Pregnancy is not contagious!</vt:lpstr>
      <vt:lpstr>FAQs</vt:lpstr>
      <vt:lpstr>FAQs</vt:lpstr>
      <vt:lpstr>Another FAQ:  Breastfeeding</vt:lpstr>
      <vt:lpstr>CT State Dept of Education</vt:lpstr>
      <vt:lpstr>P/P Students Access to Education Act of 2011</vt:lpstr>
      <vt:lpstr>Title IX:  Single Sex Programs</vt:lpstr>
      <vt:lpstr>Why?       </vt:lpstr>
      <vt:lpstr>Title IX and  Single-Sex Schools</vt:lpstr>
      <vt:lpstr>Title IX and  Single-Sex Classes</vt:lpstr>
      <vt:lpstr>Title IX: 2006 Regulations </vt:lpstr>
      <vt:lpstr>U.S. Constitution and  Single-Sex Programs</vt:lpstr>
      <vt:lpstr>What Is An “Exceedingly Persuasive Justification”?</vt:lpstr>
      <vt:lpstr>What Is “Substantially Related”? </vt:lpstr>
      <vt:lpstr>What Is “Equal Opportunity for the Excluded Gender”?</vt:lpstr>
      <vt:lpstr>Do Current Title IX Regs Meet These Legal Standards?</vt:lpstr>
      <vt:lpstr>Do Current Title IX Regs Meet Good Policy Standards? </vt:lpstr>
      <vt:lpstr>Gender Stereotypes persist</vt:lpstr>
      <vt:lpstr>Why are gender stereotypes so harmful?</vt:lpstr>
      <vt:lpstr>Debunking Myths</vt:lpstr>
      <vt:lpstr>Are These Single Sex Programs Permissible?</vt:lpstr>
      <vt:lpstr>Doe v. Vermilion Parish</vt:lpstr>
      <vt:lpstr>Doe v. Vermilion Parish (cont.)</vt:lpstr>
      <vt:lpstr>  “The Pseudoscience of Single Sex Schooling” </vt:lpstr>
      <vt:lpstr>Recent Statement by OCR:</vt:lpstr>
      <vt:lpstr>Title IX: LGBTQ students</vt:lpstr>
      <vt:lpstr>Title IX theories</vt:lpstr>
      <vt:lpstr>And remember…</vt:lpstr>
      <vt:lpstr>What do courts say?</vt:lpstr>
      <vt:lpstr>U.S. Department of Education</vt:lpstr>
      <vt:lpstr>Connecticut leads the way!</vt:lpstr>
      <vt:lpstr>2017 Connecticut guidance</vt:lpstr>
      <vt:lpstr>2017 Conn. guidance (cont’d)</vt:lpstr>
      <vt:lpstr>Title IX: Discipline</vt:lpstr>
      <vt:lpstr>Impact</vt:lpstr>
      <vt:lpstr>Impact on Black girls</vt:lpstr>
      <vt:lpstr>Impact on Black girls (con’t)</vt:lpstr>
      <vt:lpstr>Further racial disparities</vt:lpstr>
      <vt:lpstr>Race and gender stereotypes</vt:lpstr>
      <vt:lpstr>Punishing trauma</vt:lpstr>
      <vt:lpstr>Unit 3: Formal Responsibilities of Title IX Coordinators</vt:lpstr>
      <vt:lpstr>Stipulations</vt:lpstr>
      <vt:lpstr>Although at least one employee</vt:lpstr>
      <vt:lpstr>Stipulations</vt:lpstr>
      <vt:lpstr>Stipulations</vt:lpstr>
      <vt:lpstr>Title IX - at 34 C.F.R. § 106.9</vt:lpstr>
      <vt:lpstr>Title IX - Notice</vt:lpstr>
      <vt:lpstr>Stipulations</vt:lpstr>
      <vt:lpstr>Stipulations</vt:lpstr>
      <vt:lpstr>Core Responsibilities of Title IX Coordinators</vt:lpstr>
      <vt:lpstr>Informational File Trays</vt:lpstr>
      <vt:lpstr>Informational File Trays</vt:lpstr>
      <vt:lpstr>Informational File Trays</vt:lpstr>
      <vt:lpstr>Informational File Trays</vt:lpstr>
      <vt:lpstr>Where do I put these File Trays?</vt:lpstr>
      <vt:lpstr>Where do I put these File Trays?</vt:lpstr>
      <vt:lpstr>“Help Me” HOT Line </vt:lpstr>
      <vt:lpstr>Where Can You Get Help?</vt:lpstr>
      <vt:lpstr>To File a Complaint or Get Technical Assistance . . . </vt:lpstr>
      <vt:lpstr>To File a Complaint or Get Technical Assistance . . .</vt:lpstr>
      <vt:lpstr>State Department of Education Website</vt:lpstr>
      <vt:lpstr>You May Also Consider   And Advise</vt:lpstr>
      <vt:lpstr>The New England Equity Assistance Ctr @ Brown Univ. </vt:lpstr>
      <vt:lpstr>National Women's Law Center </vt:lpstr>
      <vt:lpstr>Connecticut Women's Education &amp; Legal Fund </vt:lpstr>
      <vt:lpstr>Permanent Commission on the Status of Women</vt:lpstr>
      <vt:lpstr>PFLAG - Parents, Families &amp; Friends of Lesbians &amp; Gays </vt:lpstr>
      <vt:lpstr>GLSEN- The Gay, Lesbian and Straight Education Network</vt:lpstr>
      <vt:lpstr>National Center for Lesbian Rights</vt:lpstr>
    </vt:vector>
  </TitlesOfParts>
  <Company>csde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csde</dc:creator>
  <cp:lastModifiedBy>Wood, Adrian</cp:lastModifiedBy>
  <cp:revision>556</cp:revision>
  <cp:lastPrinted>2011-09-26T17:45:54Z</cp:lastPrinted>
  <dcterms:created xsi:type="dcterms:W3CDTF">2004-08-04T19:23:43Z</dcterms:created>
  <dcterms:modified xsi:type="dcterms:W3CDTF">2018-01-12T15:16:02Z</dcterms:modified>
</cp:coreProperties>
</file>